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slides/slide12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slides/slide121.xml" ContentType="application/vnd.openxmlformats-officedocument.presentationml.slid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4.xml" ContentType="application/vnd.openxmlformats-officedocument.presentationml.slideLayou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3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slideLayouts/slideLayout92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slideLayouts/slideLayout91.xml" ContentType="application/vnd.openxmlformats-officedocument.presentationml.slideLayout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95.xml" ContentType="application/vnd.openxmlformats-officedocument.presentationml.slideLayout+xml"/>
  <Override PartName="/ppt/charts/colors2.xml" ContentType="application/vnd.ms-office.chartcolorstyle+xml"/>
  <Override PartName="/ppt/charts/style2.xml" ContentType="application/vnd.ms-office.chartstyle+xml"/>
  <Override PartName="/ppt/charts/chartEx1.xml" ContentType="application/vnd.ms-office.chartex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2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4.xml" ContentType="application/vnd.openxmlformats-officedocument.presentationml.tags+xml"/>
  <Override PartName="/ppt/tags/tag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3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31" r:id="rId1"/>
    <p:sldMasterId id="2147484603" r:id="rId2"/>
    <p:sldMasterId id="2147484616" r:id="rId3"/>
    <p:sldMasterId id="2147484636" r:id="rId4"/>
    <p:sldMasterId id="2147484649" r:id="rId5"/>
    <p:sldMasterId id="2147484662" r:id="rId6"/>
    <p:sldMasterId id="2147484675" r:id="rId7"/>
    <p:sldMasterId id="2147484681" r:id="rId8"/>
    <p:sldMasterId id="2147484699" r:id="rId9"/>
    <p:sldMasterId id="2147484716" r:id="rId10"/>
  </p:sldMasterIdLst>
  <p:notesMasterIdLst>
    <p:notesMasterId r:id="rId139"/>
  </p:notesMasterIdLst>
  <p:handoutMasterIdLst>
    <p:handoutMasterId r:id="rId140"/>
  </p:handoutMasterIdLst>
  <p:sldIdLst>
    <p:sldId id="2147483432" r:id="rId11"/>
    <p:sldId id="2147483591" r:id="rId12"/>
    <p:sldId id="2147483434" r:id="rId13"/>
    <p:sldId id="2147483435" r:id="rId14"/>
    <p:sldId id="2147480097" r:id="rId15"/>
    <p:sldId id="2147480082" r:id="rId16"/>
    <p:sldId id="13407" r:id="rId17"/>
    <p:sldId id="2147480704" r:id="rId18"/>
    <p:sldId id="2604" r:id="rId19"/>
    <p:sldId id="2603" r:id="rId20"/>
    <p:sldId id="2141411455" r:id="rId21"/>
    <p:sldId id="2147480073" r:id="rId22"/>
    <p:sldId id="2147480705" r:id="rId23"/>
    <p:sldId id="2143187436" r:id="rId24"/>
    <p:sldId id="2147481029" r:id="rId25"/>
    <p:sldId id="2147481030" r:id="rId26"/>
    <p:sldId id="2147483595" r:id="rId27"/>
    <p:sldId id="2147480706" r:id="rId28"/>
    <p:sldId id="2147470787" r:id="rId29"/>
    <p:sldId id="2147483604" r:id="rId30"/>
    <p:sldId id="2147483605" r:id="rId31"/>
    <p:sldId id="2147483606" r:id="rId32"/>
    <p:sldId id="2147483607" r:id="rId33"/>
    <p:sldId id="2147483608" r:id="rId34"/>
    <p:sldId id="2147483609" r:id="rId35"/>
    <p:sldId id="2147472721" r:id="rId36"/>
    <p:sldId id="2147472722" r:id="rId37"/>
    <p:sldId id="2147483610" r:id="rId38"/>
    <p:sldId id="2147483611" r:id="rId39"/>
    <p:sldId id="2147472723" r:id="rId40"/>
    <p:sldId id="2147472724" r:id="rId41"/>
    <p:sldId id="2147472726" r:id="rId42"/>
    <p:sldId id="2147472727" r:id="rId43"/>
    <p:sldId id="2147483596" r:id="rId44"/>
    <p:sldId id="2147483597" r:id="rId45"/>
    <p:sldId id="2147483612" r:id="rId46"/>
    <p:sldId id="2147472716" r:id="rId47"/>
    <p:sldId id="2147472718" r:id="rId48"/>
    <p:sldId id="2147483613" r:id="rId49"/>
    <p:sldId id="2147483614" r:id="rId50"/>
    <p:sldId id="2147483615" r:id="rId51"/>
    <p:sldId id="2147483616" r:id="rId52"/>
    <p:sldId id="2147483618" r:id="rId53"/>
    <p:sldId id="2147483619" r:id="rId54"/>
    <p:sldId id="2147483620" r:id="rId55"/>
    <p:sldId id="2147483622" r:id="rId56"/>
    <p:sldId id="293" r:id="rId57"/>
    <p:sldId id="2147480707" r:id="rId58"/>
    <p:sldId id="2147481031" r:id="rId59"/>
    <p:sldId id="2147483633" r:id="rId60"/>
    <p:sldId id="2147483623" r:id="rId61"/>
    <p:sldId id="2147483624" r:id="rId62"/>
    <p:sldId id="2147483625" r:id="rId63"/>
    <p:sldId id="2147483626" r:id="rId64"/>
    <p:sldId id="2147483627" r:id="rId65"/>
    <p:sldId id="2147483628" r:id="rId66"/>
    <p:sldId id="2147472728" r:id="rId67"/>
    <p:sldId id="2147472729" r:id="rId68"/>
    <p:sldId id="2147472730" r:id="rId69"/>
    <p:sldId id="2147483629" r:id="rId70"/>
    <p:sldId id="2147472647" r:id="rId71"/>
    <p:sldId id="2147483601" r:id="rId72"/>
    <p:sldId id="2147483630" r:id="rId73"/>
    <p:sldId id="2147483631" r:id="rId74"/>
    <p:sldId id="2147483632" r:id="rId75"/>
    <p:sldId id="2147472717" r:id="rId76"/>
    <p:sldId id="2147472719" r:id="rId77"/>
    <p:sldId id="2147483642" r:id="rId78"/>
    <p:sldId id="2147483577" r:id="rId79"/>
    <p:sldId id="2147483635" r:id="rId80"/>
    <p:sldId id="2147483636" r:id="rId81"/>
    <p:sldId id="2147483637" r:id="rId82"/>
    <p:sldId id="2147483641" r:id="rId83"/>
    <p:sldId id="296" r:id="rId84"/>
    <p:sldId id="2147483598" r:id="rId85"/>
    <p:sldId id="2147483600" r:id="rId86"/>
    <p:sldId id="2147483599" r:id="rId87"/>
    <p:sldId id="2147480708" r:id="rId88"/>
    <p:sldId id="2147481033" r:id="rId89"/>
    <p:sldId id="2147483643" r:id="rId90"/>
    <p:sldId id="2147483644" r:id="rId91"/>
    <p:sldId id="2147483645" r:id="rId92"/>
    <p:sldId id="2147483646" r:id="rId93"/>
    <p:sldId id="264" r:id="rId94"/>
    <p:sldId id="263" r:id="rId95"/>
    <p:sldId id="258" r:id="rId96"/>
    <p:sldId id="259" r:id="rId97"/>
    <p:sldId id="260" r:id="rId98"/>
    <p:sldId id="2147483647" r:id="rId99"/>
    <p:sldId id="256" r:id="rId100"/>
    <p:sldId id="262" r:id="rId101"/>
    <p:sldId id="2143187421" r:id="rId102"/>
    <p:sldId id="2143187418" r:id="rId103"/>
    <p:sldId id="269" r:id="rId104"/>
    <p:sldId id="265" r:id="rId105"/>
    <p:sldId id="287" r:id="rId106"/>
    <p:sldId id="270" r:id="rId107"/>
    <p:sldId id="288" r:id="rId108"/>
    <p:sldId id="289" r:id="rId109"/>
    <p:sldId id="290" r:id="rId110"/>
    <p:sldId id="294" r:id="rId111"/>
    <p:sldId id="2147480709" r:id="rId112"/>
    <p:sldId id="2147481034" r:id="rId113"/>
    <p:sldId id="257" r:id="rId114"/>
    <p:sldId id="266" r:id="rId115"/>
    <p:sldId id="268" r:id="rId116"/>
    <p:sldId id="272" r:id="rId117"/>
    <p:sldId id="273" r:id="rId118"/>
    <p:sldId id="2147483335" r:id="rId119"/>
    <p:sldId id="2147483602" r:id="rId120"/>
    <p:sldId id="2147483570" r:id="rId121"/>
    <p:sldId id="2147483579" r:id="rId122"/>
    <p:sldId id="275" r:id="rId123"/>
    <p:sldId id="276" r:id="rId124"/>
    <p:sldId id="277" r:id="rId125"/>
    <p:sldId id="278" r:id="rId126"/>
    <p:sldId id="279" r:id="rId127"/>
    <p:sldId id="280" r:id="rId128"/>
    <p:sldId id="292" r:id="rId129"/>
    <p:sldId id="274" r:id="rId130"/>
    <p:sldId id="267" r:id="rId131"/>
    <p:sldId id="281" r:id="rId132"/>
    <p:sldId id="282" r:id="rId133"/>
    <p:sldId id="283" r:id="rId134"/>
    <p:sldId id="284" r:id="rId135"/>
    <p:sldId id="285" r:id="rId136"/>
    <p:sldId id="286" r:id="rId137"/>
    <p:sldId id="291" r:id="rId138"/>
  </p:sldIdLst>
  <p:sldSz cx="12192000" cy="6858000"/>
  <p:notesSz cx="7772400" cy="10058400"/>
  <p:custDataLst>
    <p:tags r:id="rId141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1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5F9"/>
    <a:srgbClr val="002E5E"/>
    <a:srgbClr val="A14723"/>
    <a:srgbClr val="ECE3DD"/>
    <a:srgbClr val="ECF9FD"/>
    <a:srgbClr val="003D63"/>
    <a:srgbClr val="FF40FF"/>
    <a:srgbClr val="0432FF"/>
    <a:srgbClr val="0C8965"/>
    <a:srgbClr val="F7E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 autoAdjust="0"/>
    <p:restoredTop sz="95479" autoAdjust="0"/>
  </p:normalViewPr>
  <p:slideViewPr>
    <p:cSldViewPr>
      <p:cViewPr varScale="1">
        <p:scale>
          <a:sx n="117" d="100"/>
          <a:sy n="117" d="100"/>
        </p:scale>
        <p:origin x="1024" y="168"/>
      </p:cViewPr>
      <p:guideLst>
        <p:guide orient="horz" pos="4201"/>
        <p:guide pos="3719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56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63" Type="http://schemas.openxmlformats.org/officeDocument/2006/relationships/slide" Target="slides/slide53.xml"/><Relationship Id="rId84" Type="http://schemas.openxmlformats.org/officeDocument/2006/relationships/slide" Target="slides/slide74.xml"/><Relationship Id="rId138" Type="http://schemas.openxmlformats.org/officeDocument/2006/relationships/slide" Target="slides/slide128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53" Type="http://schemas.openxmlformats.org/officeDocument/2006/relationships/slide" Target="slides/slide43.xml"/><Relationship Id="rId74" Type="http://schemas.openxmlformats.org/officeDocument/2006/relationships/slide" Target="slides/slide64.xml"/><Relationship Id="rId128" Type="http://schemas.openxmlformats.org/officeDocument/2006/relationships/slide" Target="slides/slide118.xml"/><Relationship Id="rId149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134" Type="http://schemas.openxmlformats.org/officeDocument/2006/relationships/slide" Target="slides/slide124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24" Type="http://schemas.openxmlformats.org/officeDocument/2006/relationships/slide" Target="slides/slide114.xml"/><Relationship Id="rId129" Type="http://schemas.openxmlformats.org/officeDocument/2006/relationships/slide" Target="slides/slide119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40" Type="http://schemas.openxmlformats.org/officeDocument/2006/relationships/handoutMaster" Target="handoutMasters/handoutMaster1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44" Type="http://schemas.openxmlformats.org/officeDocument/2006/relationships/slide" Target="slides/slide34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130" Type="http://schemas.openxmlformats.org/officeDocument/2006/relationships/slide" Target="slides/slide120.xml"/><Relationship Id="rId135" Type="http://schemas.openxmlformats.org/officeDocument/2006/relationships/slide" Target="slides/slide12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141" Type="http://schemas.openxmlformats.org/officeDocument/2006/relationships/tags" Target="tags/tag1.xml"/><Relationship Id="rId14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slide" Target="slides/slide121.xml"/><Relationship Id="rId136" Type="http://schemas.openxmlformats.org/officeDocument/2006/relationships/slide" Target="slides/slide126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slide" Target="slides/slide116.xml"/><Relationship Id="rId147" Type="http://schemas.openxmlformats.org/officeDocument/2006/relationships/customXml" Target="../customXml/item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142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137" Type="http://schemas.openxmlformats.org/officeDocument/2006/relationships/slide" Target="slides/slide12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32" Type="http://schemas.openxmlformats.org/officeDocument/2006/relationships/slide" Target="slides/slide122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143" Type="http://schemas.openxmlformats.org/officeDocument/2006/relationships/presProps" Target="presProps.xml"/><Relationship Id="rId148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6.xml"/><Relationship Id="rId47" Type="http://schemas.openxmlformats.org/officeDocument/2006/relationships/slide" Target="slides/slide37.xml"/><Relationship Id="rId68" Type="http://schemas.openxmlformats.org/officeDocument/2006/relationships/slide" Target="slides/slide58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slide" Target="slides/slide123.xml"/><Relationship Id="rId16" Type="http://schemas.openxmlformats.org/officeDocument/2006/relationships/slide" Target="slides/slide6.xml"/><Relationship Id="rId37" Type="http://schemas.openxmlformats.org/officeDocument/2006/relationships/slide" Target="slides/slide27.xml"/><Relationship Id="rId58" Type="http://schemas.openxmlformats.org/officeDocument/2006/relationships/slide" Target="slides/slide48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44" Type="http://schemas.openxmlformats.org/officeDocument/2006/relationships/viewProps" Target="viewProps.xml"/><Relationship Id="rId90" Type="http://schemas.openxmlformats.org/officeDocument/2006/relationships/slide" Target="slides/slide8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Chart%20in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51587160045194E-2"/>
          <c:y val="6.9444444444444448E-2"/>
          <c:w val="0.90272495656169494"/>
          <c:h val="0.841674686497521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dPt>
            <c:idx val="41"/>
            <c:marker>
              <c:symbol val="circle"/>
              <c:size val="7"/>
              <c:spPr>
                <a:solidFill>
                  <a:srgbClr val="385723"/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B33A-473D-B62D-38492B007BCE}"/>
              </c:ext>
            </c:extLst>
          </c:dPt>
          <c:xVal>
            <c:numRef>
              <c:f>Sheet1!$E$2:$E$55</c:f>
              <c:numCache>
                <c:formatCode>General</c:formatCode>
                <c:ptCount val="54"/>
                <c:pt idx="0">
                  <c:v>0.95</c:v>
                </c:pt>
                <c:pt idx="1">
                  <c:v>1.05</c:v>
                </c:pt>
                <c:pt idx="2">
                  <c:v>1</c:v>
                </c:pt>
                <c:pt idx="3">
                  <c:v>1</c:v>
                </c:pt>
                <c:pt idx="4">
                  <c:v>0.95</c:v>
                </c:pt>
                <c:pt idx="5">
                  <c:v>1.05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0.95</c:v>
                </c:pt>
                <c:pt idx="13">
                  <c:v>1.05</c:v>
                </c:pt>
                <c:pt idx="14">
                  <c:v>1</c:v>
                </c:pt>
                <c:pt idx="15">
                  <c:v>1.05</c:v>
                </c:pt>
                <c:pt idx="16">
                  <c:v>0.95</c:v>
                </c:pt>
                <c:pt idx="17">
                  <c:v>0.9</c:v>
                </c:pt>
                <c:pt idx="18">
                  <c:v>1.1000000000000001</c:v>
                </c:pt>
                <c:pt idx="19">
                  <c:v>1</c:v>
                </c:pt>
                <c:pt idx="20">
                  <c:v>1.05</c:v>
                </c:pt>
                <c:pt idx="21">
                  <c:v>1</c:v>
                </c:pt>
                <c:pt idx="22">
                  <c:v>1</c:v>
                </c:pt>
                <c:pt idx="23">
                  <c:v>0.95</c:v>
                </c:pt>
                <c:pt idx="24">
                  <c:v>1.05</c:v>
                </c:pt>
                <c:pt idx="25">
                  <c:v>0.95</c:v>
                </c:pt>
                <c:pt idx="26">
                  <c:v>1.05</c:v>
                </c:pt>
                <c:pt idx="27">
                  <c:v>0.95</c:v>
                </c:pt>
                <c:pt idx="28">
                  <c:v>1.05</c:v>
                </c:pt>
                <c:pt idx="29">
                  <c:v>1.1000000000000001</c:v>
                </c:pt>
                <c:pt idx="30">
                  <c:v>0.95</c:v>
                </c:pt>
                <c:pt idx="31">
                  <c:v>1</c:v>
                </c:pt>
                <c:pt idx="32">
                  <c:v>1.05</c:v>
                </c:pt>
                <c:pt idx="33">
                  <c:v>0.9</c:v>
                </c:pt>
                <c:pt idx="34">
                  <c:v>1.1000000000000001</c:v>
                </c:pt>
                <c:pt idx="35">
                  <c:v>0.95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0.95</c:v>
                </c:pt>
                <c:pt idx="40">
                  <c:v>1.05</c:v>
                </c:pt>
                <c:pt idx="41">
                  <c:v>1</c:v>
                </c:pt>
                <c:pt idx="42">
                  <c:v>0.9</c:v>
                </c:pt>
                <c:pt idx="43">
                  <c:v>0.95</c:v>
                </c:pt>
                <c:pt idx="44">
                  <c:v>1.05</c:v>
                </c:pt>
                <c:pt idx="45">
                  <c:v>1.1000000000000001</c:v>
                </c:pt>
                <c:pt idx="46">
                  <c:v>1</c:v>
                </c:pt>
                <c:pt idx="47">
                  <c:v>0.95</c:v>
                </c:pt>
                <c:pt idx="48">
                  <c:v>0.9</c:v>
                </c:pt>
                <c:pt idx="49">
                  <c:v>1</c:v>
                </c:pt>
                <c:pt idx="50">
                  <c:v>1.05</c:v>
                </c:pt>
                <c:pt idx="51">
                  <c:v>1.1000000000000001</c:v>
                </c:pt>
                <c:pt idx="52">
                  <c:v>0.95</c:v>
                </c:pt>
                <c:pt idx="53">
                  <c:v>1.05</c:v>
                </c:pt>
              </c:numCache>
            </c:numRef>
          </c:xVal>
          <c:yVal>
            <c:numRef>
              <c:f>Sheet1!$F$2:$F$55</c:f>
              <c:numCache>
                <c:formatCode>General</c:formatCode>
                <c:ptCount val="54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15</c:v>
                </c:pt>
                <c:pt idx="4">
                  <c:v>30</c:v>
                </c:pt>
                <c:pt idx="5">
                  <c:v>30</c:v>
                </c:pt>
                <c:pt idx="6">
                  <c:v>45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  <c:pt idx="10">
                  <c:v>95</c:v>
                </c:pt>
                <c:pt idx="11">
                  <c:v>111</c:v>
                </c:pt>
                <c:pt idx="12">
                  <c:v>120</c:v>
                </c:pt>
                <c:pt idx="13">
                  <c:v>125</c:v>
                </c:pt>
                <c:pt idx="14">
                  <c:v>150</c:v>
                </c:pt>
                <c:pt idx="15">
                  <c:v>155</c:v>
                </c:pt>
                <c:pt idx="16">
                  <c:v>160</c:v>
                </c:pt>
                <c:pt idx="17">
                  <c:v>165</c:v>
                </c:pt>
                <c:pt idx="18">
                  <c:v>165</c:v>
                </c:pt>
                <c:pt idx="19">
                  <c:v>167</c:v>
                </c:pt>
                <c:pt idx="20">
                  <c:v>170</c:v>
                </c:pt>
                <c:pt idx="21">
                  <c:v>180</c:v>
                </c:pt>
                <c:pt idx="22">
                  <c:v>185</c:v>
                </c:pt>
                <c:pt idx="23">
                  <c:v>190</c:v>
                </c:pt>
                <c:pt idx="24">
                  <c:v>190</c:v>
                </c:pt>
                <c:pt idx="25">
                  <c:v>198</c:v>
                </c:pt>
                <c:pt idx="26">
                  <c:v>200</c:v>
                </c:pt>
                <c:pt idx="27">
                  <c:v>210</c:v>
                </c:pt>
                <c:pt idx="28">
                  <c:v>214</c:v>
                </c:pt>
                <c:pt idx="29">
                  <c:v>227</c:v>
                </c:pt>
                <c:pt idx="30">
                  <c:v>230</c:v>
                </c:pt>
                <c:pt idx="31">
                  <c:v>230</c:v>
                </c:pt>
                <c:pt idx="32">
                  <c:v>230</c:v>
                </c:pt>
                <c:pt idx="33">
                  <c:v>234</c:v>
                </c:pt>
                <c:pt idx="34">
                  <c:v>235</c:v>
                </c:pt>
                <c:pt idx="35">
                  <c:v>240</c:v>
                </c:pt>
                <c:pt idx="36">
                  <c:v>240</c:v>
                </c:pt>
                <c:pt idx="37">
                  <c:v>250</c:v>
                </c:pt>
                <c:pt idx="38">
                  <c:v>260</c:v>
                </c:pt>
                <c:pt idx="39">
                  <c:v>265</c:v>
                </c:pt>
                <c:pt idx="40">
                  <c:v>265</c:v>
                </c:pt>
                <c:pt idx="41">
                  <c:v>275</c:v>
                </c:pt>
                <c:pt idx="42">
                  <c:v>280</c:v>
                </c:pt>
                <c:pt idx="43">
                  <c:v>280</c:v>
                </c:pt>
                <c:pt idx="44">
                  <c:v>280</c:v>
                </c:pt>
                <c:pt idx="45">
                  <c:v>280</c:v>
                </c:pt>
                <c:pt idx="46">
                  <c:v>285</c:v>
                </c:pt>
                <c:pt idx="47">
                  <c:v>290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298</c:v>
                </c:pt>
                <c:pt idx="52">
                  <c:v>300</c:v>
                </c:pt>
                <c:pt idx="53">
                  <c:v>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33A-473D-B62D-38492B007BCE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DAE3F3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Sheet1!$E$56:$E$144</c:f>
              <c:numCache>
                <c:formatCode>General</c:formatCode>
                <c:ptCount val="89"/>
                <c:pt idx="0">
                  <c:v>1.9</c:v>
                </c:pt>
                <c:pt idx="1">
                  <c:v>2.0499999999999998</c:v>
                </c:pt>
                <c:pt idx="2">
                  <c:v>2.1</c:v>
                </c:pt>
                <c:pt idx="3">
                  <c:v>1.95</c:v>
                </c:pt>
                <c:pt idx="4">
                  <c:v>2</c:v>
                </c:pt>
                <c:pt idx="5">
                  <c:v>2.0499999999999998</c:v>
                </c:pt>
                <c:pt idx="6">
                  <c:v>2</c:v>
                </c:pt>
                <c:pt idx="7">
                  <c:v>1.95</c:v>
                </c:pt>
                <c:pt idx="8">
                  <c:v>2</c:v>
                </c:pt>
                <c:pt idx="9">
                  <c:v>2.0499999999999998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1.95</c:v>
                </c:pt>
                <c:pt idx="15">
                  <c:v>1.95</c:v>
                </c:pt>
                <c:pt idx="16">
                  <c:v>2</c:v>
                </c:pt>
                <c:pt idx="17">
                  <c:v>2.0499999999999998</c:v>
                </c:pt>
                <c:pt idx="18">
                  <c:v>2</c:v>
                </c:pt>
                <c:pt idx="19">
                  <c:v>1.95</c:v>
                </c:pt>
                <c:pt idx="20">
                  <c:v>2</c:v>
                </c:pt>
                <c:pt idx="21">
                  <c:v>2.0499999999999998</c:v>
                </c:pt>
                <c:pt idx="22">
                  <c:v>2.1</c:v>
                </c:pt>
                <c:pt idx="23">
                  <c:v>2</c:v>
                </c:pt>
                <c:pt idx="24">
                  <c:v>1.95</c:v>
                </c:pt>
                <c:pt idx="25">
                  <c:v>2.0499999999999998</c:v>
                </c:pt>
                <c:pt idx="26">
                  <c:v>1.95</c:v>
                </c:pt>
                <c:pt idx="27">
                  <c:v>2</c:v>
                </c:pt>
                <c:pt idx="28">
                  <c:v>2.0499999999999998</c:v>
                </c:pt>
                <c:pt idx="29">
                  <c:v>1.95</c:v>
                </c:pt>
                <c:pt idx="30">
                  <c:v>2.0499999999999998</c:v>
                </c:pt>
                <c:pt idx="31">
                  <c:v>2</c:v>
                </c:pt>
                <c:pt idx="32">
                  <c:v>2</c:v>
                </c:pt>
                <c:pt idx="33">
                  <c:v>1.95</c:v>
                </c:pt>
                <c:pt idx="34">
                  <c:v>2</c:v>
                </c:pt>
                <c:pt idx="35">
                  <c:v>2.0499999999999998</c:v>
                </c:pt>
                <c:pt idx="36">
                  <c:v>1.9</c:v>
                </c:pt>
                <c:pt idx="37">
                  <c:v>1.95</c:v>
                </c:pt>
                <c:pt idx="38">
                  <c:v>2</c:v>
                </c:pt>
                <c:pt idx="39">
                  <c:v>2.0499999999999998</c:v>
                </c:pt>
                <c:pt idx="40">
                  <c:v>2.1</c:v>
                </c:pt>
                <c:pt idx="41">
                  <c:v>2</c:v>
                </c:pt>
                <c:pt idx="42">
                  <c:v>1.95</c:v>
                </c:pt>
                <c:pt idx="43">
                  <c:v>2.0499999999999998</c:v>
                </c:pt>
                <c:pt idx="44">
                  <c:v>1.95</c:v>
                </c:pt>
                <c:pt idx="45">
                  <c:v>2</c:v>
                </c:pt>
                <c:pt idx="46">
                  <c:v>1.95</c:v>
                </c:pt>
                <c:pt idx="47">
                  <c:v>2.0499999999999998</c:v>
                </c:pt>
                <c:pt idx="48">
                  <c:v>1.9</c:v>
                </c:pt>
                <c:pt idx="49">
                  <c:v>1.95</c:v>
                </c:pt>
                <c:pt idx="50">
                  <c:v>2</c:v>
                </c:pt>
                <c:pt idx="51">
                  <c:v>2.0499999999999998</c:v>
                </c:pt>
                <c:pt idx="52">
                  <c:v>2.1</c:v>
                </c:pt>
                <c:pt idx="53">
                  <c:v>2</c:v>
                </c:pt>
                <c:pt idx="54">
                  <c:v>1.95</c:v>
                </c:pt>
                <c:pt idx="55">
                  <c:v>2</c:v>
                </c:pt>
                <c:pt idx="56">
                  <c:v>2.0499999999999998</c:v>
                </c:pt>
                <c:pt idx="57">
                  <c:v>1.9</c:v>
                </c:pt>
                <c:pt idx="58">
                  <c:v>1.95</c:v>
                </c:pt>
                <c:pt idx="59">
                  <c:v>2</c:v>
                </c:pt>
                <c:pt idx="60">
                  <c:v>2.0499999999999998</c:v>
                </c:pt>
                <c:pt idx="61">
                  <c:v>1.95</c:v>
                </c:pt>
                <c:pt idx="62">
                  <c:v>1.95</c:v>
                </c:pt>
                <c:pt idx="63">
                  <c:v>2</c:v>
                </c:pt>
                <c:pt idx="64">
                  <c:v>2.0499999999999998</c:v>
                </c:pt>
                <c:pt idx="65">
                  <c:v>1.9</c:v>
                </c:pt>
                <c:pt idx="66">
                  <c:v>1.95</c:v>
                </c:pt>
                <c:pt idx="67">
                  <c:v>2</c:v>
                </c:pt>
                <c:pt idx="68">
                  <c:v>2.0499999999999998</c:v>
                </c:pt>
                <c:pt idx="69">
                  <c:v>2.1</c:v>
                </c:pt>
                <c:pt idx="70">
                  <c:v>2</c:v>
                </c:pt>
                <c:pt idx="71">
                  <c:v>1.9</c:v>
                </c:pt>
                <c:pt idx="72">
                  <c:v>1.95</c:v>
                </c:pt>
                <c:pt idx="73">
                  <c:v>2.0499999999999998</c:v>
                </c:pt>
                <c:pt idx="74">
                  <c:v>1.9</c:v>
                </c:pt>
                <c:pt idx="75">
                  <c:v>2</c:v>
                </c:pt>
                <c:pt idx="76">
                  <c:v>1.95</c:v>
                </c:pt>
                <c:pt idx="77">
                  <c:v>2.0499999999999998</c:v>
                </c:pt>
                <c:pt idx="78">
                  <c:v>2.1</c:v>
                </c:pt>
                <c:pt idx="79">
                  <c:v>2.15</c:v>
                </c:pt>
                <c:pt idx="80">
                  <c:v>1.9</c:v>
                </c:pt>
                <c:pt idx="81">
                  <c:v>2</c:v>
                </c:pt>
                <c:pt idx="82">
                  <c:v>1.85</c:v>
                </c:pt>
                <c:pt idx="83">
                  <c:v>1.9</c:v>
                </c:pt>
                <c:pt idx="84">
                  <c:v>1.95</c:v>
                </c:pt>
                <c:pt idx="85">
                  <c:v>2</c:v>
                </c:pt>
                <c:pt idx="86">
                  <c:v>2.0499999999999998</c:v>
                </c:pt>
                <c:pt idx="87">
                  <c:v>2.1</c:v>
                </c:pt>
                <c:pt idx="88">
                  <c:v>2.15</c:v>
                </c:pt>
              </c:numCache>
            </c:numRef>
          </c:xVal>
          <c:yVal>
            <c:numRef>
              <c:f>Sheet1!$F$56:$F$144</c:f>
              <c:numCache>
                <c:formatCode>General</c:formatCode>
                <c:ptCount val="8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  <c:pt idx="5">
                  <c:v>5</c:v>
                </c:pt>
                <c:pt idx="6">
                  <c:v>10</c:v>
                </c:pt>
                <c:pt idx="7">
                  <c:v>25</c:v>
                </c:pt>
                <c:pt idx="8">
                  <c:v>28</c:v>
                </c:pt>
                <c:pt idx="9">
                  <c:v>30</c:v>
                </c:pt>
                <c:pt idx="10">
                  <c:v>63</c:v>
                </c:pt>
                <c:pt idx="11">
                  <c:v>70</c:v>
                </c:pt>
                <c:pt idx="12">
                  <c:v>80</c:v>
                </c:pt>
                <c:pt idx="13">
                  <c:v>95</c:v>
                </c:pt>
                <c:pt idx="14">
                  <c:v>117</c:v>
                </c:pt>
                <c:pt idx="15">
                  <c:v>120</c:v>
                </c:pt>
                <c:pt idx="16">
                  <c:v>120</c:v>
                </c:pt>
                <c:pt idx="17">
                  <c:v>120</c:v>
                </c:pt>
                <c:pt idx="18">
                  <c:v>130</c:v>
                </c:pt>
                <c:pt idx="19">
                  <c:v>140</c:v>
                </c:pt>
                <c:pt idx="20">
                  <c:v>140</c:v>
                </c:pt>
                <c:pt idx="21">
                  <c:v>140</c:v>
                </c:pt>
                <c:pt idx="22">
                  <c:v>140</c:v>
                </c:pt>
                <c:pt idx="23">
                  <c:v>145</c:v>
                </c:pt>
                <c:pt idx="24">
                  <c:v>150</c:v>
                </c:pt>
                <c:pt idx="25">
                  <c:v>150</c:v>
                </c:pt>
                <c:pt idx="26">
                  <c:v>155</c:v>
                </c:pt>
                <c:pt idx="27">
                  <c:v>155</c:v>
                </c:pt>
                <c:pt idx="28">
                  <c:v>155</c:v>
                </c:pt>
                <c:pt idx="29">
                  <c:v>160</c:v>
                </c:pt>
                <c:pt idx="30">
                  <c:v>160</c:v>
                </c:pt>
                <c:pt idx="31">
                  <c:v>175</c:v>
                </c:pt>
                <c:pt idx="32">
                  <c:v>180</c:v>
                </c:pt>
                <c:pt idx="33">
                  <c:v>185</c:v>
                </c:pt>
                <c:pt idx="34">
                  <c:v>185</c:v>
                </c:pt>
                <c:pt idx="35">
                  <c:v>185</c:v>
                </c:pt>
                <c:pt idx="36">
                  <c:v>190</c:v>
                </c:pt>
                <c:pt idx="37">
                  <c:v>190</c:v>
                </c:pt>
                <c:pt idx="38">
                  <c:v>190</c:v>
                </c:pt>
                <c:pt idx="39">
                  <c:v>190</c:v>
                </c:pt>
                <c:pt idx="40">
                  <c:v>190</c:v>
                </c:pt>
                <c:pt idx="41">
                  <c:v>199</c:v>
                </c:pt>
                <c:pt idx="42">
                  <c:v>200</c:v>
                </c:pt>
                <c:pt idx="43">
                  <c:v>200</c:v>
                </c:pt>
                <c:pt idx="44">
                  <c:v>205</c:v>
                </c:pt>
                <c:pt idx="45">
                  <c:v>207</c:v>
                </c:pt>
                <c:pt idx="46">
                  <c:v>210</c:v>
                </c:pt>
                <c:pt idx="47">
                  <c:v>210</c:v>
                </c:pt>
                <c:pt idx="48">
                  <c:v>215</c:v>
                </c:pt>
                <c:pt idx="49">
                  <c:v>215</c:v>
                </c:pt>
                <c:pt idx="50">
                  <c:v>215</c:v>
                </c:pt>
                <c:pt idx="51">
                  <c:v>218</c:v>
                </c:pt>
                <c:pt idx="52">
                  <c:v>220</c:v>
                </c:pt>
                <c:pt idx="53">
                  <c:v>230</c:v>
                </c:pt>
                <c:pt idx="54">
                  <c:v>235</c:v>
                </c:pt>
                <c:pt idx="55">
                  <c:v>235</c:v>
                </c:pt>
                <c:pt idx="56">
                  <c:v>235</c:v>
                </c:pt>
                <c:pt idx="57">
                  <c:v>240</c:v>
                </c:pt>
                <c:pt idx="58">
                  <c:v>240</c:v>
                </c:pt>
                <c:pt idx="59">
                  <c:v>240</c:v>
                </c:pt>
                <c:pt idx="60">
                  <c:v>240</c:v>
                </c:pt>
                <c:pt idx="61">
                  <c:v>247</c:v>
                </c:pt>
                <c:pt idx="62">
                  <c:v>250</c:v>
                </c:pt>
                <c:pt idx="63">
                  <c:v>250</c:v>
                </c:pt>
                <c:pt idx="64">
                  <c:v>250</c:v>
                </c:pt>
                <c:pt idx="65">
                  <c:v>260</c:v>
                </c:pt>
                <c:pt idx="66">
                  <c:v>260</c:v>
                </c:pt>
                <c:pt idx="67">
                  <c:v>260</c:v>
                </c:pt>
                <c:pt idx="68">
                  <c:v>265</c:v>
                </c:pt>
                <c:pt idx="69">
                  <c:v>265</c:v>
                </c:pt>
                <c:pt idx="70">
                  <c:v>270</c:v>
                </c:pt>
                <c:pt idx="71">
                  <c:v>274</c:v>
                </c:pt>
                <c:pt idx="72">
                  <c:v>275</c:v>
                </c:pt>
                <c:pt idx="73">
                  <c:v>275</c:v>
                </c:pt>
                <c:pt idx="74">
                  <c:v>280</c:v>
                </c:pt>
                <c:pt idx="75">
                  <c:v>285</c:v>
                </c:pt>
                <c:pt idx="76">
                  <c:v>290</c:v>
                </c:pt>
                <c:pt idx="77">
                  <c:v>290</c:v>
                </c:pt>
                <c:pt idx="78">
                  <c:v>290</c:v>
                </c:pt>
                <c:pt idx="79">
                  <c:v>291</c:v>
                </c:pt>
                <c:pt idx="80">
                  <c:v>294</c:v>
                </c:pt>
                <c:pt idx="81">
                  <c:v>295</c:v>
                </c:pt>
                <c:pt idx="82">
                  <c:v>298</c:v>
                </c:pt>
                <c:pt idx="83">
                  <c:v>300</c:v>
                </c:pt>
                <c:pt idx="84">
                  <c:v>300</c:v>
                </c:pt>
                <c:pt idx="85">
                  <c:v>300</c:v>
                </c:pt>
                <c:pt idx="86">
                  <c:v>300</c:v>
                </c:pt>
                <c:pt idx="87">
                  <c:v>300</c:v>
                </c:pt>
                <c:pt idx="88">
                  <c:v>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33A-473D-B62D-38492B007BCE}"/>
            </c:ext>
          </c:extLst>
        </c:ser>
        <c:ser>
          <c:idx val="2"/>
          <c:order val="2"/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D7D31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Sheet1!$E$145:$E$179</c:f>
              <c:numCache>
                <c:formatCode>General</c:formatCode>
                <c:ptCount val="35"/>
                <c:pt idx="0">
                  <c:v>2.95</c:v>
                </c:pt>
                <c:pt idx="1">
                  <c:v>3</c:v>
                </c:pt>
                <c:pt idx="2">
                  <c:v>3.05</c:v>
                </c:pt>
                <c:pt idx="3">
                  <c:v>3</c:v>
                </c:pt>
                <c:pt idx="4">
                  <c:v>3</c:v>
                </c:pt>
                <c:pt idx="5">
                  <c:v>2.95</c:v>
                </c:pt>
                <c:pt idx="6">
                  <c:v>3.05</c:v>
                </c:pt>
                <c:pt idx="7">
                  <c:v>2.95</c:v>
                </c:pt>
                <c:pt idx="8">
                  <c:v>3</c:v>
                </c:pt>
                <c:pt idx="9">
                  <c:v>3.05</c:v>
                </c:pt>
                <c:pt idx="10">
                  <c:v>2.95</c:v>
                </c:pt>
                <c:pt idx="11">
                  <c:v>3.05</c:v>
                </c:pt>
                <c:pt idx="12">
                  <c:v>3</c:v>
                </c:pt>
                <c:pt idx="13">
                  <c:v>2.95</c:v>
                </c:pt>
                <c:pt idx="14">
                  <c:v>3.05</c:v>
                </c:pt>
                <c:pt idx="15">
                  <c:v>3</c:v>
                </c:pt>
                <c:pt idx="16">
                  <c:v>2.95</c:v>
                </c:pt>
                <c:pt idx="17">
                  <c:v>3.05</c:v>
                </c:pt>
                <c:pt idx="18">
                  <c:v>2.95</c:v>
                </c:pt>
                <c:pt idx="19">
                  <c:v>3.05</c:v>
                </c:pt>
                <c:pt idx="20">
                  <c:v>3</c:v>
                </c:pt>
                <c:pt idx="21">
                  <c:v>3</c:v>
                </c:pt>
                <c:pt idx="22">
                  <c:v>2.95</c:v>
                </c:pt>
                <c:pt idx="23">
                  <c:v>3</c:v>
                </c:pt>
                <c:pt idx="24">
                  <c:v>2.95</c:v>
                </c:pt>
                <c:pt idx="25">
                  <c:v>3.05</c:v>
                </c:pt>
                <c:pt idx="26">
                  <c:v>3</c:v>
                </c:pt>
                <c:pt idx="27">
                  <c:v>3.05</c:v>
                </c:pt>
                <c:pt idx="28">
                  <c:v>2.95</c:v>
                </c:pt>
                <c:pt idx="29">
                  <c:v>3</c:v>
                </c:pt>
                <c:pt idx="30">
                  <c:v>2.95</c:v>
                </c:pt>
                <c:pt idx="31">
                  <c:v>3.05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</c:numCache>
            </c:numRef>
          </c:xVal>
          <c:yVal>
            <c:numRef>
              <c:f>Sheet1!$F$145:$F$179</c:f>
              <c:numCache>
                <c:formatCode>General</c:formatCode>
                <c:ptCount val="3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25</c:v>
                </c:pt>
                <c:pt idx="4">
                  <c:v>32</c:v>
                </c:pt>
                <c:pt idx="5">
                  <c:v>60</c:v>
                </c:pt>
                <c:pt idx="6">
                  <c:v>60</c:v>
                </c:pt>
                <c:pt idx="7">
                  <c:v>107</c:v>
                </c:pt>
                <c:pt idx="8">
                  <c:v>110</c:v>
                </c:pt>
                <c:pt idx="9">
                  <c:v>115</c:v>
                </c:pt>
                <c:pt idx="10">
                  <c:v>130</c:v>
                </c:pt>
                <c:pt idx="11">
                  <c:v>136</c:v>
                </c:pt>
                <c:pt idx="12">
                  <c:v>140</c:v>
                </c:pt>
                <c:pt idx="13">
                  <c:v>145</c:v>
                </c:pt>
                <c:pt idx="14">
                  <c:v>149</c:v>
                </c:pt>
                <c:pt idx="15">
                  <c:v>155</c:v>
                </c:pt>
                <c:pt idx="16">
                  <c:v>175</c:v>
                </c:pt>
                <c:pt idx="17">
                  <c:v>179</c:v>
                </c:pt>
                <c:pt idx="18">
                  <c:v>185</c:v>
                </c:pt>
                <c:pt idx="19">
                  <c:v>188</c:v>
                </c:pt>
                <c:pt idx="20">
                  <c:v>195</c:v>
                </c:pt>
                <c:pt idx="21">
                  <c:v>200</c:v>
                </c:pt>
                <c:pt idx="22">
                  <c:v>225</c:v>
                </c:pt>
                <c:pt idx="23">
                  <c:v>226</c:v>
                </c:pt>
                <c:pt idx="24">
                  <c:v>230</c:v>
                </c:pt>
                <c:pt idx="25">
                  <c:v>230</c:v>
                </c:pt>
                <c:pt idx="26">
                  <c:v>235</c:v>
                </c:pt>
                <c:pt idx="27">
                  <c:v>239</c:v>
                </c:pt>
                <c:pt idx="28">
                  <c:v>265</c:v>
                </c:pt>
                <c:pt idx="29">
                  <c:v>265</c:v>
                </c:pt>
                <c:pt idx="30">
                  <c:v>270</c:v>
                </c:pt>
                <c:pt idx="31">
                  <c:v>270</c:v>
                </c:pt>
                <c:pt idx="32">
                  <c:v>280</c:v>
                </c:pt>
                <c:pt idx="33">
                  <c:v>295</c:v>
                </c:pt>
                <c:pt idx="34">
                  <c:v>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33A-473D-B62D-38492B007BCE}"/>
            </c:ext>
          </c:extLst>
        </c:ser>
        <c:ser>
          <c:idx val="3"/>
          <c:order val="3"/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A5A5A5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Sheet1!$E$180:$E$194</c:f>
              <c:numCache>
                <c:formatCode>General</c:formatCode>
                <c:ptCount val="15"/>
                <c:pt idx="0">
                  <c:v>4</c:v>
                </c:pt>
                <c:pt idx="1">
                  <c:v>4</c:v>
                </c:pt>
                <c:pt idx="2">
                  <c:v>3.95</c:v>
                </c:pt>
                <c:pt idx="3">
                  <c:v>4.05</c:v>
                </c:pt>
                <c:pt idx="4">
                  <c:v>3.95</c:v>
                </c:pt>
                <c:pt idx="5">
                  <c:v>4.05</c:v>
                </c:pt>
                <c:pt idx="6">
                  <c:v>4</c:v>
                </c:pt>
                <c:pt idx="7">
                  <c:v>3.95</c:v>
                </c:pt>
                <c:pt idx="8">
                  <c:v>4.05</c:v>
                </c:pt>
                <c:pt idx="9">
                  <c:v>4</c:v>
                </c:pt>
                <c:pt idx="10">
                  <c:v>4</c:v>
                </c:pt>
                <c:pt idx="11">
                  <c:v>3.95</c:v>
                </c:pt>
                <c:pt idx="12">
                  <c:v>4.05</c:v>
                </c:pt>
                <c:pt idx="13">
                  <c:v>4</c:v>
                </c:pt>
                <c:pt idx="14">
                  <c:v>4</c:v>
                </c:pt>
              </c:numCache>
            </c:numRef>
          </c:xVal>
          <c:yVal>
            <c:numRef>
              <c:f>Sheet1!$F$180:$F$194</c:f>
              <c:numCache>
                <c:formatCode>General</c:formatCode>
                <c:ptCount val="15"/>
                <c:pt idx="0">
                  <c:v>15</c:v>
                </c:pt>
                <c:pt idx="1">
                  <c:v>23</c:v>
                </c:pt>
                <c:pt idx="2">
                  <c:v>30</c:v>
                </c:pt>
                <c:pt idx="3">
                  <c:v>30</c:v>
                </c:pt>
                <c:pt idx="4">
                  <c:v>120</c:v>
                </c:pt>
                <c:pt idx="5">
                  <c:v>120</c:v>
                </c:pt>
                <c:pt idx="6">
                  <c:v>145</c:v>
                </c:pt>
                <c:pt idx="7">
                  <c:v>195</c:v>
                </c:pt>
                <c:pt idx="8">
                  <c:v>198</c:v>
                </c:pt>
                <c:pt idx="9">
                  <c:v>225</c:v>
                </c:pt>
                <c:pt idx="10">
                  <c:v>260</c:v>
                </c:pt>
                <c:pt idx="11">
                  <c:v>270</c:v>
                </c:pt>
                <c:pt idx="12">
                  <c:v>270</c:v>
                </c:pt>
                <c:pt idx="13">
                  <c:v>285</c:v>
                </c:pt>
                <c:pt idx="14">
                  <c:v>295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33A-473D-B62D-38492B007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3060672"/>
        <c:axId val="1453062592"/>
      </c:scatterChart>
      <c:valAx>
        <c:axId val="1453060672"/>
        <c:scaling>
          <c:orientation val="minMax"/>
          <c:min val="0.5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3062592"/>
        <c:crosses val="autoZero"/>
        <c:crossBetween val="midCat"/>
      </c:valAx>
      <c:valAx>
        <c:axId val="1453062592"/>
        <c:scaling>
          <c:orientation val="minMax"/>
          <c:max val="3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3060672"/>
        <c:crossesAt val="0.5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'[Chart in Microsoft PowerPoint]Sheet1 (2)'!$C$2:$C$194</cx:f>
        <cx:lvl ptCount="193">
          <cx:pt idx="0">PR</cx:pt>
          <cx:pt idx="1">PR</cx:pt>
          <cx:pt idx="2">PR</cx:pt>
          <cx:pt idx="3">PR</cx:pt>
          <cx:pt idx="4">PR</cx:pt>
          <cx:pt idx="5">PR</cx:pt>
          <cx:pt idx="6">PR</cx:pt>
          <cx:pt idx="7">PR</cx:pt>
          <cx:pt idx="8">PR</cx:pt>
          <cx:pt idx="9">PR</cx:pt>
          <cx:pt idx="10">PR</cx:pt>
          <cx:pt idx="11">PR</cx:pt>
          <cx:pt idx="12">PR</cx:pt>
          <cx:pt idx="13">PR</cx:pt>
          <cx:pt idx="14">PR</cx:pt>
          <cx:pt idx="15">PR</cx:pt>
          <cx:pt idx="16">PR</cx:pt>
          <cx:pt idx="17">PR</cx:pt>
          <cx:pt idx="18">PR</cx:pt>
          <cx:pt idx="19">PR</cx:pt>
          <cx:pt idx="20">PR</cx:pt>
          <cx:pt idx="21">PR</cx:pt>
          <cx:pt idx="22">PR</cx:pt>
          <cx:pt idx="23">PR</cx:pt>
          <cx:pt idx="24">PR</cx:pt>
          <cx:pt idx="25">PR</cx:pt>
          <cx:pt idx="26">PR</cx:pt>
          <cx:pt idx="27">PR</cx:pt>
          <cx:pt idx="28">PR</cx:pt>
          <cx:pt idx="29">PR</cx:pt>
          <cx:pt idx="30">PR</cx:pt>
          <cx:pt idx="31">PR</cx:pt>
          <cx:pt idx="32">PR</cx:pt>
          <cx:pt idx="33">PR</cx:pt>
          <cx:pt idx="34">PR</cx:pt>
          <cx:pt idx="35">PR</cx:pt>
          <cx:pt idx="36">PR</cx:pt>
          <cx:pt idx="37">PR</cx:pt>
          <cx:pt idx="38">PR</cx:pt>
          <cx:pt idx="39">PR</cx:pt>
          <cx:pt idx="40">PR</cx:pt>
          <cx:pt idx="41">PR</cx:pt>
          <cx:pt idx="42">PR</cx:pt>
          <cx:pt idx="43">PR</cx:pt>
          <cx:pt idx="44">PR</cx:pt>
          <cx:pt idx="45">PR</cx:pt>
          <cx:pt idx="46">PR</cx:pt>
          <cx:pt idx="47">PR</cx:pt>
          <cx:pt idx="48">PR</cx:pt>
          <cx:pt idx="49">PR</cx:pt>
          <cx:pt idx="50">PR</cx:pt>
          <cx:pt idx="51">PR</cx:pt>
          <cx:pt idx="52">PR</cx:pt>
          <cx:pt idx="53">PR</cx:pt>
          <cx:pt idx="54">SD</cx:pt>
          <cx:pt idx="55">SD</cx:pt>
          <cx:pt idx="56">SD</cx:pt>
          <cx:pt idx="57">SD</cx:pt>
          <cx:pt idx="58">SD</cx:pt>
          <cx:pt idx="59">SD</cx:pt>
          <cx:pt idx="60">SD</cx:pt>
          <cx:pt idx="61">SD</cx:pt>
          <cx:pt idx="62">SD</cx:pt>
          <cx:pt idx="63">SD</cx:pt>
          <cx:pt idx="64">SD</cx:pt>
          <cx:pt idx="65">SD</cx:pt>
          <cx:pt idx="66">SD</cx:pt>
          <cx:pt idx="67">SD</cx:pt>
          <cx:pt idx="68">SD</cx:pt>
          <cx:pt idx="69">SD</cx:pt>
          <cx:pt idx="70">SD</cx:pt>
          <cx:pt idx="71">SD</cx:pt>
          <cx:pt idx="72">SD</cx:pt>
          <cx:pt idx="73">SD</cx:pt>
          <cx:pt idx="74">SD</cx:pt>
          <cx:pt idx="75">SD</cx:pt>
          <cx:pt idx="76">SD</cx:pt>
          <cx:pt idx="77">SD</cx:pt>
          <cx:pt idx="78">SD</cx:pt>
          <cx:pt idx="79">SD</cx:pt>
          <cx:pt idx="80">SD</cx:pt>
          <cx:pt idx="81">SD</cx:pt>
          <cx:pt idx="82">SD</cx:pt>
          <cx:pt idx="83">SD</cx:pt>
          <cx:pt idx="84">SD</cx:pt>
          <cx:pt idx="85">SD</cx:pt>
          <cx:pt idx="86">SD</cx:pt>
          <cx:pt idx="87">SD</cx:pt>
          <cx:pt idx="88">SD</cx:pt>
          <cx:pt idx="89">SD</cx:pt>
          <cx:pt idx="90">SD</cx:pt>
          <cx:pt idx="91">SD</cx:pt>
          <cx:pt idx="92">SD</cx:pt>
          <cx:pt idx="93">SD</cx:pt>
          <cx:pt idx="94">SD</cx:pt>
          <cx:pt idx="95">SD</cx:pt>
          <cx:pt idx="96">SD</cx:pt>
          <cx:pt idx="97">SD</cx:pt>
          <cx:pt idx="98">SD</cx:pt>
          <cx:pt idx="99">SD</cx:pt>
          <cx:pt idx="100">SD</cx:pt>
          <cx:pt idx="101">SD</cx:pt>
          <cx:pt idx="102">SD</cx:pt>
          <cx:pt idx="103">SD</cx:pt>
          <cx:pt idx="104">SD</cx:pt>
          <cx:pt idx="105">SD</cx:pt>
          <cx:pt idx="106">SD</cx:pt>
          <cx:pt idx="107">SD</cx:pt>
          <cx:pt idx="108">SD</cx:pt>
          <cx:pt idx="109">SD</cx:pt>
          <cx:pt idx="110">SD</cx:pt>
          <cx:pt idx="111">SD</cx:pt>
          <cx:pt idx="112">SD</cx:pt>
          <cx:pt idx="113">SD</cx:pt>
          <cx:pt idx="114">SD</cx:pt>
          <cx:pt idx="115">SD</cx:pt>
          <cx:pt idx="116">SD</cx:pt>
          <cx:pt idx="117">SD</cx:pt>
          <cx:pt idx="118">SD</cx:pt>
          <cx:pt idx="119">SD</cx:pt>
          <cx:pt idx="120">SD</cx:pt>
          <cx:pt idx="121">SD</cx:pt>
          <cx:pt idx="122">SD</cx:pt>
          <cx:pt idx="123">SD</cx:pt>
          <cx:pt idx="124">SD</cx:pt>
          <cx:pt idx="125">SD</cx:pt>
          <cx:pt idx="126">SD</cx:pt>
          <cx:pt idx="127">SD</cx:pt>
          <cx:pt idx="128">SD</cx:pt>
          <cx:pt idx="129">SD</cx:pt>
          <cx:pt idx="130">SD</cx:pt>
          <cx:pt idx="131">SD</cx:pt>
          <cx:pt idx="132">SD</cx:pt>
          <cx:pt idx="133">SD</cx:pt>
          <cx:pt idx="134">SD</cx:pt>
          <cx:pt idx="135">SD</cx:pt>
          <cx:pt idx="136">SD</cx:pt>
          <cx:pt idx="137">SD</cx:pt>
          <cx:pt idx="138">SD</cx:pt>
          <cx:pt idx="139">SD</cx:pt>
          <cx:pt idx="140">SD</cx:pt>
          <cx:pt idx="141">SD</cx:pt>
          <cx:pt idx="142">SD</cx:pt>
          <cx:pt idx="143">PD</cx:pt>
          <cx:pt idx="144">PD</cx:pt>
          <cx:pt idx="145">PD</cx:pt>
          <cx:pt idx="146">PD</cx:pt>
          <cx:pt idx="147">PD</cx:pt>
          <cx:pt idx="148">PD</cx:pt>
          <cx:pt idx="149">PD</cx:pt>
          <cx:pt idx="150">PD</cx:pt>
          <cx:pt idx="151">PD</cx:pt>
          <cx:pt idx="152">PD</cx:pt>
          <cx:pt idx="153">PD</cx:pt>
          <cx:pt idx="154">PD</cx:pt>
          <cx:pt idx="155">PD</cx:pt>
          <cx:pt idx="156">PD</cx:pt>
          <cx:pt idx="157">PD</cx:pt>
          <cx:pt idx="158">PD</cx:pt>
          <cx:pt idx="159">PD</cx:pt>
          <cx:pt idx="160">PD</cx:pt>
          <cx:pt idx="161">PD</cx:pt>
          <cx:pt idx="162">PD</cx:pt>
          <cx:pt idx="163">PD</cx:pt>
          <cx:pt idx="164">PD</cx:pt>
          <cx:pt idx="165">PD</cx:pt>
          <cx:pt idx="166">PD</cx:pt>
          <cx:pt idx="167">PD</cx:pt>
          <cx:pt idx="168">PD</cx:pt>
          <cx:pt idx="169">PD</cx:pt>
          <cx:pt idx="170">PD</cx:pt>
          <cx:pt idx="171">PD</cx:pt>
          <cx:pt idx="172">PD</cx:pt>
          <cx:pt idx="173">PD</cx:pt>
          <cx:pt idx="174">PD</cx:pt>
          <cx:pt idx="175">PD</cx:pt>
          <cx:pt idx="176">PD</cx:pt>
          <cx:pt idx="177">PD</cx:pt>
          <cx:pt idx="178">NE</cx:pt>
          <cx:pt idx="179">NE</cx:pt>
          <cx:pt idx="180">NE</cx:pt>
          <cx:pt idx="181">NE</cx:pt>
          <cx:pt idx="182">NE</cx:pt>
          <cx:pt idx="183">NE</cx:pt>
          <cx:pt idx="184">NE</cx:pt>
          <cx:pt idx="185">NE</cx:pt>
          <cx:pt idx="186">NE</cx:pt>
          <cx:pt idx="187">NE</cx:pt>
          <cx:pt idx="188">NE</cx:pt>
          <cx:pt idx="189">NE</cx:pt>
          <cx:pt idx="190">NE</cx:pt>
          <cx:pt idx="191">NE</cx:pt>
          <cx:pt idx="192">NE</cx:pt>
        </cx:lvl>
      </cx:strDim>
      <cx:numDim type="val">
        <cx:f>'[Chart in Microsoft PowerPoint]Sheet1 (2)'!$D$2:$D$194</cx:f>
        <cx:lvl ptCount="193" formatCode="General">
          <cx:pt idx="0">0</cx:pt>
          <cx:pt idx="1">0</cx:pt>
          <cx:pt idx="2">6</cx:pt>
          <cx:pt idx="3">15</cx:pt>
          <cx:pt idx="4">30</cx:pt>
          <cx:pt idx="5">30</cx:pt>
          <cx:pt idx="6">45</cx:pt>
          <cx:pt idx="7">60</cx:pt>
          <cx:pt idx="8">70</cx:pt>
          <cx:pt idx="9">80</cx:pt>
          <cx:pt idx="10">95</cx:pt>
          <cx:pt idx="11">111</cx:pt>
          <cx:pt idx="12">120</cx:pt>
          <cx:pt idx="13">125</cx:pt>
          <cx:pt idx="14">150</cx:pt>
          <cx:pt idx="15">155</cx:pt>
          <cx:pt idx="16">160</cx:pt>
          <cx:pt idx="17">165</cx:pt>
          <cx:pt idx="18">165</cx:pt>
          <cx:pt idx="19">167</cx:pt>
          <cx:pt idx="20">170</cx:pt>
          <cx:pt idx="21">180</cx:pt>
          <cx:pt idx="22">185</cx:pt>
          <cx:pt idx="23">190</cx:pt>
          <cx:pt idx="24">190</cx:pt>
          <cx:pt idx="25">198</cx:pt>
          <cx:pt idx="26">200</cx:pt>
          <cx:pt idx="27">210</cx:pt>
          <cx:pt idx="28">214</cx:pt>
          <cx:pt idx="29">227</cx:pt>
          <cx:pt idx="30">230</cx:pt>
          <cx:pt idx="31">230</cx:pt>
          <cx:pt idx="32">230</cx:pt>
          <cx:pt idx="33">234</cx:pt>
          <cx:pt idx="34">235</cx:pt>
          <cx:pt idx="35">240</cx:pt>
          <cx:pt idx="36">240</cx:pt>
          <cx:pt idx="37">250</cx:pt>
          <cx:pt idx="38">260</cx:pt>
          <cx:pt idx="39">265</cx:pt>
          <cx:pt idx="40">265</cx:pt>
          <cx:pt idx="41">275</cx:pt>
          <cx:pt idx="42">280</cx:pt>
          <cx:pt idx="43">280</cx:pt>
          <cx:pt idx="44">280</cx:pt>
          <cx:pt idx="45">280</cx:pt>
          <cx:pt idx="46">285</cx:pt>
          <cx:pt idx="47">290</cx:pt>
          <cx:pt idx="48">295</cx:pt>
          <cx:pt idx="49">295</cx:pt>
          <cx:pt idx="50">295</cx:pt>
          <cx:pt idx="51">298</cx:pt>
          <cx:pt idx="52">300</cx:pt>
          <cx:pt idx="53">300</cx:pt>
          <cx:pt idx="54">0</cx:pt>
          <cx:pt idx="55">0</cx:pt>
          <cx:pt idx="56">0</cx:pt>
          <cx:pt idx="57">2</cx:pt>
          <cx:pt idx="58">3</cx:pt>
          <cx:pt idx="59">5</cx:pt>
          <cx:pt idx="60">10</cx:pt>
          <cx:pt idx="61">25</cx:pt>
          <cx:pt idx="62">28</cx:pt>
          <cx:pt idx="63">30</cx:pt>
          <cx:pt idx="64">63</cx:pt>
          <cx:pt idx="65">70</cx:pt>
          <cx:pt idx="66">80</cx:pt>
          <cx:pt idx="67">95</cx:pt>
          <cx:pt idx="68">117</cx:pt>
          <cx:pt idx="69">120</cx:pt>
          <cx:pt idx="70">120</cx:pt>
          <cx:pt idx="71">120</cx:pt>
          <cx:pt idx="72">130</cx:pt>
          <cx:pt idx="73">140</cx:pt>
          <cx:pt idx="74">140</cx:pt>
          <cx:pt idx="75">140</cx:pt>
          <cx:pt idx="76">140</cx:pt>
          <cx:pt idx="77">145</cx:pt>
          <cx:pt idx="78">150</cx:pt>
          <cx:pt idx="79">150</cx:pt>
          <cx:pt idx="80">155</cx:pt>
          <cx:pt idx="81">155</cx:pt>
          <cx:pt idx="82">155</cx:pt>
          <cx:pt idx="83">160</cx:pt>
          <cx:pt idx="84">160</cx:pt>
          <cx:pt idx="85">175</cx:pt>
          <cx:pt idx="86">180</cx:pt>
          <cx:pt idx="87">185</cx:pt>
          <cx:pt idx="88">185</cx:pt>
          <cx:pt idx="89">185</cx:pt>
          <cx:pt idx="90">190</cx:pt>
          <cx:pt idx="91">190</cx:pt>
          <cx:pt idx="92">190</cx:pt>
          <cx:pt idx="93">190</cx:pt>
          <cx:pt idx="94">190</cx:pt>
          <cx:pt idx="95">199</cx:pt>
          <cx:pt idx="96">200</cx:pt>
          <cx:pt idx="97">200</cx:pt>
          <cx:pt idx="98">205</cx:pt>
          <cx:pt idx="99">207</cx:pt>
          <cx:pt idx="100">210</cx:pt>
          <cx:pt idx="101">210</cx:pt>
          <cx:pt idx="102">215</cx:pt>
          <cx:pt idx="103">215</cx:pt>
          <cx:pt idx="104">215</cx:pt>
          <cx:pt idx="105">218</cx:pt>
          <cx:pt idx="106">220</cx:pt>
          <cx:pt idx="107">230</cx:pt>
          <cx:pt idx="108">235</cx:pt>
          <cx:pt idx="109">235</cx:pt>
          <cx:pt idx="110">235</cx:pt>
          <cx:pt idx="111">240</cx:pt>
          <cx:pt idx="112">240</cx:pt>
          <cx:pt idx="113">240</cx:pt>
          <cx:pt idx="114">240</cx:pt>
          <cx:pt idx="115">247</cx:pt>
          <cx:pt idx="116">250</cx:pt>
          <cx:pt idx="117">250</cx:pt>
          <cx:pt idx="118">250</cx:pt>
          <cx:pt idx="119">260</cx:pt>
          <cx:pt idx="120">260</cx:pt>
          <cx:pt idx="121">260</cx:pt>
          <cx:pt idx="122">265</cx:pt>
          <cx:pt idx="123">265</cx:pt>
          <cx:pt idx="124">270</cx:pt>
          <cx:pt idx="125">274</cx:pt>
          <cx:pt idx="126">275</cx:pt>
          <cx:pt idx="127">275</cx:pt>
          <cx:pt idx="128">280</cx:pt>
          <cx:pt idx="129">285</cx:pt>
          <cx:pt idx="130">290</cx:pt>
          <cx:pt idx="131">290</cx:pt>
          <cx:pt idx="132">290</cx:pt>
          <cx:pt idx="133">291</cx:pt>
          <cx:pt idx="134">294</cx:pt>
          <cx:pt idx="135">295</cx:pt>
          <cx:pt idx="136">298</cx:pt>
          <cx:pt idx="137">300</cx:pt>
          <cx:pt idx="138">300</cx:pt>
          <cx:pt idx="139">300</cx:pt>
          <cx:pt idx="140">300</cx:pt>
          <cx:pt idx="141">300</cx:pt>
          <cx:pt idx="142">300</cx:pt>
          <cx:pt idx="143">0</cx:pt>
          <cx:pt idx="144">0</cx:pt>
          <cx:pt idx="145">1</cx:pt>
          <cx:pt idx="146">25</cx:pt>
          <cx:pt idx="147">32</cx:pt>
          <cx:pt idx="148">60</cx:pt>
          <cx:pt idx="149">60</cx:pt>
          <cx:pt idx="150">107</cx:pt>
          <cx:pt idx="151">110</cx:pt>
          <cx:pt idx="152">115</cx:pt>
          <cx:pt idx="153">130</cx:pt>
          <cx:pt idx="154">136</cx:pt>
          <cx:pt idx="155">140</cx:pt>
          <cx:pt idx="156">145</cx:pt>
          <cx:pt idx="157">149</cx:pt>
          <cx:pt idx="158">155</cx:pt>
          <cx:pt idx="159">175</cx:pt>
          <cx:pt idx="160">179</cx:pt>
          <cx:pt idx="161">185</cx:pt>
          <cx:pt idx="162">188</cx:pt>
          <cx:pt idx="163">195</cx:pt>
          <cx:pt idx="164">200</cx:pt>
          <cx:pt idx="165">225</cx:pt>
          <cx:pt idx="166">226</cx:pt>
          <cx:pt idx="167">230</cx:pt>
          <cx:pt idx="168">230</cx:pt>
          <cx:pt idx="169">235</cx:pt>
          <cx:pt idx="170">239</cx:pt>
          <cx:pt idx="171">265</cx:pt>
          <cx:pt idx="172">265</cx:pt>
          <cx:pt idx="173">270</cx:pt>
          <cx:pt idx="174">270</cx:pt>
          <cx:pt idx="175">280</cx:pt>
          <cx:pt idx="176">295</cx:pt>
          <cx:pt idx="177">300</cx:pt>
          <cx:pt idx="178">15</cx:pt>
          <cx:pt idx="179">23</cx:pt>
          <cx:pt idx="180">30</cx:pt>
          <cx:pt idx="181">30</cx:pt>
          <cx:pt idx="182">120</cx:pt>
          <cx:pt idx="183">120</cx:pt>
          <cx:pt idx="184">145</cx:pt>
          <cx:pt idx="185">195</cx:pt>
          <cx:pt idx="186">198</cx:pt>
          <cx:pt idx="187">225</cx:pt>
          <cx:pt idx="188">260</cx:pt>
          <cx:pt idx="189">270</cx:pt>
          <cx:pt idx="190">270</cx:pt>
          <cx:pt idx="191">285</cx:pt>
          <cx:pt idx="192">295</cx:pt>
        </cx:lvl>
      </cx:numDim>
    </cx:data>
  </cx:chartData>
  <cx:chart>
    <cx:plotArea>
      <cx:plotAreaRegion>
        <cx:series layoutId="boxWhisker" uniqueId="{8BAC35F5-B1B3-4DF8-86A2-34785C99C03F}">
          <cx:spPr>
            <a:noFill/>
            <a:ln>
              <a:solidFill>
                <a:schemeClr val="tx1"/>
              </a:solidFill>
            </a:ln>
          </cx:spPr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majorTickMarks type="out"/>
        <cx:tickLabels/>
        <cx:spPr>
          <a:ln>
            <a:noFill/>
          </a:ln>
        </cx:spPr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>
              <a:noFill/>
            </a:endParaRPr>
          </a:p>
        </cx:txPr>
      </cx:axis>
      <cx:axis id="1">
        <cx:valScaling max="300"/>
        <cx:tickLabels/>
        <cx:spPr>
          <a:ln>
            <a:noFill/>
          </a:ln>
        </cx:spPr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>
              <a:noFill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56A1CE-99D8-46C0-8F4B-716B39A14D8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AF2FBA-6C7F-4E8C-9DD4-345A0B86CEB8}">
      <dgm:prSet/>
      <dgm:spPr/>
      <dgm:t>
        <a:bodyPr/>
        <a:lstStyle/>
        <a:p>
          <a:r>
            <a:rPr lang="en-US" dirty="0"/>
            <a:t>74-year-old female</a:t>
          </a:r>
        </a:p>
      </dgm:t>
    </dgm:pt>
    <dgm:pt modelId="{CD9304FF-CF10-4BC7-BC08-B8AC7AE4FF47}" type="parTrans" cxnId="{E0410711-18DF-4537-901D-E74EC5B55866}">
      <dgm:prSet/>
      <dgm:spPr/>
      <dgm:t>
        <a:bodyPr/>
        <a:lstStyle/>
        <a:p>
          <a:endParaRPr lang="en-US"/>
        </a:p>
      </dgm:t>
    </dgm:pt>
    <dgm:pt modelId="{ADBF182E-3C33-4B18-9648-266932C6EA66}" type="sibTrans" cxnId="{E0410711-18DF-4537-901D-E74EC5B55866}">
      <dgm:prSet/>
      <dgm:spPr/>
      <dgm:t>
        <a:bodyPr/>
        <a:lstStyle/>
        <a:p>
          <a:endParaRPr lang="en-US"/>
        </a:p>
      </dgm:t>
    </dgm:pt>
    <dgm:pt modelId="{46F9A4D3-91F6-4187-9B09-B2A2EBE9E6E4}">
      <dgm:prSet/>
      <dgm:spPr/>
      <dgm:t>
        <a:bodyPr/>
        <a:lstStyle/>
        <a:p>
          <a:r>
            <a:rPr lang="en-US"/>
            <a:t>4</a:t>
          </a:r>
          <a:r>
            <a:rPr lang="en-US" baseline="30000"/>
            <a:t>th</a:t>
          </a:r>
          <a:r>
            <a:rPr lang="en-US"/>
            <a:t> line, mBC (bone), hx renal insufficiency</a:t>
          </a:r>
        </a:p>
      </dgm:t>
    </dgm:pt>
    <dgm:pt modelId="{AC313E31-FA98-4F2F-9FFD-5D2B135526D8}" type="parTrans" cxnId="{CC009C34-2672-4E46-8269-F6C140CE380F}">
      <dgm:prSet/>
      <dgm:spPr/>
      <dgm:t>
        <a:bodyPr/>
        <a:lstStyle/>
        <a:p>
          <a:endParaRPr lang="en-US"/>
        </a:p>
      </dgm:t>
    </dgm:pt>
    <dgm:pt modelId="{A809B234-653F-42A4-9B42-9BD6C0CB520B}" type="sibTrans" cxnId="{CC009C34-2672-4E46-8269-F6C140CE380F}">
      <dgm:prSet/>
      <dgm:spPr/>
      <dgm:t>
        <a:bodyPr/>
        <a:lstStyle/>
        <a:p>
          <a:endParaRPr lang="en-US"/>
        </a:p>
      </dgm:t>
    </dgm:pt>
    <dgm:pt modelId="{35D96C65-8206-4F20-BBFC-286968C29EDE}">
      <dgm:prSet/>
      <dgm:spPr/>
      <dgm:t>
        <a:bodyPr/>
        <a:lstStyle/>
        <a:p>
          <a:r>
            <a:rPr lang="en-US" dirty="0"/>
            <a:t>Cycle 4 (full dose 5.4 mg/kg) </a:t>
          </a:r>
        </a:p>
      </dgm:t>
    </dgm:pt>
    <dgm:pt modelId="{078A0FA2-E120-4023-A013-94D24C063886}" type="parTrans" cxnId="{72823C2E-B905-4417-A623-0A9EB5CA6FCB}">
      <dgm:prSet/>
      <dgm:spPr/>
      <dgm:t>
        <a:bodyPr/>
        <a:lstStyle/>
        <a:p>
          <a:endParaRPr lang="en-US"/>
        </a:p>
      </dgm:t>
    </dgm:pt>
    <dgm:pt modelId="{710E8461-FA41-4792-A31F-002817B20946}" type="sibTrans" cxnId="{72823C2E-B905-4417-A623-0A9EB5CA6FCB}">
      <dgm:prSet/>
      <dgm:spPr/>
      <dgm:t>
        <a:bodyPr/>
        <a:lstStyle/>
        <a:p>
          <a:endParaRPr lang="en-US"/>
        </a:p>
      </dgm:t>
    </dgm:pt>
    <dgm:pt modelId="{5258217A-A1AC-4FED-A42C-FE433BEEEBA1}">
      <dgm:prSet/>
      <dgm:spPr/>
      <dgm:t>
        <a:bodyPr/>
        <a:lstStyle/>
        <a:p>
          <a:r>
            <a:rPr lang="en-US" dirty="0"/>
            <a:t>AE: fatigue, nausea (x 8 days) </a:t>
          </a:r>
        </a:p>
      </dgm:t>
    </dgm:pt>
    <dgm:pt modelId="{2F0B6FDB-2E69-448A-885D-E9569AD2EF96}" type="parTrans" cxnId="{CB0592DB-CA91-4218-832A-CE08AEB9206F}">
      <dgm:prSet/>
      <dgm:spPr/>
      <dgm:t>
        <a:bodyPr/>
        <a:lstStyle/>
        <a:p>
          <a:endParaRPr lang="en-US"/>
        </a:p>
      </dgm:t>
    </dgm:pt>
    <dgm:pt modelId="{C8013263-6388-47D8-8DF6-36B856C765C1}" type="sibTrans" cxnId="{CB0592DB-CA91-4218-832A-CE08AEB9206F}">
      <dgm:prSet/>
      <dgm:spPr/>
      <dgm:t>
        <a:bodyPr/>
        <a:lstStyle/>
        <a:p>
          <a:endParaRPr lang="en-US"/>
        </a:p>
      </dgm:t>
    </dgm:pt>
    <dgm:pt modelId="{C8294D81-51D1-473E-8DB1-5528314D875B}">
      <dgm:prSet/>
      <dgm:spPr/>
      <dgm:t>
        <a:bodyPr/>
        <a:lstStyle/>
        <a:p>
          <a:r>
            <a:rPr lang="en-US"/>
            <a:t>Routine CT chest showed ground glass changes upper lobes, pt asymptomatic</a:t>
          </a:r>
        </a:p>
      </dgm:t>
    </dgm:pt>
    <dgm:pt modelId="{9B139EFF-0C6E-4CB0-8034-C4AC0B993DAA}" type="parTrans" cxnId="{A90C9E0E-F666-4A83-9DC8-8751188E4E25}">
      <dgm:prSet/>
      <dgm:spPr/>
      <dgm:t>
        <a:bodyPr/>
        <a:lstStyle/>
        <a:p>
          <a:endParaRPr lang="en-US"/>
        </a:p>
      </dgm:t>
    </dgm:pt>
    <dgm:pt modelId="{A17EA3A9-4314-4505-9BE0-9155B9BCA52B}" type="sibTrans" cxnId="{A90C9E0E-F666-4A83-9DC8-8751188E4E25}">
      <dgm:prSet/>
      <dgm:spPr/>
      <dgm:t>
        <a:bodyPr/>
        <a:lstStyle/>
        <a:p>
          <a:endParaRPr lang="en-US"/>
        </a:p>
      </dgm:t>
    </dgm:pt>
    <dgm:pt modelId="{BD3E2FBD-C91D-4205-82C0-385EA39EA72D}">
      <dgm:prSet/>
      <dgm:spPr/>
      <dgm:t>
        <a:bodyPr/>
        <a:lstStyle/>
        <a:p>
          <a:r>
            <a:rPr lang="en-US" dirty="0"/>
            <a:t>Prednisone taper, held treatment x 3-4 weeks, reimaged</a:t>
          </a:r>
        </a:p>
      </dgm:t>
    </dgm:pt>
    <dgm:pt modelId="{B266DEC7-0149-4EB7-8458-706AFCAAD6F5}" type="parTrans" cxnId="{B74CD46F-DE20-467F-8F31-C83981054B3B}">
      <dgm:prSet/>
      <dgm:spPr/>
      <dgm:t>
        <a:bodyPr/>
        <a:lstStyle/>
        <a:p>
          <a:endParaRPr lang="en-US"/>
        </a:p>
      </dgm:t>
    </dgm:pt>
    <dgm:pt modelId="{37EBC803-4F5D-4F9A-9BED-6AA7E87C367F}" type="sibTrans" cxnId="{B74CD46F-DE20-467F-8F31-C83981054B3B}">
      <dgm:prSet/>
      <dgm:spPr/>
      <dgm:t>
        <a:bodyPr/>
        <a:lstStyle/>
        <a:p>
          <a:endParaRPr lang="en-US"/>
        </a:p>
      </dgm:t>
    </dgm:pt>
    <dgm:pt modelId="{582CDBE8-FE84-4F77-B91D-C4303E5111F0}">
      <dgm:prSet/>
      <dgm:spPr/>
      <dgm:t>
        <a:bodyPr/>
        <a:lstStyle/>
        <a:p>
          <a:r>
            <a:rPr lang="en-US" dirty="0"/>
            <a:t>Restarted, dose reduction 4.4 mg/kg </a:t>
          </a:r>
        </a:p>
      </dgm:t>
    </dgm:pt>
    <dgm:pt modelId="{137840C5-3853-4BCA-B0B9-D828E53F9AED}" type="parTrans" cxnId="{A41B49C4-8CEC-4C02-BCA6-0012CA6DC247}">
      <dgm:prSet/>
      <dgm:spPr/>
      <dgm:t>
        <a:bodyPr/>
        <a:lstStyle/>
        <a:p>
          <a:endParaRPr lang="en-US"/>
        </a:p>
      </dgm:t>
    </dgm:pt>
    <dgm:pt modelId="{F4C9D09D-7E54-44F6-BA46-10A43B73BBCE}" type="sibTrans" cxnId="{A41B49C4-8CEC-4C02-BCA6-0012CA6DC247}">
      <dgm:prSet/>
      <dgm:spPr/>
      <dgm:t>
        <a:bodyPr/>
        <a:lstStyle/>
        <a:p>
          <a:endParaRPr lang="en-US"/>
        </a:p>
      </dgm:t>
    </dgm:pt>
    <dgm:pt modelId="{8EA7D1DD-DCA9-4D73-8917-12BFF3E787C2}">
      <dgm:prSet/>
      <dgm:spPr/>
      <dgm:t>
        <a:bodyPr/>
        <a:lstStyle/>
        <a:p>
          <a:r>
            <a:rPr lang="en-US"/>
            <a:t>Continued until Cycle 21 (d/c’ed due to progressive disease)</a:t>
          </a:r>
        </a:p>
      </dgm:t>
    </dgm:pt>
    <dgm:pt modelId="{EF2B2D8B-90E7-411D-A3E3-FBCEE865C5CE}" type="parTrans" cxnId="{2395B54D-86D3-453A-967A-90EC08EA7A12}">
      <dgm:prSet/>
      <dgm:spPr/>
      <dgm:t>
        <a:bodyPr/>
        <a:lstStyle/>
        <a:p>
          <a:endParaRPr lang="en-US"/>
        </a:p>
      </dgm:t>
    </dgm:pt>
    <dgm:pt modelId="{37A28001-CEC6-48E2-99FE-D3D6AC38E9FE}" type="sibTrans" cxnId="{2395B54D-86D3-453A-967A-90EC08EA7A12}">
      <dgm:prSet/>
      <dgm:spPr/>
      <dgm:t>
        <a:bodyPr/>
        <a:lstStyle/>
        <a:p>
          <a:endParaRPr lang="en-US"/>
        </a:p>
      </dgm:t>
    </dgm:pt>
    <dgm:pt modelId="{6498A01B-942F-9E44-959E-A1E9AC41BEC2}" type="pres">
      <dgm:prSet presAssocID="{EC56A1CE-99D8-46C0-8F4B-716B39A14D82}" presName="vert0" presStyleCnt="0">
        <dgm:presLayoutVars>
          <dgm:dir/>
          <dgm:animOne val="branch"/>
          <dgm:animLvl val="lvl"/>
        </dgm:presLayoutVars>
      </dgm:prSet>
      <dgm:spPr/>
    </dgm:pt>
    <dgm:pt modelId="{495DEDEE-51B0-E14C-B1C0-872DFC3D3EF8}" type="pres">
      <dgm:prSet presAssocID="{0FAF2FBA-6C7F-4E8C-9DD4-345A0B86CEB8}" presName="thickLine" presStyleLbl="alignNode1" presStyleIdx="0" presStyleCnt="8"/>
      <dgm:spPr/>
    </dgm:pt>
    <dgm:pt modelId="{47F79890-0637-4A4F-9D0E-32A3672C386D}" type="pres">
      <dgm:prSet presAssocID="{0FAF2FBA-6C7F-4E8C-9DD4-345A0B86CEB8}" presName="horz1" presStyleCnt="0"/>
      <dgm:spPr/>
    </dgm:pt>
    <dgm:pt modelId="{498F3AC5-8B60-9843-8973-581EBE83083E}" type="pres">
      <dgm:prSet presAssocID="{0FAF2FBA-6C7F-4E8C-9DD4-345A0B86CEB8}" presName="tx1" presStyleLbl="revTx" presStyleIdx="0" presStyleCnt="8"/>
      <dgm:spPr/>
    </dgm:pt>
    <dgm:pt modelId="{064C190D-8BC1-CE45-A3D7-DA8483FF9FE9}" type="pres">
      <dgm:prSet presAssocID="{0FAF2FBA-6C7F-4E8C-9DD4-345A0B86CEB8}" presName="vert1" presStyleCnt="0"/>
      <dgm:spPr/>
    </dgm:pt>
    <dgm:pt modelId="{8D87773E-FDCB-EC45-B1C1-4E8E01C7344C}" type="pres">
      <dgm:prSet presAssocID="{46F9A4D3-91F6-4187-9B09-B2A2EBE9E6E4}" presName="thickLine" presStyleLbl="alignNode1" presStyleIdx="1" presStyleCnt="8"/>
      <dgm:spPr/>
    </dgm:pt>
    <dgm:pt modelId="{51C6543C-7DA6-D046-917E-E6056F5422BB}" type="pres">
      <dgm:prSet presAssocID="{46F9A4D3-91F6-4187-9B09-B2A2EBE9E6E4}" presName="horz1" presStyleCnt="0"/>
      <dgm:spPr/>
    </dgm:pt>
    <dgm:pt modelId="{C15505B4-EE1E-8442-89F5-8C8013311C73}" type="pres">
      <dgm:prSet presAssocID="{46F9A4D3-91F6-4187-9B09-B2A2EBE9E6E4}" presName="tx1" presStyleLbl="revTx" presStyleIdx="1" presStyleCnt="8"/>
      <dgm:spPr/>
    </dgm:pt>
    <dgm:pt modelId="{85E70536-4A84-2449-BE88-FBD771DB8AAA}" type="pres">
      <dgm:prSet presAssocID="{46F9A4D3-91F6-4187-9B09-B2A2EBE9E6E4}" presName="vert1" presStyleCnt="0"/>
      <dgm:spPr/>
    </dgm:pt>
    <dgm:pt modelId="{41D614AE-F0AA-E943-BBF6-26D99F8FFD2C}" type="pres">
      <dgm:prSet presAssocID="{35D96C65-8206-4F20-BBFC-286968C29EDE}" presName="thickLine" presStyleLbl="alignNode1" presStyleIdx="2" presStyleCnt="8"/>
      <dgm:spPr/>
    </dgm:pt>
    <dgm:pt modelId="{4DC20C20-CE87-2244-8E8E-8B711F874A91}" type="pres">
      <dgm:prSet presAssocID="{35D96C65-8206-4F20-BBFC-286968C29EDE}" presName="horz1" presStyleCnt="0"/>
      <dgm:spPr/>
    </dgm:pt>
    <dgm:pt modelId="{C9585E89-8985-B84C-B309-E63EFEFB54C3}" type="pres">
      <dgm:prSet presAssocID="{35D96C65-8206-4F20-BBFC-286968C29EDE}" presName="tx1" presStyleLbl="revTx" presStyleIdx="2" presStyleCnt="8"/>
      <dgm:spPr/>
    </dgm:pt>
    <dgm:pt modelId="{A94DECEB-6392-4C47-91B9-02C2224E40C2}" type="pres">
      <dgm:prSet presAssocID="{35D96C65-8206-4F20-BBFC-286968C29EDE}" presName="vert1" presStyleCnt="0"/>
      <dgm:spPr/>
    </dgm:pt>
    <dgm:pt modelId="{B1DB3D2E-203D-FC45-8E5C-767D28339272}" type="pres">
      <dgm:prSet presAssocID="{5258217A-A1AC-4FED-A42C-FE433BEEEBA1}" presName="thickLine" presStyleLbl="alignNode1" presStyleIdx="3" presStyleCnt="8"/>
      <dgm:spPr/>
    </dgm:pt>
    <dgm:pt modelId="{3146578E-E765-5047-85B7-B5E1A34DBEE9}" type="pres">
      <dgm:prSet presAssocID="{5258217A-A1AC-4FED-A42C-FE433BEEEBA1}" presName="horz1" presStyleCnt="0"/>
      <dgm:spPr/>
    </dgm:pt>
    <dgm:pt modelId="{2B1FB351-3274-0B43-BCA3-7D47BB4D916C}" type="pres">
      <dgm:prSet presAssocID="{5258217A-A1AC-4FED-A42C-FE433BEEEBA1}" presName="tx1" presStyleLbl="revTx" presStyleIdx="3" presStyleCnt="8"/>
      <dgm:spPr/>
    </dgm:pt>
    <dgm:pt modelId="{6B254E8D-9C8D-6A48-AA7D-4849C65C7420}" type="pres">
      <dgm:prSet presAssocID="{5258217A-A1AC-4FED-A42C-FE433BEEEBA1}" presName="vert1" presStyleCnt="0"/>
      <dgm:spPr/>
    </dgm:pt>
    <dgm:pt modelId="{DE5D7DC2-CC5B-4F41-938E-2E1A00A17F2F}" type="pres">
      <dgm:prSet presAssocID="{C8294D81-51D1-473E-8DB1-5528314D875B}" presName="thickLine" presStyleLbl="alignNode1" presStyleIdx="4" presStyleCnt="8"/>
      <dgm:spPr/>
    </dgm:pt>
    <dgm:pt modelId="{B46C5EE0-5D2E-FB4C-A8DC-34EF2EE5DC12}" type="pres">
      <dgm:prSet presAssocID="{C8294D81-51D1-473E-8DB1-5528314D875B}" presName="horz1" presStyleCnt="0"/>
      <dgm:spPr/>
    </dgm:pt>
    <dgm:pt modelId="{FB6FAE7E-83E3-D448-AA54-20E607CDA9BD}" type="pres">
      <dgm:prSet presAssocID="{C8294D81-51D1-473E-8DB1-5528314D875B}" presName="tx1" presStyleLbl="revTx" presStyleIdx="4" presStyleCnt="8"/>
      <dgm:spPr/>
    </dgm:pt>
    <dgm:pt modelId="{6AD5C899-77C8-3E42-8EDF-0C999353695C}" type="pres">
      <dgm:prSet presAssocID="{C8294D81-51D1-473E-8DB1-5528314D875B}" presName="vert1" presStyleCnt="0"/>
      <dgm:spPr/>
    </dgm:pt>
    <dgm:pt modelId="{2F9409A3-0C2C-234A-B44D-CF519075083F}" type="pres">
      <dgm:prSet presAssocID="{BD3E2FBD-C91D-4205-82C0-385EA39EA72D}" presName="thickLine" presStyleLbl="alignNode1" presStyleIdx="5" presStyleCnt="8"/>
      <dgm:spPr/>
    </dgm:pt>
    <dgm:pt modelId="{7C143A6A-C8CB-4A41-8A8F-DD7289CC7063}" type="pres">
      <dgm:prSet presAssocID="{BD3E2FBD-C91D-4205-82C0-385EA39EA72D}" presName="horz1" presStyleCnt="0"/>
      <dgm:spPr/>
    </dgm:pt>
    <dgm:pt modelId="{3895DD99-0AAC-364D-86A6-730D6DF8A12D}" type="pres">
      <dgm:prSet presAssocID="{BD3E2FBD-C91D-4205-82C0-385EA39EA72D}" presName="tx1" presStyleLbl="revTx" presStyleIdx="5" presStyleCnt="8"/>
      <dgm:spPr/>
    </dgm:pt>
    <dgm:pt modelId="{1440F0D6-AAE2-9846-97DE-464A9193E1B2}" type="pres">
      <dgm:prSet presAssocID="{BD3E2FBD-C91D-4205-82C0-385EA39EA72D}" presName="vert1" presStyleCnt="0"/>
      <dgm:spPr/>
    </dgm:pt>
    <dgm:pt modelId="{6C266ACF-6615-A64B-A6E0-1C79B5092A66}" type="pres">
      <dgm:prSet presAssocID="{582CDBE8-FE84-4F77-B91D-C4303E5111F0}" presName="thickLine" presStyleLbl="alignNode1" presStyleIdx="6" presStyleCnt="8"/>
      <dgm:spPr/>
    </dgm:pt>
    <dgm:pt modelId="{DFC12A1C-898C-7B48-AA78-084ED3153C7B}" type="pres">
      <dgm:prSet presAssocID="{582CDBE8-FE84-4F77-B91D-C4303E5111F0}" presName="horz1" presStyleCnt="0"/>
      <dgm:spPr/>
    </dgm:pt>
    <dgm:pt modelId="{39D8FB52-A7E8-024F-9A48-4A0C0DA574FD}" type="pres">
      <dgm:prSet presAssocID="{582CDBE8-FE84-4F77-B91D-C4303E5111F0}" presName="tx1" presStyleLbl="revTx" presStyleIdx="6" presStyleCnt="8"/>
      <dgm:spPr/>
    </dgm:pt>
    <dgm:pt modelId="{3F14A4F6-49F6-8842-A4F1-0AA1619E4DBD}" type="pres">
      <dgm:prSet presAssocID="{582CDBE8-FE84-4F77-B91D-C4303E5111F0}" presName="vert1" presStyleCnt="0"/>
      <dgm:spPr/>
    </dgm:pt>
    <dgm:pt modelId="{0415E3F3-41C4-BF46-B664-F1D263D53590}" type="pres">
      <dgm:prSet presAssocID="{8EA7D1DD-DCA9-4D73-8917-12BFF3E787C2}" presName="thickLine" presStyleLbl="alignNode1" presStyleIdx="7" presStyleCnt="8"/>
      <dgm:spPr/>
    </dgm:pt>
    <dgm:pt modelId="{6B66EF13-5FEF-0745-BDEF-EFFD2C6AD1C7}" type="pres">
      <dgm:prSet presAssocID="{8EA7D1DD-DCA9-4D73-8917-12BFF3E787C2}" presName="horz1" presStyleCnt="0"/>
      <dgm:spPr/>
    </dgm:pt>
    <dgm:pt modelId="{3489D9C2-E182-6442-B049-A1B17C1D6C8D}" type="pres">
      <dgm:prSet presAssocID="{8EA7D1DD-DCA9-4D73-8917-12BFF3E787C2}" presName="tx1" presStyleLbl="revTx" presStyleIdx="7" presStyleCnt="8"/>
      <dgm:spPr/>
    </dgm:pt>
    <dgm:pt modelId="{74FAC20D-389D-7C41-8C1F-0A1F2CCC3A16}" type="pres">
      <dgm:prSet presAssocID="{8EA7D1DD-DCA9-4D73-8917-12BFF3E787C2}" presName="vert1" presStyleCnt="0"/>
      <dgm:spPr/>
    </dgm:pt>
  </dgm:ptLst>
  <dgm:cxnLst>
    <dgm:cxn modelId="{E8DEEB08-9971-0547-B564-D4EDB7F9B3C0}" type="presOf" srcId="{C8294D81-51D1-473E-8DB1-5528314D875B}" destId="{FB6FAE7E-83E3-D448-AA54-20E607CDA9BD}" srcOrd="0" destOrd="0" presId="urn:microsoft.com/office/officeart/2008/layout/LinedList"/>
    <dgm:cxn modelId="{A90C9E0E-F666-4A83-9DC8-8751188E4E25}" srcId="{EC56A1CE-99D8-46C0-8F4B-716B39A14D82}" destId="{C8294D81-51D1-473E-8DB1-5528314D875B}" srcOrd="4" destOrd="0" parTransId="{9B139EFF-0C6E-4CB0-8034-C4AC0B993DAA}" sibTransId="{A17EA3A9-4314-4505-9BE0-9155B9BCA52B}"/>
    <dgm:cxn modelId="{E0410711-18DF-4537-901D-E74EC5B55866}" srcId="{EC56A1CE-99D8-46C0-8F4B-716B39A14D82}" destId="{0FAF2FBA-6C7F-4E8C-9DD4-345A0B86CEB8}" srcOrd="0" destOrd="0" parTransId="{CD9304FF-CF10-4BC7-BC08-B8AC7AE4FF47}" sibTransId="{ADBF182E-3C33-4B18-9648-266932C6EA66}"/>
    <dgm:cxn modelId="{27A7CB11-3D6A-7A48-8333-799A4C98B550}" type="presOf" srcId="{5258217A-A1AC-4FED-A42C-FE433BEEEBA1}" destId="{2B1FB351-3274-0B43-BCA3-7D47BB4D916C}" srcOrd="0" destOrd="0" presId="urn:microsoft.com/office/officeart/2008/layout/LinedList"/>
    <dgm:cxn modelId="{3106C113-9860-E240-B345-506800D0C4C3}" type="presOf" srcId="{BD3E2FBD-C91D-4205-82C0-385EA39EA72D}" destId="{3895DD99-0AAC-364D-86A6-730D6DF8A12D}" srcOrd="0" destOrd="0" presId="urn:microsoft.com/office/officeart/2008/layout/LinedList"/>
    <dgm:cxn modelId="{21BC2824-593F-1A49-B220-97E39830B886}" type="presOf" srcId="{35D96C65-8206-4F20-BBFC-286968C29EDE}" destId="{C9585E89-8985-B84C-B309-E63EFEFB54C3}" srcOrd="0" destOrd="0" presId="urn:microsoft.com/office/officeart/2008/layout/LinedList"/>
    <dgm:cxn modelId="{72823C2E-B905-4417-A623-0A9EB5CA6FCB}" srcId="{EC56A1CE-99D8-46C0-8F4B-716B39A14D82}" destId="{35D96C65-8206-4F20-BBFC-286968C29EDE}" srcOrd="2" destOrd="0" parTransId="{078A0FA2-E120-4023-A013-94D24C063886}" sibTransId="{710E8461-FA41-4792-A31F-002817B20946}"/>
    <dgm:cxn modelId="{0ACFCD30-2433-4C42-A9F2-EE1A9DE8BFA1}" type="presOf" srcId="{582CDBE8-FE84-4F77-B91D-C4303E5111F0}" destId="{39D8FB52-A7E8-024F-9A48-4A0C0DA574FD}" srcOrd="0" destOrd="0" presId="urn:microsoft.com/office/officeart/2008/layout/LinedList"/>
    <dgm:cxn modelId="{CC009C34-2672-4E46-8269-F6C140CE380F}" srcId="{EC56A1CE-99D8-46C0-8F4B-716B39A14D82}" destId="{46F9A4D3-91F6-4187-9B09-B2A2EBE9E6E4}" srcOrd="1" destOrd="0" parTransId="{AC313E31-FA98-4F2F-9FFD-5D2B135526D8}" sibTransId="{A809B234-653F-42A4-9B42-9BD6C0CB520B}"/>
    <dgm:cxn modelId="{2395B54D-86D3-453A-967A-90EC08EA7A12}" srcId="{EC56A1CE-99D8-46C0-8F4B-716B39A14D82}" destId="{8EA7D1DD-DCA9-4D73-8917-12BFF3E787C2}" srcOrd="7" destOrd="0" parTransId="{EF2B2D8B-90E7-411D-A3E3-FBCEE865C5CE}" sibTransId="{37A28001-CEC6-48E2-99FE-D3D6AC38E9FE}"/>
    <dgm:cxn modelId="{C670DA52-4527-8245-9B53-12C3ACF9AA5F}" type="presOf" srcId="{46F9A4D3-91F6-4187-9B09-B2A2EBE9E6E4}" destId="{C15505B4-EE1E-8442-89F5-8C8013311C73}" srcOrd="0" destOrd="0" presId="urn:microsoft.com/office/officeart/2008/layout/LinedList"/>
    <dgm:cxn modelId="{B74CD46F-DE20-467F-8F31-C83981054B3B}" srcId="{EC56A1CE-99D8-46C0-8F4B-716B39A14D82}" destId="{BD3E2FBD-C91D-4205-82C0-385EA39EA72D}" srcOrd="5" destOrd="0" parTransId="{B266DEC7-0149-4EB7-8458-706AFCAAD6F5}" sibTransId="{37EBC803-4F5D-4F9A-9BED-6AA7E87C367F}"/>
    <dgm:cxn modelId="{F22576B1-1E97-B345-A599-50F3787485B7}" type="presOf" srcId="{EC56A1CE-99D8-46C0-8F4B-716B39A14D82}" destId="{6498A01B-942F-9E44-959E-A1E9AC41BEC2}" srcOrd="0" destOrd="0" presId="urn:microsoft.com/office/officeart/2008/layout/LinedList"/>
    <dgm:cxn modelId="{A41B49C4-8CEC-4C02-BCA6-0012CA6DC247}" srcId="{EC56A1CE-99D8-46C0-8F4B-716B39A14D82}" destId="{582CDBE8-FE84-4F77-B91D-C4303E5111F0}" srcOrd="6" destOrd="0" parTransId="{137840C5-3853-4BCA-B0B9-D828E53F9AED}" sibTransId="{F4C9D09D-7E54-44F6-BA46-10A43B73BBCE}"/>
    <dgm:cxn modelId="{CB0592DB-CA91-4218-832A-CE08AEB9206F}" srcId="{EC56A1CE-99D8-46C0-8F4B-716B39A14D82}" destId="{5258217A-A1AC-4FED-A42C-FE433BEEEBA1}" srcOrd="3" destOrd="0" parTransId="{2F0B6FDB-2E69-448A-885D-E9569AD2EF96}" sibTransId="{C8013263-6388-47D8-8DF6-36B856C765C1}"/>
    <dgm:cxn modelId="{1CDF19DF-4876-2542-8645-DDE47EB48217}" type="presOf" srcId="{8EA7D1DD-DCA9-4D73-8917-12BFF3E787C2}" destId="{3489D9C2-E182-6442-B049-A1B17C1D6C8D}" srcOrd="0" destOrd="0" presId="urn:microsoft.com/office/officeart/2008/layout/LinedList"/>
    <dgm:cxn modelId="{8B1017FF-75CA-8046-91F0-F2A0CE5A0ECC}" type="presOf" srcId="{0FAF2FBA-6C7F-4E8C-9DD4-345A0B86CEB8}" destId="{498F3AC5-8B60-9843-8973-581EBE83083E}" srcOrd="0" destOrd="0" presId="urn:microsoft.com/office/officeart/2008/layout/LinedList"/>
    <dgm:cxn modelId="{7B9FFB5B-18A8-A74A-9FA8-BEE430D5CCD9}" type="presParOf" srcId="{6498A01B-942F-9E44-959E-A1E9AC41BEC2}" destId="{495DEDEE-51B0-E14C-B1C0-872DFC3D3EF8}" srcOrd="0" destOrd="0" presId="urn:microsoft.com/office/officeart/2008/layout/LinedList"/>
    <dgm:cxn modelId="{6042DBF7-E79B-6B47-B0DC-D267D263DD46}" type="presParOf" srcId="{6498A01B-942F-9E44-959E-A1E9AC41BEC2}" destId="{47F79890-0637-4A4F-9D0E-32A3672C386D}" srcOrd="1" destOrd="0" presId="urn:microsoft.com/office/officeart/2008/layout/LinedList"/>
    <dgm:cxn modelId="{5AF7631B-72A4-1F42-BD07-7711F13FCB2D}" type="presParOf" srcId="{47F79890-0637-4A4F-9D0E-32A3672C386D}" destId="{498F3AC5-8B60-9843-8973-581EBE83083E}" srcOrd="0" destOrd="0" presId="urn:microsoft.com/office/officeart/2008/layout/LinedList"/>
    <dgm:cxn modelId="{A23679A8-9AE5-AB46-B4E6-F44AF67B0578}" type="presParOf" srcId="{47F79890-0637-4A4F-9D0E-32A3672C386D}" destId="{064C190D-8BC1-CE45-A3D7-DA8483FF9FE9}" srcOrd="1" destOrd="0" presId="urn:microsoft.com/office/officeart/2008/layout/LinedList"/>
    <dgm:cxn modelId="{739DE4DC-3A61-B742-8EA7-F8DDD17E69A4}" type="presParOf" srcId="{6498A01B-942F-9E44-959E-A1E9AC41BEC2}" destId="{8D87773E-FDCB-EC45-B1C1-4E8E01C7344C}" srcOrd="2" destOrd="0" presId="urn:microsoft.com/office/officeart/2008/layout/LinedList"/>
    <dgm:cxn modelId="{D652FAF9-1D50-BF46-9B64-4BB96541BBE9}" type="presParOf" srcId="{6498A01B-942F-9E44-959E-A1E9AC41BEC2}" destId="{51C6543C-7DA6-D046-917E-E6056F5422BB}" srcOrd="3" destOrd="0" presId="urn:microsoft.com/office/officeart/2008/layout/LinedList"/>
    <dgm:cxn modelId="{0ADF9AC6-6FA4-D24A-BA8F-E0254212E02B}" type="presParOf" srcId="{51C6543C-7DA6-D046-917E-E6056F5422BB}" destId="{C15505B4-EE1E-8442-89F5-8C8013311C73}" srcOrd="0" destOrd="0" presId="urn:microsoft.com/office/officeart/2008/layout/LinedList"/>
    <dgm:cxn modelId="{DC4C3F40-E9FD-3543-AA97-987ED94B5BC9}" type="presParOf" srcId="{51C6543C-7DA6-D046-917E-E6056F5422BB}" destId="{85E70536-4A84-2449-BE88-FBD771DB8AAA}" srcOrd="1" destOrd="0" presId="urn:microsoft.com/office/officeart/2008/layout/LinedList"/>
    <dgm:cxn modelId="{049557AF-3143-B14F-8A86-D59FEAF939A9}" type="presParOf" srcId="{6498A01B-942F-9E44-959E-A1E9AC41BEC2}" destId="{41D614AE-F0AA-E943-BBF6-26D99F8FFD2C}" srcOrd="4" destOrd="0" presId="urn:microsoft.com/office/officeart/2008/layout/LinedList"/>
    <dgm:cxn modelId="{79DA6EA7-968E-554A-BD47-C9DFEE0F13CC}" type="presParOf" srcId="{6498A01B-942F-9E44-959E-A1E9AC41BEC2}" destId="{4DC20C20-CE87-2244-8E8E-8B711F874A91}" srcOrd="5" destOrd="0" presId="urn:microsoft.com/office/officeart/2008/layout/LinedList"/>
    <dgm:cxn modelId="{FAEC0107-1536-9D40-8E2F-17715EC9F584}" type="presParOf" srcId="{4DC20C20-CE87-2244-8E8E-8B711F874A91}" destId="{C9585E89-8985-B84C-B309-E63EFEFB54C3}" srcOrd="0" destOrd="0" presId="urn:microsoft.com/office/officeart/2008/layout/LinedList"/>
    <dgm:cxn modelId="{3B3C3B72-05A8-FC4D-B42B-51FE8200D225}" type="presParOf" srcId="{4DC20C20-CE87-2244-8E8E-8B711F874A91}" destId="{A94DECEB-6392-4C47-91B9-02C2224E40C2}" srcOrd="1" destOrd="0" presId="urn:microsoft.com/office/officeart/2008/layout/LinedList"/>
    <dgm:cxn modelId="{C10E7A3B-017A-C54D-96DF-6F8A8BB36D25}" type="presParOf" srcId="{6498A01B-942F-9E44-959E-A1E9AC41BEC2}" destId="{B1DB3D2E-203D-FC45-8E5C-767D28339272}" srcOrd="6" destOrd="0" presId="urn:microsoft.com/office/officeart/2008/layout/LinedList"/>
    <dgm:cxn modelId="{416BD26C-EDCF-0F41-8E54-448E6D035470}" type="presParOf" srcId="{6498A01B-942F-9E44-959E-A1E9AC41BEC2}" destId="{3146578E-E765-5047-85B7-B5E1A34DBEE9}" srcOrd="7" destOrd="0" presId="urn:microsoft.com/office/officeart/2008/layout/LinedList"/>
    <dgm:cxn modelId="{A301F153-E64E-E44A-9F1F-02AC73BFDB82}" type="presParOf" srcId="{3146578E-E765-5047-85B7-B5E1A34DBEE9}" destId="{2B1FB351-3274-0B43-BCA3-7D47BB4D916C}" srcOrd="0" destOrd="0" presId="urn:microsoft.com/office/officeart/2008/layout/LinedList"/>
    <dgm:cxn modelId="{186549BF-7047-154C-866B-229C3FFF8400}" type="presParOf" srcId="{3146578E-E765-5047-85B7-B5E1A34DBEE9}" destId="{6B254E8D-9C8D-6A48-AA7D-4849C65C7420}" srcOrd="1" destOrd="0" presId="urn:microsoft.com/office/officeart/2008/layout/LinedList"/>
    <dgm:cxn modelId="{9B837EBE-9145-3840-8837-010BE84893F6}" type="presParOf" srcId="{6498A01B-942F-9E44-959E-A1E9AC41BEC2}" destId="{DE5D7DC2-CC5B-4F41-938E-2E1A00A17F2F}" srcOrd="8" destOrd="0" presId="urn:microsoft.com/office/officeart/2008/layout/LinedList"/>
    <dgm:cxn modelId="{45BB12CB-2B1A-994E-88E2-6CA4AE8FDCA9}" type="presParOf" srcId="{6498A01B-942F-9E44-959E-A1E9AC41BEC2}" destId="{B46C5EE0-5D2E-FB4C-A8DC-34EF2EE5DC12}" srcOrd="9" destOrd="0" presId="urn:microsoft.com/office/officeart/2008/layout/LinedList"/>
    <dgm:cxn modelId="{B4C51478-AA02-4A48-BFF8-4CB3B074D2DE}" type="presParOf" srcId="{B46C5EE0-5D2E-FB4C-A8DC-34EF2EE5DC12}" destId="{FB6FAE7E-83E3-D448-AA54-20E607CDA9BD}" srcOrd="0" destOrd="0" presId="urn:microsoft.com/office/officeart/2008/layout/LinedList"/>
    <dgm:cxn modelId="{21A983C0-CB19-7E4D-AB0E-64F3D38BE15D}" type="presParOf" srcId="{B46C5EE0-5D2E-FB4C-A8DC-34EF2EE5DC12}" destId="{6AD5C899-77C8-3E42-8EDF-0C999353695C}" srcOrd="1" destOrd="0" presId="urn:microsoft.com/office/officeart/2008/layout/LinedList"/>
    <dgm:cxn modelId="{7890498F-45F4-D745-99E9-423C470599FC}" type="presParOf" srcId="{6498A01B-942F-9E44-959E-A1E9AC41BEC2}" destId="{2F9409A3-0C2C-234A-B44D-CF519075083F}" srcOrd="10" destOrd="0" presId="urn:microsoft.com/office/officeart/2008/layout/LinedList"/>
    <dgm:cxn modelId="{215B5B95-C474-7948-AB6A-6E23B0EE9A46}" type="presParOf" srcId="{6498A01B-942F-9E44-959E-A1E9AC41BEC2}" destId="{7C143A6A-C8CB-4A41-8A8F-DD7289CC7063}" srcOrd="11" destOrd="0" presId="urn:microsoft.com/office/officeart/2008/layout/LinedList"/>
    <dgm:cxn modelId="{61B9BE28-5980-D242-8ADA-1A202C1EF3BA}" type="presParOf" srcId="{7C143A6A-C8CB-4A41-8A8F-DD7289CC7063}" destId="{3895DD99-0AAC-364D-86A6-730D6DF8A12D}" srcOrd="0" destOrd="0" presId="urn:microsoft.com/office/officeart/2008/layout/LinedList"/>
    <dgm:cxn modelId="{4A41D90F-7353-6C43-908A-116B1C80F92D}" type="presParOf" srcId="{7C143A6A-C8CB-4A41-8A8F-DD7289CC7063}" destId="{1440F0D6-AAE2-9846-97DE-464A9193E1B2}" srcOrd="1" destOrd="0" presId="urn:microsoft.com/office/officeart/2008/layout/LinedList"/>
    <dgm:cxn modelId="{A4912BB0-1044-B243-82DF-DCA89C6E5D5A}" type="presParOf" srcId="{6498A01B-942F-9E44-959E-A1E9AC41BEC2}" destId="{6C266ACF-6615-A64B-A6E0-1C79B5092A66}" srcOrd="12" destOrd="0" presId="urn:microsoft.com/office/officeart/2008/layout/LinedList"/>
    <dgm:cxn modelId="{BDFB8D28-5DC4-9943-8FA2-C99B4DAE8F12}" type="presParOf" srcId="{6498A01B-942F-9E44-959E-A1E9AC41BEC2}" destId="{DFC12A1C-898C-7B48-AA78-084ED3153C7B}" srcOrd="13" destOrd="0" presId="urn:microsoft.com/office/officeart/2008/layout/LinedList"/>
    <dgm:cxn modelId="{E44BE524-D199-7843-BC9D-DD3AA600574E}" type="presParOf" srcId="{DFC12A1C-898C-7B48-AA78-084ED3153C7B}" destId="{39D8FB52-A7E8-024F-9A48-4A0C0DA574FD}" srcOrd="0" destOrd="0" presId="urn:microsoft.com/office/officeart/2008/layout/LinedList"/>
    <dgm:cxn modelId="{44626F8C-77CD-AE46-9BBB-F6B226D09E3F}" type="presParOf" srcId="{DFC12A1C-898C-7B48-AA78-084ED3153C7B}" destId="{3F14A4F6-49F6-8842-A4F1-0AA1619E4DBD}" srcOrd="1" destOrd="0" presId="urn:microsoft.com/office/officeart/2008/layout/LinedList"/>
    <dgm:cxn modelId="{A9C67ED5-64B9-B341-82F9-AE7CB75995B1}" type="presParOf" srcId="{6498A01B-942F-9E44-959E-A1E9AC41BEC2}" destId="{0415E3F3-41C4-BF46-B664-F1D263D53590}" srcOrd="14" destOrd="0" presId="urn:microsoft.com/office/officeart/2008/layout/LinedList"/>
    <dgm:cxn modelId="{6F711E41-4506-2445-A566-4732A4BD1F6D}" type="presParOf" srcId="{6498A01B-942F-9E44-959E-A1E9AC41BEC2}" destId="{6B66EF13-5FEF-0745-BDEF-EFFD2C6AD1C7}" srcOrd="15" destOrd="0" presId="urn:microsoft.com/office/officeart/2008/layout/LinedList"/>
    <dgm:cxn modelId="{7F778490-BF67-1640-8854-5AB9A3AA0C90}" type="presParOf" srcId="{6B66EF13-5FEF-0745-BDEF-EFFD2C6AD1C7}" destId="{3489D9C2-E182-6442-B049-A1B17C1D6C8D}" srcOrd="0" destOrd="0" presId="urn:microsoft.com/office/officeart/2008/layout/LinedList"/>
    <dgm:cxn modelId="{346D2A19-FF49-A941-AB0E-70A0C1D31F5C}" type="presParOf" srcId="{6B66EF13-5FEF-0745-BDEF-EFFD2C6AD1C7}" destId="{74FAC20D-389D-7C41-8C1F-0A1F2CCC3A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48FDF4-4186-48F1-8F59-90DF6785522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B7A5CD-6E04-45C0-B35C-A078C5B7B2CB}">
      <dgm:prSet/>
      <dgm:spPr/>
      <dgm:t>
        <a:bodyPr/>
        <a:lstStyle/>
        <a:p>
          <a:r>
            <a:rPr lang="en-US" dirty="0"/>
            <a:t>68-year-old female</a:t>
          </a:r>
        </a:p>
      </dgm:t>
    </dgm:pt>
    <dgm:pt modelId="{47F1575B-FAE5-45C0-B6D3-FE3CBBA9C17C}" type="parTrans" cxnId="{0372D366-0786-40F6-90B9-F74164E9017F}">
      <dgm:prSet/>
      <dgm:spPr/>
      <dgm:t>
        <a:bodyPr/>
        <a:lstStyle/>
        <a:p>
          <a:endParaRPr lang="en-US"/>
        </a:p>
      </dgm:t>
    </dgm:pt>
    <dgm:pt modelId="{34977423-6C31-4002-8F1A-042458F636BE}" type="sibTrans" cxnId="{0372D366-0786-40F6-90B9-F74164E9017F}">
      <dgm:prSet/>
      <dgm:spPr/>
      <dgm:t>
        <a:bodyPr/>
        <a:lstStyle/>
        <a:p>
          <a:endParaRPr lang="en-US"/>
        </a:p>
      </dgm:t>
    </dgm:pt>
    <dgm:pt modelId="{BF5DD220-382E-465B-81AC-145DB45D31C8}">
      <dgm:prSet/>
      <dgm:spPr/>
      <dgm:t>
        <a:bodyPr/>
        <a:lstStyle/>
        <a:p>
          <a:r>
            <a:rPr lang="en-US" dirty="0"/>
            <a:t>1</a:t>
          </a:r>
          <a:r>
            <a:rPr lang="en-US" baseline="30000" dirty="0"/>
            <a:t>st</a:t>
          </a:r>
          <a:r>
            <a:rPr lang="en-US" dirty="0"/>
            <a:t> line, </a:t>
          </a:r>
          <a:r>
            <a:rPr lang="en-US" dirty="0" err="1"/>
            <a:t>mBC</a:t>
          </a:r>
          <a:r>
            <a:rPr lang="en-US" dirty="0"/>
            <a:t> (liver x 4 lesions, lymphatics, breast), Triple negative</a:t>
          </a:r>
        </a:p>
      </dgm:t>
    </dgm:pt>
    <dgm:pt modelId="{C1B8ED8D-1BD5-4B32-BF4B-1F535DC1B27C}" type="parTrans" cxnId="{97033D55-8670-4206-A89E-EEE9748511B9}">
      <dgm:prSet/>
      <dgm:spPr/>
      <dgm:t>
        <a:bodyPr/>
        <a:lstStyle/>
        <a:p>
          <a:endParaRPr lang="en-US"/>
        </a:p>
      </dgm:t>
    </dgm:pt>
    <dgm:pt modelId="{EF06DC7F-9BFD-41BB-877A-C4475987A891}" type="sibTrans" cxnId="{97033D55-8670-4206-A89E-EEE9748511B9}">
      <dgm:prSet/>
      <dgm:spPr/>
      <dgm:t>
        <a:bodyPr/>
        <a:lstStyle/>
        <a:p>
          <a:endParaRPr lang="en-US"/>
        </a:p>
      </dgm:t>
    </dgm:pt>
    <dgm:pt modelId="{AE9DA0D2-F8D5-4771-B561-BA280B485B02}">
      <dgm:prSet/>
      <dgm:spPr/>
      <dgm:t>
        <a:bodyPr/>
        <a:lstStyle/>
        <a:p>
          <a:r>
            <a:rPr lang="en-US" dirty="0"/>
            <a:t>On Trial: </a:t>
          </a:r>
          <a:r>
            <a:rPr lang="en-US" i="0" dirty="0"/>
            <a:t>Durvalumab + Dato-</a:t>
          </a:r>
          <a:r>
            <a:rPr lang="en-US" i="0" dirty="0" err="1"/>
            <a:t>DXd</a:t>
          </a:r>
          <a:r>
            <a:rPr lang="en-US" i="0" dirty="0"/>
            <a:t> IV Q21D initiated 5/17/2022</a:t>
          </a:r>
          <a:endParaRPr lang="en-US" dirty="0"/>
        </a:p>
      </dgm:t>
    </dgm:pt>
    <dgm:pt modelId="{A6ACEABA-88C6-4794-813C-3BCA4F83C04E}" type="parTrans" cxnId="{7062CD75-A759-4B77-8512-DED36CD8AE9F}">
      <dgm:prSet/>
      <dgm:spPr/>
      <dgm:t>
        <a:bodyPr/>
        <a:lstStyle/>
        <a:p>
          <a:endParaRPr lang="en-US"/>
        </a:p>
      </dgm:t>
    </dgm:pt>
    <dgm:pt modelId="{663CF81E-2795-4639-8A92-3FCBFAC0C45C}" type="sibTrans" cxnId="{7062CD75-A759-4B77-8512-DED36CD8AE9F}">
      <dgm:prSet/>
      <dgm:spPr/>
      <dgm:t>
        <a:bodyPr/>
        <a:lstStyle/>
        <a:p>
          <a:endParaRPr lang="en-US"/>
        </a:p>
      </dgm:t>
    </dgm:pt>
    <dgm:pt modelId="{10BE1075-E1C2-4ED7-A477-215A25D1D0B5}">
      <dgm:prSet/>
      <dgm:spPr/>
      <dgm:t>
        <a:bodyPr/>
        <a:lstStyle/>
        <a:p>
          <a:r>
            <a:rPr lang="en-US" dirty="0"/>
            <a:t>AE: fatigue, mouth sores &amp; dry mouth, poor appetite, watery eyes</a:t>
          </a:r>
        </a:p>
      </dgm:t>
    </dgm:pt>
    <dgm:pt modelId="{68E66DD8-5EE2-4AB4-9DF2-2D3DA39D7C46}" type="parTrans" cxnId="{5BD01170-B9C9-42DF-8766-164739146548}">
      <dgm:prSet/>
      <dgm:spPr/>
      <dgm:t>
        <a:bodyPr/>
        <a:lstStyle/>
        <a:p>
          <a:endParaRPr lang="en-US"/>
        </a:p>
      </dgm:t>
    </dgm:pt>
    <dgm:pt modelId="{94E39B25-7456-4B68-A4A5-0F4DFFB4C41A}" type="sibTrans" cxnId="{5BD01170-B9C9-42DF-8766-164739146548}">
      <dgm:prSet/>
      <dgm:spPr/>
      <dgm:t>
        <a:bodyPr/>
        <a:lstStyle/>
        <a:p>
          <a:endParaRPr lang="en-US"/>
        </a:p>
      </dgm:t>
    </dgm:pt>
    <dgm:pt modelId="{646244B4-E64C-42D1-B00F-8B04908BEAEB}">
      <dgm:prSet/>
      <dgm:spPr/>
      <dgm:t>
        <a:bodyPr/>
        <a:lstStyle/>
        <a:p>
          <a:r>
            <a:rPr lang="en-US" i="0" dirty="0"/>
            <a:t>C7: dose reduction </a:t>
          </a:r>
          <a:r>
            <a:rPr lang="en-US" dirty="0"/>
            <a:t>4 mg/kg (Dato-</a:t>
          </a:r>
          <a:r>
            <a:rPr lang="en-US" dirty="0" err="1"/>
            <a:t>DXd</a:t>
          </a:r>
          <a:r>
            <a:rPr lang="en-US" dirty="0"/>
            <a:t>) due to mucositis</a:t>
          </a:r>
        </a:p>
      </dgm:t>
    </dgm:pt>
    <dgm:pt modelId="{66CC7FCB-7446-4F31-828D-1EB957F8D364}" type="parTrans" cxnId="{A87B9398-5224-472E-8328-14CC25A78D0D}">
      <dgm:prSet/>
      <dgm:spPr/>
      <dgm:t>
        <a:bodyPr/>
        <a:lstStyle/>
        <a:p>
          <a:endParaRPr lang="en-US"/>
        </a:p>
      </dgm:t>
    </dgm:pt>
    <dgm:pt modelId="{171131E0-672A-4246-8799-BC0977657AAB}" type="sibTrans" cxnId="{A87B9398-5224-472E-8328-14CC25A78D0D}">
      <dgm:prSet/>
      <dgm:spPr/>
      <dgm:t>
        <a:bodyPr/>
        <a:lstStyle/>
        <a:p>
          <a:endParaRPr lang="en-US"/>
        </a:p>
      </dgm:t>
    </dgm:pt>
    <dgm:pt modelId="{1EF690BB-84B8-46CC-B357-45005855B3FD}">
      <dgm:prSet/>
      <dgm:spPr/>
      <dgm:t>
        <a:bodyPr/>
        <a:lstStyle/>
        <a:p>
          <a:r>
            <a:rPr lang="en-US" i="0" dirty="0"/>
            <a:t>C18: worsening inflammatory arthritis (HELD durvalumab) </a:t>
          </a:r>
          <a:endParaRPr lang="en-US" dirty="0"/>
        </a:p>
      </dgm:t>
    </dgm:pt>
    <dgm:pt modelId="{FD411D65-9BF2-44B9-AC6A-FDD236B86659}" type="parTrans" cxnId="{99401782-AC8B-40AB-8759-79A07BE7A7BB}">
      <dgm:prSet/>
      <dgm:spPr/>
      <dgm:t>
        <a:bodyPr/>
        <a:lstStyle/>
        <a:p>
          <a:endParaRPr lang="en-US"/>
        </a:p>
      </dgm:t>
    </dgm:pt>
    <dgm:pt modelId="{960D1DC4-90A2-4914-B3F2-8E85EEF1EA92}" type="sibTrans" cxnId="{99401782-AC8B-40AB-8759-79A07BE7A7BB}">
      <dgm:prSet/>
      <dgm:spPr/>
      <dgm:t>
        <a:bodyPr/>
        <a:lstStyle/>
        <a:p>
          <a:endParaRPr lang="en-US"/>
        </a:p>
      </dgm:t>
    </dgm:pt>
    <dgm:pt modelId="{A650FF3A-72F2-4C98-83B8-97D5F7F1D42A}">
      <dgm:prSet/>
      <dgm:spPr/>
      <dgm:t>
        <a:bodyPr/>
        <a:lstStyle/>
        <a:p>
          <a:r>
            <a:rPr lang="en-US" dirty="0"/>
            <a:t>Recently received C50: stability &gt; almost 3 years</a:t>
          </a:r>
        </a:p>
      </dgm:t>
    </dgm:pt>
    <dgm:pt modelId="{992CC078-B151-43C1-81FF-A69F3346D50C}" type="parTrans" cxnId="{DA8CD840-9B84-4FAC-84E6-532EA5D17DFC}">
      <dgm:prSet/>
      <dgm:spPr/>
      <dgm:t>
        <a:bodyPr/>
        <a:lstStyle/>
        <a:p>
          <a:endParaRPr lang="en-US"/>
        </a:p>
      </dgm:t>
    </dgm:pt>
    <dgm:pt modelId="{67BEF515-0564-473D-A7EC-38D3C15795D2}" type="sibTrans" cxnId="{DA8CD840-9B84-4FAC-84E6-532EA5D17DFC}">
      <dgm:prSet/>
      <dgm:spPr/>
      <dgm:t>
        <a:bodyPr/>
        <a:lstStyle/>
        <a:p>
          <a:endParaRPr lang="en-US"/>
        </a:p>
      </dgm:t>
    </dgm:pt>
    <dgm:pt modelId="{A4D2B57A-C28C-4628-AD8C-C149349D900E}">
      <dgm:prSet/>
      <dgm:spPr/>
      <dgm:t>
        <a:bodyPr/>
        <a:lstStyle/>
        <a:p>
          <a:r>
            <a:rPr lang="en-US"/>
            <a:t>NED, other than new inflammatory lung nodule seen on scan</a:t>
          </a:r>
        </a:p>
      </dgm:t>
    </dgm:pt>
    <dgm:pt modelId="{B5A9D3C8-5EBC-4A89-B7B2-B5B74011C9EC}" type="parTrans" cxnId="{8C41BB55-D837-481A-B902-B413E46727D3}">
      <dgm:prSet/>
      <dgm:spPr/>
      <dgm:t>
        <a:bodyPr/>
        <a:lstStyle/>
        <a:p>
          <a:endParaRPr lang="en-US"/>
        </a:p>
      </dgm:t>
    </dgm:pt>
    <dgm:pt modelId="{B2C7CB94-B3ED-442C-919E-73FA5AD7329D}" type="sibTrans" cxnId="{8C41BB55-D837-481A-B902-B413E46727D3}">
      <dgm:prSet/>
      <dgm:spPr/>
      <dgm:t>
        <a:bodyPr/>
        <a:lstStyle/>
        <a:p>
          <a:endParaRPr lang="en-US"/>
        </a:p>
      </dgm:t>
    </dgm:pt>
    <dgm:pt modelId="{838F31D2-F1C6-8D4F-BF1A-175DB20917A1}" type="pres">
      <dgm:prSet presAssocID="{7548FDF4-4186-48F1-8F59-90DF6785522C}" presName="vert0" presStyleCnt="0">
        <dgm:presLayoutVars>
          <dgm:dir/>
          <dgm:animOne val="branch"/>
          <dgm:animLvl val="lvl"/>
        </dgm:presLayoutVars>
      </dgm:prSet>
      <dgm:spPr/>
    </dgm:pt>
    <dgm:pt modelId="{B9E16F6B-EF96-6043-AC91-B11636FB9931}" type="pres">
      <dgm:prSet presAssocID="{77B7A5CD-6E04-45C0-B35C-A078C5B7B2CB}" presName="thickLine" presStyleLbl="alignNode1" presStyleIdx="0" presStyleCnt="8"/>
      <dgm:spPr/>
    </dgm:pt>
    <dgm:pt modelId="{C859DB75-436E-514F-834F-7267FF716D37}" type="pres">
      <dgm:prSet presAssocID="{77B7A5CD-6E04-45C0-B35C-A078C5B7B2CB}" presName="horz1" presStyleCnt="0"/>
      <dgm:spPr/>
    </dgm:pt>
    <dgm:pt modelId="{C786B25D-8B31-1042-B7FB-C310F56DC132}" type="pres">
      <dgm:prSet presAssocID="{77B7A5CD-6E04-45C0-B35C-A078C5B7B2CB}" presName="tx1" presStyleLbl="revTx" presStyleIdx="0" presStyleCnt="8"/>
      <dgm:spPr/>
    </dgm:pt>
    <dgm:pt modelId="{DCEACC11-5C40-D044-B7C1-C32F388481A0}" type="pres">
      <dgm:prSet presAssocID="{77B7A5CD-6E04-45C0-B35C-A078C5B7B2CB}" presName="vert1" presStyleCnt="0"/>
      <dgm:spPr/>
    </dgm:pt>
    <dgm:pt modelId="{66252728-A487-FD44-B549-3E1025FA9355}" type="pres">
      <dgm:prSet presAssocID="{BF5DD220-382E-465B-81AC-145DB45D31C8}" presName="thickLine" presStyleLbl="alignNode1" presStyleIdx="1" presStyleCnt="8"/>
      <dgm:spPr/>
    </dgm:pt>
    <dgm:pt modelId="{0CAF1048-7A08-584A-A3A4-1718BB8B94AE}" type="pres">
      <dgm:prSet presAssocID="{BF5DD220-382E-465B-81AC-145DB45D31C8}" presName="horz1" presStyleCnt="0"/>
      <dgm:spPr/>
    </dgm:pt>
    <dgm:pt modelId="{E7FA8A12-A344-3F43-9DCD-D86305570FA1}" type="pres">
      <dgm:prSet presAssocID="{BF5DD220-382E-465B-81AC-145DB45D31C8}" presName="tx1" presStyleLbl="revTx" presStyleIdx="1" presStyleCnt="8"/>
      <dgm:spPr/>
    </dgm:pt>
    <dgm:pt modelId="{7903877A-7052-0549-BF5C-3DE3D409A3A7}" type="pres">
      <dgm:prSet presAssocID="{BF5DD220-382E-465B-81AC-145DB45D31C8}" presName="vert1" presStyleCnt="0"/>
      <dgm:spPr/>
    </dgm:pt>
    <dgm:pt modelId="{DB39E244-BCD0-4145-8ABA-0A735A1ED7F9}" type="pres">
      <dgm:prSet presAssocID="{AE9DA0D2-F8D5-4771-B561-BA280B485B02}" presName="thickLine" presStyleLbl="alignNode1" presStyleIdx="2" presStyleCnt="8"/>
      <dgm:spPr/>
    </dgm:pt>
    <dgm:pt modelId="{21F25D4D-0D9F-F545-8300-91DD48F15583}" type="pres">
      <dgm:prSet presAssocID="{AE9DA0D2-F8D5-4771-B561-BA280B485B02}" presName="horz1" presStyleCnt="0"/>
      <dgm:spPr/>
    </dgm:pt>
    <dgm:pt modelId="{0FB7CCD7-8085-D444-B74D-C394739341E7}" type="pres">
      <dgm:prSet presAssocID="{AE9DA0D2-F8D5-4771-B561-BA280B485B02}" presName="tx1" presStyleLbl="revTx" presStyleIdx="2" presStyleCnt="8"/>
      <dgm:spPr/>
    </dgm:pt>
    <dgm:pt modelId="{AA1751D3-E8A4-6C4E-BFDD-0A08B454B801}" type="pres">
      <dgm:prSet presAssocID="{AE9DA0D2-F8D5-4771-B561-BA280B485B02}" presName="vert1" presStyleCnt="0"/>
      <dgm:spPr/>
    </dgm:pt>
    <dgm:pt modelId="{9C61A5B1-991E-C14E-87A2-EA706F9233A9}" type="pres">
      <dgm:prSet presAssocID="{10BE1075-E1C2-4ED7-A477-215A25D1D0B5}" presName="thickLine" presStyleLbl="alignNode1" presStyleIdx="3" presStyleCnt="8"/>
      <dgm:spPr/>
    </dgm:pt>
    <dgm:pt modelId="{29EE6204-6698-8541-9D45-FE4243C234F7}" type="pres">
      <dgm:prSet presAssocID="{10BE1075-E1C2-4ED7-A477-215A25D1D0B5}" presName="horz1" presStyleCnt="0"/>
      <dgm:spPr/>
    </dgm:pt>
    <dgm:pt modelId="{942B2CF1-73A6-3E4C-8CBE-7A6A28CA57CF}" type="pres">
      <dgm:prSet presAssocID="{10BE1075-E1C2-4ED7-A477-215A25D1D0B5}" presName="tx1" presStyleLbl="revTx" presStyleIdx="3" presStyleCnt="8"/>
      <dgm:spPr/>
    </dgm:pt>
    <dgm:pt modelId="{417EA1C9-DCE6-9743-A8CA-1C4F096BA418}" type="pres">
      <dgm:prSet presAssocID="{10BE1075-E1C2-4ED7-A477-215A25D1D0B5}" presName="vert1" presStyleCnt="0"/>
      <dgm:spPr/>
    </dgm:pt>
    <dgm:pt modelId="{611032EE-0C74-A246-B328-F756E093701E}" type="pres">
      <dgm:prSet presAssocID="{646244B4-E64C-42D1-B00F-8B04908BEAEB}" presName="thickLine" presStyleLbl="alignNode1" presStyleIdx="4" presStyleCnt="8"/>
      <dgm:spPr/>
    </dgm:pt>
    <dgm:pt modelId="{52DC7E2F-C018-ED47-8C97-DBAE1A9E76B2}" type="pres">
      <dgm:prSet presAssocID="{646244B4-E64C-42D1-B00F-8B04908BEAEB}" presName="horz1" presStyleCnt="0"/>
      <dgm:spPr/>
    </dgm:pt>
    <dgm:pt modelId="{1E088EB2-9E01-364A-83D2-3FD6F19DE652}" type="pres">
      <dgm:prSet presAssocID="{646244B4-E64C-42D1-B00F-8B04908BEAEB}" presName="tx1" presStyleLbl="revTx" presStyleIdx="4" presStyleCnt="8"/>
      <dgm:spPr/>
    </dgm:pt>
    <dgm:pt modelId="{ACB82996-2F8D-154E-8931-FFF1FF168B6F}" type="pres">
      <dgm:prSet presAssocID="{646244B4-E64C-42D1-B00F-8B04908BEAEB}" presName="vert1" presStyleCnt="0"/>
      <dgm:spPr/>
    </dgm:pt>
    <dgm:pt modelId="{78C1FB4F-2410-C24C-B8AA-12A4D28F7223}" type="pres">
      <dgm:prSet presAssocID="{1EF690BB-84B8-46CC-B357-45005855B3FD}" presName="thickLine" presStyleLbl="alignNode1" presStyleIdx="5" presStyleCnt="8"/>
      <dgm:spPr/>
    </dgm:pt>
    <dgm:pt modelId="{78B8F2D5-BE41-424D-8832-5AE532C65C9E}" type="pres">
      <dgm:prSet presAssocID="{1EF690BB-84B8-46CC-B357-45005855B3FD}" presName="horz1" presStyleCnt="0"/>
      <dgm:spPr/>
    </dgm:pt>
    <dgm:pt modelId="{04EF7857-0B27-0C47-81EC-172A5186E20E}" type="pres">
      <dgm:prSet presAssocID="{1EF690BB-84B8-46CC-B357-45005855B3FD}" presName="tx1" presStyleLbl="revTx" presStyleIdx="5" presStyleCnt="8"/>
      <dgm:spPr/>
    </dgm:pt>
    <dgm:pt modelId="{7B2126BB-AA6E-6746-9954-A00430B8223E}" type="pres">
      <dgm:prSet presAssocID="{1EF690BB-84B8-46CC-B357-45005855B3FD}" presName="vert1" presStyleCnt="0"/>
      <dgm:spPr/>
    </dgm:pt>
    <dgm:pt modelId="{A9D2C705-4896-5E46-BD68-BC980BF3F87E}" type="pres">
      <dgm:prSet presAssocID="{A650FF3A-72F2-4C98-83B8-97D5F7F1D42A}" presName="thickLine" presStyleLbl="alignNode1" presStyleIdx="6" presStyleCnt="8"/>
      <dgm:spPr/>
    </dgm:pt>
    <dgm:pt modelId="{43259E2E-8721-6245-9D93-139ADF84538F}" type="pres">
      <dgm:prSet presAssocID="{A650FF3A-72F2-4C98-83B8-97D5F7F1D42A}" presName="horz1" presStyleCnt="0"/>
      <dgm:spPr/>
    </dgm:pt>
    <dgm:pt modelId="{906942B0-1213-034E-A837-88148526683C}" type="pres">
      <dgm:prSet presAssocID="{A650FF3A-72F2-4C98-83B8-97D5F7F1D42A}" presName="tx1" presStyleLbl="revTx" presStyleIdx="6" presStyleCnt="8"/>
      <dgm:spPr/>
    </dgm:pt>
    <dgm:pt modelId="{010C4739-A06F-ED4D-88EA-64A94B9B7795}" type="pres">
      <dgm:prSet presAssocID="{A650FF3A-72F2-4C98-83B8-97D5F7F1D42A}" presName="vert1" presStyleCnt="0"/>
      <dgm:spPr/>
    </dgm:pt>
    <dgm:pt modelId="{0EBF38A2-D978-9A4B-AF9A-B54220530A0F}" type="pres">
      <dgm:prSet presAssocID="{A4D2B57A-C28C-4628-AD8C-C149349D900E}" presName="thickLine" presStyleLbl="alignNode1" presStyleIdx="7" presStyleCnt="8"/>
      <dgm:spPr/>
    </dgm:pt>
    <dgm:pt modelId="{A089F7A1-4E95-D841-95C2-28CC45A24C41}" type="pres">
      <dgm:prSet presAssocID="{A4D2B57A-C28C-4628-AD8C-C149349D900E}" presName="horz1" presStyleCnt="0"/>
      <dgm:spPr/>
    </dgm:pt>
    <dgm:pt modelId="{621541AC-CD20-704D-AA06-266902486F8E}" type="pres">
      <dgm:prSet presAssocID="{A4D2B57A-C28C-4628-AD8C-C149349D900E}" presName="tx1" presStyleLbl="revTx" presStyleIdx="7" presStyleCnt="8"/>
      <dgm:spPr/>
    </dgm:pt>
    <dgm:pt modelId="{F67449C5-44D8-EB48-9CBA-581A568A25FD}" type="pres">
      <dgm:prSet presAssocID="{A4D2B57A-C28C-4628-AD8C-C149349D900E}" presName="vert1" presStyleCnt="0"/>
      <dgm:spPr/>
    </dgm:pt>
  </dgm:ptLst>
  <dgm:cxnLst>
    <dgm:cxn modelId="{537C8B2E-2012-D34D-B01C-2D60269AAD16}" type="presOf" srcId="{AE9DA0D2-F8D5-4771-B561-BA280B485B02}" destId="{0FB7CCD7-8085-D444-B74D-C394739341E7}" srcOrd="0" destOrd="0" presId="urn:microsoft.com/office/officeart/2008/layout/LinedList"/>
    <dgm:cxn modelId="{25AD5435-D5AA-174F-B576-BC515F94E478}" type="presOf" srcId="{646244B4-E64C-42D1-B00F-8B04908BEAEB}" destId="{1E088EB2-9E01-364A-83D2-3FD6F19DE652}" srcOrd="0" destOrd="0" presId="urn:microsoft.com/office/officeart/2008/layout/LinedList"/>
    <dgm:cxn modelId="{5D19C035-AF33-5B46-A848-DA138B7BDBF0}" type="presOf" srcId="{77B7A5CD-6E04-45C0-B35C-A078C5B7B2CB}" destId="{C786B25D-8B31-1042-B7FB-C310F56DC132}" srcOrd="0" destOrd="0" presId="urn:microsoft.com/office/officeart/2008/layout/LinedList"/>
    <dgm:cxn modelId="{DA8CD840-9B84-4FAC-84E6-532EA5D17DFC}" srcId="{7548FDF4-4186-48F1-8F59-90DF6785522C}" destId="{A650FF3A-72F2-4C98-83B8-97D5F7F1D42A}" srcOrd="6" destOrd="0" parTransId="{992CC078-B151-43C1-81FF-A69F3346D50C}" sibTransId="{67BEF515-0564-473D-A7EC-38D3C15795D2}"/>
    <dgm:cxn modelId="{9B762F44-50E1-7C47-A7F4-1496056D34AF}" type="presOf" srcId="{7548FDF4-4186-48F1-8F59-90DF6785522C}" destId="{838F31D2-F1C6-8D4F-BF1A-175DB20917A1}" srcOrd="0" destOrd="0" presId="urn:microsoft.com/office/officeart/2008/layout/LinedList"/>
    <dgm:cxn modelId="{97033D55-8670-4206-A89E-EEE9748511B9}" srcId="{7548FDF4-4186-48F1-8F59-90DF6785522C}" destId="{BF5DD220-382E-465B-81AC-145DB45D31C8}" srcOrd="1" destOrd="0" parTransId="{C1B8ED8D-1BD5-4B32-BF4B-1F535DC1B27C}" sibTransId="{EF06DC7F-9BFD-41BB-877A-C4475987A891}"/>
    <dgm:cxn modelId="{8C41BB55-D837-481A-B902-B413E46727D3}" srcId="{7548FDF4-4186-48F1-8F59-90DF6785522C}" destId="{A4D2B57A-C28C-4628-AD8C-C149349D900E}" srcOrd="7" destOrd="0" parTransId="{B5A9D3C8-5EBC-4A89-B7B2-B5B74011C9EC}" sibTransId="{B2C7CB94-B3ED-442C-919E-73FA5AD7329D}"/>
    <dgm:cxn modelId="{0372D366-0786-40F6-90B9-F74164E9017F}" srcId="{7548FDF4-4186-48F1-8F59-90DF6785522C}" destId="{77B7A5CD-6E04-45C0-B35C-A078C5B7B2CB}" srcOrd="0" destOrd="0" parTransId="{47F1575B-FAE5-45C0-B6D3-FE3CBBA9C17C}" sibTransId="{34977423-6C31-4002-8F1A-042458F636BE}"/>
    <dgm:cxn modelId="{CF3BC16D-E1FA-254E-82E6-C803CF0D2F80}" type="presOf" srcId="{BF5DD220-382E-465B-81AC-145DB45D31C8}" destId="{E7FA8A12-A344-3F43-9DCD-D86305570FA1}" srcOrd="0" destOrd="0" presId="urn:microsoft.com/office/officeart/2008/layout/LinedList"/>
    <dgm:cxn modelId="{5BD01170-B9C9-42DF-8766-164739146548}" srcId="{7548FDF4-4186-48F1-8F59-90DF6785522C}" destId="{10BE1075-E1C2-4ED7-A477-215A25D1D0B5}" srcOrd="3" destOrd="0" parTransId="{68E66DD8-5EE2-4AB4-9DF2-2D3DA39D7C46}" sibTransId="{94E39B25-7456-4B68-A4A5-0F4DFFB4C41A}"/>
    <dgm:cxn modelId="{7062CD75-A759-4B77-8512-DED36CD8AE9F}" srcId="{7548FDF4-4186-48F1-8F59-90DF6785522C}" destId="{AE9DA0D2-F8D5-4771-B561-BA280B485B02}" srcOrd="2" destOrd="0" parTransId="{A6ACEABA-88C6-4794-813C-3BCA4F83C04E}" sibTransId="{663CF81E-2795-4639-8A92-3FCBFAC0C45C}"/>
    <dgm:cxn modelId="{359BDB78-ACE7-1444-992C-D666F43D2924}" type="presOf" srcId="{A650FF3A-72F2-4C98-83B8-97D5F7F1D42A}" destId="{906942B0-1213-034E-A837-88148526683C}" srcOrd="0" destOrd="0" presId="urn:microsoft.com/office/officeart/2008/layout/LinedList"/>
    <dgm:cxn modelId="{99401782-AC8B-40AB-8759-79A07BE7A7BB}" srcId="{7548FDF4-4186-48F1-8F59-90DF6785522C}" destId="{1EF690BB-84B8-46CC-B357-45005855B3FD}" srcOrd="5" destOrd="0" parTransId="{FD411D65-9BF2-44B9-AC6A-FDD236B86659}" sibTransId="{960D1DC4-90A2-4914-B3F2-8E85EEF1EA92}"/>
    <dgm:cxn modelId="{A87B9398-5224-472E-8328-14CC25A78D0D}" srcId="{7548FDF4-4186-48F1-8F59-90DF6785522C}" destId="{646244B4-E64C-42D1-B00F-8B04908BEAEB}" srcOrd="4" destOrd="0" parTransId="{66CC7FCB-7446-4F31-828D-1EB957F8D364}" sibTransId="{171131E0-672A-4246-8799-BC0977657AAB}"/>
    <dgm:cxn modelId="{58ADF99F-3AE3-D948-8DAE-A61BE3A66B45}" type="presOf" srcId="{A4D2B57A-C28C-4628-AD8C-C149349D900E}" destId="{621541AC-CD20-704D-AA06-266902486F8E}" srcOrd="0" destOrd="0" presId="urn:microsoft.com/office/officeart/2008/layout/LinedList"/>
    <dgm:cxn modelId="{5DB668A0-5D89-E24E-A6EB-ED8ED65B0F4C}" type="presOf" srcId="{1EF690BB-84B8-46CC-B357-45005855B3FD}" destId="{04EF7857-0B27-0C47-81EC-172A5186E20E}" srcOrd="0" destOrd="0" presId="urn:microsoft.com/office/officeart/2008/layout/LinedList"/>
    <dgm:cxn modelId="{204F8EF8-721A-1847-9B81-F1EDECF6A0B4}" type="presOf" srcId="{10BE1075-E1C2-4ED7-A477-215A25D1D0B5}" destId="{942B2CF1-73A6-3E4C-8CBE-7A6A28CA57CF}" srcOrd="0" destOrd="0" presId="urn:microsoft.com/office/officeart/2008/layout/LinedList"/>
    <dgm:cxn modelId="{CA9B2F62-47D7-524A-9628-A653B002C479}" type="presParOf" srcId="{838F31D2-F1C6-8D4F-BF1A-175DB20917A1}" destId="{B9E16F6B-EF96-6043-AC91-B11636FB9931}" srcOrd="0" destOrd="0" presId="urn:microsoft.com/office/officeart/2008/layout/LinedList"/>
    <dgm:cxn modelId="{0BB245C7-3C74-CE44-82E7-C30964896586}" type="presParOf" srcId="{838F31D2-F1C6-8D4F-BF1A-175DB20917A1}" destId="{C859DB75-436E-514F-834F-7267FF716D37}" srcOrd="1" destOrd="0" presId="urn:microsoft.com/office/officeart/2008/layout/LinedList"/>
    <dgm:cxn modelId="{BA2D767A-E28C-C843-8653-A12CD4753DBF}" type="presParOf" srcId="{C859DB75-436E-514F-834F-7267FF716D37}" destId="{C786B25D-8B31-1042-B7FB-C310F56DC132}" srcOrd="0" destOrd="0" presId="urn:microsoft.com/office/officeart/2008/layout/LinedList"/>
    <dgm:cxn modelId="{AEC60068-7B9E-AE47-9C98-2D77F56B62EB}" type="presParOf" srcId="{C859DB75-436E-514F-834F-7267FF716D37}" destId="{DCEACC11-5C40-D044-B7C1-C32F388481A0}" srcOrd="1" destOrd="0" presId="urn:microsoft.com/office/officeart/2008/layout/LinedList"/>
    <dgm:cxn modelId="{9680F449-5A24-7841-BA23-EB891B061A71}" type="presParOf" srcId="{838F31D2-F1C6-8D4F-BF1A-175DB20917A1}" destId="{66252728-A487-FD44-B549-3E1025FA9355}" srcOrd="2" destOrd="0" presId="urn:microsoft.com/office/officeart/2008/layout/LinedList"/>
    <dgm:cxn modelId="{35F5B710-085D-C041-941D-89DE4A701219}" type="presParOf" srcId="{838F31D2-F1C6-8D4F-BF1A-175DB20917A1}" destId="{0CAF1048-7A08-584A-A3A4-1718BB8B94AE}" srcOrd="3" destOrd="0" presId="urn:microsoft.com/office/officeart/2008/layout/LinedList"/>
    <dgm:cxn modelId="{DCB02D20-2B8A-5E46-8C63-44A1353F8233}" type="presParOf" srcId="{0CAF1048-7A08-584A-A3A4-1718BB8B94AE}" destId="{E7FA8A12-A344-3F43-9DCD-D86305570FA1}" srcOrd="0" destOrd="0" presId="urn:microsoft.com/office/officeart/2008/layout/LinedList"/>
    <dgm:cxn modelId="{C0267FE2-3914-AD4F-8891-859C806C7092}" type="presParOf" srcId="{0CAF1048-7A08-584A-A3A4-1718BB8B94AE}" destId="{7903877A-7052-0549-BF5C-3DE3D409A3A7}" srcOrd="1" destOrd="0" presId="urn:microsoft.com/office/officeart/2008/layout/LinedList"/>
    <dgm:cxn modelId="{27F14434-665C-3D46-8D0E-AE63F1AB2F7B}" type="presParOf" srcId="{838F31D2-F1C6-8D4F-BF1A-175DB20917A1}" destId="{DB39E244-BCD0-4145-8ABA-0A735A1ED7F9}" srcOrd="4" destOrd="0" presId="urn:microsoft.com/office/officeart/2008/layout/LinedList"/>
    <dgm:cxn modelId="{1B205C8F-A86B-1F49-8A0C-59F9B99215C9}" type="presParOf" srcId="{838F31D2-F1C6-8D4F-BF1A-175DB20917A1}" destId="{21F25D4D-0D9F-F545-8300-91DD48F15583}" srcOrd="5" destOrd="0" presId="urn:microsoft.com/office/officeart/2008/layout/LinedList"/>
    <dgm:cxn modelId="{3CFD83CA-C6C1-EE40-AE1E-82D414543164}" type="presParOf" srcId="{21F25D4D-0D9F-F545-8300-91DD48F15583}" destId="{0FB7CCD7-8085-D444-B74D-C394739341E7}" srcOrd="0" destOrd="0" presId="urn:microsoft.com/office/officeart/2008/layout/LinedList"/>
    <dgm:cxn modelId="{C53C0C4C-9CC5-C34E-81C8-E458F49BBB12}" type="presParOf" srcId="{21F25D4D-0D9F-F545-8300-91DD48F15583}" destId="{AA1751D3-E8A4-6C4E-BFDD-0A08B454B801}" srcOrd="1" destOrd="0" presId="urn:microsoft.com/office/officeart/2008/layout/LinedList"/>
    <dgm:cxn modelId="{15A2178C-6213-4F42-BB39-4DA9D3797A63}" type="presParOf" srcId="{838F31D2-F1C6-8D4F-BF1A-175DB20917A1}" destId="{9C61A5B1-991E-C14E-87A2-EA706F9233A9}" srcOrd="6" destOrd="0" presId="urn:microsoft.com/office/officeart/2008/layout/LinedList"/>
    <dgm:cxn modelId="{FACA443C-F730-8047-A7FD-1D8F6CABEC5F}" type="presParOf" srcId="{838F31D2-F1C6-8D4F-BF1A-175DB20917A1}" destId="{29EE6204-6698-8541-9D45-FE4243C234F7}" srcOrd="7" destOrd="0" presId="urn:microsoft.com/office/officeart/2008/layout/LinedList"/>
    <dgm:cxn modelId="{4F158236-695B-CE4B-AE61-E086FF418E9F}" type="presParOf" srcId="{29EE6204-6698-8541-9D45-FE4243C234F7}" destId="{942B2CF1-73A6-3E4C-8CBE-7A6A28CA57CF}" srcOrd="0" destOrd="0" presId="urn:microsoft.com/office/officeart/2008/layout/LinedList"/>
    <dgm:cxn modelId="{6EEF6C1D-F34E-F24C-B019-2A0175F5DE1A}" type="presParOf" srcId="{29EE6204-6698-8541-9D45-FE4243C234F7}" destId="{417EA1C9-DCE6-9743-A8CA-1C4F096BA418}" srcOrd="1" destOrd="0" presId="urn:microsoft.com/office/officeart/2008/layout/LinedList"/>
    <dgm:cxn modelId="{6D525BA6-3801-5747-8362-89980D9D85A2}" type="presParOf" srcId="{838F31D2-F1C6-8D4F-BF1A-175DB20917A1}" destId="{611032EE-0C74-A246-B328-F756E093701E}" srcOrd="8" destOrd="0" presId="urn:microsoft.com/office/officeart/2008/layout/LinedList"/>
    <dgm:cxn modelId="{4D6EC2B7-4E2B-8447-8688-E1104ACDE60F}" type="presParOf" srcId="{838F31D2-F1C6-8D4F-BF1A-175DB20917A1}" destId="{52DC7E2F-C018-ED47-8C97-DBAE1A9E76B2}" srcOrd="9" destOrd="0" presId="urn:microsoft.com/office/officeart/2008/layout/LinedList"/>
    <dgm:cxn modelId="{AB63C546-6E3C-A544-A369-5D3875866C79}" type="presParOf" srcId="{52DC7E2F-C018-ED47-8C97-DBAE1A9E76B2}" destId="{1E088EB2-9E01-364A-83D2-3FD6F19DE652}" srcOrd="0" destOrd="0" presId="urn:microsoft.com/office/officeart/2008/layout/LinedList"/>
    <dgm:cxn modelId="{372F97FF-A3B5-B64F-921A-A70EE3B9A280}" type="presParOf" srcId="{52DC7E2F-C018-ED47-8C97-DBAE1A9E76B2}" destId="{ACB82996-2F8D-154E-8931-FFF1FF168B6F}" srcOrd="1" destOrd="0" presId="urn:microsoft.com/office/officeart/2008/layout/LinedList"/>
    <dgm:cxn modelId="{59D7AD36-DE80-5A49-9373-AE5155C864D0}" type="presParOf" srcId="{838F31D2-F1C6-8D4F-BF1A-175DB20917A1}" destId="{78C1FB4F-2410-C24C-B8AA-12A4D28F7223}" srcOrd="10" destOrd="0" presId="urn:microsoft.com/office/officeart/2008/layout/LinedList"/>
    <dgm:cxn modelId="{BB551EC6-317D-5942-BCEA-F7AC3888EE7C}" type="presParOf" srcId="{838F31D2-F1C6-8D4F-BF1A-175DB20917A1}" destId="{78B8F2D5-BE41-424D-8832-5AE532C65C9E}" srcOrd="11" destOrd="0" presId="urn:microsoft.com/office/officeart/2008/layout/LinedList"/>
    <dgm:cxn modelId="{F0089BA6-0FDE-9D4E-B45A-481E9C9AA90D}" type="presParOf" srcId="{78B8F2D5-BE41-424D-8832-5AE532C65C9E}" destId="{04EF7857-0B27-0C47-81EC-172A5186E20E}" srcOrd="0" destOrd="0" presId="urn:microsoft.com/office/officeart/2008/layout/LinedList"/>
    <dgm:cxn modelId="{91EB9863-C3FB-2C40-BA6B-CA0727D85E54}" type="presParOf" srcId="{78B8F2D5-BE41-424D-8832-5AE532C65C9E}" destId="{7B2126BB-AA6E-6746-9954-A00430B8223E}" srcOrd="1" destOrd="0" presId="urn:microsoft.com/office/officeart/2008/layout/LinedList"/>
    <dgm:cxn modelId="{BC665683-BA8A-4543-94A4-1DF24BFF6261}" type="presParOf" srcId="{838F31D2-F1C6-8D4F-BF1A-175DB20917A1}" destId="{A9D2C705-4896-5E46-BD68-BC980BF3F87E}" srcOrd="12" destOrd="0" presId="urn:microsoft.com/office/officeart/2008/layout/LinedList"/>
    <dgm:cxn modelId="{209086DA-2447-7141-97F0-039A94A165BB}" type="presParOf" srcId="{838F31D2-F1C6-8D4F-BF1A-175DB20917A1}" destId="{43259E2E-8721-6245-9D93-139ADF84538F}" srcOrd="13" destOrd="0" presId="urn:microsoft.com/office/officeart/2008/layout/LinedList"/>
    <dgm:cxn modelId="{6FF37A19-44AB-7F43-B89B-64A57E52D064}" type="presParOf" srcId="{43259E2E-8721-6245-9D93-139ADF84538F}" destId="{906942B0-1213-034E-A837-88148526683C}" srcOrd="0" destOrd="0" presId="urn:microsoft.com/office/officeart/2008/layout/LinedList"/>
    <dgm:cxn modelId="{77B59ABB-E1D2-234D-904D-A1C00DB565AA}" type="presParOf" srcId="{43259E2E-8721-6245-9D93-139ADF84538F}" destId="{010C4739-A06F-ED4D-88EA-64A94B9B7795}" srcOrd="1" destOrd="0" presId="urn:microsoft.com/office/officeart/2008/layout/LinedList"/>
    <dgm:cxn modelId="{6F1AC06A-1667-B740-9A56-AABBE09B3767}" type="presParOf" srcId="{838F31D2-F1C6-8D4F-BF1A-175DB20917A1}" destId="{0EBF38A2-D978-9A4B-AF9A-B54220530A0F}" srcOrd="14" destOrd="0" presId="urn:microsoft.com/office/officeart/2008/layout/LinedList"/>
    <dgm:cxn modelId="{2E8666A8-796B-6A48-AFB6-3AB22D349A36}" type="presParOf" srcId="{838F31D2-F1C6-8D4F-BF1A-175DB20917A1}" destId="{A089F7A1-4E95-D841-95C2-28CC45A24C41}" srcOrd="15" destOrd="0" presId="urn:microsoft.com/office/officeart/2008/layout/LinedList"/>
    <dgm:cxn modelId="{D203941F-3716-0640-B6FE-37AC25CF032F}" type="presParOf" srcId="{A089F7A1-4E95-D841-95C2-28CC45A24C41}" destId="{621541AC-CD20-704D-AA06-266902486F8E}" srcOrd="0" destOrd="0" presId="urn:microsoft.com/office/officeart/2008/layout/LinedList"/>
    <dgm:cxn modelId="{FD3DD3A6-3FAE-7C42-9E96-96C059CF793B}" type="presParOf" srcId="{A089F7A1-4E95-D841-95C2-28CC45A24C41}" destId="{F67449C5-44D8-EB48-9CBA-581A568A25F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F469DE-0FF8-42AF-ACC8-781F36D8B304}" type="doc">
      <dgm:prSet loTypeId="urn:microsoft.com/office/officeart/2005/8/layout/lProcess2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CC52F4D3-5ACA-45AB-A40E-7CA3F93B96DF}">
      <dgm:prSet phldrT="[Text]" custT="1"/>
      <dgm:spPr/>
      <dgm:t>
        <a:bodyPr/>
        <a:lstStyle/>
        <a:p>
          <a:r>
            <a:rPr lang="en-US" sz="2400" dirty="0"/>
            <a:t>Screen (History and Physical)</a:t>
          </a:r>
        </a:p>
      </dgm:t>
    </dgm:pt>
    <dgm:pt modelId="{EA16C0BD-D611-4AB5-9CD7-79A2D438043E}" type="parTrans" cxnId="{6C6AB364-7341-4AC2-8418-D9E431FB8AE0}">
      <dgm:prSet/>
      <dgm:spPr/>
      <dgm:t>
        <a:bodyPr/>
        <a:lstStyle/>
        <a:p>
          <a:endParaRPr lang="en-US"/>
        </a:p>
      </dgm:t>
    </dgm:pt>
    <dgm:pt modelId="{F6CDA303-E9FD-4EDD-9C02-F2F65F9FBD9A}" type="sibTrans" cxnId="{6C6AB364-7341-4AC2-8418-D9E431FB8AE0}">
      <dgm:prSet/>
      <dgm:spPr/>
      <dgm:t>
        <a:bodyPr/>
        <a:lstStyle/>
        <a:p>
          <a:endParaRPr lang="en-US"/>
        </a:p>
      </dgm:t>
    </dgm:pt>
    <dgm:pt modelId="{6820F8EF-F8F3-4463-9FA5-DCCB91B9FB03}">
      <dgm:prSet phldrT="[Text]" custT="1"/>
      <dgm:spPr/>
      <dgm:t>
        <a:bodyPr/>
        <a:lstStyle/>
        <a:p>
          <a:r>
            <a:rPr lang="en-US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Rule out other causes </a:t>
          </a:r>
          <a:br>
            <a:rPr lang="en-US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of ILD (other drugs </a:t>
          </a:r>
          <a:br>
            <a:rPr lang="en-US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or RT tox)</a:t>
          </a:r>
        </a:p>
      </dgm:t>
    </dgm:pt>
    <dgm:pt modelId="{8F933AE3-3966-470D-B69F-25BC18A6D6BC}" type="parTrans" cxnId="{8BB196FB-0367-44B3-9F7E-4647001C6C44}">
      <dgm:prSet/>
      <dgm:spPr/>
      <dgm:t>
        <a:bodyPr/>
        <a:lstStyle/>
        <a:p>
          <a:endParaRPr lang="en-US"/>
        </a:p>
      </dgm:t>
    </dgm:pt>
    <dgm:pt modelId="{16657E05-399B-4AAB-B561-BEC84A5448B5}" type="sibTrans" cxnId="{8BB196FB-0367-44B3-9F7E-4647001C6C44}">
      <dgm:prSet/>
      <dgm:spPr/>
      <dgm:t>
        <a:bodyPr/>
        <a:lstStyle/>
        <a:p>
          <a:endParaRPr lang="en-US"/>
        </a:p>
      </dgm:t>
    </dgm:pt>
    <dgm:pt modelId="{05C72855-7F19-42F7-96B6-546A647F5E1D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Rule out infection, progression of disease, </a:t>
          </a:r>
          <a:b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or pulmonary embolism</a:t>
          </a:r>
        </a:p>
      </dgm:t>
    </dgm:pt>
    <dgm:pt modelId="{9535F7FF-9154-410B-9C12-37CDCA0248E3}" type="parTrans" cxnId="{FB44E77E-8EF2-4286-A3BE-6335B9EA5AC4}">
      <dgm:prSet/>
      <dgm:spPr/>
      <dgm:t>
        <a:bodyPr/>
        <a:lstStyle/>
        <a:p>
          <a:endParaRPr lang="en-US"/>
        </a:p>
      </dgm:t>
    </dgm:pt>
    <dgm:pt modelId="{F9BC7105-5C00-48CD-8F67-215A3CE162C6}" type="sibTrans" cxnId="{FB44E77E-8EF2-4286-A3BE-6335B9EA5AC4}">
      <dgm:prSet/>
      <dgm:spPr/>
      <dgm:t>
        <a:bodyPr/>
        <a:lstStyle/>
        <a:p>
          <a:endParaRPr lang="en-US"/>
        </a:p>
      </dgm:t>
    </dgm:pt>
    <dgm:pt modelId="{C4E489A9-3BB4-48F3-88DA-9D169ACCD0F6}">
      <dgm:prSet phldrT="[Text]" custT="1"/>
      <dgm:spPr/>
      <dgm:t>
        <a:bodyPr/>
        <a:lstStyle/>
        <a:p>
          <a:r>
            <a:rPr lang="en-US" sz="2400" dirty="0"/>
            <a:t>Scan (Evaluation)</a:t>
          </a:r>
        </a:p>
      </dgm:t>
    </dgm:pt>
    <dgm:pt modelId="{477AB60C-74AB-4065-811F-0078451B36DF}" type="parTrans" cxnId="{65427597-2CEF-42A0-97DE-58B11055C22B}">
      <dgm:prSet/>
      <dgm:spPr/>
      <dgm:t>
        <a:bodyPr/>
        <a:lstStyle/>
        <a:p>
          <a:endParaRPr lang="en-US"/>
        </a:p>
      </dgm:t>
    </dgm:pt>
    <dgm:pt modelId="{BD8EA55D-E2B9-450F-97C5-D54B6173AC33}" type="sibTrans" cxnId="{65427597-2CEF-42A0-97DE-58B11055C22B}">
      <dgm:prSet/>
      <dgm:spPr/>
      <dgm:t>
        <a:bodyPr/>
        <a:lstStyle/>
        <a:p>
          <a:endParaRPr lang="en-US"/>
        </a:p>
      </dgm:t>
    </dgm:pt>
    <dgm:pt modelId="{734302BB-2E26-4E6D-BDA4-E99735D3709C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High-resolution CT scan, every 6-9 </a:t>
          </a:r>
          <a:r>
            <a:rPr lang="en-US" sz="1200" dirty="0" err="1">
              <a:latin typeface="Calibri" panose="020F0502020204030204" pitchFamily="34" charset="0"/>
              <a:cs typeface="Calibri" panose="020F0502020204030204" pitchFamily="34" charset="0"/>
            </a:rPr>
            <a:t>wks</a:t>
          </a:r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 if s/s</a:t>
          </a:r>
        </a:p>
      </dgm:t>
    </dgm:pt>
    <dgm:pt modelId="{4AE38A06-F60A-4184-8C00-3C511AFB03E7}" type="parTrans" cxnId="{0A0B6177-0174-4CC9-AB94-491602E890A2}">
      <dgm:prSet/>
      <dgm:spPr/>
      <dgm:t>
        <a:bodyPr/>
        <a:lstStyle/>
        <a:p>
          <a:endParaRPr lang="en-US"/>
        </a:p>
      </dgm:t>
    </dgm:pt>
    <dgm:pt modelId="{6D172CFD-FF77-44C6-A9EE-83C6507BEBF7}" type="sibTrans" cxnId="{0A0B6177-0174-4CC9-AB94-491602E890A2}">
      <dgm:prSet/>
      <dgm:spPr/>
      <dgm:t>
        <a:bodyPr/>
        <a:lstStyle/>
        <a:p>
          <a:endParaRPr lang="en-US"/>
        </a:p>
      </dgm:t>
    </dgm:pt>
    <dgm:pt modelId="{03AEDA35-2906-4437-A677-069FCFBB3376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Bronchoscopy and </a:t>
          </a:r>
          <a:b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BAL +/- biopsy</a:t>
          </a:r>
        </a:p>
      </dgm:t>
    </dgm:pt>
    <dgm:pt modelId="{BC823489-9736-4718-B4F6-8420A6423511}" type="parTrans" cxnId="{E7AAFBC0-385C-4A6D-A37D-AA326FBE6E7F}">
      <dgm:prSet/>
      <dgm:spPr/>
      <dgm:t>
        <a:bodyPr/>
        <a:lstStyle/>
        <a:p>
          <a:endParaRPr lang="en-US"/>
        </a:p>
      </dgm:t>
    </dgm:pt>
    <dgm:pt modelId="{992E3430-287A-40EA-81A4-FDB0BF4C2155}" type="sibTrans" cxnId="{E7AAFBC0-385C-4A6D-A37D-AA326FBE6E7F}">
      <dgm:prSet/>
      <dgm:spPr/>
      <dgm:t>
        <a:bodyPr/>
        <a:lstStyle/>
        <a:p>
          <a:endParaRPr lang="en-US"/>
        </a:p>
      </dgm:t>
    </dgm:pt>
    <dgm:pt modelId="{04130264-D0C4-44D3-AEEF-613C700E1DE8}">
      <dgm:prSet phldrT="[Text]" custT="1"/>
      <dgm:spPr/>
      <dgm:t>
        <a:bodyPr/>
        <a:lstStyle/>
        <a:p>
          <a:r>
            <a:rPr lang="en-US" sz="2400" dirty="0"/>
            <a:t>Synergy: Patient-MDT-Staff Triad</a:t>
          </a:r>
        </a:p>
      </dgm:t>
    </dgm:pt>
    <dgm:pt modelId="{3B574F55-45AF-4F74-947C-C88238A941B6}" type="parTrans" cxnId="{49278CD9-EB56-4319-B38A-8766F237EE8D}">
      <dgm:prSet/>
      <dgm:spPr/>
      <dgm:t>
        <a:bodyPr/>
        <a:lstStyle/>
        <a:p>
          <a:endParaRPr lang="en-US"/>
        </a:p>
      </dgm:t>
    </dgm:pt>
    <dgm:pt modelId="{A2C1325F-BCC3-409A-8BF7-79ED1105588B}" type="sibTrans" cxnId="{49278CD9-EB56-4319-B38A-8766F237EE8D}">
      <dgm:prSet/>
      <dgm:spPr/>
      <dgm:t>
        <a:bodyPr/>
        <a:lstStyle/>
        <a:p>
          <a:endParaRPr lang="en-US"/>
        </a:p>
      </dgm:t>
    </dgm:pt>
    <dgm:pt modelId="{156CD0CC-4690-473B-A5B6-BAE708909396}">
      <dgm:prSet phldrT="[Text]" phldr="0" custT="1"/>
      <dgm:spPr/>
      <dgm:t>
        <a:bodyPr/>
        <a:lstStyle/>
        <a:p>
          <a:pPr rtl="0"/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Based on severity </a:t>
          </a:r>
          <a:b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or grade of toxicity</a:t>
          </a:r>
        </a:p>
      </dgm:t>
    </dgm:pt>
    <dgm:pt modelId="{F0C019FF-B035-4B3E-8483-BEC463275F44}" type="parTrans" cxnId="{7220A525-064E-44D4-BD49-B59860A394E6}">
      <dgm:prSet/>
      <dgm:spPr/>
      <dgm:t>
        <a:bodyPr/>
        <a:lstStyle/>
        <a:p>
          <a:endParaRPr lang="en-US"/>
        </a:p>
      </dgm:t>
    </dgm:pt>
    <dgm:pt modelId="{3742631B-CB9B-4DC7-A5C4-BA37D268C022}" type="sibTrans" cxnId="{7220A525-064E-44D4-BD49-B59860A394E6}">
      <dgm:prSet/>
      <dgm:spPr/>
      <dgm:t>
        <a:bodyPr/>
        <a:lstStyle/>
        <a:p>
          <a:endParaRPr lang="en-US"/>
        </a:p>
      </dgm:t>
    </dgm:pt>
    <dgm:pt modelId="{95200D60-5BE5-463F-AA9B-8C98210CA25C}">
      <dgm:prSet phldrT="[Text]" phldr="0" custT="1"/>
      <dgm:spPr/>
      <dgm:t>
        <a:bodyPr/>
        <a:lstStyle/>
        <a:p>
          <a:pPr rtl="0"/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Taper steroid based </a:t>
          </a:r>
          <a:b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on response</a:t>
          </a:r>
        </a:p>
      </dgm:t>
    </dgm:pt>
    <dgm:pt modelId="{7E1D6947-CD54-418E-8DB6-470958F148C9}" type="parTrans" cxnId="{50F4C2E9-5141-427A-9624-88C27F646ABC}">
      <dgm:prSet/>
      <dgm:spPr/>
      <dgm:t>
        <a:bodyPr/>
        <a:lstStyle/>
        <a:p>
          <a:endParaRPr lang="en-US"/>
        </a:p>
      </dgm:t>
    </dgm:pt>
    <dgm:pt modelId="{6924DF5E-99BB-41BE-965C-22DD04635431}" type="sibTrans" cxnId="{50F4C2E9-5141-427A-9624-88C27F646ABC}">
      <dgm:prSet/>
      <dgm:spPr/>
      <dgm:t>
        <a:bodyPr/>
        <a:lstStyle/>
        <a:p>
          <a:endParaRPr lang="en-US"/>
        </a:p>
      </dgm:t>
    </dgm:pt>
    <dgm:pt modelId="{49B0FD9B-AC5A-465D-B4AA-00AEEB35EA04}">
      <dgm:prSet phldrT="[Text]" custT="1"/>
      <dgm:spPr/>
      <dgm:t>
        <a:bodyPr/>
        <a:lstStyle/>
        <a:p>
          <a:r>
            <a:rPr lang="en-US" sz="2400" dirty="0"/>
            <a:t>Suspend Treatment</a:t>
          </a:r>
        </a:p>
      </dgm:t>
    </dgm:pt>
    <dgm:pt modelId="{87CD5451-28FB-43FC-A890-30526EE88CD4}" type="parTrans" cxnId="{5B2039D0-DE57-47B1-BEF9-045830AD3495}">
      <dgm:prSet/>
      <dgm:spPr/>
      <dgm:t>
        <a:bodyPr/>
        <a:lstStyle/>
        <a:p>
          <a:endParaRPr lang="en-US"/>
        </a:p>
      </dgm:t>
    </dgm:pt>
    <dgm:pt modelId="{F1E049C6-E24C-4DB7-B585-4E12DD534A5D}" type="sibTrans" cxnId="{5B2039D0-DE57-47B1-BEF9-045830AD3495}">
      <dgm:prSet/>
      <dgm:spPr/>
      <dgm:t>
        <a:bodyPr/>
        <a:lstStyle/>
        <a:p>
          <a:endParaRPr lang="en-US"/>
        </a:p>
      </dgm:t>
    </dgm:pt>
    <dgm:pt modelId="{CF96D0A3-3EE3-4893-8B83-8E0ED67A21EC}">
      <dgm:prSet phldrT="[Text]" custT="1"/>
      <dgm:spPr/>
      <dgm:t>
        <a:bodyPr/>
        <a:lstStyle/>
        <a:p>
          <a:r>
            <a:rPr lang="en-US" sz="2400" dirty="0"/>
            <a:t>Steroids</a:t>
          </a:r>
        </a:p>
      </dgm:t>
    </dgm:pt>
    <dgm:pt modelId="{4CD0FB81-12F3-4C56-A15B-ED29BAA7067F}" type="parTrans" cxnId="{F1F32CC3-6642-4B40-85AE-D78DD574A347}">
      <dgm:prSet/>
      <dgm:spPr/>
      <dgm:t>
        <a:bodyPr/>
        <a:lstStyle/>
        <a:p>
          <a:endParaRPr lang="en-US"/>
        </a:p>
      </dgm:t>
    </dgm:pt>
    <dgm:pt modelId="{2F43ED35-C5A8-452E-A79D-D6BF90F4152C}" type="sibTrans" cxnId="{F1F32CC3-6642-4B40-85AE-D78DD574A347}">
      <dgm:prSet/>
      <dgm:spPr/>
      <dgm:t>
        <a:bodyPr/>
        <a:lstStyle/>
        <a:p>
          <a:endParaRPr lang="en-US"/>
        </a:p>
      </dgm:t>
    </dgm:pt>
    <dgm:pt modelId="{B47501EA-F05A-4F83-A2F9-7BFCA9C9FEEC}">
      <dgm:prSet phldrT="[Text]" phldr="0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Radiology</a:t>
          </a:r>
        </a:p>
      </dgm:t>
    </dgm:pt>
    <dgm:pt modelId="{4C75F9FF-162C-40E1-A134-9BEFFF04A07F}" type="parTrans" cxnId="{44675AE5-6D66-42DE-81CE-8C6FDE76A13A}">
      <dgm:prSet/>
      <dgm:spPr/>
      <dgm:t>
        <a:bodyPr/>
        <a:lstStyle/>
        <a:p>
          <a:endParaRPr lang="en-US"/>
        </a:p>
      </dgm:t>
    </dgm:pt>
    <dgm:pt modelId="{ABEE0B0D-536B-4B04-9D06-F65FA2CEAD98}" type="sibTrans" cxnId="{44675AE5-6D66-42DE-81CE-8C6FDE76A13A}">
      <dgm:prSet/>
      <dgm:spPr/>
      <dgm:t>
        <a:bodyPr/>
        <a:lstStyle/>
        <a:p>
          <a:endParaRPr lang="en-US"/>
        </a:p>
      </dgm:t>
    </dgm:pt>
    <dgm:pt modelId="{35B16B10-FCAB-46B3-9253-B77C4E107EBF}">
      <dgm:prSet phldrT="[Text]" custT="1"/>
      <dgm:spPr/>
      <dgm:t>
        <a:bodyPr/>
        <a:lstStyle/>
        <a:p>
          <a:pPr rtl="0"/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Hold treatment during evaluation</a:t>
          </a:r>
        </a:p>
      </dgm:t>
    </dgm:pt>
    <dgm:pt modelId="{EE4417B8-0157-4EEE-895A-4020633FCD14}" type="parTrans" cxnId="{7B8C2D24-368A-41D1-932C-AA80B07A4C75}">
      <dgm:prSet/>
      <dgm:spPr/>
      <dgm:t>
        <a:bodyPr/>
        <a:lstStyle/>
        <a:p>
          <a:endParaRPr lang="en-US"/>
        </a:p>
      </dgm:t>
    </dgm:pt>
    <dgm:pt modelId="{ECBCB55D-6D9B-4F8C-82EF-483E28EACB0E}" type="sibTrans" cxnId="{7B8C2D24-368A-41D1-932C-AA80B07A4C75}">
      <dgm:prSet/>
      <dgm:spPr/>
      <dgm:t>
        <a:bodyPr/>
        <a:lstStyle/>
        <a:p>
          <a:endParaRPr lang="en-US"/>
        </a:p>
      </dgm:t>
    </dgm:pt>
    <dgm:pt modelId="{2E597C45-09BA-40C5-94F9-877A0AE8A213}">
      <dgm:prSet phldrT="[Text]" phldr="0" custT="1"/>
      <dgm:spPr/>
      <dgm:t>
        <a:bodyPr/>
        <a:lstStyle/>
        <a:p>
          <a:pPr rtl="0"/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Permanent discontinuation for unresolving ILD</a:t>
          </a:r>
        </a:p>
      </dgm:t>
    </dgm:pt>
    <dgm:pt modelId="{76BB077A-B117-4162-9B8F-06BBA8D25124}" type="parTrans" cxnId="{09A37741-F711-4479-BBD1-FABAAC3D2DA5}">
      <dgm:prSet/>
      <dgm:spPr/>
      <dgm:t>
        <a:bodyPr/>
        <a:lstStyle/>
        <a:p>
          <a:endParaRPr lang="en-US"/>
        </a:p>
      </dgm:t>
    </dgm:pt>
    <dgm:pt modelId="{F031F123-E273-48AA-BC6C-BF4A84379615}" type="sibTrans" cxnId="{09A37741-F711-4479-BBD1-FABAAC3D2DA5}">
      <dgm:prSet/>
      <dgm:spPr/>
      <dgm:t>
        <a:bodyPr/>
        <a:lstStyle/>
        <a:p>
          <a:endParaRPr lang="en-US"/>
        </a:p>
      </dgm:t>
    </dgm:pt>
    <dgm:pt modelId="{39BC44BC-E658-4BB9-8C34-722960AB9C23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Pulmonary function test</a:t>
          </a:r>
        </a:p>
      </dgm:t>
    </dgm:pt>
    <dgm:pt modelId="{36388FB0-B614-4763-AB0E-AD5743C2CE1C}" type="parTrans" cxnId="{4D73BCC7-DD75-45C7-9F4A-B30095477F93}">
      <dgm:prSet/>
      <dgm:spPr/>
      <dgm:t>
        <a:bodyPr/>
        <a:lstStyle/>
        <a:p>
          <a:endParaRPr lang="en-US"/>
        </a:p>
      </dgm:t>
    </dgm:pt>
    <dgm:pt modelId="{91753C05-F1DD-4D70-B123-279D85798426}" type="sibTrans" cxnId="{4D73BCC7-DD75-45C7-9F4A-B30095477F93}">
      <dgm:prSet/>
      <dgm:spPr/>
      <dgm:t>
        <a:bodyPr/>
        <a:lstStyle/>
        <a:p>
          <a:endParaRPr lang="en-US"/>
        </a:p>
      </dgm:t>
    </dgm:pt>
    <dgm:pt modelId="{CD512FD8-BB36-4066-862E-7E40EDD24528}">
      <dgm:prSet phldr="0" custT="1"/>
      <dgm:spPr/>
      <dgm:t>
        <a:bodyPr/>
        <a:lstStyle/>
        <a:p>
          <a:pPr rtl="0"/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May consider dose reduction</a:t>
          </a:r>
        </a:p>
      </dgm:t>
    </dgm:pt>
    <dgm:pt modelId="{28CDCD5B-E7A8-4841-8CD9-35919C6A9419}" type="parTrans" cxnId="{03F5DCE5-F630-4BF9-AA4F-A23B0625457B}">
      <dgm:prSet/>
      <dgm:spPr/>
      <dgm:t>
        <a:bodyPr/>
        <a:lstStyle/>
        <a:p>
          <a:endParaRPr lang="en-US"/>
        </a:p>
      </dgm:t>
    </dgm:pt>
    <dgm:pt modelId="{78E6E32D-1C2F-4331-8B60-14897796D167}" type="sibTrans" cxnId="{03F5DCE5-F630-4BF9-AA4F-A23B0625457B}">
      <dgm:prSet/>
      <dgm:spPr/>
      <dgm:t>
        <a:bodyPr/>
        <a:lstStyle/>
        <a:p>
          <a:endParaRPr lang="en-US"/>
        </a:p>
      </dgm:t>
    </dgm:pt>
    <dgm:pt modelId="{B05302A9-A9A6-4396-8CC5-00060F195C87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Baseline SpO</a:t>
          </a:r>
          <a:r>
            <a:rPr lang="en-US" sz="1200" baseline="-25000" dirty="0">
              <a:latin typeface="Calibri" panose="020F0502020204030204" pitchFamily="34" charset="0"/>
              <a:cs typeface="Calibri" panose="020F0502020204030204" pitchFamily="34" charset="0"/>
            </a:rPr>
            <a:t>2</a:t>
          </a:r>
        </a:p>
      </dgm:t>
    </dgm:pt>
    <dgm:pt modelId="{A6075210-979B-47A7-A35A-4DB766B82E25}" type="parTrans" cxnId="{EBAD6A1E-227D-4983-865A-70E86E652F52}">
      <dgm:prSet/>
      <dgm:spPr/>
      <dgm:t>
        <a:bodyPr/>
        <a:lstStyle/>
        <a:p>
          <a:endParaRPr lang="en-US"/>
        </a:p>
      </dgm:t>
    </dgm:pt>
    <dgm:pt modelId="{84C47ACC-A63D-4CBA-9039-FA02C6B5A55B}" type="sibTrans" cxnId="{EBAD6A1E-227D-4983-865A-70E86E652F52}">
      <dgm:prSet/>
      <dgm:spPr/>
      <dgm:t>
        <a:bodyPr/>
        <a:lstStyle/>
        <a:p>
          <a:endParaRPr lang="en-US"/>
        </a:p>
      </dgm:t>
    </dgm:pt>
    <dgm:pt modelId="{910F3667-99C2-4F21-A314-67D9F2FCCA65}">
      <dgm:prSet phldrT="[Text]" custT="1"/>
      <dgm:spPr/>
      <dgm:t>
        <a:bodyPr/>
        <a:lstStyle/>
        <a:p>
          <a:r>
            <a:rPr lang="en-US" sz="1200" baseline="0" dirty="0">
              <a:latin typeface="Calibri" panose="020F0502020204030204" pitchFamily="34" charset="0"/>
              <a:cs typeface="Calibri" panose="020F0502020204030204" pitchFamily="34" charset="0"/>
            </a:rPr>
            <a:t>Educate patients about signs &amp; symptoms </a:t>
          </a:r>
          <a:br>
            <a:rPr lang="en-US" sz="1200" baseline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200" baseline="0" dirty="0">
              <a:latin typeface="Calibri" panose="020F0502020204030204" pitchFamily="34" charset="0"/>
              <a:cs typeface="Calibri" panose="020F0502020204030204" pitchFamily="34" charset="0"/>
            </a:rPr>
            <a:t>to report</a:t>
          </a:r>
        </a:p>
      </dgm:t>
    </dgm:pt>
    <dgm:pt modelId="{6C0BD9E5-ABFE-4785-B40B-D4B4969D5C3D}" type="parTrans" cxnId="{5F20896C-0E03-4703-8423-2AE6AA0D899C}">
      <dgm:prSet/>
      <dgm:spPr/>
      <dgm:t>
        <a:bodyPr/>
        <a:lstStyle/>
        <a:p>
          <a:endParaRPr lang="en-US"/>
        </a:p>
      </dgm:t>
    </dgm:pt>
    <dgm:pt modelId="{A376DFBF-4AED-4B25-B0EB-C45EA35747AF}" type="sibTrans" cxnId="{5F20896C-0E03-4703-8423-2AE6AA0D899C}">
      <dgm:prSet/>
      <dgm:spPr/>
      <dgm:t>
        <a:bodyPr/>
        <a:lstStyle/>
        <a:p>
          <a:endParaRPr lang="en-US"/>
        </a:p>
      </dgm:t>
    </dgm:pt>
    <dgm:pt modelId="{DFD7AEF1-EF07-4E84-96F2-4EC555CF2757}">
      <dgm:prSet phldrT="[Text]" custT="1"/>
      <dgm:spPr/>
      <dgm:t>
        <a:bodyPr/>
        <a:lstStyle/>
        <a:p>
          <a:r>
            <a:rPr lang="en-US" sz="1200">
              <a:latin typeface="Calibri" panose="020F0502020204030204" pitchFamily="34" charset="0"/>
              <a:cs typeface="Calibri" panose="020F0502020204030204" pitchFamily="34" charset="0"/>
            </a:rPr>
            <a:t>Pulmonary </a:t>
          </a:r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consult</a:t>
          </a:r>
        </a:p>
      </dgm:t>
    </dgm:pt>
    <dgm:pt modelId="{E437293F-1197-4B76-B58B-F1AC21912377}" type="parTrans" cxnId="{DC922699-5FB7-4D84-BD41-797006A46C6B}">
      <dgm:prSet/>
      <dgm:spPr/>
      <dgm:t>
        <a:bodyPr/>
        <a:lstStyle/>
        <a:p>
          <a:endParaRPr lang="en-US"/>
        </a:p>
      </dgm:t>
    </dgm:pt>
    <dgm:pt modelId="{1DE4F9A9-B740-484F-88F6-6150DC6DD2E6}" type="sibTrans" cxnId="{DC922699-5FB7-4D84-BD41-797006A46C6B}">
      <dgm:prSet/>
      <dgm:spPr/>
      <dgm:t>
        <a:bodyPr/>
        <a:lstStyle/>
        <a:p>
          <a:endParaRPr lang="en-US"/>
        </a:p>
      </dgm:t>
    </dgm:pt>
    <dgm:pt modelId="{A7E72922-786C-4D99-95A0-12C7C8B80C83}">
      <dgm:prSet phldrT="[Text]" custT="1"/>
      <dgm:spPr/>
      <dgm:t>
        <a:bodyPr/>
        <a:lstStyle/>
        <a:p>
          <a:pPr rtl="0"/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GRADE Toxicity</a:t>
          </a:r>
        </a:p>
      </dgm:t>
    </dgm:pt>
    <dgm:pt modelId="{2F56D351-26C7-41BF-B8D4-F2DA3D66FB0A}" type="parTrans" cxnId="{708E3FFC-0C5B-4973-A0FE-2C8CF6E2FFE4}">
      <dgm:prSet/>
      <dgm:spPr/>
      <dgm:t>
        <a:bodyPr/>
        <a:lstStyle/>
        <a:p>
          <a:endParaRPr lang="en-US"/>
        </a:p>
      </dgm:t>
    </dgm:pt>
    <dgm:pt modelId="{DCF250D5-E5C9-41C7-9F7E-6E68F3570F71}" type="sibTrans" cxnId="{708E3FFC-0C5B-4973-A0FE-2C8CF6E2FFE4}">
      <dgm:prSet/>
      <dgm:spPr/>
      <dgm:t>
        <a:bodyPr/>
        <a:lstStyle/>
        <a:p>
          <a:endParaRPr lang="en-US"/>
        </a:p>
      </dgm:t>
    </dgm:pt>
    <dgm:pt modelId="{B8FA1926-32D4-468D-9CB1-48D8F79BE9EB}" type="pres">
      <dgm:prSet presAssocID="{96F469DE-0FF8-42AF-ACC8-781F36D8B304}" presName="theList" presStyleCnt="0">
        <dgm:presLayoutVars>
          <dgm:dir/>
          <dgm:animLvl val="lvl"/>
          <dgm:resizeHandles val="exact"/>
        </dgm:presLayoutVars>
      </dgm:prSet>
      <dgm:spPr/>
    </dgm:pt>
    <dgm:pt modelId="{0097C8EF-6858-4523-85E1-E22AEB809BD0}" type="pres">
      <dgm:prSet presAssocID="{CC52F4D3-5ACA-45AB-A40E-7CA3F93B96DF}" presName="compNode" presStyleCnt="0"/>
      <dgm:spPr/>
    </dgm:pt>
    <dgm:pt modelId="{AE43E206-5374-4843-9640-40A0818058D7}" type="pres">
      <dgm:prSet presAssocID="{CC52F4D3-5ACA-45AB-A40E-7CA3F93B96DF}" presName="aNode" presStyleLbl="bgShp" presStyleIdx="0" presStyleCnt="5"/>
      <dgm:spPr/>
    </dgm:pt>
    <dgm:pt modelId="{91D8A2F1-038C-46A9-B11D-6F61A16673A5}" type="pres">
      <dgm:prSet presAssocID="{CC52F4D3-5ACA-45AB-A40E-7CA3F93B96DF}" presName="textNode" presStyleLbl="bgShp" presStyleIdx="0" presStyleCnt="5"/>
      <dgm:spPr/>
    </dgm:pt>
    <dgm:pt modelId="{8C5B5E16-5C07-4EBE-BD0E-4F8D19FCEEB9}" type="pres">
      <dgm:prSet presAssocID="{CC52F4D3-5ACA-45AB-A40E-7CA3F93B96DF}" presName="compChildNode" presStyleCnt="0"/>
      <dgm:spPr/>
    </dgm:pt>
    <dgm:pt modelId="{4AD37403-E985-4A63-9D49-0415ED801B43}" type="pres">
      <dgm:prSet presAssocID="{CC52F4D3-5ACA-45AB-A40E-7CA3F93B96DF}" presName="theInnerList" presStyleCnt="0"/>
      <dgm:spPr/>
    </dgm:pt>
    <dgm:pt modelId="{5E9421BC-E81E-4408-9B64-DC3F32F4F5E2}" type="pres">
      <dgm:prSet presAssocID="{B05302A9-A9A6-4396-8CC5-00060F195C87}" presName="childNode" presStyleLbl="node1" presStyleIdx="0" presStyleCnt="15">
        <dgm:presLayoutVars>
          <dgm:bulletEnabled val="1"/>
        </dgm:presLayoutVars>
      </dgm:prSet>
      <dgm:spPr/>
    </dgm:pt>
    <dgm:pt modelId="{B0813AC6-F608-40CC-A651-5CC8C2770F43}" type="pres">
      <dgm:prSet presAssocID="{B05302A9-A9A6-4396-8CC5-00060F195C87}" presName="aSpace2" presStyleCnt="0"/>
      <dgm:spPr/>
    </dgm:pt>
    <dgm:pt modelId="{A4527A21-E719-4441-9E28-C78EE92A9B4C}" type="pres">
      <dgm:prSet presAssocID="{910F3667-99C2-4F21-A314-67D9F2FCCA65}" presName="childNode" presStyleLbl="node1" presStyleIdx="1" presStyleCnt="15">
        <dgm:presLayoutVars>
          <dgm:bulletEnabled val="1"/>
        </dgm:presLayoutVars>
      </dgm:prSet>
      <dgm:spPr/>
    </dgm:pt>
    <dgm:pt modelId="{FC569719-6403-4CA9-97FF-99A3685D1089}" type="pres">
      <dgm:prSet presAssocID="{910F3667-99C2-4F21-A314-67D9F2FCCA65}" presName="aSpace2" presStyleCnt="0"/>
      <dgm:spPr/>
    </dgm:pt>
    <dgm:pt modelId="{A6AB8D01-B88D-4360-8F47-22BAFAF24097}" type="pres">
      <dgm:prSet presAssocID="{6820F8EF-F8F3-4463-9FA5-DCCB91B9FB03}" presName="childNode" presStyleLbl="node1" presStyleIdx="2" presStyleCnt="15">
        <dgm:presLayoutVars>
          <dgm:bulletEnabled val="1"/>
        </dgm:presLayoutVars>
      </dgm:prSet>
      <dgm:spPr/>
    </dgm:pt>
    <dgm:pt modelId="{F2503517-5DD5-4E8A-BBF5-515BE4F89A16}" type="pres">
      <dgm:prSet presAssocID="{6820F8EF-F8F3-4463-9FA5-DCCB91B9FB03}" presName="aSpace2" presStyleCnt="0"/>
      <dgm:spPr/>
    </dgm:pt>
    <dgm:pt modelId="{BE726AEC-84F4-4B5E-9D09-383D1A02080F}" type="pres">
      <dgm:prSet presAssocID="{05C72855-7F19-42F7-96B6-546A647F5E1D}" presName="childNode" presStyleLbl="node1" presStyleIdx="3" presStyleCnt="15">
        <dgm:presLayoutVars>
          <dgm:bulletEnabled val="1"/>
        </dgm:presLayoutVars>
      </dgm:prSet>
      <dgm:spPr/>
    </dgm:pt>
    <dgm:pt modelId="{CFCC87C0-A9D8-45DA-AF02-4D0A569FC86E}" type="pres">
      <dgm:prSet presAssocID="{CC52F4D3-5ACA-45AB-A40E-7CA3F93B96DF}" presName="aSpace" presStyleCnt="0"/>
      <dgm:spPr/>
    </dgm:pt>
    <dgm:pt modelId="{6E90D95D-FB2B-4820-819F-2C82B9AC5851}" type="pres">
      <dgm:prSet presAssocID="{C4E489A9-3BB4-48F3-88DA-9D169ACCD0F6}" presName="compNode" presStyleCnt="0"/>
      <dgm:spPr/>
    </dgm:pt>
    <dgm:pt modelId="{1DEBD51E-6CC3-4752-AE23-2AAD0B002EC2}" type="pres">
      <dgm:prSet presAssocID="{C4E489A9-3BB4-48F3-88DA-9D169ACCD0F6}" presName="aNode" presStyleLbl="bgShp" presStyleIdx="1" presStyleCnt="5"/>
      <dgm:spPr/>
    </dgm:pt>
    <dgm:pt modelId="{279DEC36-06AA-4038-8874-D8E20A00BC6F}" type="pres">
      <dgm:prSet presAssocID="{C4E489A9-3BB4-48F3-88DA-9D169ACCD0F6}" presName="textNode" presStyleLbl="bgShp" presStyleIdx="1" presStyleCnt="5"/>
      <dgm:spPr/>
    </dgm:pt>
    <dgm:pt modelId="{0D4A61A4-14AF-4D2C-AA9E-10D9D9131A2C}" type="pres">
      <dgm:prSet presAssocID="{C4E489A9-3BB4-48F3-88DA-9D169ACCD0F6}" presName="compChildNode" presStyleCnt="0"/>
      <dgm:spPr/>
    </dgm:pt>
    <dgm:pt modelId="{B1B6233D-D007-47AD-A2E5-4A5FE4CB4D80}" type="pres">
      <dgm:prSet presAssocID="{C4E489A9-3BB4-48F3-88DA-9D169ACCD0F6}" presName="theInnerList" presStyleCnt="0"/>
      <dgm:spPr/>
    </dgm:pt>
    <dgm:pt modelId="{864EBECA-7172-48B1-833E-BAD7AC873BD6}" type="pres">
      <dgm:prSet presAssocID="{734302BB-2E26-4E6D-BDA4-E99735D3709C}" presName="childNode" presStyleLbl="node1" presStyleIdx="4" presStyleCnt="15">
        <dgm:presLayoutVars>
          <dgm:bulletEnabled val="1"/>
        </dgm:presLayoutVars>
      </dgm:prSet>
      <dgm:spPr/>
    </dgm:pt>
    <dgm:pt modelId="{5B67A431-DED7-49C2-8064-048E35F23D21}" type="pres">
      <dgm:prSet presAssocID="{734302BB-2E26-4E6D-BDA4-E99735D3709C}" presName="aSpace2" presStyleCnt="0"/>
      <dgm:spPr/>
    </dgm:pt>
    <dgm:pt modelId="{1AA2C788-2D57-4330-9A66-DBD5F3473247}" type="pres">
      <dgm:prSet presAssocID="{03AEDA35-2906-4437-A677-069FCFBB3376}" presName="childNode" presStyleLbl="node1" presStyleIdx="5" presStyleCnt="15">
        <dgm:presLayoutVars>
          <dgm:bulletEnabled val="1"/>
        </dgm:presLayoutVars>
      </dgm:prSet>
      <dgm:spPr/>
    </dgm:pt>
    <dgm:pt modelId="{0E8E5BCA-28A2-4541-9426-F2A8963C1ADF}" type="pres">
      <dgm:prSet presAssocID="{03AEDA35-2906-4437-A677-069FCFBB3376}" presName="aSpace2" presStyleCnt="0"/>
      <dgm:spPr/>
    </dgm:pt>
    <dgm:pt modelId="{742FA4EF-D41B-44F9-8F85-D3AE7EF1617A}" type="pres">
      <dgm:prSet presAssocID="{39BC44BC-E658-4BB9-8C34-722960AB9C23}" presName="childNode" presStyleLbl="node1" presStyleIdx="6" presStyleCnt="15">
        <dgm:presLayoutVars>
          <dgm:bulletEnabled val="1"/>
        </dgm:presLayoutVars>
      </dgm:prSet>
      <dgm:spPr/>
    </dgm:pt>
    <dgm:pt modelId="{653D8753-999C-4999-9ACE-1694784F841E}" type="pres">
      <dgm:prSet presAssocID="{C4E489A9-3BB4-48F3-88DA-9D169ACCD0F6}" presName="aSpace" presStyleCnt="0"/>
      <dgm:spPr/>
    </dgm:pt>
    <dgm:pt modelId="{48FBB239-2B0E-4F02-8113-DE61E3C2F548}" type="pres">
      <dgm:prSet presAssocID="{04130264-D0C4-44D3-AEEF-613C700E1DE8}" presName="compNode" presStyleCnt="0"/>
      <dgm:spPr/>
    </dgm:pt>
    <dgm:pt modelId="{7DAFCBF2-668D-4978-A0E3-33D74D49268F}" type="pres">
      <dgm:prSet presAssocID="{04130264-D0C4-44D3-AEEF-613C700E1DE8}" presName="aNode" presStyleLbl="bgShp" presStyleIdx="2" presStyleCnt="5"/>
      <dgm:spPr/>
    </dgm:pt>
    <dgm:pt modelId="{3B6BA4E3-4D21-4494-ABD4-44FDD986139E}" type="pres">
      <dgm:prSet presAssocID="{04130264-D0C4-44D3-AEEF-613C700E1DE8}" presName="textNode" presStyleLbl="bgShp" presStyleIdx="2" presStyleCnt="5"/>
      <dgm:spPr/>
    </dgm:pt>
    <dgm:pt modelId="{F90631C2-12C1-4B7E-982C-CA6B34810E85}" type="pres">
      <dgm:prSet presAssocID="{04130264-D0C4-44D3-AEEF-613C700E1DE8}" presName="compChildNode" presStyleCnt="0"/>
      <dgm:spPr/>
    </dgm:pt>
    <dgm:pt modelId="{C20D6D62-F383-4F21-941F-7CBB696A60AC}" type="pres">
      <dgm:prSet presAssocID="{04130264-D0C4-44D3-AEEF-613C700E1DE8}" presName="theInnerList" presStyleCnt="0"/>
      <dgm:spPr/>
    </dgm:pt>
    <dgm:pt modelId="{2B9FADB8-2490-4C3D-8FD3-9E79FAEF0A0C}" type="pres">
      <dgm:prSet presAssocID="{DFD7AEF1-EF07-4E84-96F2-4EC555CF2757}" presName="childNode" presStyleLbl="node1" presStyleIdx="7" presStyleCnt="15">
        <dgm:presLayoutVars>
          <dgm:bulletEnabled val="1"/>
        </dgm:presLayoutVars>
      </dgm:prSet>
      <dgm:spPr/>
    </dgm:pt>
    <dgm:pt modelId="{9D377FBB-98B2-49CA-82CA-79481985A30F}" type="pres">
      <dgm:prSet presAssocID="{DFD7AEF1-EF07-4E84-96F2-4EC555CF2757}" presName="aSpace2" presStyleCnt="0"/>
      <dgm:spPr/>
    </dgm:pt>
    <dgm:pt modelId="{41F86A1B-DBF9-47AE-8ED9-E7E28E449025}" type="pres">
      <dgm:prSet presAssocID="{B47501EA-F05A-4F83-A2F9-7BFCA9C9FEEC}" presName="childNode" presStyleLbl="node1" presStyleIdx="8" presStyleCnt="15">
        <dgm:presLayoutVars>
          <dgm:bulletEnabled val="1"/>
        </dgm:presLayoutVars>
      </dgm:prSet>
      <dgm:spPr/>
    </dgm:pt>
    <dgm:pt modelId="{CCF1C173-AAD1-41BF-9B10-92C02E02BD11}" type="pres">
      <dgm:prSet presAssocID="{04130264-D0C4-44D3-AEEF-613C700E1DE8}" presName="aSpace" presStyleCnt="0"/>
      <dgm:spPr/>
    </dgm:pt>
    <dgm:pt modelId="{FFE57228-3E57-4C4A-BA38-5E970A5E05EC}" type="pres">
      <dgm:prSet presAssocID="{49B0FD9B-AC5A-465D-B4AA-00AEEB35EA04}" presName="compNode" presStyleCnt="0"/>
      <dgm:spPr/>
    </dgm:pt>
    <dgm:pt modelId="{A23B29C7-B101-4250-AC73-49BC17E446C2}" type="pres">
      <dgm:prSet presAssocID="{49B0FD9B-AC5A-465D-B4AA-00AEEB35EA04}" presName="aNode" presStyleLbl="bgShp" presStyleIdx="3" presStyleCnt="5"/>
      <dgm:spPr/>
    </dgm:pt>
    <dgm:pt modelId="{9DCB7273-AB08-4A5B-BDA3-D2E32E1C9D93}" type="pres">
      <dgm:prSet presAssocID="{49B0FD9B-AC5A-465D-B4AA-00AEEB35EA04}" presName="textNode" presStyleLbl="bgShp" presStyleIdx="3" presStyleCnt="5"/>
      <dgm:spPr/>
    </dgm:pt>
    <dgm:pt modelId="{B1852109-1550-43DF-8C1C-1E49E6A6B912}" type="pres">
      <dgm:prSet presAssocID="{49B0FD9B-AC5A-465D-B4AA-00AEEB35EA04}" presName="compChildNode" presStyleCnt="0"/>
      <dgm:spPr/>
    </dgm:pt>
    <dgm:pt modelId="{48F83F23-022C-43B6-AF01-39170C2D1AC0}" type="pres">
      <dgm:prSet presAssocID="{49B0FD9B-AC5A-465D-B4AA-00AEEB35EA04}" presName="theInnerList" presStyleCnt="0"/>
      <dgm:spPr/>
    </dgm:pt>
    <dgm:pt modelId="{678E4189-7C66-4786-A7DF-40346775B8AA}" type="pres">
      <dgm:prSet presAssocID="{35B16B10-FCAB-46B3-9253-B77C4E107EBF}" presName="childNode" presStyleLbl="node1" presStyleIdx="9" presStyleCnt="15">
        <dgm:presLayoutVars>
          <dgm:bulletEnabled val="1"/>
        </dgm:presLayoutVars>
      </dgm:prSet>
      <dgm:spPr/>
    </dgm:pt>
    <dgm:pt modelId="{7ECDD901-E55C-4A83-8181-3A4CEA99649C}" type="pres">
      <dgm:prSet presAssocID="{35B16B10-FCAB-46B3-9253-B77C4E107EBF}" presName="aSpace2" presStyleCnt="0"/>
      <dgm:spPr/>
    </dgm:pt>
    <dgm:pt modelId="{AE9AF5C1-76C1-468E-8E38-10EA3A616DD9}" type="pres">
      <dgm:prSet presAssocID="{A7E72922-786C-4D99-95A0-12C7C8B80C83}" presName="childNode" presStyleLbl="node1" presStyleIdx="10" presStyleCnt="15">
        <dgm:presLayoutVars>
          <dgm:bulletEnabled val="1"/>
        </dgm:presLayoutVars>
      </dgm:prSet>
      <dgm:spPr/>
    </dgm:pt>
    <dgm:pt modelId="{EE3488F0-A31B-47E8-844F-E81ADA8D2D9E}" type="pres">
      <dgm:prSet presAssocID="{A7E72922-786C-4D99-95A0-12C7C8B80C83}" presName="aSpace2" presStyleCnt="0"/>
      <dgm:spPr/>
    </dgm:pt>
    <dgm:pt modelId="{17E57594-99FA-43AA-B9C7-5707C2953E80}" type="pres">
      <dgm:prSet presAssocID="{CD512FD8-BB36-4066-862E-7E40EDD24528}" presName="childNode" presStyleLbl="node1" presStyleIdx="11" presStyleCnt="15">
        <dgm:presLayoutVars>
          <dgm:bulletEnabled val="1"/>
        </dgm:presLayoutVars>
      </dgm:prSet>
      <dgm:spPr/>
    </dgm:pt>
    <dgm:pt modelId="{59D6321D-FDB6-4514-BE22-70E07DB754C5}" type="pres">
      <dgm:prSet presAssocID="{CD512FD8-BB36-4066-862E-7E40EDD24528}" presName="aSpace2" presStyleCnt="0"/>
      <dgm:spPr/>
    </dgm:pt>
    <dgm:pt modelId="{23AEC64F-497D-457E-AEA0-2735917B0D84}" type="pres">
      <dgm:prSet presAssocID="{2E597C45-09BA-40C5-94F9-877A0AE8A213}" presName="childNode" presStyleLbl="node1" presStyleIdx="12" presStyleCnt="15">
        <dgm:presLayoutVars>
          <dgm:bulletEnabled val="1"/>
        </dgm:presLayoutVars>
      </dgm:prSet>
      <dgm:spPr/>
    </dgm:pt>
    <dgm:pt modelId="{A76B4651-DF6B-49E2-9EDE-467A1906B021}" type="pres">
      <dgm:prSet presAssocID="{49B0FD9B-AC5A-465D-B4AA-00AEEB35EA04}" presName="aSpace" presStyleCnt="0"/>
      <dgm:spPr/>
    </dgm:pt>
    <dgm:pt modelId="{F053F8BF-76D6-4377-9F13-D3D6555AB1BB}" type="pres">
      <dgm:prSet presAssocID="{CF96D0A3-3EE3-4893-8B83-8E0ED67A21EC}" presName="compNode" presStyleCnt="0"/>
      <dgm:spPr/>
    </dgm:pt>
    <dgm:pt modelId="{5438CA6C-D5C8-40FE-B449-15DC63AC65AD}" type="pres">
      <dgm:prSet presAssocID="{CF96D0A3-3EE3-4893-8B83-8E0ED67A21EC}" presName="aNode" presStyleLbl="bgShp" presStyleIdx="4" presStyleCnt="5"/>
      <dgm:spPr/>
    </dgm:pt>
    <dgm:pt modelId="{7B74231B-F91C-44E0-AC38-5096EDE12854}" type="pres">
      <dgm:prSet presAssocID="{CF96D0A3-3EE3-4893-8B83-8E0ED67A21EC}" presName="textNode" presStyleLbl="bgShp" presStyleIdx="4" presStyleCnt="5"/>
      <dgm:spPr/>
    </dgm:pt>
    <dgm:pt modelId="{93675FAC-6703-4BF4-9729-0F1360A21337}" type="pres">
      <dgm:prSet presAssocID="{CF96D0A3-3EE3-4893-8B83-8E0ED67A21EC}" presName="compChildNode" presStyleCnt="0"/>
      <dgm:spPr/>
    </dgm:pt>
    <dgm:pt modelId="{F0016F64-5A84-491D-828D-3E0CA01EB8A1}" type="pres">
      <dgm:prSet presAssocID="{CF96D0A3-3EE3-4893-8B83-8E0ED67A21EC}" presName="theInnerList" presStyleCnt="0"/>
      <dgm:spPr/>
    </dgm:pt>
    <dgm:pt modelId="{7DCC5080-8A84-433C-8BEF-8C415B36B368}" type="pres">
      <dgm:prSet presAssocID="{156CD0CC-4690-473B-A5B6-BAE708909396}" presName="childNode" presStyleLbl="node1" presStyleIdx="13" presStyleCnt="15">
        <dgm:presLayoutVars>
          <dgm:bulletEnabled val="1"/>
        </dgm:presLayoutVars>
      </dgm:prSet>
      <dgm:spPr/>
    </dgm:pt>
    <dgm:pt modelId="{7B3F9DDA-F15A-4FE8-9FD6-9EC9C4348D61}" type="pres">
      <dgm:prSet presAssocID="{156CD0CC-4690-473B-A5B6-BAE708909396}" presName="aSpace2" presStyleCnt="0"/>
      <dgm:spPr/>
    </dgm:pt>
    <dgm:pt modelId="{3BA6DB19-339F-44B0-91D4-DF5AAB9FE45C}" type="pres">
      <dgm:prSet presAssocID="{95200D60-5BE5-463F-AA9B-8C98210CA25C}" presName="childNode" presStyleLbl="node1" presStyleIdx="14" presStyleCnt="15">
        <dgm:presLayoutVars>
          <dgm:bulletEnabled val="1"/>
        </dgm:presLayoutVars>
      </dgm:prSet>
      <dgm:spPr/>
    </dgm:pt>
  </dgm:ptLst>
  <dgm:cxnLst>
    <dgm:cxn modelId="{EBAD6A1E-227D-4983-865A-70E86E652F52}" srcId="{CC52F4D3-5ACA-45AB-A40E-7CA3F93B96DF}" destId="{B05302A9-A9A6-4396-8CC5-00060F195C87}" srcOrd="0" destOrd="0" parTransId="{A6075210-979B-47A7-A35A-4DB766B82E25}" sibTransId="{84C47ACC-A63D-4CBA-9039-FA02C6B5A55B}"/>
    <dgm:cxn modelId="{1D3F461F-6463-4B1B-9DB5-BBFE17CE6C9F}" type="presOf" srcId="{6820F8EF-F8F3-4463-9FA5-DCCB91B9FB03}" destId="{A6AB8D01-B88D-4360-8F47-22BAFAF24097}" srcOrd="0" destOrd="0" presId="urn:microsoft.com/office/officeart/2005/8/layout/lProcess2"/>
    <dgm:cxn modelId="{7B8C2D24-368A-41D1-932C-AA80B07A4C75}" srcId="{49B0FD9B-AC5A-465D-B4AA-00AEEB35EA04}" destId="{35B16B10-FCAB-46B3-9253-B77C4E107EBF}" srcOrd="0" destOrd="0" parTransId="{EE4417B8-0157-4EEE-895A-4020633FCD14}" sibTransId="{ECBCB55D-6D9B-4F8C-82EF-483E28EACB0E}"/>
    <dgm:cxn modelId="{7220A525-064E-44D4-BD49-B59860A394E6}" srcId="{CF96D0A3-3EE3-4893-8B83-8E0ED67A21EC}" destId="{156CD0CC-4690-473B-A5B6-BAE708909396}" srcOrd="0" destOrd="0" parTransId="{F0C019FF-B035-4B3E-8483-BEC463275F44}" sibTransId="{3742631B-CB9B-4DC7-A5C4-BA37D268C022}"/>
    <dgm:cxn modelId="{29F3DD3C-E8C3-492E-B042-DBA7B5D19DDD}" type="presOf" srcId="{04130264-D0C4-44D3-AEEF-613C700E1DE8}" destId="{7DAFCBF2-668D-4978-A0E3-33D74D49268F}" srcOrd="0" destOrd="0" presId="urn:microsoft.com/office/officeart/2005/8/layout/lProcess2"/>
    <dgm:cxn modelId="{CC2BF73E-468C-4D45-B4BE-646D44A8FE06}" type="presOf" srcId="{CF96D0A3-3EE3-4893-8B83-8E0ED67A21EC}" destId="{5438CA6C-D5C8-40FE-B449-15DC63AC65AD}" srcOrd="0" destOrd="0" presId="urn:microsoft.com/office/officeart/2005/8/layout/lProcess2"/>
    <dgm:cxn modelId="{09A37741-F711-4479-BBD1-FABAAC3D2DA5}" srcId="{49B0FD9B-AC5A-465D-B4AA-00AEEB35EA04}" destId="{2E597C45-09BA-40C5-94F9-877A0AE8A213}" srcOrd="3" destOrd="0" parTransId="{76BB077A-B117-4162-9B8F-06BBA8D25124}" sibTransId="{F031F123-E273-48AA-BC6C-BF4A84379615}"/>
    <dgm:cxn modelId="{97B4F445-37E5-4EFA-93D5-3AB3C90D1782}" type="presOf" srcId="{B47501EA-F05A-4F83-A2F9-7BFCA9C9FEEC}" destId="{41F86A1B-DBF9-47AE-8ED9-E7E28E449025}" srcOrd="0" destOrd="0" presId="urn:microsoft.com/office/officeart/2005/8/layout/lProcess2"/>
    <dgm:cxn modelId="{0AF5C761-10C7-4AB0-BABD-0A7C7170F7D7}" type="presOf" srcId="{49B0FD9B-AC5A-465D-B4AA-00AEEB35EA04}" destId="{A23B29C7-B101-4250-AC73-49BC17E446C2}" srcOrd="0" destOrd="0" presId="urn:microsoft.com/office/officeart/2005/8/layout/lProcess2"/>
    <dgm:cxn modelId="{6C6AB364-7341-4AC2-8418-D9E431FB8AE0}" srcId="{96F469DE-0FF8-42AF-ACC8-781F36D8B304}" destId="{CC52F4D3-5ACA-45AB-A40E-7CA3F93B96DF}" srcOrd="0" destOrd="0" parTransId="{EA16C0BD-D611-4AB5-9CD7-79A2D438043E}" sibTransId="{F6CDA303-E9FD-4EDD-9C02-F2F65F9FBD9A}"/>
    <dgm:cxn modelId="{5F20896C-0E03-4703-8423-2AE6AA0D899C}" srcId="{CC52F4D3-5ACA-45AB-A40E-7CA3F93B96DF}" destId="{910F3667-99C2-4F21-A314-67D9F2FCCA65}" srcOrd="1" destOrd="0" parTransId="{6C0BD9E5-ABFE-4785-B40B-D4B4969D5C3D}" sibTransId="{A376DFBF-4AED-4B25-B0EB-C45EA35747AF}"/>
    <dgm:cxn modelId="{0222ED74-0A27-4039-862C-C7BEC166848A}" type="presOf" srcId="{C4E489A9-3BB4-48F3-88DA-9D169ACCD0F6}" destId="{279DEC36-06AA-4038-8874-D8E20A00BC6F}" srcOrd="1" destOrd="0" presId="urn:microsoft.com/office/officeart/2005/8/layout/lProcess2"/>
    <dgm:cxn modelId="{0A0B6177-0174-4CC9-AB94-491602E890A2}" srcId="{C4E489A9-3BB4-48F3-88DA-9D169ACCD0F6}" destId="{734302BB-2E26-4E6D-BDA4-E99735D3709C}" srcOrd="0" destOrd="0" parTransId="{4AE38A06-F60A-4184-8C00-3C511AFB03E7}" sibTransId="{6D172CFD-FF77-44C6-A9EE-83C6507BEBF7}"/>
    <dgm:cxn modelId="{FB44E77E-8EF2-4286-A3BE-6335B9EA5AC4}" srcId="{CC52F4D3-5ACA-45AB-A40E-7CA3F93B96DF}" destId="{05C72855-7F19-42F7-96B6-546A647F5E1D}" srcOrd="3" destOrd="0" parTransId="{9535F7FF-9154-410B-9C12-37CDCA0248E3}" sibTransId="{F9BC7105-5C00-48CD-8F67-215A3CE162C6}"/>
    <dgm:cxn modelId="{11B4AE80-13FC-4A4C-8822-DF4587964236}" type="presOf" srcId="{CC52F4D3-5ACA-45AB-A40E-7CA3F93B96DF}" destId="{AE43E206-5374-4843-9640-40A0818058D7}" srcOrd="0" destOrd="0" presId="urn:microsoft.com/office/officeart/2005/8/layout/lProcess2"/>
    <dgm:cxn modelId="{62ACAE83-474B-40EF-BE68-C23FEFEEFFF7}" type="presOf" srcId="{39BC44BC-E658-4BB9-8C34-722960AB9C23}" destId="{742FA4EF-D41B-44F9-8F85-D3AE7EF1617A}" srcOrd="0" destOrd="0" presId="urn:microsoft.com/office/officeart/2005/8/layout/lProcess2"/>
    <dgm:cxn modelId="{37FC918A-5215-415C-9901-5AAC83194056}" type="presOf" srcId="{A7E72922-786C-4D99-95A0-12C7C8B80C83}" destId="{AE9AF5C1-76C1-468E-8E38-10EA3A616DD9}" srcOrd="0" destOrd="0" presId="urn:microsoft.com/office/officeart/2005/8/layout/lProcess2"/>
    <dgm:cxn modelId="{47BB1E8E-49BB-409D-BB70-FFF6F7C7F9C3}" type="presOf" srcId="{DFD7AEF1-EF07-4E84-96F2-4EC555CF2757}" destId="{2B9FADB8-2490-4C3D-8FD3-9E79FAEF0A0C}" srcOrd="0" destOrd="0" presId="urn:microsoft.com/office/officeart/2005/8/layout/lProcess2"/>
    <dgm:cxn modelId="{65427597-2CEF-42A0-97DE-58B11055C22B}" srcId="{96F469DE-0FF8-42AF-ACC8-781F36D8B304}" destId="{C4E489A9-3BB4-48F3-88DA-9D169ACCD0F6}" srcOrd="1" destOrd="0" parTransId="{477AB60C-74AB-4065-811F-0078451B36DF}" sibTransId="{BD8EA55D-E2B9-450F-97C5-D54B6173AC33}"/>
    <dgm:cxn modelId="{657F0C99-4EFF-472B-B788-88978AAFA79A}" type="presOf" srcId="{95200D60-5BE5-463F-AA9B-8C98210CA25C}" destId="{3BA6DB19-339F-44B0-91D4-DF5AAB9FE45C}" srcOrd="0" destOrd="0" presId="urn:microsoft.com/office/officeart/2005/8/layout/lProcess2"/>
    <dgm:cxn modelId="{DC922699-5FB7-4D84-BD41-797006A46C6B}" srcId="{04130264-D0C4-44D3-AEEF-613C700E1DE8}" destId="{DFD7AEF1-EF07-4E84-96F2-4EC555CF2757}" srcOrd="0" destOrd="0" parTransId="{E437293F-1197-4B76-B58B-F1AC21912377}" sibTransId="{1DE4F9A9-B740-484F-88F6-6150DC6DD2E6}"/>
    <dgm:cxn modelId="{C9F21D9B-16CB-41C7-8AAC-F69957BF5779}" type="presOf" srcId="{CC52F4D3-5ACA-45AB-A40E-7CA3F93B96DF}" destId="{91D8A2F1-038C-46A9-B11D-6F61A16673A5}" srcOrd="1" destOrd="0" presId="urn:microsoft.com/office/officeart/2005/8/layout/lProcess2"/>
    <dgm:cxn modelId="{65C808A0-9A08-43A0-B6D6-07241759427C}" type="presOf" srcId="{156CD0CC-4690-473B-A5B6-BAE708909396}" destId="{7DCC5080-8A84-433C-8BEF-8C415B36B368}" srcOrd="0" destOrd="0" presId="urn:microsoft.com/office/officeart/2005/8/layout/lProcess2"/>
    <dgm:cxn modelId="{682CAAA5-0E5C-44BD-8036-ADDB64F58779}" type="presOf" srcId="{35B16B10-FCAB-46B3-9253-B77C4E107EBF}" destId="{678E4189-7C66-4786-A7DF-40346775B8AA}" srcOrd="0" destOrd="0" presId="urn:microsoft.com/office/officeart/2005/8/layout/lProcess2"/>
    <dgm:cxn modelId="{77C75DA9-1A5F-4D64-B4D1-D6001A22EEDA}" type="presOf" srcId="{49B0FD9B-AC5A-465D-B4AA-00AEEB35EA04}" destId="{9DCB7273-AB08-4A5B-BDA3-D2E32E1C9D93}" srcOrd="1" destOrd="0" presId="urn:microsoft.com/office/officeart/2005/8/layout/lProcess2"/>
    <dgm:cxn modelId="{DCB17AB6-6DA7-41C7-8126-B10A79C763F8}" type="presOf" srcId="{CF96D0A3-3EE3-4893-8B83-8E0ED67A21EC}" destId="{7B74231B-F91C-44E0-AC38-5096EDE12854}" srcOrd="1" destOrd="0" presId="urn:microsoft.com/office/officeart/2005/8/layout/lProcess2"/>
    <dgm:cxn modelId="{22D8E5B8-DA7E-43A8-A457-D8FD91743164}" type="presOf" srcId="{B05302A9-A9A6-4396-8CC5-00060F195C87}" destId="{5E9421BC-E81E-4408-9B64-DC3F32F4F5E2}" srcOrd="0" destOrd="0" presId="urn:microsoft.com/office/officeart/2005/8/layout/lProcess2"/>
    <dgm:cxn modelId="{4ABA7BBB-FCF6-42D6-BC69-B0BF326AB1B2}" type="presOf" srcId="{96F469DE-0FF8-42AF-ACC8-781F36D8B304}" destId="{B8FA1926-32D4-468D-9CB1-48D8F79BE9EB}" srcOrd="0" destOrd="0" presId="urn:microsoft.com/office/officeart/2005/8/layout/lProcess2"/>
    <dgm:cxn modelId="{67D631BF-95E5-46F1-A52B-79EF21FCBD25}" type="presOf" srcId="{03AEDA35-2906-4437-A677-069FCFBB3376}" destId="{1AA2C788-2D57-4330-9A66-DBD5F3473247}" srcOrd="0" destOrd="0" presId="urn:microsoft.com/office/officeart/2005/8/layout/lProcess2"/>
    <dgm:cxn modelId="{F2BFB7C0-F719-4142-A8ED-69560450B6ED}" type="presOf" srcId="{CD512FD8-BB36-4066-862E-7E40EDD24528}" destId="{17E57594-99FA-43AA-B9C7-5707C2953E80}" srcOrd="0" destOrd="0" presId="urn:microsoft.com/office/officeart/2005/8/layout/lProcess2"/>
    <dgm:cxn modelId="{E7AAFBC0-385C-4A6D-A37D-AA326FBE6E7F}" srcId="{C4E489A9-3BB4-48F3-88DA-9D169ACCD0F6}" destId="{03AEDA35-2906-4437-A677-069FCFBB3376}" srcOrd="1" destOrd="0" parTransId="{BC823489-9736-4718-B4F6-8420A6423511}" sibTransId="{992E3430-287A-40EA-81A4-FDB0BF4C2155}"/>
    <dgm:cxn modelId="{F1F32CC3-6642-4B40-85AE-D78DD574A347}" srcId="{96F469DE-0FF8-42AF-ACC8-781F36D8B304}" destId="{CF96D0A3-3EE3-4893-8B83-8E0ED67A21EC}" srcOrd="4" destOrd="0" parTransId="{4CD0FB81-12F3-4C56-A15B-ED29BAA7067F}" sibTransId="{2F43ED35-C5A8-452E-A79D-D6BF90F4152C}"/>
    <dgm:cxn modelId="{9E232BC7-0CDA-4756-B095-87F06664FEB0}" type="presOf" srcId="{C4E489A9-3BB4-48F3-88DA-9D169ACCD0F6}" destId="{1DEBD51E-6CC3-4752-AE23-2AAD0B002EC2}" srcOrd="0" destOrd="0" presId="urn:microsoft.com/office/officeart/2005/8/layout/lProcess2"/>
    <dgm:cxn modelId="{4D73BCC7-DD75-45C7-9F4A-B30095477F93}" srcId="{C4E489A9-3BB4-48F3-88DA-9D169ACCD0F6}" destId="{39BC44BC-E658-4BB9-8C34-722960AB9C23}" srcOrd="2" destOrd="0" parTransId="{36388FB0-B614-4763-AB0E-AD5743C2CE1C}" sibTransId="{91753C05-F1DD-4D70-B123-279D85798426}"/>
    <dgm:cxn modelId="{5B2039D0-DE57-47B1-BEF9-045830AD3495}" srcId="{96F469DE-0FF8-42AF-ACC8-781F36D8B304}" destId="{49B0FD9B-AC5A-465D-B4AA-00AEEB35EA04}" srcOrd="3" destOrd="0" parTransId="{87CD5451-28FB-43FC-A890-30526EE88CD4}" sibTransId="{F1E049C6-E24C-4DB7-B585-4E12DD534A5D}"/>
    <dgm:cxn modelId="{49278CD9-EB56-4319-B38A-8766F237EE8D}" srcId="{96F469DE-0FF8-42AF-ACC8-781F36D8B304}" destId="{04130264-D0C4-44D3-AEEF-613C700E1DE8}" srcOrd="2" destOrd="0" parTransId="{3B574F55-45AF-4F74-947C-C88238A941B6}" sibTransId="{A2C1325F-BCC3-409A-8BF7-79ED1105588B}"/>
    <dgm:cxn modelId="{9B44EFDE-82EF-4752-B614-BEF13CC7DE42}" type="presOf" srcId="{05C72855-7F19-42F7-96B6-546A647F5E1D}" destId="{BE726AEC-84F4-4B5E-9D09-383D1A02080F}" srcOrd="0" destOrd="0" presId="urn:microsoft.com/office/officeart/2005/8/layout/lProcess2"/>
    <dgm:cxn modelId="{4630ECE2-2DAF-41CD-9F1D-0331C82CB0A5}" type="presOf" srcId="{734302BB-2E26-4E6D-BDA4-E99735D3709C}" destId="{864EBECA-7172-48B1-833E-BAD7AC873BD6}" srcOrd="0" destOrd="0" presId="urn:microsoft.com/office/officeart/2005/8/layout/lProcess2"/>
    <dgm:cxn modelId="{44675AE5-6D66-42DE-81CE-8C6FDE76A13A}" srcId="{04130264-D0C4-44D3-AEEF-613C700E1DE8}" destId="{B47501EA-F05A-4F83-A2F9-7BFCA9C9FEEC}" srcOrd="1" destOrd="0" parTransId="{4C75F9FF-162C-40E1-A134-9BEFFF04A07F}" sibTransId="{ABEE0B0D-536B-4B04-9D06-F65FA2CEAD98}"/>
    <dgm:cxn modelId="{03F5DCE5-F630-4BF9-AA4F-A23B0625457B}" srcId="{49B0FD9B-AC5A-465D-B4AA-00AEEB35EA04}" destId="{CD512FD8-BB36-4066-862E-7E40EDD24528}" srcOrd="2" destOrd="0" parTransId="{28CDCD5B-E7A8-4841-8CD9-35919C6A9419}" sibTransId="{78E6E32D-1C2F-4331-8B60-14897796D167}"/>
    <dgm:cxn modelId="{50F4C2E9-5141-427A-9624-88C27F646ABC}" srcId="{CF96D0A3-3EE3-4893-8B83-8E0ED67A21EC}" destId="{95200D60-5BE5-463F-AA9B-8C98210CA25C}" srcOrd="1" destOrd="0" parTransId="{7E1D6947-CD54-418E-8DB6-470958F148C9}" sibTransId="{6924DF5E-99BB-41BE-965C-22DD04635431}"/>
    <dgm:cxn modelId="{2ACDEFE9-178D-47BA-892E-55C554A25489}" type="presOf" srcId="{2E597C45-09BA-40C5-94F9-877A0AE8A213}" destId="{23AEC64F-497D-457E-AEA0-2735917B0D84}" srcOrd="0" destOrd="0" presId="urn:microsoft.com/office/officeart/2005/8/layout/lProcess2"/>
    <dgm:cxn modelId="{F5A118EA-A32C-4DC2-A8B0-29BF215910A6}" type="presOf" srcId="{04130264-D0C4-44D3-AEEF-613C700E1DE8}" destId="{3B6BA4E3-4D21-4494-ABD4-44FDD986139E}" srcOrd="1" destOrd="0" presId="urn:microsoft.com/office/officeart/2005/8/layout/lProcess2"/>
    <dgm:cxn modelId="{8BB196FB-0367-44B3-9F7E-4647001C6C44}" srcId="{CC52F4D3-5ACA-45AB-A40E-7CA3F93B96DF}" destId="{6820F8EF-F8F3-4463-9FA5-DCCB91B9FB03}" srcOrd="2" destOrd="0" parTransId="{8F933AE3-3966-470D-B69F-25BC18A6D6BC}" sibTransId="{16657E05-399B-4AAB-B561-BEC84A5448B5}"/>
    <dgm:cxn modelId="{708E3FFC-0C5B-4973-A0FE-2C8CF6E2FFE4}" srcId="{49B0FD9B-AC5A-465D-B4AA-00AEEB35EA04}" destId="{A7E72922-786C-4D99-95A0-12C7C8B80C83}" srcOrd="1" destOrd="0" parTransId="{2F56D351-26C7-41BF-B8D4-F2DA3D66FB0A}" sibTransId="{DCF250D5-E5C9-41C7-9F7E-6E68F3570F71}"/>
    <dgm:cxn modelId="{EB5D17FF-81BA-4CED-A198-DB6D58E7667E}" type="presOf" srcId="{910F3667-99C2-4F21-A314-67D9F2FCCA65}" destId="{A4527A21-E719-4441-9E28-C78EE92A9B4C}" srcOrd="0" destOrd="0" presId="urn:microsoft.com/office/officeart/2005/8/layout/lProcess2"/>
    <dgm:cxn modelId="{8945C4F3-4A92-4F08-AEFB-AAD4073BBFED}" type="presParOf" srcId="{B8FA1926-32D4-468D-9CB1-48D8F79BE9EB}" destId="{0097C8EF-6858-4523-85E1-E22AEB809BD0}" srcOrd="0" destOrd="0" presId="urn:microsoft.com/office/officeart/2005/8/layout/lProcess2"/>
    <dgm:cxn modelId="{2372C44E-C41C-472A-9F21-0A9DEE70548E}" type="presParOf" srcId="{0097C8EF-6858-4523-85E1-E22AEB809BD0}" destId="{AE43E206-5374-4843-9640-40A0818058D7}" srcOrd="0" destOrd="0" presId="urn:microsoft.com/office/officeart/2005/8/layout/lProcess2"/>
    <dgm:cxn modelId="{E4CF5B96-2EC7-4E87-8100-C2A5024AA0BF}" type="presParOf" srcId="{0097C8EF-6858-4523-85E1-E22AEB809BD0}" destId="{91D8A2F1-038C-46A9-B11D-6F61A16673A5}" srcOrd="1" destOrd="0" presId="urn:microsoft.com/office/officeart/2005/8/layout/lProcess2"/>
    <dgm:cxn modelId="{86821E36-FFC2-48CF-89E7-97071AC05285}" type="presParOf" srcId="{0097C8EF-6858-4523-85E1-E22AEB809BD0}" destId="{8C5B5E16-5C07-4EBE-BD0E-4F8D19FCEEB9}" srcOrd="2" destOrd="0" presId="urn:microsoft.com/office/officeart/2005/8/layout/lProcess2"/>
    <dgm:cxn modelId="{6B7A27C2-DAE8-4BDA-953B-1E2F0FC45903}" type="presParOf" srcId="{8C5B5E16-5C07-4EBE-BD0E-4F8D19FCEEB9}" destId="{4AD37403-E985-4A63-9D49-0415ED801B43}" srcOrd="0" destOrd="0" presId="urn:microsoft.com/office/officeart/2005/8/layout/lProcess2"/>
    <dgm:cxn modelId="{7D0194D1-6823-485C-96FB-F1C47A8FAE5E}" type="presParOf" srcId="{4AD37403-E985-4A63-9D49-0415ED801B43}" destId="{5E9421BC-E81E-4408-9B64-DC3F32F4F5E2}" srcOrd="0" destOrd="0" presId="urn:microsoft.com/office/officeart/2005/8/layout/lProcess2"/>
    <dgm:cxn modelId="{60B5A8F1-721F-4B46-90A5-8257E3FC8839}" type="presParOf" srcId="{4AD37403-E985-4A63-9D49-0415ED801B43}" destId="{B0813AC6-F608-40CC-A651-5CC8C2770F43}" srcOrd="1" destOrd="0" presId="urn:microsoft.com/office/officeart/2005/8/layout/lProcess2"/>
    <dgm:cxn modelId="{4753F405-D07F-48C6-8D47-3B4D811841EF}" type="presParOf" srcId="{4AD37403-E985-4A63-9D49-0415ED801B43}" destId="{A4527A21-E719-4441-9E28-C78EE92A9B4C}" srcOrd="2" destOrd="0" presId="urn:microsoft.com/office/officeart/2005/8/layout/lProcess2"/>
    <dgm:cxn modelId="{24486DAF-8AFD-4C40-8E62-0B1EAA65140A}" type="presParOf" srcId="{4AD37403-E985-4A63-9D49-0415ED801B43}" destId="{FC569719-6403-4CA9-97FF-99A3685D1089}" srcOrd="3" destOrd="0" presId="urn:microsoft.com/office/officeart/2005/8/layout/lProcess2"/>
    <dgm:cxn modelId="{C85A37F8-89D3-4BB5-8B93-A985EC4A075B}" type="presParOf" srcId="{4AD37403-E985-4A63-9D49-0415ED801B43}" destId="{A6AB8D01-B88D-4360-8F47-22BAFAF24097}" srcOrd="4" destOrd="0" presId="urn:microsoft.com/office/officeart/2005/8/layout/lProcess2"/>
    <dgm:cxn modelId="{0093FD64-EE26-4F0F-ABB0-8F2CCB9DCCA8}" type="presParOf" srcId="{4AD37403-E985-4A63-9D49-0415ED801B43}" destId="{F2503517-5DD5-4E8A-BBF5-515BE4F89A16}" srcOrd="5" destOrd="0" presId="urn:microsoft.com/office/officeart/2005/8/layout/lProcess2"/>
    <dgm:cxn modelId="{46367CC5-10A2-46CE-810D-36C0EBC2785E}" type="presParOf" srcId="{4AD37403-E985-4A63-9D49-0415ED801B43}" destId="{BE726AEC-84F4-4B5E-9D09-383D1A02080F}" srcOrd="6" destOrd="0" presId="urn:microsoft.com/office/officeart/2005/8/layout/lProcess2"/>
    <dgm:cxn modelId="{31C3FBD5-3E5A-4BF1-ABB4-FA17FA742FE6}" type="presParOf" srcId="{B8FA1926-32D4-468D-9CB1-48D8F79BE9EB}" destId="{CFCC87C0-A9D8-45DA-AF02-4D0A569FC86E}" srcOrd="1" destOrd="0" presId="urn:microsoft.com/office/officeart/2005/8/layout/lProcess2"/>
    <dgm:cxn modelId="{23C93169-3A02-4E8B-A0B0-791CF7B11F76}" type="presParOf" srcId="{B8FA1926-32D4-468D-9CB1-48D8F79BE9EB}" destId="{6E90D95D-FB2B-4820-819F-2C82B9AC5851}" srcOrd="2" destOrd="0" presId="urn:microsoft.com/office/officeart/2005/8/layout/lProcess2"/>
    <dgm:cxn modelId="{DA1B8D7B-5861-4BC7-987B-6D9594FA7761}" type="presParOf" srcId="{6E90D95D-FB2B-4820-819F-2C82B9AC5851}" destId="{1DEBD51E-6CC3-4752-AE23-2AAD0B002EC2}" srcOrd="0" destOrd="0" presId="urn:microsoft.com/office/officeart/2005/8/layout/lProcess2"/>
    <dgm:cxn modelId="{CFC5DDD1-DA94-4A5E-8D45-34736C73ECD1}" type="presParOf" srcId="{6E90D95D-FB2B-4820-819F-2C82B9AC5851}" destId="{279DEC36-06AA-4038-8874-D8E20A00BC6F}" srcOrd="1" destOrd="0" presId="urn:microsoft.com/office/officeart/2005/8/layout/lProcess2"/>
    <dgm:cxn modelId="{EA141CDF-AB41-47CB-8A4E-EAE91E6C3F8E}" type="presParOf" srcId="{6E90D95D-FB2B-4820-819F-2C82B9AC5851}" destId="{0D4A61A4-14AF-4D2C-AA9E-10D9D9131A2C}" srcOrd="2" destOrd="0" presId="urn:microsoft.com/office/officeart/2005/8/layout/lProcess2"/>
    <dgm:cxn modelId="{534F1277-4671-43B5-AFEB-FBC31FC757E3}" type="presParOf" srcId="{0D4A61A4-14AF-4D2C-AA9E-10D9D9131A2C}" destId="{B1B6233D-D007-47AD-A2E5-4A5FE4CB4D80}" srcOrd="0" destOrd="0" presId="urn:microsoft.com/office/officeart/2005/8/layout/lProcess2"/>
    <dgm:cxn modelId="{3B741DC5-0350-4F83-9793-E77F9D84E38E}" type="presParOf" srcId="{B1B6233D-D007-47AD-A2E5-4A5FE4CB4D80}" destId="{864EBECA-7172-48B1-833E-BAD7AC873BD6}" srcOrd="0" destOrd="0" presId="urn:microsoft.com/office/officeart/2005/8/layout/lProcess2"/>
    <dgm:cxn modelId="{A7026B9F-45C6-4B2F-9050-251A5A286594}" type="presParOf" srcId="{B1B6233D-D007-47AD-A2E5-4A5FE4CB4D80}" destId="{5B67A431-DED7-49C2-8064-048E35F23D21}" srcOrd="1" destOrd="0" presId="urn:microsoft.com/office/officeart/2005/8/layout/lProcess2"/>
    <dgm:cxn modelId="{ED9FD97A-B624-4400-AE0F-543E377CF0FA}" type="presParOf" srcId="{B1B6233D-D007-47AD-A2E5-4A5FE4CB4D80}" destId="{1AA2C788-2D57-4330-9A66-DBD5F3473247}" srcOrd="2" destOrd="0" presId="urn:microsoft.com/office/officeart/2005/8/layout/lProcess2"/>
    <dgm:cxn modelId="{47841D3B-C4D5-4A07-BE2D-FBFA03CF2F27}" type="presParOf" srcId="{B1B6233D-D007-47AD-A2E5-4A5FE4CB4D80}" destId="{0E8E5BCA-28A2-4541-9426-F2A8963C1ADF}" srcOrd="3" destOrd="0" presId="urn:microsoft.com/office/officeart/2005/8/layout/lProcess2"/>
    <dgm:cxn modelId="{C5DF556B-08F6-425F-A250-09DC8C67224A}" type="presParOf" srcId="{B1B6233D-D007-47AD-A2E5-4A5FE4CB4D80}" destId="{742FA4EF-D41B-44F9-8F85-D3AE7EF1617A}" srcOrd="4" destOrd="0" presId="urn:microsoft.com/office/officeart/2005/8/layout/lProcess2"/>
    <dgm:cxn modelId="{27FB7E52-ACAC-457A-8DC2-12B2329D8670}" type="presParOf" srcId="{B8FA1926-32D4-468D-9CB1-48D8F79BE9EB}" destId="{653D8753-999C-4999-9ACE-1694784F841E}" srcOrd="3" destOrd="0" presId="urn:microsoft.com/office/officeart/2005/8/layout/lProcess2"/>
    <dgm:cxn modelId="{045DD7F9-A357-4939-90E4-F8C05E0B0BD1}" type="presParOf" srcId="{B8FA1926-32D4-468D-9CB1-48D8F79BE9EB}" destId="{48FBB239-2B0E-4F02-8113-DE61E3C2F548}" srcOrd="4" destOrd="0" presId="urn:microsoft.com/office/officeart/2005/8/layout/lProcess2"/>
    <dgm:cxn modelId="{3EA14184-9FAC-40EA-A053-907C8F2465C0}" type="presParOf" srcId="{48FBB239-2B0E-4F02-8113-DE61E3C2F548}" destId="{7DAFCBF2-668D-4978-A0E3-33D74D49268F}" srcOrd="0" destOrd="0" presId="urn:microsoft.com/office/officeart/2005/8/layout/lProcess2"/>
    <dgm:cxn modelId="{51D7849D-4183-47A4-9B38-AA7ABE112542}" type="presParOf" srcId="{48FBB239-2B0E-4F02-8113-DE61E3C2F548}" destId="{3B6BA4E3-4D21-4494-ABD4-44FDD986139E}" srcOrd="1" destOrd="0" presId="urn:microsoft.com/office/officeart/2005/8/layout/lProcess2"/>
    <dgm:cxn modelId="{32F6ED13-C19D-4B62-84A0-44C245B34963}" type="presParOf" srcId="{48FBB239-2B0E-4F02-8113-DE61E3C2F548}" destId="{F90631C2-12C1-4B7E-982C-CA6B34810E85}" srcOrd="2" destOrd="0" presId="urn:microsoft.com/office/officeart/2005/8/layout/lProcess2"/>
    <dgm:cxn modelId="{8A51BCEF-BE7D-4592-BA6D-56270DE11F58}" type="presParOf" srcId="{F90631C2-12C1-4B7E-982C-CA6B34810E85}" destId="{C20D6D62-F383-4F21-941F-7CBB696A60AC}" srcOrd="0" destOrd="0" presId="urn:microsoft.com/office/officeart/2005/8/layout/lProcess2"/>
    <dgm:cxn modelId="{16CCC988-39BE-4E13-9E27-CF3C720D7ADD}" type="presParOf" srcId="{C20D6D62-F383-4F21-941F-7CBB696A60AC}" destId="{2B9FADB8-2490-4C3D-8FD3-9E79FAEF0A0C}" srcOrd="0" destOrd="0" presId="urn:microsoft.com/office/officeart/2005/8/layout/lProcess2"/>
    <dgm:cxn modelId="{30E41905-8B91-43EC-82E0-2628F586989F}" type="presParOf" srcId="{C20D6D62-F383-4F21-941F-7CBB696A60AC}" destId="{9D377FBB-98B2-49CA-82CA-79481985A30F}" srcOrd="1" destOrd="0" presId="urn:microsoft.com/office/officeart/2005/8/layout/lProcess2"/>
    <dgm:cxn modelId="{2EB823D8-639E-48A3-8FBC-76EC4AA968C6}" type="presParOf" srcId="{C20D6D62-F383-4F21-941F-7CBB696A60AC}" destId="{41F86A1B-DBF9-47AE-8ED9-E7E28E449025}" srcOrd="2" destOrd="0" presId="urn:microsoft.com/office/officeart/2005/8/layout/lProcess2"/>
    <dgm:cxn modelId="{355472BB-1983-4C4C-9A59-0AA009282DE0}" type="presParOf" srcId="{B8FA1926-32D4-468D-9CB1-48D8F79BE9EB}" destId="{CCF1C173-AAD1-41BF-9B10-92C02E02BD11}" srcOrd="5" destOrd="0" presId="urn:microsoft.com/office/officeart/2005/8/layout/lProcess2"/>
    <dgm:cxn modelId="{73A5E0BE-BF40-4093-8EA5-93C0E5623CB6}" type="presParOf" srcId="{B8FA1926-32D4-468D-9CB1-48D8F79BE9EB}" destId="{FFE57228-3E57-4C4A-BA38-5E970A5E05EC}" srcOrd="6" destOrd="0" presId="urn:microsoft.com/office/officeart/2005/8/layout/lProcess2"/>
    <dgm:cxn modelId="{5C13266A-E066-4FF3-A2CA-71790E328535}" type="presParOf" srcId="{FFE57228-3E57-4C4A-BA38-5E970A5E05EC}" destId="{A23B29C7-B101-4250-AC73-49BC17E446C2}" srcOrd="0" destOrd="0" presId="urn:microsoft.com/office/officeart/2005/8/layout/lProcess2"/>
    <dgm:cxn modelId="{E1620A7A-1915-46C4-BB95-E26564E2464E}" type="presParOf" srcId="{FFE57228-3E57-4C4A-BA38-5E970A5E05EC}" destId="{9DCB7273-AB08-4A5B-BDA3-D2E32E1C9D93}" srcOrd="1" destOrd="0" presId="urn:microsoft.com/office/officeart/2005/8/layout/lProcess2"/>
    <dgm:cxn modelId="{0B07325D-790B-461F-8A83-E27D355C2537}" type="presParOf" srcId="{FFE57228-3E57-4C4A-BA38-5E970A5E05EC}" destId="{B1852109-1550-43DF-8C1C-1E49E6A6B912}" srcOrd="2" destOrd="0" presId="urn:microsoft.com/office/officeart/2005/8/layout/lProcess2"/>
    <dgm:cxn modelId="{227A4A6A-243F-4024-9714-7AFCEB310732}" type="presParOf" srcId="{B1852109-1550-43DF-8C1C-1E49E6A6B912}" destId="{48F83F23-022C-43B6-AF01-39170C2D1AC0}" srcOrd="0" destOrd="0" presId="urn:microsoft.com/office/officeart/2005/8/layout/lProcess2"/>
    <dgm:cxn modelId="{48997A29-8922-4DE0-92DA-CD40CB4CF901}" type="presParOf" srcId="{48F83F23-022C-43B6-AF01-39170C2D1AC0}" destId="{678E4189-7C66-4786-A7DF-40346775B8AA}" srcOrd="0" destOrd="0" presId="urn:microsoft.com/office/officeart/2005/8/layout/lProcess2"/>
    <dgm:cxn modelId="{F7B3E0EF-F66F-421E-B963-C14E9C96B522}" type="presParOf" srcId="{48F83F23-022C-43B6-AF01-39170C2D1AC0}" destId="{7ECDD901-E55C-4A83-8181-3A4CEA99649C}" srcOrd="1" destOrd="0" presId="urn:microsoft.com/office/officeart/2005/8/layout/lProcess2"/>
    <dgm:cxn modelId="{A8B56E20-B6C1-4F79-AD78-75EBD239EAC0}" type="presParOf" srcId="{48F83F23-022C-43B6-AF01-39170C2D1AC0}" destId="{AE9AF5C1-76C1-468E-8E38-10EA3A616DD9}" srcOrd="2" destOrd="0" presId="urn:microsoft.com/office/officeart/2005/8/layout/lProcess2"/>
    <dgm:cxn modelId="{A1A39D3F-B36C-442C-BDEB-B9A1BD45A6B4}" type="presParOf" srcId="{48F83F23-022C-43B6-AF01-39170C2D1AC0}" destId="{EE3488F0-A31B-47E8-844F-E81ADA8D2D9E}" srcOrd="3" destOrd="0" presId="urn:microsoft.com/office/officeart/2005/8/layout/lProcess2"/>
    <dgm:cxn modelId="{8AAC1AB8-D322-462C-98A4-A51618BB4B68}" type="presParOf" srcId="{48F83F23-022C-43B6-AF01-39170C2D1AC0}" destId="{17E57594-99FA-43AA-B9C7-5707C2953E80}" srcOrd="4" destOrd="0" presId="urn:microsoft.com/office/officeart/2005/8/layout/lProcess2"/>
    <dgm:cxn modelId="{25A00EFA-D937-4F96-8E71-34DD32230651}" type="presParOf" srcId="{48F83F23-022C-43B6-AF01-39170C2D1AC0}" destId="{59D6321D-FDB6-4514-BE22-70E07DB754C5}" srcOrd="5" destOrd="0" presId="urn:microsoft.com/office/officeart/2005/8/layout/lProcess2"/>
    <dgm:cxn modelId="{5DCE1DF3-ADE0-44F6-B001-992BAF76501C}" type="presParOf" srcId="{48F83F23-022C-43B6-AF01-39170C2D1AC0}" destId="{23AEC64F-497D-457E-AEA0-2735917B0D84}" srcOrd="6" destOrd="0" presId="urn:microsoft.com/office/officeart/2005/8/layout/lProcess2"/>
    <dgm:cxn modelId="{021EB54E-681D-4F14-A1EC-76AE6767DE3C}" type="presParOf" srcId="{B8FA1926-32D4-468D-9CB1-48D8F79BE9EB}" destId="{A76B4651-DF6B-49E2-9EDE-467A1906B021}" srcOrd="7" destOrd="0" presId="urn:microsoft.com/office/officeart/2005/8/layout/lProcess2"/>
    <dgm:cxn modelId="{59AB1E51-8F6A-474A-9D98-B804D61E8C8D}" type="presParOf" srcId="{B8FA1926-32D4-468D-9CB1-48D8F79BE9EB}" destId="{F053F8BF-76D6-4377-9F13-D3D6555AB1BB}" srcOrd="8" destOrd="0" presId="urn:microsoft.com/office/officeart/2005/8/layout/lProcess2"/>
    <dgm:cxn modelId="{921EA2CB-E530-4391-8924-1E729EA4D2FA}" type="presParOf" srcId="{F053F8BF-76D6-4377-9F13-D3D6555AB1BB}" destId="{5438CA6C-D5C8-40FE-B449-15DC63AC65AD}" srcOrd="0" destOrd="0" presId="urn:microsoft.com/office/officeart/2005/8/layout/lProcess2"/>
    <dgm:cxn modelId="{75CB3E95-1580-4410-84DD-72D7C8FCB6F1}" type="presParOf" srcId="{F053F8BF-76D6-4377-9F13-D3D6555AB1BB}" destId="{7B74231B-F91C-44E0-AC38-5096EDE12854}" srcOrd="1" destOrd="0" presId="urn:microsoft.com/office/officeart/2005/8/layout/lProcess2"/>
    <dgm:cxn modelId="{C15EDE3E-62E0-425C-BC24-7487E6A678CA}" type="presParOf" srcId="{F053F8BF-76D6-4377-9F13-D3D6555AB1BB}" destId="{93675FAC-6703-4BF4-9729-0F1360A21337}" srcOrd="2" destOrd="0" presId="urn:microsoft.com/office/officeart/2005/8/layout/lProcess2"/>
    <dgm:cxn modelId="{FCE564B3-0118-4232-A7C2-CC504ADBB915}" type="presParOf" srcId="{93675FAC-6703-4BF4-9729-0F1360A21337}" destId="{F0016F64-5A84-491D-828D-3E0CA01EB8A1}" srcOrd="0" destOrd="0" presId="urn:microsoft.com/office/officeart/2005/8/layout/lProcess2"/>
    <dgm:cxn modelId="{984FCCE2-31CC-4F93-9A4F-CECDB46C25F3}" type="presParOf" srcId="{F0016F64-5A84-491D-828D-3E0CA01EB8A1}" destId="{7DCC5080-8A84-433C-8BEF-8C415B36B368}" srcOrd="0" destOrd="0" presId="urn:microsoft.com/office/officeart/2005/8/layout/lProcess2"/>
    <dgm:cxn modelId="{111D0649-23D5-45EB-B56D-EEEB2EB39DCD}" type="presParOf" srcId="{F0016F64-5A84-491D-828D-3E0CA01EB8A1}" destId="{7B3F9DDA-F15A-4FE8-9FD6-9EC9C4348D61}" srcOrd="1" destOrd="0" presId="urn:microsoft.com/office/officeart/2005/8/layout/lProcess2"/>
    <dgm:cxn modelId="{9FE6BDC2-81A3-4D13-A1B3-4D4504ACBFF9}" type="presParOf" srcId="{F0016F64-5A84-491D-828D-3E0CA01EB8A1}" destId="{3BA6DB19-339F-44B0-91D4-DF5AAB9FE45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DEDEE-51B0-E14C-B1C0-872DFC3D3EF8}">
      <dsp:nvSpPr>
        <dsp:cNvPr id="0" name=""/>
        <dsp:cNvSpPr/>
      </dsp:nvSpPr>
      <dsp:spPr>
        <a:xfrm>
          <a:off x="0" y="0"/>
          <a:ext cx="11267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F3AC5-8B60-9843-8973-581EBE83083E}">
      <dsp:nvSpPr>
        <dsp:cNvPr id="0" name=""/>
        <dsp:cNvSpPr/>
      </dsp:nvSpPr>
      <dsp:spPr>
        <a:xfrm>
          <a:off x="0" y="0"/>
          <a:ext cx="11267439" cy="5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74-year-old female</a:t>
          </a:r>
        </a:p>
      </dsp:txBody>
      <dsp:txXfrm>
        <a:off x="0" y="0"/>
        <a:ext cx="11267439" cy="530714"/>
      </dsp:txXfrm>
    </dsp:sp>
    <dsp:sp modelId="{8D87773E-FDCB-EC45-B1C1-4E8E01C7344C}">
      <dsp:nvSpPr>
        <dsp:cNvPr id="0" name=""/>
        <dsp:cNvSpPr/>
      </dsp:nvSpPr>
      <dsp:spPr>
        <a:xfrm>
          <a:off x="0" y="530714"/>
          <a:ext cx="11267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505B4-EE1E-8442-89F5-8C8013311C73}">
      <dsp:nvSpPr>
        <dsp:cNvPr id="0" name=""/>
        <dsp:cNvSpPr/>
      </dsp:nvSpPr>
      <dsp:spPr>
        <a:xfrm>
          <a:off x="0" y="530714"/>
          <a:ext cx="11267439" cy="5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4</a:t>
          </a:r>
          <a:r>
            <a:rPr lang="en-US" sz="2200" kern="1200" baseline="30000"/>
            <a:t>th</a:t>
          </a:r>
          <a:r>
            <a:rPr lang="en-US" sz="2200" kern="1200"/>
            <a:t> line, mBC (bone), hx renal insufficiency</a:t>
          </a:r>
        </a:p>
      </dsp:txBody>
      <dsp:txXfrm>
        <a:off x="0" y="530714"/>
        <a:ext cx="11267439" cy="530714"/>
      </dsp:txXfrm>
    </dsp:sp>
    <dsp:sp modelId="{41D614AE-F0AA-E943-BBF6-26D99F8FFD2C}">
      <dsp:nvSpPr>
        <dsp:cNvPr id="0" name=""/>
        <dsp:cNvSpPr/>
      </dsp:nvSpPr>
      <dsp:spPr>
        <a:xfrm>
          <a:off x="0" y="1061429"/>
          <a:ext cx="11267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85E89-8985-B84C-B309-E63EFEFB54C3}">
      <dsp:nvSpPr>
        <dsp:cNvPr id="0" name=""/>
        <dsp:cNvSpPr/>
      </dsp:nvSpPr>
      <dsp:spPr>
        <a:xfrm>
          <a:off x="0" y="1061429"/>
          <a:ext cx="11267439" cy="5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Cycle 4 (full dose 5.4 mg/kg) </a:t>
          </a:r>
        </a:p>
      </dsp:txBody>
      <dsp:txXfrm>
        <a:off x="0" y="1061429"/>
        <a:ext cx="11267439" cy="530714"/>
      </dsp:txXfrm>
    </dsp:sp>
    <dsp:sp modelId="{B1DB3D2E-203D-FC45-8E5C-767D28339272}">
      <dsp:nvSpPr>
        <dsp:cNvPr id="0" name=""/>
        <dsp:cNvSpPr/>
      </dsp:nvSpPr>
      <dsp:spPr>
        <a:xfrm>
          <a:off x="0" y="1592143"/>
          <a:ext cx="11267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1FB351-3274-0B43-BCA3-7D47BB4D916C}">
      <dsp:nvSpPr>
        <dsp:cNvPr id="0" name=""/>
        <dsp:cNvSpPr/>
      </dsp:nvSpPr>
      <dsp:spPr>
        <a:xfrm>
          <a:off x="0" y="1592143"/>
          <a:ext cx="11267439" cy="5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AE: fatigue, nausea (x 8 days) </a:t>
          </a:r>
        </a:p>
      </dsp:txBody>
      <dsp:txXfrm>
        <a:off x="0" y="1592143"/>
        <a:ext cx="11267439" cy="530714"/>
      </dsp:txXfrm>
    </dsp:sp>
    <dsp:sp modelId="{DE5D7DC2-CC5B-4F41-938E-2E1A00A17F2F}">
      <dsp:nvSpPr>
        <dsp:cNvPr id="0" name=""/>
        <dsp:cNvSpPr/>
      </dsp:nvSpPr>
      <dsp:spPr>
        <a:xfrm>
          <a:off x="0" y="2122858"/>
          <a:ext cx="11267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FAE7E-83E3-D448-AA54-20E607CDA9BD}">
      <dsp:nvSpPr>
        <dsp:cNvPr id="0" name=""/>
        <dsp:cNvSpPr/>
      </dsp:nvSpPr>
      <dsp:spPr>
        <a:xfrm>
          <a:off x="0" y="2122858"/>
          <a:ext cx="11267439" cy="5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Routine CT chest showed ground glass changes upper lobes, pt asymptomatic</a:t>
          </a:r>
        </a:p>
      </dsp:txBody>
      <dsp:txXfrm>
        <a:off x="0" y="2122858"/>
        <a:ext cx="11267439" cy="530714"/>
      </dsp:txXfrm>
    </dsp:sp>
    <dsp:sp modelId="{2F9409A3-0C2C-234A-B44D-CF519075083F}">
      <dsp:nvSpPr>
        <dsp:cNvPr id="0" name=""/>
        <dsp:cNvSpPr/>
      </dsp:nvSpPr>
      <dsp:spPr>
        <a:xfrm>
          <a:off x="0" y="2653573"/>
          <a:ext cx="11267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95DD99-0AAC-364D-86A6-730D6DF8A12D}">
      <dsp:nvSpPr>
        <dsp:cNvPr id="0" name=""/>
        <dsp:cNvSpPr/>
      </dsp:nvSpPr>
      <dsp:spPr>
        <a:xfrm>
          <a:off x="0" y="2653573"/>
          <a:ext cx="11267439" cy="5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Prednisone taper, held treatment x 3-4 weeks, reimaged</a:t>
          </a:r>
        </a:p>
      </dsp:txBody>
      <dsp:txXfrm>
        <a:off x="0" y="2653573"/>
        <a:ext cx="11267439" cy="530714"/>
      </dsp:txXfrm>
    </dsp:sp>
    <dsp:sp modelId="{6C266ACF-6615-A64B-A6E0-1C79B5092A66}">
      <dsp:nvSpPr>
        <dsp:cNvPr id="0" name=""/>
        <dsp:cNvSpPr/>
      </dsp:nvSpPr>
      <dsp:spPr>
        <a:xfrm>
          <a:off x="0" y="3184287"/>
          <a:ext cx="11267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D8FB52-A7E8-024F-9A48-4A0C0DA574FD}">
      <dsp:nvSpPr>
        <dsp:cNvPr id="0" name=""/>
        <dsp:cNvSpPr/>
      </dsp:nvSpPr>
      <dsp:spPr>
        <a:xfrm>
          <a:off x="0" y="3184287"/>
          <a:ext cx="11267439" cy="5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Restarted, dose reduction 4.4 mg/kg </a:t>
          </a:r>
        </a:p>
      </dsp:txBody>
      <dsp:txXfrm>
        <a:off x="0" y="3184287"/>
        <a:ext cx="11267439" cy="530714"/>
      </dsp:txXfrm>
    </dsp:sp>
    <dsp:sp modelId="{0415E3F3-41C4-BF46-B664-F1D263D53590}">
      <dsp:nvSpPr>
        <dsp:cNvPr id="0" name=""/>
        <dsp:cNvSpPr/>
      </dsp:nvSpPr>
      <dsp:spPr>
        <a:xfrm>
          <a:off x="0" y="3715002"/>
          <a:ext cx="11267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89D9C2-E182-6442-B049-A1B17C1D6C8D}">
      <dsp:nvSpPr>
        <dsp:cNvPr id="0" name=""/>
        <dsp:cNvSpPr/>
      </dsp:nvSpPr>
      <dsp:spPr>
        <a:xfrm>
          <a:off x="0" y="3715002"/>
          <a:ext cx="11267439" cy="5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Continued until Cycle 21 (d/c’ed due to progressive disease)</a:t>
          </a:r>
        </a:p>
      </dsp:txBody>
      <dsp:txXfrm>
        <a:off x="0" y="3715002"/>
        <a:ext cx="11267439" cy="530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16F6B-EF96-6043-AC91-B11636FB9931}">
      <dsp:nvSpPr>
        <dsp:cNvPr id="0" name=""/>
        <dsp:cNvSpPr/>
      </dsp:nvSpPr>
      <dsp:spPr>
        <a:xfrm>
          <a:off x="0" y="0"/>
          <a:ext cx="11267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6B25D-8B31-1042-B7FB-C310F56DC132}">
      <dsp:nvSpPr>
        <dsp:cNvPr id="0" name=""/>
        <dsp:cNvSpPr/>
      </dsp:nvSpPr>
      <dsp:spPr>
        <a:xfrm>
          <a:off x="0" y="0"/>
          <a:ext cx="11267439" cy="5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68-year-old female</a:t>
          </a:r>
        </a:p>
      </dsp:txBody>
      <dsp:txXfrm>
        <a:off x="0" y="0"/>
        <a:ext cx="11267439" cy="530714"/>
      </dsp:txXfrm>
    </dsp:sp>
    <dsp:sp modelId="{66252728-A487-FD44-B549-3E1025FA9355}">
      <dsp:nvSpPr>
        <dsp:cNvPr id="0" name=""/>
        <dsp:cNvSpPr/>
      </dsp:nvSpPr>
      <dsp:spPr>
        <a:xfrm>
          <a:off x="0" y="530714"/>
          <a:ext cx="11267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FA8A12-A344-3F43-9DCD-D86305570FA1}">
      <dsp:nvSpPr>
        <dsp:cNvPr id="0" name=""/>
        <dsp:cNvSpPr/>
      </dsp:nvSpPr>
      <dsp:spPr>
        <a:xfrm>
          <a:off x="0" y="530714"/>
          <a:ext cx="11267439" cy="5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</a:t>
          </a:r>
          <a:r>
            <a:rPr lang="en-US" sz="2400" kern="1200" baseline="30000" dirty="0"/>
            <a:t>st</a:t>
          </a:r>
          <a:r>
            <a:rPr lang="en-US" sz="2400" kern="1200" dirty="0"/>
            <a:t> line, </a:t>
          </a:r>
          <a:r>
            <a:rPr lang="en-US" sz="2400" kern="1200" dirty="0" err="1"/>
            <a:t>mBC</a:t>
          </a:r>
          <a:r>
            <a:rPr lang="en-US" sz="2400" kern="1200" dirty="0"/>
            <a:t> (liver x 4 lesions, lymphatics, breast), Triple negative</a:t>
          </a:r>
        </a:p>
      </dsp:txBody>
      <dsp:txXfrm>
        <a:off x="0" y="530714"/>
        <a:ext cx="11267439" cy="530714"/>
      </dsp:txXfrm>
    </dsp:sp>
    <dsp:sp modelId="{DB39E244-BCD0-4145-8ABA-0A735A1ED7F9}">
      <dsp:nvSpPr>
        <dsp:cNvPr id="0" name=""/>
        <dsp:cNvSpPr/>
      </dsp:nvSpPr>
      <dsp:spPr>
        <a:xfrm>
          <a:off x="0" y="1061429"/>
          <a:ext cx="11267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B7CCD7-8085-D444-B74D-C394739341E7}">
      <dsp:nvSpPr>
        <dsp:cNvPr id="0" name=""/>
        <dsp:cNvSpPr/>
      </dsp:nvSpPr>
      <dsp:spPr>
        <a:xfrm>
          <a:off x="0" y="1061429"/>
          <a:ext cx="11267439" cy="5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On Trial: </a:t>
          </a:r>
          <a:r>
            <a:rPr lang="en-US" sz="2400" i="0" kern="1200" dirty="0"/>
            <a:t>Durvalumab + Dato-</a:t>
          </a:r>
          <a:r>
            <a:rPr lang="en-US" sz="2400" i="0" kern="1200" dirty="0" err="1"/>
            <a:t>DXd</a:t>
          </a:r>
          <a:r>
            <a:rPr lang="en-US" sz="2400" i="0" kern="1200" dirty="0"/>
            <a:t> IV Q21D initiated 5/17/2022</a:t>
          </a:r>
          <a:endParaRPr lang="en-US" sz="2400" kern="1200" dirty="0"/>
        </a:p>
      </dsp:txBody>
      <dsp:txXfrm>
        <a:off x="0" y="1061429"/>
        <a:ext cx="11267439" cy="530714"/>
      </dsp:txXfrm>
    </dsp:sp>
    <dsp:sp modelId="{9C61A5B1-991E-C14E-87A2-EA706F9233A9}">
      <dsp:nvSpPr>
        <dsp:cNvPr id="0" name=""/>
        <dsp:cNvSpPr/>
      </dsp:nvSpPr>
      <dsp:spPr>
        <a:xfrm>
          <a:off x="0" y="1592143"/>
          <a:ext cx="11267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B2CF1-73A6-3E4C-8CBE-7A6A28CA57CF}">
      <dsp:nvSpPr>
        <dsp:cNvPr id="0" name=""/>
        <dsp:cNvSpPr/>
      </dsp:nvSpPr>
      <dsp:spPr>
        <a:xfrm>
          <a:off x="0" y="1592143"/>
          <a:ext cx="11267439" cy="5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AE: fatigue, mouth sores &amp; dry mouth, poor appetite, watery eyes</a:t>
          </a:r>
        </a:p>
      </dsp:txBody>
      <dsp:txXfrm>
        <a:off x="0" y="1592143"/>
        <a:ext cx="11267439" cy="530714"/>
      </dsp:txXfrm>
    </dsp:sp>
    <dsp:sp modelId="{611032EE-0C74-A246-B328-F756E093701E}">
      <dsp:nvSpPr>
        <dsp:cNvPr id="0" name=""/>
        <dsp:cNvSpPr/>
      </dsp:nvSpPr>
      <dsp:spPr>
        <a:xfrm>
          <a:off x="0" y="2122858"/>
          <a:ext cx="11267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88EB2-9E01-364A-83D2-3FD6F19DE652}">
      <dsp:nvSpPr>
        <dsp:cNvPr id="0" name=""/>
        <dsp:cNvSpPr/>
      </dsp:nvSpPr>
      <dsp:spPr>
        <a:xfrm>
          <a:off x="0" y="2122858"/>
          <a:ext cx="11267439" cy="5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0" kern="1200" dirty="0"/>
            <a:t>C7: dose reduction </a:t>
          </a:r>
          <a:r>
            <a:rPr lang="en-US" sz="2400" kern="1200" dirty="0"/>
            <a:t>4 mg/kg (Dato-</a:t>
          </a:r>
          <a:r>
            <a:rPr lang="en-US" sz="2400" kern="1200" dirty="0" err="1"/>
            <a:t>DXd</a:t>
          </a:r>
          <a:r>
            <a:rPr lang="en-US" sz="2400" kern="1200" dirty="0"/>
            <a:t>) due to mucositis</a:t>
          </a:r>
        </a:p>
      </dsp:txBody>
      <dsp:txXfrm>
        <a:off x="0" y="2122858"/>
        <a:ext cx="11267439" cy="530714"/>
      </dsp:txXfrm>
    </dsp:sp>
    <dsp:sp modelId="{78C1FB4F-2410-C24C-B8AA-12A4D28F7223}">
      <dsp:nvSpPr>
        <dsp:cNvPr id="0" name=""/>
        <dsp:cNvSpPr/>
      </dsp:nvSpPr>
      <dsp:spPr>
        <a:xfrm>
          <a:off x="0" y="2653573"/>
          <a:ext cx="11267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EF7857-0B27-0C47-81EC-172A5186E20E}">
      <dsp:nvSpPr>
        <dsp:cNvPr id="0" name=""/>
        <dsp:cNvSpPr/>
      </dsp:nvSpPr>
      <dsp:spPr>
        <a:xfrm>
          <a:off x="0" y="2653573"/>
          <a:ext cx="11267439" cy="5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0" kern="1200" dirty="0"/>
            <a:t>C18: worsening inflammatory arthritis (HELD durvalumab) </a:t>
          </a:r>
          <a:endParaRPr lang="en-US" sz="2400" kern="1200" dirty="0"/>
        </a:p>
      </dsp:txBody>
      <dsp:txXfrm>
        <a:off x="0" y="2653573"/>
        <a:ext cx="11267439" cy="530714"/>
      </dsp:txXfrm>
    </dsp:sp>
    <dsp:sp modelId="{A9D2C705-4896-5E46-BD68-BC980BF3F87E}">
      <dsp:nvSpPr>
        <dsp:cNvPr id="0" name=""/>
        <dsp:cNvSpPr/>
      </dsp:nvSpPr>
      <dsp:spPr>
        <a:xfrm>
          <a:off x="0" y="3184287"/>
          <a:ext cx="11267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942B0-1213-034E-A837-88148526683C}">
      <dsp:nvSpPr>
        <dsp:cNvPr id="0" name=""/>
        <dsp:cNvSpPr/>
      </dsp:nvSpPr>
      <dsp:spPr>
        <a:xfrm>
          <a:off x="0" y="3184287"/>
          <a:ext cx="11267439" cy="5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Recently received C50: stability &gt; almost 3 years</a:t>
          </a:r>
        </a:p>
      </dsp:txBody>
      <dsp:txXfrm>
        <a:off x="0" y="3184287"/>
        <a:ext cx="11267439" cy="530714"/>
      </dsp:txXfrm>
    </dsp:sp>
    <dsp:sp modelId="{0EBF38A2-D978-9A4B-AF9A-B54220530A0F}">
      <dsp:nvSpPr>
        <dsp:cNvPr id="0" name=""/>
        <dsp:cNvSpPr/>
      </dsp:nvSpPr>
      <dsp:spPr>
        <a:xfrm>
          <a:off x="0" y="3715002"/>
          <a:ext cx="112674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1541AC-CD20-704D-AA06-266902486F8E}">
      <dsp:nvSpPr>
        <dsp:cNvPr id="0" name=""/>
        <dsp:cNvSpPr/>
      </dsp:nvSpPr>
      <dsp:spPr>
        <a:xfrm>
          <a:off x="0" y="3715002"/>
          <a:ext cx="11267439" cy="530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NED, other than new inflammatory lung nodule seen on scan</a:t>
          </a:r>
        </a:p>
      </dsp:txBody>
      <dsp:txXfrm>
        <a:off x="0" y="3715002"/>
        <a:ext cx="11267439" cy="5307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3E206-5374-4843-9640-40A0818058D7}">
      <dsp:nvSpPr>
        <dsp:cNvPr id="0" name=""/>
        <dsp:cNvSpPr/>
      </dsp:nvSpPr>
      <dsp:spPr>
        <a:xfrm>
          <a:off x="6007" y="0"/>
          <a:ext cx="2108218" cy="42228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Screen (History and Physical)</a:t>
          </a:r>
        </a:p>
      </dsp:txBody>
      <dsp:txXfrm>
        <a:off x="6007" y="0"/>
        <a:ext cx="2108218" cy="1266862"/>
      </dsp:txXfrm>
    </dsp:sp>
    <dsp:sp modelId="{5E9421BC-E81E-4408-9B64-DC3F32F4F5E2}">
      <dsp:nvSpPr>
        <dsp:cNvPr id="0" name=""/>
        <dsp:cNvSpPr/>
      </dsp:nvSpPr>
      <dsp:spPr>
        <a:xfrm>
          <a:off x="216829" y="1266965"/>
          <a:ext cx="1686574" cy="6151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Baseline SpO</a:t>
          </a:r>
          <a:r>
            <a:rPr lang="en-US" sz="1200" kern="1200" baseline="-25000" dirty="0">
              <a:latin typeface="Calibri" panose="020F0502020204030204" pitchFamily="34" charset="0"/>
              <a:cs typeface="Calibri" panose="020F0502020204030204" pitchFamily="34" charset="0"/>
            </a:rPr>
            <a:t>2</a:t>
          </a:r>
        </a:p>
      </dsp:txBody>
      <dsp:txXfrm>
        <a:off x="234847" y="1284983"/>
        <a:ext cx="1650538" cy="579146"/>
      </dsp:txXfrm>
    </dsp:sp>
    <dsp:sp modelId="{A4527A21-E719-4441-9E28-C78EE92A9B4C}">
      <dsp:nvSpPr>
        <dsp:cNvPr id="0" name=""/>
        <dsp:cNvSpPr/>
      </dsp:nvSpPr>
      <dsp:spPr>
        <a:xfrm>
          <a:off x="216829" y="1976792"/>
          <a:ext cx="1686574" cy="6151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 dirty="0">
              <a:latin typeface="Calibri" panose="020F0502020204030204" pitchFamily="34" charset="0"/>
              <a:cs typeface="Calibri" panose="020F0502020204030204" pitchFamily="34" charset="0"/>
            </a:rPr>
            <a:t>Educate patients about signs &amp; symptoms </a:t>
          </a:r>
          <a:br>
            <a:rPr lang="en-US" sz="1200" kern="1200" baseline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200" kern="1200" baseline="0" dirty="0">
              <a:latin typeface="Calibri" panose="020F0502020204030204" pitchFamily="34" charset="0"/>
              <a:cs typeface="Calibri" panose="020F0502020204030204" pitchFamily="34" charset="0"/>
            </a:rPr>
            <a:t>to report</a:t>
          </a:r>
        </a:p>
      </dsp:txBody>
      <dsp:txXfrm>
        <a:off x="234847" y="1994810"/>
        <a:ext cx="1650538" cy="579146"/>
      </dsp:txXfrm>
    </dsp:sp>
    <dsp:sp modelId="{A6AB8D01-B88D-4360-8F47-22BAFAF24097}">
      <dsp:nvSpPr>
        <dsp:cNvPr id="0" name=""/>
        <dsp:cNvSpPr/>
      </dsp:nvSpPr>
      <dsp:spPr>
        <a:xfrm>
          <a:off x="216829" y="2686618"/>
          <a:ext cx="1686574" cy="6151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Rule out other causes </a:t>
          </a:r>
          <a:br>
            <a:rPr lang="en-US" sz="12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2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of ILD (other drugs </a:t>
          </a:r>
          <a:br>
            <a:rPr lang="en-US" sz="12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2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or RT tox)</a:t>
          </a:r>
        </a:p>
      </dsp:txBody>
      <dsp:txXfrm>
        <a:off x="234847" y="2704636"/>
        <a:ext cx="1650538" cy="579146"/>
      </dsp:txXfrm>
    </dsp:sp>
    <dsp:sp modelId="{BE726AEC-84F4-4B5E-9D09-383D1A02080F}">
      <dsp:nvSpPr>
        <dsp:cNvPr id="0" name=""/>
        <dsp:cNvSpPr/>
      </dsp:nvSpPr>
      <dsp:spPr>
        <a:xfrm>
          <a:off x="216829" y="3396445"/>
          <a:ext cx="1686574" cy="6151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Rule out infection, progression of disease, </a:t>
          </a:r>
          <a:b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or pulmonary embolism</a:t>
          </a:r>
        </a:p>
      </dsp:txBody>
      <dsp:txXfrm>
        <a:off x="234847" y="3414463"/>
        <a:ext cx="1650538" cy="579146"/>
      </dsp:txXfrm>
    </dsp:sp>
    <dsp:sp modelId="{1DEBD51E-6CC3-4752-AE23-2AAD0B002EC2}">
      <dsp:nvSpPr>
        <dsp:cNvPr id="0" name=""/>
        <dsp:cNvSpPr/>
      </dsp:nvSpPr>
      <dsp:spPr>
        <a:xfrm>
          <a:off x="2272342" y="0"/>
          <a:ext cx="2108218" cy="42228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Scan (Evaluation)</a:t>
          </a:r>
        </a:p>
      </dsp:txBody>
      <dsp:txXfrm>
        <a:off x="2272342" y="0"/>
        <a:ext cx="2108218" cy="1266862"/>
      </dsp:txXfrm>
    </dsp:sp>
    <dsp:sp modelId="{864EBECA-7172-48B1-833E-BAD7AC873BD6}">
      <dsp:nvSpPr>
        <dsp:cNvPr id="0" name=""/>
        <dsp:cNvSpPr/>
      </dsp:nvSpPr>
      <dsp:spPr>
        <a:xfrm>
          <a:off x="2483164" y="1267223"/>
          <a:ext cx="1686574" cy="8296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High-resolution CT scan, every 6-9 </a:t>
          </a:r>
          <a:r>
            <a:rPr lang="en-US" sz="1200" kern="1200" dirty="0" err="1">
              <a:latin typeface="Calibri" panose="020F0502020204030204" pitchFamily="34" charset="0"/>
              <a:cs typeface="Calibri" panose="020F0502020204030204" pitchFamily="34" charset="0"/>
            </a:rPr>
            <a:t>wks</a:t>
          </a: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 if s/s</a:t>
          </a:r>
        </a:p>
      </dsp:txBody>
      <dsp:txXfrm>
        <a:off x="2507463" y="1291522"/>
        <a:ext cx="1637976" cy="781027"/>
      </dsp:txXfrm>
    </dsp:sp>
    <dsp:sp modelId="{1AA2C788-2D57-4330-9A66-DBD5F3473247}">
      <dsp:nvSpPr>
        <dsp:cNvPr id="0" name=""/>
        <dsp:cNvSpPr/>
      </dsp:nvSpPr>
      <dsp:spPr>
        <a:xfrm>
          <a:off x="2483164" y="2224483"/>
          <a:ext cx="1686574" cy="8296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Bronchoscopy and </a:t>
          </a:r>
          <a:b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BAL +/- biopsy</a:t>
          </a:r>
        </a:p>
      </dsp:txBody>
      <dsp:txXfrm>
        <a:off x="2507463" y="2248782"/>
        <a:ext cx="1637976" cy="781027"/>
      </dsp:txXfrm>
    </dsp:sp>
    <dsp:sp modelId="{742FA4EF-D41B-44F9-8F85-D3AE7EF1617A}">
      <dsp:nvSpPr>
        <dsp:cNvPr id="0" name=""/>
        <dsp:cNvSpPr/>
      </dsp:nvSpPr>
      <dsp:spPr>
        <a:xfrm>
          <a:off x="2483164" y="3181744"/>
          <a:ext cx="1686574" cy="8296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Pulmonary function test</a:t>
          </a:r>
        </a:p>
      </dsp:txBody>
      <dsp:txXfrm>
        <a:off x="2507463" y="3206043"/>
        <a:ext cx="1637976" cy="781027"/>
      </dsp:txXfrm>
    </dsp:sp>
    <dsp:sp modelId="{7DAFCBF2-668D-4978-A0E3-33D74D49268F}">
      <dsp:nvSpPr>
        <dsp:cNvPr id="0" name=""/>
        <dsp:cNvSpPr/>
      </dsp:nvSpPr>
      <dsp:spPr>
        <a:xfrm>
          <a:off x="4538677" y="0"/>
          <a:ext cx="2108218" cy="42228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Synergy: Patient-MDT-Staff Triad</a:t>
          </a:r>
        </a:p>
      </dsp:txBody>
      <dsp:txXfrm>
        <a:off x="4538677" y="0"/>
        <a:ext cx="2108218" cy="1266862"/>
      </dsp:txXfrm>
    </dsp:sp>
    <dsp:sp modelId="{2B9FADB8-2490-4C3D-8FD3-9E79FAEF0A0C}">
      <dsp:nvSpPr>
        <dsp:cNvPr id="0" name=""/>
        <dsp:cNvSpPr/>
      </dsp:nvSpPr>
      <dsp:spPr>
        <a:xfrm>
          <a:off x="4749499" y="1268099"/>
          <a:ext cx="1686574" cy="12732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 panose="020F0502020204030204" pitchFamily="34" charset="0"/>
              <a:cs typeface="Calibri" panose="020F0502020204030204" pitchFamily="34" charset="0"/>
            </a:rPr>
            <a:t>Pulmonary </a:t>
          </a: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consult</a:t>
          </a:r>
        </a:p>
      </dsp:txBody>
      <dsp:txXfrm>
        <a:off x="4786791" y="1305391"/>
        <a:ext cx="1611990" cy="1198670"/>
      </dsp:txXfrm>
    </dsp:sp>
    <dsp:sp modelId="{41F86A1B-DBF9-47AE-8ED9-E7E28E449025}">
      <dsp:nvSpPr>
        <dsp:cNvPr id="0" name=""/>
        <dsp:cNvSpPr/>
      </dsp:nvSpPr>
      <dsp:spPr>
        <a:xfrm>
          <a:off x="4749499" y="2737239"/>
          <a:ext cx="1686574" cy="12732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Radiology</a:t>
          </a:r>
        </a:p>
      </dsp:txBody>
      <dsp:txXfrm>
        <a:off x="4786791" y="2774531"/>
        <a:ext cx="1611990" cy="1198670"/>
      </dsp:txXfrm>
    </dsp:sp>
    <dsp:sp modelId="{A23B29C7-B101-4250-AC73-49BC17E446C2}">
      <dsp:nvSpPr>
        <dsp:cNvPr id="0" name=""/>
        <dsp:cNvSpPr/>
      </dsp:nvSpPr>
      <dsp:spPr>
        <a:xfrm>
          <a:off x="6805012" y="0"/>
          <a:ext cx="2108218" cy="42228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Suspend Treatment</a:t>
          </a:r>
        </a:p>
      </dsp:txBody>
      <dsp:txXfrm>
        <a:off x="6805012" y="0"/>
        <a:ext cx="2108218" cy="1266862"/>
      </dsp:txXfrm>
    </dsp:sp>
    <dsp:sp modelId="{678E4189-7C66-4786-A7DF-40346775B8AA}">
      <dsp:nvSpPr>
        <dsp:cNvPr id="0" name=""/>
        <dsp:cNvSpPr/>
      </dsp:nvSpPr>
      <dsp:spPr>
        <a:xfrm>
          <a:off x="7015833" y="1266965"/>
          <a:ext cx="1686574" cy="6151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Hold treatment during evaluation</a:t>
          </a:r>
        </a:p>
      </dsp:txBody>
      <dsp:txXfrm>
        <a:off x="7033851" y="1284983"/>
        <a:ext cx="1650538" cy="579146"/>
      </dsp:txXfrm>
    </dsp:sp>
    <dsp:sp modelId="{AE9AF5C1-76C1-468E-8E38-10EA3A616DD9}">
      <dsp:nvSpPr>
        <dsp:cNvPr id="0" name=""/>
        <dsp:cNvSpPr/>
      </dsp:nvSpPr>
      <dsp:spPr>
        <a:xfrm>
          <a:off x="7015833" y="1976792"/>
          <a:ext cx="1686574" cy="6151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GRADE Toxicity</a:t>
          </a:r>
        </a:p>
      </dsp:txBody>
      <dsp:txXfrm>
        <a:off x="7033851" y="1994810"/>
        <a:ext cx="1650538" cy="579146"/>
      </dsp:txXfrm>
    </dsp:sp>
    <dsp:sp modelId="{17E57594-99FA-43AA-B9C7-5707C2953E80}">
      <dsp:nvSpPr>
        <dsp:cNvPr id="0" name=""/>
        <dsp:cNvSpPr/>
      </dsp:nvSpPr>
      <dsp:spPr>
        <a:xfrm>
          <a:off x="7015833" y="2686618"/>
          <a:ext cx="1686574" cy="6151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May consider dose reduction</a:t>
          </a:r>
        </a:p>
      </dsp:txBody>
      <dsp:txXfrm>
        <a:off x="7033851" y="2704636"/>
        <a:ext cx="1650538" cy="579146"/>
      </dsp:txXfrm>
    </dsp:sp>
    <dsp:sp modelId="{23AEC64F-497D-457E-AEA0-2735917B0D84}">
      <dsp:nvSpPr>
        <dsp:cNvPr id="0" name=""/>
        <dsp:cNvSpPr/>
      </dsp:nvSpPr>
      <dsp:spPr>
        <a:xfrm>
          <a:off x="7015833" y="3396445"/>
          <a:ext cx="1686574" cy="6151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Permanent discontinuation for unresolving ILD</a:t>
          </a:r>
        </a:p>
      </dsp:txBody>
      <dsp:txXfrm>
        <a:off x="7033851" y="3414463"/>
        <a:ext cx="1650538" cy="579146"/>
      </dsp:txXfrm>
    </dsp:sp>
    <dsp:sp modelId="{5438CA6C-D5C8-40FE-B449-15DC63AC65AD}">
      <dsp:nvSpPr>
        <dsp:cNvPr id="0" name=""/>
        <dsp:cNvSpPr/>
      </dsp:nvSpPr>
      <dsp:spPr>
        <a:xfrm>
          <a:off x="9071346" y="0"/>
          <a:ext cx="2108218" cy="422287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Steroids</a:t>
          </a:r>
        </a:p>
      </dsp:txBody>
      <dsp:txXfrm>
        <a:off x="9071346" y="0"/>
        <a:ext cx="2108218" cy="1266862"/>
      </dsp:txXfrm>
    </dsp:sp>
    <dsp:sp modelId="{7DCC5080-8A84-433C-8BEF-8C415B36B368}">
      <dsp:nvSpPr>
        <dsp:cNvPr id="0" name=""/>
        <dsp:cNvSpPr/>
      </dsp:nvSpPr>
      <dsp:spPr>
        <a:xfrm>
          <a:off x="9282168" y="1268099"/>
          <a:ext cx="1686574" cy="12732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Based on severity </a:t>
          </a:r>
          <a:b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or grade of toxicity</a:t>
          </a:r>
        </a:p>
      </dsp:txBody>
      <dsp:txXfrm>
        <a:off x="9319460" y="1305391"/>
        <a:ext cx="1611990" cy="1198670"/>
      </dsp:txXfrm>
    </dsp:sp>
    <dsp:sp modelId="{3BA6DB19-339F-44B0-91D4-DF5AAB9FE45C}">
      <dsp:nvSpPr>
        <dsp:cNvPr id="0" name=""/>
        <dsp:cNvSpPr/>
      </dsp:nvSpPr>
      <dsp:spPr>
        <a:xfrm>
          <a:off x="9282168" y="2737239"/>
          <a:ext cx="1686574" cy="12732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Taper steroid based </a:t>
          </a:r>
          <a:b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on response</a:t>
          </a:r>
        </a:p>
      </dsp:txBody>
      <dsp:txXfrm>
        <a:off x="9319460" y="2774531"/>
        <a:ext cx="1611990" cy="1198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4/11/25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551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73014-5A3E-4C06-8D3B-88833FBDA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04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DF3AA-2A50-F962-4A35-726DCB3FB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9C30B6-F7F2-C2D4-D098-FDB8094EE7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44256C-8E23-436D-468A-8D53F82E7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2541F-1B59-05B1-3929-793F654DB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73014-5A3E-4C06-8D3B-88833FBDA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24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73014-5A3E-4C06-8D3B-88833FBDA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458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461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828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F3805-E508-F2C6-E61C-6E7351E5A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EF64CF-4FA1-357E-6659-D60B3D774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250398-3774-8AD8-6640-892AA1D27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463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47EB1-C01E-C32B-6844-CF80B7AB1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1D5972-29A8-5A68-2474-027DBC063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685117-F026-C8F7-0472-8B76088A9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6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B3B9F-CAF7-4C4B-9DBB-27922AEF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626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B3B9F-CAF7-4C4B-9DBB-27922AEF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310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703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9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293A5F-F5F4-40D3-A47F-D1737F0330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547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F6599-B45E-0BF4-E10A-D1C333255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C970D2-F214-4839-5DA9-58407E19F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C22D61-ABD2-59ED-0E0F-FD974B686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176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353C42"/>
                </a:solidFill>
                <a:effectLst/>
                <a:latin typeface="OpenSans-Regular"/>
              </a:rPr>
              <a:t>ENHERTU is a HER2-directed antibody and topoisomerase inhibitor conjugate indicated for the treatment of adult patients with unresectable or metastatic: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53C42"/>
                </a:solidFill>
                <a:effectLst/>
                <a:latin typeface="OpenSans-Regular"/>
              </a:rPr>
              <a:t>Hormone receptor (HR)-positive, HER2-low (IHC 1+ or IHC 2+/ISH-) or HER2-ultralow (IHC 0 with membrane staining) breast cancer, as determined by an FDA-approved test, that has progressed on one or more endocrine therapies in the metastatic setting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53C42"/>
                </a:solidFill>
                <a:effectLst/>
                <a:latin typeface="OpenSans-Regular"/>
              </a:rPr>
              <a:t>HER2-low (IHC 1+ or IHC 2+/ISH-) breast cancer, as determined by an FDA-approved test, who have received a prior chemotherapy in the metastatic setting or developed disease recurrence during or within 6 months of completing adjuvant chemotherapy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53C42"/>
              </a:solidFill>
              <a:effectLst/>
              <a:latin typeface="OpenSans-Regular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myriad-pro"/>
              </a:rPr>
              <a:t>TRODELVY® (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myriad-pro"/>
              </a:rPr>
              <a:t>sacituzumab</a:t>
            </a:r>
            <a:r>
              <a:rPr lang="en-US" b="0" i="0" dirty="0">
                <a:solidFill>
                  <a:srgbClr val="000000"/>
                </a:solidFill>
                <a:effectLst/>
                <a:latin typeface="myriad-pro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myriad-pro"/>
              </a:rPr>
              <a:t>govitecan-hziy</a:t>
            </a:r>
            <a:r>
              <a:rPr lang="en-US" b="0" i="0" dirty="0">
                <a:solidFill>
                  <a:srgbClr val="000000"/>
                </a:solidFill>
                <a:effectLst/>
                <a:latin typeface="myriad-pro"/>
              </a:rPr>
              <a:t>) is a Trop-2-directed antibody and topoisomerase inhibitor conjugate indicated for the treatment of adult patients with unresectable locally advanced or metastatic hormone receptor (HR)-positive, human epidermal growth factor receptor 2 (HER2)-negative (IHC 0, IHC 1+ or IHC 2+/ISH–) breast cancer who have received endocrine-based therapy and at least two additional systemic therapies in the metastatic setting.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myriad-pr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Lato" panose="020F0502020204030204" pitchFamily="34" charset="0"/>
              </a:rPr>
              <a:t>DATROWAY</a:t>
            </a:r>
            <a:r>
              <a:rPr lang="en-US" b="0" i="0" baseline="30000" dirty="0">
                <a:effectLst/>
                <a:latin typeface="Lato" panose="020F0502020204030204" pitchFamily="34" charset="0"/>
              </a:rPr>
              <a:t>®</a:t>
            </a:r>
            <a:r>
              <a:rPr lang="en-US" b="0" i="0" dirty="0">
                <a:effectLst/>
                <a:latin typeface="Lato" panose="020F0502020204030204" pitchFamily="34" charset="0"/>
              </a:rPr>
              <a:t> is a Trop-2-directed antibody and topoisomerase inhibitor conjugate indicated for the treatment of adult patients with unresectable or metastatic, hormone receptor (HR)-positive, HER2-negative (IHC 0, IHC 1+, or IHC 2+/ISH−) breast cancer who have received prior endocrine-based therapy and chemotherapy for unresectable or metastatic disease. </a:t>
            </a:r>
            <a:endParaRPr lang="en-US" b="0" i="0" dirty="0">
              <a:solidFill>
                <a:srgbClr val="353C42"/>
              </a:solidFill>
              <a:effectLst/>
              <a:latin typeface="OpenSans-Regular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B3B9F-CAF7-4C4B-9DBB-27922AEF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870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Median 1 prior line of chemo (range 0-3) </a:t>
            </a:r>
          </a:p>
          <a:p>
            <a:r>
              <a:rPr lang="en-US" dirty="0"/>
              <a:t>2% had 3 or more lines of chemo </a:t>
            </a:r>
          </a:p>
          <a:p>
            <a:r>
              <a:rPr lang="en-US" dirty="0"/>
              <a:t>Median 2 prior 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010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FDA indication</a:t>
            </a:r>
          </a:p>
          <a:p>
            <a:r>
              <a:rPr lang="en-US" dirty="0"/>
              <a:t>Bolstered by known efficacy in HER2+ MBC</a:t>
            </a:r>
          </a:p>
          <a:p>
            <a:r>
              <a:rPr lang="en-US" dirty="0"/>
              <a:t>Utilized in later line ER+ MBC for those with HER2 low disease </a:t>
            </a:r>
          </a:p>
          <a:p>
            <a:endParaRPr lang="en-US" dirty="0"/>
          </a:p>
          <a:p>
            <a:r>
              <a:rPr lang="en-US" dirty="0"/>
              <a:t>*** THINK ABOUT TRETTER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735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18% HER2 ultralow </a:t>
            </a:r>
          </a:p>
          <a:p>
            <a:r>
              <a:rPr lang="en-US" dirty="0"/>
              <a:t>30% considered to have primary endocrine resistance </a:t>
            </a:r>
          </a:p>
          <a:p>
            <a:r>
              <a:rPr lang="en-US" dirty="0"/>
              <a:t> median lines of ET in MBC 2</a:t>
            </a:r>
          </a:p>
          <a:p>
            <a:r>
              <a:rPr lang="en-US" dirty="0"/>
              <a:t>89% had prior CDK4/6i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B3B9F-CAF7-4C4B-9DBB-27922AEF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618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95% visceral </a:t>
            </a:r>
            <a:r>
              <a:rPr lang="en-US" dirty="0" err="1"/>
              <a:t>mets</a:t>
            </a:r>
            <a:endParaRPr lang="en-US" dirty="0"/>
          </a:p>
          <a:p>
            <a:r>
              <a:rPr lang="en-US" dirty="0"/>
              <a:t>Prior CDK &lt;12m 60%</a:t>
            </a:r>
          </a:p>
          <a:p>
            <a:r>
              <a:rPr lang="en-US" dirty="0"/>
              <a:t>Median prior chemo for MBC 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43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729E3-F56B-6C11-8863-FBB1CEA10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662A27-D392-6589-EEA3-131B88954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3BCB74-43F9-33AD-83C8-C215B2E26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63% had 1 prior chemo; 37% had 2 prior </a:t>
            </a:r>
          </a:p>
          <a:p>
            <a:r>
              <a:rPr lang="en-US" dirty="0"/>
              <a:t>82% prior CDK</a:t>
            </a:r>
          </a:p>
          <a:p>
            <a:r>
              <a:rPr lang="en-US" dirty="0"/>
              <a:t>90% prior A+T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EB3A7-25AC-7736-5DD4-0CAB8EB48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985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666DC-15B9-5904-3F26-80303BF11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BACC87-5B0D-66D5-3FF4-A6C53DFA5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D99206-30F6-45E2-D15E-575618DD7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63% had 1 prior chemo; 37% had 2 prior </a:t>
            </a:r>
          </a:p>
          <a:p>
            <a:r>
              <a:rPr lang="en-US" dirty="0"/>
              <a:t>82% prior CDK</a:t>
            </a:r>
          </a:p>
          <a:p>
            <a:r>
              <a:rPr lang="en-US" dirty="0"/>
              <a:t>90% prior A+T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E3DBE-A8DC-EA5B-C4E7-393A6474B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5787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828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048FCC-A56F-8741-8F7A-CA316D8744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CBA83-F034-E44E-BD06-C697829F87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57BF84-858D-DE4A-BB9F-6C4D619951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F479EC-90D5-9D47-82F4-FC503FCAF7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2263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892CE8-D44A-9745-95EE-4CEE3483EE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Arial" charset="0"/>
            </a:endParaRPr>
          </a:p>
        </p:txBody>
      </p:sp>
      <p:sp>
        <p:nvSpPr>
          <p:cNvPr id="2263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3F7DB-793E-6C44-A25B-1F0EBB72B5A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Arial" charset="0"/>
            </a:endParaRPr>
          </a:p>
        </p:txBody>
      </p:sp>
      <p:sp>
        <p:nvSpPr>
          <p:cNvPr id="2263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63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2088511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804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353C42"/>
                </a:solidFill>
                <a:effectLst/>
                <a:latin typeface="OpenSans-Regular"/>
              </a:rPr>
              <a:t>ENHERTU is a HER2-directed antibody and topoisomerase inhibitor conjugate indicated for the treatment of adult patients with unresectable or metastatic: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53C42"/>
                </a:solidFill>
                <a:effectLst/>
                <a:latin typeface="OpenSans-Regular"/>
              </a:rPr>
              <a:t>Hormone receptor (HR)-positive, HER2-low (IHC 1+ or IHC 2+/ISH-) or HER2-ultralow (IHC 0 with membrane staining) breast cancer, as determined by an FDA-approved test, that has progressed on one or more endocrine therapies in the metastatic setting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53C42"/>
                </a:solidFill>
                <a:effectLst/>
                <a:latin typeface="OpenSans-Regular"/>
              </a:rPr>
              <a:t>HER2-low (IHC 1+ or IHC 2+/ISH-) breast cancer, as determined by an FDA-approved test, who have received a prior chemotherapy in the metastatic setting or developed disease recurrence during or within 6 months of completing adjuvant chemotherapy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53C42"/>
              </a:solidFill>
              <a:effectLst/>
              <a:latin typeface="OpenSans-Regular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myriad-pro"/>
              </a:rPr>
              <a:t>TRODELVY® (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myriad-pro"/>
              </a:rPr>
              <a:t>sacituzumab</a:t>
            </a:r>
            <a:r>
              <a:rPr lang="en-US" b="0" i="0" dirty="0">
                <a:solidFill>
                  <a:srgbClr val="000000"/>
                </a:solidFill>
                <a:effectLst/>
                <a:latin typeface="myriad-pro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myriad-pro"/>
              </a:rPr>
              <a:t>govitecan-hziy</a:t>
            </a:r>
            <a:r>
              <a:rPr lang="en-US" b="0" i="0" dirty="0">
                <a:solidFill>
                  <a:srgbClr val="000000"/>
                </a:solidFill>
                <a:effectLst/>
                <a:latin typeface="myriad-pro"/>
              </a:rPr>
              <a:t>) is a Trop-2-directed antibody and topoisomerase inhibitor conjugate indicated for the treatment of adult patients with unresectable locally advanced or metastatic hormone receptor (HR)-positive, human epidermal growth factor receptor 2 (HER2)-negative (IHC 0, IHC 1+ or IHC 2+/ISH–) breast cancer who have received endocrine-based therapy and at least two additional systemic therapies in the metastatic setting.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myriad-pr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Lato" panose="020F0502020204030204" pitchFamily="34" charset="0"/>
              </a:rPr>
              <a:t>DATROWAY</a:t>
            </a:r>
            <a:r>
              <a:rPr lang="en-US" b="0" i="0" baseline="30000" dirty="0">
                <a:effectLst/>
                <a:latin typeface="Lato" panose="020F0502020204030204" pitchFamily="34" charset="0"/>
              </a:rPr>
              <a:t>®</a:t>
            </a:r>
            <a:r>
              <a:rPr lang="en-US" b="0" i="0" dirty="0">
                <a:effectLst/>
                <a:latin typeface="Lato" panose="020F0502020204030204" pitchFamily="34" charset="0"/>
              </a:rPr>
              <a:t> is a Trop-2-directed antibody and topoisomerase inhibitor conjugate indicated for the treatment of adult patients with unresectable or metastatic, hormone receptor (HR)-positive, HER2-negative (IHC 0, IHC 1+, or IHC 2+/ISH−) breast cancer who have received prior endocrine-based therapy and chemotherapy for unresectable or metastatic disease. </a:t>
            </a:r>
            <a:endParaRPr lang="en-US" b="0" i="0" dirty="0">
              <a:solidFill>
                <a:srgbClr val="353C42"/>
              </a:solidFill>
              <a:effectLst/>
              <a:latin typeface="OpenSans-Regular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B3B9F-CAF7-4C4B-9DBB-27922AEF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169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</a:t>
            </a:r>
          </a:p>
          <a:p>
            <a:r>
              <a:rPr lang="en-US" dirty="0"/>
              <a:t>Q3w</a:t>
            </a:r>
          </a:p>
          <a:p>
            <a:r>
              <a:rPr lang="en-US" dirty="0" err="1"/>
              <a:t>Lepto</a:t>
            </a:r>
            <a:r>
              <a:rPr lang="en-US" dirty="0"/>
              <a:t> data </a:t>
            </a:r>
          </a:p>
          <a:p>
            <a:r>
              <a:rPr lang="en-US" dirty="0"/>
              <a:t>Cape has CNS penetration but complicated oral regimen given poor 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B3B9F-CAF7-4C4B-9DBB-27922AEF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965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B3B9F-CAF7-4C4B-9DBB-27922AEF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3515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52F7E-1280-B743-572B-E5536F3B5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AA7AD1-D94B-251D-A6DF-2F31F84B0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E3E190-258D-21E2-5699-DD796F7549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4905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4D4D4F"/>
                </a:solidFill>
                <a:effectLst/>
                <a:latin typeface="Arial" panose="020B0604020202020204" pitchFamily="34" charset="0"/>
              </a:rPr>
              <a:t>A Phase IB/II, 2-Stage, Open-label, Multicenter Study to Determine the Efficacy and Safety of Durvalumab (MEDI4736) + Paclitaxel and Durvalumab (MEDI4736) in Combination With Novel Oncology Therapies With or Without Paclitaxel for First-line Metastatic Triple Negative Breast Cancer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negative for RA but has been treated symptomatically.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Rheumatology started leflunomide. (unable to receive hydroxychloroquine while on trial.) was on Cymbalta and Celebrex without relief – hands, wrists, knees, difficulty walking 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293A5F-F5F4-40D3-A47F-D1737F0330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29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E5B38-CF8E-7AEE-3CEB-25416DE51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ED15C3-34EE-641A-DDC5-8D676D6F7F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5D37E3-A78C-95AA-2EB6-FC270C5FD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0819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5743A-702C-4D45-CC83-192A27E30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37025F-209F-B372-2545-52F7CCFC6F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2F85A0-E148-7409-359F-F62C81F34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873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96E29-C5C2-F473-377B-39E43D5BE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7C722B-794B-1E9F-5C9E-4EB4E93F61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3EB44-64F3-4CF5-071E-C8996B801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2164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B4CDA-47E9-22B0-A1C2-F35FF2966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077B3F-8D12-C16B-CFD0-15EACD3F67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01CA6F-954B-59A4-97FC-2D845099A0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59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Payload: Microtubule inhibitors:  disrupt the cell’s ability to divide, leading to apoptosis (cell death)</a:t>
            </a:r>
          </a:p>
          <a:p>
            <a:r>
              <a:rPr lang="en-US" dirty="0"/>
              <a:t>Antigen:  high expression</a:t>
            </a:r>
            <a:r>
              <a:rPr lang="en-US" baseline="0" dirty="0"/>
              <a:t> on tumor cells; low or no expression </a:t>
            </a:r>
            <a:r>
              <a:rPr lang="en-US" baseline="0" dirty="0" err="1"/>
              <a:t>onf</a:t>
            </a:r>
            <a:r>
              <a:rPr lang="en-US" baseline="0" dirty="0"/>
              <a:t> healthy tissues</a:t>
            </a:r>
          </a:p>
          <a:p>
            <a:r>
              <a:rPr lang="en-US" baseline="0" dirty="0"/>
              <a:t>Antibody: high affinity for the antigen; either chimeric or humanized.</a:t>
            </a:r>
          </a:p>
          <a:p>
            <a:endParaRPr lang="en-US" baseline="0" dirty="0"/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Target recognition:  the monoclonal</a:t>
            </a:r>
            <a:r>
              <a:rPr lang="en-US" baseline="0" dirty="0"/>
              <a:t> antibody component of the ADC specifically recognizes and binds to a target antigen.  In this case it is the HER2 receptor;  this selective binding ensures that the ADC delivers the cytotoxic drug to the cancer cell, minimizing “off target” effects on healthy tissues</a:t>
            </a:r>
          </a:p>
          <a:p>
            <a:pPr marL="228600" indent="-228600">
              <a:buAutoNum type="arabicPeriod"/>
            </a:pPr>
            <a:r>
              <a:rPr lang="en-US" baseline="0" dirty="0"/>
              <a:t>Internalization: once </a:t>
            </a:r>
            <a:r>
              <a:rPr lang="en-US" baseline="0" dirty="0" err="1"/>
              <a:t>th</a:t>
            </a:r>
            <a:r>
              <a:rPr lang="en-US" baseline="0" dirty="0"/>
              <a:t> ADC binds to the target antigen, the entire complex is internalized into the cancer cell.</a:t>
            </a:r>
          </a:p>
          <a:p>
            <a:pPr marL="228600" indent="-228600">
              <a:buAutoNum type="arabicPeriod"/>
            </a:pPr>
            <a:r>
              <a:rPr lang="en-US" baseline="0" dirty="0"/>
              <a:t>3. Release of the cytotoxic payload: :  inside the cancer cell, the ADC is trafficked to a special compartment in the cell where enzymes degrade the ADC and cytotoxic drug is released.</a:t>
            </a:r>
          </a:p>
          <a:p>
            <a:pPr marL="228600" indent="-228600">
              <a:buAutoNum type="arabicPeriod"/>
            </a:pPr>
            <a:r>
              <a:rPr lang="en-US" baseline="0" dirty="0"/>
              <a:t>Cell Death (cytotoxicity): once it is released, the cytotoxic payload exerts its lethal effect on the cancer cell.  Leading to cell death.  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Microtubule inhibitors:  disrupt the cancer cells ability to divide, leading to apoptosis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DNA damaging </a:t>
            </a:r>
            <a:r>
              <a:rPr lang="en-US" baseline="0" dirty="0" err="1"/>
              <a:t>agenets</a:t>
            </a:r>
            <a:r>
              <a:rPr lang="en-US" baseline="0" dirty="0"/>
              <a:t>: directly damage the DNA of the cancer </a:t>
            </a:r>
            <a:r>
              <a:rPr lang="en-US" baseline="0" dirty="0" err="1"/>
              <a:t>cels</a:t>
            </a:r>
            <a:r>
              <a:rPr lang="en-US" baseline="0" dirty="0"/>
              <a:t>, preventing replication and triggering cell death.</a:t>
            </a:r>
          </a:p>
          <a:p>
            <a:pPr marL="685800" lvl="1" indent="-228600">
              <a:buAutoNum type="arabicPeriod"/>
            </a:pPr>
            <a:r>
              <a:rPr lang="en-US" baseline="0" dirty="0"/>
              <a:t>This targeted approach </a:t>
            </a:r>
            <a:r>
              <a:rPr lang="en-US" baseline="0" dirty="0" err="1"/>
              <a:t>helpt</a:t>
            </a:r>
            <a:r>
              <a:rPr lang="en-US" baseline="0" dirty="0"/>
              <a:t> to ensure the cytotoxic effect is localized.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CE3C8-41C5-4454-B79C-6AC431FF79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9631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3127A-A9AE-EF3F-F79C-FBBC8E4F8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07E684-EB15-834B-0B2D-16F4552D1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1A83E5-D05E-AA5B-A69D-FEA54F73B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1236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CE3C8-41C5-4454-B79C-6AC431FF79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309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Monitor for increase in cough, dyspnea, fever, worsening </a:t>
            </a:r>
            <a:r>
              <a:rPr lang="en-US" dirty="0" err="1"/>
              <a:t>respritory</a:t>
            </a:r>
            <a:r>
              <a:rPr lang="en-US" dirty="0"/>
              <a:t> symptoms</a:t>
            </a:r>
          </a:p>
          <a:p>
            <a:endParaRPr lang="en-US" dirty="0"/>
          </a:p>
          <a:p>
            <a:r>
              <a:rPr lang="en-US" dirty="0"/>
              <a:t>Questions to ask</a:t>
            </a:r>
            <a:r>
              <a:rPr lang="en-US" baseline="0" dirty="0"/>
              <a:t> your patients:</a:t>
            </a:r>
          </a:p>
          <a:p>
            <a:r>
              <a:rPr lang="en-US" baseline="0" dirty="0"/>
              <a:t>Have you been coughing recently?  Is it a dry cough?</a:t>
            </a:r>
          </a:p>
          <a:p>
            <a:r>
              <a:rPr lang="en-US" baseline="0" dirty="0"/>
              <a:t>Have you had any shortness of breath, especially during or after physical activity?</a:t>
            </a:r>
          </a:p>
          <a:p>
            <a:r>
              <a:rPr lang="en-US" baseline="0" dirty="0"/>
              <a:t>Have you experienced any new breathing or respiratory problems?</a:t>
            </a:r>
          </a:p>
          <a:p>
            <a:r>
              <a:rPr lang="en-US" baseline="0" dirty="0"/>
              <a:t>If you already have respiratory problems, have they gotten worse?</a:t>
            </a:r>
          </a:p>
          <a:p>
            <a:r>
              <a:rPr lang="en-US" baseline="0" dirty="0"/>
              <a:t>Fever?  Fatigue? Weight loss?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CE3C8-41C5-4454-B79C-6AC431FF795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793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784AE-4EA7-7AC1-2035-649C352D1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8F34EB-684C-F846-E72F-4BAD915D3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F1973E-EB39-0635-4F68-6344BBFB8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3307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35065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31900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F859D-3B85-024F-6308-3EDB6B195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B72B61-0FA5-C11D-A337-7EADECED5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3175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D32E85-FC83-F0CD-EA64-E0753A123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089275"/>
            <a:ext cx="5486400" cy="4911725"/>
          </a:xfrm>
        </p:spPr>
        <p:txBody>
          <a:bodyPr/>
          <a:lstStyle/>
          <a:p>
            <a:pPr marL="171450" marR="0" indent="-171450" algn="l" rtl="0" eaLnBrk="1" fontAlgn="t" latinLnBrk="0" hangingPunct="1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Eligible patients had </a:t>
            </a:r>
            <a:r>
              <a:rPr lang="en-US" sz="1000" i="1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EGFR</a:t>
            </a: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-mutated NSCLC which had progressed after EGFR TKI and PBC, so HER3-DXd was the third or later line of therapy</a:t>
            </a:r>
            <a:endParaRPr lang="en-US" sz="1000" b="0" i="0" u="none" strike="noStrike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628650" lvl="1" indent="-171450" fontAlgn="t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Patients with clinically inactive or treated brain metastases (who were asymptomatic) were eligible</a:t>
            </a:r>
          </a:p>
          <a:p>
            <a:pPr marL="171450" lvl="0" indent="-171450" fontAlgn="t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Primary endpoint was confirmed ORR by BICR</a:t>
            </a:r>
          </a:p>
          <a:p>
            <a:pPr marL="171450" lvl="0" indent="-171450" fontAlgn="t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The initial study design was randomized across fixed-dose and uptitration cohorts</a:t>
            </a:r>
          </a:p>
          <a:p>
            <a:pPr marL="628650" lvl="1" indent="-171450" fontAlgn="t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Soon after initiation, a </a:t>
            </a: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benefit/risk analysis of </a:t>
            </a: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Phase 1 study data supported continuing with the </a:t>
            </a: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5.6 mg/kg arm fixed-dose arm and </a:t>
            </a: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closing the uptitration arm</a:t>
            </a:r>
            <a:endParaRPr lang="en-US" sz="1000" b="0" i="0" u="none" strike="noStrike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628650" marR="0" lvl="1" indent="-171450" algn="l" rtl="0" eaLnBrk="1" fontAlgn="t" latinLnBrk="0" hangingPunct="1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The focus of </a:t>
            </a: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this presentation is the </a:t>
            </a: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5.6 mg/kg fixed-dose arm </a:t>
            </a:r>
          </a:p>
          <a:p>
            <a:pPr marL="0" marR="0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endParaRPr lang="en-US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Information for possible questions: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Asymptomatic brain metastases?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This meant without neurologic signs or symptoms and not requiring treatment with corticosteroids or anticonvulsants </a:t>
            </a: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rtl="0" eaLnBrk="1" fontAlgn="t" latinLnBrk="0" hangingPunct="1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Patient disposition?</a:t>
            </a:r>
          </a:p>
          <a:p>
            <a:pPr marL="628650" marR="0" lvl="1" indent="-171450" algn="l" rtl="0" eaLnBrk="1" fontAlgn="t" latinLnBrk="0" hangingPunct="1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Treatment continued until disease progression, death, unacceptable toxicity, loss to follow-up, or withdrawal</a:t>
            </a:r>
          </a:p>
          <a:p>
            <a:pPr marL="0" marR="0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</a:p>
          <a:p>
            <a:pPr marL="4572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At primary data cutoff:</a:t>
            </a:r>
          </a:p>
          <a:p>
            <a:pPr marL="4572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Discontinued from study treatment: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197 (87.6)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Primary reason for discontinuation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Death:                         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14 (6.2)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Adverse event:            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17 (7.6)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Progressive disease: 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146 (64.9)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Clinical progression:     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8 (3.6)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Withdrawal by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patient</a:t>
            </a: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: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11 (4.9)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Physician decision:       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 (0.4)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598F1-F49E-EC30-15BC-61FA07E719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C05750-154B-4927-AEC6-1D71C425C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744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17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089275"/>
            <a:ext cx="5486400" cy="4911725"/>
          </a:xfrm>
        </p:spPr>
        <p:txBody>
          <a:bodyPr/>
          <a:lstStyle/>
          <a:p>
            <a:pPr marL="171450" marR="0" indent="-171450" algn="l" rtl="0" eaLnBrk="1" fontAlgn="t" latinLnBrk="0" hangingPunct="1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Eligible patients had </a:t>
            </a:r>
            <a:r>
              <a:rPr lang="en-US" sz="1000" i="1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EGFR</a:t>
            </a: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-mutated NSCLC which had progressed after EGFR TKI and PBC, so HER3-DXd was the third or later line of therapy</a:t>
            </a:r>
            <a:endParaRPr lang="en-US" sz="1000" b="0" i="0" u="none" strike="noStrike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628650" lvl="1" indent="-171450" fontAlgn="t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Patients with clinically inactive or treated brain metastases (who were asymptomatic) were eligible</a:t>
            </a:r>
          </a:p>
          <a:p>
            <a:pPr marL="171450" lvl="0" indent="-171450" fontAlgn="t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Primary endpoint was confirmed ORR by BICR</a:t>
            </a:r>
          </a:p>
          <a:p>
            <a:pPr marL="171450" lvl="0" indent="-171450" fontAlgn="t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The initial study design was randomized across fixed-dose and uptitration cohorts</a:t>
            </a:r>
          </a:p>
          <a:p>
            <a:pPr marL="628650" lvl="1" indent="-171450" fontAlgn="t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Soon after initiation, a </a:t>
            </a: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benefit/risk analysis of </a:t>
            </a: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Phase 1 study data supported continuing with the </a:t>
            </a: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5.6 mg/kg arm fixed-dose arm and </a:t>
            </a: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closing the uptitration arm</a:t>
            </a:r>
            <a:endParaRPr lang="en-US" sz="1000" b="0" i="0" u="none" strike="noStrike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628650" marR="0" lvl="1" indent="-171450" algn="l" rtl="0" eaLnBrk="1" fontAlgn="t" latinLnBrk="0" hangingPunct="1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The focus of </a:t>
            </a: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this presentation is the </a:t>
            </a: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5.6 mg/kg fixed-dose arm </a:t>
            </a:r>
          </a:p>
          <a:p>
            <a:pPr marL="0" marR="0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endParaRPr lang="en-US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Information for possible questions: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Asymptomatic brain metastases?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This meant without neurologic signs or symptoms and not requiring treatment with corticosteroids or anticonvulsants </a:t>
            </a: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rtl="0" eaLnBrk="1" fontAlgn="t" latinLnBrk="0" hangingPunct="1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Patient disposition?</a:t>
            </a:r>
          </a:p>
          <a:p>
            <a:pPr marL="628650" marR="0" lvl="1" indent="-171450" algn="l" rtl="0" eaLnBrk="1" fontAlgn="t" latinLnBrk="0" hangingPunct="1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Treatment continued until disease progression, death, unacceptable toxicity, loss to follow-up, or withdrawal</a:t>
            </a:r>
          </a:p>
          <a:p>
            <a:pPr marL="0" marR="0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</a:p>
          <a:p>
            <a:pPr marL="4572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At primary data cutoff:</a:t>
            </a:r>
          </a:p>
          <a:p>
            <a:pPr marL="4572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Discontinued from study treatment: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197 (87.6)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Primary reason for discontinuation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Death:                         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14 (6.2)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Adverse event:            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17 (7.6)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Progressive disease: 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146 (64.9)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Clinical progression:     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8 (3.6)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Withdrawal by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patient</a:t>
            </a: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: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11 (4.9)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Physician decision:       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 (0.4)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C05750-154B-4927-AEC6-1D71C425C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510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73014-5A3E-4C06-8D3B-88833FBDA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213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This is waterfall plot showing the best change in the sum of target lesion diameters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Below is a table showing mutation status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The majority of patients had tumor shrinkage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We saw comparable responses in patients with diverse mechanisms of EGFR TKI resistance, including known </a:t>
            </a:r>
            <a:r>
              <a:rPr lang="en-US" sz="1000" i="1" noProof="0" dirty="0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-dependent and/or </a:t>
            </a:r>
            <a:r>
              <a:rPr lang="en-US" sz="1000" i="1" noProof="0" dirty="0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-independent mechanisms and unidentified mechanisms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25 patients had </a:t>
            </a:r>
            <a:r>
              <a:rPr lang="en-US" sz="1000" i="1" noProof="0" dirty="0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 C797S mutations (11 PR [cORR, 44%], 7 SD) and 16 patients had MET amplifications (5 PR [cORR, 31%], 6 SD)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Confirmed ORR was 32.4% (11/34) in patients with only </a:t>
            </a:r>
            <a:r>
              <a:rPr lang="en-US" sz="1000" i="1" noProof="0" dirty="0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-dependent resistance mechanisms, 27.2% (22/81) in patients with only </a:t>
            </a:r>
            <a:r>
              <a:rPr lang="en-US" sz="1000" i="1" noProof="0" dirty="0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-independent resistance mechanisms, and 37.5% (12/32) in patients with both--In patients with no identified EGFR TKI resistance–associated genomic alterations, confirmed ORR was 27.3% (21/77)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C05750-154B-4927-AEC6-1D71C425C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0105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We observed no association between baseline tumor membrane HER3-expression and response to HER3-DXd</a:t>
            </a:r>
          </a:p>
          <a:p>
            <a:endParaRPr lang="en-US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C05750-154B-4927-AEC6-1D71C425C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7767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17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089275"/>
            <a:ext cx="5486400" cy="5704769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Because more than half of patients with </a:t>
            </a:r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-mutated NSCLC develop CNS metastases, we were interested in the intracranial efficacy of HER3-DXd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The intracranial imaging was reviewed by a group of neuroradiologists who implemented CNS BICR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Among patients that had brain lesions at baseline </a:t>
            </a:r>
            <a:r>
              <a:rPr lang="en-GB" sz="1000" u="sng" dirty="0">
                <a:latin typeface="Arial" panose="020B0604020202020204" pitchFamily="34" charset="0"/>
                <a:cs typeface="Arial" panose="020B0604020202020204" pitchFamily="34" charset="0"/>
              </a:rPr>
              <a:t>without prior radiotherapy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Intracranial cORR was 33.3%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Intracranial DCR was 76.7%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Intracranial DOR was 8.4 months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 more detailed analyses for brain metastases will be presented in the upcoming ESMO 2023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Information for possible questions:</a:t>
            </a:r>
            <a:endParaRPr lang="en-US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imaging was used to determine the responses (</a:t>
            </a:r>
            <a:r>
              <a:rPr lang="en-US" sz="1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slide shows contrast-enhanced CT scans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Responses were based on CT imaging alone (5 </a:t>
            </a:r>
            <a:r>
              <a:rPr lang="en-US" sz="10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CRs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1 PR), MRI alone (2 </a:t>
            </a:r>
            <a:r>
              <a:rPr lang="en-US" sz="10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CRs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or CT imaging with MRI confirmation (2 </a:t>
            </a:r>
            <a:r>
              <a:rPr lang="en-US" sz="10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CRs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For the patient with CR in a measurable target lesion: CR confirmed by MRI at week 18; CNS PD at 31 weeks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What were the CNS RECIST criteria?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CNS RECIST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 primary readers plus 1 adjudicator)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i="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Lesion definition </a:t>
            </a:r>
          </a:p>
          <a:p>
            <a:pPr marL="1319213" marR="0" indent="-1319213">
              <a:spcBef>
                <a:spcPts val="0"/>
              </a:spcBef>
              <a:spcAft>
                <a:spcPts val="0"/>
              </a:spcAft>
              <a:tabLst>
                <a:tab pos="1314450" algn="l"/>
              </a:tabLst>
            </a:pPr>
            <a:r>
              <a:rPr lang="en-US" sz="1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Target</a:t>
            </a:r>
            <a:r>
              <a:rPr lang="en-US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Up to 5 lesions in CNS not previously irradiated or with progression following treatment.</a:t>
            </a:r>
            <a:endParaRPr lang="en-US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314450" marR="0">
              <a:spcBef>
                <a:spcPts val="0"/>
              </a:spcBef>
              <a:spcAft>
                <a:spcPts val="0"/>
              </a:spcAft>
              <a:tabLst>
                <a:tab pos="1314450" algn="l"/>
              </a:tabLst>
            </a:pPr>
            <a:r>
              <a:rPr lang="en-US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Enhancing intraparenchymal brain metastases that can be measured in ≥1 dimension; minimum 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size of 10 mm or 2× the MRI slice thickness, whichever is larger.</a:t>
            </a:r>
          </a:p>
          <a:p>
            <a:pPr marL="276225" marR="0" indent="-276225">
              <a:spcBef>
                <a:spcPts val="0"/>
              </a:spcBef>
              <a:spcAft>
                <a:spcPts val="0"/>
              </a:spcAft>
              <a:tabLst>
                <a:tab pos="1314450" algn="l"/>
              </a:tabLst>
            </a:pPr>
            <a:r>
              <a:rPr lang="en-US" sz="1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Nontarget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All others not selected as a target.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000" i="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 assessment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14450" algn="l"/>
              </a:tabLst>
            </a:pPr>
            <a:r>
              <a:rPr lang="en-US" sz="1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Complete response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Disappearance of all target and nontarget lesions. </a:t>
            </a:r>
          </a:p>
          <a:p>
            <a:pPr marL="1319213" marR="0" indent="-1319213">
              <a:spcBef>
                <a:spcPts val="0"/>
              </a:spcBef>
              <a:spcAft>
                <a:spcPts val="0"/>
              </a:spcAft>
              <a:tabLst>
                <a:tab pos="1314450" algn="l"/>
              </a:tabLst>
            </a:pPr>
            <a:r>
              <a:rPr lang="en-US" sz="1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Partial response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≥30% decrease in sum of diameters of target lesions from baseline and no progression of target lesions.</a:t>
            </a:r>
          </a:p>
          <a:p>
            <a:pPr marR="0">
              <a:spcBef>
                <a:spcPts val="0"/>
              </a:spcBef>
              <a:spcAft>
                <a:spcPts val="0"/>
              </a:spcAft>
              <a:tabLst>
                <a:tab pos="1314450" algn="l"/>
              </a:tabLst>
            </a:pPr>
            <a:r>
              <a:rPr lang="en-US" sz="1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Stable disease</a:t>
            </a:r>
            <a:r>
              <a:rPr lang="en-US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Non-PR/non-PD</a:t>
            </a:r>
          </a:p>
          <a:p>
            <a:pPr marL="1319213" marR="0" indent="-1319213">
              <a:spcBef>
                <a:spcPts val="0"/>
              </a:spcBef>
              <a:spcAft>
                <a:spcPts val="0"/>
              </a:spcAft>
              <a:tabLst>
                <a:tab pos="1314450" algn="l"/>
              </a:tabLst>
            </a:pPr>
            <a:r>
              <a:rPr lang="en-US" sz="1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Progressive disease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Increase of 20% from nadir in target lesions, unequivocal progression in nontarget lesion, or unequivocal new lesion.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C05750-154B-4927-AEC6-1D71C425C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7295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558DC-CB7A-690B-0195-8C58648D8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AD6A00-6A0D-8980-3B84-0B5D565BDD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0B070F-3BC7-C51F-EB3F-70DECB20ED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3974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80B9D-984C-4256-8AB0-AA4EF1C38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E1E956-3803-5A6F-501D-465F72E8C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2CA368-C9F1-E967-B8E4-63D8CB5D7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F37B8-A835-2E8A-F1F3-2B9419221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CE3C8-41C5-4454-B79C-6AC431FF79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369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34F2E-4874-D368-FDD1-EE4C096EA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49CB6A-DF17-7D3D-1001-6A3041327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9F3DDB-AF7E-D301-EA4C-FF18BE0A5F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25414-46A9-3BAC-5EF8-3AF7CA8CB2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5841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31096-C8E3-9F26-32D8-925F16D0B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1ACB04-4AA4-414E-5303-5F0056014D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C21D03-DA9A-3225-9A73-CAD9FDD03F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i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DEE7B-16C9-94D7-0AE7-0CE65C391A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561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 dirty="0">
                <a:solidFill>
                  <a:schemeClr val="bg1"/>
                </a:solidFill>
                <a:latin typeface="+mj-lt"/>
              </a:rPr>
              <a:t>Adult patients with HER2+ unresectable and/or metastatic BC; prior T-DM1; ECOG PS 0/1; stable, treated brain metastases allowed; history of significant ILD excluded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B3B9F-CAF7-4C4B-9DBB-27922AEF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685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73014-5A3E-4C06-8D3B-88833FBDA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10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 what cost/consideration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73014-5A3E-4C06-8D3B-88833FBDAD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167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RC who wouldn’t start </a:t>
            </a:r>
            <a:r>
              <a:rPr lang="en-US" dirty="0" err="1"/>
              <a:t>bc</a:t>
            </a:r>
            <a:r>
              <a:rPr lang="en-US" dirty="0"/>
              <a:t> of alopecia and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B3B9F-CAF7-4C4B-9DBB-27922AEF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284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5.xml"/><Relationship Id="rId4" Type="http://schemas.openxmlformats.org/officeDocument/2006/relationships/image" Target="../media/image18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33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2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6666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627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261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444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8638" indent="0" algn="ctr">
              <a:buNone/>
              <a:defRPr/>
            </a:lvl2pPr>
            <a:lvl3pPr marL="857277" indent="0" algn="ctr">
              <a:buNone/>
              <a:defRPr/>
            </a:lvl3pPr>
            <a:lvl4pPr marL="1285915" indent="0" algn="ctr">
              <a:buNone/>
              <a:defRPr/>
            </a:lvl4pPr>
            <a:lvl5pPr marL="1714553" indent="0" algn="ctr">
              <a:buNone/>
              <a:defRPr/>
            </a:lvl5pPr>
            <a:lvl6pPr marL="2143192" indent="0" algn="ctr">
              <a:buNone/>
              <a:defRPr/>
            </a:lvl6pPr>
            <a:lvl7pPr marL="2571830" indent="0" algn="ctr">
              <a:buNone/>
              <a:defRPr/>
            </a:lvl7pPr>
            <a:lvl8pPr marL="3000469" indent="0" algn="ctr">
              <a:buNone/>
              <a:defRPr/>
            </a:lvl8pPr>
            <a:lvl9pPr marL="34291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572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29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1875"/>
            </a:lvl1pPr>
            <a:lvl2pPr marL="428638" indent="0">
              <a:buNone/>
              <a:defRPr sz="1688"/>
            </a:lvl2pPr>
            <a:lvl3pPr marL="857277" indent="0">
              <a:buNone/>
              <a:defRPr sz="1500"/>
            </a:lvl3pPr>
            <a:lvl4pPr marL="1285915" indent="0">
              <a:buNone/>
              <a:defRPr sz="1313"/>
            </a:lvl4pPr>
            <a:lvl5pPr marL="1714553" indent="0">
              <a:buNone/>
              <a:defRPr sz="1313"/>
            </a:lvl5pPr>
            <a:lvl6pPr marL="2143192" indent="0">
              <a:buNone/>
              <a:defRPr sz="1313"/>
            </a:lvl6pPr>
            <a:lvl7pPr marL="2571830" indent="0">
              <a:buNone/>
              <a:defRPr sz="1313"/>
            </a:lvl7pPr>
            <a:lvl8pPr marL="3000469" indent="0">
              <a:buNone/>
              <a:defRPr sz="1313"/>
            </a:lvl8pPr>
            <a:lvl9pPr marL="3429107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12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351" y="1906589"/>
            <a:ext cx="5101167" cy="4316412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719" y="1906589"/>
            <a:ext cx="5103283" cy="4316412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51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38" indent="0">
              <a:buNone/>
              <a:defRPr sz="1875" b="1"/>
            </a:lvl2pPr>
            <a:lvl3pPr marL="857277" indent="0">
              <a:buNone/>
              <a:defRPr sz="1688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0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3" cy="639762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38" indent="0">
              <a:buNone/>
              <a:defRPr sz="1875" b="1"/>
            </a:lvl2pPr>
            <a:lvl3pPr marL="857277" indent="0">
              <a:buNone/>
              <a:defRPr sz="1688" b="1"/>
            </a:lvl3pPr>
            <a:lvl4pPr marL="1285915" indent="0">
              <a:buNone/>
              <a:defRPr sz="1500" b="1"/>
            </a:lvl4pPr>
            <a:lvl5pPr marL="1714553" indent="0">
              <a:buNone/>
              <a:defRPr sz="1500" b="1"/>
            </a:lvl5pPr>
            <a:lvl6pPr marL="2143192" indent="0">
              <a:buNone/>
              <a:defRPr sz="1500" b="1"/>
            </a:lvl6pPr>
            <a:lvl7pPr marL="2571830" indent="0">
              <a:buNone/>
              <a:defRPr sz="1500" b="1"/>
            </a:lvl7pPr>
            <a:lvl8pPr marL="3000469" indent="0">
              <a:buNone/>
              <a:defRPr sz="1500" b="1"/>
            </a:lvl8pPr>
            <a:lvl9pPr marL="3429107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6"/>
            <a:ext cx="5389033" cy="3951288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526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2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51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1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1"/>
            <a:ext cx="4011084" cy="4691063"/>
          </a:xfrm>
        </p:spPr>
        <p:txBody>
          <a:bodyPr/>
          <a:lstStyle>
            <a:lvl1pPr marL="0" indent="0">
              <a:buNone/>
              <a:defRPr sz="1313"/>
            </a:lvl1pPr>
            <a:lvl2pPr marL="428638" indent="0">
              <a:buNone/>
              <a:defRPr sz="1125"/>
            </a:lvl2pPr>
            <a:lvl3pPr marL="857277" indent="0">
              <a:buNone/>
              <a:defRPr sz="938"/>
            </a:lvl3pPr>
            <a:lvl4pPr marL="1285915" indent="0">
              <a:buNone/>
              <a:defRPr sz="844"/>
            </a:lvl4pPr>
            <a:lvl5pPr marL="1714553" indent="0">
              <a:buNone/>
              <a:defRPr sz="844"/>
            </a:lvl5pPr>
            <a:lvl6pPr marL="2143192" indent="0">
              <a:buNone/>
              <a:defRPr sz="844"/>
            </a:lvl6pPr>
            <a:lvl7pPr marL="2571830" indent="0">
              <a:buNone/>
              <a:defRPr sz="844"/>
            </a:lvl7pPr>
            <a:lvl8pPr marL="3000469" indent="0">
              <a:buNone/>
              <a:defRPr sz="844"/>
            </a:lvl8pPr>
            <a:lvl9pPr marL="3429107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77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8638" indent="0">
              <a:buNone/>
              <a:defRPr sz="2625"/>
            </a:lvl2pPr>
            <a:lvl3pPr marL="857277" indent="0">
              <a:buNone/>
              <a:defRPr sz="2250"/>
            </a:lvl3pPr>
            <a:lvl4pPr marL="1285915" indent="0">
              <a:buNone/>
              <a:defRPr sz="1875"/>
            </a:lvl4pPr>
            <a:lvl5pPr marL="1714553" indent="0">
              <a:buNone/>
              <a:defRPr sz="1875"/>
            </a:lvl5pPr>
            <a:lvl6pPr marL="2143192" indent="0">
              <a:buNone/>
              <a:defRPr sz="1875"/>
            </a:lvl6pPr>
            <a:lvl7pPr marL="2571830" indent="0">
              <a:buNone/>
              <a:defRPr sz="1875"/>
            </a:lvl7pPr>
            <a:lvl8pPr marL="3000469" indent="0">
              <a:buNone/>
              <a:defRPr sz="1875"/>
            </a:lvl8pPr>
            <a:lvl9pPr marL="3429107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313"/>
            </a:lvl1pPr>
            <a:lvl2pPr marL="428638" indent="0">
              <a:buNone/>
              <a:defRPr sz="1125"/>
            </a:lvl2pPr>
            <a:lvl3pPr marL="857277" indent="0">
              <a:buNone/>
              <a:defRPr sz="938"/>
            </a:lvl3pPr>
            <a:lvl4pPr marL="1285915" indent="0">
              <a:buNone/>
              <a:defRPr sz="844"/>
            </a:lvl4pPr>
            <a:lvl5pPr marL="1714553" indent="0">
              <a:buNone/>
              <a:defRPr sz="844"/>
            </a:lvl5pPr>
            <a:lvl6pPr marL="2143192" indent="0">
              <a:buNone/>
              <a:defRPr sz="844"/>
            </a:lvl6pPr>
            <a:lvl7pPr marL="2571830" indent="0">
              <a:buNone/>
              <a:defRPr sz="844"/>
            </a:lvl7pPr>
            <a:lvl8pPr marL="3000469" indent="0">
              <a:buNone/>
              <a:defRPr sz="844"/>
            </a:lvl8pPr>
            <a:lvl9pPr marL="3429107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33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63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1621" y="569915"/>
            <a:ext cx="2601383" cy="5653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5351" y="569915"/>
            <a:ext cx="7603067" cy="5653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672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977972"/>
            <a:ext cx="12192000" cy="28882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251879"/>
            <a:ext cx="10972800" cy="18375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Subtext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8714D-BF91-F640-B196-C7C026F5440C}"/>
              </a:ext>
            </a:extLst>
          </p:cNvPr>
          <p:cNvSpPr txBox="1"/>
          <p:nvPr/>
        </p:nvSpPr>
        <p:spPr>
          <a:xfrm>
            <a:off x="236361" y="7999217"/>
            <a:ext cx="4452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October 29–30, 2021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CHICAGO</a:t>
            </a:r>
          </a:p>
        </p:txBody>
      </p:sp>
    </p:spTree>
    <p:extLst>
      <p:ext uri="{BB962C8B-B14F-4D97-AF65-F5344CB8AC3E}">
        <p14:creationId xmlns:p14="http://schemas.microsoft.com/office/powerpoint/2010/main" val="132293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Presentation" userDrawn="1">
  <p:cSld name="1_Title Presentatio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598D5007-B8B3-4105-8D24-3D32878E6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182" r="37155" b="3124"/>
          <a:stretch/>
        </p:blipFill>
        <p:spPr>
          <a:xfrm>
            <a:off x="6869373" y="-228515"/>
            <a:ext cx="5322627" cy="7086516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7EAA5D-394E-4EB3-8B46-0ABC09A09C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4418" y="453836"/>
            <a:ext cx="2861061" cy="544577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FD46E52-FF66-4403-A46F-CC79558F435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4418" y="1984889"/>
            <a:ext cx="6104332" cy="1043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267" b="1" i="0">
                <a:solidFill>
                  <a:srgbClr val="026C7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Title of the presentation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8FF270-290D-497B-871A-6ADB099AB04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24418" y="3028508"/>
            <a:ext cx="6104332" cy="5338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133" b="0" i="0">
                <a:solidFill>
                  <a:srgbClr val="3D9DA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Subtitle of the presentation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518978F-F373-430B-85CD-7F1D9672255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24419" y="4797990"/>
            <a:ext cx="6104331" cy="623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 i="0">
                <a:solidFill>
                  <a:srgbClr val="026C7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Name of the speaker</a:t>
            </a:r>
          </a:p>
          <a:p>
            <a:pPr lvl="0"/>
            <a:r>
              <a:rPr lang="en-GB"/>
              <a:t>Position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DF40534-86AB-4408-9234-40E0777315E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24419" y="5525730"/>
            <a:ext cx="6104331" cy="623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rgbClr val="026C7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CH"/>
              <a:t>City Nation, Date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82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3D9DA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0B917-7AEC-4D84-A351-D9D66AC4FB77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>
                <a:solidFill>
                  <a:srgbClr val="C9473E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>
                <a:solidFill>
                  <a:srgbClr val="C9473E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>
                <a:solidFill>
                  <a:srgbClr val="C9473E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>
                <a:solidFill>
                  <a:srgbClr val="C9473E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>
              <a:solidFill>
                <a:srgbClr val="C9473E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026C7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1730103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32714771-AEB2-FE40-AD3E-E93DB8F4ADCD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58246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C9473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3D78F6-5649-4478-BA93-ED23F06DA2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7" y="6248189"/>
            <a:ext cx="1657927" cy="3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69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RD Slide_wHeading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ACC4B1F-ECAA-4B1A-A978-86B485A498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0" imgH="469" progId="TCLayout.ActiveDocument.1">
                  <p:embed/>
                </p:oleObj>
              </mc:Choice>
              <mc:Fallback>
                <p:oleObj name="think-cell Slide" r:id="rId3" imgW="470" imgH="46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ACC4B1F-ECAA-4B1A-A978-86B485A498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Espace réservé du numéro de diapositive 25"/>
          <p:cNvSpPr>
            <a:spLocks noGrp="1"/>
          </p:cNvSpPr>
          <p:nvPr>
            <p:ph type="sldNum" sz="quarter" idx="16"/>
          </p:nvPr>
        </p:nvSpPr>
        <p:spPr>
          <a:xfrm>
            <a:off x="9180870" y="6425175"/>
            <a:ext cx="2743200" cy="365125"/>
          </a:xfrm>
        </p:spPr>
        <p:txBody>
          <a:bodyPr/>
          <a:lstStyle/>
          <a:p>
            <a:fld id="{980E94A8-0648-D043-B8F7-3AFA110B04B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99941C6-417C-429E-8665-66EF3ECC8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365" y="207545"/>
            <a:ext cx="11235270" cy="680627"/>
          </a:xfrm>
        </p:spPr>
        <p:txBody>
          <a:bodyPr anchor="ctr" anchorCtr="0"/>
          <a:lstStyle>
            <a:lvl1pPr algn="l">
              <a:lnSpc>
                <a:spcPct val="100000"/>
              </a:lnSpc>
              <a:spcBef>
                <a:spcPts val="0"/>
              </a:spcBef>
              <a:defRPr lang="en-US" sz="3001" spc="-62" baseline="0" smtClean="0">
                <a:solidFill>
                  <a:schemeClr val="tx1"/>
                </a:solidFill>
              </a:defRPr>
            </a:lvl1pPr>
            <a:lvl2pPr algn="r">
              <a:defRPr lang="en-US" sz="4501" smtClean="0"/>
            </a:lvl2pPr>
            <a:lvl3pPr algn="r">
              <a:defRPr lang="en-US" sz="4501" smtClean="0"/>
            </a:lvl3pPr>
            <a:lvl4pPr algn="r">
              <a:defRPr lang="en-US" sz="4501" smtClean="0"/>
            </a:lvl4pPr>
            <a:lvl5pPr algn="r">
              <a:defRPr lang="en-US" sz="4501"/>
            </a:lvl5pPr>
          </a:lstStyle>
          <a:p>
            <a:pPr lvl="0"/>
            <a:r>
              <a:rPr lang="en-US"/>
              <a:t>This is a 24pt Single Line Heading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7B0400-FB83-46D1-A757-A1938EF51816}"/>
              </a:ext>
            </a:extLst>
          </p:cNvPr>
          <p:cNvCxnSpPr>
            <a:cxnSpLocks/>
          </p:cNvCxnSpPr>
          <p:nvPr userDrawn="1"/>
        </p:nvCxnSpPr>
        <p:spPr>
          <a:xfrm>
            <a:off x="4836" y="940809"/>
            <a:ext cx="12182328" cy="0"/>
          </a:xfrm>
          <a:prstGeom prst="line">
            <a:avLst/>
          </a:prstGeom>
          <a:ln w="76200">
            <a:gradFill flip="none" rotWithShape="1">
              <a:gsLst>
                <a:gs pos="100000">
                  <a:schemeClr val="accent4"/>
                </a:gs>
                <a:gs pos="17000">
                  <a:schemeClr val="accent4"/>
                </a:gs>
                <a:gs pos="85000">
                  <a:schemeClr val="accent4"/>
                </a:gs>
                <a:gs pos="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1472">
          <p15:clr>
            <a:srgbClr val="FBAE40"/>
          </p15:clr>
        </p15:guide>
        <p15:guide id="2" orient="horz" pos="145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6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50F893B-AE6A-9640-A053-B9D05AB0FFA4}"/>
              </a:ext>
            </a:extLst>
          </p:cNvPr>
          <p:cNvGrpSpPr/>
          <p:nvPr userDrawn="1"/>
        </p:nvGrpSpPr>
        <p:grpSpPr>
          <a:xfrm>
            <a:off x="1187908" y="1580140"/>
            <a:ext cx="9425659" cy="4278154"/>
            <a:chOff x="913520" y="1437987"/>
            <a:chExt cx="10368225" cy="47059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245940-E560-E31B-7F0B-E3ABAF1AF74F}"/>
                </a:ext>
              </a:extLst>
            </p:cNvPr>
            <p:cNvSpPr txBox="1"/>
            <p:nvPr/>
          </p:nvSpPr>
          <p:spPr>
            <a:xfrm>
              <a:off x="2059034" y="1437987"/>
              <a:ext cx="3856617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1400" b="1" dirty="0">
                  <a:latin typeface="Gotham Narrow Medium"/>
                </a:rPr>
                <a:t>PFS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3E8471E-7DEA-9AA6-B92A-73E63B02DB42}"/>
                </a:ext>
              </a:extLst>
            </p:cNvPr>
            <p:cNvGrpSpPr/>
            <p:nvPr/>
          </p:nvGrpSpPr>
          <p:grpSpPr>
            <a:xfrm>
              <a:off x="913520" y="1814258"/>
              <a:ext cx="10368225" cy="4329699"/>
              <a:chOff x="1340240" y="1611062"/>
              <a:chExt cx="10368225" cy="432969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0728F99-ED59-3509-9F09-CD46C77E4F3F}"/>
                  </a:ext>
                </a:extLst>
              </p:cNvPr>
              <p:cNvGrpSpPr/>
              <p:nvPr/>
            </p:nvGrpSpPr>
            <p:grpSpPr>
              <a:xfrm>
                <a:off x="1340240" y="1611062"/>
                <a:ext cx="10368225" cy="4329699"/>
                <a:chOff x="1340240" y="1611062"/>
                <a:chExt cx="10368225" cy="4329699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0AEEFDDA-1DFB-1717-5C0A-5CD5DB7340D7}"/>
                    </a:ext>
                  </a:extLst>
                </p:cNvPr>
                <p:cNvGrpSpPr/>
                <p:nvPr/>
              </p:nvGrpSpPr>
              <p:grpSpPr>
                <a:xfrm>
                  <a:off x="1340240" y="1611062"/>
                  <a:ext cx="10368225" cy="4329699"/>
                  <a:chOff x="1340240" y="1611062"/>
                  <a:chExt cx="10368225" cy="4329699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50A90630-8C86-DBF0-FCD2-974CF5B02B5E}"/>
                      </a:ext>
                    </a:extLst>
                  </p:cNvPr>
                  <p:cNvGrpSpPr/>
                  <p:nvPr/>
                </p:nvGrpSpPr>
                <p:grpSpPr>
                  <a:xfrm>
                    <a:off x="1340240" y="1611062"/>
                    <a:ext cx="10368225" cy="3875153"/>
                    <a:chOff x="1340240" y="1707318"/>
                    <a:chExt cx="10368225" cy="4250064"/>
                  </a:xfrm>
                </p:grpSpPr>
                <p:pic>
                  <p:nvPicPr>
                    <p:cNvPr id="27" name="Picture 26">
                      <a:extLst>
                        <a:ext uri="{FF2B5EF4-FFF2-40B4-BE49-F238E27FC236}">
                          <a16:creationId xmlns:a16="http://schemas.microsoft.com/office/drawing/2014/main" id="{6677EB47-40FE-FCD1-045B-DD728E99632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r="78543"/>
                    <a:stretch/>
                  </p:blipFill>
                  <p:spPr>
                    <a:xfrm>
                      <a:off x="1340240" y="1717952"/>
                      <a:ext cx="2040913" cy="423534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" name="Picture 27">
                      <a:extLst>
                        <a:ext uri="{FF2B5EF4-FFF2-40B4-BE49-F238E27FC236}">
                          <a16:creationId xmlns:a16="http://schemas.microsoft.com/office/drawing/2014/main" id="{64792D5F-A8EC-CE2F-5904-25DD638D34F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49180" r="2145"/>
                    <a:stretch/>
                  </p:blipFill>
                  <p:spPr>
                    <a:xfrm>
                      <a:off x="3381153" y="1722033"/>
                      <a:ext cx="3859619" cy="423534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>
                      <a:extLst>
                        <a:ext uri="{FF2B5EF4-FFF2-40B4-BE49-F238E27FC236}">
                          <a16:creationId xmlns:a16="http://schemas.microsoft.com/office/drawing/2014/main" id="{FBB2B8DA-2412-E05C-D12C-A98D2533B2B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49255"/>
                    <a:stretch/>
                  </p:blipFill>
                  <p:spPr>
                    <a:xfrm>
                      <a:off x="7251398" y="1707318"/>
                      <a:ext cx="4457067" cy="423534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DC2BA55A-F3BE-3AF6-B00C-C2EA43DC6A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4918" y="1769929"/>
                      <a:ext cx="536448" cy="597408"/>
                    </a:xfrm>
                    <a:prstGeom prst="rect">
                      <a:avLst/>
                    </a:prstGeom>
                    <a:solidFill>
                      <a:srgbClr val="F6F3F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N" dirty="0"/>
                    </a:p>
                  </p:txBody>
                </p: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E3383C68-25D4-F51B-4026-A1093E9D5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1398" y="1717952"/>
                      <a:ext cx="536448" cy="597408"/>
                    </a:xfrm>
                    <a:prstGeom prst="rect">
                      <a:avLst/>
                    </a:prstGeom>
                    <a:solidFill>
                      <a:srgbClr val="F6F3F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N" dirty="0"/>
                    </a:p>
                  </p:txBody>
                </p:sp>
              </p:grp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27EB3850-B112-1F24-40C2-894EE26CCE1D}"/>
                      </a:ext>
                    </a:extLst>
                  </p:cNvPr>
                  <p:cNvSpPr/>
                  <p:nvPr/>
                </p:nvSpPr>
                <p:spPr>
                  <a:xfrm>
                    <a:off x="1340240" y="5112761"/>
                    <a:ext cx="10368225" cy="828000"/>
                  </a:xfrm>
                  <a:prstGeom prst="rect">
                    <a:avLst/>
                  </a:prstGeom>
                  <a:solidFill>
                    <a:srgbClr val="F6F3F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dirty="0"/>
                  </a:p>
                </p:txBody>
              </p:sp>
            </p:grp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1550AF12-3696-9709-1B9A-B69E3F688F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604" r="88978" b="28718"/>
                <a:stretch/>
              </p:blipFill>
              <p:spPr>
                <a:xfrm>
                  <a:off x="1583056" y="5120746"/>
                  <a:ext cx="748736" cy="386064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DA81610A-1F81-DA5E-DC73-6F1B9017C2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0791" t="-4208" r="33016" b="26706"/>
                <a:stretch/>
              </p:blipFill>
              <p:spPr>
                <a:xfrm>
                  <a:off x="3126656" y="5081145"/>
                  <a:ext cx="3220170" cy="422162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FCC5EB2F-ABF1-8EB4-34A4-15EBA81C82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9180" t="90091" r="2145"/>
                <a:stretch/>
              </p:blipFill>
              <p:spPr>
                <a:xfrm>
                  <a:off x="3385915" y="5511577"/>
                  <a:ext cx="3859619" cy="419672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D889A652-D5EA-7266-C449-E8D7D255CC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7554" t="22955" r="9241" b="24844"/>
                <a:stretch/>
              </p:blipFill>
              <p:spPr>
                <a:xfrm>
                  <a:off x="6346827" y="5232325"/>
                  <a:ext cx="893946" cy="257230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FDB82F60-389D-6E56-FF10-ECD36A4AD4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0791" t="23767" r="44480" b="28448"/>
                <a:stretch/>
              </p:blipFill>
              <p:spPr>
                <a:xfrm>
                  <a:off x="2308506" y="5232325"/>
                  <a:ext cx="940519" cy="274485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6353234D-1E9E-1304-07B1-BD73B7E070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0791" t="23767" r="44480" b="28448"/>
                <a:stretch/>
              </p:blipFill>
              <p:spPr>
                <a:xfrm>
                  <a:off x="3126655" y="5166545"/>
                  <a:ext cx="1260000" cy="56268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2A7A259F-0606-D560-A2B8-527016A70D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0791" t="23767" r="44480" b="28448"/>
                <a:stretch/>
              </p:blipFill>
              <p:spPr>
                <a:xfrm>
                  <a:off x="4431579" y="5168128"/>
                  <a:ext cx="1925871" cy="86010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F7AA88F1-27BA-5A86-CAC2-B65F32946B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0791" t="23767" r="44480" b="28448"/>
                <a:stretch/>
              </p:blipFill>
              <p:spPr>
                <a:xfrm>
                  <a:off x="2277633" y="5125511"/>
                  <a:ext cx="1642863" cy="108000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8281B2B-DCB1-92A4-51E1-9FC773AD4E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2769" t="-2269" r="28200" b="30327"/>
              <a:stretch/>
            </p:blipFill>
            <p:spPr>
              <a:xfrm>
                <a:off x="7172861" y="5111147"/>
                <a:ext cx="3483568" cy="38192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7F93D30-BAD6-0CF6-2DEA-43CF46F4BB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80405" t="22001" r="7263" b="22378"/>
              <a:stretch/>
            </p:blipFill>
            <p:spPr>
              <a:xfrm>
                <a:off x="10647539" y="5254138"/>
                <a:ext cx="795770" cy="27179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176E874-5CA2-DC81-9B72-7F90558FA3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255" t="90881"/>
              <a:stretch/>
            </p:blipFill>
            <p:spPr>
              <a:xfrm>
                <a:off x="7251398" y="5525930"/>
                <a:ext cx="4457067" cy="386205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1EFFA93-8321-91A8-C750-843089B286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0791" t="23767" r="44480" b="28448"/>
              <a:stretch/>
            </p:blipFill>
            <p:spPr>
              <a:xfrm>
                <a:off x="6309740" y="5110518"/>
                <a:ext cx="2592000" cy="11576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29E979D-F8AD-CFD8-8DA2-3CE1C11DC4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0791" t="23767" r="44480" b="28448"/>
              <a:stretch/>
            </p:blipFill>
            <p:spPr>
              <a:xfrm>
                <a:off x="8939053" y="5120746"/>
                <a:ext cx="2504256" cy="14301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6271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85">
          <p15:clr>
            <a:srgbClr val="FBAE40"/>
          </p15:clr>
        </p15:guide>
        <p15:guide id="4" pos="3795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MSKCC_logo_hor_pos_rgb_15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317" y="735013"/>
            <a:ext cx="413808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4719" y="0"/>
            <a:ext cx="205316" cy="1690688"/>
          </a:xfrm>
          <a:prstGeom prst="rect">
            <a:avLst/>
          </a:prstGeom>
          <a:solidFill>
            <a:srgbClr val="298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719" y="1690689"/>
            <a:ext cx="205316" cy="1804987"/>
          </a:xfrm>
          <a:prstGeom prst="rect">
            <a:avLst/>
          </a:prstGeom>
          <a:solidFill>
            <a:srgbClr val="F265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719" y="3495676"/>
            <a:ext cx="205316" cy="2549525"/>
          </a:xfrm>
          <a:prstGeom prst="rect">
            <a:avLst/>
          </a:prstGeom>
          <a:solidFill>
            <a:srgbClr val="FFF5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5999" y="2195001"/>
            <a:ext cx="9266239" cy="1470025"/>
          </a:xfrm>
        </p:spPr>
        <p:txBody>
          <a:bodyPr>
            <a:normAutofit/>
          </a:bodyPr>
          <a:lstStyle>
            <a:lvl1pPr algn="l">
              <a:defRPr sz="5333" b="1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6280" y="4292600"/>
            <a:ext cx="10245853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000000"/>
                </a:solidFill>
                <a:latin typeface="Corbel"/>
                <a:cs typeface="Corbel"/>
              </a:defRPr>
            </a:lvl1pPr>
            <a:lvl2pPr marL="60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3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719" y="8"/>
            <a:ext cx="205316" cy="971551"/>
          </a:xfrm>
          <a:prstGeom prst="rect">
            <a:avLst/>
          </a:prstGeom>
          <a:solidFill>
            <a:srgbClr val="298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719" y="971654"/>
            <a:ext cx="205316" cy="401639"/>
          </a:xfrm>
          <a:prstGeom prst="rect">
            <a:avLst/>
          </a:prstGeom>
          <a:solidFill>
            <a:srgbClr val="F265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719" y="1373192"/>
            <a:ext cx="205316" cy="703263"/>
          </a:xfrm>
          <a:prstGeom prst="rect">
            <a:avLst/>
          </a:prstGeom>
          <a:solidFill>
            <a:srgbClr val="FFF5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843" y="297762"/>
            <a:ext cx="10239828" cy="7826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843" y="1202969"/>
            <a:ext cx="10239828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020233" y="6356352"/>
            <a:ext cx="2844800" cy="365125"/>
          </a:xfrm>
          <a:prstGeom prst="rect">
            <a:avLst/>
          </a:prstGeom>
        </p:spPr>
        <p:txBody>
          <a:bodyPr lIns="91284" tIns="45642" rIns="91284" bIns="4564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608339">
              <a:defRPr/>
            </a:pPr>
            <a:fld id="{FDB103F7-F532-7E41-A643-14513E3B0DC9}" type="datetimeFigureOut">
              <a:rPr lang="en-US" sz="1867" smtClean="0">
                <a:solidFill>
                  <a:prstClr val="black"/>
                </a:solidFill>
              </a:rPr>
              <a:pPr defTabSz="608339">
                <a:defRPr/>
              </a:pPr>
              <a:t>4/11/25</a:t>
            </a:fld>
            <a:endParaRPr lang="en-US" sz="1867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4284" y="6356352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5867" y="6356352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E4D73-AB55-8D45-A235-151C299D4DE6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69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4719" y="8"/>
            <a:ext cx="205316" cy="971551"/>
          </a:xfrm>
          <a:prstGeom prst="rect">
            <a:avLst/>
          </a:prstGeom>
          <a:solidFill>
            <a:srgbClr val="298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719" y="971654"/>
            <a:ext cx="205316" cy="401639"/>
          </a:xfrm>
          <a:prstGeom prst="rect">
            <a:avLst/>
          </a:prstGeom>
          <a:solidFill>
            <a:srgbClr val="F265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4719" y="1373192"/>
            <a:ext cx="205316" cy="703263"/>
          </a:xfrm>
          <a:prstGeom prst="rect">
            <a:avLst/>
          </a:prstGeom>
          <a:solidFill>
            <a:srgbClr val="FFF5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578" y="330805"/>
            <a:ext cx="10198707" cy="751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3580" y="1223453"/>
            <a:ext cx="4949373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23453"/>
            <a:ext cx="5014685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013885" y="6356352"/>
            <a:ext cx="2614083" cy="365125"/>
          </a:xfrm>
          <a:prstGeom prst="rect">
            <a:avLst/>
          </a:prstGeom>
        </p:spPr>
        <p:txBody>
          <a:bodyPr lIns="91284" tIns="45642" rIns="91284" bIns="45642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orbel"/>
                <a:ea typeface="+mn-ea"/>
                <a:cs typeface="Corbel"/>
              </a:defRPr>
            </a:lvl1pPr>
          </a:lstStyle>
          <a:p>
            <a:pPr defTabSz="608339">
              <a:defRPr/>
            </a:pPr>
            <a:fld id="{44A5B27C-8795-E84E-9259-35C391223D80}" type="datetimeFigureOut">
              <a:rPr lang="en-US" sz="1867" smtClean="0">
                <a:solidFill>
                  <a:prstClr val="black"/>
                </a:solidFill>
              </a:rPr>
              <a:pPr defTabSz="608339">
                <a:defRPr/>
              </a:pPr>
              <a:t>4/11/25</a:t>
            </a:fld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7651" y="6356352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67184" y="6356352"/>
            <a:ext cx="2844800" cy="365125"/>
          </a:xfrm>
        </p:spPr>
        <p:txBody>
          <a:bodyPr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pPr>
              <a:defRPr/>
            </a:pPr>
            <a:fld id="{36883920-E7F9-7D43-A4CA-530CE0F369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44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908" y="256040"/>
            <a:ext cx="10196285" cy="81123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909" y="1429009"/>
            <a:ext cx="499261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9" indent="0">
              <a:buNone/>
              <a:defRPr sz="2667" b="1"/>
            </a:lvl2pPr>
            <a:lvl3pPr marL="1216830" indent="0">
              <a:buNone/>
              <a:defRPr sz="2400" b="1"/>
            </a:lvl3pPr>
            <a:lvl4pPr marL="1825218" indent="0">
              <a:buNone/>
              <a:defRPr sz="2133" b="1"/>
            </a:lvl4pPr>
            <a:lvl5pPr marL="2433658" indent="0">
              <a:buNone/>
              <a:defRPr sz="2133" b="1"/>
            </a:lvl5pPr>
            <a:lvl6pPr marL="3041996" indent="0">
              <a:buNone/>
              <a:defRPr sz="2133" b="1"/>
            </a:lvl6pPr>
            <a:lvl7pPr marL="3650335" indent="0">
              <a:buNone/>
              <a:defRPr sz="2133" b="1"/>
            </a:lvl7pPr>
            <a:lvl8pPr marL="4258780" indent="0">
              <a:buNone/>
              <a:defRPr sz="2133" b="1"/>
            </a:lvl8pPr>
            <a:lvl9pPr marL="486719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3909" y="2068769"/>
            <a:ext cx="4992611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9009"/>
            <a:ext cx="500682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9" indent="0">
              <a:buNone/>
              <a:defRPr sz="2667" b="1"/>
            </a:lvl2pPr>
            <a:lvl3pPr marL="1216830" indent="0">
              <a:buNone/>
              <a:defRPr sz="2400" b="1"/>
            </a:lvl3pPr>
            <a:lvl4pPr marL="1825218" indent="0">
              <a:buNone/>
              <a:defRPr sz="2133" b="1"/>
            </a:lvl4pPr>
            <a:lvl5pPr marL="2433658" indent="0">
              <a:buNone/>
              <a:defRPr sz="2133" b="1"/>
            </a:lvl5pPr>
            <a:lvl6pPr marL="3041996" indent="0">
              <a:buNone/>
              <a:defRPr sz="2133" b="1"/>
            </a:lvl6pPr>
            <a:lvl7pPr marL="3650335" indent="0">
              <a:buNone/>
              <a:defRPr sz="2133" b="1"/>
            </a:lvl7pPr>
            <a:lvl8pPr marL="4258780" indent="0">
              <a:buNone/>
              <a:defRPr sz="2133" b="1"/>
            </a:lvl8pPr>
            <a:lvl9pPr marL="486719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769"/>
            <a:ext cx="5006824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03300" y="6356352"/>
            <a:ext cx="2844800" cy="365125"/>
          </a:xfrm>
          <a:prstGeom prst="rect">
            <a:avLst/>
          </a:prstGeom>
        </p:spPr>
        <p:txBody>
          <a:bodyPr lIns="91284" tIns="45642" rIns="91284" bIns="45642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orbel"/>
                <a:ea typeface="+mn-ea"/>
                <a:cs typeface="Corbel"/>
              </a:defRPr>
            </a:lvl1pPr>
          </a:lstStyle>
          <a:p>
            <a:pPr defTabSz="608339">
              <a:defRPr/>
            </a:pPr>
            <a:fld id="{70BB889F-615B-A143-81B8-7F50487870FF}" type="datetimeFigureOut">
              <a:rPr lang="en-US" sz="1867" smtClean="0">
                <a:solidFill>
                  <a:prstClr val="black"/>
                </a:solidFill>
              </a:rPr>
              <a:pPr defTabSz="608339">
                <a:defRPr/>
              </a:pPr>
              <a:t>4/11/25</a:t>
            </a:fld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54484" y="6356352"/>
            <a:ext cx="2844800" cy="365125"/>
          </a:xfrm>
        </p:spPr>
        <p:txBody>
          <a:bodyPr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pPr>
              <a:defRPr/>
            </a:pPr>
            <a:fld id="{BB5FCFC4-4A72-F240-B0FB-BFC271FC49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84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43381"/>
            <a:ext cx="10196285" cy="9484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16000" y="6356352"/>
            <a:ext cx="2844800" cy="365125"/>
          </a:xfrm>
          <a:prstGeom prst="rect">
            <a:avLst/>
          </a:prstGeom>
        </p:spPr>
        <p:txBody>
          <a:bodyPr lIns="91284" tIns="45642" rIns="91284" bIns="4564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608339">
              <a:defRPr/>
            </a:pPr>
            <a:fld id="{1D3DDAA1-284A-A446-91F6-E1B13999B2E4}" type="datetimeFigureOut">
              <a:rPr lang="en-US" sz="1867" smtClean="0">
                <a:solidFill>
                  <a:prstClr val="black"/>
                </a:solidFill>
              </a:rPr>
              <a:pPr defTabSz="608339">
                <a:defRPr/>
              </a:pPr>
              <a:t>4/11/25</a:t>
            </a:fld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78300" y="6356352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184" y="6356352"/>
            <a:ext cx="2844800" cy="365125"/>
          </a:xfrm>
        </p:spPr>
        <p:txBody>
          <a:bodyPr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pPr>
              <a:defRPr/>
            </a:pPr>
            <a:fld id="{C0C5BB00-F932-804A-A291-523F17D198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4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209319"/>
            <a:ext cx="10196285" cy="1859783"/>
          </a:xfrm>
        </p:spPr>
        <p:txBody>
          <a:bodyPr anchor="t">
            <a:no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16000" y="6356352"/>
            <a:ext cx="2844800" cy="365125"/>
          </a:xfrm>
          <a:prstGeom prst="rect">
            <a:avLst/>
          </a:prstGeom>
        </p:spPr>
        <p:txBody>
          <a:bodyPr lIns="91284" tIns="45642" rIns="91284" bIns="45642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 defTabSz="608339">
              <a:defRPr/>
            </a:pPr>
            <a:fld id="{2EBCB026-1BBD-1A4B-8947-A4CEEDC213D8}" type="datetimeFigureOut">
              <a:rPr lang="en-US" sz="1867" smtClean="0">
                <a:solidFill>
                  <a:prstClr val="black"/>
                </a:solidFill>
              </a:rPr>
              <a:pPr defTabSz="608339">
                <a:defRPr/>
              </a:pPr>
              <a:t>4/11/25</a:t>
            </a:fld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78300" y="6356352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7184" y="6356352"/>
            <a:ext cx="2844800" cy="365125"/>
          </a:xfrm>
        </p:spPr>
        <p:txBody>
          <a:bodyPr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pPr>
              <a:defRPr/>
            </a:pPr>
            <a:fld id="{A70FBAAE-CA8D-D846-A4D7-9307DA162F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9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64167" y="6356352"/>
            <a:ext cx="2844800" cy="365125"/>
          </a:xfrm>
          <a:prstGeom prst="rect">
            <a:avLst/>
          </a:prstGeom>
        </p:spPr>
        <p:txBody>
          <a:bodyPr lIns="91284" tIns="45642" rIns="91284" bIns="45642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orbel"/>
                <a:ea typeface="+mn-ea"/>
                <a:cs typeface="Corbel"/>
              </a:defRPr>
            </a:lvl1pPr>
          </a:lstStyle>
          <a:p>
            <a:pPr defTabSz="608339">
              <a:defRPr/>
            </a:pPr>
            <a:fld id="{19605816-5A7E-BF4F-9C06-305EFF0A5642}" type="datetimeFigureOut">
              <a:rPr lang="en-US" sz="1867" smtClean="0">
                <a:solidFill>
                  <a:prstClr val="black"/>
                </a:solidFill>
              </a:rPr>
              <a:pPr defTabSz="608339">
                <a:defRPr/>
              </a:pPr>
              <a:t>4/11/25</a:t>
            </a:fld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pPr>
              <a:defRPr/>
            </a:pPr>
            <a:fld id="{8BEECA4E-2AC5-704D-87D0-7F388F3351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4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4" y="1215512"/>
            <a:ext cx="4158653" cy="747621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1717" y="1215515"/>
            <a:ext cx="5660571" cy="4910652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4" y="1963200"/>
            <a:ext cx="4158653" cy="4163031"/>
          </a:xfrm>
        </p:spPr>
        <p:txBody>
          <a:bodyPr/>
          <a:lstStyle>
            <a:lvl1pPr marL="0" indent="0">
              <a:buNone/>
              <a:defRPr sz="1867"/>
            </a:lvl1pPr>
            <a:lvl2pPr marL="608339" indent="0">
              <a:buNone/>
              <a:defRPr sz="1600"/>
            </a:lvl2pPr>
            <a:lvl3pPr marL="1216830" indent="0">
              <a:buNone/>
              <a:defRPr sz="1333"/>
            </a:lvl3pPr>
            <a:lvl4pPr marL="1825218" indent="0">
              <a:buNone/>
              <a:defRPr sz="1200"/>
            </a:lvl4pPr>
            <a:lvl5pPr marL="2433658" indent="0">
              <a:buNone/>
              <a:defRPr sz="1200"/>
            </a:lvl5pPr>
            <a:lvl6pPr marL="3041996" indent="0">
              <a:buNone/>
              <a:defRPr sz="1200"/>
            </a:lvl6pPr>
            <a:lvl7pPr marL="3650335" indent="0">
              <a:buNone/>
              <a:defRPr sz="1200"/>
            </a:lvl7pPr>
            <a:lvl8pPr marL="4258780" indent="0">
              <a:buNone/>
              <a:defRPr sz="1200"/>
            </a:lvl8pPr>
            <a:lvl9pPr marL="486719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56352"/>
            <a:ext cx="2844800" cy="365125"/>
          </a:xfrm>
          <a:prstGeom prst="rect">
            <a:avLst/>
          </a:prstGeom>
        </p:spPr>
        <p:txBody>
          <a:bodyPr lIns="91284" tIns="45642" rIns="91284" bIns="45642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orbel"/>
                <a:ea typeface="+mn-ea"/>
                <a:cs typeface="Corbel"/>
              </a:defRPr>
            </a:lvl1pPr>
          </a:lstStyle>
          <a:p>
            <a:pPr defTabSz="608339">
              <a:defRPr/>
            </a:pPr>
            <a:fld id="{916A90FE-8C5E-E542-8785-B04E515BDF7F}" type="datetimeFigureOut">
              <a:rPr lang="en-US" sz="1867" smtClean="0">
                <a:solidFill>
                  <a:prstClr val="black"/>
                </a:solidFill>
              </a:rPr>
              <a:pPr defTabSz="608339">
                <a:defRPr/>
              </a:pPr>
              <a:t>4/11/25</a:t>
            </a:fld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78300" y="6356352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pPr>
              <a:defRPr/>
            </a:pPr>
            <a:fld id="{491E541E-43C1-904D-AB37-1E562F6E95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6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1"/>
            <a:ext cx="8822263" cy="566739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968375"/>
            <a:ext cx="8822263" cy="37592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8339" indent="0">
              <a:buNone/>
              <a:defRPr sz="3733"/>
            </a:lvl2pPr>
            <a:lvl3pPr marL="1216830" indent="0">
              <a:buNone/>
              <a:defRPr sz="3200"/>
            </a:lvl3pPr>
            <a:lvl4pPr marL="1825218" indent="0">
              <a:buNone/>
              <a:defRPr sz="2667"/>
            </a:lvl4pPr>
            <a:lvl5pPr marL="2433658" indent="0">
              <a:buNone/>
              <a:defRPr sz="2667"/>
            </a:lvl5pPr>
            <a:lvl6pPr marL="3041996" indent="0">
              <a:buNone/>
              <a:defRPr sz="2667"/>
            </a:lvl6pPr>
            <a:lvl7pPr marL="3650335" indent="0">
              <a:buNone/>
              <a:defRPr sz="2667"/>
            </a:lvl7pPr>
            <a:lvl8pPr marL="4258780" indent="0">
              <a:buNone/>
              <a:defRPr sz="2667"/>
            </a:lvl8pPr>
            <a:lvl9pPr marL="4867196" indent="0">
              <a:buNone/>
              <a:defRPr sz="2667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442"/>
            <a:ext cx="8822263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8339" indent="0">
              <a:buNone/>
              <a:defRPr sz="1600"/>
            </a:lvl2pPr>
            <a:lvl3pPr marL="1216830" indent="0">
              <a:buNone/>
              <a:defRPr sz="1333"/>
            </a:lvl3pPr>
            <a:lvl4pPr marL="1825218" indent="0">
              <a:buNone/>
              <a:defRPr sz="1200"/>
            </a:lvl4pPr>
            <a:lvl5pPr marL="2433658" indent="0">
              <a:buNone/>
              <a:defRPr sz="1200"/>
            </a:lvl5pPr>
            <a:lvl6pPr marL="3041996" indent="0">
              <a:buNone/>
              <a:defRPr sz="1200"/>
            </a:lvl6pPr>
            <a:lvl7pPr marL="3650335" indent="0">
              <a:buNone/>
              <a:defRPr sz="1200"/>
            </a:lvl7pPr>
            <a:lvl8pPr marL="4258780" indent="0">
              <a:buNone/>
              <a:defRPr sz="1200"/>
            </a:lvl8pPr>
            <a:lvl9pPr marL="486719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28700" y="6356352"/>
            <a:ext cx="2844800" cy="365125"/>
          </a:xfrm>
          <a:prstGeom prst="rect">
            <a:avLst/>
          </a:prstGeom>
        </p:spPr>
        <p:txBody>
          <a:bodyPr lIns="91284" tIns="45642" rIns="91284" bIns="45642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orbel"/>
                <a:ea typeface="+mn-ea"/>
                <a:cs typeface="Corbel"/>
              </a:defRPr>
            </a:lvl1pPr>
          </a:lstStyle>
          <a:p>
            <a:pPr defTabSz="608339">
              <a:defRPr/>
            </a:pPr>
            <a:fld id="{25CDAB61-4B74-6248-9011-90945B56CA6A}" type="datetimeFigureOut">
              <a:rPr lang="en-US" sz="1867" smtClean="0">
                <a:solidFill>
                  <a:prstClr val="black"/>
                </a:solidFill>
              </a:rPr>
              <a:pPr defTabSz="608339">
                <a:defRPr/>
              </a:pPr>
              <a:t>4/11/25</a:t>
            </a:fld>
            <a:endParaRPr lang="en-US" sz="1867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78300" y="6356352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67184" y="6356352"/>
            <a:ext cx="2844800" cy="365125"/>
          </a:xfrm>
        </p:spPr>
        <p:txBody>
          <a:bodyPr/>
          <a:lstStyle>
            <a:lvl1pPr>
              <a:defRPr smtClean="0">
                <a:latin typeface="Corbel"/>
                <a:cs typeface="Corbel"/>
              </a:defRPr>
            </a:lvl1pPr>
          </a:lstStyle>
          <a:p>
            <a:pPr>
              <a:defRPr/>
            </a:pPr>
            <a:fld id="{8FFFDC0A-B599-044F-94DC-84B2EF51D2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8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84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KCC_logo_hor_s_rev_rgb_150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402167"/>
            <a:ext cx="2877749" cy="66476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55493" y="5929157"/>
            <a:ext cx="11836507" cy="9288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693" tIns="60847" rIns="121693" bIns="60847" rtlCol="0" anchor="ctr"/>
          <a:lstStyle/>
          <a:p>
            <a:pPr algn="ctr" defTabSz="608227"/>
            <a:r>
              <a:rPr lang="en-US" sz="1867" dirty="0">
                <a:solidFill>
                  <a:prstClr val="white"/>
                </a:solidFill>
                <a:latin typeface="Corbel"/>
              </a:rPr>
              <a:t> </a:t>
            </a:r>
          </a:p>
        </p:txBody>
      </p:sp>
      <p:pic>
        <p:nvPicPr>
          <p:cNvPr id="4" name="Picture 3" descr="MSKCC_super_pos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15" b="33223"/>
          <a:stretch/>
        </p:blipFill>
        <p:spPr>
          <a:xfrm>
            <a:off x="3616982" y="940673"/>
            <a:ext cx="8575018" cy="591732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926153" y="2617788"/>
            <a:ext cx="10309115" cy="2082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5867">
                <a:solidFill>
                  <a:srgbClr val="2986E2"/>
                </a:solidFill>
              </a:defRPr>
            </a:lvl1pPr>
            <a:lvl2pPr marL="608227" indent="0">
              <a:buFontTx/>
              <a:buNone/>
              <a:defRPr/>
            </a:lvl2pPr>
            <a:lvl3pPr marL="1216620" indent="0">
              <a:buFontTx/>
              <a:buNone/>
              <a:defRPr/>
            </a:lvl3pPr>
            <a:lvl4pPr marL="1824901" indent="0">
              <a:buFontTx/>
              <a:buNone/>
              <a:defRPr/>
            </a:lvl4pPr>
            <a:lvl5pPr marL="2433238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58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2"/>
            <a:ext cx="3860800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2"/>
            <a:ext cx="2844800" cy="365125"/>
          </a:xfr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1962" y="89097"/>
            <a:ext cx="11394276" cy="6852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38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50849"/>
            <a:ext cx="7315200" cy="4135096"/>
          </a:xfrm>
        </p:spPr>
        <p:txBody>
          <a:bodyPr/>
          <a:lstStyle>
            <a:lvl1pPr marL="0" indent="0">
              <a:buNone/>
              <a:defRPr sz="4267"/>
            </a:lvl1pPr>
            <a:lvl2pPr marL="608227" indent="0">
              <a:buNone/>
              <a:defRPr sz="3733"/>
            </a:lvl2pPr>
            <a:lvl3pPr marL="1216620" indent="0">
              <a:buNone/>
              <a:defRPr sz="3200"/>
            </a:lvl3pPr>
            <a:lvl4pPr marL="1824901" indent="0">
              <a:buNone/>
              <a:defRPr sz="2667"/>
            </a:lvl4pPr>
            <a:lvl5pPr marL="2433238" indent="0">
              <a:buNone/>
              <a:defRPr sz="2667"/>
            </a:lvl5pPr>
            <a:lvl6pPr marL="3041464" indent="0">
              <a:buNone/>
              <a:defRPr sz="2667"/>
            </a:lvl6pPr>
            <a:lvl7pPr marL="3649691" indent="0">
              <a:buNone/>
              <a:defRPr sz="2667"/>
            </a:lvl7pPr>
            <a:lvl8pPr marL="4258038" indent="0">
              <a:buNone/>
              <a:defRPr sz="2667"/>
            </a:lvl8pPr>
            <a:lvl9pPr marL="4866346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71"/>
            <a:ext cx="7315200" cy="804863"/>
          </a:xfrm>
        </p:spPr>
        <p:txBody>
          <a:bodyPr/>
          <a:lstStyle>
            <a:lvl1pPr marL="0" indent="0">
              <a:buNone/>
              <a:defRPr sz="1867" b="0"/>
            </a:lvl1pPr>
            <a:lvl2pPr marL="608227" indent="0">
              <a:buNone/>
              <a:defRPr sz="1600"/>
            </a:lvl2pPr>
            <a:lvl3pPr marL="1216620" indent="0">
              <a:buNone/>
              <a:defRPr sz="1333"/>
            </a:lvl3pPr>
            <a:lvl4pPr marL="1824901" indent="0">
              <a:buNone/>
              <a:defRPr sz="1200"/>
            </a:lvl4pPr>
            <a:lvl5pPr marL="2433238" indent="0">
              <a:buNone/>
              <a:defRPr sz="1200"/>
            </a:lvl5pPr>
            <a:lvl6pPr marL="3041464" indent="0">
              <a:buNone/>
              <a:defRPr sz="1200"/>
            </a:lvl6pPr>
            <a:lvl7pPr marL="3649691" indent="0">
              <a:buNone/>
              <a:defRPr sz="1200"/>
            </a:lvl7pPr>
            <a:lvl8pPr marL="4258038" indent="0">
              <a:buNone/>
              <a:defRPr sz="1200"/>
            </a:lvl8pPr>
            <a:lvl9pPr marL="48663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52407" y="6356352"/>
            <a:ext cx="3280447" cy="3651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00084" y="6356352"/>
            <a:ext cx="2844800" cy="365125"/>
          </a:xfr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471962" y="89097"/>
            <a:ext cx="11394276" cy="685235"/>
          </a:xfrm>
          <a:prstGeom prst="rect">
            <a:avLst/>
          </a:prstGeom>
        </p:spPr>
        <p:txBody>
          <a:bodyPr vert="horz" lIns="121693" tIns="60847" rIns="121693" bIns="60847" rtlCol="0" anchor="t" anchorCtr="0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sz="4267"/>
              <a:t>Click to edit Master title style</a:t>
            </a:r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290021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30117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082528" cy="4754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1400" b="0" i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64363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900" b="0" i="0" dirty="0">
                <a:solidFill>
                  <a:srgbClr val="7F7F7F"/>
                </a:solidFill>
                <a:latin typeface="Franklin Gothic Book" panose="020B05030201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6D173B-A9C0-FA44-834F-7AEED303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5" y="126551"/>
            <a:ext cx="9385679" cy="110036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458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5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4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324602"/>
            <a:ext cx="12192000" cy="53339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395278" indent="0">
              <a:buNone/>
              <a:defRPr sz="1400" b="1"/>
            </a:lvl2pPr>
            <a:lvl3pPr marL="801668" indent="0">
              <a:buNone/>
              <a:defRPr sz="1400" b="1"/>
            </a:lvl3pPr>
            <a:lvl4pPr marL="1196945" indent="0">
              <a:buNone/>
              <a:defRPr sz="1400" b="1"/>
            </a:lvl4pPr>
            <a:lvl5pPr marL="1601747" indent="0">
              <a:buNone/>
              <a:defRPr sz="140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609600" y="1566751"/>
            <a:ext cx="10972800" cy="46398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88168C-A2A7-6847-8EE9-F5D27E260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18287"/>
            <a:ext cx="12192000" cy="699351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solidFill>
                  <a:srgbClr val="3C93A7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9065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327441"/>
            <a:ext cx="10792178" cy="92099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A17520-171D-0642-9E2B-0F8E1436C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4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4A58EBC-62F7-B308-12EF-66FB810FDC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1" y="6149087"/>
            <a:ext cx="6317577" cy="598841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>
                <a:solidFill>
                  <a:schemeClr val="accent2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96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420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327441"/>
            <a:ext cx="10792178" cy="92099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9911" y="1365814"/>
            <a:ext cx="10789920" cy="4583574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BFE31-F981-4B47-ABF8-4E35F06D0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1" y="6149087"/>
            <a:ext cx="6317577" cy="598841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302E4A7-536C-F191-A3F5-21CB3E310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6" y="6463722"/>
            <a:ext cx="699911" cy="284206"/>
          </a:xfrm>
        </p:spPr>
        <p:txBody>
          <a:bodyPr/>
          <a:lstStyle/>
          <a:p>
            <a:pPr lvl="0"/>
            <a:fld id="{2DB2551F-0F36-184F-87EE-E0604C929E46}" type="slidenum">
              <a:rPr lang="en-US" noProof="0" smtClean="0">
                <a:solidFill>
                  <a:schemeClr val="accent4"/>
                </a:solidFill>
              </a:rPr>
              <a:pPr lvl="0"/>
              <a:t>‹#›</a:t>
            </a:fld>
            <a:endParaRPr lang="en-US" noProof="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1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420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586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797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853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25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5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3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2509" y="434477"/>
            <a:ext cx="10743624" cy="1228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034" y="1898655"/>
            <a:ext cx="10729577" cy="4396829"/>
          </a:xfrm>
        </p:spPr>
        <p:txBody>
          <a:bodyPr/>
          <a:lstStyle>
            <a:lvl1pPr marL="195263" indent="-195263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800"/>
            </a:lvl1pPr>
            <a:lvl2pPr marL="628650" indent="-287338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600"/>
            </a:lvl2pPr>
            <a:lvl3pPr marL="914400" indent="-230188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/>
            </a:lvl3pPr>
            <a:lvl4pPr marL="1255713" indent="-28575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200"/>
            </a:lvl4pPr>
            <a:lvl5pPr marL="1543050" indent="-231775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12"/>
          <p:cNvSpPr>
            <a:spLocks noGrp="1"/>
          </p:cNvSpPr>
          <p:nvPr>
            <p:ph sz="quarter" idx="10"/>
          </p:nvPr>
        </p:nvSpPr>
        <p:spPr>
          <a:xfrm>
            <a:off x="678637" y="6384577"/>
            <a:ext cx="10720361" cy="3063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200"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58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0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560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41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86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601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746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036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24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664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72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12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6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02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9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020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1281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2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1982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70007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mentary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636" y="1081981"/>
            <a:ext cx="10607040" cy="1097280"/>
          </a:xfrm>
          <a:noFill/>
        </p:spPr>
        <p:txBody>
          <a:bodyPr lIns="182880" rIns="914400"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6" y="2189527"/>
            <a:ext cx="10742618" cy="4525598"/>
          </a:xfrm>
        </p:spPr>
        <p:txBody>
          <a:bodyPr tIns="9144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9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B84C69-7281-308D-633D-EAFFDD3CB5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635" y="476672"/>
            <a:ext cx="10744200" cy="605309"/>
          </a:xfrm>
          <a:solidFill>
            <a:srgbClr val="1731FC"/>
          </a:solidFill>
        </p:spPr>
        <p:txBody>
          <a:bodyPr lIns="182880" rIns="274320" anchor="ctr"/>
          <a:lstStyle>
            <a:lvl1pPr marL="98425" indent="0" algn="l">
              <a:buNone/>
              <a:defRPr sz="3600" i="1">
                <a:solidFill>
                  <a:schemeClr val="bg1"/>
                </a:solidFill>
              </a:defRPr>
            </a:lvl1pPr>
            <a:lvl2pPr marL="522288" indent="0">
              <a:buNone/>
              <a:defRPr/>
            </a:lvl2pPr>
            <a:lvl3pPr marL="979488" indent="0">
              <a:buNone/>
              <a:defRPr/>
            </a:lvl3pPr>
            <a:lvl4pPr marL="1371600" indent="0">
              <a:buNone/>
              <a:defRPr/>
            </a:lvl4pPr>
            <a:lvl5pPr marL="176212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18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A57CB0C-6D40-2D46-AC34-A2CE1BA7D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89" y="503489"/>
            <a:ext cx="4477622" cy="42169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5D6CF2-CEBC-4D48-AED2-B7F80EE2E408}"/>
              </a:ext>
            </a:extLst>
          </p:cNvPr>
          <p:cNvSpPr/>
          <p:nvPr userDrawn="1"/>
        </p:nvSpPr>
        <p:spPr>
          <a:xfrm>
            <a:off x="0" y="-1"/>
            <a:ext cx="12192000" cy="58674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0DF6C6-C946-2A4C-B615-D30B62904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76600" y="1752600"/>
            <a:ext cx="7975600" cy="19081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Cover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968265E-7386-0042-A247-64D59A2DA5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76600" y="3813174"/>
            <a:ext cx="7975600" cy="1168400"/>
          </a:xfrm>
          <a:prstGeom prst="rect">
            <a:avLst/>
          </a:prstGeom>
        </p:spPr>
        <p:txBody>
          <a:bodyPr rIns="0">
            <a:normAutofit/>
          </a:bodyPr>
          <a:lstStyle>
            <a:lvl1pPr marL="0" indent="0" algn="l">
              <a:buNone/>
              <a:defRPr sz="21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Cover subtitle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645143-8B31-8A4C-93EA-B2B35B238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503489"/>
            <a:ext cx="5210611" cy="49072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FDB17E-22B0-594C-A569-0EDE7DBA8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6059050"/>
            <a:ext cx="1861595" cy="58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7D23F8-ED82-C54C-8DD3-DDCFC959D512}"/>
              </a:ext>
            </a:extLst>
          </p:cNvPr>
          <p:cNvSpPr/>
          <p:nvPr userDrawn="1"/>
        </p:nvSpPr>
        <p:spPr>
          <a:xfrm flipV="1">
            <a:off x="0" y="-5"/>
            <a:ext cx="12192000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34F0C3B-5816-814F-BACA-D1AA56296E7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600" y="1303428"/>
            <a:ext cx="5740400" cy="447039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304792" indent="-304792"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defRPr sz="32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marR="0" indent="-304792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chemeClr val="bg1"/>
              </a:buClr>
              <a:buSzTx/>
              <a:buFont typeface="Arial" pitchFamily="34" charset="0"/>
              <a:buChar char="–"/>
              <a:tabLst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-304792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Font typeface="Courier New" pitchFamily="49" charset="0"/>
              <a:buChar char="o"/>
              <a:defRPr sz="2133">
                <a:solidFill>
                  <a:schemeClr val="accent6"/>
                </a:solidFill>
              </a:defRPr>
            </a:lvl3pPr>
            <a:lvl4pPr marL="1219170" indent="-304792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SzPct val="90000"/>
              <a:defRPr sz="1867">
                <a:solidFill>
                  <a:schemeClr val="accent6"/>
                </a:solidFill>
              </a:defRPr>
            </a:lvl4pPr>
            <a:lvl5pPr marL="1523962" indent="-304792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Font typeface="Arial" pitchFamily="34" charset="0"/>
              <a:buChar char="•"/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Agenda Item</a:t>
            </a:r>
          </a:p>
          <a:p>
            <a:pPr lvl="1"/>
            <a:r>
              <a:rPr lang="en-US" dirty="0"/>
              <a:t>Sub item/description</a:t>
            </a:r>
          </a:p>
          <a:p>
            <a:pPr lvl="0"/>
            <a:r>
              <a:rPr lang="en-US" dirty="0"/>
              <a:t>Agenda Item</a:t>
            </a:r>
          </a:p>
          <a:p>
            <a:pPr lvl="1"/>
            <a:r>
              <a:rPr lang="en-US" dirty="0"/>
              <a:t>Sub item/description</a:t>
            </a:r>
          </a:p>
          <a:p>
            <a:pPr lvl="0"/>
            <a:r>
              <a:rPr lang="en-US" dirty="0"/>
              <a:t>Agenda Item</a:t>
            </a:r>
          </a:p>
          <a:p>
            <a:pPr lvl="1"/>
            <a:r>
              <a:rPr lang="en-US" dirty="0"/>
              <a:t>Sub item/description</a:t>
            </a:r>
          </a:p>
          <a:p>
            <a:pPr lvl="1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E52C4E-8320-8943-ABAC-9E3758224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436" y="462559"/>
            <a:ext cx="6033571" cy="568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16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7D23F8-ED82-C54C-8DD3-DDCFC959D512}"/>
              </a:ext>
            </a:extLst>
          </p:cNvPr>
          <p:cNvSpPr/>
          <p:nvPr userDrawn="1"/>
        </p:nvSpPr>
        <p:spPr>
          <a:xfrm flipV="1">
            <a:off x="0" y="-5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E52C4E-8320-8943-ABAC-9E3758224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436" y="462559"/>
            <a:ext cx="6033571" cy="568230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6F0BBF-C4F9-1F43-ADB4-FD5DE00763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9025" y="3124200"/>
            <a:ext cx="6737350" cy="19081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31266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7D23F8-ED82-C54C-8DD3-DDCFC959D512}"/>
              </a:ext>
            </a:extLst>
          </p:cNvPr>
          <p:cNvSpPr/>
          <p:nvPr userDrawn="1"/>
        </p:nvSpPr>
        <p:spPr>
          <a:xfrm flipV="1">
            <a:off x="0" y="-5"/>
            <a:ext cx="121920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E52C4E-8320-8943-ABAC-9E3758224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436" y="462559"/>
            <a:ext cx="6033571" cy="568230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6F0BBF-C4F9-1F43-ADB4-FD5DE00763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9025" y="3124200"/>
            <a:ext cx="6737350" cy="19081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4044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>
            <a:extLst>
              <a:ext uri="{FF2B5EF4-FFF2-40B4-BE49-F238E27FC236}">
                <a16:creationId xmlns:a16="http://schemas.microsoft.com/office/drawing/2014/main" id="{9ABD1534-630D-2848-AB98-44DBF75AB751}"/>
              </a:ext>
            </a:extLst>
          </p:cNvPr>
          <p:cNvSpPr/>
          <p:nvPr userDrawn="1"/>
        </p:nvSpPr>
        <p:spPr>
          <a:xfrm>
            <a:off x="1873250" y="2219960"/>
            <a:ext cx="8445500" cy="2743200"/>
          </a:xfrm>
          <a:prstGeom prst="parallelogram">
            <a:avLst>
              <a:gd name="adj" fmla="val 49490"/>
            </a:avLst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9060A3-E566-A749-9585-E4020ACFE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3962" y="2611120"/>
            <a:ext cx="6384077" cy="2341880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FontTx/>
              <a:buNone/>
              <a:defRPr sz="2933" b="0">
                <a:solidFill>
                  <a:schemeClr val="accent2"/>
                </a:solidFill>
              </a:defRPr>
            </a:lvl1pPr>
            <a:lvl2pPr marL="304792" indent="-304792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Font typeface="Arial" pitchFamily="34" charset="0"/>
              <a:buChar char="•"/>
              <a:defRPr sz="2667">
                <a:solidFill>
                  <a:schemeClr val="tx2"/>
                </a:solidFill>
              </a:defRPr>
            </a:lvl2pPr>
            <a:lvl3pPr marL="609585" indent="-304792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Font typeface="Arial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914377" indent="-304792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SzPct val="90000"/>
              <a:buFont typeface="Courier New" pitchFamily="49" charset="0"/>
              <a:buChar char="o"/>
              <a:defRPr sz="2133">
                <a:solidFill>
                  <a:schemeClr val="tx2"/>
                </a:solidFill>
              </a:defRPr>
            </a:lvl4pPr>
            <a:lvl5pPr marL="1219170" indent="-304792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SzPct val="90000"/>
              <a:buFont typeface="Arial" pitchFamily="34" charset="0"/>
              <a:buChar char="‒"/>
              <a:defRPr sz="18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9A4057-6026-474A-87C8-2DE4238BF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453" y="1472608"/>
            <a:ext cx="1206993" cy="113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7FC11F-2CC2-5C42-8F71-8189B13EB396}"/>
              </a:ext>
            </a:extLst>
          </p:cNvPr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9168676-8396-5342-AF2E-05A424A448B7}"/>
              </a:ext>
            </a:extLst>
          </p:cNvPr>
          <p:cNvSpPr/>
          <p:nvPr userDrawn="1"/>
        </p:nvSpPr>
        <p:spPr>
          <a:xfrm>
            <a:off x="10058400" y="0"/>
            <a:ext cx="2133600" cy="1066800"/>
          </a:xfrm>
          <a:custGeom>
            <a:avLst/>
            <a:gdLst>
              <a:gd name="connsiteX0" fmla="*/ 0 w 2819400"/>
              <a:gd name="connsiteY0" fmla="*/ 0 h 1066800"/>
              <a:gd name="connsiteX1" fmla="*/ 2819400 w 2819400"/>
              <a:gd name="connsiteY1" fmla="*/ 0 h 1066800"/>
              <a:gd name="connsiteX2" fmla="*/ 2819400 w 2819400"/>
              <a:gd name="connsiteY2" fmla="*/ 1066800 h 1066800"/>
              <a:gd name="connsiteX3" fmla="*/ 0 w 2819400"/>
              <a:gd name="connsiteY3" fmla="*/ 1066800 h 1066800"/>
              <a:gd name="connsiteX4" fmla="*/ 0 w 2819400"/>
              <a:gd name="connsiteY4" fmla="*/ 0 h 1066800"/>
              <a:gd name="connsiteX0" fmla="*/ 704850 w 2819400"/>
              <a:gd name="connsiteY0" fmla="*/ 0 h 1066800"/>
              <a:gd name="connsiteX1" fmla="*/ 2819400 w 2819400"/>
              <a:gd name="connsiteY1" fmla="*/ 0 h 1066800"/>
              <a:gd name="connsiteX2" fmla="*/ 2819400 w 2819400"/>
              <a:gd name="connsiteY2" fmla="*/ 1066800 h 1066800"/>
              <a:gd name="connsiteX3" fmla="*/ 0 w 2819400"/>
              <a:gd name="connsiteY3" fmla="*/ 1066800 h 1066800"/>
              <a:gd name="connsiteX4" fmla="*/ 704850 w 2819400"/>
              <a:gd name="connsiteY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1066800">
                <a:moveTo>
                  <a:pt x="704850" y="0"/>
                </a:moveTo>
                <a:lnTo>
                  <a:pt x="2819400" y="0"/>
                </a:lnTo>
                <a:lnTo>
                  <a:pt x="2819400" y="1066800"/>
                </a:lnTo>
                <a:lnTo>
                  <a:pt x="0" y="1066800"/>
                </a:lnTo>
                <a:lnTo>
                  <a:pt x="7048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FF0C03F-6067-0E4F-B9CC-474F33257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0" y="1676401"/>
            <a:ext cx="4815840" cy="4245717"/>
          </a:xfrm>
          <a:prstGeom prst="rect">
            <a:avLst/>
          </a:prstGeom>
          <a:solidFill>
            <a:schemeClr val="accent2"/>
          </a:solidFill>
        </p:spPr>
        <p:txBody>
          <a:bodyPr lIns="182880" tIns="182880" rIns="182880" bIns="18288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FontTx/>
              <a:buNone/>
              <a:defRPr sz="2667" b="1">
                <a:solidFill>
                  <a:schemeClr val="bg1"/>
                </a:solidFill>
              </a:defRPr>
            </a:lvl1pPr>
            <a:lvl2pPr marL="609585" indent="0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FontTx/>
              <a:buNone/>
              <a:defRPr sz="2400">
                <a:solidFill>
                  <a:schemeClr val="tx2"/>
                </a:solidFill>
              </a:defRPr>
            </a:lvl2pPr>
            <a:lvl3pPr marL="914377" indent="0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FontTx/>
              <a:buNone/>
              <a:defRPr sz="2133">
                <a:solidFill>
                  <a:schemeClr val="tx2"/>
                </a:solidFill>
              </a:defRPr>
            </a:lvl3pPr>
            <a:lvl4pPr marL="1219170" indent="0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SzPct val="90000"/>
              <a:buFontTx/>
              <a:buNone/>
              <a:defRPr sz="1867">
                <a:solidFill>
                  <a:schemeClr val="tx2"/>
                </a:solidFill>
              </a:defRPr>
            </a:lvl4pPr>
            <a:lvl5pPr marL="1523962" indent="0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FontTx/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</a:p>
          <a:p>
            <a:pPr lvl="0"/>
            <a:r>
              <a:rPr lang="en-US" dirty="0"/>
              <a:t>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736890E-04D7-8C45-9A62-0319240D134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5760" y="1676400"/>
            <a:ext cx="5882640" cy="42457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04792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defRPr sz="2667">
                <a:solidFill>
                  <a:schemeClr val="accent6"/>
                </a:solidFill>
              </a:defRPr>
            </a:lvl1pPr>
            <a:lvl2pPr marL="609585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defRPr sz="2400">
                <a:solidFill>
                  <a:schemeClr val="accent6"/>
                </a:solidFill>
              </a:defRPr>
            </a:lvl2pPr>
            <a:lvl3pPr marL="914377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itchFamily="49" charset="0"/>
              <a:buChar char="o"/>
              <a:defRPr sz="2133">
                <a:solidFill>
                  <a:schemeClr val="accent6"/>
                </a:solidFill>
              </a:defRPr>
            </a:lvl3pPr>
            <a:lvl4pPr marL="1219170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90000"/>
              <a:defRPr sz="1867">
                <a:solidFill>
                  <a:schemeClr val="accent6"/>
                </a:solidFill>
              </a:defRPr>
            </a:lvl4pPr>
            <a:lvl5pPr marL="1523962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0B1AB8C-0F36-DA48-B173-6483FEC4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62560"/>
            <a:ext cx="9692640" cy="77332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B539EC3-4B69-4348-BB54-1B2B235B2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400" y="203200"/>
            <a:ext cx="685726" cy="64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2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7">
            <a:extLst>
              <a:ext uri="{FF2B5EF4-FFF2-40B4-BE49-F238E27FC236}">
                <a16:creationId xmlns:a16="http://schemas.microsoft.com/office/drawing/2014/main" id="{F1BA65EE-A3D6-9641-9595-8C7050C2FBE5}"/>
              </a:ext>
            </a:extLst>
          </p:cNvPr>
          <p:cNvSpPr/>
          <p:nvPr userDrawn="1"/>
        </p:nvSpPr>
        <p:spPr>
          <a:xfrm>
            <a:off x="5548376" y="0"/>
            <a:ext cx="6675056" cy="6919726"/>
          </a:xfrm>
          <a:custGeom>
            <a:avLst/>
            <a:gdLst>
              <a:gd name="connsiteX0" fmla="*/ 0 w 10834624"/>
              <a:gd name="connsiteY0" fmla="*/ 6858000 h 6858000"/>
              <a:gd name="connsiteX1" fmla="*/ 3394024 w 10834624"/>
              <a:gd name="connsiteY1" fmla="*/ 0 h 6858000"/>
              <a:gd name="connsiteX2" fmla="*/ 10834624 w 10834624"/>
              <a:gd name="connsiteY2" fmla="*/ 0 h 6858000"/>
              <a:gd name="connsiteX3" fmla="*/ 7440600 w 10834624"/>
              <a:gd name="connsiteY3" fmla="*/ 6858000 h 6858000"/>
              <a:gd name="connsiteX4" fmla="*/ 0 w 10834624"/>
              <a:gd name="connsiteY4" fmla="*/ 6858000 h 6858000"/>
              <a:gd name="connsiteX0" fmla="*/ 0 w 10834624"/>
              <a:gd name="connsiteY0" fmla="*/ 6858000 h 6879265"/>
              <a:gd name="connsiteX1" fmla="*/ 3394024 w 10834624"/>
              <a:gd name="connsiteY1" fmla="*/ 0 h 6879265"/>
              <a:gd name="connsiteX2" fmla="*/ 10834624 w 10834624"/>
              <a:gd name="connsiteY2" fmla="*/ 0 h 6879265"/>
              <a:gd name="connsiteX3" fmla="*/ 6760116 w 10834624"/>
              <a:gd name="connsiteY3" fmla="*/ 6879265 h 6879265"/>
              <a:gd name="connsiteX4" fmla="*/ 0 w 10834624"/>
              <a:gd name="connsiteY4" fmla="*/ 6858000 h 6879265"/>
              <a:gd name="connsiteX0" fmla="*/ 0 w 7240820"/>
              <a:gd name="connsiteY0" fmla="*/ 6858000 h 6879265"/>
              <a:gd name="connsiteX1" fmla="*/ 3394024 w 7240820"/>
              <a:gd name="connsiteY1" fmla="*/ 0 h 6879265"/>
              <a:gd name="connsiteX2" fmla="*/ 7240820 w 7240820"/>
              <a:gd name="connsiteY2" fmla="*/ 191386 h 6879265"/>
              <a:gd name="connsiteX3" fmla="*/ 6760116 w 7240820"/>
              <a:gd name="connsiteY3" fmla="*/ 6879265 h 6879265"/>
              <a:gd name="connsiteX4" fmla="*/ 0 w 7240820"/>
              <a:gd name="connsiteY4" fmla="*/ 6858000 h 6879265"/>
              <a:gd name="connsiteX0" fmla="*/ 0 w 6760116"/>
              <a:gd name="connsiteY0" fmla="*/ 6858000 h 6879265"/>
              <a:gd name="connsiteX1" fmla="*/ 3394024 w 6760116"/>
              <a:gd name="connsiteY1" fmla="*/ 0 h 6879265"/>
              <a:gd name="connsiteX2" fmla="*/ 6666662 w 6760116"/>
              <a:gd name="connsiteY2" fmla="*/ 21265 h 6879265"/>
              <a:gd name="connsiteX3" fmla="*/ 6760116 w 6760116"/>
              <a:gd name="connsiteY3" fmla="*/ 6879265 h 6879265"/>
              <a:gd name="connsiteX4" fmla="*/ 0 w 6760116"/>
              <a:gd name="connsiteY4" fmla="*/ 6858000 h 6879265"/>
              <a:gd name="connsiteX0" fmla="*/ 0 w 6666662"/>
              <a:gd name="connsiteY0" fmla="*/ 6858000 h 6858000"/>
              <a:gd name="connsiteX1" fmla="*/ 3394024 w 6666662"/>
              <a:gd name="connsiteY1" fmla="*/ 0 h 6858000"/>
              <a:gd name="connsiteX2" fmla="*/ 6666662 w 6666662"/>
              <a:gd name="connsiteY2" fmla="*/ 21265 h 6858000"/>
              <a:gd name="connsiteX3" fmla="*/ 6185958 w 6666662"/>
              <a:gd name="connsiteY3" fmla="*/ 6496493 h 6858000"/>
              <a:gd name="connsiteX4" fmla="*/ 0 w 6666662"/>
              <a:gd name="connsiteY4" fmla="*/ 6858000 h 6858000"/>
              <a:gd name="connsiteX0" fmla="*/ 0 w 6675056"/>
              <a:gd name="connsiteY0" fmla="*/ 6858000 h 6900531"/>
              <a:gd name="connsiteX1" fmla="*/ 3394024 w 6675056"/>
              <a:gd name="connsiteY1" fmla="*/ 0 h 6900531"/>
              <a:gd name="connsiteX2" fmla="*/ 6666662 w 6675056"/>
              <a:gd name="connsiteY2" fmla="*/ 21265 h 6900531"/>
              <a:gd name="connsiteX3" fmla="*/ 6675056 w 6675056"/>
              <a:gd name="connsiteY3" fmla="*/ 6900531 h 6900531"/>
              <a:gd name="connsiteX4" fmla="*/ 0 w 6675056"/>
              <a:gd name="connsiteY4" fmla="*/ 6858000 h 6900531"/>
              <a:gd name="connsiteX0" fmla="*/ 0 w 6675056"/>
              <a:gd name="connsiteY0" fmla="*/ 6877195 h 6919726"/>
              <a:gd name="connsiteX1" fmla="*/ 3394024 w 6675056"/>
              <a:gd name="connsiteY1" fmla="*/ 19195 h 6919726"/>
              <a:gd name="connsiteX2" fmla="*/ 6666662 w 6675056"/>
              <a:gd name="connsiteY2" fmla="*/ 0 h 6919726"/>
              <a:gd name="connsiteX3" fmla="*/ 6675056 w 6675056"/>
              <a:gd name="connsiteY3" fmla="*/ 6919726 h 6919726"/>
              <a:gd name="connsiteX4" fmla="*/ 0 w 6675056"/>
              <a:gd name="connsiteY4" fmla="*/ 6877195 h 6919726"/>
              <a:gd name="connsiteX0" fmla="*/ 0 w 6675056"/>
              <a:gd name="connsiteY0" fmla="*/ 6877195 h 6919726"/>
              <a:gd name="connsiteX1" fmla="*/ 3402116 w 6675056"/>
              <a:gd name="connsiteY1" fmla="*/ 3011 h 6919726"/>
              <a:gd name="connsiteX2" fmla="*/ 6666662 w 6675056"/>
              <a:gd name="connsiteY2" fmla="*/ 0 h 6919726"/>
              <a:gd name="connsiteX3" fmla="*/ 6675056 w 6675056"/>
              <a:gd name="connsiteY3" fmla="*/ 6919726 h 6919726"/>
              <a:gd name="connsiteX4" fmla="*/ 0 w 6675056"/>
              <a:gd name="connsiteY4" fmla="*/ 6877195 h 69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5056" h="6919726">
                <a:moveTo>
                  <a:pt x="0" y="6877195"/>
                </a:moveTo>
                <a:lnTo>
                  <a:pt x="3402116" y="3011"/>
                </a:lnTo>
                <a:lnTo>
                  <a:pt x="6666662" y="0"/>
                </a:lnTo>
                <a:lnTo>
                  <a:pt x="6675056" y="6919726"/>
                </a:lnTo>
                <a:lnTo>
                  <a:pt x="0" y="6877195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6686A6-8ED4-094B-989B-24DC8C304FE1}"/>
              </a:ext>
            </a:extLst>
          </p:cNvPr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4018F8-5582-6E4C-BFE6-530BEBBB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62560"/>
            <a:ext cx="9692640" cy="77332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B1991E0-2768-934F-A417-F00048F6983C}"/>
              </a:ext>
            </a:extLst>
          </p:cNvPr>
          <p:cNvSpPr/>
          <p:nvPr userDrawn="1"/>
        </p:nvSpPr>
        <p:spPr>
          <a:xfrm>
            <a:off x="8429247" y="0"/>
            <a:ext cx="3790950" cy="1077358"/>
          </a:xfrm>
          <a:custGeom>
            <a:avLst/>
            <a:gdLst>
              <a:gd name="connsiteX0" fmla="*/ 0 w 2819400"/>
              <a:gd name="connsiteY0" fmla="*/ 0 h 1066800"/>
              <a:gd name="connsiteX1" fmla="*/ 2819400 w 2819400"/>
              <a:gd name="connsiteY1" fmla="*/ 0 h 1066800"/>
              <a:gd name="connsiteX2" fmla="*/ 2819400 w 2819400"/>
              <a:gd name="connsiteY2" fmla="*/ 1066800 h 1066800"/>
              <a:gd name="connsiteX3" fmla="*/ 0 w 2819400"/>
              <a:gd name="connsiteY3" fmla="*/ 1066800 h 1066800"/>
              <a:gd name="connsiteX4" fmla="*/ 0 w 2819400"/>
              <a:gd name="connsiteY4" fmla="*/ 0 h 1066800"/>
              <a:gd name="connsiteX0" fmla="*/ 704850 w 2819400"/>
              <a:gd name="connsiteY0" fmla="*/ 0 h 1066800"/>
              <a:gd name="connsiteX1" fmla="*/ 2819400 w 2819400"/>
              <a:gd name="connsiteY1" fmla="*/ 0 h 1066800"/>
              <a:gd name="connsiteX2" fmla="*/ 2819400 w 2819400"/>
              <a:gd name="connsiteY2" fmla="*/ 1066800 h 1066800"/>
              <a:gd name="connsiteX3" fmla="*/ 0 w 2819400"/>
              <a:gd name="connsiteY3" fmla="*/ 1066800 h 1066800"/>
              <a:gd name="connsiteX4" fmla="*/ 704850 w 2819400"/>
              <a:gd name="connsiteY4" fmla="*/ 0 h 1066800"/>
              <a:gd name="connsiteX0" fmla="*/ 704850 w 4984296"/>
              <a:gd name="connsiteY0" fmla="*/ 0 h 1104900"/>
              <a:gd name="connsiteX1" fmla="*/ 2819400 w 4984296"/>
              <a:gd name="connsiteY1" fmla="*/ 0 h 1104900"/>
              <a:gd name="connsiteX2" fmla="*/ 4984296 w 4984296"/>
              <a:gd name="connsiteY2" fmla="*/ 1104900 h 1104900"/>
              <a:gd name="connsiteX3" fmla="*/ 0 w 4984296"/>
              <a:gd name="connsiteY3" fmla="*/ 1066800 h 1104900"/>
              <a:gd name="connsiteX4" fmla="*/ 704850 w 4984296"/>
              <a:gd name="connsiteY4" fmla="*/ 0 h 1104900"/>
              <a:gd name="connsiteX0" fmla="*/ 704850 w 5009469"/>
              <a:gd name="connsiteY0" fmla="*/ 0 h 1104900"/>
              <a:gd name="connsiteX1" fmla="*/ 5009469 w 5009469"/>
              <a:gd name="connsiteY1" fmla="*/ 0 h 1104900"/>
              <a:gd name="connsiteX2" fmla="*/ 4984296 w 5009469"/>
              <a:gd name="connsiteY2" fmla="*/ 1104900 h 1104900"/>
              <a:gd name="connsiteX3" fmla="*/ 0 w 5009469"/>
              <a:gd name="connsiteY3" fmla="*/ 1066800 h 1104900"/>
              <a:gd name="connsiteX4" fmla="*/ 704850 w 5009469"/>
              <a:gd name="connsiteY4" fmla="*/ 0 h 1104900"/>
              <a:gd name="connsiteX0" fmla="*/ 704850 w 5009469"/>
              <a:gd name="connsiteY0" fmla="*/ 0 h 1077358"/>
              <a:gd name="connsiteX1" fmla="*/ 5009469 w 5009469"/>
              <a:gd name="connsiteY1" fmla="*/ 0 h 1077358"/>
              <a:gd name="connsiteX2" fmla="*/ 4984296 w 5009469"/>
              <a:gd name="connsiteY2" fmla="*/ 1077358 h 1077358"/>
              <a:gd name="connsiteX3" fmla="*/ 0 w 5009469"/>
              <a:gd name="connsiteY3" fmla="*/ 1066800 h 1077358"/>
              <a:gd name="connsiteX4" fmla="*/ 704850 w 5009469"/>
              <a:gd name="connsiteY4" fmla="*/ 0 h 107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9469" h="1077358">
                <a:moveTo>
                  <a:pt x="704850" y="0"/>
                </a:moveTo>
                <a:lnTo>
                  <a:pt x="5009469" y="0"/>
                </a:lnTo>
                <a:lnTo>
                  <a:pt x="4984296" y="1077358"/>
                </a:lnTo>
                <a:lnTo>
                  <a:pt x="0" y="1066800"/>
                </a:lnTo>
                <a:lnTo>
                  <a:pt x="7048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75985-B300-7541-ACCD-FF737A7ADF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400" y="203200"/>
            <a:ext cx="685726" cy="64580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EFEAA8-E63C-834D-9B18-152780081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0" y="1676401"/>
            <a:ext cx="4815840" cy="4245717"/>
          </a:xfrm>
          <a:prstGeom prst="rect">
            <a:avLst/>
          </a:prstGeom>
          <a:solidFill>
            <a:schemeClr val="accent2"/>
          </a:solidFill>
        </p:spPr>
        <p:txBody>
          <a:bodyPr lIns="182880" tIns="182880" rIns="182880" bIns="18288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FontTx/>
              <a:buNone/>
              <a:defRPr sz="2667" b="1">
                <a:solidFill>
                  <a:schemeClr val="bg1"/>
                </a:solidFill>
              </a:defRPr>
            </a:lvl1pPr>
            <a:lvl2pPr marL="609585" indent="0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FontTx/>
              <a:buNone/>
              <a:defRPr sz="2400">
                <a:solidFill>
                  <a:schemeClr val="tx2"/>
                </a:solidFill>
              </a:defRPr>
            </a:lvl2pPr>
            <a:lvl3pPr marL="914377" indent="0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FontTx/>
              <a:buNone/>
              <a:defRPr sz="2133">
                <a:solidFill>
                  <a:schemeClr val="tx2"/>
                </a:solidFill>
              </a:defRPr>
            </a:lvl3pPr>
            <a:lvl4pPr marL="1219170" indent="0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SzPct val="90000"/>
              <a:buFontTx/>
              <a:buNone/>
              <a:defRPr sz="1867">
                <a:solidFill>
                  <a:schemeClr val="tx2"/>
                </a:solidFill>
              </a:defRPr>
            </a:lvl4pPr>
            <a:lvl5pPr marL="1523962" indent="0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FontTx/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</a:t>
            </a:r>
          </a:p>
          <a:p>
            <a:pPr lvl="0"/>
            <a:r>
              <a:rPr lang="en-US" dirty="0"/>
              <a:t>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7CD3921-CB3B-9842-BD20-5CF31D9529F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5760" y="1676400"/>
            <a:ext cx="5882640" cy="42457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04792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defRPr sz="2667">
                <a:solidFill>
                  <a:schemeClr val="accent6"/>
                </a:solidFill>
              </a:defRPr>
            </a:lvl1pPr>
            <a:lvl2pPr marL="609585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defRPr sz="2400">
                <a:solidFill>
                  <a:schemeClr val="accent6"/>
                </a:solidFill>
              </a:defRPr>
            </a:lvl2pPr>
            <a:lvl3pPr marL="914377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itchFamily="49" charset="0"/>
              <a:buChar char="o"/>
              <a:defRPr sz="2133">
                <a:solidFill>
                  <a:schemeClr val="accent6"/>
                </a:solidFill>
              </a:defRPr>
            </a:lvl3pPr>
            <a:lvl4pPr marL="1219170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90000"/>
              <a:defRPr sz="1867">
                <a:solidFill>
                  <a:schemeClr val="accent6"/>
                </a:solidFill>
              </a:defRPr>
            </a:lvl4pPr>
            <a:lvl5pPr marL="1523962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033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7FC11F-2CC2-5C42-8F71-8189B13EB396}"/>
              </a:ext>
            </a:extLst>
          </p:cNvPr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9168676-8396-5342-AF2E-05A424A448B7}"/>
              </a:ext>
            </a:extLst>
          </p:cNvPr>
          <p:cNvSpPr/>
          <p:nvPr userDrawn="1"/>
        </p:nvSpPr>
        <p:spPr>
          <a:xfrm>
            <a:off x="10058400" y="0"/>
            <a:ext cx="2133600" cy="1066800"/>
          </a:xfrm>
          <a:custGeom>
            <a:avLst/>
            <a:gdLst>
              <a:gd name="connsiteX0" fmla="*/ 0 w 2819400"/>
              <a:gd name="connsiteY0" fmla="*/ 0 h 1066800"/>
              <a:gd name="connsiteX1" fmla="*/ 2819400 w 2819400"/>
              <a:gd name="connsiteY1" fmla="*/ 0 h 1066800"/>
              <a:gd name="connsiteX2" fmla="*/ 2819400 w 2819400"/>
              <a:gd name="connsiteY2" fmla="*/ 1066800 h 1066800"/>
              <a:gd name="connsiteX3" fmla="*/ 0 w 2819400"/>
              <a:gd name="connsiteY3" fmla="*/ 1066800 h 1066800"/>
              <a:gd name="connsiteX4" fmla="*/ 0 w 2819400"/>
              <a:gd name="connsiteY4" fmla="*/ 0 h 1066800"/>
              <a:gd name="connsiteX0" fmla="*/ 704850 w 2819400"/>
              <a:gd name="connsiteY0" fmla="*/ 0 h 1066800"/>
              <a:gd name="connsiteX1" fmla="*/ 2819400 w 2819400"/>
              <a:gd name="connsiteY1" fmla="*/ 0 h 1066800"/>
              <a:gd name="connsiteX2" fmla="*/ 2819400 w 2819400"/>
              <a:gd name="connsiteY2" fmla="*/ 1066800 h 1066800"/>
              <a:gd name="connsiteX3" fmla="*/ 0 w 2819400"/>
              <a:gd name="connsiteY3" fmla="*/ 1066800 h 1066800"/>
              <a:gd name="connsiteX4" fmla="*/ 704850 w 2819400"/>
              <a:gd name="connsiteY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1066800">
                <a:moveTo>
                  <a:pt x="704850" y="0"/>
                </a:moveTo>
                <a:lnTo>
                  <a:pt x="2819400" y="0"/>
                </a:lnTo>
                <a:lnTo>
                  <a:pt x="2819400" y="1066800"/>
                </a:lnTo>
                <a:lnTo>
                  <a:pt x="0" y="1066800"/>
                </a:lnTo>
                <a:lnTo>
                  <a:pt x="7048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736890E-04D7-8C45-9A62-0319240D134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5760" y="1676400"/>
            <a:ext cx="11267440" cy="42457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04792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defRPr sz="2667">
                <a:solidFill>
                  <a:schemeClr val="accent6"/>
                </a:solidFill>
              </a:defRPr>
            </a:lvl1pPr>
            <a:lvl2pPr marL="609585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defRPr sz="2400">
                <a:solidFill>
                  <a:schemeClr val="accent6"/>
                </a:solidFill>
              </a:defRPr>
            </a:lvl2pPr>
            <a:lvl3pPr marL="914377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itchFamily="49" charset="0"/>
              <a:buChar char="o"/>
              <a:defRPr sz="2133">
                <a:solidFill>
                  <a:schemeClr val="accent6"/>
                </a:solidFill>
              </a:defRPr>
            </a:lvl3pPr>
            <a:lvl4pPr marL="1219170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90000"/>
              <a:defRPr sz="1867">
                <a:solidFill>
                  <a:schemeClr val="accent6"/>
                </a:solidFill>
              </a:defRPr>
            </a:lvl4pPr>
            <a:lvl5pPr marL="1523962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0B1AB8C-0F36-DA48-B173-6483FEC4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62560"/>
            <a:ext cx="9692640" cy="77332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B539EC3-4B69-4348-BB54-1B2B235B2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400" y="203200"/>
            <a:ext cx="685726" cy="64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7FC11F-2CC2-5C42-8F71-8189B13EB396}"/>
              </a:ext>
            </a:extLst>
          </p:cNvPr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9168676-8396-5342-AF2E-05A424A448B7}"/>
              </a:ext>
            </a:extLst>
          </p:cNvPr>
          <p:cNvSpPr/>
          <p:nvPr userDrawn="1"/>
        </p:nvSpPr>
        <p:spPr>
          <a:xfrm>
            <a:off x="10058400" y="0"/>
            <a:ext cx="2133600" cy="1066800"/>
          </a:xfrm>
          <a:custGeom>
            <a:avLst/>
            <a:gdLst>
              <a:gd name="connsiteX0" fmla="*/ 0 w 2819400"/>
              <a:gd name="connsiteY0" fmla="*/ 0 h 1066800"/>
              <a:gd name="connsiteX1" fmla="*/ 2819400 w 2819400"/>
              <a:gd name="connsiteY1" fmla="*/ 0 h 1066800"/>
              <a:gd name="connsiteX2" fmla="*/ 2819400 w 2819400"/>
              <a:gd name="connsiteY2" fmla="*/ 1066800 h 1066800"/>
              <a:gd name="connsiteX3" fmla="*/ 0 w 2819400"/>
              <a:gd name="connsiteY3" fmla="*/ 1066800 h 1066800"/>
              <a:gd name="connsiteX4" fmla="*/ 0 w 2819400"/>
              <a:gd name="connsiteY4" fmla="*/ 0 h 1066800"/>
              <a:gd name="connsiteX0" fmla="*/ 704850 w 2819400"/>
              <a:gd name="connsiteY0" fmla="*/ 0 h 1066800"/>
              <a:gd name="connsiteX1" fmla="*/ 2819400 w 2819400"/>
              <a:gd name="connsiteY1" fmla="*/ 0 h 1066800"/>
              <a:gd name="connsiteX2" fmla="*/ 2819400 w 2819400"/>
              <a:gd name="connsiteY2" fmla="*/ 1066800 h 1066800"/>
              <a:gd name="connsiteX3" fmla="*/ 0 w 2819400"/>
              <a:gd name="connsiteY3" fmla="*/ 1066800 h 1066800"/>
              <a:gd name="connsiteX4" fmla="*/ 704850 w 2819400"/>
              <a:gd name="connsiteY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1066800">
                <a:moveTo>
                  <a:pt x="704850" y="0"/>
                </a:moveTo>
                <a:lnTo>
                  <a:pt x="2819400" y="0"/>
                </a:lnTo>
                <a:lnTo>
                  <a:pt x="2819400" y="1066800"/>
                </a:lnTo>
                <a:lnTo>
                  <a:pt x="0" y="1066800"/>
                </a:lnTo>
                <a:lnTo>
                  <a:pt x="7048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0B1AB8C-0F36-DA48-B173-6483FEC4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62560"/>
            <a:ext cx="9692640" cy="77332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B539EC3-4B69-4348-BB54-1B2B235B27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400" y="203200"/>
            <a:ext cx="685726" cy="64580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46F345-0044-CA4B-ABB5-49B2332F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686561"/>
            <a:ext cx="4856480" cy="3901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04792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defRPr sz="2667">
                <a:solidFill>
                  <a:schemeClr val="accent6"/>
                </a:solidFill>
              </a:defRPr>
            </a:lvl1pPr>
            <a:lvl2pPr marL="609585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defRPr sz="2400">
                <a:solidFill>
                  <a:schemeClr val="accent6"/>
                </a:solidFill>
              </a:defRPr>
            </a:lvl2pPr>
            <a:lvl3pPr marL="914377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itchFamily="49" charset="0"/>
              <a:buChar char="o"/>
              <a:defRPr sz="2133">
                <a:solidFill>
                  <a:schemeClr val="accent6"/>
                </a:solidFill>
              </a:defRPr>
            </a:lvl3pPr>
            <a:lvl4pPr marL="1219170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90000"/>
              <a:defRPr sz="1867">
                <a:solidFill>
                  <a:schemeClr val="accent6"/>
                </a:solidFill>
              </a:defRPr>
            </a:lvl4pPr>
            <a:lvl5pPr marL="1523962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128D0D2-041E-3244-B7EE-452E711FA13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89600" y="1681482"/>
            <a:ext cx="5334000" cy="3901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04792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defRPr sz="2667">
                <a:solidFill>
                  <a:schemeClr val="accent6"/>
                </a:solidFill>
              </a:defRPr>
            </a:lvl1pPr>
            <a:lvl2pPr marL="609585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defRPr sz="2400">
                <a:solidFill>
                  <a:schemeClr val="accent6"/>
                </a:solidFill>
              </a:defRPr>
            </a:lvl2pPr>
            <a:lvl3pPr marL="914377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Courier New" pitchFamily="49" charset="0"/>
              <a:buChar char="o"/>
              <a:defRPr sz="2133">
                <a:solidFill>
                  <a:schemeClr val="accent6"/>
                </a:solidFill>
              </a:defRPr>
            </a:lvl3pPr>
            <a:lvl4pPr marL="1219170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90000"/>
              <a:defRPr sz="1867">
                <a:solidFill>
                  <a:schemeClr val="accent6"/>
                </a:solidFill>
              </a:defRPr>
            </a:lvl4pPr>
            <a:lvl5pPr marL="1523962" indent="-304792"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3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7">
            <a:extLst>
              <a:ext uri="{FF2B5EF4-FFF2-40B4-BE49-F238E27FC236}">
                <a16:creationId xmlns:a16="http://schemas.microsoft.com/office/drawing/2014/main" id="{F1BA65EE-A3D6-9641-9595-8C7050C2FBE5}"/>
              </a:ext>
            </a:extLst>
          </p:cNvPr>
          <p:cNvSpPr/>
          <p:nvPr userDrawn="1"/>
        </p:nvSpPr>
        <p:spPr>
          <a:xfrm>
            <a:off x="5548376" y="0"/>
            <a:ext cx="6675056" cy="6919726"/>
          </a:xfrm>
          <a:custGeom>
            <a:avLst/>
            <a:gdLst>
              <a:gd name="connsiteX0" fmla="*/ 0 w 10834624"/>
              <a:gd name="connsiteY0" fmla="*/ 6858000 h 6858000"/>
              <a:gd name="connsiteX1" fmla="*/ 3394024 w 10834624"/>
              <a:gd name="connsiteY1" fmla="*/ 0 h 6858000"/>
              <a:gd name="connsiteX2" fmla="*/ 10834624 w 10834624"/>
              <a:gd name="connsiteY2" fmla="*/ 0 h 6858000"/>
              <a:gd name="connsiteX3" fmla="*/ 7440600 w 10834624"/>
              <a:gd name="connsiteY3" fmla="*/ 6858000 h 6858000"/>
              <a:gd name="connsiteX4" fmla="*/ 0 w 10834624"/>
              <a:gd name="connsiteY4" fmla="*/ 6858000 h 6858000"/>
              <a:gd name="connsiteX0" fmla="*/ 0 w 10834624"/>
              <a:gd name="connsiteY0" fmla="*/ 6858000 h 6879265"/>
              <a:gd name="connsiteX1" fmla="*/ 3394024 w 10834624"/>
              <a:gd name="connsiteY1" fmla="*/ 0 h 6879265"/>
              <a:gd name="connsiteX2" fmla="*/ 10834624 w 10834624"/>
              <a:gd name="connsiteY2" fmla="*/ 0 h 6879265"/>
              <a:gd name="connsiteX3" fmla="*/ 6760116 w 10834624"/>
              <a:gd name="connsiteY3" fmla="*/ 6879265 h 6879265"/>
              <a:gd name="connsiteX4" fmla="*/ 0 w 10834624"/>
              <a:gd name="connsiteY4" fmla="*/ 6858000 h 6879265"/>
              <a:gd name="connsiteX0" fmla="*/ 0 w 7240820"/>
              <a:gd name="connsiteY0" fmla="*/ 6858000 h 6879265"/>
              <a:gd name="connsiteX1" fmla="*/ 3394024 w 7240820"/>
              <a:gd name="connsiteY1" fmla="*/ 0 h 6879265"/>
              <a:gd name="connsiteX2" fmla="*/ 7240820 w 7240820"/>
              <a:gd name="connsiteY2" fmla="*/ 191386 h 6879265"/>
              <a:gd name="connsiteX3" fmla="*/ 6760116 w 7240820"/>
              <a:gd name="connsiteY3" fmla="*/ 6879265 h 6879265"/>
              <a:gd name="connsiteX4" fmla="*/ 0 w 7240820"/>
              <a:gd name="connsiteY4" fmla="*/ 6858000 h 6879265"/>
              <a:gd name="connsiteX0" fmla="*/ 0 w 6760116"/>
              <a:gd name="connsiteY0" fmla="*/ 6858000 h 6879265"/>
              <a:gd name="connsiteX1" fmla="*/ 3394024 w 6760116"/>
              <a:gd name="connsiteY1" fmla="*/ 0 h 6879265"/>
              <a:gd name="connsiteX2" fmla="*/ 6666662 w 6760116"/>
              <a:gd name="connsiteY2" fmla="*/ 21265 h 6879265"/>
              <a:gd name="connsiteX3" fmla="*/ 6760116 w 6760116"/>
              <a:gd name="connsiteY3" fmla="*/ 6879265 h 6879265"/>
              <a:gd name="connsiteX4" fmla="*/ 0 w 6760116"/>
              <a:gd name="connsiteY4" fmla="*/ 6858000 h 6879265"/>
              <a:gd name="connsiteX0" fmla="*/ 0 w 6666662"/>
              <a:gd name="connsiteY0" fmla="*/ 6858000 h 6858000"/>
              <a:gd name="connsiteX1" fmla="*/ 3394024 w 6666662"/>
              <a:gd name="connsiteY1" fmla="*/ 0 h 6858000"/>
              <a:gd name="connsiteX2" fmla="*/ 6666662 w 6666662"/>
              <a:gd name="connsiteY2" fmla="*/ 21265 h 6858000"/>
              <a:gd name="connsiteX3" fmla="*/ 6185958 w 6666662"/>
              <a:gd name="connsiteY3" fmla="*/ 6496493 h 6858000"/>
              <a:gd name="connsiteX4" fmla="*/ 0 w 6666662"/>
              <a:gd name="connsiteY4" fmla="*/ 6858000 h 6858000"/>
              <a:gd name="connsiteX0" fmla="*/ 0 w 6675056"/>
              <a:gd name="connsiteY0" fmla="*/ 6858000 h 6900531"/>
              <a:gd name="connsiteX1" fmla="*/ 3394024 w 6675056"/>
              <a:gd name="connsiteY1" fmla="*/ 0 h 6900531"/>
              <a:gd name="connsiteX2" fmla="*/ 6666662 w 6675056"/>
              <a:gd name="connsiteY2" fmla="*/ 21265 h 6900531"/>
              <a:gd name="connsiteX3" fmla="*/ 6675056 w 6675056"/>
              <a:gd name="connsiteY3" fmla="*/ 6900531 h 6900531"/>
              <a:gd name="connsiteX4" fmla="*/ 0 w 6675056"/>
              <a:gd name="connsiteY4" fmla="*/ 6858000 h 6900531"/>
              <a:gd name="connsiteX0" fmla="*/ 0 w 6675056"/>
              <a:gd name="connsiteY0" fmla="*/ 6877195 h 6919726"/>
              <a:gd name="connsiteX1" fmla="*/ 3394024 w 6675056"/>
              <a:gd name="connsiteY1" fmla="*/ 19195 h 6919726"/>
              <a:gd name="connsiteX2" fmla="*/ 6666662 w 6675056"/>
              <a:gd name="connsiteY2" fmla="*/ 0 h 6919726"/>
              <a:gd name="connsiteX3" fmla="*/ 6675056 w 6675056"/>
              <a:gd name="connsiteY3" fmla="*/ 6919726 h 6919726"/>
              <a:gd name="connsiteX4" fmla="*/ 0 w 6675056"/>
              <a:gd name="connsiteY4" fmla="*/ 6877195 h 6919726"/>
              <a:gd name="connsiteX0" fmla="*/ 0 w 6675056"/>
              <a:gd name="connsiteY0" fmla="*/ 6877195 h 6919726"/>
              <a:gd name="connsiteX1" fmla="*/ 3402116 w 6675056"/>
              <a:gd name="connsiteY1" fmla="*/ 3011 h 6919726"/>
              <a:gd name="connsiteX2" fmla="*/ 6666662 w 6675056"/>
              <a:gd name="connsiteY2" fmla="*/ 0 h 6919726"/>
              <a:gd name="connsiteX3" fmla="*/ 6675056 w 6675056"/>
              <a:gd name="connsiteY3" fmla="*/ 6919726 h 6919726"/>
              <a:gd name="connsiteX4" fmla="*/ 0 w 6675056"/>
              <a:gd name="connsiteY4" fmla="*/ 6877195 h 69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5056" h="6919726">
                <a:moveTo>
                  <a:pt x="0" y="6877195"/>
                </a:moveTo>
                <a:lnTo>
                  <a:pt x="3402116" y="3011"/>
                </a:lnTo>
                <a:lnTo>
                  <a:pt x="6666662" y="0"/>
                </a:lnTo>
                <a:lnTo>
                  <a:pt x="6675056" y="6919726"/>
                </a:lnTo>
                <a:lnTo>
                  <a:pt x="0" y="6877195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6686A6-8ED4-094B-989B-24DC8C304FE1}"/>
              </a:ext>
            </a:extLst>
          </p:cNvPr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4018F8-5582-6E4C-BFE6-530BEBBB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62560"/>
            <a:ext cx="9692640" cy="77332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B1991E0-2768-934F-A417-F00048F6983C}"/>
              </a:ext>
            </a:extLst>
          </p:cNvPr>
          <p:cNvSpPr/>
          <p:nvPr userDrawn="1"/>
        </p:nvSpPr>
        <p:spPr>
          <a:xfrm>
            <a:off x="8429247" y="0"/>
            <a:ext cx="3790950" cy="1077358"/>
          </a:xfrm>
          <a:custGeom>
            <a:avLst/>
            <a:gdLst>
              <a:gd name="connsiteX0" fmla="*/ 0 w 2819400"/>
              <a:gd name="connsiteY0" fmla="*/ 0 h 1066800"/>
              <a:gd name="connsiteX1" fmla="*/ 2819400 w 2819400"/>
              <a:gd name="connsiteY1" fmla="*/ 0 h 1066800"/>
              <a:gd name="connsiteX2" fmla="*/ 2819400 w 2819400"/>
              <a:gd name="connsiteY2" fmla="*/ 1066800 h 1066800"/>
              <a:gd name="connsiteX3" fmla="*/ 0 w 2819400"/>
              <a:gd name="connsiteY3" fmla="*/ 1066800 h 1066800"/>
              <a:gd name="connsiteX4" fmla="*/ 0 w 2819400"/>
              <a:gd name="connsiteY4" fmla="*/ 0 h 1066800"/>
              <a:gd name="connsiteX0" fmla="*/ 704850 w 2819400"/>
              <a:gd name="connsiteY0" fmla="*/ 0 h 1066800"/>
              <a:gd name="connsiteX1" fmla="*/ 2819400 w 2819400"/>
              <a:gd name="connsiteY1" fmla="*/ 0 h 1066800"/>
              <a:gd name="connsiteX2" fmla="*/ 2819400 w 2819400"/>
              <a:gd name="connsiteY2" fmla="*/ 1066800 h 1066800"/>
              <a:gd name="connsiteX3" fmla="*/ 0 w 2819400"/>
              <a:gd name="connsiteY3" fmla="*/ 1066800 h 1066800"/>
              <a:gd name="connsiteX4" fmla="*/ 704850 w 2819400"/>
              <a:gd name="connsiteY4" fmla="*/ 0 h 1066800"/>
              <a:gd name="connsiteX0" fmla="*/ 704850 w 4984296"/>
              <a:gd name="connsiteY0" fmla="*/ 0 h 1104900"/>
              <a:gd name="connsiteX1" fmla="*/ 2819400 w 4984296"/>
              <a:gd name="connsiteY1" fmla="*/ 0 h 1104900"/>
              <a:gd name="connsiteX2" fmla="*/ 4984296 w 4984296"/>
              <a:gd name="connsiteY2" fmla="*/ 1104900 h 1104900"/>
              <a:gd name="connsiteX3" fmla="*/ 0 w 4984296"/>
              <a:gd name="connsiteY3" fmla="*/ 1066800 h 1104900"/>
              <a:gd name="connsiteX4" fmla="*/ 704850 w 4984296"/>
              <a:gd name="connsiteY4" fmla="*/ 0 h 1104900"/>
              <a:gd name="connsiteX0" fmla="*/ 704850 w 5009469"/>
              <a:gd name="connsiteY0" fmla="*/ 0 h 1104900"/>
              <a:gd name="connsiteX1" fmla="*/ 5009469 w 5009469"/>
              <a:gd name="connsiteY1" fmla="*/ 0 h 1104900"/>
              <a:gd name="connsiteX2" fmla="*/ 4984296 w 5009469"/>
              <a:gd name="connsiteY2" fmla="*/ 1104900 h 1104900"/>
              <a:gd name="connsiteX3" fmla="*/ 0 w 5009469"/>
              <a:gd name="connsiteY3" fmla="*/ 1066800 h 1104900"/>
              <a:gd name="connsiteX4" fmla="*/ 704850 w 5009469"/>
              <a:gd name="connsiteY4" fmla="*/ 0 h 1104900"/>
              <a:gd name="connsiteX0" fmla="*/ 704850 w 5009469"/>
              <a:gd name="connsiteY0" fmla="*/ 0 h 1077358"/>
              <a:gd name="connsiteX1" fmla="*/ 5009469 w 5009469"/>
              <a:gd name="connsiteY1" fmla="*/ 0 h 1077358"/>
              <a:gd name="connsiteX2" fmla="*/ 4984296 w 5009469"/>
              <a:gd name="connsiteY2" fmla="*/ 1077358 h 1077358"/>
              <a:gd name="connsiteX3" fmla="*/ 0 w 5009469"/>
              <a:gd name="connsiteY3" fmla="*/ 1066800 h 1077358"/>
              <a:gd name="connsiteX4" fmla="*/ 704850 w 5009469"/>
              <a:gd name="connsiteY4" fmla="*/ 0 h 107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9469" h="1077358">
                <a:moveTo>
                  <a:pt x="704850" y="0"/>
                </a:moveTo>
                <a:lnTo>
                  <a:pt x="5009469" y="0"/>
                </a:lnTo>
                <a:lnTo>
                  <a:pt x="4984296" y="1077358"/>
                </a:lnTo>
                <a:lnTo>
                  <a:pt x="0" y="1066800"/>
                </a:lnTo>
                <a:lnTo>
                  <a:pt x="7048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75985-B300-7541-ACCD-FF737A7ADF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400" y="203200"/>
            <a:ext cx="685726" cy="64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6686A6-8ED4-094B-989B-24DC8C304FE1}"/>
              </a:ext>
            </a:extLst>
          </p:cNvPr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4018F8-5582-6E4C-BFE6-530BEBBB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62560"/>
            <a:ext cx="9692640" cy="77332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arallelogram 17">
            <a:extLst>
              <a:ext uri="{FF2B5EF4-FFF2-40B4-BE49-F238E27FC236}">
                <a16:creationId xmlns:a16="http://schemas.microsoft.com/office/drawing/2014/main" id="{D0428144-23CF-CC45-896F-DAD2A915173B}"/>
              </a:ext>
            </a:extLst>
          </p:cNvPr>
          <p:cNvSpPr/>
          <p:nvPr userDrawn="1"/>
        </p:nvSpPr>
        <p:spPr>
          <a:xfrm>
            <a:off x="5548376" y="-19195"/>
            <a:ext cx="6675056" cy="6919726"/>
          </a:xfrm>
          <a:custGeom>
            <a:avLst/>
            <a:gdLst>
              <a:gd name="connsiteX0" fmla="*/ 0 w 10834624"/>
              <a:gd name="connsiteY0" fmla="*/ 6858000 h 6858000"/>
              <a:gd name="connsiteX1" fmla="*/ 3394024 w 10834624"/>
              <a:gd name="connsiteY1" fmla="*/ 0 h 6858000"/>
              <a:gd name="connsiteX2" fmla="*/ 10834624 w 10834624"/>
              <a:gd name="connsiteY2" fmla="*/ 0 h 6858000"/>
              <a:gd name="connsiteX3" fmla="*/ 7440600 w 10834624"/>
              <a:gd name="connsiteY3" fmla="*/ 6858000 h 6858000"/>
              <a:gd name="connsiteX4" fmla="*/ 0 w 10834624"/>
              <a:gd name="connsiteY4" fmla="*/ 6858000 h 6858000"/>
              <a:gd name="connsiteX0" fmla="*/ 0 w 10834624"/>
              <a:gd name="connsiteY0" fmla="*/ 6858000 h 6879265"/>
              <a:gd name="connsiteX1" fmla="*/ 3394024 w 10834624"/>
              <a:gd name="connsiteY1" fmla="*/ 0 h 6879265"/>
              <a:gd name="connsiteX2" fmla="*/ 10834624 w 10834624"/>
              <a:gd name="connsiteY2" fmla="*/ 0 h 6879265"/>
              <a:gd name="connsiteX3" fmla="*/ 6760116 w 10834624"/>
              <a:gd name="connsiteY3" fmla="*/ 6879265 h 6879265"/>
              <a:gd name="connsiteX4" fmla="*/ 0 w 10834624"/>
              <a:gd name="connsiteY4" fmla="*/ 6858000 h 6879265"/>
              <a:gd name="connsiteX0" fmla="*/ 0 w 7240820"/>
              <a:gd name="connsiteY0" fmla="*/ 6858000 h 6879265"/>
              <a:gd name="connsiteX1" fmla="*/ 3394024 w 7240820"/>
              <a:gd name="connsiteY1" fmla="*/ 0 h 6879265"/>
              <a:gd name="connsiteX2" fmla="*/ 7240820 w 7240820"/>
              <a:gd name="connsiteY2" fmla="*/ 191386 h 6879265"/>
              <a:gd name="connsiteX3" fmla="*/ 6760116 w 7240820"/>
              <a:gd name="connsiteY3" fmla="*/ 6879265 h 6879265"/>
              <a:gd name="connsiteX4" fmla="*/ 0 w 7240820"/>
              <a:gd name="connsiteY4" fmla="*/ 6858000 h 6879265"/>
              <a:gd name="connsiteX0" fmla="*/ 0 w 6760116"/>
              <a:gd name="connsiteY0" fmla="*/ 6858000 h 6879265"/>
              <a:gd name="connsiteX1" fmla="*/ 3394024 w 6760116"/>
              <a:gd name="connsiteY1" fmla="*/ 0 h 6879265"/>
              <a:gd name="connsiteX2" fmla="*/ 6666662 w 6760116"/>
              <a:gd name="connsiteY2" fmla="*/ 21265 h 6879265"/>
              <a:gd name="connsiteX3" fmla="*/ 6760116 w 6760116"/>
              <a:gd name="connsiteY3" fmla="*/ 6879265 h 6879265"/>
              <a:gd name="connsiteX4" fmla="*/ 0 w 6760116"/>
              <a:gd name="connsiteY4" fmla="*/ 6858000 h 6879265"/>
              <a:gd name="connsiteX0" fmla="*/ 0 w 6666662"/>
              <a:gd name="connsiteY0" fmla="*/ 6858000 h 6858000"/>
              <a:gd name="connsiteX1" fmla="*/ 3394024 w 6666662"/>
              <a:gd name="connsiteY1" fmla="*/ 0 h 6858000"/>
              <a:gd name="connsiteX2" fmla="*/ 6666662 w 6666662"/>
              <a:gd name="connsiteY2" fmla="*/ 21265 h 6858000"/>
              <a:gd name="connsiteX3" fmla="*/ 6185958 w 6666662"/>
              <a:gd name="connsiteY3" fmla="*/ 6496493 h 6858000"/>
              <a:gd name="connsiteX4" fmla="*/ 0 w 6666662"/>
              <a:gd name="connsiteY4" fmla="*/ 6858000 h 6858000"/>
              <a:gd name="connsiteX0" fmla="*/ 0 w 6675056"/>
              <a:gd name="connsiteY0" fmla="*/ 6858000 h 6900531"/>
              <a:gd name="connsiteX1" fmla="*/ 3394024 w 6675056"/>
              <a:gd name="connsiteY1" fmla="*/ 0 h 6900531"/>
              <a:gd name="connsiteX2" fmla="*/ 6666662 w 6675056"/>
              <a:gd name="connsiteY2" fmla="*/ 21265 h 6900531"/>
              <a:gd name="connsiteX3" fmla="*/ 6675056 w 6675056"/>
              <a:gd name="connsiteY3" fmla="*/ 6900531 h 6900531"/>
              <a:gd name="connsiteX4" fmla="*/ 0 w 6675056"/>
              <a:gd name="connsiteY4" fmla="*/ 6858000 h 6900531"/>
              <a:gd name="connsiteX0" fmla="*/ 0 w 6675056"/>
              <a:gd name="connsiteY0" fmla="*/ 6877195 h 6919726"/>
              <a:gd name="connsiteX1" fmla="*/ 3394024 w 6675056"/>
              <a:gd name="connsiteY1" fmla="*/ 19195 h 6919726"/>
              <a:gd name="connsiteX2" fmla="*/ 6666662 w 6675056"/>
              <a:gd name="connsiteY2" fmla="*/ 0 h 6919726"/>
              <a:gd name="connsiteX3" fmla="*/ 6675056 w 6675056"/>
              <a:gd name="connsiteY3" fmla="*/ 6919726 h 6919726"/>
              <a:gd name="connsiteX4" fmla="*/ 0 w 6675056"/>
              <a:gd name="connsiteY4" fmla="*/ 6877195 h 6919726"/>
              <a:gd name="connsiteX0" fmla="*/ 0 w 6675056"/>
              <a:gd name="connsiteY0" fmla="*/ 6877195 h 6919726"/>
              <a:gd name="connsiteX1" fmla="*/ 3402116 w 6675056"/>
              <a:gd name="connsiteY1" fmla="*/ 3011 h 6919726"/>
              <a:gd name="connsiteX2" fmla="*/ 6666662 w 6675056"/>
              <a:gd name="connsiteY2" fmla="*/ 0 h 6919726"/>
              <a:gd name="connsiteX3" fmla="*/ 6675056 w 6675056"/>
              <a:gd name="connsiteY3" fmla="*/ 6919726 h 6919726"/>
              <a:gd name="connsiteX4" fmla="*/ 0 w 6675056"/>
              <a:gd name="connsiteY4" fmla="*/ 6877195 h 69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5056" h="6919726">
                <a:moveTo>
                  <a:pt x="0" y="6877195"/>
                </a:moveTo>
                <a:lnTo>
                  <a:pt x="3402116" y="3011"/>
                </a:lnTo>
                <a:lnTo>
                  <a:pt x="6666662" y="0"/>
                </a:lnTo>
                <a:lnTo>
                  <a:pt x="6675056" y="6919726"/>
                </a:lnTo>
                <a:lnTo>
                  <a:pt x="0" y="687719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75985-B300-7541-ACCD-FF737A7ADF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400" y="203200"/>
            <a:ext cx="685726" cy="6458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4093D9-F784-E349-BA39-702127773C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708" y="6059050"/>
            <a:ext cx="1861595" cy="58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9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E57F99-18C8-E64D-9F1F-37AA12BD787F}"/>
              </a:ext>
            </a:extLst>
          </p:cNvPr>
          <p:cNvSpPr/>
          <p:nvPr userDrawn="1"/>
        </p:nvSpPr>
        <p:spPr>
          <a:xfrm flipV="1">
            <a:off x="0" y="-5"/>
            <a:ext cx="12192000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9ABD1534-630D-2848-AB98-44DBF75AB751}"/>
              </a:ext>
            </a:extLst>
          </p:cNvPr>
          <p:cNvSpPr/>
          <p:nvPr userDrawn="1"/>
        </p:nvSpPr>
        <p:spPr>
          <a:xfrm>
            <a:off x="1873250" y="2219960"/>
            <a:ext cx="8445500" cy="2743200"/>
          </a:xfrm>
          <a:prstGeom prst="parallelogram">
            <a:avLst>
              <a:gd name="adj" fmla="val 49490"/>
            </a:avLst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9060A3-E566-A749-9585-E4020ACFE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3962" y="2611120"/>
            <a:ext cx="6384077" cy="2341880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FontTx/>
              <a:buNone/>
              <a:defRPr sz="2933" b="0">
                <a:solidFill>
                  <a:schemeClr val="bg1"/>
                </a:solidFill>
              </a:defRPr>
            </a:lvl1pPr>
            <a:lvl2pPr marL="304792" indent="-304792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Font typeface="Arial" pitchFamily="34" charset="0"/>
              <a:buChar char="•"/>
              <a:defRPr sz="2667">
                <a:solidFill>
                  <a:schemeClr val="tx2"/>
                </a:solidFill>
              </a:defRPr>
            </a:lvl2pPr>
            <a:lvl3pPr marL="609585" indent="-304792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Font typeface="Arial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914377" indent="-304792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SzPct val="90000"/>
              <a:buFont typeface="Courier New" pitchFamily="49" charset="0"/>
              <a:buChar char="o"/>
              <a:defRPr sz="2133">
                <a:solidFill>
                  <a:schemeClr val="tx2"/>
                </a:solidFill>
              </a:defRPr>
            </a:lvl4pPr>
            <a:lvl5pPr marL="1219170" indent="-304792">
              <a:spcBef>
                <a:spcPts val="0"/>
              </a:spcBef>
              <a:spcAft>
                <a:spcPts val="800"/>
              </a:spcAft>
              <a:buClr>
                <a:schemeClr val="accent5"/>
              </a:buClr>
              <a:buSzPct val="90000"/>
              <a:buFont typeface="Arial" pitchFamily="34" charset="0"/>
              <a:buChar char="‒"/>
              <a:defRPr sz="18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C2FE4-275D-D041-9C01-86C92B44C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54" y="1472608"/>
            <a:ext cx="1208892" cy="1138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7F2D7E-65CF-274B-A85F-11AEC51CA0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708" y="6059050"/>
            <a:ext cx="1861595" cy="58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5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06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3669546"/>
          </a:xfrm>
          <a:prstGeom prst="rect">
            <a:avLst/>
          </a:prstGeom>
          <a:solidFill>
            <a:srgbClr val="003A7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4400" y="2556467"/>
            <a:ext cx="10363200" cy="556359"/>
          </a:xfrm>
        </p:spPr>
        <p:txBody>
          <a:bodyPr>
            <a:normAutofit/>
          </a:bodyPr>
          <a:lstStyle>
            <a:lvl1pPr algn="l">
              <a:defRPr sz="3200" b="1" i="0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14400" y="3075940"/>
            <a:ext cx="10363200" cy="593607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FFFFFF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977904" y="3907760"/>
            <a:ext cx="4519083" cy="889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solidFill>
                  <a:srgbClr val="003A70"/>
                </a:solidFill>
                <a:latin typeface="Arial"/>
              </a:defRPr>
            </a:lvl1pPr>
          </a:lstStyle>
          <a:p>
            <a:pPr lvl="0"/>
            <a:r>
              <a:rPr lang="en-US"/>
              <a:t>Month day, year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685878"/>
            <a:ext cx="12192000" cy="0"/>
          </a:xfrm>
          <a:prstGeom prst="line">
            <a:avLst/>
          </a:prstGeom>
          <a:ln>
            <a:solidFill>
              <a:srgbClr val="84BD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4"/>
          <a:stretch/>
        </p:blipFill>
        <p:spPr>
          <a:xfrm>
            <a:off x="9863937" y="532053"/>
            <a:ext cx="1658927" cy="19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CFB-4A78-494E-B655-411695D5DB47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09600" y="1211667"/>
            <a:ext cx="10972800" cy="0"/>
          </a:xfrm>
          <a:prstGeom prst="line">
            <a:avLst/>
          </a:prstGeom>
          <a:ln>
            <a:solidFill>
              <a:srgbClr val="84BD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5"/>
          <a:stretch/>
        </p:blipFill>
        <p:spPr>
          <a:xfrm>
            <a:off x="10972800" y="5709624"/>
            <a:ext cx="792480" cy="94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5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 algn="l">
              <a:defRPr/>
            </a:lvl1pPr>
          </a:lstStyle>
          <a:p>
            <a:fld id="{B0198CFB-4A78-494E-B655-411695D5DB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9600" y="1211667"/>
            <a:ext cx="10972800" cy="0"/>
          </a:xfrm>
          <a:prstGeom prst="line">
            <a:avLst/>
          </a:prstGeom>
          <a:ln>
            <a:solidFill>
              <a:srgbClr val="84BD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6"/>
          <a:stretch/>
        </p:blipFill>
        <p:spPr>
          <a:xfrm>
            <a:off x="10972800" y="5709625"/>
            <a:ext cx="792480" cy="9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7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CFB-4A78-494E-B655-411695D5DB4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1211667"/>
            <a:ext cx="10972800" cy="0"/>
          </a:xfrm>
          <a:prstGeom prst="line">
            <a:avLst/>
          </a:prstGeom>
          <a:ln>
            <a:solidFill>
              <a:srgbClr val="84BD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6"/>
          <a:stretch/>
        </p:blipFill>
        <p:spPr>
          <a:xfrm>
            <a:off x="10972800" y="5709625"/>
            <a:ext cx="792480" cy="9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3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00A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2556467"/>
            <a:ext cx="10363200" cy="556359"/>
          </a:xfrm>
        </p:spPr>
        <p:txBody>
          <a:bodyPr>
            <a:normAutofit/>
          </a:bodyPr>
          <a:lstStyle>
            <a:lvl1pPr algn="l">
              <a:defRPr sz="3200" b="1" i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4400" y="3075940"/>
            <a:ext cx="10363200" cy="593607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6"/>
          <a:stretch/>
        </p:blipFill>
        <p:spPr>
          <a:xfrm>
            <a:off x="10972801" y="5709625"/>
            <a:ext cx="792479" cy="94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CFB-4A78-494E-B655-411695D5DB4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6"/>
          <a:stretch/>
        </p:blipFill>
        <p:spPr>
          <a:xfrm>
            <a:off x="10972800" y="5709625"/>
            <a:ext cx="792480" cy="94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CFB-4A78-494E-B655-411695D5DB4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7"/>
          <a:stretch/>
        </p:blipFill>
        <p:spPr>
          <a:xfrm>
            <a:off x="10972800" y="5709625"/>
            <a:ext cx="792480" cy="94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3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CFB-4A78-494E-B655-411695D5DB47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09600" y="1211667"/>
            <a:ext cx="10972800" cy="0"/>
          </a:xfrm>
          <a:prstGeom prst="line">
            <a:avLst/>
          </a:prstGeom>
          <a:ln>
            <a:solidFill>
              <a:srgbClr val="84BD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3"/>
          <a:stretch/>
        </p:blipFill>
        <p:spPr>
          <a:xfrm>
            <a:off x="10972800" y="5709624"/>
            <a:ext cx="792480" cy="9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CFB-4A78-494E-B655-411695D5DB4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7"/>
          <a:stretch/>
        </p:blipFill>
        <p:spPr>
          <a:xfrm>
            <a:off x="10972800" y="5709625"/>
            <a:ext cx="792480" cy="94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, Mission and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4560" y="230684"/>
            <a:ext cx="7796824" cy="639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52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3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4EFC-3ED5-F7ED-4AB4-5BA4463C6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850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71278-4A7E-45B0-88BE-3B7B55244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78A6BA-CA05-4E7A-A4F9-A5D2F840F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B076E-2C46-4693-91A3-F63A6BB3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8B7-AD58-4E7D-B20B-B1D88A9D3CEB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8A4BD-647E-497D-969F-8640D6A58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7C278-B198-4BCF-A48D-6429CB926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BC7-C494-4E13-88ED-18DB102E0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8F835-B1F6-4181-859E-932DD418D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6BBCF-ED01-4528-9539-A8489DCA6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6803C-9291-40F3-AFEF-DA60228A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8B7-AD58-4E7D-B20B-B1D88A9D3CEB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8B8F6-2D86-40EB-8294-545A8553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FECF4-31BC-4469-8F36-0B06DE5E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BC7-C494-4E13-88ED-18DB102E0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7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C1E86-00F2-4605-84A7-5E5AE0451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38A3D-7F23-4608-A09A-292F3650C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39E7D-59B1-4DA7-B3EB-083A535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8B7-AD58-4E7D-B20B-B1D88A9D3CEB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22E40-2069-467E-82EA-90D754CD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F4E35-FAE9-47E1-9E94-97CF58927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BC7-C494-4E13-88ED-18DB102E0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8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7FA6-1062-4A7D-8B8B-92D2FBE05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BFA05-CC46-43BA-9436-71780F6C2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865BC-17D6-48CC-B14A-C22547C6B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D7D18-3679-41B7-AE1B-7E7B8420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8B7-AD58-4E7D-B20B-B1D88A9D3CEB}" type="datetimeFigureOut">
              <a:rPr lang="en-US" smtClean="0"/>
              <a:t>4/11/25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E7486-DDF9-4D20-960A-3AD2786EA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F6C5E-7123-4EDF-A0B3-AB3C4BCFD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BC7-C494-4E13-88ED-18DB102E0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C7892-B4FA-469E-AE4E-3CBB8B31C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62429-4EAA-41B0-9B18-9BE391200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ACF7C-75F8-4B75-BFB6-69C68CA72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A5F4C-B9DA-466C-A647-275844334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3609CC-3D65-4DE3-B04D-826919A107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8E82FF-A756-40A7-A7C6-AF0E5FAD8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8B7-AD58-4E7D-B20B-B1D88A9D3CEB}" type="datetimeFigureOut">
              <a:rPr lang="en-US" smtClean="0"/>
              <a:t>4/11/25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290823-12BE-4E3B-B860-A08636C86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128B6A-67E4-42D7-A023-C8519E6B0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BC7-C494-4E13-88ED-18DB102E0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5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F8E6-80BE-4475-94F7-AB576651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447B2D-EA68-4205-AE98-2B9AE92B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8B7-AD58-4E7D-B20B-B1D88A9D3CEB}" type="datetimeFigureOut">
              <a:rPr lang="en-US" smtClean="0"/>
              <a:t>4/11/25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F6E749-9E31-48C0-88F0-201CF1DD8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365ED-9E11-4EE1-923C-AC0707CB8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BC7-C494-4E13-88ED-18DB102E0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7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3EDB8D-E189-4386-8730-8818B333A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8B7-AD58-4E7D-B20B-B1D88A9D3CEB}" type="datetimeFigureOut">
              <a:rPr lang="en-US" smtClean="0"/>
              <a:t>4/11/25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ECED1-99C4-4874-A8F9-D654F8561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99833-800A-4D7D-90A7-628A87B74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BC7-C494-4E13-88ED-18DB102E0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5BBA5-9244-4998-92C0-A3A7CFF69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2F1AA-EFB4-4C46-A511-E50B40E21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25922-6BCB-41BB-A924-36B26F5CA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69E83-3D01-445A-AD2C-31B5849F6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8B7-AD58-4E7D-B20B-B1D88A9D3CEB}" type="datetimeFigureOut">
              <a:rPr lang="en-US" smtClean="0"/>
              <a:t>4/11/25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1FAE0-80E7-4F62-8AAC-CD5BF430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99219-2EBD-4E5F-ABE7-926A24FA8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BC7-C494-4E13-88ED-18DB102E0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9E531-01D2-4727-9928-18C8ADE3E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F4792C-4034-4272-A8FB-53A6A134A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35145-654B-4E3C-B5F6-E54D20B75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6DE3F-B9C3-4723-9F66-11A869397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8B7-AD58-4E7D-B20B-B1D88A9D3CEB}" type="datetimeFigureOut">
              <a:rPr lang="en-US" smtClean="0"/>
              <a:t>4/11/25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7641D-DC1E-44F4-92E2-A35DEDFD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A8415-4FC0-40D1-8F40-68F03F615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BC7-C494-4E13-88ED-18DB102E0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4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FBC8-5C6D-42E5-B832-DFD4B1B76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14A7A8-9F49-403F-B6BA-C0B3BA2A7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28D11-5467-4BD7-8A47-91A06DF58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8B7-AD58-4E7D-B20B-B1D88A9D3CEB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37239-2A3B-46DD-A6E1-E4ACF2B4B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EDF46-AD65-40A4-A632-38260E17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BC7-C494-4E13-88ED-18DB102E0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8D2A1A-9C8D-4817-8D0F-28116EC3A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B84B1C-0481-4115-A27D-F698B9719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F2CA2-34DB-4016-BD05-2334C4046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168B7-AD58-4E7D-B20B-B1D88A9D3CEB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8D04D-4EBB-495E-823B-9818F863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5E3F7-0CFF-4757-88DC-AE860160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29BC7-C494-4E13-88ED-18DB102E0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94431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3D9DA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0B917-7AEC-4D84-A351-D9D66AC4FB77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9473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Content of this presentation is copyright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C9473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C9473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and responsibility of the author. Permission is required for re-use</a:t>
            </a: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srgbClr val="C9473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C9473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36831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026C7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1730103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32714771-AEB2-FE40-AD3E-E93DB8F4ADCD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58246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C9473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3D78F6-5649-4478-BA93-ED23F06DA2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67" y="6248189"/>
            <a:ext cx="1657927" cy="3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69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349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16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6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74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97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63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220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02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10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004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7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497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89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94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01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292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19" Type="http://schemas.openxmlformats.org/officeDocument/2006/relationships/image" Target="../media/image15.jpeg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443" r:id="rId12"/>
    <p:sldLayoutId id="2147484444" r:id="rId13"/>
    <p:sldLayoutId id="2147484445" r:id="rId14"/>
    <p:sldLayoutId id="2147484446" r:id="rId15"/>
    <p:sldLayoutId id="2147484447" r:id="rId16"/>
    <p:sldLayoutId id="2147484448" r:id="rId17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115888"/>
            <a:ext cx="9992784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284" tIns="45642" rIns="91284" bIns="4564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1223965"/>
            <a:ext cx="999278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284" tIns="45642" rIns="91284" bIns="45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0" y="6356352"/>
            <a:ext cx="3860800" cy="365125"/>
          </a:xfrm>
          <a:prstGeom prst="rect">
            <a:avLst/>
          </a:prstGeom>
        </p:spPr>
        <p:txBody>
          <a:bodyPr vert="horz" lIns="91284" tIns="45642" rIns="91284" bIns="4564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dirty="0">
                <a:solidFill>
                  <a:srgbClr val="000000"/>
                </a:solidFill>
                <a:latin typeface="Corbel"/>
                <a:ea typeface="+mn-ea"/>
                <a:cs typeface="Corbel"/>
              </a:defRPr>
            </a:lvl1pPr>
          </a:lstStyle>
          <a:p>
            <a:pPr defTabSz="608339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52"/>
            <a:ext cx="2844800" cy="365125"/>
          </a:xfrm>
          <a:prstGeom prst="rect">
            <a:avLst/>
          </a:prstGeom>
        </p:spPr>
        <p:txBody>
          <a:bodyPr vert="horz" lIns="91284" tIns="45642" rIns="91284" bIns="4564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08339">
              <a:defRPr/>
            </a:pPr>
            <a:fld id="{F59BD5E1-AC43-7743-8008-0C3B6A3AAF9C}" type="slidenum">
              <a:rPr lang="en-US" smtClean="0"/>
              <a:pPr defTabSz="608339"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4719" y="8"/>
            <a:ext cx="205316" cy="971551"/>
          </a:xfrm>
          <a:prstGeom prst="rect">
            <a:avLst/>
          </a:prstGeom>
          <a:solidFill>
            <a:srgbClr val="2986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4719" y="971654"/>
            <a:ext cx="205316" cy="401639"/>
          </a:xfrm>
          <a:prstGeom prst="rect">
            <a:avLst/>
          </a:prstGeom>
          <a:solidFill>
            <a:srgbClr val="F265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719" y="1373192"/>
            <a:ext cx="205316" cy="703263"/>
          </a:xfrm>
          <a:prstGeom prst="rect">
            <a:avLst/>
          </a:prstGeom>
          <a:solidFill>
            <a:srgbClr val="FFF5B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12" tIns="60856" rIns="121712" bIns="60856" anchor="ctr"/>
          <a:lstStyle/>
          <a:p>
            <a:pPr algn="ctr" defTabSz="608339">
              <a:defRPr/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3" name="Picture 9" descr="MSKCC_logo_hor_pos_rgb_150.pn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8069" y="6218240"/>
            <a:ext cx="2178051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50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7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  <p:sldLayoutId id="2147484728" r:id="rId12"/>
    <p:sldLayoutId id="2147484729" r:id="rId13"/>
    <p:sldLayoutId id="2147484730" r:id="rId14"/>
    <p:sldLayoutId id="2147484735" r:id="rId15"/>
    <p:sldLayoutId id="2147484736" r:id="rId16"/>
    <p:sldLayoutId id="2147484737" r:id="rId17"/>
    <p:sldLayoutId id="2147484738" r:id="rId18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608339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Georgia"/>
          <a:ea typeface="ＭＳ Ｐゴシック" charset="0"/>
          <a:cs typeface="Georgia"/>
        </a:defRPr>
      </a:lvl1pPr>
      <a:lvl2pPr algn="l" defTabSz="608339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2pPr>
      <a:lvl3pPr algn="l" defTabSz="608339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3pPr>
      <a:lvl4pPr algn="l" defTabSz="608339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4pPr>
      <a:lvl5pPr algn="l" defTabSz="608339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5pPr>
      <a:lvl6pPr marL="608339" algn="l" defTabSz="608339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6pPr>
      <a:lvl7pPr marL="1216830" algn="l" defTabSz="608339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7pPr>
      <a:lvl8pPr marL="1825218" algn="l" defTabSz="608339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8pPr>
      <a:lvl9pPr marL="2433658" algn="l" defTabSz="608339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Georgia" charset="0"/>
          <a:ea typeface="ＭＳ Ｐゴシック" charset="0"/>
        </a:defRPr>
      </a:lvl9pPr>
    </p:titleStyle>
    <p:bodyStyle>
      <a:lvl1pPr marL="302052" indent="-302052" algn="l" defTabSz="608339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•"/>
        <a:defRPr sz="4267" kern="1200">
          <a:solidFill>
            <a:schemeClr val="tx1"/>
          </a:solidFill>
          <a:latin typeface="Corbel"/>
          <a:ea typeface="ＭＳ Ｐゴシック" charset="0"/>
          <a:cs typeface="Corbel"/>
        </a:defRPr>
      </a:lvl1pPr>
      <a:lvl2pPr marL="988702" indent="-380262" algn="l" defTabSz="608339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–"/>
        <a:defRPr sz="3733" kern="1200">
          <a:solidFill>
            <a:schemeClr val="tx1"/>
          </a:solidFill>
          <a:latin typeface="Corbel"/>
          <a:ea typeface="ＭＳ Ｐゴシック" charset="0"/>
          <a:cs typeface="Corbel"/>
        </a:defRPr>
      </a:lvl2pPr>
      <a:lvl3pPr marL="1520999" indent="-304168" algn="l" defTabSz="608339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•"/>
        <a:defRPr sz="3200" kern="1200">
          <a:solidFill>
            <a:schemeClr val="tx1"/>
          </a:solidFill>
          <a:latin typeface="Corbel"/>
          <a:ea typeface="ＭＳ Ｐゴシック" charset="0"/>
          <a:cs typeface="Corbel"/>
        </a:defRPr>
      </a:lvl3pPr>
      <a:lvl4pPr marL="2129387" indent="-304168" algn="l" defTabSz="608339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–"/>
        <a:defRPr sz="2667" kern="1200">
          <a:solidFill>
            <a:schemeClr val="tx1"/>
          </a:solidFill>
          <a:latin typeface="Corbel"/>
          <a:ea typeface="ＭＳ Ｐゴシック" charset="0"/>
          <a:cs typeface="Corbel"/>
        </a:defRPr>
      </a:lvl4pPr>
      <a:lvl5pPr marL="2737826" indent="-304168" algn="l" defTabSz="608339" rtl="0" eaLnBrk="1" fontAlgn="base" hangingPunct="1">
        <a:spcBef>
          <a:spcPct val="20000"/>
        </a:spcBef>
        <a:spcAft>
          <a:spcPct val="0"/>
        </a:spcAft>
        <a:buClr>
          <a:srgbClr val="2986E2"/>
        </a:buClr>
        <a:buFont typeface="Arial" charset="0"/>
        <a:buChar char="»"/>
        <a:defRPr sz="2667" kern="1200">
          <a:solidFill>
            <a:schemeClr val="tx1"/>
          </a:solidFill>
          <a:latin typeface="Corbel"/>
          <a:ea typeface="ＭＳ Ｐゴシック" charset="0"/>
          <a:cs typeface="Corbel"/>
        </a:defRPr>
      </a:lvl5pPr>
      <a:lvl6pPr marL="3346164" indent="-304168" algn="l" defTabSz="608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4605" indent="-304168" algn="l" defTabSz="608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2995" indent="-304168" algn="l" defTabSz="608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1383" indent="-304168" algn="l" defTabSz="608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9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830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218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658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996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335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780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7196" algn="l" defTabSz="6083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4/11/25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496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  <p:sldLayoutId id="2147484615" r:id="rId1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8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  <p:sldLayoutId id="2147484628" r:id="rId12"/>
    <p:sldLayoutId id="2147484629" r:id="rId13"/>
    <p:sldLayoutId id="2147484630" r:id="rId14"/>
    <p:sldLayoutId id="2147484631" r:id="rId15"/>
    <p:sldLayoutId id="2147484632" r:id="rId16"/>
    <p:sldLayoutId id="2147484633" r:id="rId17"/>
    <p:sldLayoutId id="2147484634" r:id="rId18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E68CD9-2D39-F440-B4A3-06637A956AD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06" y="6079316"/>
            <a:ext cx="1861595" cy="58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7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7" r:id="rId1"/>
    <p:sldLayoutId id="2147484638" r:id="rId2"/>
    <p:sldLayoutId id="2147484639" r:id="rId3"/>
    <p:sldLayoutId id="2147484640" r:id="rId4"/>
    <p:sldLayoutId id="2147484641" r:id="rId5"/>
    <p:sldLayoutId id="2147484642" r:id="rId6"/>
    <p:sldLayoutId id="2147484643" r:id="rId7"/>
    <p:sldLayoutId id="2147484644" r:id="rId8"/>
    <p:sldLayoutId id="2147484645" r:id="rId9"/>
    <p:sldLayoutId id="2147484646" r:id="rId10"/>
    <p:sldLayoutId id="2147484647" r:id="rId11"/>
    <p:sldLayoutId id="2147484648" r:id="rId1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165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02870" indent="-10287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0287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indent="-102870" algn="l" defTabSz="685800" rtl="0" eaLnBrk="1" latinLnBrk="0" hangingPunct="1">
        <a:lnSpc>
          <a:spcPct val="90000"/>
        </a:lnSpc>
        <a:spcBef>
          <a:spcPts val="375"/>
        </a:spcBef>
        <a:spcAft>
          <a:spcPts val="150"/>
        </a:spcAft>
        <a:buFont typeface="Arial" panose="020B0604020202020204" pitchFamily="34" charset="0"/>
        <a:buChar char="•"/>
        <a:defRPr sz="105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985838" indent="-102394" algn="l" defTabSz="685800" rtl="0" eaLnBrk="1" latinLnBrk="0" hangingPunct="1">
        <a:lnSpc>
          <a:spcPct val="90000"/>
        </a:lnSpc>
        <a:spcBef>
          <a:spcPts val="375"/>
        </a:spcBef>
        <a:spcAft>
          <a:spcPts val="15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244204" indent="-102394" algn="l" defTabSz="685800" rtl="0" eaLnBrk="1" latinLnBrk="0" hangingPunct="1">
        <a:lnSpc>
          <a:spcPct val="90000"/>
        </a:lnSpc>
        <a:spcBef>
          <a:spcPts val="375"/>
        </a:spcBef>
        <a:spcAft>
          <a:spcPts val="150"/>
        </a:spcAft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A70"/>
                </a:solidFill>
                <a:latin typeface="Arial"/>
              </a:defRPr>
            </a:lvl1pPr>
          </a:lstStyle>
          <a:p>
            <a:fld id="{B0198CFB-4A78-494E-B655-411695D5DB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91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800" kern="1200" baseline="0">
          <a:solidFill>
            <a:srgbClr val="003A70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E911A8-AF55-4354-9C9E-87436F8C4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4F3E8-EC17-433F-8B53-82827B7CB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DB239-DEAF-411C-BC0C-83C9FC9CE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168B7-AD58-4E7D-B20B-B1D88A9D3CEB}" type="datetimeFigureOut">
              <a:rPr lang="en-US" smtClean="0"/>
              <a:t>4/11/25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9FA1D-AA27-4544-A762-5D77CC24B1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E8C3E-C52B-4D14-A4B7-3998B34EA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29BC7-C494-4E13-88ED-18DB102E07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2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  <p:sldLayoutId id="2147484674" r:id="rId1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676888" y="6579107"/>
            <a:ext cx="0" cy="97790"/>
          </a:xfrm>
          <a:custGeom>
            <a:avLst/>
            <a:gdLst/>
            <a:ahLst/>
            <a:cxnLst/>
            <a:rect l="l" t="t" r="r" b="b"/>
            <a:pathLst>
              <a:path h="97790">
                <a:moveTo>
                  <a:pt x="0" y="0"/>
                </a:moveTo>
                <a:lnTo>
                  <a:pt x="0" y="97624"/>
                </a:lnTo>
              </a:path>
            </a:pathLst>
          </a:custGeom>
          <a:ln w="12700">
            <a:solidFill>
              <a:srgbClr val="2327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12192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736079"/>
            <a:ext cx="12192000" cy="12192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55935" y="0"/>
            <a:ext cx="1793748" cy="6873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0868" y="392938"/>
            <a:ext cx="9565005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3837" y="1365300"/>
            <a:ext cx="5833745" cy="4564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497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6" r:id="rId1"/>
    <p:sldLayoutId id="2147484677" r:id="rId2"/>
    <p:sldLayoutId id="2147484678" r:id="rId3"/>
    <p:sldLayoutId id="2147484679" r:id="rId4"/>
    <p:sldLayoutId id="2147484680" r:id="rId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2" r:id="rId1"/>
    <p:sldLayoutId id="2147484683" r:id="rId2"/>
    <p:sldLayoutId id="2147484684" r:id="rId3"/>
    <p:sldLayoutId id="2147484685" r:id="rId4"/>
    <p:sldLayoutId id="2147484686" r:id="rId5"/>
    <p:sldLayoutId id="2147484687" r:id="rId6"/>
    <p:sldLayoutId id="2147484688" r:id="rId7"/>
    <p:sldLayoutId id="2147484689" r:id="rId8"/>
    <p:sldLayoutId id="2147484690" r:id="rId9"/>
    <p:sldLayoutId id="2147484691" r:id="rId10"/>
    <p:sldLayoutId id="2147484692" r:id="rId11"/>
    <p:sldLayoutId id="2147484693" r:id="rId12"/>
    <p:sldLayoutId id="2147484694" r:id="rId13"/>
    <p:sldLayoutId id="2147484695" r:id="rId14"/>
    <p:sldLayoutId id="2147484696" r:id="rId15"/>
    <p:sldLayoutId id="2147484697" r:id="rId16"/>
    <p:sldLayoutId id="2147484698" r:id="rId17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5352" y="569913"/>
            <a:ext cx="10407649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5352" y="1906589"/>
            <a:ext cx="10407649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MSIPCMContentMarking" descr="{&quot;HashCode&quot;:1468442394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7C097A33-9DB1-0751-F991-44B0641B8E1D}"/>
              </a:ext>
            </a:extLst>
          </p:cNvPr>
          <p:cNvSpPr txBox="1"/>
          <p:nvPr userDrawn="1"/>
        </p:nvSpPr>
        <p:spPr>
          <a:xfrm>
            <a:off x="0" y="0"/>
            <a:ext cx="10180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B294"/>
                </a:solidFill>
                <a:latin typeface="Calibri" panose="020F0502020204030204" pitchFamily="34" charset="0"/>
              </a:rPr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321659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0" r:id="rId1"/>
    <p:sldLayoutId id="2147484701" r:id="rId2"/>
    <p:sldLayoutId id="2147484702" r:id="rId3"/>
    <p:sldLayoutId id="2147484703" r:id="rId4"/>
    <p:sldLayoutId id="2147484704" r:id="rId5"/>
    <p:sldLayoutId id="2147484705" r:id="rId6"/>
    <p:sldLayoutId id="2147484706" r:id="rId7"/>
    <p:sldLayoutId id="2147484707" r:id="rId8"/>
    <p:sldLayoutId id="2147484708" r:id="rId9"/>
    <p:sldLayoutId id="2147484709" r:id="rId10"/>
    <p:sldLayoutId id="2147484710" r:id="rId11"/>
    <p:sldLayoutId id="2147484711" r:id="rId12"/>
    <p:sldLayoutId id="2147484712" r:id="rId13"/>
    <p:sldLayoutId id="2147484713" r:id="rId14"/>
    <p:sldLayoutId id="2147484714" r:id="rId15"/>
    <p:sldLayoutId id="2147484715" r:id="rId16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428638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+mj-lt"/>
          <a:ea typeface="+mj-ea"/>
          <a:cs typeface="+mj-cs"/>
        </a:defRPr>
      </a:lvl1pPr>
      <a:lvl2pPr marL="404825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607238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809650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1012063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1440701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1869340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2297977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2726616" indent="-202412" algn="l" defTabSz="4286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125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403337" indent="-303619" algn="l" defTabSz="428638" rtl="0" fontAlgn="base" hangingPunct="0">
        <a:lnSpc>
          <a:spcPct val="112000"/>
        </a:lnSpc>
        <a:spcBef>
          <a:spcPct val="0"/>
        </a:spcBef>
        <a:spcAft>
          <a:spcPts val="1336"/>
        </a:spcAft>
        <a:buClr>
          <a:srgbClr val="000000"/>
        </a:buClr>
        <a:buSzPct val="45000"/>
        <a:buFont typeface="StarSymbol" charset="0"/>
        <a:buChar char="●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808162" indent="-267899" algn="l" defTabSz="428638" rtl="0" fontAlgn="base" hangingPunct="0">
        <a:lnSpc>
          <a:spcPct val="112000"/>
        </a:lnSpc>
        <a:spcBef>
          <a:spcPct val="0"/>
        </a:spcBef>
        <a:spcAft>
          <a:spcPts val="1067"/>
        </a:spcAft>
        <a:buClr>
          <a:srgbClr val="000000"/>
        </a:buClr>
        <a:buSzPct val="75000"/>
        <a:buFont typeface="StarSymbol" charset="0"/>
        <a:buChar char="–"/>
        <a:defRPr sz="2625">
          <a:solidFill>
            <a:srgbClr val="000000"/>
          </a:solidFill>
          <a:latin typeface="+mn-lt"/>
          <a:ea typeface="+mn-ea"/>
          <a:cs typeface="+mn-cs"/>
        </a:defRPr>
      </a:lvl2pPr>
      <a:lvl3pPr marL="1212987" indent="-202412" algn="l" defTabSz="428638" rtl="0" fontAlgn="base" hangingPunct="0">
        <a:lnSpc>
          <a:spcPct val="112000"/>
        </a:lnSpc>
        <a:spcBef>
          <a:spcPct val="0"/>
        </a:spcBef>
        <a:spcAft>
          <a:spcPts val="797"/>
        </a:spcAft>
        <a:buClr>
          <a:srgbClr val="000000"/>
        </a:buClr>
        <a:buSzPct val="45000"/>
        <a:buFont typeface="StarSymbol" charset="0"/>
        <a:buChar char="●"/>
        <a:defRPr sz="2250">
          <a:solidFill>
            <a:srgbClr val="000000"/>
          </a:solidFill>
          <a:latin typeface="+mn-lt"/>
          <a:ea typeface="+mn-ea"/>
          <a:cs typeface="+mn-cs"/>
        </a:defRPr>
      </a:lvl3pPr>
      <a:lvl4pPr marL="1617812" indent="-200924" algn="l" defTabSz="428638" rtl="0" fontAlgn="base" hangingPunct="0">
        <a:lnSpc>
          <a:spcPct val="112000"/>
        </a:lnSpc>
        <a:spcBef>
          <a:spcPct val="0"/>
        </a:spcBef>
        <a:spcAft>
          <a:spcPts val="539"/>
        </a:spcAft>
        <a:buClr>
          <a:srgbClr val="000000"/>
        </a:buClr>
        <a:buSzPct val="75000"/>
        <a:buFont typeface="StarSymbol" charset="0"/>
        <a:buChar char="–"/>
        <a:defRPr sz="1875">
          <a:solidFill>
            <a:srgbClr val="000000"/>
          </a:solidFill>
          <a:latin typeface="+mn-lt"/>
          <a:ea typeface="+mn-ea"/>
          <a:cs typeface="+mn-cs"/>
        </a:defRPr>
      </a:lvl4pPr>
      <a:lvl5pPr marL="2022638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5pPr>
      <a:lvl6pPr marL="2451276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6pPr>
      <a:lvl7pPr marL="2879914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7pPr>
      <a:lvl8pPr marL="3308552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8pPr>
      <a:lvl9pPr marL="3737191" indent="-202412" algn="l" defTabSz="428638" rtl="0" fontAlgn="base" hangingPunct="0">
        <a:lnSpc>
          <a:spcPct val="112000"/>
        </a:lnSpc>
        <a:spcBef>
          <a:spcPct val="0"/>
        </a:spcBef>
        <a:spcAft>
          <a:spcPts val="270"/>
        </a:spcAft>
        <a:buClr>
          <a:srgbClr val="000000"/>
        </a:buClr>
        <a:buSzPct val="45000"/>
        <a:buFont typeface="StarSymbol" charset="0"/>
        <a:buChar char="●"/>
        <a:defRPr sz="187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38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77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915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53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92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830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469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07" algn="l" defTabSz="857277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2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2.xml"/><Relationship Id="rId5" Type="http://schemas.openxmlformats.org/officeDocument/2006/relationships/image" Target="NULL"/><Relationship Id="rId4" Type="http://schemas.microsoft.com/office/2014/relationships/chartEx" Target="../charts/chartEx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06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97.jp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6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0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1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2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1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2.png"/><Relationship Id="rId5" Type="http://schemas.microsoft.com/office/2007/relationships/hdphoto" Target="../media/hdphoto7.wdp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7.xml"/><Relationship Id="rId6" Type="http://schemas.microsoft.com/office/2007/relationships/hdphoto" Target="../media/hdphoto10.wdp"/><Relationship Id="rId5" Type="http://schemas.openxmlformats.org/officeDocument/2006/relationships/image" Target="../media/image50.png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7.xml"/><Relationship Id="rId5" Type="http://schemas.microsoft.com/office/2007/relationships/hdphoto" Target="../media/hdphoto12.wdp"/><Relationship Id="rId4" Type="http://schemas.microsoft.com/office/2007/relationships/hdphoto" Target="../media/hdphoto1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13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69.tmp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19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72.png"/><Relationship Id="rId5" Type="http://schemas.microsoft.com/office/2007/relationships/hdphoto" Target="../media/hdphoto18.wdp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76.tm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8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da.gov/drugs/resources-information-approved-drugs/fda-grantsaccelerated-approval-fam-trastuzumab-deruxtecan-nxki-unresectable-or-metastatic-her2" TargetMode="External"/><Relationship Id="rId1" Type="http://schemas.openxmlformats.org/officeDocument/2006/relationships/slideLayout" Target="../slideLayouts/slideLayout7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97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6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45FFA0E9-3A99-EA4E-901A-E81B0F1716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669936"/>
            <a:ext cx="12192000" cy="822960"/>
          </a:xfrm>
        </p:spPr>
        <p:txBody>
          <a:bodyPr wrap="square" anchor="ctr">
            <a:noAutofit/>
          </a:bodyPr>
          <a:lstStyle/>
          <a:p>
            <a:pPr>
              <a:lnSpc>
                <a:spcPts val="3900"/>
              </a:lnSpc>
              <a:spcBef>
                <a:spcPts val="2400"/>
              </a:spcBef>
            </a:pPr>
            <a:r>
              <a:rPr lang="en-US" sz="4000" dirty="0"/>
              <a:t>Antibody-Drug Conjugates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7E30105C-B3D1-1C45-996D-9E0E654A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749" y="5652326"/>
            <a:ext cx="4536503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Neil Love, MD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7D59464-76CC-6B47-B4D2-8CF1505A2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00624"/>
            <a:ext cx="121920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Marianne J Davies, DNP, ACNP, AOCNP, FAAN</a:t>
            </a:r>
          </a:p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Edward B Garon, MD, MS</a:t>
            </a:r>
          </a:p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Marissa Marti-Smith, DNP, APRN, AGNP-C, AOCNP</a:t>
            </a:r>
          </a:p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Tiffany A Traina, MD, FASCO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36C47D5-5EEF-8045-A8D9-2914797D2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501008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EBB88-7FF3-D049-BD64-9A306E47C4CD}"/>
              </a:ext>
            </a:extLst>
          </p:cNvPr>
          <p:cNvSpPr txBox="1"/>
          <p:nvPr/>
        </p:nvSpPr>
        <p:spPr>
          <a:xfrm>
            <a:off x="-4572" y="1196752"/>
            <a:ext cx="12196571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 Complimentary NCPD Hybrid Symposium Series Held During the 50</a:t>
            </a:r>
            <a:r>
              <a:rPr kumimoji="0" lang="en-US" sz="2500" b="0" i="1" u="none" strike="noStrike" kern="1200" cap="none" spc="0" normalizeH="0" baseline="3000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Annual ONS Congress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DEC8CB-F5EA-964A-93E5-F76667552A08}"/>
              </a:ext>
            </a:extLst>
          </p:cNvPr>
          <p:cNvSpPr txBox="1"/>
          <p:nvPr/>
        </p:nvSpPr>
        <p:spPr>
          <a:xfrm>
            <a:off x="0" y="187775"/>
            <a:ext cx="12192000" cy="11182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ts val="40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Understanding the Current Paradigm and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New Approaches in the Care of Patients with Cancer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776211-4B6B-96B6-42C6-9F183F9D5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2430867"/>
            <a:ext cx="12192000" cy="104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3900"/>
              </a:lnSpc>
              <a:spcBef>
                <a:spcPts val="24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Wednesday, April 9, 2025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11:15 AM – 12:45 PM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46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C61A547F-967C-5D4E-AD01-4B5339522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708920"/>
            <a:ext cx="10972800" cy="3691880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Personalized oncology: Implementing an individualized oncologic strategy 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Arial" charset="0"/>
                <a:ea typeface="ＭＳ Ｐゴシック" charset="0"/>
                <a:cs typeface="Arial" charset="0"/>
              </a:rPr>
              <a:t>Tumor factors (</a:t>
            </a:r>
            <a:r>
              <a:rPr lang="en-US" sz="2200" dirty="0" err="1">
                <a:latin typeface="Arial" charset="0"/>
                <a:ea typeface="ＭＳ Ｐゴシック" charset="0"/>
                <a:cs typeface="Arial" charset="0"/>
              </a:rPr>
              <a:t>eg</a:t>
            </a:r>
            <a:r>
              <a:rPr lang="en-US" sz="2200" dirty="0">
                <a:latin typeface="Arial" charset="0"/>
                <a:ea typeface="ＭＳ Ｐゴシック" charset="0"/>
                <a:cs typeface="Arial" charset="0"/>
              </a:rPr>
              <a:t>, biomarkers, numeracy)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Arial" charset="0"/>
                <a:ea typeface="ＭＳ Ｐゴシック" charset="0"/>
                <a:cs typeface="Arial" charset="0"/>
              </a:rPr>
              <a:t>Biopsychosocial factors (</a:t>
            </a:r>
            <a:r>
              <a:rPr lang="en-US" sz="2200" dirty="0" err="1">
                <a:latin typeface="Arial" charset="0"/>
                <a:ea typeface="ＭＳ Ｐゴシック" charset="0"/>
                <a:cs typeface="Arial" charset="0"/>
              </a:rPr>
              <a:t>eg</a:t>
            </a:r>
            <a:r>
              <a:rPr lang="en-US" sz="2200" dirty="0">
                <a:latin typeface="Arial" charset="0"/>
                <a:ea typeface="ＭＳ Ｐゴシック" charset="0"/>
                <a:cs typeface="Arial" charset="0"/>
              </a:rPr>
              <a:t>, adherence, available family support, comorbidities, mood) </a:t>
            </a:r>
            <a:endParaRPr lang="en-US" sz="2200" b="1" dirty="0">
              <a:solidFill>
                <a:srgbClr val="FFCC3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sz="2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Novel agents and treatment strategies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Arial" charset="0"/>
                <a:ea typeface="ＭＳ Ｐゴシック" charset="0"/>
                <a:cs typeface="Arial" charset="0"/>
              </a:rPr>
              <a:t>The new-agents revolution (beginning of the end?)</a:t>
            </a:r>
            <a:endParaRPr lang="en-US" sz="2200" b="1" dirty="0">
              <a:solidFill>
                <a:srgbClr val="FFCC3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sz="22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Arial" charset="0"/>
              </a:rPr>
              <a:t>The bond that heals (both ways)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B30404-BAF8-0143-B09C-BCB029E7D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52400"/>
            <a:ext cx="10972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 eaLnBrk="0" hangingPunct="0">
              <a:lnSpc>
                <a:spcPts val="3800"/>
              </a:lnSpc>
              <a:spcAft>
                <a:spcPts val="1200"/>
              </a:spcAft>
              <a:defRPr/>
            </a:pPr>
            <a:r>
              <a:rPr kumimoji="0" lang="en-US" altLang="x-none" sz="3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Understanding the Current Paradigm and New Approaches</a:t>
            </a:r>
            <a:b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</a:br>
            <a:r>
              <a:rPr kumimoji="0" lang="en-US" alt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Denver, Colorado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Symposia Themes</a:t>
            </a:r>
          </a:p>
        </p:txBody>
      </p:sp>
    </p:spTree>
    <p:extLst>
      <p:ext uri="{BB962C8B-B14F-4D97-AF65-F5344CB8AC3E}">
        <p14:creationId xmlns:p14="http://schemas.microsoft.com/office/powerpoint/2010/main" val="293567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AF374-4C14-4491-AF5C-213313902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Alopecia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548D1-AF14-4BAD-9C5A-BC0907E6B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 manifests as thinning, rather than hair loss- best to be upfront with patients</a:t>
            </a:r>
          </a:p>
          <a:p>
            <a:pPr lvl="1"/>
            <a:r>
              <a:rPr lang="en-US" dirty="0"/>
              <a:t>Consider scalp cooling</a:t>
            </a:r>
          </a:p>
          <a:p>
            <a:pPr lvl="1"/>
            <a:r>
              <a:rPr lang="en-US" dirty="0"/>
              <a:t>Rule out other cause – can check TSH, Vit D, Zinc, and ferritin/iron levels</a:t>
            </a:r>
          </a:p>
          <a:p>
            <a:r>
              <a:rPr lang="en-US" dirty="0"/>
              <a:t>Patient counseling</a:t>
            </a:r>
          </a:p>
          <a:p>
            <a:pPr lvl="1"/>
            <a:r>
              <a:rPr lang="en-US" dirty="0"/>
              <a:t>Can use wigs, caps, or head covering</a:t>
            </a:r>
          </a:p>
          <a:p>
            <a:pPr lvl="1"/>
            <a:r>
              <a:rPr lang="en-US" dirty="0"/>
              <a:t>Protect scalp from heat, cold, and the sun</a:t>
            </a:r>
          </a:p>
          <a:p>
            <a:pPr lvl="1"/>
            <a:r>
              <a:rPr lang="en-US" dirty="0"/>
              <a:t>Sleep on satin pillowcase, wrap hair at night</a:t>
            </a:r>
          </a:p>
          <a:p>
            <a:pPr lvl="1"/>
            <a:r>
              <a:rPr lang="en-US" dirty="0"/>
              <a:t>Avoid excessive brushing, styling, or washing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A2B2A-D839-2E12-C9E3-CD459F90A229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Jaclyn Shaver, MS, APRN, CNP, WHNP</a:t>
            </a:r>
          </a:p>
        </p:txBody>
      </p:sp>
    </p:spTree>
    <p:extLst>
      <p:ext uri="{BB962C8B-B14F-4D97-AF65-F5344CB8AC3E}">
        <p14:creationId xmlns:p14="http://schemas.microsoft.com/office/powerpoint/2010/main" val="12623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DFD49-DDE5-F062-A4FB-FBB7A5E14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3ED10-78F7-AC5A-C606-E5EE994D2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5" y="3097609"/>
            <a:ext cx="12192000" cy="662782"/>
          </a:xfrm>
        </p:spPr>
        <p:txBody>
          <a:bodyPr>
            <a:normAutofit/>
          </a:bodyPr>
          <a:lstStyle/>
          <a:p>
            <a:r>
              <a:rPr lang="en-US" sz="4000" dirty="0"/>
              <a:t>Roundtable Discussion</a:t>
            </a:r>
          </a:p>
        </p:txBody>
      </p:sp>
    </p:spTree>
    <p:extLst>
      <p:ext uri="{BB962C8B-B14F-4D97-AF65-F5344CB8AC3E}">
        <p14:creationId xmlns:p14="http://schemas.microsoft.com/office/powerpoint/2010/main" val="12641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EB109-CA70-A507-28D4-617D7BA22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54FE12-2275-10AC-3FB4-9FA30926FD19}"/>
              </a:ext>
            </a:extLst>
          </p:cNvPr>
          <p:cNvSpPr/>
          <p:nvPr/>
        </p:nvSpPr>
        <p:spPr bwMode="auto">
          <a:xfrm>
            <a:off x="758948" y="4437112"/>
            <a:ext cx="10512305" cy="86409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FC8CF-730F-BF68-9A50-29847A76A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F2B9F-3A9E-EE24-D86D-BB1D512A2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dirty="0">
                <a:solidFill>
                  <a:schemeClr val="tx1"/>
                </a:solidFill>
              </a:rPr>
              <a:t>Overview of Antibody-Drug Conjugates (ADCs)</a:t>
            </a:r>
          </a:p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Trastuzumab </a:t>
            </a:r>
            <a:r>
              <a:rPr lang="en-US" sz="2500" dirty="0" err="1">
                <a:solidFill>
                  <a:schemeClr val="tx1"/>
                </a:solidFill>
              </a:rPr>
              <a:t>Deruxtecan</a:t>
            </a:r>
            <a:r>
              <a:rPr lang="en-US" sz="2500" dirty="0">
                <a:solidFill>
                  <a:schemeClr val="tx1"/>
                </a:solidFill>
              </a:rPr>
              <a:t> (T-</a:t>
            </a:r>
            <a:r>
              <a:rPr lang="en-US" sz="2500" dirty="0" err="1">
                <a:solidFill>
                  <a:schemeClr val="tx1"/>
                </a:solidFill>
              </a:rPr>
              <a:t>DXd</a:t>
            </a:r>
            <a:r>
              <a:rPr lang="en-US" sz="2500" dirty="0">
                <a:solidFill>
                  <a:schemeClr val="tx1"/>
                </a:solidFill>
              </a:rPr>
              <a:t>) in Patients with HER2-Positive Metastatic Breast Cancer (</a:t>
            </a:r>
            <a:r>
              <a:rPr lang="en-US" sz="2500" dirty="0" err="1">
                <a:solidFill>
                  <a:schemeClr val="tx1"/>
                </a:solidFill>
              </a:rPr>
              <a:t>mBC</a:t>
            </a:r>
            <a:r>
              <a:rPr lang="en-US" sz="2500" dirty="0">
                <a:solidFill>
                  <a:schemeClr val="tx1"/>
                </a:solidFill>
              </a:rPr>
              <a:t>) with and without Brain Metastases </a:t>
            </a:r>
            <a:endParaRPr lang="en-US" sz="2500" dirty="0">
              <a:solidFill>
                <a:srgbClr val="0432FF"/>
              </a:solidFill>
            </a:endParaRP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Role of ADCs for Patients with ER-Positive </a:t>
            </a:r>
            <a:r>
              <a:rPr lang="en-US" sz="2500" dirty="0" err="1">
                <a:solidFill>
                  <a:schemeClr val="tx1"/>
                </a:solidFill>
              </a:rPr>
              <a:t>mBC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T-</a:t>
            </a:r>
            <a:r>
              <a:rPr lang="en-US" sz="2500" dirty="0" err="1">
                <a:solidFill>
                  <a:schemeClr val="tx1"/>
                </a:solidFill>
              </a:rPr>
              <a:t>DXd</a:t>
            </a:r>
            <a:r>
              <a:rPr lang="en-US" sz="2500" dirty="0">
                <a:solidFill>
                  <a:schemeClr val="tx1"/>
                </a:solidFill>
              </a:rPr>
              <a:t> in Patients with Metastatic Non-Small Cell Lung Cancer (NSCLC) with HER2 Alterations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5: Emerging Role of ADCs for Patients with Progressive EGFR-Mutant NSCLC </a:t>
            </a:r>
          </a:p>
        </p:txBody>
      </p:sp>
    </p:spTree>
    <p:extLst>
      <p:ext uri="{BB962C8B-B14F-4D97-AF65-F5344CB8AC3E}">
        <p14:creationId xmlns:p14="http://schemas.microsoft.com/office/powerpoint/2010/main" val="9724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8F09B-7123-B77D-6A37-FCE0C9EEB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FB01618-B1FE-7C7D-F780-5BAA77608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4" y="1988840"/>
            <a:ext cx="11183989" cy="4524375"/>
          </a:xfrm>
        </p:spPr>
        <p:txBody>
          <a:bodyPr/>
          <a:lstStyle/>
          <a:p>
            <a:pPr marL="98425" indent="0">
              <a:buNone/>
            </a:pP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patient with metastatic EGFR-mutant NSCLC has experienced disease progression on standard targeted therapy and is about to start treatment with Dato-DXd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5E2CB34-FBE4-D181-D3A8-A97B664FCB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635" y="476672"/>
            <a:ext cx="10744200" cy="605309"/>
          </a:xfrm>
        </p:spPr>
        <p:txBody>
          <a:bodyPr/>
          <a:lstStyle/>
          <a:p>
            <a:pPr algn="ctr"/>
            <a:r>
              <a:rPr lang="en-US" i="0" dirty="0"/>
              <a:t>Clinical Scenario</a:t>
            </a:r>
          </a:p>
        </p:txBody>
      </p:sp>
    </p:spTree>
    <p:extLst>
      <p:ext uri="{BB962C8B-B14F-4D97-AF65-F5344CB8AC3E}">
        <p14:creationId xmlns:p14="http://schemas.microsoft.com/office/powerpoint/2010/main" val="9221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32747" y="3842262"/>
            <a:ext cx="8526505" cy="2937247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Edward B. Garon, MD, MS</a:t>
            </a:r>
          </a:p>
          <a:p>
            <a:r>
              <a:rPr lang="en-US" dirty="0">
                <a:solidFill>
                  <a:srgbClr val="002E51"/>
                </a:solidFill>
              </a:rPr>
              <a:t>Professor</a:t>
            </a:r>
          </a:p>
          <a:p>
            <a:r>
              <a:rPr lang="en-US" dirty="0">
                <a:solidFill>
                  <a:srgbClr val="002E51"/>
                </a:solidFill>
              </a:rPr>
              <a:t>David Geffen School of Medicine at UCLA</a:t>
            </a:r>
          </a:p>
          <a:p>
            <a:r>
              <a:rPr lang="en-US" dirty="0">
                <a:solidFill>
                  <a:srgbClr val="002E51"/>
                </a:solidFill>
              </a:rPr>
              <a:t>Los Angeles, CA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39304"/>
            <a:ext cx="12180722" cy="1048277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Emerging Role of ADCs in Patients with Progressive </a:t>
            </a:r>
            <a:r>
              <a:rPr lang="en-US" sz="4400" b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EGFR-Mutant NSCLC</a:t>
            </a:r>
            <a:endParaRPr lang="en-US" sz="4400" b="1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7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2213-4D6D-4D86-8E8B-063D35A4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4CBFE-CC98-4B55-ACAC-C5B938226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969102" cy="4797117"/>
          </a:xfrm>
        </p:spPr>
        <p:txBody>
          <a:bodyPr>
            <a:normAutofit/>
          </a:bodyPr>
          <a:lstStyle/>
          <a:p>
            <a:r>
              <a:rPr lang="en-US" dirty="0"/>
              <a:t>77 year old woman presents after relocating to be closer to family</a:t>
            </a:r>
          </a:p>
          <a:p>
            <a:r>
              <a:rPr lang="en-US" dirty="0"/>
              <a:t>She was originally diagnosed 8 years earlier with Stage IB NSCLC with an </a:t>
            </a:r>
            <a:r>
              <a:rPr lang="en-US" i="1" dirty="0"/>
              <a:t>EGFR</a:t>
            </a:r>
            <a:r>
              <a:rPr lang="en-US" dirty="0"/>
              <a:t> L858R mutation for which resection was performed</a:t>
            </a:r>
          </a:p>
          <a:p>
            <a:r>
              <a:rPr lang="en-US" dirty="0"/>
              <a:t>First scan after 4 cycles of cisplatin/pemetrexed showed liver metastasis</a:t>
            </a:r>
          </a:p>
          <a:p>
            <a:r>
              <a:rPr lang="en-US" dirty="0"/>
              <a:t>Treated with gefitinib for 6 years</a:t>
            </a:r>
          </a:p>
          <a:p>
            <a:r>
              <a:rPr lang="en-US" dirty="0"/>
              <a:t>At progression, she initiated treatment with osimertinib</a:t>
            </a:r>
          </a:p>
          <a:p>
            <a:r>
              <a:rPr lang="en-US" dirty="0"/>
              <a:t>Symptomatically, she is a little worse, and there is evidence of progression on scans</a:t>
            </a:r>
          </a:p>
        </p:txBody>
      </p:sp>
    </p:spTree>
    <p:extLst>
      <p:ext uri="{BB962C8B-B14F-4D97-AF65-F5344CB8AC3E}">
        <p14:creationId xmlns:p14="http://schemas.microsoft.com/office/powerpoint/2010/main" val="127115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9C058D-A953-00E1-C3A1-5CA1D79515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TROPION-Lung01 Study Design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B52D36-FC53-0050-550C-9D3693BF2310}"/>
              </a:ext>
            </a:extLst>
          </p:cNvPr>
          <p:cNvSpPr txBox="1"/>
          <p:nvPr/>
        </p:nvSpPr>
        <p:spPr>
          <a:xfrm>
            <a:off x="518004" y="5388513"/>
            <a:ext cx="11368675" cy="83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04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Enrollment period: 19 February 2021 to 7 November 2022.</a:t>
            </a:r>
          </a:p>
          <a:p>
            <a:pPr marL="0" marR="0" lvl="0" indent="0" algn="l" defTabSz="121804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BICR, blinded independent central review; CT, chemotherapy; DOR, duration of response; ECOG PS, Eastern Cooperative Oncology Group performance status; </a:t>
            </a:r>
            <a:r>
              <a:rPr kumimoji="0" lang="en-US" sz="1066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mAb</a:t>
            </a:r>
            <a:r>
              <a:rPr kumimoji="0" 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, monoclonal antibody; NSCLC, non-small cell lung cancer; ORR, objective response rate; OS, overall survival; PD-(L)1, programmed cell death 1 (ligand 1); PFS, progression-free survival; Q3W, every 3 weeks; R, randomized.</a:t>
            </a:r>
          </a:p>
          <a:p>
            <a:pPr marL="0" marR="0" lvl="0" indent="0" algn="l" defTabSz="121804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6" b="0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a</a:t>
            </a:r>
            <a:r>
              <a:rPr kumimoji="0" lang="en-US" sz="1066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Patients</a:t>
            </a:r>
            <a:r>
              <a:rPr kumimoji="0" 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 with</a:t>
            </a:r>
            <a:r>
              <a:rPr kumimoji="0" lang="en-US" sz="1066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066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KRAS</a:t>
            </a:r>
            <a:r>
              <a:rPr kumimoji="0" 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 mutations in the absence of known actionable genomic alterations are eligible;</a:t>
            </a:r>
            <a:r>
              <a:rPr kumimoji="0" lang="en-US" sz="1066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must meet prior therapy requirements for patients without actionable genomic alterations. </a:t>
            </a:r>
            <a:r>
              <a:rPr kumimoji="0" lang="en-US" sz="1066" b="0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b</a:t>
            </a:r>
            <a:r>
              <a:rPr kumimoji="0" lang="en-US" sz="1066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Squamous</a:t>
            </a:r>
            <a:r>
              <a:rPr kumimoji="0" 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 vs non-squamous. </a:t>
            </a:r>
            <a:r>
              <a:rPr kumimoji="0" lang="en-US" sz="1066" b="0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c</a:t>
            </a:r>
            <a:r>
              <a:rPr kumimoji="0" lang="en-US" sz="1066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Presence</a:t>
            </a:r>
            <a:r>
              <a:rPr kumimoji="0" 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 vs absence. </a:t>
            </a:r>
            <a:r>
              <a:rPr kumimoji="0" lang="en-US" sz="1066" b="0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d</a:t>
            </a:r>
            <a:r>
              <a:rPr kumimoji="0" lang="en-US" sz="1066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United</a:t>
            </a:r>
            <a:r>
              <a:rPr kumimoji="0" 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 States/Japan/Western Europe vs rest of world.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512F49-B437-66B0-7CB9-37F5ABADF3C7}"/>
              </a:ext>
            </a:extLst>
          </p:cNvPr>
          <p:cNvSpPr/>
          <p:nvPr/>
        </p:nvSpPr>
        <p:spPr>
          <a:xfrm>
            <a:off x="6288723" y="3438389"/>
            <a:ext cx="2473654" cy="10993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Docetaxel</a:t>
            </a:r>
            <a:b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75 mg/m</a:t>
            </a:r>
            <a:r>
              <a:rPr kumimoji="0" lang="en-US" sz="1865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Q3W</a:t>
            </a:r>
          </a:p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(N=305)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1FBE28-15EA-026B-9EDC-717F253353E8}"/>
              </a:ext>
            </a:extLst>
          </p:cNvPr>
          <p:cNvSpPr/>
          <p:nvPr/>
        </p:nvSpPr>
        <p:spPr>
          <a:xfrm>
            <a:off x="6288721" y="1984510"/>
            <a:ext cx="2473654" cy="1016455"/>
          </a:xfrm>
          <a:prstGeom prst="rect">
            <a:avLst/>
          </a:prstGeom>
          <a:solidFill>
            <a:schemeClr val="bg2"/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Dato-DXd </a:t>
            </a:r>
            <a:b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6 mg/kg Q3W</a:t>
            </a:r>
          </a:p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(N=299)</a:t>
            </a:r>
            <a:endParaRPr kumimoji="0" lang="en-US" sz="1865" b="1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BA0DCA-3293-6A7D-53C9-D0D3CDD182BC}"/>
              </a:ext>
            </a:extLst>
          </p:cNvPr>
          <p:cNvSpPr/>
          <p:nvPr/>
        </p:nvSpPr>
        <p:spPr>
          <a:xfrm>
            <a:off x="9053634" y="1977789"/>
            <a:ext cx="2923373" cy="2306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1" b="1" i="0" u="none" strike="noStrike" kern="0" cap="none" spc="0" normalizeH="0" baseline="0" noProof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rPr>
              <a:t>Dual Primary Endpoints</a:t>
            </a:r>
          </a:p>
          <a:p>
            <a:pPr marL="380648" marR="0" lvl="0" indent="-38064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rPr>
              <a:t>PFS by BICR</a:t>
            </a:r>
          </a:p>
          <a:p>
            <a:pPr marL="380648" marR="0" lvl="0" indent="-38064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rPr>
              <a:t>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131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1" b="1" i="0" u="none" strike="noStrike" kern="0" cap="none" spc="0" normalizeH="0" baseline="0" noProof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rPr>
              <a:t>Secondary Endpoints</a:t>
            </a:r>
          </a:p>
          <a:p>
            <a:pPr marL="380648" marR="0" lvl="0" indent="-38064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rPr>
              <a:t>ORR by BICR</a:t>
            </a:r>
          </a:p>
          <a:p>
            <a:pPr marL="380648" marR="0" lvl="0" indent="-38064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rPr>
              <a:t>DOR by BICR</a:t>
            </a:r>
          </a:p>
          <a:p>
            <a:pPr marL="380648" marR="0" lvl="0" indent="-38064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rPr>
              <a:t>Safety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5FF325-E562-030E-DE26-37C690B78AA3}"/>
              </a:ext>
            </a:extLst>
          </p:cNvPr>
          <p:cNvSpPr txBox="1"/>
          <p:nvPr/>
        </p:nvSpPr>
        <p:spPr>
          <a:xfrm>
            <a:off x="5270259" y="4750939"/>
            <a:ext cx="6213716" cy="584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Stratified by: </a:t>
            </a:r>
            <a:r>
              <a:rPr kumimoji="0" lang="en-US" sz="1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histology,</a:t>
            </a:r>
            <a:r>
              <a:rPr kumimoji="0" lang="en-US" sz="1599" b="0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b</a:t>
            </a:r>
            <a:r>
              <a:rPr kumimoji="0" lang="en-US" sz="1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 actionable genomic </a:t>
            </a:r>
            <a:r>
              <a:rPr kumimoji="0" lang="en-US" sz="1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alteration,</a:t>
            </a:r>
            <a:r>
              <a:rPr kumimoji="0" lang="en-US" sz="1599" b="0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c</a:t>
            </a:r>
            <a:r>
              <a:rPr kumimoji="0" lang="en-US" sz="1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 </a:t>
            </a:r>
            <a:br>
              <a:rPr kumimoji="0" lang="en-US" sz="1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</a:br>
            <a:r>
              <a:rPr kumimoji="0" lang="en-US" sz="1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anti</a:t>
            </a:r>
            <a:r>
              <a:rPr kumimoji="0" lang="en-GB" sz="1599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–</a:t>
            </a:r>
            <a:r>
              <a:rPr kumimoji="0" lang="en-US" sz="1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PD-(L)1 </a:t>
            </a:r>
            <a:r>
              <a:rPr kumimoji="0" lang="en-US" sz="1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mAb</a:t>
            </a:r>
            <a:r>
              <a:rPr kumimoji="0" lang="en-US" sz="1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 included in most recent prior therapy, </a:t>
            </a:r>
            <a:r>
              <a:rPr kumimoji="0" lang="en-US" sz="1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geography</a:t>
            </a:r>
            <a:r>
              <a:rPr kumimoji="0" lang="en-US" sz="1599" b="0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d</a:t>
            </a:r>
            <a:endParaRPr kumimoji="0" lang="en-US" sz="1599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DC89640-E035-3FAE-FB11-4CB4E42AF202}"/>
              </a:ext>
            </a:extLst>
          </p:cNvPr>
          <p:cNvSpPr txBox="1"/>
          <p:nvPr/>
        </p:nvSpPr>
        <p:spPr>
          <a:xfrm>
            <a:off x="527618" y="1929197"/>
            <a:ext cx="4030719" cy="2674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389" marR="0" lvl="0" indent="-2283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NSCLC (stage IIIB, IIIC, or IV) </a:t>
            </a:r>
          </a:p>
          <a:p>
            <a:pPr marL="228389" marR="0" lvl="0" indent="-2283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ECOG PS of 0 or 1</a:t>
            </a:r>
          </a:p>
          <a:p>
            <a:pPr marL="228389" marR="0" lvl="0" indent="-2283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No prior docetaxel </a:t>
            </a:r>
          </a:p>
          <a:p>
            <a:pPr marL="365422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65" b="1" i="0" u="none" strike="noStrike" kern="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Without actionable genomic </a:t>
            </a:r>
            <a:r>
              <a:rPr kumimoji="0" lang="en-US" sz="1465" b="1" i="0" u="none" strike="noStrike" kern="0" cap="none" spc="0" normalizeH="0" baseline="0" noProof="0" dirty="0" err="1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alterations</a:t>
            </a:r>
            <a:r>
              <a:rPr kumimoji="0" lang="en-US" sz="1465" b="1" i="0" u="none" strike="noStrike" kern="0" cap="none" spc="0" normalizeH="0" baseline="30000" noProof="0" dirty="0" err="1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a</a:t>
            </a:r>
            <a:endParaRPr kumimoji="0" lang="en-US" sz="1465" b="1" i="0" u="none" strike="noStrike" kern="0" cap="none" spc="0" normalizeH="0" baseline="30000" noProof="0" dirty="0">
              <a:ln>
                <a:noFill/>
              </a:ln>
              <a:solidFill>
                <a:srgbClr val="1E325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  <a:sym typeface="Arial"/>
            </a:endParaRPr>
          </a:p>
          <a:p>
            <a:pPr marL="609036" marR="0" lvl="0" indent="-2283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1 or 2 prior lines, including platinum CT and </a:t>
            </a:r>
            <a:b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</a:b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anti</a:t>
            </a:r>
            <a:r>
              <a:rPr kumimoji="0" lang="en-GB" sz="1465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–</a:t>
            </a: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PD-(L)1 </a:t>
            </a:r>
            <a:r>
              <a:rPr kumimoji="0" lang="en-US" sz="14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mAb</a:t>
            </a: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 therapy</a:t>
            </a:r>
          </a:p>
          <a:p>
            <a:pPr marL="365422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65" b="1" i="0" u="none" strike="noStrike" kern="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With actionable genomic alterations</a:t>
            </a:r>
          </a:p>
          <a:p>
            <a:pPr marL="609036" marR="0" lvl="0" indent="-2283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Positive for </a:t>
            </a:r>
            <a:r>
              <a:rPr kumimoji="0" lang="en-US" sz="146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EGFR</a:t>
            </a: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46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ALK</a:t>
            </a: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46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NTRK</a:t>
            </a: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46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BRAF</a:t>
            </a: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146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ROS1</a:t>
            </a: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, </a:t>
            </a:r>
            <a:b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</a:br>
            <a:r>
              <a:rPr kumimoji="0" lang="en-US" sz="146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MET</a:t>
            </a: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 exon 14 skipping, or </a:t>
            </a:r>
            <a:r>
              <a:rPr kumimoji="0" lang="en-US" sz="1465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RET</a:t>
            </a: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 </a:t>
            </a:r>
          </a:p>
          <a:p>
            <a:pPr marL="609036" marR="0" lvl="0" indent="-2283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1 or 2 prior approved targeted therapies + platinum-based CT, and ≤1 anti</a:t>
            </a:r>
            <a:r>
              <a:rPr kumimoji="0" lang="en-GB" sz="1465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–</a:t>
            </a:r>
            <a:r>
              <a:rPr kumimoji="0" lang="en-US" sz="14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PD-(L)1 </a:t>
            </a:r>
            <a:r>
              <a:rPr kumimoji="0" lang="en-US" sz="146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mAb</a:t>
            </a:r>
            <a:endParaRPr kumimoji="0" lang="en-US" sz="1465" b="0" i="0" u="none" strike="sng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98F274-B0A6-2EDB-E01D-8E350641E382}"/>
              </a:ext>
            </a:extLst>
          </p:cNvPr>
          <p:cNvSpPr/>
          <p:nvPr/>
        </p:nvSpPr>
        <p:spPr>
          <a:xfrm>
            <a:off x="495702" y="1857358"/>
            <a:ext cx="4006758" cy="277776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F44F53C2-0491-33F9-347E-F194FD1A9A7C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04159" y="795464"/>
            <a:ext cx="11202827" cy="599445"/>
          </a:xfrm>
        </p:spPr>
        <p:txBody>
          <a:bodyPr/>
          <a:lstStyle/>
          <a:p>
            <a:r>
              <a:rPr lang="en-GB" sz="2531" dirty="0"/>
              <a:t>Randomized, Phase 3, Open-Label, </a:t>
            </a:r>
            <a:r>
              <a:rPr lang="en-GB" sz="2531" dirty="0">
                <a:solidFill>
                  <a:srgbClr val="45A1A4"/>
                </a:solidFill>
              </a:rPr>
              <a:t>Global S</a:t>
            </a:r>
            <a:r>
              <a:rPr lang="en-GB" sz="2531" dirty="0"/>
              <a:t>tudy (NCT04656652)</a:t>
            </a:r>
          </a:p>
          <a:p>
            <a:endParaRPr lang="en-GB" dirty="0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F6C27D6-1497-685E-C727-1770BF84813E}"/>
              </a:ext>
            </a:extLst>
          </p:cNvPr>
          <p:cNvCxnSpPr>
            <a:cxnSpLocks/>
          </p:cNvCxnSpPr>
          <p:nvPr/>
        </p:nvCxnSpPr>
        <p:spPr>
          <a:xfrm flipV="1">
            <a:off x="4496853" y="2473039"/>
            <a:ext cx="1697030" cy="695782"/>
          </a:xfrm>
          <a:prstGeom prst="bentConnector3">
            <a:avLst>
              <a:gd name="adj1" fmla="val 51371"/>
            </a:avLst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38561CC6-AAF2-C59B-EE8A-030A0D8372C0}"/>
              </a:ext>
            </a:extLst>
          </p:cNvPr>
          <p:cNvCxnSpPr>
            <a:cxnSpLocks/>
          </p:cNvCxnSpPr>
          <p:nvPr/>
        </p:nvCxnSpPr>
        <p:spPr>
          <a:xfrm>
            <a:off x="4541081" y="3168821"/>
            <a:ext cx="1652800" cy="836588"/>
          </a:xfrm>
          <a:prstGeom prst="bentConnector3">
            <a:avLst>
              <a:gd name="adj1" fmla="val 50000"/>
            </a:avLst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BE1B890-7A11-8CBD-6D85-617407A0F4FD}"/>
              </a:ext>
            </a:extLst>
          </p:cNvPr>
          <p:cNvSpPr txBox="1"/>
          <p:nvPr/>
        </p:nvSpPr>
        <p:spPr>
          <a:xfrm>
            <a:off x="4605477" y="2805210"/>
            <a:ext cx="652743" cy="379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R 1:1</a:t>
            </a:r>
            <a:endParaRPr kumimoji="0" lang="en-US" sz="1865" b="0" i="0" u="none" strike="sng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DFDBA-85BE-7CF1-D561-D799A72EF48F}"/>
              </a:ext>
            </a:extLst>
          </p:cNvPr>
          <p:cNvSpPr txBox="1">
            <a:spLocks/>
          </p:cNvSpPr>
          <p:nvPr/>
        </p:nvSpPr>
        <p:spPr>
          <a:xfrm>
            <a:off x="2363844" y="6364338"/>
            <a:ext cx="3198076" cy="22301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C9473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tabLst/>
              <a:defRPr/>
            </a:pPr>
            <a:r>
              <a:rPr kumimoji="0" lang="en-US" sz="1199" b="1" i="0" u="none" strike="noStrike" kern="0" cap="none" spc="0" normalizeH="0" baseline="0" noProof="0">
                <a:ln>
                  <a:noFill/>
                </a:ln>
                <a:solidFill>
                  <a:srgbClr val="C9473E"/>
                </a:solidFill>
                <a:effectLst/>
                <a:uLnTx/>
                <a:uFillTx/>
                <a:latin typeface="Arial Narrow"/>
                <a:cs typeface="Arial Narrow"/>
                <a:sym typeface="Arial Narrow"/>
              </a:rPr>
              <a:t>Aaron Lisberg</a:t>
            </a:r>
            <a:endParaRPr kumimoji="0" lang="en-CH" sz="1199" b="1" i="0" u="none" strike="noStrike" kern="0" cap="none" spc="0" normalizeH="0" baseline="0" noProof="0">
              <a:ln>
                <a:noFill/>
              </a:ln>
              <a:solidFill>
                <a:srgbClr val="C9473E"/>
              </a:solidFill>
              <a:effectLst/>
              <a:uLnTx/>
              <a:uFillTx/>
              <a:latin typeface="Arial Narrow"/>
              <a:cs typeface="Arial Narrow"/>
              <a:sym typeface="Arial Narrow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DB9F3B-0B9A-F6E8-A699-6C0D50A59500}"/>
              </a:ext>
            </a:extLst>
          </p:cNvPr>
          <p:cNvSpPr txBox="1"/>
          <p:nvPr/>
        </p:nvSpPr>
        <p:spPr>
          <a:xfrm>
            <a:off x="363329" y="1447369"/>
            <a:ext cx="3354533" cy="379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1E32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Key Eligibility Criteria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DCD5C6-F781-C856-6FD8-796CFBBC4B7B}"/>
              </a:ext>
            </a:extLst>
          </p:cNvPr>
          <p:cNvSpPr/>
          <p:nvPr/>
        </p:nvSpPr>
        <p:spPr>
          <a:xfrm>
            <a:off x="5693434" y="6327883"/>
            <a:ext cx="6193245" cy="366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8D9DD-A19C-1E3A-1482-D8E49B828F32}"/>
              </a:ext>
            </a:extLst>
          </p:cNvPr>
          <p:cNvSpPr txBox="1"/>
          <p:nvPr/>
        </p:nvSpPr>
        <p:spPr>
          <a:xfrm>
            <a:off x="9200456" y="6575551"/>
            <a:ext cx="29915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Lisberg A et al. ESMO 2023;Abstract LBA12. </a:t>
            </a:r>
          </a:p>
        </p:txBody>
      </p:sp>
    </p:spTree>
    <p:extLst>
      <p:ext uri="{BB962C8B-B14F-4D97-AF65-F5344CB8AC3E}">
        <p14:creationId xmlns:p14="http://schemas.microsoft.com/office/powerpoint/2010/main" val="23140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B9C77D-45A8-1F05-2D16-CC50A5B456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PFS by Histology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04AB99-0ECE-34D4-FF97-7D8F3349C4B5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Aaron Lisberg</a:t>
            </a:r>
            <a:endParaRPr lang="en-CH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2BBD334-D910-F2A2-0906-34642A1199F0}"/>
              </a:ext>
            </a:extLst>
          </p:cNvPr>
          <p:cNvSpPr/>
          <p:nvPr/>
        </p:nvSpPr>
        <p:spPr>
          <a:xfrm>
            <a:off x="6701680" y="1372711"/>
            <a:ext cx="4825848" cy="416730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1EBB6E02-E535-5EF8-0841-BDFE6277BC7E}"/>
              </a:ext>
            </a:extLst>
          </p:cNvPr>
          <p:cNvSpPr txBox="1"/>
          <p:nvPr/>
        </p:nvSpPr>
        <p:spPr>
          <a:xfrm>
            <a:off x="2035472" y="924021"/>
            <a:ext cx="3225437" cy="625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Non-squamous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33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(with and without AGAs)</a:t>
            </a:r>
          </a:p>
        </p:txBody>
      </p:sp>
      <p:sp>
        <p:nvSpPr>
          <p:cNvPr id="1057" name="TextBox 1056">
            <a:extLst>
              <a:ext uri="{FF2B5EF4-FFF2-40B4-BE49-F238E27FC236}">
                <a16:creationId xmlns:a16="http://schemas.microsoft.com/office/drawing/2014/main" id="{24C0D2DA-5021-6464-83D0-CBD50D01D4A5}"/>
              </a:ext>
            </a:extLst>
          </p:cNvPr>
          <p:cNvSpPr txBox="1"/>
          <p:nvPr/>
        </p:nvSpPr>
        <p:spPr>
          <a:xfrm>
            <a:off x="7901332" y="934772"/>
            <a:ext cx="2485985" cy="625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Squamous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33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(with and without AGAs)</a:t>
            </a:r>
          </a:p>
        </p:txBody>
      </p: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6159036C-032E-1012-2EF6-EB7AC2A8A234}"/>
              </a:ext>
            </a:extLst>
          </p:cNvPr>
          <p:cNvSpPr/>
          <p:nvPr/>
        </p:nvSpPr>
        <p:spPr>
          <a:xfrm>
            <a:off x="864159" y="4985217"/>
            <a:ext cx="10500082" cy="850579"/>
          </a:xfrm>
          <a:prstGeom prst="rect">
            <a:avLst/>
          </a:prstGeom>
          <a:noFill/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28389" marR="0" lvl="0" indent="-2283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2E858A3E-D782-ED47-02C4-D25FFB04FFF0}"/>
              </a:ext>
            </a:extLst>
          </p:cNvPr>
          <p:cNvSpPr/>
          <p:nvPr/>
        </p:nvSpPr>
        <p:spPr>
          <a:xfrm>
            <a:off x="1086666" y="5349496"/>
            <a:ext cx="5392503" cy="717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99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599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rPr>
              <a:t>PFS HR for non-squamous without AGAs: 0.71 (0.56, 0.91)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E3E0D-6A4A-0097-8330-A6147E988BBF}"/>
              </a:ext>
            </a:extLst>
          </p:cNvPr>
          <p:cNvSpPr txBox="1"/>
          <p:nvPr/>
        </p:nvSpPr>
        <p:spPr>
          <a:xfrm>
            <a:off x="538797" y="5897393"/>
            <a:ext cx="11368675" cy="38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04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AGA, actionable genomic alteration; DOR, duration of response; HR, hazard ratio; ORR, objective </a:t>
            </a:r>
            <a:r>
              <a: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response rate; </a:t>
            </a:r>
            <a:r>
              <a:rPr kumimoji="0" 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PFS, progression-free survival.</a:t>
            </a:r>
          </a:p>
          <a:p>
            <a:pPr marL="0" marR="0" lvl="0" indent="0" algn="l" defTabSz="121804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rPr>
              <a:t>Squamous subset included 3 patients with AGAs</a:t>
            </a:r>
          </a:p>
        </p:txBody>
      </p:sp>
      <p:graphicFrame>
        <p:nvGraphicFramePr>
          <p:cNvPr id="1408" name="Table 33">
            <a:extLst>
              <a:ext uri="{FF2B5EF4-FFF2-40B4-BE49-F238E27FC236}">
                <a16:creationId xmlns:a16="http://schemas.microsoft.com/office/drawing/2014/main" id="{C0808A8D-A125-3D85-EC30-F809BB3B8B51}"/>
              </a:ext>
            </a:extLst>
          </p:cNvPr>
          <p:cNvGraphicFramePr>
            <a:graphicFrameLocks noGrp="1"/>
          </p:cNvGraphicFramePr>
          <p:nvPr/>
        </p:nvGraphicFramePr>
        <p:xfrm>
          <a:off x="3146114" y="1670402"/>
          <a:ext cx="3169396" cy="1287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252">
                  <a:extLst>
                    <a:ext uri="{9D8B030D-6E8A-4147-A177-3AD203B41FA5}">
                      <a16:colId xmlns:a16="http://schemas.microsoft.com/office/drawing/2014/main" val="1548561021"/>
                    </a:ext>
                  </a:extLst>
                </a:gridCol>
                <a:gridCol w="1059363">
                  <a:extLst>
                    <a:ext uri="{9D8B030D-6E8A-4147-A177-3AD203B41FA5}">
                      <a16:colId xmlns:a16="http://schemas.microsoft.com/office/drawing/2014/main" val="2032559294"/>
                    </a:ext>
                  </a:extLst>
                </a:gridCol>
                <a:gridCol w="904781">
                  <a:extLst>
                    <a:ext uri="{9D8B030D-6E8A-4147-A177-3AD203B41FA5}">
                      <a16:colId xmlns:a16="http://schemas.microsoft.com/office/drawing/2014/main" val="1673319723"/>
                    </a:ext>
                  </a:extLst>
                </a:gridCol>
              </a:tblGrid>
              <a:tr h="304518">
                <a:tc rowSpan="2">
                  <a:txBody>
                    <a:bodyPr/>
                    <a:lstStyle/>
                    <a:p>
                      <a:pPr marL="54000"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Median (95% CI), months</a:t>
                      </a:r>
                    </a:p>
                  </a:txBody>
                  <a:tcPr marL="0" marR="0" marT="60904" marB="6090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Dato-DXd</a:t>
                      </a:r>
                    </a:p>
                  </a:txBody>
                  <a:tcPr marL="121807" marR="121807" marT="60904" marB="6090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cap="none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Docetaxel</a:t>
                      </a:r>
                    </a:p>
                  </a:txBody>
                  <a:tcPr marL="121807" marR="121807" marT="60904" marB="6090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A0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91295"/>
                  </a:ext>
                </a:extLst>
              </a:tr>
              <a:tr h="3045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5.6 (4.4-7.0)</a:t>
                      </a:r>
                    </a:p>
                  </a:txBody>
                  <a:tcPr marL="0" marR="0" marT="60904" marB="6090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3.7 (2.9-4.2)</a:t>
                      </a:r>
                      <a:endParaRPr lang="en-US" sz="1200" dirty="0"/>
                    </a:p>
                  </a:txBody>
                  <a:tcPr marL="0" marR="0" marT="60904" marB="6090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026753"/>
                  </a:ext>
                </a:extLst>
              </a:tr>
              <a:tr h="226039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HR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0.63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(0.51-0.78)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800">
                        <a:latin typeface="Arial Narrow" panose="020B060602020203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775448"/>
                  </a:ext>
                </a:extLst>
              </a:tr>
              <a:tr h="22603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ORR, %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31.2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 Narrow" panose="020B0606020202030204" pitchFamily="34" charset="0"/>
                        </a:rPr>
                        <a:t>12.8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446682"/>
                  </a:ext>
                </a:extLst>
              </a:tr>
              <a:tr h="22603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DOR, months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7.7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anose="020B0606020202030204" pitchFamily="34" charset="0"/>
                        </a:rPr>
                        <a:t>5.6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27289"/>
                  </a:ext>
                </a:extLst>
              </a:tr>
            </a:tbl>
          </a:graphicData>
        </a:graphic>
      </p:graphicFrame>
      <p:graphicFrame>
        <p:nvGraphicFramePr>
          <p:cNvPr id="1411" name="Table 33">
            <a:extLst>
              <a:ext uri="{FF2B5EF4-FFF2-40B4-BE49-F238E27FC236}">
                <a16:creationId xmlns:a16="http://schemas.microsoft.com/office/drawing/2014/main" id="{CF250758-C91F-07A1-3E90-7FB88F41A2CE}"/>
              </a:ext>
            </a:extLst>
          </p:cNvPr>
          <p:cNvGraphicFramePr>
            <a:graphicFrameLocks noGrp="1"/>
          </p:cNvGraphicFramePr>
          <p:nvPr/>
        </p:nvGraphicFramePr>
        <p:xfrm>
          <a:off x="8495249" y="1670402"/>
          <a:ext cx="3169396" cy="1287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252">
                  <a:extLst>
                    <a:ext uri="{9D8B030D-6E8A-4147-A177-3AD203B41FA5}">
                      <a16:colId xmlns:a16="http://schemas.microsoft.com/office/drawing/2014/main" val="1548561021"/>
                    </a:ext>
                  </a:extLst>
                </a:gridCol>
                <a:gridCol w="1059363">
                  <a:extLst>
                    <a:ext uri="{9D8B030D-6E8A-4147-A177-3AD203B41FA5}">
                      <a16:colId xmlns:a16="http://schemas.microsoft.com/office/drawing/2014/main" val="2032559294"/>
                    </a:ext>
                  </a:extLst>
                </a:gridCol>
                <a:gridCol w="904781">
                  <a:extLst>
                    <a:ext uri="{9D8B030D-6E8A-4147-A177-3AD203B41FA5}">
                      <a16:colId xmlns:a16="http://schemas.microsoft.com/office/drawing/2014/main" val="1673319723"/>
                    </a:ext>
                  </a:extLst>
                </a:gridCol>
              </a:tblGrid>
              <a:tr h="304518">
                <a:tc rowSpan="2">
                  <a:txBody>
                    <a:bodyPr/>
                    <a:lstStyle/>
                    <a:p>
                      <a:pPr marL="54000"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Median (95% CI), months</a:t>
                      </a:r>
                    </a:p>
                  </a:txBody>
                  <a:tcPr marL="0" marR="0" marT="60904" marB="6090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Dato-DXd</a:t>
                      </a:r>
                    </a:p>
                  </a:txBody>
                  <a:tcPr marL="121807" marR="121807" marT="60904" marB="6090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i="0" u="none" strike="noStrike" cap="none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Docetaxel</a:t>
                      </a:r>
                    </a:p>
                  </a:txBody>
                  <a:tcPr marL="121807" marR="121807" marT="60904" marB="6090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A0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91295"/>
                  </a:ext>
                </a:extLst>
              </a:tr>
              <a:tr h="3045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200" b="0" i="0" u="none" strike="noStrike" cap="none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2.8 (1.9-4.0)</a:t>
                      </a:r>
                      <a:endParaRPr lang="en-US" sz="1200" b="0" i="0" u="none" strike="noStrike" cap="non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60904" marB="6090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1200" b="0" i="0" u="none" strike="noStrike" cap="none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3.9 (2.8-4.5)</a:t>
                      </a:r>
                      <a:endParaRPr lang="en-US" sz="1200" b="0" i="0" u="none" strike="noStrike" cap="non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60904" marB="6090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026753"/>
                  </a:ext>
                </a:extLst>
              </a:tr>
              <a:tr h="226039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HR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1.38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(0.94-2.02)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800">
                        <a:latin typeface="Arial Narrow" panose="020B060602020203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775448"/>
                  </a:ext>
                </a:extLst>
              </a:tr>
              <a:tr h="22603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ORR, %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9.2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 Narrow" panose="020B0606020202030204" pitchFamily="34" charset="0"/>
                        </a:rPr>
                        <a:t>12.7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446682"/>
                  </a:ext>
                </a:extLst>
              </a:tr>
              <a:tr h="22603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DOR, months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5.9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anose="020B0606020202030204" pitchFamily="34" charset="0"/>
                        </a:rPr>
                        <a:t>8.1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27289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0B73A3B4-5FA4-E947-4A25-2FA1C7AC9E90}"/>
              </a:ext>
            </a:extLst>
          </p:cNvPr>
          <p:cNvGrpSpPr/>
          <p:nvPr/>
        </p:nvGrpSpPr>
        <p:grpSpPr>
          <a:xfrm>
            <a:off x="396823" y="1511917"/>
            <a:ext cx="5462387" cy="3869993"/>
            <a:chOff x="695597" y="1508369"/>
            <a:chExt cx="5223227" cy="3700556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C1A6223-A55E-30B1-07D4-93FEAFE4A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097" y="1569925"/>
              <a:ext cx="4462314" cy="2643021"/>
            </a:xfrm>
            <a:custGeom>
              <a:avLst/>
              <a:gdLst>
                <a:gd name="T0" fmla="*/ 0 w 2275"/>
                <a:gd name="T1" fmla="*/ 0 h 1250"/>
                <a:gd name="T2" fmla="*/ 0 w 2275"/>
                <a:gd name="T3" fmla="*/ 1250 h 1250"/>
                <a:gd name="T4" fmla="*/ 2275 w 2275"/>
                <a:gd name="T5" fmla="*/ 1250 h 1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5" h="1250">
                  <a:moveTo>
                    <a:pt x="0" y="0"/>
                  </a:moveTo>
                  <a:lnTo>
                    <a:pt x="0" y="1250"/>
                  </a:lnTo>
                  <a:lnTo>
                    <a:pt x="2275" y="1250"/>
                  </a:lnTo>
                </a:path>
              </a:pathLst>
            </a:custGeom>
            <a:noFill/>
            <a:ln w="9525" cap="sq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E8B33A18-8176-E37E-F3FE-214F4A083F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3177" y="1569925"/>
              <a:ext cx="54919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3F8DD749-F665-D91D-34D7-CFAEBB8F1D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3177" y="2094300"/>
              <a:ext cx="54919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F9E6C866-C20C-6CBB-1817-7C467A2843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3177" y="2625018"/>
              <a:ext cx="54919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86003E79-BB05-A6F7-BAAA-871B068CFB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3177" y="3155738"/>
              <a:ext cx="54919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BAA1C071-0F99-5752-E81B-D523648DE2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3177" y="3686455"/>
              <a:ext cx="54919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C2DF1BE9-1888-CAC1-5D86-4CC25FD156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3177" y="4212946"/>
              <a:ext cx="54919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7FC76E11-ED8B-22AC-BB93-F8A3EF5CA3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7378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DF7309D4-88CF-8611-A1C0-E86CC48C6B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1131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138E0C86-8379-9E9D-4D5D-C7081EF74A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6843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BDEAE361-410E-E195-9F93-8A83608C90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8634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Line 18">
              <a:extLst>
                <a:ext uri="{FF2B5EF4-FFF2-40B4-BE49-F238E27FC236}">
                  <a16:creationId xmlns:a16="http://schemas.microsoft.com/office/drawing/2014/main" id="{6B57C79F-934E-0971-7286-DBA353B527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4346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Line 19">
              <a:extLst>
                <a:ext uri="{FF2B5EF4-FFF2-40B4-BE49-F238E27FC236}">
                  <a16:creationId xmlns:a16="http://schemas.microsoft.com/office/drawing/2014/main" id="{19A2E8AF-B844-B5B1-C85E-6299789820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8097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Line 20">
              <a:extLst>
                <a:ext uri="{FF2B5EF4-FFF2-40B4-BE49-F238E27FC236}">
                  <a16:creationId xmlns:a16="http://schemas.microsoft.com/office/drawing/2014/main" id="{F7F49A0A-09A9-2FF7-E4B8-7C317A8B25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0410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Line 21">
              <a:extLst>
                <a:ext uri="{FF2B5EF4-FFF2-40B4-BE49-F238E27FC236}">
                  <a16:creationId xmlns:a16="http://schemas.microsoft.com/office/drawing/2014/main" id="{2210795B-F11C-47C6-298B-6D3E80A08E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66124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Line 22">
              <a:extLst>
                <a:ext uri="{FF2B5EF4-FFF2-40B4-BE49-F238E27FC236}">
                  <a16:creationId xmlns:a16="http://schemas.microsoft.com/office/drawing/2014/main" id="{90F35F3B-61E7-54D9-0535-542A8F71A2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9874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Line 23">
              <a:extLst>
                <a:ext uri="{FF2B5EF4-FFF2-40B4-BE49-F238E27FC236}">
                  <a16:creationId xmlns:a16="http://schemas.microsoft.com/office/drawing/2014/main" id="{15238491-A876-94C5-FE65-5F3C23AE64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1666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62410" tIns="81205" rIns="162410" bIns="812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624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EC788927-0504-C65B-8EDF-093A65F48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525" y="4301752"/>
              <a:ext cx="59781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0B24C0A7-B41D-3328-772B-9B7C05966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1433" y="4151390"/>
              <a:ext cx="5978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26" name="Rectangle 26">
              <a:extLst>
                <a:ext uri="{FF2B5EF4-FFF2-40B4-BE49-F238E27FC236}">
                  <a16:creationId xmlns:a16="http://schemas.microsoft.com/office/drawing/2014/main" id="{B6DC114C-DEAE-756D-9477-DFE739ACF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597" y="4615143"/>
              <a:ext cx="515027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No. at risk</a:t>
              </a:r>
            </a:p>
          </p:txBody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BCB9716F-F5BF-F24D-0705-FBA763ED2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82" y="4811323"/>
              <a:ext cx="469043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Dato-DXd</a:t>
              </a:r>
            </a:p>
          </p:txBody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DF041C30-6D62-3765-0D34-FECD1AC89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920" y="5052087"/>
              <a:ext cx="476706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Docetaxel</a:t>
              </a:r>
            </a:p>
          </p:txBody>
        </p:sp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3C6BEAEF-6440-89B0-3E7E-62F0DE7C8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651" y="3094181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40</a:t>
              </a:r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26AAA09A-71FF-E101-0A54-E0FBD6D88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651" y="2036973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80</a:t>
              </a:r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5E43279B-3CEA-C483-130D-9435EC4CA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874" y="1508369"/>
              <a:ext cx="17934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100</a:t>
              </a:r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A7C27A2C-F601-0EB6-A250-DCEC47CD9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651" y="3622785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20</a:t>
              </a:r>
            </a:p>
          </p:txBody>
        </p:sp>
        <p:sp>
          <p:nvSpPr>
            <p:cNvPr id="33" name="Rectangle 36">
              <a:extLst>
                <a:ext uri="{FF2B5EF4-FFF2-40B4-BE49-F238E27FC236}">
                  <a16:creationId xmlns:a16="http://schemas.microsoft.com/office/drawing/2014/main" id="{6EC1FEE1-A277-0277-CA62-C1C6C7AE1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651" y="2565578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60</a:t>
              </a:r>
            </a:p>
          </p:txBody>
        </p:sp>
        <p:sp>
          <p:nvSpPr>
            <p:cNvPr id="34" name="Rectangle 37">
              <a:extLst>
                <a:ext uri="{FF2B5EF4-FFF2-40B4-BE49-F238E27FC236}">
                  <a16:creationId xmlns:a16="http://schemas.microsoft.com/office/drawing/2014/main" id="{12F702C4-F112-A365-A596-1E8FD77F8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8745" y="4301752"/>
              <a:ext cx="59781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35" name="Rectangle 38">
              <a:extLst>
                <a:ext uri="{FF2B5EF4-FFF2-40B4-BE49-F238E27FC236}">
                  <a16:creationId xmlns:a16="http://schemas.microsoft.com/office/drawing/2014/main" id="{B546CFF0-EA6E-D541-512B-50030B984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457" y="4301752"/>
              <a:ext cx="59781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36" name="Rectangle 39">
              <a:extLst>
                <a:ext uri="{FF2B5EF4-FFF2-40B4-BE49-F238E27FC236}">
                  <a16:creationId xmlns:a16="http://schemas.microsoft.com/office/drawing/2014/main" id="{BB0A4E32-EEB4-5182-17BF-5CB1002B58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58518" y="2812707"/>
              <a:ext cx="939618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PFS probability, %</a:t>
              </a:r>
              <a:endParaRPr kumimoji="0" lang="en-US" alt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Rectangle 40">
              <a:extLst>
                <a:ext uri="{FF2B5EF4-FFF2-40B4-BE49-F238E27FC236}">
                  <a16:creationId xmlns:a16="http://schemas.microsoft.com/office/drawing/2014/main" id="{F403F554-339B-5ADA-3D55-2DF6ACAAF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8651" y="4534336"/>
              <a:ext cx="1761209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Time since randomization, months</a:t>
              </a:r>
              <a:endParaRPr kumimoji="0" lang="en-US" altLang="en-US" sz="106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Rectangle 43">
              <a:extLst>
                <a:ext uri="{FF2B5EF4-FFF2-40B4-BE49-F238E27FC236}">
                  <a16:creationId xmlns:a16="http://schemas.microsoft.com/office/drawing/2014/main" id="{F1D18519-7578-0AE4-8842-E81638E10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952" y="4301752"/>
              <a:ext cx="59781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40" name="Rectangle 44">
              <a:extLst>
                <a:ext uri="{FF2B5EF4-FFF2-40B4-BE49-F238E27FC236}">
                  <a16:creationId xmlns:a16="http://schemas.microsoft.com/office/drawing/2014/main" id="{B5EE70DD-F0B5-64BF-EFAA-F36DA3BE8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237" y="4301752"/>
              <a:ext cx="59781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41" name="Rectangle 45">
              <a:extLst>
                <a:ext uri="{FF2B5EF4-FFF2-40B4-BE49-F238E27FC236}">
                  <a16:creationId xmlns:a16="http://schemas.microsoft.com/office/drawing/2014/main" id="{BAFE63B4-64C6-DD98-5500-17725F594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514" y="4301752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42" name="Rectangle 46">
              <a:extLst>
                <a:ext uri="{FF2B5EF4-FFF2-40B4-BE49-F238E27FC236}">
                  <a16:creationId xmlns:a16="http://schemas.microsoft.com/office/drawing/2014/main" id="{6E6F0733-4BA4-8FDC-C5AC-CD4AD978B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229" y="4301752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43" name="Rectangle 47">
              <a:extLst>
                <a:ext uri="{FF2B5EF4-FFF2-40B4-BE49-F238E27FC236}">
                  <a16:creationId xmlns:a16="http://schemas.microsoft.com/office/drawing/2014/main" id="{34CC8736-C56A-25D2-3475-38C8DEEB8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4804" y="4301752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44" name="Rectangle 48">
              <a:extLst>
                <a:ext uri="{FF2B5EF4-FFF2-40B4-BE49-F238E27FC236}">
                  <a16:creationId xmlns:a16="http://schemas.microsoft.com/office/drawing/2014/main" id="{48F0E7D8-1E11-0611-A09D-305A51180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4975" y="4301752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16</a:t>
              </a:r>
            </a:p>
          </p:txBody>
        </p:sp>
        <p:sp>
          <p:nvSpPr>
            <p:cNvPr id="45" name="Rectangle 49">
              <a:extLst>
                <a:ext uri="{FF2B5EF4-FFF2-40B4-BE49-F238E27FC236}">
                  <a16:creationId xmlns:a16="http://schemas.microsoft.com/office/drawing/2014/main" id="{06E11283-2986-F914-EF38-DA80B0FB9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264" y="4301752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18</a:t>
              </a:r>
            </a:p>
          </p:txBody>
        </p:sp>
        <p:sp>
          <p:nvSpPr>
            <p:cNvPr id="46" name="Rectangle 50">
              <a:extLst>
                <a:ext uri="{FF2B5EF4-FFF2-40B4-BE49-F238E27FC236}">
                  <a16:creationId xmlns:a16="http://schemas.microsoft.com/office/drawing/2014/main" id="{3CFA5885-6AC6-3CB4-9140-693113843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6374" y="4811323"/>
              <a:ext cx="17934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229</a:t>
              </a:r>
            </a:p>
          </p:txBody>
        </p:sp>
        <p:sp>
          <p:nvSpPr>
            <p:cNvPr id="47" name="Rectangle 51">
              <a:extLst>
                <a:ext uri="{FF2B5EF4-FFF2-40B4-BE49-F238E27FC236}">
                  <a16:creationId xmlns:a16="http://schemas.microsoft.com/office/drawing/2014/main" id="{B790FD42-9EE3-00AA-83CC-6BDD35614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8961" y="4811323"/>
              <a:ext cx="17934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134</a:t>
              </a:r>
            </a:p>
          </p:txBody>
        </p:sp>
        <p:sp>
          <p:nvSpPr>
            <p:cNvPr id="48" name="Rectangle 52">
              <a:extLst>
                <a:ext uri="{FF2B5EF4-FFF2-40B4-BE49-F238E27FC236}">
                  <a16:creationId xmlns:a16="http://schemas.microsoft.com/office/drawing/2014/main" id="{8760FB33-92AA-3956-03BC-36102CE74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677" y="4811323"/>
              <a:ext cx="17934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178</a:t>
              </a:r>
            </a:p>
          </p:txBody>
        </p:sp>
        <p:sp>
          <p:nvSpPr>
            <p:cNvPr id="49" name="Rectangle 53">
              <a:extLst>
                <a:ext uri="{FF2B5EF4-FFF2-40B4-BE49-F238E27FC236}">
                  <a16:creationId xmlns:a16="http://schemas.microsoft.com/office/drawing/2014/main" id="{0E925C91-5A08-A36F-CE6C-631E423C3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7064" y="4811323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86</a:t>
              </a:r>
            </a:p>
          </p:txBody>
        </p:sp>
        <p:sp>
          <p:nvSpPr>
            <p:cNvPr id="50" name="Rectangle 54">
              <a:extLst>
                <a:ext uri="{FF2B5EF4-FFF2-40B4-BE49-F238E27FC236}">
                  <a16:creationId xmlns:a16="http://schemas.microsoft.com/office/drawing/2014/main" id="{15D50C24-31C6-8403-0A3A-C0C43571D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1348" y="4811323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68</a:t>
              </a:r>
            </a:p>
          </p:txBody>
        </p:sp>
        <p:sp>
          <p:nvSpPr>
            <p:cNvPr id="51" name="Rectangle 55">
              <a:extLst>
                <a:ext uri="{FF2B5EF4-FFF2-40B4-BE49-F238E27FC236}">
                  <a16:creationId xmlns:a16="http://schemas.microsoft.com/office/drawing/2014/main" id="{6937E745-C1F6-877E-DF80-9E9908FBD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517" y="4811323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20</a:t>
              </a:r>
            </a:p>
          </p:txBody>
        </p:sp>
        <p:sp>
          <p:nvSpPr>
            <p:cNvPr id="52" name="Rectangle 56">
              <a:extLst>
                <a:ext uri="{FF2B5EF4-FFF2-40B4-BE49-F238E27FC236}">
                  <a16:creationId xmlns:a16="http://schemas.microsoft.com/office/drawing/2014/main" id="{110DEAE4-2760-825C-0A82-6BA2F5D69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229" y="4811323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41</a:t>
              </a:r>
            </a:p>
          </p:txBody>
        </p:sp>
        <p:sp>
          <p:nvSpPr>
            <p:cNvPr id="53" name="Rectangle 57">
              <a:extLst>
                <a:ext uri="{FF2B5EF4-FFF2-40B4-BE49-F238E27FC236}">
                  <a16:creationId xmlns:a16="http://schemas.microsoft.com/office/drawing/2014/main" id="{5A135441-EAE9-B2F8-0457-3C0C42B99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5381" y="4811323"/>
              <a:ext cx="59781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54" name="Rectangle 58">
              <a:extLst>
                <a:ext uri="{FF2B5EF4-FFF2-40B4-BE49-F238E27FC236}">
                  <a16:creationId xmlns:a16="http://schemas.microsoft.com/office/drawing/2014/main" id="{789AC94F-EB42-2BC8-6E5E-4A852E2C9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1626" y="4811323"/>
              <a:ext cx="59781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5" name="Rectangle 59">
              <a:extLst>
                <a:ext uri="{FF2B5EF4-FFF2-40B4-BE49-F238E27FC236}">
                  <a16:creationId xmlns:a16="http://schemas.microsoft.com/office/drawing/2014/main" id="{5769476E-5B69-523B-4278-B1C8FE191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837" y="4811323"/>
              <a:ext cx="59781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6" name="Rectangle 60">
              <a:extLst>
                <a:ext uri="{FF2B5EF4-FFF2-40B4-BE49-F238E27FC236}">
                  <a16:creationId xmlns:a16="http://schemas.microsoft.com/office/drawing/2014/main" id="{749E9B4B-1BAB-DA48-2B3D-E858AA367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6374" y="5052083"/>
              <a:ext cx="17934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232</a:t>
              </a:r>
            </a:p>
          </p:txBody>
        </p:sp>
        <p:sp>
          <p:nvSpPr>
            <p:cNvPr id="57" name="Rectangle 61">
              <a:extLst>
                <a:ext uri="{FF2B5EF4-FFF2-40B4-BE49-F238E27FC236}">
                  <a16:creationId xmlns:a16="http://schemas.microsoft.com/office/drawing/2014/main" id="{5D6DC901-4BF3-209A-D914-532A115C0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8853" y="5052083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90</a:t>
              </a:r>
            </a:p>
          </p:txBody>
        </p:sp>
        <p:sp>
          <p:nvSpPr>
            <p:cNvPr id="58" name="Rectangle 62">
              <a:extLst>
                <a:ext uri="{FF2B5EF4-FFF2-40B4-BE49-F238E27FC236}">
                  <a16:creationId xmlns:a16="http://schemas.microsoft.com/office/drawing/2014/main" id="{18AF181B-4F4D-62E6-DE6B-0E21737C0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677" y="5052083"/>
              <a:ext cx="17934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135</a:t>
              </a:r>
            </a:p>
          </p:txBody>
        </p:sp>
        <p:sp>
          <p:nvSpPr>
            <p:cNvPr id="59" name="Rectangle 63">
              <a:extLst>
                <a:ext uri="{FF2B5EF4-FFF2-40B4-BE49-F238E27FC236}">
                  <a16:creationId xmlns:a16="http://schemas.microsoft.com/office/drawing/2014/main" id="{4720AD2D-A62F-F0FE-508E-452C89478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7064" y="5052083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50</a:t>
              </a:r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20CE2220-7140-FEEF-F205-534D1D41F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1349" y="5052083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32</a:t>
              </a:r>
            </a:p>
          </p:txBody>
        </p:sp>
        <p:sp>
          <p:nvSpPr>
            <p:cNvPr id="61" name="Rectangle 65">
              <a:extLst>
                <a:ext uri="{FF2B5EF4-FFF2-40B4-BE49-F238E27FC236}">
                  <a16:creationId xmlns:a16="http://schemas.microsoft.com/office/drawing/2014/main" id="{E3186B1D-AF2F-0C7A-7FFB-D86CD9FE6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517" y="5052083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0D6553E5-8F2C-2F7E-4F24-A2C25811D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229" y="5052083"/>
              <a:ext cx="119560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63" name="Rectangle 67">
              <a:extLst>
                <a:ext uri="{FF2B5EF4-FFF2-40B4-BE49-F238E27FC236}">
                  <a16:creationId xmlns:a16="http://schemas.microsoft.com/office/drawing/2014/main" id="{DF0250E8-1F3F-748B-F35A-315782BD2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5381" y="5052083"/>
              <a:ext cx="59781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409" name="Rectangle 68">
              <a:extLst>
                <a:ext uri="{FF2B5EF4-FFF2-40B4-BE49-F238E27FC236}">
                  <a16:creationId xmlns:a16="http://schemas.microsoft.com/office/drawing/2014/main" id="{EDF0EB36-0123-6D25-959E-B6FBC8D44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1626" y="5052083"/>
              <a:ext cx="59781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415" name="Rectangle 69">
              <a:extLst>
                <a:ext uri="{FF2B5EF4-FFF2-40B4-BE49-F238E27FC236}">
                  <a16:creationId xmlns:a16="http://schemas.microsoft.com/office/drawing/2014/main" id="{87CB4750-C4D2-416C-B809-7CDE53907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837" y="5052083"/>
              <a:ext cx="59781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417" name="Rectangle 206">
              <a:extLst>
                <a:ext uri="{FF2B5EF4-FFF2-40B4-BE49-F238E27FC236}">
                  <a16:creationId xmlns:a16="http://schemas.microsoft.com/office/drawing/2014/main" id="{4CB4A3F5-02EB-C26E-8A27-63F06E57C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0628" y="3871590"/>
              <a:ext cx="556414" cy="15683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6240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rPr>
                <a:t>+ Censored</a:t>
              </a:r>
              <a:endParaRPr kumimoji="0" lang="en-US" alt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18" name="Group 1417">
              <a:extLst>
                <a:ext uri="{FF2B5EF4-FFF2-40B4-BE49-F238E27FC236}">
                  <a16:creationId xmlns:a16="http://schemas.microsoft.com/office/drawing/2014/main" id="{5D19F2F6-1446-F18E-927F-D3B6C9C3C31C}"/>
                </a:ext>
              </a:extLst>
            </p:cNvPr>
            <p:cNvGrpSpPr/>
            <p:nvPr/>
          </p:nvGrpSpPr>
          <p:grpSpPr>
            <a:xfrm>
              <a:off x="1409218" y="1575842"/>
              <a:ext cx="4064401" cy="2589641"/>
              <a:chOff x="1409218" y="1575842"/>
              <a:chExt cx="4064401" cy="2589641"/>
            </a:xfrm>
          </p:grpSpPr>
          <p:sp>
            <p:nvSpPr>
              <p:cNvPr id="1484" name="Freeform 1419">
                <a:extLst>
                  <a:ext uri="{FF2B5EF4-FFF2-40B4-BE49-F238E27FC236}">
                    <a16:creationId xmlns:a16="http://schemas.microsoft.com/office/drawing/2014/main" id="{4151C9E6-66FB-7B59-0FE0-78DBEA599105}"/>
                  </a:ext>
                </a:extLst>
              </p:cNvPr>
              <p:cNvSpPr/>
              <p:nvPr/>
            </p:nvSpPr>
            <p:spPr>
              <a:xfrm>
                <a:off x="1409218" y="1575842"/>
                <a:ext cx="4023360" cy="2542032"/>
              </a:xfrm>
              <a:custGeom>
                <a:avLst/>
                <a:gdLst>
                  <a:gd name="connsiteX0" fmla="*/ 0 w 4003415"/>
                  <a:gd name="connsiteY0" fmla="*/ 0 h 2519883"/>
                  <a:gd name="connsiteX1" fmla="*/ 57513 w 4003415"/>
                  <a:gd name="connsiteY1" fmla="*/ 0 h 2519883"/>
                  <a:gd name="connsiteX2" fmla="*/ 57513 w 4003415"/>
                  <a:gd name="connsiteY2" fmla="*/ 13237 h 2519883"/>
                  <a:gd name="connsiteX3" fmla="*/ 96192 w 4003415"/>
                  <a:gd name="connsiteY3" fmla="*/ 13237 h 2519883"/>
                  <a:gd name="connsiteX4" fmla="*/ 96192 w 4003415"/>
                  <a:gd name="connsiteY4" fmla="*/ 25844 h 2519883"/>
                  <a:gd name="connsiteX5" fmla="*/ 169885 w 4003415"/>
                  <a:gd name="connsiteY5" fmla="*/ 25844 h 2519883"/>
                  <a:gd name="connsiteX6" fmla="*/ 169885 w 4003415"/>
                  <a:gd name="connsiteY6" fmla="*/ 38451 h 2519883"/>
                  <a:gd name="connsiteX7" fmla="*/ 186064 w 4003415"/>
                  <a:gd name="connsiteY7" fmla="*/ 38451 h 2519883"/>
                  <a:gd name="connsiteX8" fmla="*/ 186064 w 4003415"/>
                  <a:gd name="connsiteY8" fmla="*/ 53201 h 2519883"/>
                  <a:gd name="connsiteX9" fmla="*/ 242945 w 4003415"/>
                  <a:gd name="connsiteY9" fmla="*/ 53201 h 2519883"/>
                  <a:gd name="connsiteX10" fmla="*/ 242945 w 4003415"/>
                  <a:gd name="connsiteY10" fmla="*/ 60892 h 2519883"/>
                  <a:gd name="connsiteX11" fmla="*/ 260515 w 4003415"/>
                  <a:gd name="connsiteY11" fmla="*/ 60892 h 2519883"/>
                  <a:gd name="connsiteX12" fmla="*/ 260515 w 4003415"/>
                  <a:gd name="connsiteY12" fmla="*/ 76272 h 2519883"/>
                  <a:gd name="connsiteX13" fmla="*/ 273788 w 4003415"/>
                  <a:gd name="connsiteY13" fmla="*/ 76272 h 2519883"/>
                  <a:gd name="connsiteX14" fmla="*/ 273788 w 4003415"/>
                  <a:gd name="connsiteY14" fmla="*/ 88249 h 2519883"/>
                  <a:gd name="connsiteX15" fmla="*/ 285037 w 4003415"/>
                  <a:gd name="connsiteY15" fmla="*/ 88249 h 2519883"/>
                  <a:gd name="connsiteX16" fmla="*/ 285037 w 4003415"/>
                  <a:gd name="connsiteY16" fmla="*/ 127457 h 2519883"/>
                  <a:gd name="connsiteX17" fmla="*/ 297678 w 4003415"/>
                  <a:gd name="connsiteY17" fmla="*/ 127457 h 2519883"/>
                  <a:gd name="connsiteX18" fmla="*/ 297678 w 4003415"/>
                  <a:gd name="connsiteY18" fmla="*/ 189735 h 2519883"/>
                  <a:gd name="connsiteX19" fmla="*/ 311076 w 4003415"/>
                  <a:gd name="connsiteY19" fmla="*/ 189735 h 2519883"/>
                  <a:gd name="connsiteX20" fmla="*/ 311076 w 4003415"/>
                  <a:gd name="connsiteY20" fmla="*/ 225413 h 2519883"/>
                  <a:gd name="connsiteX21" fmla="*/ 322958 w 4003415"/>
                  <a:gd name="connsiteY21" fmla="*/ 225413 h 2519883"/>
                  <a:gd name="connsiteX22" fmla="*/ 322958 w 4003415"/>
                  <a:gd name="connsiteY22" fmla="*/ 254913 h 2519883"/>
                  <a:gd name="connsiteX23" fmla="*/ 334966 w 4003415"/>
                  <a:gd name="connsiteY23" fmla="*/ 254913 h 2519883"/>
                  <a:gd name="connsiteX24" fmla="*/ 334966 w 4003415"/>
                  <a:gd name="connsiteY24" fmla="*/ 318578 h 2519883"/>
                  <a:gd name="connsiteX25" fmla="*/ 348997 w 4003415"/>
                  <a:gd name="connsiteY25" fmla="*/ 318578 h 2519883"/>
                  <a:gd name="connsiteX26" fmla="*/ 348997 w 4003415"/>
                  <a:gd name="connsiteY26" fmla="*/ 356399 h 2519883"/>
                  <a:gd name="connsiteX27" fmla="*/ 360247 w 4003415"/>
                  <a:gd name="connsiteY27" fmla="*/ 356399 h 2519883"/>
                  <a:gd name="connsiteX28" fmla="*/ 360247 w 4003415"/>
                  <a:gd name="connsiteY28" fmla="*/ 378840 h 2519883"/>
                  <a:gd name="connsiteX29" fmla="*/ 371496 w 4003415"/>
                  <a:gd name="connsiteY29" fmla="*/ 378840 h 2519883"/>
                  <a:gd name="connsiteX30" fmla="*/ 371496 w 4003415"/>
                  <a:gd name="connsiteY30" fmla="*/ 404810 h 2519883"/>
                  <a:gd name="connsiteX31" fmla="*/ 386159 w 4003415"/>
                  <a:gd name="connsiteY31" fmla="*/ 404810 h 2519883"/>
                  <a:gd name="connsiteX32" fmla="*/ 386159 w 4003415"/>
                  <a:gd name="connsiteY32" fmla="*/ 416030 h 2519883"/>
                  <a:gd name="connsiteX33" fmla="*/ 445189 w 4003415"/>
                  <a:gd name="connsiteY33" fmla="*/ 416030 h 2519883"/>
                  <a:gd name="connsiteX34" fmla="*/ 445189 w 4003415"/>
                  <a:gd name="connsiteY34" fmla="*/ 429268 h 2519883"/>
                  <a:gd name="connsiteX35" fmla="*/ 462759 w 4003415"/>
                  <a:gd name="connsiteY35" fmla="*/ 429268 h 2519883"/>
                  <a:gd name="connsiteX36" fmla="*/ 462759 w 4003415"/>
                  <a:gd name="connsiteY36" fmla="*/ 442631 h 2519883"/>
                  <a:gd name="connsiteX37" fmla="*/ 476031 w 4003415"/>
                  <a:gd name="connsiteY37" fmla="*/ 442631 h 2519883"/>
                  <a:gd name="connsiteX38" fmla="*/ 476031 w 4003415"/>
                  <a:gd name="connsiteY38" fmla="*/ 454482 h 2519883"/>
                  <a:gd name="connsiteX39" fmla="*/ 483742 w 4003415"/>
                  <a:gd name="connsiteY39" fmla="*/ 454482 h 2519883"/>
                  <a:gd name="connsiteX40" fmla="*/ 483742 w 4003415"/>
                  <a:gd name="connsiteY40" fmla="*/ 466458 h 2519883"/>
                  <a:gd name="connsiteX41" fmla="*/ 547701 w 4003415"/>
                  <a:gd name="connsiteY41" fmla="*/ 466458 h 2519883"/>
                  <a:gd name="connsiteX42" fmla="*/ 547701 w 4003415"/>
                  <a:gd name="connsiteY42" fmla="*/ 478309 h 2519883"/>
                  <a:gd name="connsiteX43" fmla="*/ 575131 w 4003415"/>
                  <a:gd name="connsiteY43" fmla="*/ 478309 h 2519883"/>
                  <a:gd name="connsiteX44" fmla="*/ 575131 w 4003415"/>
                  <a:gd name="connsiteY44" fmla="*/ 493689 h 2519883"/>
                  <a:gd name="connsiteX45" fmla="*/ 613683 w 4003415"/>
                  <a:gd name="connsiteY45" fmla="*/ 493689 h 2519883"/>
                  <a:gd name="connsiteX46" fmla="*/ 613683 w 4003415"/>
                  <a:gd name="connsiteY46" fmla="*/ 516886 h 2519883"/>
                  <a:gd name="connsiteX47" fmla="*/ 627714 w 4003415"/>
                  <a:gd name="connsiteY47" fmla="*/ 516886 h 2519883"/>
                  <a:gd name="connsiteX48" fmla="*/ 627714 w 4003415"/>
                  <a:gd name="connsiteY48" fmla="*/ 530124 h 2519883"/>
                  <a:gd name="connsiteX49" fmla="*/ 639722 w 4003415"/>
                  <a:gd name="connsiteY49" fmla="*/ 530124 h 2519883"/>
                  <a:gd name="connsiteX50" fmla="*/ 639722 w 4003415"/>
                  <a:gd name="connsiteY50" fmla="*/ 572105 h 2519883"/>
                  <a:gd name="connsiteX51" fmla="*/ 664244 w 4003415"/>
                  <a:gd name="connsiteY51" fmla="*/ 572105 h 2519883"/>
                  <a:gd name="connsiteX52" fmla="*/ 664244 w 4003415"/>
                  <a:gd name="connsiteY52" fmla="*/ 639426 h 2519883"/>
                  <a:gd name="connsiteX53" fmla="*/ 677643 w 4003415"/>
                  <a:gd name="connsiteY53" fmla="*/ 639426 h 2519883"/>
                  <a:gd name="connsiteX54" fmla="*/ 677643 w 4003415"/>
                  <a:gd name="connsiteY54" fmla="*/ 707378 h 2519883"/>
                  <a:gd name="connsiteX55" fmla="*/ 687502 w 4003415"/>
                  <a:gd name="connsiteY55" fmla="*/ 707378 h 2519883"/>
                  <a:gd name="connsiteX56" fmla="*/ 687502 w 4003415"/>
                  <a:gd name="connsiteY56" fmla="*/ 755663 h 2519883"/>
                  <a:gd name="connsiteX57" fmla="*/ 703556 w 4003415"/>
                  <a:gd name="connsiteY57" fmla="*/ 755663 h 2519883"/>
                  <a:gd name="connsiteX58" fmla="*/ 703556 w 4003415"/>
                  <a:gd name="connsiteY58" fmla="*/ 780877 h 2519883"/>
                  <a:gd name="connsiteX59" fmla="*/ 728204 w 4003415"/>
                  <a:gd name="connsiteY59" fmla="*/ 780877 h 2519883"/>
                  <a:gd name="connsiteX60" fmla="*/ 728204 w 4003415"/>
                  <a:gd name="connsiteY60" fmla="*/ 794240 h 2519883"/>
                  <a:gd name="connsiteX61" fmla="*/ 737305 w 4003415"/>
                  <a:gd name="connsiteY61" fmla="*/ 794240 h 2519883"/>
                  <a:gd name="connsiteX62" fmla="*/ 737305 w 4003415"/>
                  <a:gd name="connsiteY62" fmla="*/ 820084 h 2519883"/>
                  <a:gd name="connsiteX63" fmla="*/ 752094 w 4003415"/>
                  <a:gd name="connsiteY63" fmla="*/ 820084 h 2519883"/>
                  <a:gd name="connsiteX64" fmla="*/ 752094 w 4003415"/>
                  <a:gd name="connsiteY64" fmla="*/ 835465 h 2519883"/>
                  <a:gd name="connsiteX65" fmla="*/ 763976 w 4003415"/>
                  <a:gd name="connsiteY65" fmla="*/ 835465 h 2519883"/>
                  <a:gd name="connsiteX66" fmla="*/ 763976 w 4003415"/>
                  <a:gd name="connsiteY66" fmla="*/ 845298 h 2519883"/>
                  <a:gd name="connsiteX67" fmla="*/ 776616 w 4003415"/>
                  <a:gd name="connsiteY67" fmla="*/ 845298 h 2519883"/>
                  <a:gd name="connsiteX68" fmla="*/ 776616 w 4003415"/>
                  <a:gd name="connsiteY68" fmla="*/ 869125 h 2519883"/>
                  <a:gd name="connsiteX69" fmla="*/ 834888 w 4003415"/>
                  <a:gd name="connsiteY69" fmla="*/ 869125 h 2519883"/>
                  <a:gd name="connsiteX70" fmla="*/ 879887 w 4003415"/>
                  <a:gd name="connsiteY70" fmla="*/ 869125 h 2519883"/>
                  <a:gd name="connsiteX71" fmla="*/ 879887 w 4003415"/>
                  <a:gd name="connsiteY71" fmla="*/ 884506 h 2519883"/>
                  <a:gd name="connsiteX72" fmla="*/ 954338 w 4003415"/>
                  <a:gd name="connsiteY72" fmla="*/ 884506 h 2519883"/>
                  <a:gd name="connsiteX73" fmla="*/ 954338 w 4003415"/>
                  <a:gd name="connsiteY73" fmla="*/ 902786 h 2519883"/>
                  <a:gd name="connsiteX74" fmla="*/ 968368 w 4003415"/>
                  <a:gd name="connsiteY74" fmla="*/ 902786 h 2519883"/>
                  <a:gd name="connsiteX75" fmla="*/ 968368 w 4003415"/>
                  <a:gd name="connsiteY75" fmla="*/ 936321 h 2519883"/>
                  <a:gd name="connsiteX76" fmla="*/ 998579 w 4003415"/>
                  <a:gd name="connsiteY76" fmla="*/ 936321 h 2519883"/>
                  <a:gd name="connsiteX77" fmla="*/ 1017539 w 4003415"/>
                  <a:gd name="connsiteY77" fmla="*/ 936321 h 2519883"/>
                  <a:gd name="connsiteX78" fmla="*/ 1017539 w 4003415"/>
                  <a:gd name="connsiteY78" fmla="*/ 970738 h 2519883"/>
                  <a:gd name="connsiteX79" fmla="*/ 1017539 w 4003415"/>
                  <a:gd name="connsiteY79" fmla="*/ 1049153 h 2519883"/>
                  <a:gd name="connsiteX80" fmla="*/ 1030811 w 4003415"/>
                  <a:gd name="connsiteY80" fmla="*/ 1049153 h 2519883"/>
                  <a:gd name="connsiteX81" fmla="*/ 1030811 w 4003415"/>
                  <a:gd name="connsiteY81" fmla="*/ 1073611 h 2519883"/>
                  <a:gd name="connsiteX82" fmla="*/ 1042061 w 4003415"/>
                  <a:gd name="connsiteY82" fmla="*/ 1073611 h 2519883"/>
                  <a:gd name="connsiteX83" fmla="*/ 1042061 w 4003415"/>
                  <a:gd name="connsiteY83" fmla="*/ 1108658 h 2519883"/>
                  <a:gd name="connsiteX84" fmla="*/ 1067342 w 4003415"/>
                  <a:gd name="connsiteY84" fmla="*/ 1108658 h 2519883"/>
                  <a:gd name="connsiteX85" fmla="*/ 1067342 w 4003415"/>
                  <a:gd name="connsiteY85" fmla="*/ 1132485 h 2519883"/>
                  <a:gd name="connsiteX86" fmla="*/ 1094012 w 4003415"/>
                  <a:gd name="connsiteY86" fmla="*/ 1132485 h 2519883"/>
                  <a:gd name="connsiteX87" fmla="*/ 1094012 w 4003415"/>
                  <a:gd name="connsiteY87" fmla="*/ 1161860 h 2519883"/>
                  <a:gd name="connsiteX88" fmla="*/ 1133324 w 4003415"/>
                  <a:gd name="connsiteY88" fmla="*/ 1161860 h 2519883"/>
                  <a:gd name="connsiteX89" fmla="*/ 1133324 w 4003415"/>
                  <a:gd name="connsiteY89" fmla="*/ 1172449 h 2519883"/>
                  <a:gd name="connsiteX90" fmla="*/ 1183252 w 4003415"/>
                  <a:gd name="connsiteY90" fmla="*/ 1172449 h 2519883"/>
                  <a:gd name="connsiteX91" fmla="*/ 1183252 w 4003415"/>
                  <a:gd name="connsiteY91" fmla="*/ 1187074 h 2519883"/>
                  <a:gd name="connsiteX92" fmla="*/ 1207775 w 4003415"/>
                  <a:gd name="connsiteY92" fmla="*/ 1187074 h 2519883"/>
                  <a:gd name="connsiteX93" fmla="*/ 1207775 w 4003415"/>
                  <a:gd name="connsiteY93" fmla="*/ 1213044 h 2519883"/>
                  <a:gd name="connsiteX94" fmla="*/ 1221805 w 4003415"/>
                  <a:gd name="connsiteY94" fmla="*/ 1213044 h 2519883"/>
                  <a:gd name="connsiteX95" fmla="*/ 1221805 w 4003415"/>
                  <a:gd name="connsiteY95" fmla="*/ 1224895 h 2519883"/>
                  <a:gd name="connsiteX96" fmla="*/ 1243673 w 4003415"/>
                  <a:gd name="connsiteY96" fmla="*/ 1224895 h 2519883"/>
                  <a:gd name="connsiteX97" fmla="*/ 1243673 w 4003415"/>
                  <a:gd name="connsiteY97" fmla="*/ 1236115 h 2519883"/>
                  <a:gd name="connsiteX98" fmla="*/ 1332786 w 4003415"/>
                  <a:gd name="connsiteY98" fmla="*/ 1236115 h 2519883"/>
                  <a:gd name="connsiteX99" fmla="*/ 1332786 w 4003415"/>
                  <a:gd name="connsiteY99" fmla="*/ 1259942 h 2519883"/>
                  <a:gd name="connsiteX100" fmla="*/ 1346817 w 4003415"/>
                  <a:gd name="connsiteY100" fmla="*/ 1259942 h 2519883"/>
                  <a:gd name="connsiteX101" fmla="*/ 1346817 w 4003415"/>
                  <a:gd name="connsiteY101" fmla="*/ 1299150 h 2519883"/>
                  <a:gd name="connsiteX102" fmla="*/ 1373488 w 4003415"/>
                  <a:gd name="connsiteY102" fmla="*/ 1299150 h 2519883"/>
                  <a:gd name="connsiteX103" fmla="*/ 1373488 w 4003415"/>
                  <a:gd name="connsiteY103" fmla="*/ 1313900 h 2519883"/>
                  <a:gd name="connsiteX104" fmla="*/ 1387519 w 4003415"/>
                  <a:gd name="connsiteY104" fmla="*/ 1313900 h 2519883"/>
                  <a:gd name="connsiteX105" fmla="*/ 1387519 w 4003415"/>
                  <a:gd name="connsiteY105" fmla="*/ 1332054 h 2519883"/>
                  <a:gd name="connsiteX106" fmla="*/ 1411409 w 4003415"/>
                  <a:gd name="connsiteY106" fmla="*/ 1332054 h 2519883"/>
                  <a:gd name="connsiteX107" fmla="*/ 1411409 w 4003415"/>
                  <a:gd name="connsiteY107" fmla="*/ 1362941 h 2519883"/>
                  <a:gd name="connsiteX108" fmla="*/ 1457798 w 4003415"/>
                  <a:gd name="connsiteY108" fmla="*/ 1362941 h 2519883"/>
                  <a:gd name="connsiteX109" fmla="*/ 1457798 w 4003415"/>
                  <a:gd name="connsiteY109" fmla="*/ 1376178 h 2519883"/>
                  <a:gd name="connsiteX110" fmla="*/ 1664213 w 4003415"/>
                  <a:gd name="connsiteY110" fmla="*/ 1376178 h 2519883"/>
                  <a:gd name="connsiteX111" fmla="*/ 1664213 w 4003415"/>
                  <a:gd name="connsiteY111" fmla="*/ 1401392 h 2519883"/>
                  <a:gd name="connsiteX112" fmla="*/ 1688103 w 4003415"/>
                  <a:gd name="connsiteY112" fmla="*/ 1401392 h 2519883"/>
                  <a:gd name="connsiteX113" fmla="*/ 1688103 w 4003415"/>
                  <a:gd name="connsiteY113" fmla="*/ 1416142 h 2519883"/>
                  <a:gd name="connsiteX114" fmla="*/ 1700744 w 4003415"/>
                  <a:gd name="connsiteY114" fmla="*/ 1416142 h 2519883"/>
                  <a:gd name="connsiteX115" fmla="*/ 1700744 w 4003415"/>
                  <a:gd name="connsiteY115" fmla="*/ 1474261 h 2519883"/>
                  <a:gd name="connsiteX116" fmla="*/ 1714774 w 4003415"/>
                  <a:gd name="connsiteY116" fmla="*/ 1474261 h 2519883"/>
                  <a:gd name="connsiteX117" fmla="*/ 1714774 w 4003415"/>
                  <a:gd name="connsiteY117" fmla="*/ 1500231 h 2519883"/>
                  <a:gd name="connsiteX118" fmla="*/ 1726024 w 4003415"/>
                  <a:gd name="connsiteY118" fmla="*/ 1500231 h 2519883"/>
                  <a:gd name="connsiteX119" fmla="*/ 1726024 w 4003415"/>
                  <a:gd name="connsiteY119" fmla="*/ 1511325 h 2519883"/>
                  <a:gd name="connsiteX120" fmla="*/ 1751305 w 4003415"/>
                  <a:gd name="connsiteY120" fmla="*/ 1511325 h 2519883"/>
                  <a:gd name="connsiteX121" fmla="*/ 1751305 w 4003415"/>
                  <a:gd name="connsiteY121" fmla="*/ 1526832 h 2519883"/>
                  <a:gd name="connsiteX122" fmla="*/ 1773046 w 4003415"/>
                  <a:gd name="connsiteY122" fmla="*/ 1526832 h 2519883"/>
                  <a:gd name="connsiteX123" fmla="*/ 1773046 w 4003415"/>
                  <a:gd name="connsiteY123" fmla="*/ 1540069 h 2519883"/>
                  <a:gd name="connsiteX124" fmla="*/ 1927636 w 4003415"/>
                  <a:gd name="connsiteY124" fmla="*/ 1540069 h 2519883"/>
                  <a:gd name="connsiteX125" fmla="*/ 1927636 w 4003415"/>
                  <a:gd name="connsiteY125" fmla="*/ 1550659 h 2519883"/>
                  <a:gd name="connsiteX126" fmla="*/ 1989320 w 4003415"/>
                  <a:gd name="connsiteY126" fmla="*/ 1550659 h 2519883"/>
                  <a:gd name="connsiteX127" fmla="*/ 1989320 w 4003415"/>
                  <a:gd name="connsiteY127" fmla="*/ 1577890 h 2519883"/>
                  <a:gd name="connsiteX128" fmla="*/ 2015359 w 4003415"/>
                  <a:gd name="connsiteY128" fmla="*/ 1577890 h 2519883"/>
                  <a:gd name="connsiteX129" fmla="*/ 2015359 w 4003415"/>
                  <a:gd name="connsiteY129" fmla="*/ 1609408 h 2519883"/>
                  <a:gd name="connsiteX130" fmla="*/ 2043420 w 4003415"/>
                  <a:gd name="connsiteY130" fmla="*/ 1609408 h 2519883"/>
                  <a:gd name="connsiteX131" fmla="*/ 2043420 w 4003415"/>
                  <a:gd name="connsiteY131" fmla="*/ 1626931 h 2519883"/>
                  <a:gd name="connsiteX132" fmla="*/ 2054670 w 4003415"/>
                  <a:gd name="connsiteY132" fmla="*/ 1626931 h 2519883"/>
                  <a:gd name="connsiteX133" fmla="*/ 2054670 w 4003415"/>
                  <a:gd name="connsiteY133" fmla="*/ 1654288 h 2519883"/>
                  <a:gd name="connsiteX134" fmla="*/ 2090442 w 4003415"/>
                  <a:gd name="connsiteY134" fmla="*/ 1654288 h 2519883"/>
                  <a:gd name="connsiteX135" fmla="*/ 2090442 w 4003415"/>
                  <a:gd name="connsiteY135" fmla="*/ 1675972 h 2519883"/>
                  <a:gd name="connsiteX136" fmla="*/ 2103082 w 4003415"/>
                  <a:gd name="connsiteY136" fmla="*/ 1675972 h 2519883"/>
                  <a:gd name="connsiteX137" fmla="*/ 2103082 w 4003415"/>
                  <a:gd name="connsiteY137" fmla="*/ 1689966 h 2519883"/>
                  <a:gd name="connsiteX138" fmla="*/ 2345396 w 4003415"/>
                  <a:gd name="connsiteY138" fmla="*/ 1689966 h 2519883"/>
                  <a:gd name="connsiteX139" fmla="*/ 2345396 w 4003415"/>
                  <a:gd name="connsiteY139" fmla="*/ 1714550 h 2519883"/>
                  <a:gd name="connsiteX140" fmla="*/ 2358794 w 4003415"/>
                  <a:gd name="connsiteY140" fmla="*/ 1714550 h 2519883"/>
                  <a:gd name="connsiteX141" fmla="*/ 2358794 w 4003415"/>
                  <a:gd name="connsiteY141" fmla="*/ 1778971 h 2519883"/>
                  <a:gd name="connsiteX142" fmla="*/ 2384707 w 4003415"/>
                  <a:gd name="connsiteY142" fmla="*/ 1778971 h 2519883"/>
                  <a:gd name="connsiteX143" fmla="*/ 2384707 w 4003415"/>
                  <a:gd name="connsiteY143" fmla="*/ 1802042 h 2519883"/>
                  <a:gd name="connsiteX144" fmla="*/ 2480899 w 4003415"/>
                  <a:gd name="connsiteY144" fmla="*/ 1802042 h 2519883"/>
                  <a:gd name="connsiteX145" fmla="*/ 2480899 w 4003415"/>
                  <a:gd name="connsiteY145" fmla="*/ 1817423 h 2519883"/>
                  <a:gd name="connsiteX146" fmla="*/ 2561038 w 4003415"/>
                  <a:gd name="connsiteY146" fmla="*/ 1817423 h 2519883"/>
                  <a:gd name="connsiteX147" fmla="*/ 2561038 w 4003415"/>
                  <a:gd name="connsiteY147" fmla="*/ 1842637 h 2519883"/>
                  <a:gd name="connsiteX148" fmla="*/ 2572288 w 4003415"/>
                  <a:gd name="connsiteY148" fmla="*/ 1842637 h 2519883"/>
                  <a:gd name="connsiteX149" fmla="*/ 2572288 w 4003415"/>
                  <a:gd name="connsiteY149" fmla="*/ 1863690 h 2519883"/>
                  <a:gd name="connsiteX150" fmla="*/ 2738002 w 4003415"/>
                  <a:gd name="connsiteY150" fmla="*/ 1863690 h 2519883"/>
                  <a:gd name="connsiteX151" fmla="*/ 2738002 w 4003415"/>
                  <a:gd name="connsiteY151" fmla="*/ 1891047 h 2519883"/>
                  <a:gd name="connsiteX152" fmla="*/ 2759743 w 4003415"/>
                  <a:gd name="connsiteY152" fmla="*/ 1891047 h 2519883"/>
                  <a:gd name="connsiteX153" fmla="*/ 2759743 w 4003415"/>
                  <a:gd name="connsiteY153" fmla="*/ 1918279 h 2519883"/>
                  <a:gd name="connsiteX154" fmla="*/ 2775164 w 4003415"/>
                  <a:gd name="connsiteY154" fmla="*/ 1918279 h 2519883"/>
                  <a:gd name="connsiteX155" fmla="*/ 2775164 w 4003415"/>
                  <a:gd name="connsiteY155" fmla="*/ 1939332 h 2519883"/>
                  <a:gd name="connsiteX156" fmla="*/ 2834194 w 4003415"/>
                  <a:gd name="connsiteY156" fmla="*/ 1939332 h 2519883"/>
                  <a:gd name="connsiteX157" fmla="*/ 2834194 w 4003415"/>
                  <a:gd name="connsiteY157" fmla="*/ 1968707 h 2519883"/>
                  <a:gd name="connsiteX158" fmla="*/ 2851764 w 4003415"/>
                  <a:gd name="connsiteY158" fmla="*/ 1968707 h 2519883"/>
                  <a:gd name="connsiteX159" fmla="*/ 2851764 w 4003415"/>
                  <a:gd name="connsiteY159" fmla="*/ 1992534 h 2519883"/>
                  <a:gd name="connsiteX160" fmla="*/ 2889684 w 4003415"/>
                  <a:gd name="connsiteY160" fmla="*/ 1992534 h 2519883"/>
                  <a:gd name="connsiteX161" fmla="*/ 2889684 w 4003415"/>
                  <a:gd name="connsiteY161" fmla="*/ 2018504 h 2519883"/>
                  <a:gd name="connsiteX162" fmla="*/ 2902957 w 4003415"/>
                  <a:gd name="connsiteY162" fmla="*/ 2018504 h 2519883"/>
                  <a:gd name="connsiteX163" fmla="*/ 2902957 w 4003415"/>
                  <a:gd name="connsiteY163" fmla="*/ 2042331 h 2519883"/>
                  <a:gd name="connsiteX164" fmla="*/ 3037828 w 4003415"/>
                  <a:gd name="connsiteY164" fmla="*/ 2042331 h 2519883"/>
                  <a:gd name="connsiteX165" fmla="*/ 3037828 w 4003415"/>
                  <a:gd name="connsiteY165" fmla="*/ 2079396 h 2519883"/>
                  <a:gd name="connsiteX166" fmla="*/ 3090538 w 4003415"/>
                  <a:gd name="connsiteY166" fmla="*/ 2079396 h 2519883"/>
                  <a:gd name="connsiteX167" fmla="*/ 3090538 w 4003415"/>
                  <a:gd name="connsiteY167" fmla="*/ 2105366 h 2519883"/>
                  <a:gd name="connsiteX168" fmla="*/ 3128458 w 4003415"/>
                  <a:gd name="connsiteY168" fmla="*/ 2105366 h 2519883"/>
                  <a:gd name="connsiteX169" fmla="*/ 3128458 w 4003415"/>
                  <a:gd name="connsiteY169" fmla="*/ 2144574 h 2519883"/>
                  <a:gd name="connsiteX170" fmla="*/ 3317303 w 4003415"/>
                  <a:gd name="connsiteY170" fmla="*/ 2144574 h 2519883"/>
                  <a:gd name="connsiteX171" fmla="*/ 3317303 w 4003415"/>
                  <a:gd name="connsiteY171" fmla="*/ 2181008 h 2519883"/>
                  <a:gd name="connsiteX172" fmla="*/ 3370013 w 4003415"/>
                  <a:gd name="connsiteY172" fmla="*/ 2181008 h 2519883"/>
                  <a:gd name="connsiteX173" fmla="*/ 3370013 w 4003415"/>
                  <a:gd name="connsiteY173" fmla="*/ 2218073 h 2519883"/>
                  <a:gd name="connsiteX174" fmla="*/ 3419816 w 4003415"/>
                  <a:gd name="connsiteY174" fmla="*/ 2218073 h 2519883"/>
                  <a:gd name="connsiteX175" fmla="*/ 3419816 w 4003415"/>
                  <a:gd name="connsiteY175" fmla="*/ 2259424 h 2519883"/>
                  <a:gd name="connsiteX176" fmla="*/ 3531429 w 4003415"/>
                  <a:gd name="connsiteY176" fmla="*/ 2259424 h 2519883"/>
                  <a:gd name="connsiteX177" fmla="*/ 3531429 w 4003415"/>
                  <a:gd name="connsiteY177" fmla="*/ 2321702 h 2519883"/>
                  <a:gd name="connsiteX178" fmla="*/ 3558226 w 4003415"/>
                  <a:gd name="connsiteY178" fmla="*/ 2321702 h 2519883"/>
                  <a:gd name="connsiteX179" fmla="*/ 3558226 w 4003415"/>
                  <a:gd name="connsiteY179" fmla="*/ 2332922 h 2519883"/>
                  <a:gd name="connsiteX180" fmla="*/ 3697901 w 4003415"/>
                  <a:gd name="connsiteY180" fmla="*/ 2332922 h 2519883"/>
                  <a:gd name="connsiteX181" fmla="*/ 3697901 w 4003415"/>
                  <a:gd name="connsiteY181" fmla="*/ 2422558 h 2519883"/>
                  <a:gd name="connsiteX182" fmla="*/ 3737212 w 4003415"/>
                  <a:gd name="connsiteY182" fmla="*/ 2422558 h 2519883"/>
                  <a:gd name="connsiteX183" fmla="*/ 3737212 w 4003415"/>
                  <a:gd name="connsiteY183" fmla="*/ 2519884 h 2519883"/>
                  <a:gd name="connsiteX184" fmla="*/ 3792071 w 4003415"/>
                  <a:gd name="connsiteY184" fmla="*/ 2519884 h 2519883"/>
                  <a:gd name="connsiteX185" fmla="*/ 4003415 w 4003415"/>
                  <a:gd name="connsiteY185" fmla="*/ 2519884 h 251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</a:cxnLst>
                <a:rect l="l" t="t" r="r" b="b"/>
                <a:pathLst>
                  <a:path w="4003415" h="2519883">
                    <a:moveTo>
                      <a:pt x="0" y="0"/>
                    </a:moveTo>
                    <a:lnTo>
                      <a:pt x="57513" y="0"/>
                    </a:lnTo>
                    <a:lnTo>
                      <a:pt x="57513" y="13237"/>
                    </a:lnTo>
                    <a:lnTo>
                      <a:pt x="96192" y="13237"/>
                    </a:lnTo>
                    <a:lnTo>
                      <a:pt x="96192" y="25844"/>
                    </a:lnTo>
                    <a:lnTo>
                      <a:pt x="169885" y="25844"/>
                    </a:lnTo>
                    <a:lnTo>
                      <a:pt x="169885" y="38451"/>
                    </a:lnTo>
                    <a:lnTo>
                      <a:pt x="186064" y="38451"/>
                    </a:lnTo>
                    <a:lnTo>
                      <a:pt x="186064" y="53201"/>
                    </a:lnTo>
                    <a:lnTo>
                      <a:pt x="242945" y="53201"/>
                    </a:lnTo>
                    <a:lnTo>
                      <a:pt x="242945" y="60892"/>
                    </a:lnTo>
                    <a:lnTo>
                      <a:pt x="260515" y="60892"/>
                    </a:lnTo>
                    <a:lnTo>
                      <a:pt x="260515" y="76272"/>
                    </a:lnTo>
                    <a:lnTo>
                      <a:pt x="273788" y="76272"/>
                    </a:lnTo>
                    <a:lnTo>
                      <a:pt x="273788" y="88249"/>
                    </a:lnTo>
                    <a:lnTo>
                      <a:pt x="285037" y="88249"/>
                    </a:lnTo>
                    <a:lnTo>
                      <a:pt x="285037" y="127457"/>
                    </a:lnTo>
                    <a:lnTo>
                      <a:pt x="297678" y="127457"/>
                    </a:lnTo>
                    <a:lnTo>
                      <a:pt x="297678" y="189735"/>
                    </a:lnTo>
                    <a:lnTo>
                      <a:pt x="311076" y="189735"/>
                    </a:lnTo>
                    <a:lnTo>
                      <a:pt x="311076" y="225413"/>
                    </a:lnTo>
                    <a:lnTo>
                      <a:pt x="322958" y="225413"/>
                    </a:lnTo>
                    <a:lnTo>
                      <a:pt x="322958" y="254913"/>
                    </a:lnTo>
                    <a:lnTo>
                      <a:pt x="334966" y="254913"/>
                    </a:lnTo>
                    <a:lnTo>
                      <a:pt x="334966" y="318578"/>
                    </a:lnTo>
                    <a:lnTo>
                      <a:pt x="348997" y="318578"/>
                    </a:lnTo>
                    <a:lnTo>
                      <a:pt x="348997" y="356399"/>
                    </a:lnTo>
                    <a:lnTo>
                      <a:pt x="360247" y="356399"/>
                    </a:lnTo>
                    <a:lnTo>
                      <a:pt x="360247" y="378840"/>
                    </a:lnTo>
                    <a:lnTo>
                      <a:pt x="371496" y="378840"/>
                    </a:lnTo>
                    <a:lnTo>
                      <a:pt x="371496" y="404810"/>
                    </a:lnTo>
                    <a:lnTo>
                      <a:pt x="386159" y="404810"/>
                    </a:lnTo>
                    <a:lnTo>
                      <a:pt x="386159" y="416030"/>
                    </a:lnTo>
                    <a:lnTo>
                      <a:pt x="445189" y="416030"/>
                    </a:lnTo>
                    <a:lnTo>
                      <a:pt x="445189" y="429268"/>
                    </a:lnTo>
                    <a:lnTo>
                      <a:pt x="462759" y="429268"/>
                    </a:lnTo>
                    <a:lnTo>
                      <a:pt x="462759" y="442631"/>
                    </a:lnTo>
                    <a:lnTo>
                      <a:pt x="476031" y="442631"/>
                    </a:lnTo>
                    <a:lnTo>
                      <a:pt x="476031" y="454482"/>
                    </a:lnTo>
                    <a:lnTo>
                      <a:pt x="483742" y="454482"/>
                    </a:lnTo>
                    <a:lnTo>
                      <a:pt x="483742" y="466458"/>
                    </a:lnTo>
                    <a:lnTo>
                      <a:pt x="547701" y="466458"/>
                    </a:lnTo>
                    <a:lnTo>
                      <a:pt x="547701" y="478309"/>
                    </a:lnTo>
                    <a:lnTo>
                      <a:pt x="575131" y="478309"/>
                    </a:lnTo>
                    <a:lnTo>
                      <a:pt x="575131" y="493689"/>
                    </a:lnTo>
                    <a:lnTo>
                      <a:pt x="613683" y="493689"/>
                    </a:lnTo>
                    <a:lnTo>
                      <a:pt x="613683" y="516886"/>
                    </a:lnTo>
                    <a:lnTo>
                      <a:pt x="627714" y="516886"/>
                    </a:lnTo>
                    <a:lnTo>
                      <a:pt x="627714" y="530124"/>
                    </a:lnTo>
                    <a:lnTo>
                      <a:pt x="639722" y="530124"/>
                    </a:lnTo>
                    <a:lnTo>
                      <a:pt x="639722" y="572105"/>
                    </a:lnTo>
                    <a:lnTo>
                      <a:pt x="664244" y="572105"/>
                    </a:lnTo>
                    <a:lnTo>
                      <a:pt x="664244" y="639426"/>
                    </a:lnTo>
                    <a:lnTo>
                      <a:pt x="677643" y="639426"/>
                    </a:lnTo>
                    <a:lnTo>
                      <a:pt x="677643" y="707378"/>
                    </a:lnTo>
                    <a:lnTo>
                      <a:pt x="687502" y="707378"/>
                    </a:lnTo>
                    <a:lnTo>
                      <a:pt x="687502" y="755663"/>
                    </a:lnTo>
                    <a:lnTo>
                      <a:pt x="703556" y="755663"/>
                    </a:lnTo>
                    <a:lnTo>
                      <a:pt x="703556" y="780877"/>
                    </a:lnTo>
                    <a:lnTo>
                      <a:pt x="728204" y="780877"/>
                    </a:lnTo>
                    <a:lnTo>
                      <a:pt x="728204" y="794240"/>
                    </a:lnTo>
                    <a:lnTo>
                      <a:pt x="737305" y="794240"/>
                    </a:lnTo>
                    <a:lnTo>
                      <a:pt x="737305" y="820084"/>
                    </a:lnTo>
                    <a:lnTo>
                      <a:pt x="752094" y="820084"/>
                    </a:lnTo>
                    <a:lnTo>
                      <a:pt x="752094" y="835465"/>
                    </a:lnTo>
                    <a:lnTo>
                      <a:pt x="763976" y="835465"/>
                    </a:lnTo>
                    <a:lnTo>
                      <a:pt x="763976" y="845298"/>
                    </a:lnTo>
                    <a:lnTo>
                      <a:pt x="776616" y="845298"/>
                    </a:lnTo>
                    <a:lnTo>
                      <a:pt x="776616" y="869125"/>
                    </a:lnTo>
                    <a:lnTo>
                      <a:pt x="834888" y="869125"/>
                    </a:lnTo>
                    <a:lnTo>
                      <a:pt x="879887" y="869125"/>
                    </a:lnTo>
                    <a:lnTo>
                      <a:pt x="879887" y="884506"/>
                    </a:lnTo>
                    <a:lnTo>
                      <a:pt x="954338" y="884506"/>
                    </a:lnTo>
                    <a:lnTo>
                      <a:pt x="954338" y="902786"/>
                    </a:lnTo>
                    <a:lnTo>
                      <a:pt x="968368" y="902786"/>
                    </a:lnTo>
                    <a:lnTo>
                      <a:pt x="968368" y="936321"/>
                    </a:lnTo>
                    <a:lnTo>
                      <a:pt x="998579" y="936321"/>
                    </a:lnTo>
                    <a:lnTo>
                      <a:pt x="1017539" y="936321"/>
                    </a:lnTo>
                    <a:lnTo>
                      <a:pt x="1017539" y="970738"/>
                    </a:lnTo>
                    <a:lnTo>
                      <a:pt x="1017539" y="1049153"/>
                    </a:lnTo>
                    <a:lnTo>
                      <a:pt x="1030811" y="1049153"/>
                    </a:lnTo>
                    <a:lnTo>
                      <a:pt x="1030811" y="1073611"/>
                    </a:lnTo>
                    <a:lnTo>
                      <a:pt x="1042061" y="1073611"/>
                    </a:lnTo>
                    <a:lnTo>
                      <a:pt x="1042061" y="1108658"/>
                    </a:lnTo>
                    <a:lnTo>
                      <a:pt x="1067342" y="1108658"/>
                    </a:lnTo>
                    <a:lnTo>
                      <a:pt x="1067342" y="1132485"/>
                    </a:lnTo>
                    <a:lnTo>
                      <a:pt x="1094012" y="1132485"/>
                    </a:lnTo>
                    <a:lnTo>
                      <a:pt x="1094012" y="1161860"/>
                    </a:lnTo>
                    <a:lnTo>
                      <a:pt x="1133324" y="1161860"/>
                    </a:lnTo>
                    <a:lnTo>
                      <a:pt x="1133324" y="1172449"/>
                    </a:lnTo>
                    <a:lnTo>
                      <a:pt x="1183252" y="1172449"/>
                    </a:lnTo>
                    <a:lnTo>
                      <a:pt x="1183252" y="1187074"/>
                    </a:lnTo>
                    <a:lnTo>
                      <a:pt x="1207775" y="1187074"/>
                    </a:lnTo>
                    <a:lnTo>
                      <a:pt x="1207775" y="1213044"/>
                    </a:lnTo>
                    <a:lnTo>
                      <a:pt x="1221805" y="1213044"/>
                    </a:lnTo>
                    <a:lnTo>
                      <a:pt x="1221805" y="1224895"/>
                    </a:lnTo>
                    <a:lnTo>
                      <a:pt x="1243673" y="1224895"/>
                    </a:lnTo>
                    <a:lnTo>
                      <a:pt x="1243673" y="1236115"/>
                    </a:lnTo>
                    <a:lnTo>
                      <a:pt x="1332786" y="1236115"/>
                    </a:lnTo>
                    <a:lnTo>
                      <a:pt x="1332786" y="1259942"/>
                    </a:lnTo>
                    <a:lnTo>
                      <a:pt x="1346817" y="1259942"/>
                    </a:lnTo>
                    <a:lnTo>
                      <a:pt x="1346817" y="1299150"/>
                    </a:lnTo>
                    <a:lnTo>
                      <a:pt x="1373488" y="1299150"/>
                    </a:lnTo>
                    <a:lnTo>
                      <a:pt x="1373488" y="1313900"/>
                    </a:lnTo>
                    <a:lnTo>
                      <a:pt x="1387519" y="1313900"/>
                    </a:lnTo>
                    <a:lnTo>
                      <a:pt x="1387519" y="1332054"/>
                    </a:lnTo>
                    <a:lnTo>
                      <a:pt x="1411409" y="1332054"/>
                    </a:lnTo>
                    <a:lnTo>
                      <a:pt x="1411409" y="1362941"/>
                    </a:lnTo>
                    <a:lnTo>
                      <a:pt x="1457798" y="1362941"/>
                    </a:lnTo>
                    <a:lnTo>
                      <a:pt x="1457798" y="1376178"/>
                    </a:lnTo>
                    <a:lnTo>
                      <a:pt x="1664213" y="1376178"/>
                    </a:lnTo>
                    <a:lnTo>
                      <a:pt x="1664213" y="1401392"/>
                    </a:lnTo>
                    <a:lnTo>
                      <a:pt x="1688103" y="1401392"/>
                    </a:lnTo>
                    <a:lnTo>
                      <a:pt x="1688103" y="1416142"/>
                    </a:lnTo>
                    <a:lnTo>
                      <a:pt x="1700744" y="1416142"/>
                    </a:lnTo>
                    <a:lnTo>
                      <a:pt x="1700744" y="1474261"/>
                    </a:lnTo>
                    <a:lnTo>
                      <a:pt x="1714774" y="1474261"/>
                    </a:lnTo>
                    <a:lnTo>
                      <a:pt x="1714774" y="1500231"/>
                    </a:lnTo>
                    <a:lnTo>
                      <a:pt x="1726024" y="1500231"/>
                    </a:lnTo>
                    <a:lnTo>
                      <a:pt x="1726024" y="1511325"/>
                    </a:lnTo>
                    <a:lnTo>
                      <a:pt x="1751305" y="1511325"/>
                    </a:lnTo>
                    <a:lnTo>
                      <a:pt x="1751305" y="1526832"/>
                    </a:lnTo>
                    <a:lnTo>
                      <a:pt x="1773046" y="1526832"/>
                    </a:lnTo>
                    <a:lnTo>
                      <a:pt x="1773046" y="1540069"/>
                    </a:lnTo>
                    <a:lnTo>
                      <a:pt x="1927636" y="1540069"/>
                    </a:lnTo>
                    <a:lnTo>
                      <a:pt x="1927636" y="1550659"/>
                    </a:lnTo>
                    <a:lnTo>
                      <a:pt x="1989320" y="1550659"/>
                    </a:lnTo>
                    <a:lnTo>
                      <a:pt x="1989320" y="1577890"/>
                    </a:lnTo>
                    <a:lnTo>
                      <a:pt x="2015359" y="1577890"/>
                    </a:lnTo>
                    <a:lnTo>
                      <a:pt x="2015359" y="1609408"/>
                    </a:lnTo>
                    <a:lnTo>
                      <a:pt x="2043420" y="1609408"/>
                    </a:lnTo>
                    <a:lnTo>
                      <a:pt x="2043420" y="1626931"/>
                    </a:lnTo>
                    <a:lnTo>
                      <a:pt x="2054670" y="1626931"/>
                    </a:lnTo>
                    <a:lnTo>
                      <a:pt x="2054670" y="1654288"/>
                    </a:lnTo>
                    <a:lnTo>
                      <a:pt x="2090442" y="1654288"/>
                    </a:lnTo>
                    <a:lnTo>
                      <a:pt x="2090442" y="1675972"/>
                    </a:lnTo>
                    <a:lnTo>
                      <a:pt x="2103082" y="1675972"/>
                    </a:lnTo>
                    <a:lnTo>
                      <a:pt x="2103082" y="1689966"/>
                    </a:lnTo>
                    <a:lnTo>
                      <a:pt x="2345396" y="1689966"/>
                    </a:lnTo>
                    <a:lnTo>
                      <a:pt x="2345396" y="1714550"/>
                    </a:lnTo>
                    <a:lnTo>
                      <a:pt x="2358794" y="1714550"/>
                    </a:lnTo>
                    <a:lnTo>
                      <a:pt x="2358794" y="1778971"/>
                    </a:lnTo>
                    <a:lnTo>
                      <a:pt x="2384707" y="1778971"/>
                    </a:lnTo>
                    <a:lnTo>
                      <a:pt x="2384707" y="1802042"/>
                    </a:lnTo>
                    <a:lnTo>
                      <a:pt x="2480899" y="1802042"/>
                    </a:lnTo>
                    <a:lnTo>
                      <a:pt x="2480899" y="1817423"/>
                    </a:lnTo>
                    <a:lnTo>
                      <a:pt x="2561038" y="1817423"/>
                    </a:lnTo>
                    <a:lnTo>
                      <a:pt x="2561038" y="1842637"/>
                    </a:lnTo>
                    <a:lnTo>
                      <a:pt x="2572288" y="1842637"/>
                    </a:lnTo>
                    <a:lnTo>
                      <a:pt x="2572288" y="1863690"/>
                    </a:lnTo>
                    <a:lnTo>
                      <a:pt x="2738002" y="1863690"/>
                    </a:lnTo>
                    <a:lnTo>
                      <a:pt x="2738002" y="1891047"/>
                    </a:lnTo>
                    <a:lnTo>
                      <a:pt x="2759743" y="1891047"/>
                    </a:lnTo>
                    <a:lnTo>
                      <a:pt x="2759743" y="1918279"/>
                    </a:lnTo>
                    <a:lnTo>
                      <a:pt x="2775164" y="1918279"/>
                    </a:lnTo>
                    <a:lnTo>
                      <a:pt x="2775164" y="1939332"/>
                    </a:lnTo>
                    <a:lnTo>
                      <a:pt x="2834194" y="1939332"/>
                    </a:lnTo>
                    <a:lnTo>
                      <a:pt x="2834194" y="1968707"/>
                    </a:lnTo>
                    <a:lnTo>
                      <a:pt x="2851764" y="1968707"/>
                    </a:lnTo>
                    <a:lnTo>
                      <a:pt x="2851764" y="1992534"/>
                    </a:lnTo>
                    <a:lnTo>
                      <a:pt x="2889684" y="1992534"/>
                    </a:lnTo>
                    <a:lnTo>
                      <a:pt x="2889684" y="2018504"/>
                    </a:lnTo>
                    <a:lnTo>
                      <a:pt x="2902957" y="2018504"/>
                    </a:lnTo>
                    <a:lnTo>
                      <a:pt x="2902957" y="2042331"/>
                    </a:lnTo>
                    <a:lnTo>
                      <a:pt x="3037828" y="2042331"/>
                    </a:lnTo>
                    <a:lnTo>
                      <a:pt x="3037828" y="2079396"/>
                    </a:lnTo>
                    <a:lnTo>
                      <a:pt x="3090538" y="2079396"/>
                    </a:lnTo>
                    <a:lnTo>
                      <a:pt x="3090538" y="2105366"/>
                    </a:lnTo>
                    <a:lnTo>
                      <a:pt x="3128458" y="2105366"/>
                    </a:lnTo>
                    <a:lnTo>
                      <a:pt x="3128458" y="2144574"/>
                    </a:lnTo>
                    <a:lnTo>
                      <a:pt x="3317303" y="2144574"/>
                    </a:lnTo>
                    <a:lnTo>
                      <a:pt x="3317303" y="2181008"/>
                    </a:lnTo>
                    <a:lnTo>
                      <a:pt x="3370013" y="2181008"/>
                    </a:lnTo>
                    <a:lnTo>
                      <a:pt x="3370013" y="2218073"/>
                    </a:lnTo>
                    <a:lnTo>
                      <a:pt x="3419816" y="2218073"/>
                    </a:lnTo>
                    <a:lnTo>
                      <a:pt x="3419816" y="2259424"/>
                    </a:lnTo>
                    <a:lnTo>
                      <a:pt x="3531429" y="2259424"/>
                    </a:lnTo>
                    <a:lnTo>
                      <a:pt x="3531429" y="2321702"/>
                    </a:lnTo>
                    <a:lnTo>
                      <a:pt x="3558226" y="2321702"/>
                    </a:lnTo>
                    <a:lnTo>
                      <a:pt x="3558226" y="2332922"/>
                    </a:lnTo>
                    <a:lnTo>
                      <a:pt x="3697901" y="2332922"/>
                    </a:lnTo>
                    <a:lnTo>
                      <a:pt x="3697901" y="2422558"/>
                    </a:lnTo>
                    <a:lnTo>
                      <a:pt x="3737212" y="2422558"/>
                    </a:lnTo>
                    <a:lnTo>
                      <a:pt x="3737212" y="2519884"/>
                    </a:lnTo>
                    <a:lnTo>
                      <a:pt x="3792071" y="2519884"/>
                    </a:lnTo>
                    <a:lnTo>
                      <a:pt x="4003415" y="2519884"/>
                    </a:lnTo>
                  </a:path>
                </a:pathLst>
              </a:custGeom>
              <a:noFill/>
              <a:ln w="15875" cap="flat">
                <a:solidFill>
                  <a:srgbClr val="6E1E5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485" name="Group 1484">
                <a:extLst>
                  <a:ext uri="{FF2B5EF4-FFF2-40B4-BE49-F238E27FC236}">
                    <a16:creationId xmlns:a16="http://schemas.microsoft.com/office/drawing/2014/main" id="{6033FCE2-1F67-1BF6-ED89-18C133541714}"/>
                  </a:ext>
                </a:extLst>
              </p:cNvPr>
              <p:cNvGrpSpPr/>
              <p:nvPr/>
            </p:nvGrpSpPr>
            <p:grpSpPr>
              <a:xfrm>
                <a:off x="5382179" y="4074043"/>
                <a:ext cx="91440" cy="91440"/>
                <a:chOff x="10032216" y="2703458"/>
                <a:chExt cx="91440" cy="91440"/>
              </a:xfrm>
            </p:grpSpPr>
            <p:sp>
              <p:nvSpPr>
                <p:cNvPr id="1666" name="Line 397">
                  <a:extLst>
                    <a:ext uri="{FF2B5EF4-FFF2-40B4-BE49-F238E27FC236}">
                      <a16:creationId xmlns:a16="http://schemas.microsoft.com/office/drawing/2014/main" id="{F0F0729F-8A6A-C112-2F33-EF5C70D553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67" name="Line 398">
                  <a:extLst>
                    <a:ext uri="{FF2B5EF4-FFF2-40B4-BE49-F238E27FC236}">
                      <a16:creationId xmlns:a16="http://schemas.microsoft.com/office/drawing/2014/main" id="{FA892B63-9822-4ABE-C086-84206F6D3A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86" name="Group 1485">
                <a:extLst>
                  <a:ext uri="{FF2B5EF4-FFF2-40B4-BE49-F238E27FC236}">
                    <a16:creationId xmlns:a16="http://schemas.microsoft.com/office/drawing/2014/main" id="{B8E042E0-3E01-A20A-0733-BF3BB712B213}"/>
                  </a:ext>
                </a:extLst>
              </p:cNvPr>
              <p:cNvGrpSpPr/>
              <p:nvPr/>
            </p:nvGrpSpPr>
            <p:grpSpPr>
              <a:xfrm>
                <a:off x="4954464" y="3877981"/>
                <a:ext cx="91440" cy="91440"/>
                <a:chOff x="10032216" y="2703458"/>
                <a:chExt cx="91440" cy="91440"/>
              </a:xfrm>
            </p:grpSpPr>
            <p:sp>
              <p:nvSpPr>
                <p:cNvPr id="1664" name="Line 397">
                  <a:extLst>
                    <a:ext uri="{FF2B5EF4-FFF2-40B4-BE49-F238E27FC236}">
                      <a16:creationId xmlns:a16="http://schemas.microsoft.com/office/drawing/2014/main" id="{1DED8595-DDF1-3764-AD87-B47784B1CB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65" name="Line 398">
                  <a:extLst>
                    <a:ext uri="{FF2B5EF4-FFF2-40B4-BE49-F238E27FC236}">
                      <a16:creationId xmlns:a16="http://schemas.microsoft.com/office/drawing/2014/main" id="{1AB6D008-1806-9ABE-31F4-42ACD9D6C8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87" name="Group 1486">
                <a:extLst>
                  <a:ext uri="{FF2B5EF4-FFF2-40B4-BE49-F238E27FC236}">
                    <a16:creationId xmlns:a16="http://schemas.microsoft.com/office/drawing/2014/main" id="{C736D422-A0EC-B273-3937-35B1F4A21957}"/>
                  </a:ext>
                </a:extLst>
              </p:cNvPr>
              <p:cNvGrpSpPr/>
              <p:nvPr/>
            </p:nvGrpSpPr>
            <p:grpSpPr>
              <a:xfrm>
                <a:off x="4786275" y="3764813"/>
                <a:ext cx="91440" cy="91440"/>
                <a:chOff x="10032216" y="2703458"/>
                <a:chExt cx="91440" cy="91440"/>
              </a:xfrm>
            </p:grpSpPr>
            <p:sp>
              <p:nvSpPr>
                <p:cNvPr id="1662" name="Line 397">
                  <a:extLst>
                    <a:ext uri="{FF2B5EF4-FFF2-40B4-BE49-F238E27FC236}">
                      <a16:creationId xmlns:a16="http://schemas.microsoft.com/office/drawing/2014/main" id="{DBB9B219-4D47-3BFF-EE38-D941BDB8E6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63" name="Line 398">
                  <a:extLst>
                    <a:ext uri="{FF2B5EF4-FFF2-40B4-BE49-F238E27FC236}">
                      <a16:creationId xmlns:a16="http://schemas.microsoft.com/office/drawing/2014/main" id="{86D773A8-FA43-82D6-6381-9A6ACC0F42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88" name="Group 1487">
                <a:extLst>
                  <a:ext uri="{FF2B5EF4-FFF2-40B4-BE49-F238E27FC236}">
                    <a16:creationId xmlns:a16="http://schemas.microsoft.com/office/drawing/2014/main" id="{6569B50B-E9A4-07B6-BC90-61F9E8EFC9FB}"/>
                  </a:ext>
                </a:extLst>
              </p:cNvPr>
              <p:cNvGrpSpPr/>
              <p:nvPr/>
            </p:nvGrpSpPr>
            <p:grpSpPr>
              <a:xfrm>
                <a:off x="4806876" y="3805086"/>
                <a:ext cx="91440" cy="91440"/>
                <a:chOff x="10032216" y="2703458"/>
                <a:chExt cx="91440" cy="91440"/>
              </a:xfrm>
            </p:grpSpPr>
            <p:sp>
              <p:nvSpPr>
                <p:cNvPr id="1660" name="Line 397">
                  <a:extLst>
                    <a:ext uri="{FF2B5EF4-FFF2-40B4-BE49-F238E27FC236}">
                      <a16:creationId xmlns:a16="http://schemas.microsoft.com/office/drawing/2014/main" id="{94DD72FA-6B39-8A62-DB64-D16163FBC1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61" name="Line 398">
                  <a:extLst>
                    <a:ext uri="{FF2B5EF4-FFF2-40B4-BE49-F238E27FC236}">
                      <a16:creationId xmlns:a16="http://schemas.microsoft.com/office/drawing/2014/main" id="{F667A87C-6AA7-2D3A-A185-C394DA4CCA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89" name="Group 1488">
                <a:extLst>
                  <a:ext uri="{FF2B5EF4-FFF2-40B4-BE49-F238E27FC236}">
                    <a16:creationId xmlns:a16="http://schemas.microsoft.com/office/drawing/2014/main" id="{E81AB173-6335-5AD8-E2AA-EFF7A162E58E}"/>
                  </a:ext>
                </a:extLst>
              </p:cNvPr>
              <p:cNvGrpSpPr/>
              <p:nvPr/>
            </p:nvGrpSpPr>
            <p:grpSpPr>
              <a:xfrm>
                <a:off x="4818864" y="3805086"/>
                <a:ext cx="91440" cy="91440"/>
                <a:chOff x="10032216" y="2703458"/>
                <a:chExt cx="91440" cy="91440"/>
              </a:xfrm>
            </p:grpSpPr>
            <p:sp>
              <p:nvSpPr>
                <p:cNvPr id="1658" name="Line 397">
                  <a:extLst>
                    <a:ext uri="{FF2B5EF4-FFF2-40B4-BE49-F238E27FC236}">
                      <a16:creationId xmlns:a16="http://schemas.microsoft.com/office/drawing/2014/main" id="{8E2ABC20-9858-65CE-BF8C-343193E28E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9" name="Line 398">
                  <a:extLst>
                    <a:ext uri="{FF2B5EF4-FFF2-40B4-BE49-F238E27FC236}">
                      <a16:creationId xmlns:a16="http://schemas.microsoft.com/office/drawing/2014/main" id="{AC214E74-6DCD-A533-BC26-139D6C46B7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0" name="Group 1489">
                <a:extLst>
                  <a:ext uri="{FF2B5EF4-FFF2-40B4-BE49-F238E27FC236}">
                    <a16:creationId xmlns:a16="http://schemas.microsoft.com/office/drawing/2014/main" id="{1EA2527D-F57C-7B9F-684C-A73CE7D5E2BC}"/>
                  </a:ext>
                </a:extLst>
              </p:cNvPr>
              <p:cNvGrpSpPr/>
              <p:nvPr/>
            </p:nvGrpSpPr>
            <p:grpSpPr>
              <a:xfrm>
                <a:off x="4839333" y="3805086"/>
                <a:ext cx="91440" cy="91440"/>
                <a:chOff x="10032216" y="2703458"/>
                <a:chExt cx="91440" cy="91440"/>
              </a:xfrm>
            </p:grpSpPr>
            <p:sp>
              <p:nvSpPr>
                <p:cNvPr id="1656" name="Line 397">
                  <a:extLst>
                    <a:ext uri="{FF2B5EF4-FFF2-40B4-BE49-F238E27FC236}">
                      <a16:creationId xmlns:a16="http://schemas.microsoft.com/office/drawing/2014/main" id="{7C1BFB44-BAEF-82ED-491D-944771CFE7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7" name="Line 398">
                  <a:extLst>
                    <a:ext uri="{FF2B5EF4-FFF2-40B4-BE49-F238E27FC236}">
                      <a16:creationId xmlns:a16="http://schemas.microsoft.com/office/drawing/2014/main" id="{A5D1CC27-8C07-7605-65F8-955EB95DC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1" name="Group 1490">
                <a:extLst>
                  <a:ext uri="{FF2B5EF4-FFF2-40B4-BE49-F238E27FC236}">
                    <a16:creationId xmlns:a16="http://schemas.microsoft.com/office/drawing/2014/main" id="{5272DC07-FE5D-AB9E-6B56-667F484B53D9}"/>
                  </a:ext>
                </a:extLst>
              </p:cNvPr>
              <p:cNvGrpSpPr/>
              <p:nvPr/>
            </p:nvGrpSpPr>
            <p:grpSpPr>
              <a:xfrm>
                <a:off x="4603477" y="3694704"/>
                <a:ext cx="91440" cy="91440"/>
                <a:chOff x="10032216" y="2703458"/>
                <a:chExt cx="91440" cy="91440"/>
              </a:xfrm>
            </p:grpSpPr>
            <p:sp>
              <p:nvSpPr>
                <p:cNvPr id="1654" name="Line 397">
                  <a:extLst>
                    <a:ext uri="{FF2B5EF4-FFF2-40B4-BE49-F238E27FC236}">
                      <a16:creationId xmlns:a16="http://schemas.microsoft.com/office/drawing/2014/main" id="{D39ADCBC-B5A7-4CB8-2FD8-46148EEB4A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5" name="Line 398">
                  <a:extLst>
                    <a:ext uri="{FF2B5EF4-FFF2-40B4-BE49-F238E27FC236}">
                      <a16:creationId xmlns:a16="http://schemas.microsoft.com/office/drawing/2014/main" id="{3AC37C74-B042-B5F5-4561-4E8D37C5EA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2" name="Group 1491">
                <a:extLst>
                  <a:ext uri="{FF2B5EF4-FFF2-40B4-BE49-F238E27FC236}">
                    <a16:creationId xmlns:a16="http://schemas.microsoft.com/office/drawing/2014/main" id="{339C064A-BC07-F5EF-2B8C-B04293D20F80}"/>
                  </a:ext>
                </a:extLst>
              </p:cNvPr>
              <p:cNvGrpSpPr/>
              <p:nvPr/>
            </p:nvGrpSpPr>
            <p:grpSpPr>
              <a:xfrm>
                <a:off x="4461785" y="3620966"/>
                <a:ext cx="91440" cy="91440"/>
                <a:chOff x="10032216" y="2703458"/>
                <a:chExt cx="91440" cy="91440"/>
              </a:xfrm>
            </p:grpSpPr>
            <p:sp>
              <p:nvSpPr>
                <p:cNvPr id="1652" name="Line 397">
                  <a:extLst>
                    <a:ext uri="{FF2B5EF4-FFF2-40B4-BE49-F238E27FC236}">
                      <a16:creationId xmlns:a16="http://schemas.microsoft.com/office/drawing/2014/main" id="{D6FBDB6B-6AA8-D661-5BD9-E457ADEA71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3" name="Line 398">
                  <a:extLst>
                    <a:ext uri="{FF2B5EF4-FFF2-40B4-BE49-F238E27FC236}">
                      <a16:creationId xmlns:a16="http://schemas.microsoft.com/office/drawing/2014/main" id="{7DA59199-09E3-94B6-7214-0E69702F59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3" name="Group 1492">
                <a:extLst>
                  <a:ext uri="{FF2B5EF4-FFF2-40B4-BE49-F238E27FC236}">
                    <a16:creationId xmlns:a16="http://schemas.microsoft.com/office/drawing/2014/main" id="{F010147C-A75B-B458-C070-4B683ABA5D33}"/>
                  </a:ext>
                </a:extLst>
              </p:cNvPr>
              <p:cNvGrpSpPr/>
              <p:nvPr/>
            </p:nvGrpSpPr>
            <p:grpSpPr>
              <a:xfrm>
                <a:off x="4449750" y="3620966"/>
                <a:ext cx="91440" cy="91440"/>
                <a:chOff x="10032216" y="2703458"/>
                <a:chExt cx="91440" cy="91440"/>
              </a:xfrm>
            </p:grpSpPr>
            <p:sp>
              <p:nvSpPr>
                <p:cNvPr id="1650" name="Line 397">
                  <a:extLst>
                    <a:ext uri="{FF2B5EF4-FFF2-40B4-BE49-F238E27FC236}">
                      <a16:creationId xmlns:a16="http://schemas.microsoft.com/office/drawing/2014/main" id="{DA29A0A7-4830-E02B-4FE0-7D91582419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Line 398">
                  <a:extLst>
                    <a:ext uri="{FF2B5EF4-FFF2-40B4-BE49-F238E27FC236}">
                      <a16:creationId xmlns:a16="http://schemas.microsoft.com/office/drawing/2014/main" id="{9A728244-8EA7-5951-A651-EBA3FC418D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4" name="Group 1493">
                <a:extLst>
                  <a:ext uri="{FF2B5EF4-FFF2-40B4-BE49-F238E27FC236}">
                    <a16:creationId xmlns:a16="http://schemas.microsoft.com/office/drawing/2014/main" id="{62721EA8-8E20-E910-EE9F-5A1C28ED2B5B}"/>
                  </a:ext>
                </a:extLst>
              </p:cNvPr>
              <p:cNvGrpSpPr/>
              <p:nvPr/>
            </p:nvGrpSpPr>
            <p:grpSpPr>
              <a:xfrm>
                <a:off x="4434582" y="3620966"/>
                <a:ext cx="91440" cy="91440"/>
                <a:chOff x="10032216" y="2703458"/>
                <a:chExt cx="91440" cy="91440"/>
              </a:xfrm>
            </p:grpSpPr>
            <p:sp>
              <p:nvSpPr>
                <p:cNvPr id="1648" name="Line 397">
                  <a:extLst>
                    <a:ext uri="{FF2B5EF4-FFF2-40B4-BE49-F238E27FC236}">
                      <a16:creationId xmlns:a16="http://schemas.microsoft.com/office/drawing/2014/main" id="{9104D90E-B0F2-6C47-40A3-DFA15D0272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Line 398">
                  <a:extLst>
                    <a:ext uri="{FF2B5EF4-FFF2-40B4-BE49-F238E27FC236}">
                      <a16:creationId xmlns:a16="http://schemas.microsoft.com/office/drawing/2014/main" id="{F915AE44-CE36-8C02-B025-74C9EBE108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5" name="Group 1494">
                <a:extLst>
                  <a:ext uri="{FF2B5EF4-FFF2-40B4-BE49-F238E27FC236}">
                    <a16:creationId xmlns:a16="http://schemas.microsoft.com/office/drawing/2014/main" id="{BEE97649-2E80-EEBD-08A5-6275663A19E7}"/>
                  </a:ext>
                </a:extLst>
              </p:cNvPr>
              <p:cNvGrpSpPr/>
              <p:nvPr/>
            </p:nvGrpSpPr>
            <p:grpSpPr>
              <a:xfrm>
                <a:off x="4279376" y="3594158"/>
                <a:ext cx="91440" cy="91440"/>
                <a:chOff x="10032216" y="2703458"/>
                <a:chExt cx="91440" cy="91440"/>
              </a:xfrm>
            </p:grpSpPr>
            <p:sp>
              <p:nvSpPr>
                <p:cNvPr id="1646" name="Line 397">
                  <a:extLst>
                    <a:ext uri="{FF2B5EF4-FFF2-40B4-BE49-F238E27FC236}">
                      <a16:creationId xmlns:a16="http://schemas.microsoft.com/office/drawing/2014/main" id="{C7559F19-1E06-2D35-CA6C-FE7F2AAA15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Line 398">
                  <a:extLst>
                    <a:ext uri="{FF2B5EF4-FFF2-40B4-BE49-F238E27FC236}">
                      <a16:creationId xmlns:a16="http://schemas.microsoft.com/office/drawing/2014/main" id="{E41EBF7F-7B4B-43F0-304D-57285AE8DB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6" name="Group 1495">
                <a:extLst>
                  <a:ext uri="{FF2B5EF4-FFF2-40B4-BE49-F238E27FC236}">
                    <a16:creationId xmlns:a16="http://schemas.microsoft.com/office/drawing/2014/main" id="{6DD80CF7-AF89-8C2B-AE0A-1DBFD8B043FF}"/>
                  </a:ext>
                </a:extLst>
              </p:cNvPr>
              <p:cNvGrpSpPr/>
              <p:nvPr/>
            </p:nvGrpSpPr>
            <p:grpSpPr>
              <a:xfrm>
                <a:off x="4158592" y="3485244"/>
                <a:ext cx="91440" cy="91440"/>
                <a:chOff x="10032216" y="2703458"/>
                <a:chExt cx="91440" cy="91440"/>
              </a:xfrm>
            </p:grpSpPr>
            <p:sp>
              <p:nvSpPr>
                <p:cNvPr id="1644" name="Line 397">
                  <a:extLst>
                    <a:ext uri="{FF2B5EF4-FFF2-40B4-BE49-F238E27FC236}">
                      <a16:creationId xmlns:a16="http://schemas.microsoft.com/office/drawing/2014/main" id="{BEDEC270-9F34-C25C-2FA4-9EA030D6B1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Line 398">
                  <a:extLst>
                    <a:ext uri="{FF2B5EF4-FFF2-40B4-BE49-F238E27FC236}">
                      <a16:creationId xmlns:a16="http://schemas.microsoft.com/office/drawing/2014/main" id="{21E56716-1C69-E6C8-C624-6DA7938A2F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7" name="Group 1496">
                <a:extLst>
                  <a:ext uri="{FF2B5EF4-FFF2-40B4-BE49-F238E27FC236}">
                    <a16:creationId xmlns:a16="http://schemas.microsoft.com/office/drawing/2014/main" id="{5E9AB941-47B7-3A95-2E0B-6BFD5F314805}"/>
                  </a:ext>
                </a:extLst>
              </p:cNvPr>
              <p:cNvGrpSpPr/>
              <p:nvPr/>
            </p:nvGrpSpPr>
            <p:grpSpPr>
              <a:xfrm>
                <a:off x="4092735" y="3409527"/>
                <a:ext cx="91440" cy="91440"/>
                <a:chOff x="10032216" y="2703458"/>
                <a:chExt cx="91440" cy="91440"/>
              </a:xfrm>
            </p:grpSpPr>
            <p:sp>
              <p:nvSpPr>
                <p:cNvPr id="1642" name="Line 397">
                  <a:extLst>
                    <a:ext uri="{FF2B5EF4-FFF2-40B4-BE49-F238E27FC236}">
                      <a16:creationId xmlns:a16="http://schemas.microsoft.com/office/drawing/2014/main" id="{4F2BF360-F641-709E-A4F9-C844D4A055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Line 398">
                  <a:extLst>
                    <a:ext uri="{FF2B5EF4-FFF2-40B4-BE49-F238E27FC236}">
                      <a16:creationId xmlns:a16="http://schemas.microsoft.com/office/drawing/2014/main" id="{FE4833FE-8C28-7586-6FCF-A99FA7E495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8" name="Group 1497">
                <a:extLst>
                  <a:ext uri="{FF2B5EF4-FFF2-40B4-BE49-F238E27FC236}">
                    <a16:creationId xmlns:a16="http://schemas.microsoft.com/office/drawing/2014/main" id="{92CD8BC2-8B26-747A-E414-3BFA15553E2F}"/>
                  </a:ext>
                </a:extLst>
              </p:cNvPr>
              <p:cNvGrpSpPr/>
              <p:nvPr/>
            </p:nvGrpSpPr>
            <p:grpSpPr>
              <a:xfrm>
                <a:off x="4074369" y="3409527"/>
                <a:ext cx="91440" cy="91440"/>
                <a:chOff x="10032216" y="2703458"/>
                <a:chExt cx="91440" cy="91440"/>
              </a:xfrm>
            </p:grpSpPr>
            <p:sp>
              <p:nvSpPr>
                <p:cNvPr id="1640" name="Line 397">
                  <a:extLst>
                    <a:ext uri="{FF2B5EF4-FFF2-40B4-BE49-F238E27FC236}">
                      <a16:creationId xmlns:a16="http://schemas.microsoft.com/office/drawing/2014/main" id="{7E7E24E5-457F-F5D0-32B5-15754D7714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Line 398">
                  <a:extLst>
                    <a:ext uri="{FF2B5EF4-FFF2-40B4-BE49-F238E27FC236}">
                      <a16:creationId xmlns:a16="http://schemas.microsoft.com/office/drawing/2014/main" id="{A379CA5A-387A-23D1-B382-18C0D281B0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9" name="Group 1498">
                <a:extLst>
                  <a:ext uri="{FF2B5EF4-FFF2-40B4-BE49-F238E27FC236}">
                    <a16:creationId xmlns:a16="http://schemas.microsoft.com/office/drawing/2014/main" id="{77FC76BA-B8B6-23E6-AC64-91EBAE3DA32A}"/>
                  </a:ext>
                </a:extLst>
              </p:cNvPr>
              <p:cNvGrpSpPr/>
              <p:nvPr/>
            </p:nvGrpSpPr>
            <p:grpSpPr>
              <a:xfrm>
                <a:off x="4052026" y="3409527"/>
                <a:ext cx="91440" cy="91440"/>
                <a:chOff x="10032216" y="2703458"/>
                <a:chExt cx="91440" cy="91440"/>
              </a:xfrm>
            </p:grpSpPr>
            <p:sp>
              <p:nvSpPr>
                <p:cNvPr id="1638" name="Line 397">
                  <a:extLst>
                    <a:ext uri="{FF2B5EF4-FFF2-40B4-BE49-F238E27FC236}">
                      <a16:creationId xmlns:a16="http://schemas.microsoft.com/office/drawing/2014/main" id="{232BD54C-9B3F-279A-7912-193AE58B7C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Line 398">
                  <a:extLst>
                    <a:ext uri="{FF2B5EF4-FFF2-40B4-BE49-F238E27FC236}">
                      <a16:creationId xmlns:a16="http://schemas.microsoft.com/office/drawing/2014/main" id="{7BEE2F0B-2D7C-9E92-09CE-BF0DDCFE70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0" name="Group 1499">
                <a:extLst>
                  <a:ext uri="{FF2B5EF4-FFF2-40B4-BE49-F238E27FC236}">
                    <a16:creationId xmlns:a16="http://schemas.microsoft.com/office/drawing/2014/main" id="{C7E38489-42B5-0030-20C8-1580DB3EA73D}"/>
                  </a:ext>
                </a:extLst>
              </p:cNvPr>
              <p:cNvGrpSpPr/>
              <p:nvPr/>
            </p:nvGrpSpPr>
            <p:grpSpPr>
              <a:xfrm>
                <a:off x="4056654" y="3409527"/>
                <a:ext cx="91440" cy="91440"/>
                <a:chOff x="10032216" y="2703458"/>
                <a:chExt cx="91440" cy="91440"/>
              </a:xfrm>
            </p:grpSpPr>
            <p:sp>
              <p:nvSpPr>
                <p:cNvPr id="1636" name="Line 397">
                  <a:extLst>
                    <a:ext uri="{FF2B5EF4-FFF2-40B4-BE49-F238E27FC236}">
                      <a16:creationId xmlns:a16="http://schemas.microsoft.com/office/drawing/2014/main" id="{BD352D57-8F0D-D392-D98D-B43860FCF8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7" name="Line 398">
                  <a:extLst>
                    <a:ext uri="{FF2B5EF4-FFF2-40B4-BE49-F238E27FC236}">
                      <a16:creationId xmlns:a16="http://schemas.microsoft.com/office/drawing/2014/main" id="{E2A599EF-4637-F613-C3AF-F13D8218EE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1" name="Group 1500">
                <a:extLst>
                  <a:ext uri="{FF2B5EF4-FFF2-40B4-BE49-F238E27FC236}">
                    <a16:creationId xmlns:a16="http://schemas.microsoft.com/office/drawing/2014/main" id="{5E32D426-D8D7-C8D9-6F7E-6F2FB572D96C}"/>
                  </a:ext>
                </a:extLst>
              </p:cNvPr>
              <p:cNvGrpSpPr/>
              <p:nvPr/>
            </p:nvGrpSpPr>
            <p:grpSpPr>
              <a:xfrm>
                <a:off x="3974730" y="3409527"/>
                <a:ext cx="91440" cy="91440"/>
                <a:chOff x="10032216" y="2703458"/>
                <a:chExt cx="91440" cy="91440"/>
              </a:xfrm>
            </p:grpSpPr>
            <p:sp>
              <p:nvSpPr>
                <p:cNvPr id="1634" name="Line 397">
                  <a:extLst>
                    <a:ext uri="{FF2B5EF4-FFF2-40B4-BE49-F238E27FC236}">
                      <a16:creationId xmlns:a16="http://schemas.microsoft.com/office/drawing/2014/main" id="{4E2CDAF9-DBC9-30AC-CE8C-6BE1A39230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Line 398">
                  <a:extLst>
                    <a:ext uri="{FF2B5EF4-FFF2-40B4-BE49-F238E27FC236}">
                      <a16:creationId xmlns:a16="http://schemas.microsoft.com/office/drawing/2014/main" id="{76006BDC-FA85-8AA9-1494-B8EF331F66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2" name="Group 1501">
                <a:extLst>
                  <a:ext uri="{FF2B5EF4-FFF2-40B4-BE49-F238E27FC236}">
                    <a16:creationId xmlns:a16="http://schemas.microsoft.com/office/drawing/2014/main" id="{7F2553B5-768D-56A7-C86F-29F1058941AC}"/>
                  </a:ext>
                </a:extLst>
              </p:cNvPr>
              <p:cNvGrpSpPr/>
              <p:nvPr/>
            </p:nvGrpSpPr>
            <p:grpSpPr>
              <a:xfrm>
                <a:off x="3877796" y="3363807"/>
                <a:ext cx="91440" cy="91440"/>
                <a:chOff x="10032216" y="2703458"/>
                <a:chExt cx="91440" cy="91440"/>
              </a:xfrm>
            </p:grpSpPr>
            <p:sp>
              <p:nvSpPr>
                <p:cNvPr id="1632" name="Line 397">
                  <a:extLst>
                    <a:ext uri="{FF2B5EF4-FFF2-40B4-BE49-F238E27FC236}">
                      <a16:creationId xmlns:a16="http://schemas.microsoft.com/office/drawing/2014/main" id="{22EBCF9E-A587-CE2F-FD00-E51D9EDBBB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Line 398">
                  <a:extLst>
                    <a:ext uri="{FF2B5EF4-FFF2-40B4-BE49-F238E27FC236}">
                      <a16:creationId xmlns:a16="http://schemas.microsoft.com/office/drawing/2014/main" id="{6B77FDD5-E519-C17A-9338-0948157F3E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3" name="Group 1502">
                <a:extLst>
                  <a:ext uri="{FF2B5EF4-FFF2-40B4-BE49-F238E27FC236}">
                    <a16:creationId xmlns:a16="http://schemas.microsoft.com/office/drawing/2014/main" id="{1F384FBB-D85F-D8EB-446F-FC108B74D7A8}"/>
                  </a:ext>
                </a:extLst>
              </p:cNvPr>
              <p:cNvGrpSpPr/>
              <p:nvPr/>
            </p:nvGrpSpPr>
            <p:grpSpPr>
              <a:xfrm>
                <a:off x="3861591" y="3363807"/>
                <a:ext cx="91440" cy="91440"/>
                <a:chOff x="10032216" y="2703458"/>
                <a:chExt cx="91440" cy="91440"/>
              </a:xfrm>
            </p:grpSpPr>
            <p:sp>
              <p:nvSpPr>
                <p:cNvPr id="1630" name="Line 397">
                  <a:extLst>
                    <a:ext uri="{FF2B5EF4-FFF2-40B4-BE49-F238E27FC236}">
                      <a16:creationId xmlns:a16="http://schemas.microsoft.com/office/drawing/2014/main" id="{5278A704-E364-0F59-4234-3D4C0877C2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Line 398">
                  <a:extLst>
                    <a:ext uri="{FF2B5EF4-FFF2-40B4-BE49-F238E27FC236}">
                      <a16:creationId xmlns:a16="http://schemas.microsoft.com/office/drawing/2014/main" id="{D04A51B6-1CFF-24EC-0237-0004D47EE7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4" name="Group 1503">
                <a:extLst>
                  <a:ext uri="{FF2B5EF4-FFF2-40B4-BE49-F238E27FC236}">
                    <a16:creationId xmlns:a16="http://schemas.microsoft.com/office/drawing/2014/main" id="{B9731891-B260-F8C7-4268-27C8E5CC2A35}"/>
                  </a:ext>
                </a:extLst>
              </p:cNvPr>
              <p:cNvGrpSpPr/>
              <p:nvPr/>
            </p:nvGrpSpPr>
            <p:grpSpPr>
              <a:xfrm>
                <a:off x="3813316" y="3344704"/>
                <a:ext cx="91440" cy="91440"/>
                <a:chOff x="10032216" y="2703458"/>
                <a:chExt cx="91440" cy="91440"/>
              </a:xfrm>
            </p:grpSpPr>
            <p:sp>
              <p:nvSpPr>
                <p:cNvPr id="1628" name="Line 397">
                  <a:extLst>
                    <a:ext uri="{FF2B5EF4-FFF2-40B4-BE49-F238E27FC236}">
                      <a16:creationId xmlns:a16="http://schemas.microsoft.com/office/drawing/2014/main" id="{9676AFEE-9724-4804-6E8D-D31735D628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Line 398">
                  <a:extLst>
                    <a:ext uri="{FF2B5EF4-FFF2-40B4-BE49-F238E27FC236}">
                      <a16:creationId xmlns:a16="http://schemas.microsoft.com/office/drawing/2014/main" id="{AB478176-C038-594F-8E91-81260E0E8C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5" name="Group 1504">
                <a:extLst>
                  <a:ext uri="{FF2B5EF4-FFF2-40B4-BE49-F238E27FC236}">
                    <a16:creationId xmlns:a16="http://schemas.microsoft.com/office/drawing/2014/main" id="{DC54C6CC-35C0-B8AA-EA92-14BEE5EAD34F}"/>
                  </a:ext>
                </a:extLst>
              </p:cNvPr>
              <p:cNvGrpSpPr/>
              <p:nvPr/>
            </p:nvGrpSpPr>
            <p:grpSpPr>
              <a:xfrm>
                <a:off x="3770621" y="3344704"/>
                <a:ext cx="91440" cy="91440"/>
                <a:chOff x="10032216" y="2703458"/>
                <a:chExt cx="91440" cy="91440"/>
              </a:xfrm>
            </p:grpSpPr>
            <p:sp>
              <p:nvSpPr>
                <p:cNvPr id="1626" name="Line 397">
                  <a:extLst>
                    <a:ext uri="{FF2B5EF4-FFF2-40B4-BE49-F238E27FC236}">
                      <a16:creationId xmlns:a16="http://schemas.microsoft.com/office/drawing/2014/main" id="{84AC1D56-5552-296D-18DE-D9B3D56061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Line 398">
                  <a:extLst>
                    <a:ext uri="{FF2B5EF4-FFF2-40B4-BE49-F238E27FC236}">
                      <a16:creationId xmlns:a16="http://schemas.microsoft.com/office/drawing/2014/main" id="{188EC199-C783-3362-099B-56955A3C1C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6" name="Group 1505">
                <a:extLst>
                  <a:ext uri="{FF2B5EF4-FFF2-40B4-BE49-F238E27FC236}">
                    <a16:creationId xmlns:a16="http://schemas.microsoft.com/office/drawing/2014/main" id="{85FA7D18-691C-343B-5DDA-9972F617EF1E}"/>
                  </a:ext>
                </a:extLst>
              </p:cNvPr>
              <p:cNvGrpSpPr/>
              <p:nvPr/>
            </p:nvGrpSpPr>
            <p:grpSpPr>
              <a:xfrm>
                <a:off x="3642885" y="3231679"/>
                <a:ext cx="91440" cy="91440"/>
                <a:chOff x="10032216" y="2703458"/>
                <a:chExt cx="91440" cy="91440"/>
              </a:xfrm>
            </p:grpSpPr>
            <p:sp>
              <p:nvSpPr>
                <p:cNvPr id="1624" name="Line 397">
                  <a:extLst>
                    <a:ext uri="{FF2B5EF4-FFF2-40B4-BE49-F238E27FC236}">
                      <a16:creationId xmlns:a16="http://schemas.microsoft.com/office/drawing/2014/main" id="{8B444ABC-B768-331F-CF46-E653A6DF3C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Line 398">
                  <a:extLst>
                    <a:ext uri="{FF2B5EF4-FFF2-40B4-BE49-F238E27FC236}">
                      <a16:creationId xmlns:a16="http://schemas.microsoft.com/office/drawing/2014/main" id="{33BCC57C-ECEF-396A-B458-9ACC203416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7" name="Group 1506">
                <a:extLst>
                  <a:ext uri="{FF2B5EF4-FFF2-40B4-BE49-F238E27FC236}">
                    <a16:creationId xmlns:a16="http://schemas.microsoft.com/office/drawing/2014/main" id="{E22781D4-BDC4-D1A9-6F59-F79E5DDC6445}"/>
                  </a:ext>
                </a:extLst>
              </p:cNvPr>
              <p:cNvGrpSpPr/>
              <p:nvPr/>
            </p:nvGrpSpPr>
            <p:grpSpPr>
              <a:xfrm>
                <a:off x="3518722" y="3231679"/>
                <a:ext cx="91440" cy="91440"/>
                <a:chOff x="10032216" y="2703458"/>
                <a:chExt cx="91440" cy="91440"/>
              </a:xfrm>
            </p:grpSpPr>
            <p:sp>
              <p:nvSpPr>
                <p:cNvPr id="1622" name="Line 397">
                  <a:extLst>
                    <a:ext uri="{FF2B5EF4-FFF2-40B4-BE49-F238E27FC236}">
                      <a16:creationId xmlns:a16="http://schemas.microsoft.com/office/drawing/2014/main" id="{140FF864-CEBF-A8C3-43AF-E5E92CF96F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Line 398">
                  <a:extLst>
                    <a:ext uri="{FF2B5EF4-FFF2-40B4-BE49-F238E27FC236}">
                      <a16:creationId xmlns:a16="http://schemas.microsoft.com/office/drawing/2014/main" id="{19228966-0061-778B-EB70-A11C0AC63D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8" name="Group 1507">
                <a:extLst>
                  <a:ext uri="{FF2B5EF4-FFF2-40B4-BE49-F238E27FC236}">
                    <a16:creationId xmlns:a16="http://schemas.microsoft.com/office/drawing/2014/main" id="{072C8DF8-C33F-031F-7B7B-9E9B6BC46B94}"/>
                  </a:ext>
                </a:extLst>
              </p:cNvPr>
              <p:cNvGrpSpPr/>
              <p:nvPr/>
            </p:nvGrpSpPr>
            <p:grpSpPr>
              <a:xfrm>
                <a:off x="3514955" y="3231679"/>
                <a:ext cx="91440" cy="91440"/>
                <a:chOff x="10032216" y="2703458"/>
                <a:chExt cx="91440" cy="91440"/>
              </a:xfrm>
            </p:grpSpPr>
            <p:sp>
              <p:nvSpPr>
                <p:cNvPr id="1620" name="Line 397">
                  <a:extLst>
                    <a:ext uri="{FF2B5EF4-FFF2-40B4-BE49-F238E27FC236}">
                      <a16:creationId xmlns:a16="http://schemas.microsoft.com/office/drawing/2014/main" id="{76AAFBBE-C0D3-D709-CB21-B2F664379A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Line 398">
                  <a:extLst>
                    <a:ext uri="{FF2B5EF4-FFF2-40B4-BE49-F238E27FC236}">
                      <a16:creationId xmlns:a16="http://schemas.microsoft.com/office/drawing/2014/main" id="{9D9CF6CB-6250-0AE7-DB0D-484870F894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9" name="Group 1508">
                <a:extLst>
                  <a:ext uri="{FF2B5EF4-FFF2-40B4-BE49-F238E27FC236}">
                    <a16:creationId xmlns:a16="http://schemas.microsoft.com/office/drawing/2014/main" id="{6D546B7F-74B5-4C3D-0A90-368E05C0430E}"/>
                  </a:ext>
                </a:extLst>
              </p:cNvPr>
              <p:cNvGrpSpPr/>
              <p:nvPr/>
            </p:nvGrpSpPr>
            <p:grpSpPr>
              <a:xfrm>
                <a:off x="3449962" y="3198287"/>
                <a:ext cx="91440" cy="91440"/>
                <a:chOff x="10032216" y="2703458"/>
                <a:chExt cx="91440" cy="91440"/>
              </a:xfrm>
            </p:grpSpPr>
            <p:sp>
              <p:nvSpPr>
                <p:cNvPr id="1618" name="Line 397">
                  <a:extLst>
                    <a:ext uri="{FF2B5EF4-FFF2-40B4-BE49-F238E27FC236}">
                      <a16:creationId xmlns:a16="http://schemas.microsoft.com/office/drawing/2014/main" id="{E26CD417-CD1C-295E-10E2-C18E20B96F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Line 398">
                  <a:extLst>
                    <a:ext uri="{FF2B5EF4-FFF2-40B4-BE49-F238E27FC236}">
                      <a16:creationId xmlns:a16="http://schemas.microsoft.com/office/drawing/2014/main" id="{E72033E0-8627-CF4F-D68B-07B98F0C00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0" name="Group 1509">
                <a:extLst>
                  <a:ext uri="{FF2B5EF4-FFF2-40B4-BE49-F238E27FC236}">
                    <a16:creationId xmlns:a16="http://schemas.microsoft.com/office/drawing/2014/main" id="{51099960-9565-D2E3-F1C9-8D107AFBEDAE}"/>
                  </a:ext>
                </a:extLst>
              </p:cNvPr>
              <p:cNvGrpSpPr/>
              <p:nvPr/>
            </p:nvGrpSpPr>
            <p:grpSpPr>
              <a:xfrm>
                <a:off x="3422748" y="3198287"/>
                <a:ext cx="91440" cy="91440"/>
                <a:chOff x="10032216" y="2703458"/>
                <a:chExt cx="91440" cy="91440"/>
              </a:xfrm>
            </p:grpSpPr>
            <p:sp>
              <p:nvSpPr>
                <p:cNvPr id="1616" name="Line 397">
                  <a:extLst>
                    <a:ext uri="{FF2B5EF4-FFF2-40B4-BE49-F238E27FC236}">
                      <a16:creationId xmlns:a16="http://schemas.microsoft.com/office/drawing/2014/main" id="{66E7E431-56D7-5D7B-5135-D2672354A8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Line 398">
                  <a:extLst>
                    <a:ext uri="{FF2B5EF4-FFF2-40B4-BE49-F238E27FC236}">
                      <a16:creationId xmlns:a16="http://schemas.microsoft.com/office/drawing/2014/main" id="{3EB139EE-B192-B6F7-BF1D-E160E74344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1" name="Group 1510">
                <a:extLst>
                  <a:ext uri="{FF2B5EF4-FFF2-40B4-BE49-F238E27FC236}">
                    <a16:creationId xmlns:a16="http://schemas.microsoft.com/office/drawing/2014/main" id="{C662A739-5FBC-03E9-7043-FA00D4523220}"/>
                  </a:ext>
                </a:extLst>
              </p:cNvPr>
              <p:cNvGrpSpPr/>
              <p:nvPr/>
            </p:nvGrpSpPr>
            <p:grpSpPr>
              <a:xfrm>
                <a:off x="3405424" y="3162496"/>
                <a:ext cx="91440" cy="91440"/>
                <a:chOff x="10032216" y="2703458"/>
                <a:chExt cx="91440" cy="91440"/>
              </a:xfrm>
            </p:grpSpPr>
            <p:sp>
              <p:nvSpPr>
                <p:cNvPr id="1614" name="Line 397">
                  <a:extLst>
                    <a:ext uri="{FF2B5EF4-FFF2-40B4-BE49-F238E27FC236}">
                      <a16:creationId xmlns:a16="http://schemas.microsoft.com/office/drawing/2014/main" id="{604E1763-7C2E-EEB8-C384-785F9043FB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Line 398">
                  <a:extLst>
                    <a:ext uri="{FF2B5EF4-FFF2-40B4-BE49-F238E27FC236}">
                      <a16:creationId xmlns:a16="http://schemas.microsoft.com/office/drawing/2014/main" id="{A307EF64-EE80-77A2-C6AE-488E798C1F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2" name="Group 1511">
                <a:extLst>
                  <a:ext uri="{FF2B5EF4-FFF2-40B4-BE49-F238E27FC236}">
                    <a16:creationId xmlns:a16="http://schemas.microsoft.com/office/drawing/2014/main" id="{CB93B39B-088F-5265-B925-A5E0ABD1BA5A}"/>
                  </a:ext>
                </a:extLst>
              </p:cNvPr>
              <p:cNvGrpSpPr/>
              <p:nvPr/>
            </p:nvGrpSpPr>
            <p:grpSpPr>
              <a:xfrm>
                <a:off x="3387771" y="3148319"/>
                <a:ext cx="91440" cy="91440"/>
                <a:chOff x="10032216" y="2703458"/>
                <a:chExt cx="91440" cy="91440"/>
              </a:xfrm>
            </p:grpSpPr>
            <p:sp>
              <p:nvSpPr>
                <p:cNvPr id="1612" name="Line 397">
                  <a:extLst>
                    <a:ext uri="{FF2B5EF4-FFF2-40B4-BE49-F238E27FC236}">
                      <a16:creationId xmlns:a16="http://schemas.microsoft.com/office/drawing/2014/main" id="{DD2914EE-1591-6868-AC25-5A025757CC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Line 398">
                  <a:extLst>
                    <a:ext uri="{FF2B5EF4-FFF2-40B4-BE49-F238E27FC236}">
                      <a16:creationId xmlns:a16="http://schemas.microsoft.com/office/drawing/2014/main" id="{DE83BB03-D578-7192-2A90-F104508547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3" name="Group 1512">
                <a:extLst>
                  <a:ext uri="{FF2B5EF4-FFF2-40B4-BE49-F238E27FC236}">
                    <a16:creationId xmlns:a16="http://schemas.microsoft.com/office/drawing/2014/main" id="{8CDC123E-94F0-CB3A-5A0A-96F57A2C3467}"/>
                  </a:ext>
                </a:extLst>
              </p:cNvPr>
              <p:cNvGrpSpPr/>
              <p:nvPr/>
            </p:nvGrpSpPr>
            <p:grpSpPr>
              <a:xfrm>
                <a:off x="3364383" y="3115379"/>
                <a:ext cx="91440" cy="91440"/>
                <a:chOff x="10032216" y="2703458"/>
                <a:chExt cx="91440" cy="91440"/>
              </a:xfrm>
            </p:grpSpPr>
            <p:sp>
              <p:nvSpPr>
                <p:cNvPr id="1610" name="Line 397">
                  <a:extLst>
                    <a:ext uri="{FF2B5EF4-FFF2-40B4-BE49-F238E27FC236}">
                      <a16:creationId xmlns:a16="http://schemas.microsoft.com/office/drawing/2014/main" id="{B6D93250-0DDE-FEEE-0416-4EC701FFB9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Line 398">
                  <a:extLst>
                    <a:ext uri="{FF2B5EF4-FFF2-40B4-BE49-F238E27FC236}">
                      <a16:creationId xmlns:a16="http://schemas.microsoft.com/office/drawing/2014/main" id="{6BE7D119-4594-4659-126F-E002C6FED9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4" name="Group 1513">
                <a:extLst>
                  <a:ext uri="{FF2B5EF4-FFF2-40B4-BE49-F238E27FC236}">
                    <a16:creationId xmlns:a16="http://schemas.microsoft.com/office/drawing/2014/main" id="{9F3B3CD2-3E9F-DC22-604D-F67E045669BC}"/>
                  </a:ext>
                </a:extLst>
              </p:cNvPr>
              <p:cNvGrpSpPr/>
              <p:nvPr/>
            </p:nvGrpSpPr>
            <p:grpSpPr>
              <a:xfrm>
                <a:off x="3302643" y="3096469"/>
                <a:ext cx="91440" cy="91440"/>
                <a:chOff x="10032216" y="2703458"/>
                <a:chExt cx="91440" cy="91440"/>
              </a:xfrm>
            </p:grpSpPr>
            <p:sp>
              <p:nvSpPr>
                <p:cNvPr id="1608" name="Line 397">
                  <a:extLst>
                    <a:ext uri="{FF2B5EF4-FFF2-40B4-BE49-F238E27FC236}">
                      <a16:creationId xmlns:a16="http://schemas.microsoft.com/office/drawing/2014/main" id="{CF9C99AD-502F-400C-F98D-ABD11A9F39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Line 398">
                  <a:extLst>
                    <a:ext uri="{FF2B5EF4-FFF2-40B4-BE49-F238E27FC236}">
                      <a16:creationId xmlns:a16="http://schemas.microsoft.com/office/drawing/2014/main" id="{3CA3EE6E-4FB3-5FB2-F1BE-D2E7BAC3F8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5" name="Group 1514">
                <a:extLst>
                  <a:ext uri="{FF2B5EF4-FFF2-40B4-BE49-F238E27FC236}">
                    <a16:creationId xmlns:a16="http://schemas.microsoft.com/office/drawing/2014/main" id="{082D5A94-1B8D-A880-100C-FCFCE0A656DB}"/>
                  </a:ext>
                </a:extLst>
              </p:cNvPr>
              <p:cNvGrpSpPr/>
              <p:nvPr/>
            </p:nvGrpSpPr>
            <p:grpSpPr>
              <a:xfrm>
                <a:off x="3281179" y="3085256"/>
                <a:ext cx="91440" cy="91440"/>
                <a:chOff x="10032216" y="2703458"/>
                <a:chExt cx="91440" cy="91440"/>
              </a:xfrm>
            </p:grpSpPr>
            <p:sp>
              <p:nvSpPr>
                <p:cNvPr id="1606" name="Line 397">
                  <a:extLst>
                    <a:ext uri="{FF2B5EF4-FFF2-40B4-BE49-F238E27FC236}">
                      <a16:creationId xmlns:a16="http://schemas.microsoft.com/office/drawing/2014/main" id="{64C34FCC-B6BA-5FEF-A5BC-DD95297207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Line 398">
                  <a:extLst>
                    <a:ext uri="{FF2B5EF4-FFF2-40B4-BE49-F238E27FC236}">
                      <a16:creationId xmlns:a16="http://schemas.microsoft.com/office/drawing/2014/main" id="{E79A6AD0-9EC3-D6F6-5EC4-B35185CD06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6" name="Group 1515">
                <a:extLst>
                  <a:ext uri="{FF2B5EF4-FFF2-40B4-BE49-F238E27FC236}">
                    <a16:creationId xmlns:a16="http://schemas.microsoft.com/office/drawing/2014/main" id="{72D33AFB-3012-B4DC-0827-05BD4B6235DF}"/>
                  </a:ext>
                </a:extLst>
              </p:cNvPr>
              <p:cNvGrpSpPr/>
              <p:nvPr/>
            </p:nvGrpSpPr>
            <p:grpSpPr>
              <a:xfrm>
                <a:off x="3190152" y="3085256"/>
                <a:ext cx="91440" cy="91440"/>
                <a:chOff x="10032216" y="2703458"/>
                <a:chExt cx="91440" cy="91440"/>
              </a:xfrm>
            </p:grpSpPr>
            <p:sp>
              <p:nvSpPr>
                <p:cNvPr id="1604" name="Line 397">
                  <a:extLst>
                    <a:ext uri="{FF2B5EF4-FFF2-40B4-BE49-F238E27FC236}">
                      <a16:creationId xmlns:a16="http://schemas.microsoft.com/office/drawing/2014/main" id="{1E5532F1-D949-E657-4289-478B6AE7B2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Line 398">
                  <a:extLst>
                    <a:ext uri="{FF2B5EF4-FFF2-40B4-BE49-F238E27FC236}">
                      <a16:creationId xmlns:a16="http://schemas.microsoft.com/office/drawing/2014/main" id="{74512270-4D63-53C7-23DB-46C2100DA1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7" name="Group 1516">
                <a:extLst>
                  <a:ext uri="{FF2B5EF4-FFF2-40B4-BE49-F238E27FC236}">
                    <a16:creationId xmlns:a16="http://schemas.microsoft.com/office/drawing/2014/main" id="{43BEC903-B646-05AF-AE08-9B625C0FC760}"/>
                  </a:ext>
                </a:extLst>
              </p:cNvPr>
              <p:cNvGrpSpPr/>
              <p:nvPr/>
            </p:nvGrpSpPr>
            <p:grpSpPr>
              <a:xfrm>
                <a:off x="3069627" y="3023509"/>
                <a:ext cx="91440" cy="91440"/>
                <a:chOff x="10032216" y="2703458"/>
                <a:chExt cx="91440" cy="91440"/>
              </a:xfrm>
            </p:grpSpPr>
            <p:sp>
              <p:nvSpPr>
                <p:cNvPr id="1602" name="Line 397">
                  <a:extLst>
                    <a:ext uri="{FF2B5EF4-FFF2-40B4-BE49-F238E27FC236}">
                      <a16:creationId xmlns:a16="http://schemas.microsoft.com/office/drawing/2014/main" id="{9EE5BDF1-073F-9C51-E492-C1AD4E0CF9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Line 398">
                  <a:extLst>
                    <a:ext uri="{FF2B5EF4-FFF2-40B4-BE49-F238E27FC236}">
                      <a16:creationId xmlns:a16="http://schemas.microsoft.com/office/drawing/2014/main" id="{86D38003-3725-29FC-953A-0F82CAF4C4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8" name="Group 1517">
                <a:extLst>
                  <a:ext uri="{FF2B5EF4-FFF2-40B4-BE49-F238E27FC236}">
                    <a16:creationId xmlns:a16="http://schemas.microsoft.com/office/drawing/2014/main" id="{25E6C95F-6D28-2312-7CE6-F1803FD2EF1F}"/>
                  </a:ext>
                </a:extLst>
              </p:cNvPr>
              <p:cNvGrpSpPr/>
              <p:nvPr/>
            </p:nvGrpSpPr>
            <p:grpSpPr>
              <a:xfrm>
                <a:off x="3048143" y="2950766"/>
                <a:ext cx="91440" cy="91440"/>
                <a:chOff x="10032216" y="2703458"/>
                <a:chExt cx="91440" cy="91440"/>
              </a:xfrm>
            </p:grpSpPr>
            <p:sp>
              <p:nvSpPr>
                <p:cNvPr id="1600" name="Line 397">
                  <a:extLst>
                    <a:ext uri="{FF2B5EF4-FFF2-40B4-BE49-F238E27FC236}">
                      <a16:creationId xmlns:a16="http://schemas.microsoft.com/office/drawing/2014/main" id="{4E0FEA89-2C2E-9E2D-5DFF-A952A34494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1" name="Line 398">
                  <a:extLst>
                    <a:ext uri="{FF2B5EF4-FFF2-40B4-BE49-F238E27FC236}">
                      <a16:creationId xmlns:a16="http://schemas.microsoft.com/office/drawing/2014/main" id="{00D441F8-9176-A56E-EF4E-DFC0B5C0AF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9" name="Group 1518">
                <a:extLst>
                  <a:ext uri="{FF2B5EF4-FFF2-40B4-BE49-F238E27FC236}">
                    <a16:creationId xmlns:a16="http://schemas.microsoft.com/office/drawing/2014/main" id="{ABF66980-D6A3-3B7A-D8EF-56837AB597AC}"/>
                  </a:ext>
                </a:extLst>
              </p:cNvPr>
              <p:cNvGrpSpPr/>
              <p:nvPr/>
            </p:nvGrpSpPr>
            <p:grpSpPr>
              <a:xfrm>
                <a:off x="3018696" y="2917427"/>
                <a:ext cx="91440" cy="91440"/>
                <a:chOff x="10032216" y="2703458"/>
                <a:chExt cx="91440" cy="91440"/>
              </a:xfrm>
            </p:grpSpPr>
            <p:sp>
              <p:nvSpPr>
                <p:cNvPr id="1598" name="Line 397">
                  <a:extLst>
                    <a:ext uri="{FF2B5EF4-FFF2-40B4-BE49-F238E27FC236}">
                      <a16:creationId xmlns:a16="http://schemas.microsoft.com/office/drawing/2014/main" id="{7B28349F-F2E7-E0D5-86AB-8B9DD136D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99" name="Line 398">
                  <a:extLst>
                    <a:ext uri="{FF2B5EF4-FFF2-40B4-BE49-F238E27FC236}">
                      <a16:creationId xmlns:a16="http://schemas.microsoft.com/office/drawing/2014/main" id="{814C861D-1B71-5996-5E9D-D827F38ABD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0" name="Group 1519">
                <a:extLst>
                  <a:ext uri="{FF2B5EF4-FFF2-40B4-BE49-F238E27FC236}">
                    <a16:creationId xmlns:a16="http://schemas.microsoft.com/office/drawing/2014/main" id="{30365E47-D441-8937-1325-71C2C42F360E}"/>
                  </a:ext>
                </a:extLst>
              </p:cNvPr>
              <p:cNvGrpSpPr/>
              <p:nvPr/>
            </p:nvGrpSpPr>
            <p:grpSpPr>
              <a:xfrm>
                <a:off x="2825706" y="2917427"/>
                <a:ext cx="91440" cy="91440"/>
                <a:chOff x="10032216" y="2703458"/>
                <a:chExt cx="91440" cy="91440"/>
              </a:xfrm>
            </p:grpSpPr>
            <p:sp>
              <p:nvSpPr>
                <p:cNvPr id="1596" name="Line 397">
                  <a:extLst>
                    <a:ext uri="{FF2B5EF4-FFF2-40B4-BE49-F238E27FC236}">
                      <a16:creationId xmlns:a16="http://schemas.microsoft.com/office/drawing/2014/main" id="{159BFB89-C0A3-96B1-8D27-D587C37374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97" name="Line 398">
                  <a:extLst>
                    <a:ext uri="{FF2B5EF4-FFF2-40B4-BE49-F238E27FC236}">
                      <a16:creationId xmlns:a16="http://schemas.microsoft.com/office/drawing/2014/main" id="{1E5D9CD7-ED3D-A09F-F8F9-A7A6D3E571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1" name="Group 1520">
                <a:extLst>
                  <a:ext uri="{FF2B5EF4-FFF2-40B4-BE49-F238E27FC236}">
                    <a16:creationId xmlns:a16="http://schemas.microsoft.com/office/drawing/2014/main" id="{EE82AEF2-19B7-552F-31F2-EC484FFC50F7}"/>
                  </a:ext>
                </a:extLst>
              </p:cNvPr>
              <p:cNvGrpSpPr/>
              <p:nvPr/>
            </p:nvGrpSpPr>
            <p:grpSpPr>
              <a:xfrm>
                <a:off x="2778278" y="2891126"/>
                <a:ext cx="91440" cy="91440"/>
                <a:chOff x="10032216" y="2703458"/>
                <a:chExt cx="91440" cy="91440"/>
              </a:xfrm>
            </p:grpSpPr>
            <p:sp>
              <p:nvSpPr>
                <p:cNvPr id="1594" name="Line 397">
                  <a:extLst>
                    <a:ext uri="{FF2B5EF4-FFF2-40B4-BE49-F238E27FC236}">
                      <a16:creationId xmlns:a16="http://schemas.microsoft.com/office/drawing/2014/main" id="{0AA3176C-9983-0446-ADF2-9E3DE75E06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95" name="Line 398">
                  <a:extLst>
                    <a:ext uri="{FF2B5EF4-FFF2-40B4-BE49-F238E27FC236}">
                      <a16:creationId xmlns:a16="http://schemas.microsoft.com/office/drawing/2014/main" id="{8703261F-57EA-28BE-9568-99B6130E9D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2" name="Group 1521">
                <a:extLst>
                  <a:ext uri="{FF2B5EF4-FFF2-40B4-BE49-F238E27FC236}">
                    <a16:creationId xmlns:a16="http://schemas.microsoft.com/office/drawing/2014/main" id="{FD11B116-B233-0801-8A96-FACC3636E8CC}"/>
                  </a:ext>
                </a:extLst>
              </p:cNvPr>
              <p:cNvGrpSpPr/>
              <p:nvPr/>
            </p:nvGrpSpPr>
            <p:grpSpPr>
              <a:xfrm>
                <a:off x="2787552" y="2905046"/>
                <a:ext cx="91440" cy="91440"/>
                <a:chOff x="10032216" y="2703458"/>
                <a:chExt cx="91440" cy="91440"/>
              </a:xfrm>
            </p:grpSpPr>
            <p:sp>
              <p:nvSpPr>
                <p:cNvPr id="1592" name="Line 397">
                  <a:extLst>
                    <a:ext uri="{FF2B5EF4-FFF2-40B4-BE49-F238E27FC236}">
                      <a16:creationId xmlns:a16="http://schemas.microsoft.com/office/drawing/2014/main" id="{40E816FF-18FB-7506-D098-5F3B154706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93" name="Line 398">
                  <a:extLst>
                    <a:ext uri="{FF2B5EF4-FFF2-40B4-BE49-F238E27FC236}">
                      <a16:creationId xmlns:a16="http://schemas.microsoft.com/office/drawing/2014/main" id="{F45C5D9E-AC87-5954-E0F7-5AE39ECB48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3" name="Group 1522">
                <a:extLst>
                  <a:ext uri="{FF2B5EF4-FFF2-40B4-BE49-F238E27FC236}">
                    <a16:creationId xmlns:a16="http://schemas.microsoft.com/office/drawing/2014/main" id="{4539469A-727D-CD6F-51AE-158EEEF8CFB5}"/>
                  </a:ext>
                </a:extLst>
              </p:cNvPr>
              <p:cNvGrpSpPr/>
              <p:nvPr/>
            </p:nvGrpSpPr>
            <p:grpSpPr>
              <a:xfrm>
                <a:off x="2743674" y="2855831"/>
                <a:ext cx="91440" cy="91440"/>
                <a:chOff x="10032216" y="2703458"/>
                <a:chExt cx="91440" cy="91440"/>
              </a:xfrm>
            </p:grpSpPr>
            <p:sp>
              <p:nvSpPr>
                <p:cNvPr id="1590" name="Line 397">
                  <a:extLst>
                    <a:ext uri="{FF2B5EF4-FFF2-40B4-BE49-F238E27FC236}">
                      <a16:creationId xmlns:a16="http://schemas.microsoft.com/office/drawing/2014/main" id="{0FD4015D-9127-3207-EEA8-8E57862654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91" name="Line 398">
                  <a:extLst>
                    <a:ext uri="{FF2B5EF4-FFF2-40B4-BE49-F238E27FC236}">
                      <a16:creationId xmlns:a16="http://schemas.microsoft.com/office/drawing/2014/main" id="{9D208B72-98E6-491E-B533-BFCCEA259C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4" name="Group 1523">
                <a:extLst>
                  <a:ext uri="{FF2B5EF4-FFF2-40B4-BE49-F238E27FC236}">
                    <a16:creationId xmlns:a16="http://schemas.microsoft.com/office/drawing/2014/main" id="{A4CC0903-45A3-D556-6EFB-B3A3D04F30CA}"/>
                  </a:ext>
                </a:extLst>
              </p:cNvPr>
              <p:cNvGrpSpPr/>
              <p:nvPr/>
            </p:nvGrpSpPr>
            <p:grpSpPr>
              <a:xfrm>
                <a:off x="2727922" y="2845407"/>
                <a:ext cx="91440" cy="91440"/>
                <a:chOff x="10032216" y="2703458"/>
                <a:chExt cx="91440" cy="91440"/>
              </a:xfrm>
            </p:grpSpPr>
            <p:sp>
              <p:nvSpPr>
                <p:cNvPr id="1588" name="Line 397">
                  <a:extLst>
                    <a:ext uri="{FF2B5EF4-FFF2-40B4-BE49-F238E27FC236}">
                      <a16:creationId xmlns:a16="http://schemas.microsoft.com/office/drawing/2014/main" id="{FC93FA61-5ED0-1E98-7ADC-BB9B71C8C3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9" name="Line 398">
                  <a:extLst>
                    <a:ext uri="{FF2B5EF4-FFF2-40B4-BE49-F238E27FC236}">
                      <a16:creationId xmlns:a16="http://schemas.microsoft.com/office/drawing/2014/main" id="{883E5276-A89A-4079-5361-1CF0364B7B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5" name="Group 1524">
                <a:extLst>
                  <a:ext uri="{FF2B5EF4-FFF2-40B4-BE49-F238E27FC236}">
                    <a16:creationId xmlns:a16="http://schemas.microsoft.com/office/drawing/2014/main" id="{A3634617-4A6B-E0C3-F99E-D659E9A81729}"/>
                  </a:ext>
                </a:extLst>
              </p:cNvPr>
              <p:cNvGrpSpPr/>
              <p:nvPr/>
            </p:nvGrpSpPr>
            <p:grpSpPr>
              <a:xfrm>
                <a:off x="2629374" y="2777976"/>
                <a:ext cx="91440" cy="91440"/>
                <a:chOff x="10032216" y="2703458"/>
                <a:chExt cx="91440" cy="91440"/>
              </a:xfrm>
            </p:grpSpPr>
            <p:sp>
              <p:nvSpPr>
                <p:cNvPr id="1586" name="Line 397">
                  <a:extLst>
                    <a:ext uri="{FF2B5EF4-FFF2-40B4-BE49-F238E27FC236}">
                      <a16:creationId xmlns:a16="http://schemas.microsoft.com/office/drawing/2014/main" id="{590AAE65-9783-8F6F-5519-8A1DFACE27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Line 398">
                  <a:extLst>
                    <a:ext uri="{FF2B5EF4-FFF2-40B4-BE49-F238E27FC236}">
                      <a16:creationId xmlns:a16="http://schemas.microsoft.com/office/drawing/2014/main" id="{4390E2C5-73CC-26B0-021D-31805B1389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6" name="Group 1525">
                <a:extLst>
                  <a:ext uri="{FF2B5EF4-FFF2-40B4-BE49-F238E27FC236}">
                    <a16:creationId xmlns:a16="http://schemas.microsoft.com/office/drawing/2014/main" id="{BD3076F9-4EB4-74DD-BE72-A22F6AF53F11}"/>
                  </a:ext>
                </a:extLst>
              </p:cNvPr>
              <p:cNvGrpSpPr/>
              <p:nvPr/>
            </p:nvGrpSpPr>
            <p:grpSpPr>
              <a:xfrm>
                <a:off x="2491794" y="2713239"/>
                <a:ext cx="91440" cy="91440"/>
                <a:chOff x="10032216" y="2703458"/>
                <a:chExt cx="91440" cy="91440"/>
              </a:xfrm>
            </p:grpSpPr>
            <p:sp>
              <p:nvSpPr>
                <p:cNvPr id="1584" name="Line 397">
                  <a:extLst>
                    <a:ext uri="{FF2B5EF4-FFF2-40B4-BE49-F238E27FC236}">
                      <a16:creationId xmlns:a16="http://schemas.microsoft.com/office/drawing/2014/main" id="{AF9BF95D-E95D-D861-A8F8-164C842F5A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Line 398">
                  <a:extLst>
                    <a:ext uri="{FF2B5EF4-FFF2-40B4-BE49-F238E27FC236}">
                      <a16:creationId xmlns:a16="http://schemas.microsoft.com/office/drawing/2014/main" id="{E25942A4-DED8-015C-A118-4C6AC7F416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7" name="Group 1526">
                <a:extLst>
                  <a:ext uri="{FF2B5EF4-FFF2-40B4-BE49-F238E27FC236}">
                    <a16:creationId xmlns:a16="http://schemas.microsoft.com/office/drawing/2014/main" id="{5867868E-212A-BF8E-CD2B-2F93FA3BF213}"/>
                  </a:ext>
                </a:extLst>
              </p:cNvPr>
              <p:cNvGrpSpPr/>
              <p:nvPr/>
            </p:nvGrpSpPr>
            <p:grpSpPr>
              <a:xfrm>
                <a:off x="2464837" y="2698171"/>
                <a:ext cx="91440" cy="91440"/>
                <a:chOff x="10032216" y="2703458"/>
                <a:chExt cx="91440" cy="91440"/>
              </a:xfrm>
            </p:grpSpPr>
            <p:sp>
              <p:nvSpPr>
                <p:cNvPr id="1582" name="Line 397">
                  <a:extLst>
                    <a:ext uri="{FF2B5EF4-FFF2-40B4-BE49-F238E27FC236}">
                      <a16:creationId xmlns:a16="http://schemas.microsoft.com/office/drawing/2014/main" id="{0F11FC6C-9B99-9CE4-465A-1F26A97848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Line 398">
                  <a:extLst>
                    <a:ext uri="{FF2B5EF4-FFF2-40B4-BE49-F238E27FC236}">
                      <a16:creationId xmlns:a16="http://schemas.microsoft.com/office/drawing/2014/main" id="{6E32E56A-A450-F80E-39E9-934F4ECCE0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8" name="Group 1527">
                <a:extLst>
                  <a:ext uri="{FF2B5EF4-FFF2-40B4-BE49-F238E27FC236}">
                    <a16:creationId xmlns:a16="http://schemas.microsoft.com/office/drawing/2014/main" id="{2418CF1F-E0E3-62D4-54C0-9CEE5AC18CB3}"/>
                  </a:ext>
                </a:extLst>
              </p:cNvPr>
              <p:cNvGrpSpPr/>
              <p:nvPr/>
            </p:nvGrpSpPr>
            <p:grpSpPr>
              <a:xfrm>
                <a:off x="2394169" y="2603200"/>
                <a:ext cx="91440" cy="91440"/>
                <a:chOff x="10032216" y="2703458"/>
                <a:chExt cx="91440" cy="91440"/>
              </a:xfrm>
            </p:grpSpPr>
            <p:sp>
              <p:nvSpPr>
                <p:cNvPr id="1580" name="Line 397">
                  <a:extLst>
                    <a:ext uri="{FF2B5EF4-FFF2-40B4-BE49-F238E27FC236}">
                      <a16:creationId xmlns:a16="http://schemas.microsoft.com/office/drawing/2014/main" id="{21DF4911-A859-1EA8-FE43-0844EE0EA7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Line 398">
                  <a:extLst>
                    <a:ext uri="{FF2B5EF4-FFF2-40B4-BE49-F238E27FC236}">
                      <a16:creationId xmlns:a16="http://schemas.microsoft.com/office/drawing/2014/main" id="{11CFBD87-4068-2A81-4B3C-2642236F95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9" name="Group 1528">
                <a:extLst>
                  <a:ext uri="{FF2B5EF4-FFF2-40B4-BE49-F238E27FC236}">
                    <a16:creationId xmlns:a16="http://schemas.microsoft.com/office/drawing/2014/main" id="{D2BBB61C-E2BA-5ADD-9CBC-1F5C4C38ADB4}"/>
                  </a:ext>
                </a:extLst>
              </p:cNvPr>
              <p:cNvGrpSpPr/>
              <p:nvPr/>
            </p:nvGrpSpPr>
            <p:grpSpPr>
              <a:xfrm>
                <a:off x="2383753" y="2578360"/>
                <a:ext cx="91440" cy="91440"/>
                <a:chOff x="10032216" y="2703458"/>
                <a:chExt cx="91440" cy="91440"/>
              </a:xfrm>
            </p:grpSpPr>
            <p:sp>
              <p:nvSpPr>
                <p:cNvPr id="1578" name="Line 397">
                  <a:extLst>
                    <a:ext uri="{FF2B5EF4-FFF2-40B4-BE49-F238E27FC236}">
                      <a16:creationId xmlns:a16="http://schemas.microsoft.com/office/drawing/2014/main" id="{5A511BA7-E0B8-2134-DB92-467BFB0492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Line 398">
                  <a:extLst>
                    <a:ext uri="{FF2B5EF4-FFF2-40B4-BE49-F238E27FC236}">
                      <a16:creationId xmlns:a16="http://schemas.microsoft.com/office/drawing/2014/main" id="{2ED6EACF-E5FD-8D7D-095C-CE60CB9643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0" name="Group 1529">
                <a:extLst>
                  <a:ext uri="{FF2B5EF4-FFF2-40B4-BE49-F238E27FC236}">
                    <a16:creationId xmlns:a16="http://schemas.microsoft.com/office/drawing/2014/main" id="{989F16C0-A1C5-ECE0-7B38-70E4605D3F0C}"/>
                  </a:ext>
                </a:extLst>
              </p:cNvPr>
              <p:cNvGrpSpPr/>
              <p:nvPr/>
            </p:nvGrpSpPr>
            <p:grpSpPr>
              <a:xfrm>
                <a:off x="2155455" y="2407734"/>
                <a:ext cx="91440" cy="91440"/>
                <a:chOff x="10032216" y="2703458"/>
                <a:chExt cx="91440" cy="91440"/>
              </a:xfrm>
            </p:grpSpPr>
            <p:sp>
              <p:nvSpPr>
                <p:cNvPr id="1576" name="Line 397">
                  <a:extLst>
                    <a:ext uri="{FF2B5EF4-FFF2-40B4-BE49-F238E27FC236}">
                      <a16:creationId xmlns:a16="http://schemas.microsoft.com/office/drawing/2014/main" id="{1BEB844F-0B62-8A15-ADF1-C4A6839602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Line 398">
                  <a:extLst>
                    <a:ext uri="{FF2B5EF4-FFF2-40B4-BE49-F238E27FC236}">
                      <a16:creationId xmlns:a16="http://schemas.microsoft.com/office/drawing/2014/main" id="{ADC76948-CFBB-83EC-7EB1-37BCAF7140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1" name="Group 1530">
                <a:extLst>
                  <a:ext uri="{FF2B5EF4-FFF2-40B4-BE49-F238E27FC236}">
                    <a16:creationId xmlns:a16="http://schemas.microsoft.com/office/drawing/2014/main" id="{9B9E33F7-BCD2-8115-951D-A06B1FF1477C}"/>
                  </a:ext>
                </a:extLst>
              </p:cNvPr>
              <p:cNvGrpSpPr/>
              <p:nvPr/>
            </p:nvGrpSpPr>
            <p:grpSpPr>
              <a:xfrm>
                <a:off x="2203095" y="2407734"/>
                <a:ext cx="91440" cy="91440"/>
                <a:chOff x="10032216" y="2703458"/>
                <a:chExt cx="91440" cy="91440"/>
              </a:xfrm>
            </p:grpSpPr>
            <p:sp>
              <p:nvSpPr>
                <p:cNvPr id="1574" name="Line 397">
                  <a:extLst>
                    <a:ext uri="{FF2B5EF4-FFF2-40B4-BE49-F238E27FC236}">
                      <a16:creationId xmlns:a16="http://schemas.microsoft.com/office/drawing/2014/main" id="{10043DE2-9EB1-F697-CA9C-92475B71D3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Line 398">
                  <a:extLst>
                    <a:ext uri="{FF2B5EF4-FFF2-40B4-BE49-F238E27FC236}">
                      <a16:creationId xmlns:a16="http://schemas.microsoft.com/office/drawing/2014/main" id="{4E1A5DAD-5046-AE5D-45C3-B9604C3DF3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2" name="Group 1531">
                <a:extLst>
                  <a:ext uri="{FF2B5EF4-FFF2-40B4-BE49-F238E27FC236}">
                    <a16:creationId xmlns:a16="http://schemas.microsoft.com/office/drawing/2014/main" id="{F5F27C76-F299-05CC-FB9F-669D9CFC510D}"/>
                  </a:ext>
                </a:extLst>
              </p:cNvPr>
              <p:cNvGrpSpPr/>
              <p:nvPr/>
            </p:nvGrpSpPr>
            <p:grpSpPr>
              <a:xfrm>
                <a:off x="2325702" y="2448178"/>
                <a:ext cx="91440" cy="91440"/>
                <a:chOff x="10032216" y="2703458"/>
                <a:chExt cx="91440" cy="91440"/>
              </a:xfrm>
            </p:grpSpPr>
            <p:sp>
              <p:nvSpPr>
                <p:cNvPr id="1572" name="Line 397">
                  <a:extLst>
                    <a:ext uri="{FF2B5EF4-FFF2-40B4-BE49-F238E27FC236}">
                      <a16:creationId xmlns:a16="http://schemas.microsoft.com/office/drawing/2014/main" id="{26E27DAB-A639-1C9E-C04A-02AA803CB6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Line 398">
                  <a:extLst>
                    <a:ext uri="{FF2B5EF4-FFF2-40B4-BE49-F238E27FC236}">
                      <a16:creationId xmlns:a16="http://schemas.microsoft.com/office/drawing/2014/main" id="{1B95D148-5FB0-D669-DCE9-B03170181D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3" name="Group 1532">
                <a:extLst>
                  <a:ext uri="{FF2B5EF4-FFF2-40B4-BE49-F238E27FC236}">
                    <a16:creationId xmlns:a16="http://schemas.microsoft.com/office/drawing/2014/main" id="{3D0E6C0F-AF52-DA99-CD0D-D7AD93002BBE}"/>
                  </a:ext>
                </a:extLst>
              </p:cNvPr>
              <p:cNvGrpSpPr/>
              <p:nvPr/>
            </p:nvGrpSpPr>
            <p:grpSpPr>
              <a:xfrm>
                <a:off x="2334309" y="2460809"/>
                <a:ext cx="91440" cy="91440"/>
                <a:chOff x="10032216" y="2703458"/>
                <a:chExt cx="91440" cy="91440"/>
              </a:xfrm>
            </p:grpSpPr>
            <p:sp>
              <p:nvSpPr>
                <p:cNvPr id="1570" name="Line 397">
                  <a:extLst>
                    <a:ext uri="{FF2B5EF4-FFF2-40B4-BE49-F238E27FC236}">
                      <a16:creationId xmlns:a16="http://schemas.microsoft.com/office/drawing/2014/main" id="{A88DDE05-4EA7-3C92-186F-8B8722EC1E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Line 398">
                  <a:extLst>
                    <a:ext uri="{FF2B5EF4-FFF2-40B4-BE49-F238E27FC236}">
                      <a16:creationId xmlns:a16="http://schemas.microsoft.com/office/drawing/2014/main" id="{CF68A1EA-AC65-C067-DF65-057926E88F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4" name="Group 1533">
                <a:extLst>
                  <a:ext uri="{FF2B5EF4-FFF2-40B4-BE49-F238E27FC236}">
                    <a16:creationId xmlns:a16="http://schemas.microsoft.com/office/drawing/2014/main" id="{F404318B-C94C-05EA-153C-49BE3C34E707}"/>
                  </a:ext>
                </a:extLst>
              </p:cNvPr>
              <p:cNvGrpSpPr/>
              <p:nvPr/>
            </p:nvGrpSpPr>
            <p:grpSpPr>
              <a:xfrm>
                <a:off x="2346798" y="2472976"/>
                <a:ext cx="91440" cy="91440"/>
                <a:chOff x="10032216" y="2703458"/>
                <a:chExt cx="91440" cy="91440"/>
              </a:xfrm>
            </p:grpSpPr>
            <p:sp>
              <p:nvSpPr>
                <p:cNvPr id="1568" name="Line 397">
                  <a:extLst>
                    <a:ext uri="{FF2B5EF4-FFF2-40B4-BE49-F238E27FC236}">
                      <a16:creationId xmlns:a16="http://schemas.microsoft.com/office/drawing/2014/main" id="{8B5BD866-5930-B012-A2F3-4618AA99A2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Line 398">
                  <a:extLst>
                    <a:ext uri="{FF2B5EF4-FFF2-40B4-BE49-F238E27FC236}">
                      <a16:creationId xmlns:a16="http://schemas.microsoft.com/office/drawing/2014/main" id="{FECC2A31-66C3-0428-566B-2944A17251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5" name="Group 1534">
                <a:extLst>
                  <a:ext uri="{FF2B5EF4-FFF2-40B4-BE49-F238E27FC236}">
                    <a16:creationId xmlns:a16="http://schemas.microsoft.com/office/drawing/2014/main" id="{6A036E56-699B-D315-069F-E7BB5A0F9B56}"/>
                  </a:ext>
                </a:extLst>
              </p:cNvPr>
              <p:cNvGrpSpPr/>
              <p:nvPr/>
            </p:nvGrpSpPr>
            <p:grpSpPr>
              <a:xfrm>
                <a:off x="2346798" y="2474177"/>
                <a:ext cx="91440" cy="91440"/>
                <a:chOff x="10032216" y="2703458"/>
                <a:chExt cx="91440" cy="91440"/>
              </a:xfrm>
            </p:grpSpPr>
            <p:sp>
              <p:nvSpPr>
                <p:cNvPr id="1566" name="Line 397">
                  <a:extLst>
                    <a:ext uri="{FF2B5EF4-FFF2-40B4-BE49-F238E27FC236}">
                      <a16:creationId xmlns:a16="http://schemas.microsoft.com/office/drawing/2014/main" id="{0C346DCD-16D2-257A-DF02-009F3641DE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Line 398">
                  <a:extLst>
                    <a:ext uri="{FF2B5EF4-FFF2-40B4-BE49-F238E27FC236}">
                      <a16:creationId xmlns:a16="http://schemas.microsoft.com/office/drawing/2014/main" id="{2F13E061-53BA-F033-F5FD-50452105B0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6" name="Group 1535">
                <a:extLst>
                  <a:ext uri="{FF2B5EF4-FFF2-40B4-BE49-F238E27FC236}">
                    <a16:creationId xmlns:a16="http://schemas.microsoft.com/office/drawing/2014/main" id="{4A5760B5-7CF8-846F-872A-84B554316B99}"/>
                  </a:ext>
                </a:extLst>
              </p:cNvPr>
              <p:cNvGrpSpPr/>
              <p:nvPr/>
            </p:nvGrpSpPr>
            <p:grpSpPr>
              <a:xfrm>
                <a:off x="2361080" y="2474177"/>
                <a:ext cx="91440" cy="91440"/>
                <a:chOff x="10032216" y="2703458"/>
                <a:chExt cx="91440" cy="91440"/>
              </a:xfrm>
            </p:grpSpPr>
            <p:sp>
              <p:nvSpPr>
                <p:cNvPr id="1564" name="Line 397">
                  <a:extLst>
                    <a:ext uri="{FF2B5EF4-FFF2-40B4-BE49-F238E27FC236}">
                      <a16:creationId xmlns:a16="http://schemas.microsoft.com/office/drawing/2014/main" id="{87E1AE2A-FE3C-EF93-74CB-D301E47916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Line 398">
                  <a:extLst>
                    <a:ext uri="{FF2B5EF4-FFF2-40B4-BE49-F238E27FC236}">
                      <a16:creationId xmlns:a16="http://schemas.microsoft.com/office/drawing/2014/main" id="{D6A4A6F6-F27B-2C7E-08B1-B379AC5604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7" name="Group 1536">
                <a:extLst>
                  <a:ext uri="{FF2B5EF4-FFF2-40B4-BE49-F238E27FC236}">
                    <a16:creationId xmlns:a16="http://schemas.microsoft.com/office/drawing/2014/main" id="{E5F465F7-D1CE-CDA4-7DFA-FCD2E1F538B1}"/>
                  </a:ext>
                </a:extLst>
              </p:cNvPr>
              <p:cNvGrpSpPr/>
              <p:nvPr/>
            </p:nvGrpSpPr>
            <p:grpSpPr>
              <a:xfrm>
                <a:off x="2376061" y="2482530"/>
                <a:ext cx="91440" cy="91440"/>
                <a:chOff x="10032216" y="2703458"/>
                <a:chExt cx="91440" cy="91440"/>
              </a:xfrm>
            </p:grpSpPr>
            <p:sp>
              <p:nvSpPr>
                <p:cNvPr id="1562" name="Line 397">
                  <a:extLst>
                    <a:ext uri="{FF2B5EF4-FFF2-40B4-BE49-F238E27FC236}">
                      <a16:creationId xmlns:a16="http://schemas.microsoft.com/office/drawing/2014/main" id="{A1AA5BAF-0928-66AF-37BA-C8321CFD49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Line 398">
                  <a:extLst>
                    <a:ext uri="{FF2B5EF4-FFF2-40B4-BE49-F238E27FC236}">
                      <a16:creationId xmlns:a16="http://schemas.microsoft.com/office/drawing/2014/main" id="{44497392-6A3F-BDA5-D278-177B861431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8" name="Group 1537">
                <a:extLst>
                  <a:ext uri="{FF2B5EF4-FFF2-40B4-BE49-F238E27FC236}">
                    <a16:creationId xmlns:a16="http://schemas.microsoft.com/office/drawing/2014/main" id="{9B94403E-1719-C3F0-D73F-47CFBDC0A02B}"/>
                  </a:ext>
                </a:extLst>
              </p:cNvPr>
              <p:cNvGrpSpPr/>
              <p:nvPr/>
            </p:nvGrpSpPr>
            <p:grpSpPr>
              <a:xfrm>
                <a:off x="2050295" y="2286731"/>
                <a:ext cx="91440" cy="91440"/>
                <a:chOff x="10032216" y="2703458"/>
                <a:chExt cx="91440" cy="91440"/>
              </a:xfrm>
            </p:grpSpPr>
            <p:sp>
              <p:nvSpPr>
                <p:cNvPr id="1560" name="Line 397">
                  <a:extLst>
                    <a:ext uri="{FF2B5EF4-FFF2-40B4-BE49-F238E27FC236}">
                      <a16:creationId xmlns:a16="http://schemas.microsoft.com/office/drawing/2014/main" id="{2053BD82-4DDC-5DA7-B829-BA7F9830CB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Line 398">
                  <a:extLst>
                    <a:ext uri="{FF2B5EF4-FFF2-40B4-BE49-F238E27FC236}">
                      <a16:creationId xmlns:a16="http://schemas.microsoft.com/office/drawing/2014/main" id="{8B4F5234-1219-4C2C-A8E3-F9B0BDA2F4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9" name="Group 1538">
                <a:extLst>
                  <a:ext uri="{FF2B5EF4-FFF2-40B4-BE49-F238E27FC236}">
                    <a16:creationId xmlns:a16="http://schemas.microsoft.com/office/drawing/2014/main" id="{50849EAA-E0B7-E7FF-3331-9DF1F4211B6B}"/>
                  </a:ext>
                </a:extLst>
              </p:cNvPr>
              <p:cNvGrpSpPr/>
              <p:nvPr/>
            </p:nvGrpSpPr>
            <p:grpSpPr>
              <a:xfrm>
                <a:off x="1999834" y="2105404"/>
                <a:ext cx="91440" cy="91440"/>
                <a:chOff x="10032216" y="2703458"/>
                <a:chExt cx="91440" cy="91440"/>
              </a:xfrm>
            </p:grpSpPr>
            <p:sp>
              <p:nvSpPr>
                <p:cNvPr id="1558" name="Line 397">
                  <a:extLst>
                    <a:ext uri="{FF2B5EF4-FFF2-40B4-BE49-F238E27FC236}">
                      <a16:creationId xmlns:a16="http://schemas.microsoft.com/office/drawing/2014/main" id="{308952DE-5813-9A93-C80A-E8B867F014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Line 398">
                  <a:extLst>
                    <a:ext uri="{FF2B5EF4-FFF2-40B4-BE49-F238E27FC236}">
                      <a16:creationId xmlns:a16="http://schemas.microsoft.com/office/drawing/2014/main" id="{6775074F-217E-316B-59A0-321EA61101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40" name="Group 1539">
                <a:extLst>
                  <a:ext uri="{FF2B5EF4-FFF2-40B4-BE49-F238E27FC236}">
                    <a16:creationId xmlns:a16="http://schemas.microsoft.com/office/drawing/2014/main" id="{F2B22A67-90DB-B113-6442-15BC5D3C2E21}"/>
                  </a:ext>
                </a:extLst>
              </p:cNvPr>
              <p:cNvGrpSpPr/>
              <p:nvPr/>
            </p:nvGrpSpPr>
            <p:grpSpPr>
              <a:xfrm>
                <a:off x="1765603" y="1949358"/>
                <a:ext cx="91440" cy="91440"/>
                <a:chOff x="10032216" y="2703458"/>
                <a:chExt cx="91440" cy="91440"/>
              </a:xfrm>
            </p:grpSpPr>
            <p:sp>
              <p:nvSpPr>
                <p:cNvPr id="1556" name="Line 397">
                  <a:extLst>
                    <a:ext uri="{FF2B5EF4-FFF2-40B4-BE49-F238E27FC236}">
                      <a16:creationId xmlns:a16="http://schemas.microsoft.com/office/drawing/2014/main" id="{5F6E9E34-2957-FAD6-CDEB-A582B9AA61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Line 398">
                  <a:extLst>
                    <a:ext uri="{FF2B5EF4-FFF2-40B4-BE49-F238E27FC236}">
                      <a16:creationId xmlns:a16="http://schemas.microsoft.com/office/drawing/2014/main" id="{C69D78F8-D91F-D45B-8E7F-328D58E8DC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41" name="Group 1540">
                <a:extLst>
                  <a:ext uri="{FF2B5EF4-FFF2-40B4-BE49-F238E27FC236}">
                    <a16:creationId xmlns:a16="http://schemas.microsoft.com/office/drawing/2014/main" id="{0D87817D-13BB-60B8-B7F0-3EF7D293CF25}"/>
                  </a:ext>
                </a:extLst>
              </p:cNvPr>
              <p:cNvGrpSpPr/>
              <p:nvPr/>
            </p:nvGrpSpPr>
            <p:grpSpPr>
              <a:xfrm>
                <a:off x="1706547" y="1879859"/>
                <a:ext cx="91440" cy="91440"/>
                <a:chOff x="10032216" y="2703458"/>
                <a:chExt cx="91440" cy="91440"/>
              </a:xfrm>
            </p:grpSpPr>
            <p:sp>
              <p:nvSpPr>
                <p:cNvPr id="1554" name="Line 397">
                  <a:extLst>
                    <a:ext uri="{FF2B5EF4-FFF2-40B4-BE49-F238E27FC236}">
                      <a16:creationId xmlns:a16="http://schemas.microsoft.com/office/drawing/2014/main" id="{A4C7AF26-814A-3C49-01B3-896DC1FEB3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5" name="Line 398">
                  <a:extLst>
                    <a:ext uri="{FF2B5EF4-FFF2-40B4-BE49-F238E27FC236}">
                      <a16:creationId xmlns:a16="http://schemas.microsoft.com/office/drawing/2014/main" id="{1BBF9A55-467B-1CA5-141F-A62439CFED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42" name="Group 1541">
                <a:extLst>
                  <a:ext uri="{FF2B5EF4-FFF2-40B4-BE49-F238E27FC236}">
                    <a16:creationId xmlns:a16="http://schemas.microsoft.com/office/drawing/2014/main" id="{63144447-58A3-B464-120D-5728A9B8C560}"/>
                  </a:ext>
                </a:extLst>
              </p:cNvPr>
              <p:cNvGrpSpPr/>
              <p:nvPr/>
            </p:nvGrpSpPr>
            <p:grpSpPr>
              <a:xfrm>
                <a:off x="1703032" y="1846219"/>
                <a:ext cx="91440" cy="91440"/>
                <a:chOff x="10032216" y="2703458"/>
                <a:chExt cx="91440" cy="91440"/>
              </a:xfrm>
            </p:grpSpPr>
            <p:sp>
              <p:nvSpPr>
                <p:cNvPr id="1552" name="Line 397">
                  <a:extLst>
                    <a:ext uri="{FF2B5EF4-FFF2-40B4-BE49-F238E27FC236}">
                      <a16:creationId xmlns:a16="http://schemas.microsoft.com/office/drawing/2014/main" id="{354026A0-596F-3A90-E447-631CBE6654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3" name="Line 398">
                  <a:extLst>
                    <a:ext uri="{FF2B5EF4-FFF2-40B4-BE49-F238E27FC236}">
                      <a16:creationId xmlns:a16="http://schemas.microsoft.com/office/drawing/2014/main" id="{170953C0-D0D8-5ED9-AF0E-63D9A3C80F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43" name="Group 1542">
                <a:extLst>
                  <a:ext uri="{FF2B5EF4-FFF2-40B4-BE49-F238E27FC236}">
                    <a16:creationId xmlns:a16="http://schemas.microsoft.com/office/drawing/2014/main" id="{B5B5D49C-E42E-9C9A-CAC0-70040D87D151}"/>
                  </a:ext>
                </a:extLst>
              </p:cNvPr>
              <p:cNvGrpSpPr/>
              <p:nvPr/>
            </p:nvGrpSpPr>
            <p:grpSpPr>
              <a:xfrm>
                <a:off x="1674376" y="1764189"/>
                <a:ext cx="91440" cy="91440"/>
                <a:chOff x="10032216" y="2703458"/>
                <a:chExt cx="91440" cy="91440"/>
              </a:xfrm>
            </p:grpSpPr>
            <p:sp>
              <p:nvSpPr>
                <p:cNvPr id="1550" name="Line 397">
                  <a:extLst>
                    <a:ext uri="{FF2B5EF4-FFF2-40B4-BE49-F238E27FC236}">
                      <a16:creationId xmlns:a16="http://schemas.microsoft.com/office/drawing/2014/main" id="{873A7E8F-6A1D-4DD0-9BFA-12B76F0667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1" name="Line 398">
                  <a:extLst>
                    <a:ext uri="{FF2B5EF4-FFF2-40B4-BE49-F238E27FC236}">
                      <a16:creationId xmlns:a16="http://schemas.microsoft.com/office/drawing/2014/main" id="{5DCFCEBD-F06D-398F-2101-96B132393A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44" name="Group 1543">
                <a:extLst>
                  <a:ext uri="{FF2B5EF4-FFF2-40B4-BE49-F238E27FC236}">
                    <a16:creationId xmlns:a16="http://schemas.microsoft.com/office/drawing/2014/main" id="{82ACA982-CEFD-B1F6-4D52-DAE29FA38E86}"/>
                  </a:ext>
                </a:extLst>
              </p:cNvPr>
              <p:cNvGrpSpPr/>
              <p:nvPr/>
            </p:nvGrpSpPr>
            <p:grpSpPr>
              <a:xfrm>
                <a:off x="1662519" y="1715120"/>
                <a:ext cx="91440" cy="91440"/>
                <a:chOff x="10032216" y="2703458"/>
                <a:chExt cx="91440" cy="91440"/>
              </a:xfrm>
            </p:grpSpPr>
            <p:sp>
              <p:nvSpPr>
                <p:cNvPr id="1548" name="Line 397">
                  <a:extLst>
                    <a:ext uri="{FF2B5EF4-FFF2-40B4-BE49-F238E27FC236}">
                      <a16:creationId xmlns:a16="http://schemas.microsoft.com/office/drawing/2014/main" id="{3EA96413-A3D7-B94F-981D-15A0AB3231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49" name="Line 398">
                  <a:extLst>
                    <a:ext uri="{FF2B5EF4-FFF2-40B4-BE49-F238E27FC236}">
                      <a16:creationId xmlns:a16="http://schemas.microsoft.com/office/drawing/2014/main" id="{4BF15C72-82DF-267C-40D4-F908BF3554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45" name="Group 1544">
                <a:extLst>
                  <a:ext uri="{FF2B5EF4-FFF2-40B4-BE49-F238E27FC236}">
                    <a16:creationId xmlns:a16="http://schemas.microsoft.com/office/drawing/2014/main" id="{10E59FB2-A79E-A572-4BF9-60CADF98DDF9}"/>
                  </a:ext>
                </a:extLst>
              </p:cNvPr>
              <p:cNvGrpSpPr/>
              <p:nvPr/>
            </p:nvGrpSpPr>
            <p:grpSpPr>
              <a:xfrm>
                <a:off x="1577807" y="1582435"/>
                <a:ext cx="91440" cy="91440"/>
                <a:chOff x="10032216" y="2703458"/>
                <a:chExt cx="91440" cy="91440"/>
              </a:xfrm>
            </p:grpSpPr>
            <p:sp>
              <p:nvSpPr>
                <p:cNvPr id="1546" name="Line 397">
                  <a:extLst>
                    <a:ext uri="{FF2B5EF4-FFF2-40B4-BE49-F238E27FC236}">
                      <a16:creationId xmlns:a16="http://schemas.microsoft.com/office/drawing/2014/main" id="{8E83CDF4-310E-93CE-C677-F23A5DD5F5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47" name="Line 398">
                  <a:extLst>
                    <a:ext uri="{FF2B5EF4-FFF2-40B4-BE49-F238E27FC236}">
                      <a16:creationId xmlns:a16="http://schemas.microsoft.com/office/drawing/2014/main" id="{F0AE8AB2-6BB8-6620-8CE4-FA5F6EFEF8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419" name="Group 1418">
              <a:extLst>
                <a:ext uri="{FF2B5EF4-FFF2-40B4-BE49-F238E27FC236}">
                  <a16:creationId xmlns:a16="http://schemas.microsoft.com/office/drawing/2014/main" id="{B891078C-C932-7B73-6E93-6CBEFCC69D4D}"/>
                </a:ext>
              </a:extLst>
            </p:cNvPr>
            <p:cNvGrpSpPr/>
            <p:nvPr/>
          </p:nvGrpSpPr>
          <p:grpSpPr>
            <a:xfrm>
              <a:off x="1359714" y="1526201"/>
              <a:ext cx="3989939" cy="2685795"/>
              <a:chOff x="1359714" y="1526201"/>
              <a:chExt cx="3989939" cy="2685795"/>
            </a:xfrm>
          </p:grpSpPr>
          <p:sp>
            <p:nvSpPr>
              <p:cNvPr id="1420" name="Freeform 1418">
                <a:extLst>
                  <a:ext uri="{FF2B5EF4-FFF2-40B4-BE49-F238E27FC236}">
                    <a16:creationId xmlns:a16="http://schemas.microsoft.com/office/drawing/2014/main" id="{96B0A658-3B20-F5DE-9CFF-4915D5435188}"/>
                  </a:ext>
                </a:extLst>
              </p:cNvPr>
              <p:cNvSpPr/>
              <p:nvPr/>
            </p:nvSpPr>
            <p:spPr>
              <a:xfrm>
                <a:off x="1408590" y="1587668"/>
                <a:ext cx="3941063" cy="2624328"/>
              </a:xfrm>
              <a:custGeom>
                <a:avLst/>
                <a:gdLst>
                  <a:gd name="connsiteX0" fmla="*/ 3923908 w 3923908"/>
                  <a:gd name="connsiteY0" fmla="*/ 2612419 h 2612419"/>
                  <a:gd name="connsiteX1" fmla="*/ 3923908 w 3923908"/>
                  <a:gd name="connsiteY1" fmla="*/ 2396714 h 2612419"/>
                  <a:gd name="connsiteX2" fmla="*/ 3279256 w 3923908"/>
                  <a:gd name="connsiteY2" fmla="*/ 2396714 h 2612419"/>
                  <a:gd name="connsiteX3" fmla="*/ 3279256 w 3923908"/>
                  <a:gd name="connsiteY3" fmla="*/ 2357506 h 2612419"/>
                  <a:gd name="connsiteX4" fmla="*/ 3216814 w 3923908"/>
                  <a:gd name="connsiteY4" fmla="*/ 2357506 h 2612419"/>
                  <a:gd name="connsiteX5" fmla="*/ 3216814 w 3923908"/>
                  <a:gd name="connsiteY5" fmla="*/ 2307834 h 2612419"/>
                  <a:gd name="connsiteX6" fmla="*/ 2672525 w 3923908"/>
                  <a:gd name="connsiteY6" fmla="*/ 2307834 h 2612419"/>
                  <a:gd name="connsiteX7" fmla="*/ 2672525 w 3923908"/>
                  <a:gd name="connsiteY7" fmla="*/ 2281864 h 2612419"/>
                  <a:gd name="connsiteX8" fmla="*/ 2371308 w 3923908"/>
                  <a:gd name="connsiteY8" fmla="*/ 2281864 h 2612419"/>
                  <a:gd name="connsiteX9" fmla="*/ 2371308 w 3923908"/>
                  <a:gd name="connsiteY9" fmla="*/ 2253498 h 2612419"/>
                  <a:gd name="connsiteX10" fmla="*/ 2356898 w 3923908"/>
                  <a:gd name="connsiteY10" fmla="*/ 2253498 h 2612419"/>
                  <a:gd name="connsiteX11" fmla="*/ 2356898 w 3923908"/>
                  <a:gd name="connsiteY11" fmla="*/ 2241900 h 2612419"/>
                  <a:gd name="connsiteX12" fmla="*/ 2343247 w 3923908"/>
                  <a:gd name="connsiteY12" fmla="*/ 2241900 h 2612419"/>
                  <a:gd name="connsiteX13" fmla="*/ 2343247 w 3923908"/>
                  <a:gd name="connsiteY13" fmla="*/ 2217695 h 2612419"/>
                  <a:gd name="connsiteX14" fmla="*/ 2329595 w 3923908"/>
                  <a:gd name="connsiteY14" fmla="*/ 2217695 h 2612419"/>
                  <a:gd name="connsiteX15" fmla="*/ 2329595 w 3923908"/>
                  <a:gd name="connsiteY15" fmla="*/ 2194624 h 2612419"/>
                  <a:gd name="connsiteX16" fmla="*/ 2154781 w 3923908"/>
                  <a:gd name="connsiteY16" fmla="*/ 2194624 h 2612419"/>
                  <a:gd name="connsiteX17" fmla="*/ 2154781 w 3923908"/>
                  <a:gd name="connsiteY17" fmla="*/ 2181008 h 2612419"/>
                  <a:gd name="connsiteX18" fmla="*/ 2104220 w 3923908"/>
                  <a:gd name="connsiteY18" fmla="*/ 2181008 h 2612419"/>
                  <a:gd name="connsiteX19" fmla="*/ 2104220 w 3923908"/>
                  <a:gd name="connsiteY19" fmla="*/ 2154786 h 2612419"/>
                  <a:gd name="connsiteX20" fmla="*/ 2053659 w 3923908"/>
                  <a:gd name="connsiteY20" fmla="*/ 2154786 h 2612419"/>
                  <a:gd name="connsiteX21" fmla="*/ 2053659 w 3923908"/>
                  <a:gd name="connsiteY21" fmla="*/ 2144322 h 2612419"/>
                  <a:gd name="connsiteX22" fmla="*/ 2041019 w 3923908"/>
                  <a:gd name="connsiteY22" fmla="*/ 2144322 h 2612419"/>
                  <a:gd name="connsiteX23" fmla="*/ 2041019 w 3923908"/>
                  <a:gd name="connsiteY23" fmla="*/ 2106501 h 2612419"/>
                  <a:gd name="connsiteX24" fmla="*/ 2004109 w 3923908"/>
                  <a:gd name="connsiteY24" fmla="*/ 2106501 h 2612419"/>
                  <a:gd name="connsiteX25" fmla="*/ 2004109 w 3923908"/>
                  <a:gd name="connsiteY25" fmla="*/ 2066537 h 2612419"/>
                  <a:gd name="connsiteX26" fmla="*/ 1787076 w 3923908"/>
                  <a:gd name="connsiteY26" fmla="*/ 2066537 h 2612419"/>
                  <a:gd name="connsiteX27" fmla="*/ 1787076 w 3923908"/>
                  <a:gd name="connsiteY27" fmla="*/ 2056073 h 2612419"/>
                  <a:gd name="connsiteX28" fmla="*/ 1749156 w 3923908"/>
                  <a:gd name="connsiteY28" fmla="*/ 2056073 h 2612419"/>
                  <a:gd name="connsiteX29" fmla="*/ 1749156 w 3923908"/>
                  <a:gd name="connsiteY29" fmla="*/ 2004636 h 2612419"/>
                  <a:gd name="connsiteX30" fmla="*/ 1714395 w 3923908"/>
                  <a:gd name="connsiteY30" fmla="*/ 2004636 h 2612419"/>
                  <a:gd name="connsiteX31" fmla="*/ 1714395 w 3923908"/>
                  <a:gd name="connsiteY31" fmla="*/ 1964672 h 2612419"/>
                  <a:gd name="connsiteX32" fmla="*/ 1699606 w 3923908"/>
                  <a:gd name="connsiteY32" fmla="*/ 1964672 h 2612419"/>
                  <a:gd name="connsiteX33" fmla="*/ 1699606 w 3923908"/>
                  <a:gd name="connsiteY33" fmla="*/ 1928994 h 2612419"/>
                  <a:gd name="connsiteX34" fmla="*/ 1659537 w 3923908"/>
                  <a:gd name="connsiteY34" fmla="*/ 1928994 h 2612419"/>
                  <a:gd name="connsiteX35" fmla="*/ 1659537 w 3923908"/>
                  <a:gd name="connsiteY35" fmla="*/ 1918531 h 2612419"/>
                  <a:gd name="connsiteX36" fmla="*/ 1624776 w 3923908"/>
                  <a:gd name="connsiteY36" fmla="*/ 1918531 h 2612419"/>
                  <a:gd name="connsiteX37" fmla="*/ 1624776 w 3923908"/>
                  <a:gd name="connsiteY37" fmla="*/ 1903780 h 2612419"/>
                  <a:gd name="connsiteX38" fmla="*/ 1521505 w 3923908"/>
                  <a:gd name="connsiteY38" fmla="*/ 1903780 h 2612419"/>
                  <a:gd name="connsiteX39" fmla="*/ 1521505 w 3923908"/>
                  <a:gd name="connsiteY39" fmla="*/ 1889787 h 2612419"/>
                  <a:gd name="connsiteX40" fmla="*/ 1510255 w 3923908"/>
                  <a:gd name="connsiteY40" fmla="*/ 1889787 h 2612419"/>
                  <a:gd name="connsiteX41" fmla="*/ 1510255 w 3923908"/>
                  <a:gd name="connsiteY41" fmla="*/ 1878567 h 2612419"/>
                  <a:gd name="connsiteX42" fmla="*/ 1496857 w 3923908"/>
                  <a:gd name="connsiteY42" fmla="*/ 1878567 h 2612419"/>
                  <a:gd name="connsiteX43" fmla="*/ 1496857 w 3923908"/>
                  <a:gd name="connsiteY43" fmla="*/ 1868103 h 2612419"/>
                  <a:gd name="connsiteX44" fmla="*/ 1447054 w 3923908"/>
                  <a:gd name="connsiteY44" fmla="*/ 1868103 h 2612419"/>
                  <a:gd name="connsiteX45" fmla="*/ 1447054 w 3923908"/>
                  <a:gd name="connsiteY45" fmla="*/ 1842132 h 2612419"/>
                  <a:gd name="connsiteX46" fmla="*/ 1419625 w 3923908"/>
                  <a:gd name="connsiteY46" fmla="*/ 1842132 h 2612419"/>
                  <a:gd name="connsiteX47" fmla="*/ 1419625 w 3923908"/>
                  <a:gd name="connsiteY47" fmla="*/ 1827382 h 2612419"/>
                  <a:gd name="connsiteX48" fmla="*/ 1406985 w 3923908"/>
                  <a:gd name="connsiteY48" fmla="*/ 1827382 h 2612419"/>
                  <a:gd name="connsiteX49" fmla="*/ 1406985 w 3923908"/>
                  <a:gd name="connsiteY49" fmla="*/ 1816918 h 2612419"/>
                  <a:gd name="connsiteX50" fmla="*/ 1381704 w 3923908"/>
                  <a:gd name="connsiteY50" fmla="*/ 1816918 h 2612419"/>
                  <a:gd name="connsiteX51" fmla="*/ 1381704 w 3923908"/>
                  <a:gd name="connsiteY51" fmla="*/ 1786788 h 2612419"/>
                  <a:gd name="connsiteX52" fmla="*/ 1369064 w 3923908"/>
                  <a:gd name="connsiteY52" fmla="*/ 1786788 h 2612419"/>
                  <a:gd name="connsiteX53" fmla="*/ 1369064 w 3923908"/>
                  <a:gd name="connsiteY53" fmla="*/ 1753883 h 2612419"/>
                  <a:gd name="connsiteX54" fmla="*/ 1357182 w 3923908"/>
                  <a:gd name="connsiteY54" fmla="*/ 1753883 h 2612419"/>
                  <a:gd name="connsiteX55" fmla="*/ 1357182 w 3923908"/>
                  <a:gd name="connsiteY55" fmla="*/ 1716819 h 2612419"/>
                  <a:gd name="connsiteX56" fmla="*/ 1334050 w 3923908"/>
                  <a:gd name="connsiteY56" fmla="*/ 1716819 h 2612419"/>
                  <a:gd name="connsiteX57" fmla="*/ 1334050 w 3923908"/>
                  <a:gd name="connsiteY57" fmla="*/ 1661474 h 2612419"/>
                  <a:gd name="connsiteX58" fmla="*/ 1319261 w 3923908"/>
                  <a:gd name="connsiteY58" fmla="*/ 1661474 h 2612419"/>
                  <a:gd name="connsiteX59" fmla="*/ 1319261 w 3923908"/>
                  <a:gd name="connsiteY59" fmla="*/ 1639790 h 2612419"/>
                  <a:gd name="connsiteX60" fmla="*/ 1256060 w 3923908"/>
                  <a:gd name="connsiteY60" fmla="*/ 1639790 h 2612419"/>
                  <a:gd name="connsiteX61" fmla="*/ 1256060 w 3923908"/>
                  <a:gd name="connsiteY61" fmla="*/ 1625040 h 2612419"/>
                  <a:gd name="connsiteX62" fmla="*/ 1166188 w 3923908"/>
                  <a:gd name="connsiteY62" fmla="*/ 1625040 h 2612419"/>
                  <a:gd name="connsiteX63" fmla="*/ 1166188 w 3923908"/>
                  <a:gd name="connsiteY63" fmla="*/ 1613820 h 2612419"/>
                  <a:gd name="connsiteX64" fmla="*/ 1129658 w 3923908"/>
                  <a:gd name="connsiteY64" fmla="*/ 1613820 h 2612419"/>
                  <a:gd name="connsiteX65" fmla="*/ 1129658 w 3923908"/>
                  <a:gd name="connsiteY65" fmla="*/ 1587850 h 2612419"/>
                  <a:gd name="connsiteX66" fmla="*/ 1114869 w 3923908"/>
                  <a:gd name="connsiteY66" fmla="*/ 1587850 h 2612419"/>
                  <a:gd name="connsiteX67" fmla="*/ 1114869 w 3923908"/>
                  <a:gd name="connsiteY67" fmla="*/ 1575243 h 2612419"/>
                  <a:gd name="connsiteX68" fmla="*/ 1078339 w 3923908"/>
                  <a:gd name="connsiteY68" fmla="*/ 1575243 h 2612419"/>
                  <a:gd name="connsiteX69" fmla="*/ 1078339 w 3923908"/>
                  <a:gd name="connsiteY69" fmla="*/ 1550785 h 2612419"/>
                  <a:gd name="connsiteX70" fmla="*/ 1067089 w 3923908"/>
                  <a:gd name="connsiteY70" fmla="*/ 1550785 h 2612419"/>
                  <a:gd name="connsiteX71" fmla="*/ 1067089 w 3923908"/>
                  <a:gd name="connsiteY71" fmla="*/ 1503131 h 2612419"/>
                  <a:gd name="connsiteX72" fmla="*/ 1027019 w 3923908"/>
                  <a:gd name="connsiteY72" fmla="*/ 1503131 h 2612419"/>
                  <a:gd name="connsiteX73" fmla="*/ 1027019 w 3923908"/>
                  <a:gd name="connsiteY73" fmla="*/ 1435179 h 2612419"/>
                  <a:gd name="connsiteX74" fmla="*/ 1014379 w 3923908"/>
                  <a:gd name="connsiteY74" fmla="*/ 1435179 h 2612419"/>
                  <a:gd name="connsiteX75" fmla="*/ 1014379 w 3923908"/>
                  <a:gd name="connsiteY75" fmla="*/ 1412739 h 2612419"/>
                  <a:gd name="connsiteX76" fmla="*/ 991247 w 3923908"/>
                  <a:gd name="connsiteY76" fmla="*/ 1412739 h 2612419"/>
                  <a:gd name="connsiteX77" fmla="*/ 991247 w 3923908"/>
                  <a:gd name="connsiteY77" fmla="*/ 1386768 h 2612419"/>
                  <a:gd name="connsiteX78" fmla="*/ 970897 w 3923908"/>
                  <a:gd name="connsiteY78" fmla="*/ 1386768 h 2612419"/>
                  <a:gd name="connsiteX79" fmla="*/ 970897 w 3923908"/>
                  <a:gd name="connsiteY79" fmla="*/ 1337097 h 2612419"/>
                  <a:gd name="connsiteX80" fmla="*/ 952695 w 3923908"/>
                  <a:gd name="connsiteY80" fmla="*/ 1337097 h 2612419"/>
                  <a:gd name="connsiteX81" fmla="*/ 952695 w 3923908"/>
                  <a:gd name="connsiteY81" fmla="*/ 1323733 h 2612419"/>
                  <a:gd name="connsiteX82" fmla="*/ 916164 w 3923908"/>
                  <a:gd name="connsiteY82" fmla="*/ 1323733 h 2612419"/>
                  <a:gd name="connsiteX83" fmla="*/ 916164 w 3923908"/>
                  <a:gd name="connsiteY83" fmla="*/ 1297763 h 2612419"/>
                  <a:gd name="connsiteX84" fmla="*/ 890125 w 3923908"/>
                  <a:gd name="connsiteY84" fmla="*/ 1297763 h 2612419"/>
                  <a:gd name="connsiteX85" fmla="*/ 890125 w 3923908"/>
                  <a:gd name="connsiteY85" fmla="*/ 1272549 h 2612419"/>
                  <a:gd name="connsiteX86" fmla="*/ 876727 w 3923908"/>
                  <a:gd name="connsiteY86" fmla="*/ 1272549 h 2612419"/>
                  <a:gd name="connsiteX87" fmla="*/ 876727 w 3923908"/>
                  <a:gd name="connsiteY87" fmla="*/ 1262085 h 2612419"/>
                  <a:gd name="connsiteX88" fmla="*/ 849297 w 3923908"/>
                  <a:gd name="connsiteY88" fmla="*/ 1262085 h 2612419"/>
                  <a:gd name="connsiteX89" fmla="*/ 849297 w 3923908"/>
                  <a:gd name="connsiteY89" fmla="*/ 1248091 h 2612419"/>
                  <a:gd name="connsiteX90" fmla="*/ 824017 w 3923908"/>
                  <a:gd name="connsiteY90" fmla="*/ 1248091 h 2612419"/>
                  <a:gd name="connsiteX91" fmla="*/ 824017 w 3923908"/>
                  <a:gd name="connsiteY91" fmla="*/ 1235484 h 2612419"/>
                  <a:gd name="connsiteX92" fmla="*/ 800127 w 3923908"/>
                  <a:gd name="connsiteY92" fmla="*/ 1235484 h 2612419"/>
                  <a:gd name="connsiteX93" fmla="*/ 800127 w 3923908"/>
                  <a:gd name="connsiteY93" fmla="*/ 1223634 h 2612419"/>
                  <a:gd name="connsiteX94" fmla="*/ 751715 w 3923908"/>
                  <a:gd name="connsiteY94" fmla="*/ 1223634 h 2612419"/>
                  <a:gd name="connsiteX95" fmla="*/ 751715 w 3923908"/>
                  <a:gd name="connsiteY95" fmla="*/ 1198420 h 2612419"/>
                  <a:gd name="connsiteX96" fmla="*/ 736926 w 3923908"/>
                  <a:gd name="connsiteY96" fmla="*/ 1198420 h 2612419"/>
                  <a:gd name="connsiteX97" fmla="*/ 736926 w 3923908"/>
                  <a:gd name="connsiteY97" fmla="*/ 1183670 h 2612419"/>
                  <a:gd name="connsiteX98" fmla="*/ 726434 w 3923908"/>
                  <a:gd name="connsiteY98" fmla="*/ 1183670 h 2612419"/>
                  <a:gd name="connsiteX99" fmla="*/ 726434 w 3923908"/>
                  <a:gd name="connsiteY99" fmla="*/ 1161986 h 2612419"/>
                  <a:gd name="connsiteX100" fmla="*/ 713036 w 3923908"/>
                  <a:gd name="connsiteY100" fmla="*/ 1161986 h 2612419"/>
                  <a:gd name="connsiteX101" fmla="*/ 713036 w 3923908"/>
                  <a:gd name="connsiteY101" fmla="*/ 1131855 h 2612419"/>
                  <a:gd name="connsiteX102" fmla="*/ 699637 w 3923908"/>
                  <a:gd name="connsiteY102" fmla="*/ 1131855 h 2612419"/>
                  <a:gd name="connsiteX103" fmla="*/ 699637 w 3923908"/>
                  <a:gd name="connsiteY103" fmla="*/ 1095799 h 2612419"/>
                  <a:gd name="connsiteX104" fmla="*/ 685986 w 3923908"/>
                  <a:gd name="connsiteY104" fmla="*/ 1095799 h 2612419"/>
                  <a:gd name="connsiteX105" fmla="*/ 685986 w 3923908"/>
                  <a:gd name="connsiteY105" fmla="*/ 1010702 h 2612419"/>
                  <a:gd name="connsiteX106" fmla="*/ 673345 w 3923908"/>
                  <a:gd name="connsiteY106" fmla="*/ 1010702 h 2612419"/>
                  <a:gd name="connsiteX107" fmla="*/ 673345 w 3923908"/>
                  <a:gd name="connsiteY107" fmla="*/ 994943 h 2612419"/>
                  <a:gd name="connsiteX108" fmla="*/ 660705 w 3923908"/>
                  <a:gd name="connsiteY108" fmla="*/ 994943 h 2612419"/>
                  <a:gd name="connsiteX109" fmla="*/ 660705 w 3923908"/>
                  <a:gd name="connsiteY109" fmla="*/ 958131 h 2612419"/>
                  <a:gd name="connsiteX110" fmla="*/ 648065 w 3923908"/>
                  <a:gd name="connsiteY110" fmla="*/ 958131 h 2612419"/>
                  <a:gd name="connsiteX111" fmla="*/ 648065 w 3923908"/>
                  <a:gd name="connsiteY111" fmla="*/ 910855 h 2612419"/>
                  <a:gd name="connsiteX112" fmla="*/ 636436 w 3923908"/>
                  <a:gd name="connsiteY112" fmla="*/ 910855 h 2612419"/>
                  <a:gd name="connsiteX113" fmla="*/ 636436 w 3923908"/>
                  <a:gd name="connsiteY113" fmla="*/ 873034 h 2612419"/>
                  <a:gd name="connsiteX114" fmla="*/ 622784 w 3923908"/>
                  <a:gd name="connsiteY114" fmla="*/ 873034 h 2612419"/>
                  <a:gd name="connsiteX115" fmla="*/ 622784 w 3923908"/>
                  <a:gd name="connsiteY115" fmla="*/ 857275 h 2612419"/>
                  <a:gd name="connsiteX116" fmla="*/ 585875 w 3923908"/>
                  <a:gd name="connsiteY116" fmla="*/ 857275 h 2612419"/>
                  <a:gd name="connsiteX117" fmla="*/ 585875 w 3923908"/>
                  <a:gd name="connsiteY117" fmla="*/ 845676 h 2612419"/>
                  <a:gd name="connsiteX118" fmla="*/ 546943 w 3923908"/>
                  <a:gd name="connsiteY118" fmla="*/ 845676 h 2612419"/>
                  <a:gd name="connsiteX119" fmla="*/ 546943 w 3923908"/>
                  <a:gd name="connsiteY119" fmla="*/ 832061 h 2612419"/>
                  <a:gd name="connsiteX120" fmla="*/ 521663 w 3923908"/>
                  <a:gd name="connsiteY120" fmla="*/ 832061 h 2612419"/>
                  <a:gd name="connsiteX121" fmla="*/ 521663 w 3923908"/>
                  <a:gd name="connsiteY121" fmla="*/ 820463 h 2612419"/>
                  <a:gd name="connsiteX122" fmla="*/ 460610 w 3923908"/>
                  <a:gd name="connsiteY122" fmla="*/ 820463 h 2612419"/>
                  <a:gd name="connsiteX123" fmla="*/ 460610 w 3923908"/>
                  <a:gd name="connsiteY123" fmla="*/ 806847 h 2612419"/>
                  <a:gd name="connsiteX124" fmla="*/ 446959 w 3923908"/>
                  <a:gd name="connsiteY124" fmla="*/ 806847 h 2612419"/>
                  <a:gd name="connsiteX125" fmla="*/ 446959 w 3923908"/>
                  <a:gd name="connsiteY125" fmla="*/ 792097 h 2612419"/>
                  <a:gd name="connsiteX126" fmla="*/ 397409 w 3923908"/>
                  <a:gd name="connsiteY126" fmla="*/ 792097 h 2612419"/>
                  <a:gd name="connsiteX127" fmla="*/ 397409 w 3923908"/>
                  <a:gd name="connsiteY127" fmla="*/ 770035 h 2612419"/>
                  <a:gd name="connsiteX128" fmla="*/ 358477 w 3923908"/>
                  <a:gd name="connsiteY128" fmla="*/ 770035 h 2612419"/>
                  <a:gd name="connsiteX129" fmla="*/ 358477 w 3923908"/>
                  <a:gd name="connsiteY129" fmla="*/ 705991 h 2612419"/>
                  <a:gd name="connsiteX130" fmla="*/ 345837 w 3923908"/>
                  <a:gd name="connsiteY130" fmla="*/ 705991 h 2612419"/>
                  <a:gd name="connsiteX131" fmla="*/ 345837 w 3923908"/>
                  <a:gd name="connsiteY131" fmla="*/ 562019 h 2612419"/>
                  <a:gd name="connsiteX132" fmla="*/ 334587 w 3923908"/>
                  <a:gd name="connsiteY132" fmla="*/ 562019 h 2612419"/>
                  <a:gd name="connsiteX133" fmla="*/ 334587 w 3923908"/>
                  <a:gd name="connsiteY133" fmla="*/ 475535 h 2612419"/>
                  <a:gd name="connsiteX134" fmla="*/ 321188 w 3923908"/>
                  <a:gd name="connsiteY134" fmla="*/ 475535 h 2612419"/>
                  <a:gd name="connsiteX135" fmla="*/ 321188 w 3923908"/>
                  <a:gd name="connsiteY135" fmla="*/ 413257 h 2612419"/>
                  <a:gd name="connsiteX136" fmla="*/ 309307 w 3923908"/>
                  <a:gd name="connsiteY136" fmla="*/ 413257 h 2612419"/>
                  <a:gd name="connsiteX137" fmla="*/ 309307 w 3923908"/>
                  <a:gd name="connsiteY137" fmla="*/ 340389 h 2612419"/>
                  <a:gd name="connsiteX138" fmla="*/ 295908 w 3923908"/>
                  <a:gd name="connsiteY138" fmla="*/ 340389 h 2612419"/>
                  <a:gd name="connsiteX139" fmla="*/ 295908 w 3923908"/>
                  <a:gd name="connsiteY139" fmla="*/ 254283 h 2612419"/>
                  <a:gd name="connsiteX140" fmla="*/ 284658 w 3923908"/>
                  <a:gd name="connsiteY140" fmla="*/ 254283 h 2612419"/>
                  <a:gd name="connsiteX141" fmla="*/ 284658 w 3923908"/>
                  <a:gd name="connsiteY141" fmla="*/ 201081 h 2612419"/>
                  <a:gd name="connsiteX142" fmla="*/ 269869 w 3923908"/>
                  <a:gd name="connsiteY142" fmla="*/ 201081 h 2612419"/>
                  <a:gd name="connsiteX143" fmla="*/ 269869 w 3923908"/>
                  <a:gd name="connsiteY143" fmla="*/ 187088 h 2612419"/>
                  <a:gd name="connsiteX144" fmla="*/ 257987 w 3923908"/>
                  <a:gd name="connsiteY144" fmla="*/ 187088 h 2612419"/>
                  <a:gd name="connsiteX145" fmla="*/ 257987 w 3923908"/>
                  <a:gd name="connsiteY145" fmla="*/ 164647 h 2612419"/>
                  <a:gd name="connsiteX146" fmla="*/ 242566 w 3923908"/>
                  <a:gd name="connsiteY146" fmla="*/ 164647 h 2612419"/>
                  <a:gd name="connsiteX147" fmla="*/ 242566 w 3923908"/>
                  <a:gd name="connsiteY147" fmla="*/ 149897 h 2612419"/>
                  <a:gd name="connsiteX148" fmla="*/ 210966 w 3923908"/>
                  <a:gd name="connsiteY148" fmla="*/ 149897 h 2612419"/>
                  <a:gd name="connsiteX149" fmla="*/ 210966 w 3923908"/>
                  <a:gd name="connsiteY149" fmla="*/ 129600 h 2612419"/>
                  <a:gd name="connsiteX150" fmla="*/ 196176 w 3923908"/>
                  <a:gd name="connsiteY150" fmla="*/ 129600 h 2612419"/>
                  <a:gd name="connsiteX151" fmla="*/ 196176 w 3923908"/>
                  <a:gd name="connsiteY151" fmla="*/ 110689 h 2612419"/>
                  <a:gd name="connsiteX152" fmla="*/ 182146 w 3923908"/>
                  <a:gd name="connsiteY152" fmla="*/ 110689 h 2612419"/>
                  <a:gd name="connsiteX153" fmla="*/ 182146 w 3923908"/>
                  <a:gd name="connsiteY153" fmla="*/ 100856 h 2612419"/>
                  <a:gd name="connsiteX154" fmla="*/ 168747 w 3923908"/>
                  <a:gd name="connsiteY154" fmla="*/ 100856 h 2612419"/>
                  <a:gd name="connsiteX155" fmla="*/ 168747 w 3923908"/>
                  <a:gd name="connsiteY155" fmla="*/ 63035 h 2612419"/>
                  <a:gd name="connsiteX156" fmla="*/ 142708 w 3923908"/>
                  <a:gd name="connsiteY156" fmla="*/ 63035 h 2612419"/>
                  <a:gd name="connsiteX157" fmla="*/ 142708 w 3923908"/>
                  <a:gd name="connsiteY157" fmla="*/ 34291 h 2612419"/>
                  <a:gd name="connsiteX158" fmla="*/ 104029 w 3923908"/>
                  <a:gd name="connsiteY158" fmla="*/ 34291 h 2612419"/>
                  <a:gd name="connsiteX159" fmla="*/ 104029 w 3923908"/>
                  <a:gd name="connsiteY159" fmla="*/ 23827 h 2612419"/>
                  <a:gd name="connsiteX160" fmla="*/ 90630 w 3923908"/>
                  <a:gd name="connsiteY160" fmla="*/ 23827 h 2612419"/>
                  <a:gd name="connsiteX161" fmla="*/ 90630 w 3923908"/>
                  <a:gd name="connsiteY161" fmla="*/ 12607 h 2612419"/>
                  <a:gd name="connsiteX162" fmla="*/ 42850 w 3923908"/>
                  <a:gd name="connsiteY162" fmla="*/ 12607 h 2612419"/>
                  <a:gd name="connsiteX163" fmla="*/ 42850 w 3923908"/>
                  <a:gd name="connsiteY163" fmla="*/ 0 h 2612419"/>
                  <a:gd name="connsiteX164" fmla="*/ 0 w 3923908"/>
                  <a:gd name="connsiteY164" fmla="*/ 0 h 2612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</a:cxnLst>
                <a:rect l="l" t="t" r="r" b="b"/>
                <a:pathLst>
                  <a:path w="3923908" h="2612419">
                    <a:moveTo>
                      <a:pt x="3923908" y="2612419"/>
                    </a:moveTo>
                    <a:lnTo>
                      <a:pt x="3923908" y="2396714"/>
                    </a:lnTo>
                    <a:lnTo>
                      <a:pt x="3279256" y="2396714"/>
                    </a:lnTo>
                    <a:lnTo>
                      <a:pt x="3279256" y="2357506"/>
                    </a:lnTo>
                    <a:lnTo>
                      <a:pt x="3216814" y="2357506"/>
                    </a:lnTo>
                    <a:lnTo>
                      <a:pt x="3216814" y="2307834"/>
                    </a:lnTo>
                    <a:lnTo>
                      <a:pt x="2672525" y="2307834"/>
                    </a:lnTo>
                    <a:lnTo>
                      <a:pt x="2672525" y="2281864"/>
                    </a:lnTo>
                    <a:lnTo>
                      <a:pt x="2371308" y="2281864"/>
                    </a:lnTo>
                    <a:lnTo>
                      <a:pt x="2371308" y="2253498"/>
                    </a:lnTo>
                    <a:lnTo>
                      <a:pt x="2356898" y="2253498"/>
                    </a:lnTo>
                    <a:lnTo>
                      <a:pt x="2356898" y="2241900"/>
                    </a:lnTo>
                    <a:lnTo>
                      <a:pt x="2343247" y="2241900"/>
                    </a:lnTo>
                    <a:lnTo>
                      <a:pt x="2343247" y="2217695"/>
                    </a:lnTo>
                    <a:lnTo>
                      <a:pt x="2329595" y="2217695"/>
                    </a:lnTo>
                    <a:lnTo>
                      <a:pt x="2329595" y="2194624"/>
                    </a:lnTo>
                    <a:lnTo>
                      <a:pt x="2154781" y="2194624"/>
                    </a:lnTo>
                    <a:lnTo>
                      <a:pt x="2154781" y="2181008"/>
                    </a:lnTo>
                    <a:lnTo>
                      <a:pt x="2104220" y="2181008"/>
                    </a:lnTo>
                    <a:lnTo>
                      <a:pt x="2104220" y="2154786"/>
                    </a:lnTo>
                    <a:lnTo>
                      <a:pt x="2053659" y="2154786"/>
                    </a:lnTo>
                    <a:lnTo>
                      <a:pt x="2053659" y="2144322"/>
                    </a:lnTo>
                    <a:lnTo>
                      <a:pt x="2041019" y="2144322"/>
                    </a:lnTo>
                    <a:lnTo>
                      <a:pt x="2041019" y="2106501"/>
                    </a:lnTo>
                    <a:lnTo>
                      <a:pt x="2004109" y="2106501"/>
                    </a:lnTo>
                    <a:lnTo>
                      <a:pt x="2004109" y="2066537"/>
                    </a:lnTo>
                    <a:lnTo>
                      <a:pt x="1787076" y="2066537"/>
                    </a:lnTo>
                    <a:lnTo>
                      <a:pt x="1787076" y="2056073"/>
                    </a:lnTo>
                    <a:lnTo>
                      <a:pt x="1749156" y="2056073"/>
                    </a:lnTo>
                    <a:lnTo>
                      <a:pt x="1749156" y="2004636"/>
                    </a:lnTo>
                    <a:lnTo>
                      <a:pt x="1714395" y="2004636"/>
                    </a:lnTo>
                    <a:lnTo>
                      <a:pt x="1714395" y="1964672"/>
                    </a:lnTo>
                    <a:lnTo>
                      <a:pt x="1699606" y="1964672"/>
                    </a:lnTo>
                    <a:lnTo>
                      <a:pt x="1699606" y="1928994"/>
                    </a:lnTo>
                    <a:lnTo>
                      <a:pt x="1659537" y="1928994"/>
                    </a:lnTo>
                    <a:lnTo>
                      <a:pt x="1659537" y="1918531"/>
                    </a:lnTo>
                    <a:lnTo>
                      <a:pt x="1624776" y="1918531"/>
                    </a:lnTo>
                    <a:lnTo>
                      <a:pt x="1624776" y="1903780"/>
                    </a:lnTo>
                    <a:lnTo>
                      <a:pt x="1521505" y="1903780"/>
                    </a:lnTo>
                    <a:lnTo>
                      <a:pt x="1521505" y="1889787"/>
                    </a:lnTo>
                    <a:lnTo>
                      <a:pt x="1510255" y="1889787"/>
                    </a:lnTo>
                    <a:lnTo>
                      <a:pt x="1510255" y="1878567"/>
                    </a:lnTo>
                    <a:lnTo>
                      <a:pt x="1496857" y="1878567"/>
                    </a:lnTo>
                    <a:lnTo>
                      <a:pt x="1496857" y="1868103"/>
                    </a:lnTo>
                    <a:lnTo>
                      <a:pt x="1447054" y="1868103"/>
                    </a:lnTo>
                    <a:lnTo>
                      <a:pt x="1447054" y="1842132"/>
                    </a:lnTo>
                    <a:lnTo>
                      <a:pt x="1419625" y="1842132"/>
                    </a:lnTo>
                    <a:lnTo>
                      <a:pt x="1419625" y="1827382"/>
                    </a:lnTo>
                    <a:lnTo>
                      <a:pt x="1406985" y="1827382"/>
                    </a:lnTo>
                    <a:lnTo>
                      <a:pt x="1406985" y="1816918"/>
                    </a:lnTo>
                    <a:lnTo>
                      <a:pt x="1381704" y="1816918"/>
                    </a:lnTo>
                    <a:lnTo>
                      <a:pt x="1381704" y="1786788"/>
                    </a:lnTo>
                    <a:lnTo>
                      <a:pt x="1369064" y="1786788"/>
                    </a:lnTo>
                    <a:lnTo>
                      <a:pt x="1369064" y="1753883"/>
                    </a:lnTo>
                    <a:lnTo>
                      <a:pt x="1357182" y="1753883"/>
                    </a:lnTo>
                    <a:lnTo>
                      <a:pt x="1357182" y="1716819"/>
                    </a:lnTo>
                    <a:lnTo>
                      <a:pt x="1334050" y="1716819"/>
                    </a:lnTo>
                    <a:lnTo>
                      <a:pt x="1334050" y="1661474"/>
                    </a:lnTo>
                    <a:lnTo>
                      <a:pt x="1319261" y="1661474"/>
                    </a:lnTo>
                    <a:lnTo>
                      <a:pt x="1319261" y="1639790"/>
                    </a:lnTo>
                    <a:lnTo>
                      <a:pt x="1256060" y="1639790"/>
                    </a:lnTo>
                    <a:lnTo>
                      <a:pt x="1256060" y="1625040"/>
                    </a:lnTo>
                    <a:lnTo>
                      <a:pt x="1166188" y="1625040"/>
                    </a:lnTo>
                    <a:lnTo>
                      <a:pt x="1166188" y="1613820"/>
                    </a:lnTo>
                    <a:lnTo>
                      <a:pt x="1129658" y="1613820"/>
                    </a:lnTo>
                    <a:lnTo>
                      <a:pt x="1129658" y="1587850"/>
                    </a:lnTo>
                    <a:lnTo>
                      <a:pt x="1114869" y="1587850"/>
                    </a:lnTo>
                    <a:lnTo>
                      <a:pt x="1114869" y="1575243"/>
                    </a:lnTo>
                    <a:lnTo>
                      <a:pt x="1078339" y="1575243"/>
                    </a:lnTo>
                    <a:lnTo>
                      <a:pt x="1078339" y="1550785"/>
                    </a:lnTo>
                    <a:lnTo>
                      <a:pt x="1067089" y="1550785"/>
                    </a:lnTo>
                    <a:lnTo>
                      <a:pt x="1067089" y="1503131"/>
                    </a:lnTo>
                    <a:lnTo>
                      <a:pt x="1027019" y="1503131"/>
                    </a:lnTo>
                    <a:lnTo>
                      <a:pt x="1027019" y="1435179"/>
                    </a:lnTo>
                    <a:lnTo>
                      <a:pt x="1014379" y="1435179"/>
                    </a:lnTo>
                    <a:lnTo>
                      <a:pt x="1014379" y="1412739"/>
                    </a:lnTo>
                    <a:lnTo>
                      <a:pt x="991247" y="1412739"/>
                    </a:lnTo>
                    <a:lnTo>
                      <a:pt x="991247" y="1386768"/>
                    </a:lnTo>
                    <a:lnTo>
                      <a:pt x="970897" y="1386768"/>
                    </a:lnTo>
                    <a:lnTo>
                      <a:pt x="970897" y="1337097"/>
                    </a:lnTo>
                    <a:lnTo>
                      <a:pt x="952695" y="1337097"/>
                    </a:lnTo>
                    <a:lnTo>
                      <a:pt x="952695" y="1323733"/>
                    </a:lnTo>
                    <a:lnTo>
                      <a:pt x="916164" y="1323733"/>
                    </a:lnTo>
                    <a:lnTo>
                      <a:pt x="916164" y="1297763"/>
                    </a:lnTo>
                    <a:lnTo>
                      <a:pt x="890125" y="1297763"/>
                    </a:lnTo>
                    <a:lnTo>
                      <a:pt x="890125" y="1272549"/>
                    </a:lnTo>
                    <a:lnTo>
                      <a:pt x="876727" y="1272549"/>
                    </a:lnTo>
                    <a:lnTo>
                      <a:pt x="876727" y="1262085"/>
                    </a:lnTo>
                    <a:lnTo>
                      <a:pt x="849297" y="1262085"/>
                    </a:lnTo>
                    <a:lnTo>
                      <a:pt x="849297" y="1248091"/>
                    </a:lnTo>
                    <a:lnTo>
                      <a:pt x="824017" y="1248091"/>
                    </a:lnTo>
                    <a:lnTo>
                      <a:pt x="824017" y="1235484"/>
                    </a:lnTo>
                    <a:lnTo>
                      <a:pt x="800127" y="1235484"/>
                    </a:lnTo>
                    <a:lnTo>
                      <a:pt x="800127" y="1223634"/>
                    </a:lnTo>
                    <a:lnTo>
                      <a:pt x="751715" y="1223634"/>
                    </a:lnTo>
                    <a:lnTo>
                      <a:pt x="751715" y="1198420"/>
                    </a:lnTo>
                    <a:lnTo>
                      <a:pt x="736926" y="1198420"/>
                    </a:lnTo>
                    <a:lnTo>
                      <a:pt x="736926" y="1183670"/>
                    </a:lnTo>
                    <a:lnTo>
                      <a:pt x="726434" y="1183670"/>
                    </a:lnTo>
                    <a:lnTo>
                      <a:pt x="726434" y="1161986"/>
                    </a:lnTo>
                    <a:lnTo>
                      <a:pt x="713036" y="1161986"/>
                    </a:lnTo>
                    <a:lnTo>
                      <a:pt x="713036" y="1131855"/>
                    </a:lnTo>
                    <a:lnTo>
                      <a:pt x="699637" y="1131855"/>
                    </a:lnTo>
                    <a:lnTo>
                      <a:pt x="699637" y="1095799"/>
                    </a:lnTo>
                    <a:lnTo>
                      <a:pt x="685986" y="1095799"/>
                    </a:lnTo>
                    <a:lnTo>
                      <a:pt x="685986" y="1010702"/>
                    </a:lnTo>
                    <a:lnTo>
                      <a:pt x="673345" y="1010702"/>
                    </a:lnTo>
                    <a:lnTo>
                      <a:pt x="673345" y="994943"/>
                    </a:lnTo>
                    <a:cubicBezTo>
                      <a:pt x="673345" y="994943"/>
                      <a:pt x="660705" y="998095"/>
                      <a:pt x="660705" y="994943"/>
                    </a:cubicBezTo>
                    <a:lnTo>
                      <a:pt x="660705" y="958131"/>
                    </a:lnTo>
                    <a:lnTo>
                      <a:pt x="648065" y="958131"/>
                    </a:lnTo>
                    <a:lnTo>
                      <a:pt x="648065" y="910855"/>
                    </a:lnTo>
                    <a:lnTo>
                      <a:pt x="636436" y="910855"/>
                    </a:lnTo>
                    <a:lnTo>
                      <a:pt x="636436" y="873034"/>
                    </a:lnTo>
                    <a:lnTo>
                      <a:pt x="622784" y="873034"/>
                    </a:lnTo>
                    <a:lnTo>
                      <a:pt x="622784" y="857275"/>
                    </a:lnTo>
                    <a:lnTo>
                      <a:pt x="585875" y="857275"/>
                    </a:lnTo>
                    <a:lnTo>
                      <a:pt x="585875" y="845676"/>
                    </a:lnTo>
                    <a:lnTo>
                      <a:pt x="546943" y="845676"/>
                    </a:lnTo>
                    <a:lnTo>
                      <a:pt x="546943" y="832061"/>
                    </a:lnTo>
                    <a:lnTo>
                      <a:pt x="521663" y="832061"/>
                    </a:lnTo>
                    <a:lnTo>
                      <a:pt x="521663" y="820463"/>
                    </a:lnTo>
                    <a:lnTo>
                      <a:pt x="460610" y="820463"/>
                    </a:lnTo>
                    <a:lnTo>
                      <a:pt x="460610" y="806847"/>
                    </a:lnTo>
                    <a:lnTo>
                      <a:pt x="446959" y="806847"/>
                    </a:lnTo>
                    <a:lnTo>
                      <a:pt x="446959" y="792097"/>
                    </a:lnTo>
                    <a:lnTo>
                      <a:pt x="397409" y="792097"/>
                    </a:lnTo>
                    <a:lnTo>
                      <a:pt x="397409" y="770035"/>
                    </a:lnTo>
                    <a:lnTo>
                      <a:pt x="358477" y="770035"/>
                    </a:lnTo>
                    <a:lnTo>
                      <a:pt x="358477" y="705991"/>
                    </a:lnTo>
                    <a:lnTo>
                      <a:pt x="345837" y="705991"/>
                    </a:lnTo>
                    <a:lnTo>
                      <a:pt x="345837" y="562019"/>
                    </a:lnTo>
                    <a:lnTo>
                      <a:pt x="334587" y="562019"/>
                    </a:lnTo>
                    <a:lnTo>
                      <a:pt x="334587" y="475535"/>
                    </a:lnTo>
                    <a:lnTo>
                      <a:pt x="321188" y="475535"/>
                    </a:lnTo>
                    <a:lnTo>
                      <a:pt x="321188" y="413257"/>
                    </a:lnTo>
                    <a:lnTo>
                      <a:pt x="309307" y="413257"/>
                    </a:lnTo>
                    <a:lnTo>
                      <a:pt x="309307" y="340389"/>
                    </a:lnTo>
                    <a:lnTo>
                      <a:pt x="295908" y="340389"/>
                    </a:lnTo>
                    <a:lnTo>
                      <a:pt x="295908" y="254283"/>
                    </a:lnTo>
                    <a:lnTo>
                      <a:pt x="284658" y="254283"/>
                    </a:lnTo>
                    <a:lnTo>
                      <a:pt x="284658" y="201081"/>
                    </a:lnTo>
                    <a:lnTo>
                      <a:pt x="269869" y="201081"/>
                    </a:lnTo>
                    <a:lnTo>
                      <a:pt x="269869" y="187088"/>
                    </a:lnTo>
                    <a:lnTo>
                      <a:pt x="257987" y="187088"/>
                    </a:lnTo>
                    <a:lnTo>
                      <a:pt x="257987" y="164647"/>
                    </a:lnTo>
                    <a:lnTo>
                      <a:pt x="242566" y="164647"/>
                    </a:lnTo>
                    <a:lnTo>
                      <a:pt x="242566" y="149897"/>
                    </a:lnTo>
                    <a:lnTo>
                      <a:pt x="210966" y="149897"/>
                    </a:lnTo>
                    <a:lnTo>
                      <a:pt x="210966" y="129600"/>
                    </a:lnTo>
                    <a:lnTo>
                      <a:pt x="196176" y="129600"/>
                    </a:lnTo>
                    <a:lnTo>
                      <a:pt x="196176" y="110689"/>
                    </a:lnTo>
                    <a:lnTo>
                      <a:pt x="182146" y="110689"/>
                    </a:lnTo>
                    <a:lnTo>
                      <a:pt x="182146" y="100856"/>
                    </a:lnTo>
                    <a:lnTo>
                      <a:pt x="168747" y="100856"/>
                    </a:lnTo>
                    <a:lnTo>
                      <a:pt x="168747" y="63035"/>
                    </a:lnTo>
                    <a:lnTo>
                      <a:pt x="142708" y="63035"/>
                    </a:lnTo>
                    <a:lnTo>
                      <a:pt x="142708" y="34291"/>
                    </a:lnTo>
                    <a:lnTo>
                      <a:pt x="104029" y="34291"/>
                    </a:lnTo>
                    <a:lnTo>
                      <a:pt x="104029" y="23827"/>
                    </a:lnTo>
                    <a:lnTo>
                      <a:pt x="90630" y="23827"/>
                    </a:lnTo>
                    <a:lnTo>
                      <a:pt x="90630" y="12607"/>
                    </a:lnTo>
                    <a:lnTo>
                      <a:pt x="42850" y="12607"/>
                    </a:lnTo>
                    <a:lnTo>
                      <a:pt x="42850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97A0C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90979F89-74F0-9D82-D7E4-0CC0313A90B5}"/>
                  </a:ext>
                </a:extLst>
              </p:cNvPr>
              <p:cNvGrpSpPr/>
              <p:nvPr/>
            </p:nvGrpSpPr>
            <p:grpSpPr>
              <a:xfrm>
                <a:off x="5118403" y="3947913"/>
                <a:ext cx="91440" cy="91440"/>
                <a:chOff x="9770201" y="2586415"/>
                <a:chExt cx="91440" cy="91440"/>
              </a:xfrm>
            </p:grpSpPr>
            <p:sp>
              <p:nvSpPr>
                <p:cNvPr id="1482" name="Line 258">
                  <a:extLst>
                    <a:ext uri="{FF2B5EF4-FFF2-40B4-BE49-F238E27FC236}">
                      <a16:creationId xmlns:a16="http://schemas.microsoft.com/office/drawing/2014/main" id="{BB06BF2F-DEE9-12D7-D358-4E2608A70B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Line 259">
                  <a:extLst>
                    <a:ext uri="{FF2B5EF4-FFF2-40B4-BE49-F238E27FC236}">
                      <a16:creationId xmlns:a16="http://schemas.microsoft.com/office/drawing/2014/main" id="{E647715E-7CCB-BD93-DF16-CAFF75C74C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2" name="Group 1421">
                <a:extLst>
                  <a:ext uri="{FF2B5EF4-FFF2-40B4-BE49-F238E27FC236}">
                    <a16:creationId xmlns:a16="http://schemas.microsoft.com/office/drawing/2014/main" id="{B868F310-D8B1-1744-52D4-B54BECAEF363}"/>
                  </a:ext>
                </a:extLst>
              </p:cNvPr>
              <p:cNvGrpSpPr/>
              <p:nvPr/>
            </p:nvGrpSpPr>
            <p:grpSpPr>
              <a:xfrm>
                <a:off x="5051348" y="3947913"/>
                <a:ext cx="91440" cy="91440"/>
                <a:chOff x="9770201" y="2586415"/>
                <a:chExt cx="91440" cy="91440"/>
              </a:xfrm>
            </p:grpSpPr>
            <p:sp>
              <p:nvSpPr>
                <p:cNvPr id="1480" name="Line 258">
                  <a:extLst>
                    <a:ext uri="{FF2B5EF4-FFF2-40B4-BE49-F238E27FC236}">
                      <a16:creationId xmlns:a16="http://schemas.microsoft.com/office/drawing/2014/main" id="{394D1DF9-E4E2-5233-98EE-EDE57971A0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Line 259">
                  <a:extLst>
                    <a:ext uri="{FF2B5EF4-FFF2-40B4-BE49-F238E27FC236}">
                      <a16:creationId xmlns:a16="http://schemas.microsoft.com/office/drawing/2014/main" id="{1D716572-D913-998C-A9BF-FF48F719A5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3" name="Group 1422">
                <a:extLst>
                  <a:ext uri="{FF2B5EF4-FFF2-40B4-BE49-F238E27FC236}">
                    <a16:creationId xmlns:a16="http://schemas.microsoft.com/office/drawing/2014/main" id="{E1144AC2-7914-BC8E-91F8-6C3366571BAD}"/>
                  </a:ext>
                </a:extLst>
              </p:cNvPr>
              <p:cNvGrpSpPr/>
              <p:nvPr/>
            </p:nvGrpSpPr>
            <p:grpSpPr>
              <a:xfrm>
                <a:off x="5063006" y="3947913"/>
                <a:ext cx="91440" cy="91440"/>
                <a:chOff x="9770201" y="2586415"/>
                <a:chExt cx="91440" cy="91440"/>
              </a:xfrm>
            </p:grpSpPr>
            <p:sp>
              <p:nvSpPr>
                <p:cNvPr id="1478" name="Line 258">
                  <a:extLst>
                    <a:ext uri="{FF2B5EF4-FFF2-40B4-BE49-F238E27FC236}">
                      <a16:creationId xmlns:a16="http://schemas.microsoft.com/office/drawing/2014/main" id="{CD177D1F-7D42-2DDB-71DC-DA88B7CD37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Line 259">
                  <a:extLst>
                    <a:ext uri="{FF2B5EF4-FFF2-40B4-BE49-F238E27FC236}">
                      <a16:creationId xmlns:a16="http://schemas.microsoft.com/office/drawing/2014/main" id="{D3B6A5A8-D885-B3AC-0494-4FB38DC91A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4" name="Group 1423">
                <a:extLst>
                  <a:ext uri="{FF2B5EF4-FFF2-40B4-BE49-F238E27FC236}">
                    <a16:creationId xmlns:a16="http://schemas.microsoft.com/office/drawing/2014/main" id="{D2C15C73-1BDF-3F48-723E-906419A02CDB}"/>
                  </a:ext>
                </a:extLst>
              </p:cNvPr>
              <p:cNvGrpSpPr/>
              <p:nvPr/>
            </p:nvGrpSpPr>
            <p:grpSpPr>
              <a:xfrm>
                <a:off x="4793595" y="3947913"/>
                <a:ext cx="91440" cy="91440"/>
                <a:chOff x="9770201" y="2586415"/>
                <a:chExt cx="91440" cy="91440"/>
              </a:xfrm>
            </p:grpSpPr>
            <p:sp>
              <p:nvSpPr>
                <p:cNvPr id="1476" name="Line 258">
                  <a:extLst>
                    <a:ext uri="{FF2B5EF4-FFF2-40B4-BE49-F238E27FC236}">
                      <a16:creationId xmlns:a16="http://schemas.microsoft.com/office/drawing/2014/main" id="{D9199F80-30B1-0A62-9EE0-C5DD9B6130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Line 259">
                  <a:extLst>
                    <a:ext uri="{FF2B5EF4-FFF2-40B4-BE49-F238E27FC236}">
                      <a16:creationId xmlns:a16="http://schemas.microsoft.com/office/drawing/2014/main" id="{2A883D63-C6A7-A7D2-1B16-0C90CC8E71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5" name="Group 1424">
                <a:extLst>
                  <a:ext uri="{FF2B5EF4-FFF2-40B4-BE49-F238E27FC236}">
                    <a16:creationId xmlns:a16="http://schemas.microsoft.com/office/drawing/2014/main" id="{DC6D0F86-609E-4EE5-26F4-FCF5E813C5CB}"/>
                  </a:ext>
                </a:extLst>
              </p:cNvPr>
              <p:cNvGrpSpPr/>
              <p:nvPr/>
            </p:nvGrpSpPr>
            <p:grpSpPr>
              <a:xfrm>
                <a:off x="4509411" y="3860589"/>
                <a:ext cx="91440" cy="91440"/>
                <a:chOff x="9770201" y="2586415"/>
                <a:chExt cx="91440" cy="91440"/>
              </a:xfrm>
            </p:grpSpPr>
            <p:sp>
              <p:nvSpPr>
                <p:cNvPr id="1474" name="Line 258">
                  <a:extLst>
                    <a:ext uri="{FF2B5EF4-FFF2-40B4-BE49-F238E27FC236}">
                      <a16:creationId xmlns:a16="http://schemas.microsoft.com/office/drawing/2014/main" id="{7E74F4A5-E788-6F93-7C16-B253E7DFCD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5" name="Line 259">
                  <a:extLst>
                    <a:ext uri="{FF2B5EF4-FFF2-40B4-BE49-F238E27FC236}">
                      <a16:creationId xmlns:a16="http://schemas.microsoft.com/office/drawing/2014/main" id="{66DE7D78-AB5F-DE47-71A4-4C07F0304B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6" name="Group 1425">
                <a:extLst>
                  <a:ext uri="{FF2B5EF4-FFF2-40B4-BE49-F238E27FC236}">
                    <a16:creationId xmlns:a16="http://schemas.microsoft.com/office/drawing/2014/main" id="{E3B6A546-3FFC-D0A8-A072-3EC09CF01E64}"/>
                  </a:ext>
                </a:extLst>
              </p:cNvPr>
              <p:cNvGrpSpPr/>
              <p:nvPr/>
            </p:nvGrpSpPr>
            <p:grpSpPr>
              <a:xfrm>
                <a:off x="4461785" y="3860589"/>
                <a:ext cx="91440" cy="91440"/>
                <a:chOff x="9770201" y="2586415"/>
                <a:chExt cx="91440" cy="91440"/>
              </a:xfrm>
            </p:grpSpPr>
            <p:sp>
              <p:nvSpPr>
                <p:cNvPr id="1472" name="Line 258">
                  <a:extLst>
                    <a:ext uri="{FF2B5EF4-FFF2-40B4-BE49-F238E27FC236}">
                      <a16:creationId xmlns:a16="http://schemas.microsoft.com/office/drawing/2014/main" id="{F72E1104-269F-24A1-C8D2-A601B43F18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3" name="Line 259">
                  <a:extLst>
                    <a:ext uri="{FF2B5EF4-FFF2-40B4-BE49-F238E27FC236}">
                      <a16:creationId xmlns:a16="http://schemas.microsoft.com/office/drawing/2014/main" id="{0313E253-4AF0-1CB2-DB45-E73CC23CB9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7" name="Group 1426">
                <a:extLst>
                  <a:ext uri="{FF2B5EF4-FFF2-40B4-BE49-F238E27FC236}">
                    <a16:creationId xmlns:a16="http://schemas.microsoft.com/office/drawing/2014/main" id="{FA9EBC3C-BF0E-0A49-01FF-446305E23E70}"/>
                  </a:ext>
                </a:extLst>
              </p:cNvPr>
              <p:cNvGrpSpPr/>
              <p:nvPr/>
            </p:nvGrpSpPr>
            <p:grpSpPr>
              <a:xfrm>
                <a:off x="4450409" y="3860589"/>
                <a:ext cx="91440" cy="91440"/>
                <a:chOff x="9770201" y="2586415"/>
                <a:chExt cx="91440" cy="91440"/>
              </a:xfrm>
            </p:grpSpPr>
            <p:sp>
              <p:nvSpPr>
                <p:cNvPr id="1086" name="Line 258">
                  <a:extLst>
                    <a:ext uri="{FF2B5EF4-FFF2-40B4-BE49-F238E27FC236}">
                      <a16:creationId xmlns:a16="http://schemas.microsoft.com/office/drawing/2014/main" id="{EB11AF44-B890-C571-4E47-7D64CFAAA6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Line 259">
                  <a:extLst>
                    <a:ext uri="{FF2B5EF4-FFF2-40B4-BE49-F238E27FC236}">
                      <a16:creationId xmlns:a16="http://schemas.microsoft.com/office/drawing/2014/main" id="{0FF89C8F-C0E0-9BC6-7F4F-B0BD98CC0F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8" name="Group 1427">
                <a:extLst>
                  <a:ext uri="{FF2B5EF4-FFF2-40B4-BE49-F238E27FC236}">
                    <a16:creationId xmlns:a16="http://schemas.microsoft.com/office/drawing/2014/main" id="{B65E3E0B-EAD0-C305-70F1-D0207F3B20ED}"/>
                  </a:ext>
                </a:extLst>
              </p:cNvPr>
              <p:cNvGrpSpPr/>
              <p:nvPr/>
            </p:nvGrpSpPr>
            <p:grpSpPr>
              <a:xfrm>
                <a:off x="4311955" y="3860589"/>
                <a:ext cx="91440" cy="91440"/>
                <a:chOff x="9770201" y="2586415"/>
                <a:chExt cx="91440" cy="91440"/>
              </a:xfrm>
            </p:grpSpPr>
            <p:sp>
              <p:nvSpPr>
                <p:cNvPr id="1084" name="Line 258">
                  <a:extLst>
                    <a:ext uri="{FF2B5EF4-FFF2-40B4-BE49-F238E27FC236}">
                      <a16:creationId xmlns:a16="http://schemas.microsoft.com/office/drawing/2014/main" id="{3A22A35C-385D-CB9D-18F1-5B41F30EF5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Line 259">
                  <a:extLst>
                    <a:ext uri="{FF2B5EF4-FFF2-40B4-BE49-F238E27FC236}">
                      <a16:creationId xmlns:a16="http://schemas.microsoft.com/office/drawing/2014/main" id="{D833B60C-722E-30CC-35C4-DE2799B93C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9" name="Group 1428">
                <a:extLst>
                  <a:ext uri="{FF2B5EF4-FFF2-40B4-BE49-F238E27FC236}">
                    <a16:creationId xmlns:a16="http://schemas.microsoft.com/office/drawing/2014/main" id="{B828194B-B092-D38D-A834-EFA16B3FDA19}"/>
                  </a:ext>
                </a:extLst>
              </p:cNvPr>
              <p:cNvGrpSpPr/>
              <p:nvPr/>
            </p:nvGrpSpPr>
            <p:grpSpPr>
              <a:xfrm>
                <a:off x="4054858" y="3860589"/>
                <a:ext cx="91440" cy="91440"/>
                <a:chOff x="9770201" y="2586415"/>
                <a:chExt cx="91440" cy="91440"/>
              </a:xfrm>
            </p:grpSpPr>
            <p:sp>
              <p:nvSpPr>
                <p:cNvPr id="1082" name="Line 258">
                  <a:extLst>
                    <a:ext uri="{FF2B5EF4-FFF2-40B4-BE49-F238E27FC236}">
                      <a16:creationId xmlns:a16="http://schemas.microsoft.com/office/drawing/2014/main" id="{93D83CC4-246A-033D-24DF-9504EF26D6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Line 259">
                  <a:extLst>
                    <a:ext uri="{FF2B5EF4-FFF2-40B4-BE49-F238E27FC236}">
                      <a16:creationId xmlns:a16="http://schemas.microsoft.com/office/drawing/2014/main" id="{EE737552-11DF-BF54-02CE-959675261D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0" name="Group 1429">
                <a:extLst>
                  <a:ext uri="{FF2B5EF4-FFF2-40B4-BE49-F238E27FC236}">
                    <a16:creationId xmlns:a16="http://schemas.microsoft.com/office/drawing/2014/main" id="{6513154A-3683-5036-073C-9DA70E86DC52}"/>
                  </a:ext>
                </a:extLst>
              </p:cNvPr>
              <p:cNvGrpSpPr/>
              <p:nvPr/>
            </p:nvGrpSpPr>
            <p:grpSpPr>
              <a:xfrm>
                <a:off x="4083517" y="3860589"/>
                <a:ext cx="91440" cy="91440"/>
                <a:chOff x="9770201" y="2586415"/>
                <a:chExt cx="91440" cy="91440"/>
              </a:xfrm>
            </p:grpSpPr>
            <p:sp>
              <p:nvSpPr>
                <p:cNvPr id="1080" name="Line 258">
                  <a:extLst>
                    <a:ext uri="{FF2B5EF4-FFF2-40B4-BE49-F238E27FC236}">
                      <a16:creationId xmlns:a16="http://schemas.microsoft.com/office/drawing/2014/main" id="{D8B60DE6-11E2-657F-A2BB-17E5688829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Line 259">
                  <a:extLst>
                    <a:ext uri="{FF2B5EF4-FFF2-40B4-BE49-F238E27FC236}">
                      <a16:creationId xmlns:a16="http://schemas.microsoft.com/office/drawing/2014/main" id="{3BF359A0-D196-D114-D0B0-58C341BB9D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1" name="Group 1430">
                <a:extLst>
                  <a:ext uri="{FF2B5EF4-FFF2-40B4-BE49-F238E27FC236}">
                    <a16:creationId xmlns:a16="http://schemas.microsoft.com/office/drawing/2014/main" id="{0AE50316-DEB5-657F-4A77-1B74B71FEDB2}"/>
                  </a:ext>
                </a:extLst>
              </p:cNvPr>
              <p:cNvGrpSpPr/>
              <p:nvPr/>
            </p:nvGrpSpPr>
            <p:grpSpPr>
              <a:xfrm>
                <a:off x="3736695" y="3809506"/>
                <a:ext cx="91440" cy="91440"/>
                <a:chOff x="9770201" y="2586415"/>
                <a:chExt cx="91440" cy="91440"/>
              </a:xfrm>
            </p:grpSpPr>
            <p:sp>
              <p:nvSpPr>
                <p:cNvPr id="1078" name="Line 258">
                  <a:extLst>
                    <a:ext uri="{FF2B5EF4-FFF2-40B4-BE49-F238E27FC236}">
                      <a16:creationId xmlns:a16="http://schemas.microsoft.com/office/drawing/2014/main" id="{B4DCCAC2-ABAF-7590-5318-AC3B40E115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Line 259">
                  <a:extLst>
                    <a:ext uri="{FF2B5EF4-FFF2-40B4-BE49-F238E27FC236}">
                      <a16:creationId xmlns:a16="http://schemas.microsoft.com/office/drawing/2014/main" id="{3926D6FC-FB72-E868-A0DC-18EB35936D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2" name="Group 1431">
                <a:extLst>
                  <a:ext uri="{FF2B5EF4-FFF2-40B4-BE49-F238E27FC236}">
                    <a16:creationId xmlns:a16="http://schemas.microsoft.com/office/drawing/2014/main" id="{B5FAD5E1-E7E9-00A8-EFA3-276D308F508C}"/>
                  </a:ext>
                </a:extLst>
              </p:cNvPr>
              <p:cNvGrpSpPr/>
              <p:nvPr/>
            </p:nvGrpSpPr>
            <p:grpSpPr>
              <a:xfrm>
                <a:off x="3722919" y="3788901"/>
                <a:ext cx="91440" cy="91440"/>
                <a:chOff x="9770201" y="2586415"/>
                <a:chExt cx="91440" cy="91440"/>
              </a:xfrm>
            </p:grpSpPr>
            <p:sp>
              <p:nvSpPr>
                <p:cNvPr id="1076" name="Line 258">
                  <a:extLst>
                    <a:ext uri="{FF2B5EF4-FFF2-40B4-BE49-F238E27FC236}">
                      <a16:creationId xmlns:a16="http://schemas.microsoft.com/office/drawing/2014/main" id="{B34EA507-8B1F-9E80-9C9C-3B8438B6CF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Line 259">
                  <a:extLst>
                    <a:ext uri="{FF2B5EF4-FFF2-40B4-BE49-F238E27FC236}">
                      <a16:creationId xmlns:a16="http://schemas.microsoft.com/office/drawing/2014/main" id="{5C18611C-288D-274C-1B1B-AA11D00D43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3" name="Group 1432">
                <a:extLst>
                  <a:ext uri="{FF2B5EF4-FFF2-40B4-BE49-F238E27FC236}">
                    <a16:creationId xmlns:a16="http://schemas.microsoft.com/office/drawing/2014/main" id="{25239925-BDEF-40B5-E31F-C75577676F86}"/>
                  </a:ext>
                </a:extLst>
              </p:cNvPr>
              <p:cNvGrpSpPr/>
              <p:nvPr/>
            </p:nvGrpSpPr>
            <p:grpSpPr>
              <a:xfrm>
                <a:off x="3642885" y="3746850"/>
                <a:ext cx="91440" cy="91440"/>
                <a:chOff x="9770201" y="2586415"/>
                <a:chExt cx="91440" cy="91440"/>
              </a:xfrm>
            </p:grpSpPr>
            <p:sp>
              <p:nvSpPr>
                <p:cNvPr id="1074" name="Line 258">
                  <a:extLst>
                    <a:ext uri="{FF2B5EF4-FFF2-40B4-BE49-F238E27FC236}">
                      <a16:creationId xmlns:a16="http://schemas.microsoft.com/office/drawing/2014/main" id="{ECF8451C-EA13-D597-324D-BC19CFB168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Line 259">
                  <a:extLst>
                    <a:ext uri="{FF2B5EF4-FFF2-40B4-BE49-F238E27FC236}">
                      <a16:creationId xmlns:a16="http://schemas.microsoft.com/office/drawing/2014/main" id="{1749E794-BEE3-A71D-DB90-17AB2B303A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4" name="Group 1433">
                <a:extLst>
                  <a:ext uri="{FF2B5EF4-FFF2-40B4-BE49-F238E27FC236}">
                    <a16:creationId xmlns:a16="http://schemas.microsoft.com/office/drawing/2014/main" id="{C5764E52-7BFB-47F7-7307-6E45A8CACE9C}"/>
                  </a:ext>
                </a:extLst>
              </p:cNvPr>
              <p:cNvGrpSpPr/>
              <p:nvPr/>
            </p:nvGrpSpPr>
            <p:grpSpPr>
              <a:xfrm>
                <a:off x="3535969" y="3746850"/>
                <a:ext cx="91440" cy="91440"/>
                <a:chOff x="9770201" y="2586415"/>
                <a:chExt cx="91440" cy="91440"/>
              </a:xfrm>
            </p:grpSpPr>
            <p:sp>
              <p:nvSpPr>
                <p:cNvPr id="1072" name="Line 258">
                  <a:extLst>
                    <a:ext uri="{FF2B5EF4-FFF2-40B4-BE49-F238E27FC236}">
                      <a16:creationId xmlns:a16="http://schemas.microsoft.com/office/drawing/2014/main" id="{968F7319-B693-E33E-9CF4-13EB1EA2EE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Line 259">
                  <a:extLst>
                    <a:ext uri="{FF2B5EF4-FFF2-40B4-BE49-F238E27FC236}">
                      <a16:creationId xmlns:a16="http://schemas.microsoft.com/office/drawing/2014/main" id="{A6E994A2-C20D-6EF2-CB0B-DBA4E216C3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5" name="Group 1434">
                <a:extLst>
                  <a:ext uri="{FF2B5EF4-FFF2-40B4-BE49-F238E27FC236}">
                    <a16:creationId xmlns:a16="http://schemas.microsoft.com/office/drawing/2014/main" id="{E298E023-A711-B48C-B2C8-273EDFD21803}"/>
                  </a:ext>
                </a:extLst>
              </p:cNvPr>
              <p:cNvGrpSpPr/>
              <p:nvPr/>
            </p:nvGrpSpPr>
            <p:grpSpPr>
              <a:xfrm>
                <a:off x="3469235" y="3731026"/>
                <a:ext cx="91440" cy="91440"/>
                <a:chOff x="9770201" y="2586415"/>
                <a:chExt cx="91440" cy="91440"/>
              </a:xfrm>
            </p:grpSpPr>
            <p:sp>
              <p:nvSpPr>
                <p:cNvPr id="1070" name="Line 258">
                  <a:extLst>
                    <a:ext uri="{FF2B5EF4-FFF2-40B4-BE49-F238E27FC236}">
                      <a16:creationId xmlns:a16="http://schemas.microsoft.com/office/drawing/2014/main" id="{3945A5DE-3C0C-F405-B042-DD0F2D26CB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1" name="Line 259">
                  <a:extLst>
                    <a:ext uri="{FF2B5EF4-FFF2-40B4-BE49-F238E27FC236}">
                      <a16:creationId xmlns:a16="http://schemas.microsoft.com/office/drawing/2014/main" id="{87574CE6-348A-6004-5374-7FCED2EA05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6" name="Group 1435">
                <a:extLst>
                  <a:ext uri="{FF2B5EF4-FFF2-40B4-BE49-F238E27FC236}">
                    <a16:creationId xmlns:a16="http://schemas.microsoft.com/office/drawing/2014/main" id="{D31568D3-9474-7AD2-91E5-67B15464A2F8}"/>
                  </a:ext>
                </a:extLst>
              </p:cNvPr>
              <p:cNvGrpSpPr/>
              <p:nvPr/>
            </p:nvGrpSpPr>
            <p:grpSpPr>
              <a:xfrm>
                <a:off x="3352273" y="3616626"/>
                <a:ext cx="91440" cy="91440"/>
                <a:chOff x="9770201" y="2586415"/>
                <a:chExt cx="91440" cy="91440"/>
              </a:xfrm>
            </p:grpSpPr>
            <p:sp>
              <p:nvSpPr>
                <p:cNvPr id="1068" name="Line 258">
                  <a:extLst>
                    <a:ext uri="{FF2B5EF4-FFF2-40B4-BE49-F238E27FC236}">
                      <a16:creationId xmlns:a16="http://schemas.microsoft.com/office/drawing/2014/main" id="{236E78A1-52BC-2BA7-5F61-221C6E7738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Line 259">
                  <a:extLst>
                    <a:ext uri="{FF2B5EF4-FFF2-40B4-BE49-F238E27FC236}">
                      <a16:creationId xmlns:a16="http://schemas.microsoft.com/office/drawing/2014/main" id="{A4918E82-B417-AE25-6290-66D5E67AEE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7" name="Group 1436">
                <a:extLst>
                  <a:ext uri="{FF2B5EF4-FFF2-40B4-BE49-F238E27FC236}">
                    <a16:creationId xmlns:a16="http://schemas.microsoft.com/office/drawing/2014/main" id="{65759A4A-2F99-4DA4-06EB-4C1EE58DF8B9}"/>
                  </a:ext>
                </a:extLst>
              </p:cNvPr>
              <p:cNvGrpSpPr/>
              <p:nvPr/>
            </p:nvGrpSpPr>
            <p:grpSpPr>
              <a:xfrm>
                <a:off x="3375072" y="3636484"/>
                <a:ext cx="91440" cy="91440"/>
                <a:chOff x="9770201" y="2586415"/>
                <a:chExt cx="91440" cy="91440"/>
              </a:xfrm>
            </p:grpSpPr>
            <p:sp>
              <p:nvSpPr>
                <p:cNvPr id="1066" name="Line 258">
                  <a:extLst>
                    <a:ext uri="{FF2B5EF4-FFF2-40B4-BE49-F238E27FC236}">
                      <a16:creationId xmlns:a16="http://schemas.microsoft.com/office/drawing/2014/main" id="{82FD0856-125E-9909-196D-1B94B45057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7" name="Line 259">
                  <a:extLst>
                    <a:ext uri="{FF2B5EF4-FFF2-40B4-BE49-F238E27FC236}">
                      <a16:creationId xmlns:a16="http://schemas.microsoft.com/office/drawing/2014/main" id="{C60C49BE-8067-A086-EE5A-AD0B95FAC8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8" name="Group 1437">
                <a:extLst>
                  <a:ext uri="{FF2B5EF4-FFF2-40B4-BE49-F238E27FC236}">
                    <a16:creationId xmlns:a16="http://schemas.microsoft.com/office/drawing/2014/main" id="{9A320F3A-B5FB-BBD7-983F-6D73AA126D12}"/>
                  </a:ext>
                </a:extLst>
              </p:cNvPr>
              <p:cNvGrpSpPr/>
              <p:nvPr/>
            </p:nvGrpSpPr>
            <p:grpSpPr>
              <a:xfrm>
                <a:off x="3064416" y="3477082"/>
                <a:ext cx="91440" cy="91440"/>
                <a:chOff x="9770201" y="2586415"/>
                <a:chExt cx="91440" cy="91440"/>
              </a:xfrm>
            </p:grpSpPr>
            <p:sp>
              <p:nvSpPr>
                <p:cNvPr id="1064" name="Line 258">
                  <a:extLst>
                    <a:ext uri="{FF2B5EF4-FFF2-40B4-BE49-F238E27FC236}">
                      <a16:creationId xmlns:a16="http://schemas.microsoft.com/office/drawing/2014/main" id="{DDF67316-598B-509F-06CA-7111AC5A2E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Line 259">
                  <a:extLst>
                    <a:ext uri="{FF2B5EF4-FFF2-40B4-BE49-F238E27FC236}">
                      <a16:creationId xmlns:a16="http://schemas.microsoft.com/office/drawing/2014/main" id="{6668A691-D020-2762-45BD-4030898122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9" name="Group 1438">
                <a:extLst>
                  <a:ext uri="{FF2B5EF4-FFF2-40B4-BE49-F238E27FC236}">
                    <a16:creationId xmlns:a16="http://schemas.microsoft.com/office/drawing/2014/main" id="{07B0B3BD-A724-031A-B751-96A251AAFDD1}"/>
                  </a:ext>
                </a:extLst>
              </p:cNvPr>
              <p:cNvGrpSpPr/>
              <p:nvPr/>
            </p:nvGrpSpPr>
            <p:grpSpPr>
              <a:xfrm>
                <a:off x="3075409" y="3537445"/>
                <a:ext cx="91440" cy="91440"/>
                <a:chOff x="9770201" y="2586415"/>
                <a:chExt cx="91440" cy="91440"/>
              </a:xfrm>
            </p:grpSpPr>
            <p:sp>
              <p:nvSpPr>
                <p:cNvPr id="1062" name="Line 258">
                  <a:extLst>
                    <a:ext uri="{FF2B5EF4-FFF2-40B4-BE49-F238E27FC236}">
                      <a16:creationId xmlns:a16="http://schemas.microsoft.com/office/drawing/2014/main" id="{758DF52A-D9FC-EF67-B100-DDFAAC17A6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Line 259">
                  <a:extLst>
                    <a:ext uri="{FF2B5EF4-FFF2-40B4-BE49-F238E27FC236}">
                      <a16:creationId xmlns:a16="http://schemas.microsoft.com/office/drawing/2014/main" id="{BE8E33D2-B85F-6240-7EBE-AAA9ACC2D8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0" name="Group 1439">
                <a:extLst>
                  <a:ext uri="{FF2B5EF4-FFF2-40B4-BE49-F238E27FC236}">
                    <a16:creationId xmlns:a16="http://schemas.microsoft.com/office/drawing/2014/main" id="{8E897B80-EB6A-906A-9C9C-B6D10F0B1BED}"/>
                  </a:ext>
                </a:extLst>
              </p:cNvPr>
              <p:cNvGrpSpPr/>
              <p:nvPr/>
            </p:nvGrpSpPr>
            <p:grpSpPr>
              <a:xfrm>
                <a:off x="3084383" y="3554020"/>
                <a:ext cx="91440" cy="91440"/>
                <a:chOff x="9770201" y="2586415"/>
                <a:chExt cx="91440" cy="91440"/>
              </a:xfrm>
            </p:grpSpPr>
            <p:sp>
              <p:nvSpPr>
                <p:cNvPr id="1058" name="Line 258">
                  <a:extLst>
                    <a:ext uri="{FF2B5EF4-FFF2-40B4-BE49-F238E27FC236}">
                      <a16:creationId xmlns:a16="http://schemas.microsoft.com/office/drawing/2014/main" id="{703FADBF-2EE4-1207-CADA-1D30E9098B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Line 259">
                  <a:extLst>
                    <a:ext uri="{FF2B5EF4-FFF2-40B4-BE49-F238E27FC236}">
                      <a16:creationId xmlns:a16="http://schemas.microsoft.com/office/drawing/2014/main" id="{7E2E1FBF-CB2F-6700-0726-3245535923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1" name="Group 1440">
                <a:extLst>
                  <a:ext uri="{FF2B5EF4-FFF2-40B4-BE49-F238E27FC236}">
                    <a16:creationId xmlns:a16="http://schemas.microsoft.com/office/drawing/2014/main" id="{1644FBC8-0B42-6363-6AD2-DBBEBE0ACF20}"/>
                  </a:ext>
                </a:extLst>
              </p:cNvPr>
              <p:cNvGrpSpPr/>
              <p:nvPr/>
            </p:nvGrpSpPr>
            <p:grpSpPr>
              <a:xfrm>
                <a:off x="3115580" y="3570912"/>
                <a:ext cx="91440" cy="91440"/>
                <a:chOff x="9770201" y="2586415"/>
                <a:chExt cx="91440" cy="91440"/>
              </a:xfrm>
            </p:grpSpPr>
            <p:sp>
              <p:nvSpPr>
                <p:cNvPr id="1055" name="Line 258">
                  <a:extLst>
                    <a:ext uri="{FF2B5EF4-FFF2-40B4-BE49-F238E27FC236}">
                      <a16:creationId xmlns:a16="http://schemas.microsoft.com/office/drawing/2014/main" id="{382FD48F-8044-3442-FC23-CC479700C2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Line 259">
                  <a:extLst>
                    <a:ext uri="{FF2B5EF4-FFF2-40B4-BE49-F238E27FC236}">
                      <a16:creationId xmlns:a16="http://schemas.microsoft.com/office/drawing/2014/main" id="{22F41C91-2F8A-F82E-8528-5AF0DEBC44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2" name="Group 1441">
                <a:extLst>
                  <a:ext uri="{FF2B5EF4-FFF2-40B4-BE49-F238E27FC236}">
                    <a16:creationId xmlns:a16="http://schemas.microsoft.com/office/drawing/2014/main" id="{2BAB9591-36DA-31BE-C274-CE7A6862B699}"/>
                  </a:ext>
                </a:extLst>
              </p:cNvPr>
              <p:cNvGrpSpPr/>
              <p:nvPr/>
            </p:nvGrpSpPr>
            <p:grpSpPr>
              <a:xfrm>
                <a:off x="3192275" y="3616626"/>
                <a:ext cx="91440" cy="91440"/>
                <a:chOff x="9770201" y="2586415"/>
                <a:chExt cx="91440" cy="91440"/>
              </a:xfrm>
            </p:grpSpPr>
            <p:sp>
              <p:nvSpPr>
                <p:cNvPr id="1052" name="Line 258">
                  <a:extLst>
                    <a:ext uri="{FF2B5EF4-FFF2-40B4-BE49-F238E27FC236}">
                      <a16:creationId xmlns:a16="http://schemas.microsoft.com/office/drawing/2014/main" id="{49D0549C-A294-E934-100A-D208D1E577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3" name="Line 259">
                  <a:extLst>
                    <a:ext uri="{FF2B5EF4-FFF2-40B4-BE49-F238E27FC236}">
                      <a16:creationId xmlns:a16="http://schemas.microsoft.com/office/drawing/2014/main" id="{FD3042B8-D12E-2E11-8148-5F89091601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3" name="Group 1442">
                <a:extLst>
                  <a:ext uri="{FF2B5EF4-FFF2-40B4-BE49-F238E27FC236}">
                    <a16:creationId xmlns:a16="http://schemas.microsoft.com/office/drawing/2014/main" id="{ECE813DF-B09E-B3BC-CD96-B3B27DFCBE15}"/>
                  </a:ext>
                </a:extLst>
              </p:cNvPr>
              <p:cNvGrpSpPr/>
              <p:nvPr/>
            </p:nvGrpSpPr>
            <p:grpSpPr>
              <a:xfrm>
                <a:off x="2736966" y="3326431"/>
                <a:ext cx="91440" cy="91440"/>
                <a:chOff x="9770201" y="2586415"/>
                <a:chExt cx="91440" cy="91440"/>
              </a:xfrm>
            </p:grpSpPr>
            <p:sp>
              <p:nvSpPr>
                <p:cNvPr id="1050" name="Line 258">
                  <a:extLst>
                    <a:ext uri="{FF2B5EF4-FFF2-40B4-BE49-F238E27FC236}">
                      <a16:creationId xmlns:a16="http://schemas.microsoft.com/office/drawing/2014/main" id="{48BC4816-886A-BB2D-7251-F63A177F1B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51" name="Line 259">
                  <a:extLst>
                    <a:ext uri="{FF2B5EF4-FFF2-40B4-BE49-F238E27FC236}">
                      <a16:creationId xmlns:a16="http://schemas.microsoft.com/office/drawing/2014/main" id="{774B11AD-F269-6BA7-7793-7ADBED9C50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4" name="Group 1443">
                <a:extLst>
                  <a:ext uri="{FF2B5EF4-FFF2-40B4-BE49-F238E27FC236}">
                    <a16:creationId xmlns:a16="http://schemas.microsoft.com/office/drawing/2014/main" id="{F6D8AAEA-1D1D-350C-7EC5-006427EA3807}"/>
                  </a:ext>
                </a:extLst>
              </p:cNvPr>
              <p:cNvGrpSpPr/>
              <p:nvPr/>
            </p:nvGrpSpPr>
            <p:grpSpPr>
              <a:xfrm>
                <a:off x="2730678" y="3295394"/>
                <a:ext cx="91440" cy="91440"/>
                <a:chOff x="9770201" y="2586415"/>
                <a:chExt cx="91440" cy="91440"/>
              </a:xfrm>
            </p:grpSpPr>
            <p:sp>
              <p:nvSpPr>
                <p:cNvPr id="1048" name="Line 258">
                  <a:extLst>
                    <a:ext uri="{FF2B5EF4-FFF2-40B4-BE49-F238E27FC236}">
                      <a16:creationId xmlns:a16="http://schemas.microsoft.com/office/drawing/2014/main" id="{74DB9A23-CE22-6908-4AB1-8B46100309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9" name="Line 259">
                  <a:extLst>
                    <a:ext uri="{FF2B5EF4-FFF2-40B4-BE49-F238E27FC236}">
                      <a16:creationId xmlns:a16="http://schemas.microsoft.com/office/drawing/2014/main" id="{31421E9D-F185-D595-AF87-7D640BDF4C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5" name="Group 1444">
                <a:extLst>
                  <a:ext uri="{FF2B5EF4-FFF2-40B4-BE49-F238E27FC236}">
                    <a16:creationId xmlns:a16="http://schemas.microsoft.com/office/drawing/2014/main" id="{E1200B69-D949-7D15-A9B7-0CEABA48888D}"/>
                  </a:ext>
                </a:extLst>
              </p:cNvPr>
              <p:cNvGrpSpPr/>
              <p:nvPr/>
            </p:nvGrpSpPr>
            <p:grpSpPr>
              <a:xfrm>
                <a:off x="2448602" y="3125850"/>
                <a:ext cx="91440" cy="91440"/>
                <a:chOff x="9770201" y="2586415"/>
                <a:chExt cx="91440" cy="91440"/>
              </a:xfrm>
            </p:grpSpPr>
            <p:sp>
              <p:nvSpPr>
                <p:cNvPr id="1046" name="Line 258">
                  <a:extLst>
                    <a:ext uri="{FF2B5EF4-FFF2-40B4-BE49-F238E27FC236}">
                      <a16:creationId xmlns:a16="http://schemas.microsoft.com/office/drawing/2014/main" id="{B0FEEEB6-2136-1B5D-5389-DB86D4F1A3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7" name="Line 259">
                  <a:extLst>
                    <a:ext uri="{FF2B5EF4-FFF2-40B4-BE49-F238E27FC236}">
                      <a16:creationId xmlns:a16="http://schemas.microsoft.com/office/drawing/2014/main" id="{C6A2C9B8-5F81-2433-A35B-48441C6FFD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6" name="Group 1445">
                <a:extLst>
                  <a:ext uri="{FF2B5EF4-FFF2-40B4-BE49-F238E27FC236}">
                    <a16:creationId xmlns:a16="http://schemas.microsoft.com/office/drawing/2014/main" id="{BFAF5839-1759-C216-35F3-CD72B32D58B9}"/>
                  </a:ext>
                </a:extLst>
              </p:cNvPr>
              <p:cNvGrpSpPr/>
              <p:nvPr/>
            </p:nvGrpSpPr>
            <p:grpSpPr>
              <a:xfrm>
                <a:off x="2394169" y="3041387"/>
                <a:ext cx="91440" cy="91440"/>
                <a:chOff x="9770201" y="2586415"/>
                <a:chExt cx="91440" cy="91440"/>
              </a:xfrm>
            </p:grpSpPr>
            <p:sp>
              <p:nvSpPr>
                <p:cNvPr id="1044" name="Line 258">
                  <a:extLst>
                    <a:ext uri="{FF2B5EF4-FFF2-40B4-BE49-F238E27FC236}">
                      <a16:creationId xmlns:a16="http://schemas.microsoft.com/office/drawing/2014/main" id="{E69DEAF3-C116-1A6C-9D86-94900562AE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5" name="Line 259">
                  <a:extLst>
                    <a:ext uri="{FF2B5EF4-FFF2-40B4-BE49-F238E27FC236}">
                      <a16:creationId xmlns:a16="http://schemas.microsoft.com/office/drawing/2014/main" id="{A7E2B652-71D1-C419-6C16-0D0B0F5E91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7" name="Group 1446">
                <a:extLst>
                  <a:ext uri="{FF2B5EF4-FFF2-40B4-BE49-F238E27FC236}">
                    <a16:creationId xmlns:a16="http://schemas.microsoft.com/office/drawing/2014/main" id="{839A4113-ADF8-11F9-94E4-A7DC00B873D3}"/>
                  </a:ext>
                </a:extLst>
              </p:cNvPr>
              <p:cNvGrpSpPr/>
              <p:nvPr/>
            </p:nvGrpSpPr>
            <p:grpSpPr>
              <a:xfrm>
                <a:off x="2371768" y="2959534"/>
                <a:ext cx="91440" cy="91440"/>
                <a:chOff x="9770201" y="2586415"/>
                <a:chExt cx="91440" cy="91440"/>
              </a:xfrm>
            </p:grpSpPr>
            <p:sp>
              <p:nvSpPr>
                <p:cNvPr id="1042" name="Line 258">
                  <a:extLst>
                    <a:ext uri="{FF2B5EF4-FFF2-40B4-BE49-F238E27FC236}">
                      <a16:creationId xmlns:a16="http://schemas.microsoft.com/office/drawing/2014/main" id="{8D7FF365-1998-7912-1F55-AE9FFAF478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3" name="Line 259">
                  <a:extLst>
                    <a:ext uri="{FF2B5EF4-FFF2-40B4-BE49-F238E27FC236}">
                      <a16:creationId xmlns:a16="http://schemas.microsoft.com/office/drawing/2014/main" id="{936C3A0E-A6B1-807F-D47D-02BA129582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8" name="Group 1447">
                <a:extLst>
                  <a:ext uri="{FF2B5EF4-FFF2-40B4-BE49-F238E27FC236}">
                    <a16:creationId xmlns:a16="http://schemas.microsoft.com/office/drawing/2014/main" id="{C8602A36-254C-3EA4-EDEF-5B5BCC306919}"/>
                  </a:ext>
                </a:extLst>
              </p:cNvPr>
              <p:cNvGrpSpPr/>
              <p:nvPr/>
            </p:nvGrpSpPr>
            <p:grpSpPr>
              <a:xfrm>
                <a:off x="2097941" y="2724734"/>
                <a:ext cx="91440" cy="91440"/>
                <a:chOff x="9770201" y="2586415"/>
                <a:chExt cx="91440" cy="91440"/>
              </a:xfrm>
            </p:grpSpPr>
            <p:sp>
              <p:nvSpPr>
                <p:cNvPr id="1040" name="Line 258">
                  <a:extLst>
                    <a:ext uri="{FF2B5EF4-FFF2-40B4-BE49-F238E27FC236}">
                      <a16:creationId xmlns:a16="http://schemas.microsoft.com/office/drawing/2014/main" id="{9B84D741-A168-EA2E-F8A8-57B583E32B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41" name="Line 259">
                  <a:extLst>
                    <a:ext uri="{FF2B5EF4-FFF2-40B4-BE49-F238E27FC236}">
                      <a16:creationId xmlns:a16="http://schemas.microsoft.com/office/drawing/2014/main" id="{00289CB4-66A4-47CF-609C-EB7C5B0B37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9" name="Group 1448">
                <a:extLst>
                  <a:ext uri="{FF2B5EF4-FFF2-40B4-BE49-F238E27FC236}">
                    <a16:creationId xmlns:a16="http://schemas.microsoft.com/office/drawing/2014/main" id="{A977084A-AE01-A5D6-F4A6-AF54D0131373}"/>
                  </a:ext>
                </a:extLst>
              </p:cNvPr>
              <p:cNvGrpSpPr/>
              <p:nvPr/>
            </p:nvGrpSpPr>
            <p:grpSpPr>
              <a:xfrm>
                <a:off x="1954114" y="2393264"/>
                <a:ext cx="91440" cy="91440"/>
                <a:chOff x="9770201" y="2586415"/>
                <a:chExt cx="91440" cy="91440"/>
              </a:xfrm>
            </p:grpSpPr>
            <p:sp>
              <p:nvSpPr>
                <p:cNvPr id="1038" name="Line 258">
                  <a:extLst>
                    <a:ext uri="{FF2B5EF4-FFF2-40B4-BE49-F238E27FC236}">
                      <a16:creationId xmlns:a16="http://schemas.microsoft.com/office/drawing/2014/main" id="{E657AC67-E7E1-77A7-6681-2BFF414EA4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9" name="Line 259">
                  <a:extLst>
                    <a:ext uri="{FF2B5EF4-FFF2-40B4-BE49-F238E27FC236}">
                      <a16:creationId xmlns:a16="http://schemas.microsoft.com/office/drawing/2014/main" id="{123F00C8-8D50-4D39-5ED6-160761E44B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0" name="Group 1449">
                <a:extLst>
                  <a:ext uri="{FF2B5EF4-FFF2-40B4-BE49-F238E27FC236}">
                    <a16:creationId xmlns:a16="http://schemas.microsoft.com/office/drawing/2014/main" id="{754248CC-ADCF-1B44-CF20-8E15A7263095}"/>
                  </a:ext>
                </a:extLst>
              </p:cNvPr>
              <p:cNvGrpSpPr/>
              <p:nvPr/>
            </p:nvGrpSpPr>
            <p:grpSpPr>
              <a:xfrm>
                <a:off x="1871763" y="2366768"/>
                <a:ext cx="91440" cy="91440"/>
                <a:chOff x="9770201" y="2586415"/>
                <a:chExt cx="91440" cy="91440"/>
              </a:xfrm>
            </p:grpSpPr>
            <p:sp>
              <p:nvSpPr>
                <p:cNvPr id="1036" name="Line 258">
                  <a:extLst>
                    <a:ext uri="{FF2B5EF4-FFF2-40B4-BE49-F238E27FC236}">
                      <a16:creationId xmlns:a16="http://schemas.microsoft.com/office/drawing/2014/main" id="{617D1B8A-2747-46B4-B163-BD0D944248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7" name="Line 259">
                  <a:extLst>
                    <a:ext uri="{FF2B5EF4-FFF2-40B4-BE49-F238E27FC236}">
                      <a16:creationId xmlns:a16="http://schemas.microsoft.com/office/drawing/2014/main" id="{5728562B-301C-DA36-7675-E1782A7983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1" name="Group 1450">
                <a:extLst>
                  <a:ext uri="{FF2B5EF4-FFF2-40B4-BE49-F238E27FC236}">
                    <a16:creationId xmlns:a16="http://schemas.microsoft.com/office/drawing/2014/main" id="{D69EC61F-C56E-3999-4256-CFE15FB2A57A}"/>
                  </a:ext>
                </a:extLst>
              </p:cNvPr>
              <p:cNvGrpSpPr/>
              <p:nvPr/>
            </p:nvGrpSpPr>
            <p:grpSpPr>
              <a:xfrm>
                <a:off x="1749156" y="2316294"/>
                <a:ext cx="91440" cy="91440"/>
                <a:chOff x="9770201" y="2586415"/>
                <a:chExt cx="91440" cy="91440"/>
              </a:xfrm>
            </p:grpSpPr>
            <p:sp>
              <p:nvSpPr>
                <p:cNvPr id="1034" name="Line 258">
                  <a:extLst>
                    <a:ext uri="{FF2B5EF4-FFF2-40B4-BE49-F238E27FC236}">
                      <a16:creationId xmlns:a16="http://schemas.microsoft.com/office/drawing/2014/main" id="{CD95827D-9E61-ECA4-CB3E-DFEE2AE1F0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5" name="Line 259">
                  <a:extLst>
                    <a:ext uri="{FF2B5EF4-FFF2-40B4-BE49-F238E27FC236}">
                      <a16:creationId xmlns:a16="http://schemas.microsoft.com/office/drawing/2014/main" id="{FC7C76CF-615B-3B5C-9455-0C45EBAB0F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2" name="Group 1451">
                <a:extLst>
                  <a:ext uri="{FF2B5EF4-FFF2-40B4-BE49-F238E27FC236}">
                    <a16:creationId xmlns:a16="http://schemas.microsoft.com/office/drawing/2014/main" id="{8642C0BF-B7FC-4704-F314-59928ABCCFB0}"/>
                  </a:ext>
                </a:extLst>
              </p:cNvPr>
              <p:cNvGrpSpPr/>
              <p:nvPr/>
            </p:nvGrpSpPr>
            <p:grpSpPr>
              <a:xfrm>
                <a:off x="1722970" y="2306392"/>
                <a:ext cx="91440" cy="91440"/>
                <a:chOff x="9770201" y="2586415"/>
                <a:chExt cx="91440" cy="91440"/>
              </a:xfrm>
            </p:grpSpPr>
            <p:sp>
              <p:nvSpPr>
                <p:cNvPr id="1032" name="Line 258">
                  <a:extLst>
                    <a:ext uri="{FF2B5EF4-FFF2-40B4-BE49-F238E27FC236}">
                      <a16:creationId xmlns:a16="http://schemas.microsoft.com/office/drawing/2014/main" id="{B3F47E2A-227B-8022-97A3-05726B01BF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3" name="Line 259">
                  <a:extLst>
                    <a:ext uri="{FF2B5EF4-FFF2-40B4-BE49-F238E27FC236}">
                      <a16:creationId xmlns:a16="http://schemas.microsoft.com/office/drawing/2014/main" id="{03A288BE-AC7D-48BE-E1FE-42565C9BAD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71588209-BB79-D88B-2095-8E2C538B93CC}"/>
                  </a:ext>
                </a:extLst>
              </p:cNvPr>
              <p:cNvGrpSpPr/>
              <p:nvPr/>
            </p:nvGrpSpPr>
            <p:grpSpPr>
              <a:xfrm>
                <a:off x="1708721" y="2239756"/>
                <a:ext cx="91440" cy="91440"/>
                <a:chOff x="9770201" y="2586415"/>
                <a:chExt cx="91440" cy="91440"/>
              </a:xfrm>
            </p:grpSpPr>
            <p:sp>
              <p:nvSpPr>
                <p:cNvPr id="1030" name="Line 258">
                  <a:extLst>
                    <a:ext uri="{FF2B5EF4-FFF2-40B4-BE49-F238E27FC236}">
                      <a16:creationId xmlns:a16="http://schemas.microsoft.com/office/drawing/2014/main" id="{DB779719-1E49-AC78-D975-6F0DA2F0B9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31" name="Line 259">
                  <a:extLst>
                    <a:ext uri="{FF2B5EF4-FFF2-40B4-BE49-F238E27FC236}">
                      <a16:creationId xmlns:a16="http://schemas.microsoft.com/office/drawing/2014/main" id="{235AF649-3CBA-8546-14AF-8034593EA9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222D627B-7A78-7441-BEAD-02434F6BAEA8}"/>
                  </a:ext>
                </a:extLst>
              </p:cNvPr>
              <p:cNvGrpSpPr/>
              <p:nvPr/>
            </p:nvGrpSpPr>
            <p:grpSpPr>
              <a:xfrm>
                <a:off x="1683960" y="2013134"/>
                <a:ext cx="91440" cy="91440"/>
                <a:chOff x="9770201" y="2586415"/>
                <a:chExt cx="91440" cy="91440"/>
              </a:xfrm>
            </p:grpSpPr>
            <p:sp>
              <p:nvSpPr>
                <p:cNvPr id="1028" name="Line 258">
                  <a:extLst>
                    <a:ext uri="{FF2B5EF4-FFF2-40B4-BE49-F238E27FC236}">
                      <a16:creationId xmlns:a16="http://schemas.microsoft.com/office/drawing/2014/main" id="{43D05557-7EA5-7046-EAAC-30B84AC79A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9" name="Line 259">
                  <a:extLst>
                    <a:ext uri="{FF2B5EF4-FFF2-40B4-BE49-F238E27FC236}">
                      <a16:creationId xmlns:a16="http://schemas.microsoft.com/office/drawing/2014/main" id="{7EC7D404-77CA-A7B3-DF54-2B638ECFC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9221BF70-2E54-0C1E-D6A7-C408AAB118A5}"/>
                  </a:ext>
                </a:extLst>
              </p:cNvPr>
              <p:cNvGrpSpPr/>
              <p:nvPr/>
            </p:nvGrpSpPr>
            <p:grpSpPr>
              <a:xfrm>
                <a:off x="1670625" y="1908858"/>
                <a:ext cx="91440" cy="91440"/>
                <a:chOff x="9770201" y="2586415"/>
                <a:chExt cx="91440" cy="91440"/>
              </a:xfrm>
            </p:grpSpPr>
            <p:sp>
              <p:nvSpPr>
                <p:cNvPr id="1026" name="Line 258">
                  <a:extLst>
                    <a:ext uri="{FF2B5EF4-FFF2-40B4-BE49-F238E27FC236}">
                      <a16:creationId xmlns:a16="http://schemas.microsoft.com/office/drawing/2014/main" id="{304E679F-9A11-7AED-15F4-157BACFFAE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7" name="Line 259">
                  <a:extLst>
                    <a:ext uri="{FF2B5EF4-FFF2-40B4-BE49-F238E27FC236}">
                      <a16:creationId xmlns:a16="http://schemas.microsoft.com/office/drawing/2014/main" id="{6CA014CC-73ED-2BB6-184A-65D7FB01AE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830F0231-73DC-085F-5CDA-11C8AAF0CC43}"/>
                  </a:ext>
                </a:extLst>
              </p:cNvPr>
              <p:cNvGrpSpPr/>
              <p:nvPr/>
            </p:nvGrpSpPr>
            <p:grpSpPr>
              <a:xfrm>
                <a:off x="1657716" y="1870163"/>
                <a:ext cx="91440" cy="91440"/>
                <a:chOff x="9770201" y="2586415"/>
                <a:chExt cx="91440" cy="91440"/>
              </a:xfrm>
            </p:grpSpPr>
            <p:sp>
              <p:nvSpPr>
                <p:cNvPr id="1024" name="Line 258">
                  <a:extLst>
                    <a:ext uri="{FF2B5EF4-FFF2-40B4-BE49-F238E27FC236}">
                      <a16:creationId xmlns:a16="http://schemas.microsoft.com/office/drawing/2014/main" id="{6F339FB3-9106-5D8F-957C-36F41F03F3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Line 259">
                  <a:extLst>
                    <a:ext uri="{FF2B5EF4-FFF2-40B4-BE49-F238E27FC236}">
                      <a16:creationId xmlns:a16="http://schemas.microsoft.com/office/drawing/2014/main" id="{85C6FAFC-7305-471C-D28B-AF8BBA8AC2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94493D77-D228-9F8B-B73D-0935A4D23BC2}"/>
                  </a:ext>
                </a:extLst>
              </p:cNvPr>
              <p:cNvGrpSpPr/>
              <p:nvPr/>
            </p:nvGrpSpPr>
            <p:grpSpPr>
              <a:xfrm>
                <a:off x="1650096" y="1794558"/>
                <a:ext cx="91440" cy="91440"/>
                <a:chOff x="9770201" y="2586415"/>
                <a:chExt cx="91440" cy="91440"/>
              </a:xfrm>
            </p:grpSpPr>
            <p:sp>
              <p:nvSpPr>
                <p:cNvPr id="1470" name="Line 258">
                  <a:extLst>
                    <a:ext uri="{FF2B5EF4-FFF2-40B4-BE49-F238E27FC236}">
                      <a16:creationId xmlns:a16="http://schemas.microsoft.com/office/drawing/2014/main" id="{7773A168-3B66-690E-B20F-B9EBB93D8E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1" name="Line 259">
                  <a:extLst>
                    <a:ext uri="{FF2B5EF4-FFF2-40B4-BE49-F238E27FC236}">
                      <a16:creationId xmlns:a16="http://schemas.microsoft.com/office/drawing/2014/main" id="{8B30DE23-3262-A537-430D-32960E1AEC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163FD532-5667-0B1C-049C-93CDA087507F}"/>
                  </a:ext>
                </a:extLst>
              </p:cNvPr>
              <p:cNvGrpSpPr/>
              <p:nvPr/>
            </p:nvGrpSpPr>
            <p:grpSpPr>
              <a:xfrm>
                <a:off x="1577279" y="1675261"/>
                <a:ext cx="91440" cy="91440"/>
                <a:chOff x="9770201" y="2586415"/>
                <a:chExt cx="91440" cy="91440"/>
              </a:xfrm>
            </p:grpSpPr>
            <p:sp>
              <p:nvSpPr>
                <p:cNvPr id="1468" name="Line 258">
                  <a:extLst>
                    <a:ext uri="{FF2B5EF4-FFF2-40B4-BE49-F238E27FC236}">
                      <a16:creationId xmlns:a16="http://schemas.microsoft.com/office/drawing/2014/main" id="{AD7354A2-FBB2-513A-A7E0-4CF5009B38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9" name="Line 259">
                  <a:extLst>
                    <a:ext uri="{FF2B5EF4-FFF2-40B4-BE49-F238E27FC236}">
                      <a16:creationId xmlns:a16="http://schemas.microsoft.com/office/drawing/2014/main" id="{44E21F6C-543A-4CA4-F7E8-A1CD4955D1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0E2FEDDC-64F9-DB24-B6BE-B641AA902651}"/>
                  </a:ext>
                </a:extLst>
              </p:cNvPr>
              <p:cNvGrpSpPr/>
              <p:nvPr/>
            </p:nvGrpSpPr>
            <p:grpSpPr>
              <a:xfrm>
                <a:off x="1548723" y="1642654"/>
                <a:ext cx="91440" cy="91440"/>
                <a:chOff x="9770201" y="2586415"/>
                <a:chExt cx="91440" cy="91440"/>
              </a:xfrm>
            </p:grpSpPr>
            <p:sp>
              <p:nvSpPr>
                <p:cNvPr id="1466" name="Line 258">
                  <a:extLst>
                    <a:ext uri="{FF2B5EF4-FFF2-40B4-BE49-F238E27FC236}">
                      <a16:creationId xmlns:a16="http://schemas.microsoft.com/office/drawing/2014/main" id="{24A098C0-158F-0C54-5A9B-F4330FD774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7" name="Line 259">
                  <a:extLst>
                    <a:ext uri="{FF2B5EF4-FFF2-40B4-BE49-F238E27FC236}">
                      <a16:creationId xmlns:a16="http://schemas.microsoft.com/office/drawing/2014/main" id="{873FA96E-1A6A-4609-76F6-D14F698D4F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325ED580-218B-D19B-5C85-4017D784EE55}"/>
                  </a:ext>
                </a:extLst>
              </p:cNvPr>
              <p:cNvGrpSpPr/>
              <p:nvPr/>
            </p:nvGrpSpPr>
            <p:grpSpPr>
              <a:xfrm>
                <a:off x="1413050" y="1543850"/>
                <a:ext cx="91440" cy="91440"/>
                <a:chOff x="9770201" y="2586415"/>
                <a:chExt cx="91440" cy="91440"/>
              </a:xfrm>
            </p:grpSpPr>
            <p:sp>
              <p:nvSpPr>
                <p:cNvPr id="1464" name="Line 258">
                  <a:extLst>
                    <a:ext uri="{FF2B5EF4-FFF2-40B4-BE49-F238E27FC236}">
                      <a16:creationId xmlns:a16="http://schemas.microsoft.com/office/drawing/2014/main" id="{776C50AA-9987-5A1A-052B-59C0AE0064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5" name="Line 259">
                  <a:extLst>
                    <a:ext uri="{FF2B5EF4-FFF2-40B4-BE49-F238E27FC236}">
                      <a16:creationId xmlns:a16="http://schemas.microsoft.com/office/drawing/2014/main" id="{58FA7C2F-7DC8-C601-773C-1DB59A2410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5A827445-7AEA-EE14-7985-66DBE9D8C2F7}"/>
                  </a:ext>
                </a:extLst>
              </p:cNvPr>
              <p:cNvGrpSpPr/>
              <p:nvPr/>
            </p:nvGrpSpPr>
            <p:grpSpPr>
              <a:xfrm>
                <a:off x="1359714" y="1526201"/>
                <a:ext cx="91440" cy="91440"/>
                <a:chOff x="9770201" y="2586415"/>
                <a:chExt cx="91440" cy="91440"/>
              </a:xfrm>
            </p:grpSpPr>
            <p:sp>
              <p:nvSpPr>
                <p:cNvPr id="1462" name="Line 258">
                  <a:extLst>
                    <a:ext uri="{FF2B5EF4-FFF2-40B4-BE49-F238E27FC236}">
                      <a16:creationId xmlns:a16="http://schemas.microsoft.com/office/drawing/2014/main" id="{7BA5AB76-CFEA-257A-0B85-C309A780B8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3" name="Line 259">
                  <a:extLst>
                    <a:ext uri="{FF2B5EF4-FFF2-40B4-BE49-F238E27FC236}">
                      <a16:creationId xmlns:a16="http://schemas.microsoft.com/office/drawing/2014/main" id="{111D25DA-4C24-1508-F0CD-FA35EECA54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966" name="Group 1965">
            <a:extLst>
              <a:ext uri="{FF2B5EF4-FFF2-40B4-BE49-F238E27FC236}">
                <a16:creationId xmlns:a16="http://schemas.microsoft.com/office/drawing/2014/main" id="{1534B8AE-58F6-A3EC-7394-649019B2549A}"/>
              </a:ext>
            </a:extLst>
          </p:cNvPr>
          <p:cNvGrpSpPr/>
          <p:nvPr/>
        </p:nvGrpSpPr>
        <p:grpSpPr>
          <a:xfrm>
            <a:off x="6324202" y="1423147"/>
            <a:ext cx="5535267" cy="3954214"/>
            <a:chOff x="6378541" y="1528014"/>
            <a:chExt cx="5076512" cy="3620795"/>
          </a:xfrm>
        </p:grpSpPr>
        <p:grpSp>
          <p:nvGrpSpPr>
            <p:cNvPr id="1967" name="Group 1966">
              <a:extLst>
                <a:ext uri="{FF2B5EF4-FFF2-40B4-BE49-F238E27FC236}">
                  <a16:creationId xmlns:a16="http://schemas.microsoft.com/office/drawing/2014/main" id="{EA29A3EB-3854-8D69-F6EE-D881F97958D1}"/>
                </a:ext>
              </a:extLst>
            </p:cNvPr>
            <p:cNvGrpSpPr/>
            <p:nvPr/>
          </p:nvGrpSpPr>
          <p:grpSpPr>
            <a:xfrm>
              <a:off x="6378541" y="1528014"/>
              <a:ext cx="5076512" cy="3620795"/>
              <a:chOff x="5044267" y="875844"/>
              <a:chExt cx="3546749" cy="2529701"/>
            </a:xfrm>
          </p:grpSpPr>
          <p:sp>
            <p:nvSpPr>
              <p:cNvPr id="2056" name="Freeform 166">
                <a:extLst>
                  <a:ext uri="{FF2B5EF4-FFF2-40B4-BE49-F238E27FC236}">
                    <a16:creationId xmlns:a16="http://schemas.microsoft.com/office/drawing/2014/main" id="{2FA4015A-0281-6D7D-CC48-6D92EAD5F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6892" y="918850"/>
                <a:ext cx="3034998" cy="1820284"/>
              </a:xfrm>
              <a:custGeom>
                <a:avLst/>
                <a:gdLst>
                  <a:gd name="T0" fmla="*/ 0 w 2275"/>
                  <a:gd name="T1" fmla="*/ 0 h 1250"/>
                  <a:gd name="T2" fmla="*/ 0 w 2275"/>
                  <a:gd name="T3" fmla="*/ 1250 h 1250"/>
                  <a:gd name="T4" fmla="*/ 2275 w 2275"/>
                  <a:gd name="T5" fmla="*/ 1250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75" h="1250">
                    <a:moveTo>
                      <a:pt x="0" y="0"/>
                    </a:moveTo>
                    <a:lnTo>
                      <a:pt x="0" y="1250"/>
                    </a:lnTo>
                    <a:lnTo>
                      <a:pt x="2275" y="1250"/>
                    </a:lnTo>
                  </a:path>
                </a:pathLst>
              </a:custGeom>
              <a:noFill/>
              <a:ln w="9525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7" name="Line 167">
                <a:extLst>
                  <a:ext uri="{FF2B5EF4-FFF2-40B4-BE49-F238E27FC236}">
                    <a16:creationId xmlns:a16="http://schemas.microsoft.com/office/drawing/2014/main" id="{DB2B1DE1-5B34-954A-1B5A-E6663EFAB5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9538" y="918851"/>
                <a:ext cx="37353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8" name="Line 168">
                <a:extLst>
                  <a:ext uri="{FF2B5EF4-FFF2-40B4-BE49-F238E27FC236}">
                    <a16:creationId xmlns:a16="http://schemas.microsoft.com/office/drawing/2014/main" id="{A94C8945-6C9A-614E-1920-E6C11C42A7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9538" y="1279994"/>
                <a:ext cx="37353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9" name="Line 169">
                <a:extLst>
                  <a:ext uri="{FF2B5EF4-FFF2-40B4-BE49-F238E27FC236}">
                    <a16:creationId xmlns:a16="http://schemas.microsoft.com/office/drawing/2014/main" id="{FCC85F1C-8928-FFF5-A592-5E81303A16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9538" y="1645507"/>
                <a:ext cx="37353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0" name="Line 170">
                <a:extLst>
                  <a:ext uri="{FF2B5EF4-FFF2-40B4-BE49-F238E27FC236}">
                    <a16:creationId xmlns:a16="http://schemas.microsoft.com/office/drawing/2014/main" id="{353D3CC9-9C98-39C6-9A76-E321179F0E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9538" y="2011019"/>
                <a:ext cx="37353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1" name="Line 171">
                <a:extLst>
                  <a:ext uri="{FF2B5EF4-FFF2-40B4-BE49-F238E27FC236}">
                    <a16:creationId xmlns:a16="http://schemas.microsoft.com/office/drawing/2014/main" id="{C807ABB1-E7C4-B939-D502-C0AB65B0C6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9538" y="2376532"/>
                <a:ext cx="37353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2" name="Line 172">
                <a:extLst>
                  <a:ext uri="{FF2B5EF4-FFF2-40B4-BE49-F238E27FC236}">
                    <a16:creationId xmlns:a16="http://schemas.microsoft.com/office/drawing/2014/main" id="{94EC2EF2-F7A1-5120-294F-392C0B1B87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9538" y="2739134"/>
                <a:ext cx="37353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3" name="Line 173">
                <a:extLst>
                  <a:ext uri="{FF2B5EF4-FFF2-40B4-BE49-F238E27FC236}">
                    <a16:creationId xmlns:a16="http://schemas.microsoft.com/office/drawing/2014/main" id="{4B6AC868-7506-6D2E-43F9-EF110D5618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3150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4" name="Line 174">
                <a:extLst>
                  <a:ext uri="{FF2B5EF4-FFF2-40B4-BE49-F238E27FC236}">
                    <a16:creationId xmlns:a16="http://schemas.microsoft.com/office/drawing/2014/main" id="{B3D7D2B9-35BC-700A-515A-19CF0C967D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6965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5" name="Line 175">
                <a:extLst>
                  <a:ext uri="{FF2B5EF4-FFF2-40B4-BE49-F238E27FC236}">
                    <a16:creationId xmlns:a16="http://schemas.microsoft.com/office/drawing/2014/main" id="{1B0FD2B2-6090-8CD8-AB88-6276EA96D7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9446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6" name="Line 176">
                <a:extLst>
                  <a:ext uri="{FF2B5EF4-FFF2-40B4-BE49-F238E27FC236}">
                    <a16:creationId xmlns:a16="http://schemas.microsoft.com/office/drawing/2014/main" id="{C6F38168-08A6-7FE8-2A9A-8E5C7D02EC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3262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7" name="Line 177">
                <a:extLst>
                  <a:ext uri="{FF2B5EF4-FFF2-40B4-BE49-F238E27FC236}">
                    <a16:creationId xmlns:a16="http://schemas.microsoft.com/office/drawing/2014/main" id="{550432FD-01D2-CD83-E13A-FFE6200C4D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54411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8" name="Line 178">
                <a:extLst>
                  <a:ext uri="{FF2B5EF4-FFF2-40B4-BE49-F238E27FC236}">
                    <a16:creationId xmlns:a16="http://schemas.microsoft.com/office/drawing/2014/main" id="{1E374DAB-8B46-D7A6-869E-CFBC02065E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6892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9" name="Line 179">
                <a:extLst>
                  <a:ext uri="{FF2B5EF4-FFF2-40B4-BE49-F238E27FC236}">
                    <a16:creationId xmlns:a16="http://schemas.microsoft.com/office/drawing/2014/main" id="{918AB8C8-6614-870B-6AF2-01E980405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51888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0" name="Line 180">
                <a:extLst>
                  <a:ext uri="{FF2B5EF4-FFF2-40B4-BE49-F238E27FC236}">
                    <a16:creationId xmlns:a16="http://schemas.microsoft.com/office/drawing/2014/main" id="{E7AFAB39-CB17-006C-B196-102E518F67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15704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1" name="Line 181">
                <a:extLst>
                  <a:ext uri="{FF2B5EF4-FFF2-40B4-BE49-F238E27FC236}">
                    <a16:creationId xmlns:a16="http://schemas.microsoft.com/office/drawing/2014/main" id="{EB346514-3762-E8AF-3C45-A228AB154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78186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2" name="Line 182">
                <a:extLst>
                  <a:ext uri="{FF2B5EF4-FFF2-40B4-BE49-F238E27FC236}">
                    <a16:creationId xmlns:a16="http://schemas.microsoft.com/office/drawing/2014/main" id="{AFDAE181-3A48-C1D0-1622-3F0EDF25EF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39334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62410" tIns="81205" rIns="162410" bIns="8120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6240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3" name="Rectangle 183">
                <a:extLst>
                  <a:ext uri="{FF2B5EF4-FFF2-40B4-BE49-F238E27FC236}">
                    <a16:creationId xmlns:a16="http://schemas.microsoft.com/office/drawing/2014/main" id="{3E1B4641-D086-B1DF-9C35-840CE823D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6399" y="2800294"/>
                <a:ext cx="4005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0</a:t>
                </a:r>
              </a:p>
            </p:txBody>
          </p:sp>
          <p:sp>
            <p:nvSpPr>
              <p:cNvPr id="2074" name="Rectangle 184">
                <a:extLst>
                  <a:ext uri="{FF2B5EF4-FFF2-40B4-BE49-F238E27FC236}">
                    <a16:creationId xmlns:a16="http://schemas.microsoft.com/office/drawing/2014/main" id="{D43074D3-D27B-2EF2-CCC9-2424B703A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3607" y="2696128"/>
                <a:ext cx="40058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0</a:t>
                </a:r>
              </a:p>
            </p:txBody>
          </p:sp>
          <p:sp>
            <p:nvSpPr>
              <p:cNvPr id="2075" name="Rectangle 185">
                <a:extLst>
                  <a:ext uri="{FF2B5EF4-FFF2-40B4-BE49-F238E27FC236}">
                    <a16:creationId xmlns:a16="http://schemas.microsoft.com/office/drawing/2014/main" id="{4517F1A6-7709-0BD8-4EC1-B625041C9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4267" y="3015458"/>
                <a:ext cx="345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No. at risk</a:t>
                </a:r>
              </a:p>
            </p:txBody>
          </p:sp>
          <p:sp>
            <p:nvSpPr>
              <p:cNvPr id="2076" name="Rectangle 186">
                <a:extLst>
                  <a:ext uri="{FF2B5EF4-FFF2-40B4-BE49-F238E27FC236}">
                    <a16:creationId xmlns:a16="http://schemas.microsoft.com/office/drawing/2014/main" id="{CBAA6DFB-0B41-A30A-F3D2-74CE0AB2E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5083" y="3147089"/>
                <a:ext cx="314302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Dato-DXd</a:t>
                </a:r>
              </a:p>
            </p:txBody>
          </p:sp>
          <p:sp>
            <p:nvSpPr>
              <p:cNvPr id="2077" name="Rectangle 187">
                <a:extLst>
                  <a:ext uri="{FF2B5EF4-FFF2-40B4-BE49-F238E27FC236}">
                    <a16:creationId xmlns:a16="http://schemas.microsoft.com/office/drawing/2014/main" id="{237943CF-D88D-E8E2-C781-BEA12550C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9948" y="3300612"/>
                <a:ext cx="319437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Docetaxel</a:t>
                </a:r>
              </a:p>
            </p:txBody>
          </p:sp>
          <p:sp>
            <p:nvSpPr>
              <p:cNvPr id="2078" name="Rectangle 191">
                <a:extLst>
                  <a:ext uri="{FF2B5EF4-FFF2-40B4-BE49-F238E27FC236}">
                    <a16:creationId xmlns:a16="http://schemas.microsoft.com/office/drawing/2014/main" id="{151544D4-8F00-C55E-8466-9D8BB6DDD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550" y="1968014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40</a:t>
                </a:r>
              </a:p>
            </p:txBody>
          </p:sp>
          <p:sp>
            <p:nvSpPr>
              <p:cNvPr id="2079" name="Rectangle 192">
                <a:extLst>
                  <a:ext uri="{FF2B5EF4-FFF2-40B4-BE49-F238E27FC236}">
                    <a16:creationId xmlns:a16="http://schemas.microsoft.com/office/drawing/2014/main" id="{623C0988-8BEE-E2E3-E41A-AE5D54F67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550" y="1239901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80</a:t>
                </a:r>
              </a:p>
            </p:txBody>
          </p:sp>
          <p:sp>
            <p:nvSpPr>
              <p:cNvPr id="2080" name="Rectangle 193">
                <a:extLst>
                  <a:ext uri="{FF2B5EF4-FFF2-40B4-BE49-F238E27FC236}">
                    <a16:creationId xmlns:a16="http://schemas.microsoft.com/office/drawing/2014/main" id="{5A32A9EE-C84A-0EC0-0DD5-CC465FFB3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3491" y="875844"/>
                <a:ext cx="120175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100</a:t>
                </a:r>
              </a:p>
            </p:txBody>
          </p:sp>
          <p:sp>
            <p:nvSpPr>
              <p:cNvPr id="2081" name="Rectangle 194">
                <a:extLst>
                  <a:ext uri="{FF2B5EF4-FFF2-40B4-BE49-F238E27FC236}">
                    <a16:creationId xmlns:a16="http://schemas.microsoft.com/office/drawing/2014/main" id="{27B6FFAA-A501-C175-6EAC-78079920C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550" y="2332070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2082" name="Rectangle 195">
                <a:extLst>
                  <a:ext uri="{FF2B5EF4-FFF2-40B4-BE49-F238E27FC236}">
                    <a16:creationId xmlns:a16="http://schemas.microsoft.com/office/drawing/2014/main" id="{221C77CB-D828-93BF-C5D7-53CCBFAE0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550" y="1603957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60</a:t>
                </a:r>
              </a:p>
            </p:txBody>
          </p:sp>
          <p:sp>
            <p:nvSpPr>
              <p:cNvPr id="2083" name="Rectangle 196">
                <a:extLst>
                  <a:ext uri="{FF2B5EF4-FFF2-40B4-BE49-F238E27FC236}">
                    <a16:creationId xmlns:a16="http://schemas.microsoft.com/office/drawing/2014/main" id="{4B322EFB-5664-3D94-5983-848FD77A1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3234" y="2800294"/>
                <a:ext cx="4005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4</a:t>
                </a:r>
              </a:p>
            </p:txBody>
          </p:sp>
          <p:sp>
            <p:nvSpPr>
              <p:cNvPr id="2084" name="Rectangle 197">
                <a:extLst>
                  <a:ext uri="{FF2B5EF4-FFF2-40B4-BE49-F238E27FC236}">
                    <a16:creationId xmlns:a16="http://schemas.microsoft.com/office/drawing/2014/main" id="{3E60428E-4427-2700-CA89-5F0C6759A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4382" y="2800294"/>
                <a:ext cx="4005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  <p:sp>
            <p:nvSpPr>
              <p:cNvPr id="2085" name="Rectangle 198">
                <a:extLst>
                  <a:ext uri="{FF2B5EF4-FFF2-40B4-BE49-F238E27FC236}">
                    <a16:creationId xmlns:a16="http://schemas.microsoft.com/office/drawing/2014/main" id="{493E1E34-5C7A-86EB-A452-64BB230E61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884397" y="1786888"/>
                <a:ext cx="628642" cy="10509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PFS probability, %</a:t>
                </a:r>
                <a:endParaRPr kumimoji="0" lang="en-US" altLang="en-US" sz="1066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6" name="Rectangle 199">
                <a:extLst>
                  <a:ext uri="{FF2B5EF4-FFF2-40B4-BE49-F238E27FC236}">
                    <a16:creationId xmlns:a16="http://schemas.microsoft.com/office/drawing/2014/main" id="{68BA4BCB-DC76-1131-B493-D2F7645B3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4302" y="2960480"/>
                <a:ext cx="1180175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Time since randomization, months</a:t>
                </a:r>
                <a:endParaRPr kumimoji="0" lang="en-US" altLang="en-US" sz="1066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7" name="Rectangle 202">
                <a:extLst>
                  <a:ext uri="{FF2B5EF4-FFF2-40B4-BE49-F238E27FC236}">
                    <a16:creationId xmlns:a16="http://schemas.microsoft.com/office/drawing/2014/main" id="{E3B50366-F859-CBF1-82D7-FFC63C920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9417" y="2800294"/>
                <a:ext cx="4005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2088" name="Rectangle 203">
                <a:extLst>
                  <a:ext uri="{FF2B5EF4-FFF2-40B4-BE49-F238E27FC236}">
                    <a16:creationId xmlns:a16="http://schemas.microsoft.com/office/drawing/2014/main" id="{B632EFC5-283A-B30E-2208-7DD177EDC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6936" y="2800294"/>
                <a:ext cx="4005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8</a:t>
                </a:r>
              </a:p>
            </p:txBody>
          </p:sp>
          <p:sp>
            <p:nvSpPr>
              <p:cNvPr id="2089" name="Rectangle 204">
                <a:extLst>
                  <a:ext uri="{FF2B5EF4-FFF2-40B4-BE49-F238E27FC236}">
                    <a16:creationId xmlns:a16="http://schemas.microsoft.com/office/drawing/2014/main" id="{EF74D91B-ED66-0180-8D43-5A8902D63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8346" y="2800294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12</a:t>
                </a:r>
              </a:p>
            </p:txBody>
          </p:sp>
          <p:sp>
            <p:nvSpPr>
              <p:cNvPr id="2090" name="Rectangle 206">
                <a:extLst>
                  <a:ext uri="{FF2B5EF4-FFF2-40B4-BE49-F238E27FC236}">
                    <a16:creationId xmlns:a16="http://schemas.microsoft.com/office/drawing/2014/main" id="{440326AE-4F9D-2DA3-E2EE-1DF61D3B0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2163" y="2800294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10</a:t>
                </a:r>
              </a:p>
            </p:txBody>
          </p:sp>
          <p:sp>
            <p:nvSpPr>
              <p:cNvPr id="2091" name="Rectangle 207">
                <a:extLst>
                  <a:ext uri="{FF2B5EF4-FFF2-40B4-BE49-F238E27FC236}">
                    <a16:creationId xmlns:a16="http://schemas.microsoft.com/office/drawing/2014/main" id="{CB0A8D47-2E46-EDBE-F00A-C4A17C4C5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37197" y="2800294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14</a:t>
                </a:r>
              </a:p>
            </p:txBody>
          </p:sp>
          <p:sp>
            <p:nvSpPr>
              <p:cNvPr id="2092" name="Rectangle 208">
                <a:extLst>
                  <a:ext uri="{FF2B5EF4-FFF2-40B4-BE49-F238E27FC236}">
                    <a16:creationId xmlns:a16="http://schemas.microsoft.com/office/drawing/2014/main" id="{CC4A3944-396F-DC33-963C-E9DC26C52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4715" y="2800294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2093" name="Rectangle 209">
                <a:extLst>
                  <a:ext uri="{FF2B5EF4-FFF2-40B4-BE49-F238E27FC236}">
                    <a16:creationId xmlns:a16="http://schemas.microsoft.com/office/drawing/2014/main" id="{DBD8925D-AD6E-41A9-1906-10FDE56B2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0900" y="2800294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2094" name="Rectangle 210">
                <a:extLst>
                  <a:ext uri="{FF2B5EF4-FFF2-40B4-BE49-F238E27FC236}">
                    <a16:creationId xmlns:a16="http://schemas.microsoft.com/office/drawing/2014/main" id="{49E061A4-5061-1711-BA37-EFB806762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5903" y="3147091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70</a:t>
                </a:r>
              </a:p>
            </p:txBody>
          </p:sp>
          <p:sp>
            <p:nvSpPr>
              <p:cNvPr id="2095" name="Rectangle 211">
                <a:extLst>
                  <a:ext uri="{FF2B5EF4-FFF2-40B4-BE49-F238E27FC236}">
                    <a16:creationId xmlns:a16="http://schemas.microsoft.com/office/drawing/2014/main" id="{8C4BC2BF-C552-BCD6-753C-9ADCD74D7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3204" y="3147091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22</a:t>
                </a:r>
              </a:p>
            </p:txBody>
          </p:sp>
          <p:sp>
            <p:nvSpPr>
              <p:cNvPr id="2096" name="Rectangle 212">
                <a:extLst>
                  <a:ext uri="{FF2B5EF4-FFF2-40B4-BE49-F238E27FC236}">
                    <a16:creationId xmlns:a16="http://schemas.microsoft.com/office/drawing/2014/main" id="{E045401F-D8D3-3C5D-6E2C-EF0125422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4351" y="3147091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38</a:t>
                </a:r>
              </a:p>
            </p:txBody>
          </p:sp>
          <p:sp>
            <p:nvSpPr>
              <p:cNvPr id="2097" name="Rectangle 213">
                <a:extLst>
                  <a:ext uri="{FF2B5EF4-FFF2-40B4-BE49-F238E27FC236}">
                    <a16:creationId xmlns:a16="http://schemas.microsoft.com/office/drawing/2014/main" id="{8F7F3E90-6932-7AF7-57E5-8F591D39C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9388" y="3147091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10</a:t>
                </a:r>
              </a:p>
            </p:txBody>
          </p:sp>
          <p:sp>
            <p:nvSpPr>
              <p:cNvPr id="2098" name="Rectangle 214">
                <a:extLst>
                  <a:ext uri="{FF2B5EF4-FFF2-40B4-BE49-F238E27FC236}">
                    <a16:creationId xmlns:a16="http://schemas.microsoft.com/office/drawing/2014/main" id="{5965E84F-65F8-EC65-EA82-27F814718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6935" y="3147091"/>
                <a:ext cx="4005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2099" name="Rectangle 215">
                <a:extLst>
                  <a:ext uri="{FF2B5EF4-FFF2-40B4-BE49-F238E27FC236}">
                    <a16:creationId xmlns:a16="http://schemas.microsoft.com/office/drawing/2014/main" id="{535807E5-3F30-23C3-759D-225D4070F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8841" y="3147091"/>
                <a:ext cx="4005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4</a:t>
                </a:r>
              </a:p>
            </p:txBody>
          </p:sp>
          <p:sp>
            <p:nvSpPr>
              <p:cNvPr id="2100" name="Rectangle 216">
                <a:extLst>
                  <a:ext uri="{FF2B5EF4-FFF2-40B4-BE49-F238E27FC236}">
                    <a16:creationId xmlns:a16="http://schemas.microsoft.com/office/drawing/2014/main" id="{983CA67E-9F0A-AB60-453E-0F52F51E6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2657" y="3147091"/>
                <a:ext cx="4005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5</a:t>
                </a:r>
              </a:p>
            </p:txBody>
          </p:sp>
          <p:sp>
            <p:nvSpPr>
              <p:cNvPr id="2101" name="Rectangle 217">
                <a:extLst>
                  <a:ext uri="{FF2B5EF4-FFF2-40B4-BE49-F238E27FC236}">
                    <a16:creationId xmlns:a16="http://schemas.microsoft.com/office/drawing/2014/main" id="{A25E8383-CA29-C4DD-6C90-B8F2B24A4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5026" y="3147091"/>
                <a:ext cx="4005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3</a:t>
                </a:r>
              </a:p>
            </p:txBody>
          </p:sp>
          <p:sp>
            <p:nvSpPr>
              <p:cNvPr id="2102" name="Rectangle 218">
                <a:extLst>
                  <a:ext uri="{FF2B5EF4-FFF2-40B4-BE49-F238E27FC236}">
                    <a16:creationId xmlns:a16="http://schemas.microsoft.com/office/drawing/2014/main" id="{1CA1CD34-03B2-8E97-5C66-18E7FC03F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5213" y="3147091"/>
                <a:ext cx="4005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1</a:t>
                </a:r>
              </a:p>
            </p:txBody>
          </p:sp>
          <p:sp>
            <p:nvSpPr>
              <p:cNvPr id="2103" name="Rectangle 219">
                <a:extLst>
                  <a:ext uri="{FF2B5EF4-FFF2-40B4-BE49-F238E27FC236}">
                    <a16:creationId xmlns:a16="http://schemas.microsoft.com/office/drawing/2014/main" id="{CD814BDB-F945-1343-914F-0C5410FDC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1394" y="3147091"/>
                <a:ext cx="4005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0</a:t>
                </a:r>
              </a:p>
            </p:txBody>
          </p:sp>
          <p:sp>
            <p:nvSpPr>
              <p:cNvPr id="2104" name="Rectangle 220">
                <a:extLst>
                  <a:ext uri="{FF2B5EF4-FFF2-40B4-BE49-F238E27FC236}">
                    <a16:creationId xmlns:a16="http://schemas.microsoft.com/office/drawing/2014/main" id="{9129CF0B-37F2-CDF8-C948-7F023566B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5903" y="3300614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73</a:t>
                </a:r>
              </a:p>
            </p:txBody>
          </p:sp>
          <p:sp>
            <p:nvSpPr>
              <p:cNvPr id="2105" name="Rectangle 221">
                <a:extLst>
                  <a:ext uri="{FF2B5EF4-FFF2-40B4-BE49-F238E27FC236}">
                    <a16:creationId xmlns:a16="http://schemas.microsoft.com/office/drawing/2014/main" id="{563F930D-434E-894A-A95B-C7BC3FC01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3204" y="3300614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2106" name="Rectangle 222">
                <a:extLst>
                  <a:ext uri="{FF2B5EF4-FFF2-40B4-BE49-F238E27FC236}">
                    <a16:creationId xmlns:a16="http://schemas.microsoft.com/office/drawing/2014/main" id="{34D2D1E0-A2BD-6B86-75BC-AA7D64DF3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4351" y="3300614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51</a:t>
                </a:r>
              </a:p>
            </p:txBody>
          </p:sp>
          <p:sp>
            <p:nvSpPr>
              <p:cNvPr id="2107" name="Rectangle 223">
                <a:extLst>
                  <a:ext uri="{FF2B5EF4-FFF2-40B4-BE49-F238E27FC236}">
                    <a16:creationId xmlns:a16="http://schemas.microsoft.com/office/drawing/2014/main" id="{037D5180-2E35-C09D-A81E-3DD79EEE2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9388" y="3300614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13</a:t>
                </a:r>
              </a:p>
            </p:txBody>
          </p:sp>
          <p:sp>
            <p:nvSpPr>
              <p:cNvPr id="2108" name="Rectangle 224">
                <a:extLst>
                  <a:ext uri="{FF2B5EF4-FFF2-40B4-BE49-F238E27FC236}">
                    <a16:creationId xmlns:a16="http://schemas.microsoft.com/office/drawing/2014/main" id="{7D989979-1ACF-AD40-F053-AF19211C3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26908" y="3300614"/>
                <a:ext cx="80116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10</a:t>
                </a:r>
              </a:p>
            </p:txBody>
          </p:sp>
          <p:sp>
            <p:nvSpPr>
              <p:cNvPr id="2109" name="Rectangle 225">
                <a:extLst>
                  <a:ext uri="{FF2B5EF4-FFF2-40B4-BE49-F238E27FC236}">
                    <a16:creationId xmlns:a16="http://schemas.microsoft.com/office/drawing/2014/main" id="{6401FB17-D3B3-3DC5-2218-6D0F10EB2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8841" y="3300614"/>
                <a:ext cx="4005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4</a:t>
                </a:r>
              </a:p>
            </p:txBody>
          </p:sp>
          <p:sp>
            <p:nvSpPr>
              <p:cNvPr id="2110" name="Rectangle 226">
                <a:extLst>
                  <a:ext uri="{FF2B5EF4-FFF2-40B4-BE49-F238E27FC236}">
                    <a16:creationId xmlns:a16="http://schemas.microsoft.com/office/drawing/2014/main" id="{AD95EE33-620B-2F40-C74A-E1B766FB9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2657" y="3300614"/>
                <a:ext cx="4005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5</a:t>
                </a:r>
              </a:p>
            </p:txBody>
          </p:sp>
          <p:sp>
            <p:nvSpPr>
              <p:cNvPr id="2111" name="Rectangle 227">
                <a:extLst>
                  <a:ext uri="{FF2B5EF4-FFF2-40B4-BE49-F238E27FC236}">
                    <a16:creationId xmlns:a16="http://schemas.microsoft.com/office/drawing/2014/main" id="{4A7F7AC8-89DF-FD14-A8AF-05D7A511A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5026" y="3300614"/>
                <a:ext cx="4005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3</a:t>
                </a:r>
              </a:p>
            </p:txBody>
          </p:sp>
          <p:sp>
            <p:nvSpPr>
              <p:cNvPr id="2112" name="Rectangle 228">
                <a:extLst>
                  <a:ext uri="{FF2B5EF4-FFF2-40B4-BE49-F238E27FC236}">
                    <a16:creationId xmlns:a16="http://schemas.microsoft.com/office/drawing/2014/main" id="{C8CEDF25-BAB8-FD9E-0099-34F4F62CB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5213" y="3300614"/>
                <a:ext cx="4005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0</a:t>
                </a:r>
              </a:p>
            </p:txBody>
          </p:sp>
          <p:sp>
            <p:nvSpPr>
              <p:cNvPr id="2113" name="Rectangle 229">
                <a:extLst>
                  <a:ext uri="{FF2B5EF4-FFF2-40B4-BE49-F238E27FC236}">
                    <a16:creationId xmlns:a16="http://schemas.microsoft.com/office/drawing/2014/main" id="{5F528A01-6B96-F534-C30F-DC002F771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1394" y="3300614"/>
                <a:ext cx="4005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0</a:t>
                </a:r>
              </a:p>
            </p:txBody>
          </p:sp>
          <p:sp>
            <p:nvSpPr>
              <p:cNvPr id="2114" name="Rectangle 206">
                <a:extLst>
                  <a:ext uri="{FF2B5EF4-FFF2-40B4-BE49-F238E27FC236}">
                    <a16:creationId xmlns:a16="http://schemas.microsoft.com/office/drawing/2014/main" id="{209E0211-E241-5423-483D-82F9F80EB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6481" y="2487310"/>
                <a:ext cx="372849" cy="10493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1624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rPr>
                  <a:t>+ Censored</a:t>
                </a:r>
                <a:endParaRPr kumimoji="0" lang="en-US" alt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968" name="Group 1967">
              <a:extLst>
                <a:ext uri="{FF2B5EF4-FFF2-40B4-BE49-F238E27FC236}">
                  <a16:creationId xmlns:a16="http://schemas.microsoft.com/office/drawing/2014/main" id="{E4BCA945-EB2E-7C6D-5BEE-E3B9BDB10B8B}"/>
                </a:ext>
              </a:extLst>
            </p:cNvPr>
            <p:cNvGrpSpPr/>
            <p:nvPr/>
          </p:nvGrpSpPr>
          <p:grpSpPr>
            <a:xfrm>
              <a:off x="7232206" y="1584017"/>
              <a:ext cx="3976687" cy="2569751"/>
              <a:chOff x="7232206" y="1584017"/>
              <a:chExt cx="3976687" cy="2569751"/>
            </a:xfrm>
          </p:grpSpPr>
          <p:grpSp>
            <p:nvGrpSpPr>
              <p:cNvPr id="2022" name="Group 2021">
                <a:extLst>
                  <a:ext uri="{FF2B5EF4-FFF2-40B4-BE49-F238E27FC236}">
                    <a16:creationId xmlns:a16="http://schemas.microsoft.com/office/drawing/2014/main" id="{DEB065D3-B37E-2193-DFE9-1D7778261763}"/>
                  </a:ext>
                </a:extLst>
              </p:cNvPr>
              <p:cNvGrpSpPr/>
              <p:nvPr/>
            </p:nvGrpSpPr>
            <p:grpSpPr>
              <a:xfrm>
                <a:off x="8917689" y="3768685"/>
                <a:ext cx="91440" cy="91440"/>
                <a:chOff x="10032216" y="2703458"/>
                <a:chExt cx="91440" cy="91440"/>
              </a:xfrm>
            </p:grpSpPr>
            <p:sp>
              <p:nvSpPr>
                <p:cNvPr id="2054" name="Line 397">
                  <a:extLst>
                    <a:ext uri="{FF2B5EF4-FFF2-40B4-BE49-F238E27FC236}">
                      <a16:creationId xmlns:a16="http://schemas.microsoft.com/office/drawing/2014/main" id="{B5938D28-6E08-54CF-5EC1-996F2192E6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5" name="Line 398">
                  <a:extLst>
                    <a:ext uri="{FF2B5EF4-FFF2-40B4-BE49-F238E27FC236}">
                      <a16:creationId xmlns:a16="http://schemas.microsoft.com/office/drawing/2014/main" id="{0C37FBCB-2470-A24D-52A7-28E78F3CE1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3" name="Freeform 1420">
                <a:extLst>
                  <a:ext uri="{FF2B5EF4-FFF2-40B4-BE49-F238E27FC236}">
                    <a16:creationId xmlns:a16="http://schemas.microsoft.com/office/drawing/2014/main" id="{E2FD5DD2-6391-0236-AFF9-B543C4D9DECD}"/>
                  </a:ext>
                </a:extLst>
              </p:cNvPr>
              <p:cNvSpPr/>
              <p:nvPr/>
            </p:nvSpPr>
            <p:spPr>
              <a:xfrm>
                <a:off x="7232206" y="1584017"/>
                <a:ext cx="3931920" cy="2523744"/>
              </a:xfrm>
              <a:custGeom>
                <a:avLst/>
                <a:gdLst>
                  <a:gd name="connsiteX0" fmla="*/ 3917588 w 3917588"/>
                  <a:gd name="connsiteY0" fmla="*/ 2496687 h 2496686"/>
                  <a:gd name="connsiteX1" fmla="*/ 3565052 w 3917588"/>
                  <a:gd name="connsiteY1" fmla="*/ 2496687 h 2496686"/>
                  <a:gd name="connsiteX2" fmla="*/ 3565052 w 3917588"/>
                  <a:gd name="connsiteY2" fmla="*/ 2398605 h 2496686"/>
                  <a:gd name="connsiteX3" fmla="*/ 2969571 w 3917588"/>
                  <a:gd name="connsiteY3" fmla="*/ 2398605 h 2496686"/>
                  <a:gd name="connsiteX4" fmla="*/ 2969571 w 3917588"/>
                  <a:gd name="connsiteY4" fmla="*/ 2332796 h 2496686"/>
                  <a:gd name="connsiteX5" fmla="*/ 2541193 w 3917588"/>
                  <a:gd name="connsiteY5" fmla="*/ 2332796 h 2496686"/>
                  <a:gd name="connsiteX6" fmla="*/ 2541193 w 3917588"/>
                  <a:gd name="connsiteY6" fmla="*/ 2275308 h 2496686"/>
                  <a:gd name="connsiteX7" fmla="*/ 1869870 w 3917588"/>
                  <a:gd name="connsiteY7" fmla="*/ 2275308 h 2496686"/>
                  <a:gd name="connsiteX8" fmla="*/ 1869870 w 3917588"/>
                  <a:gd name="connsiteY8" fmla="*/ 2208113 h 2496686"/>
                  <a:gd name="connsiteX9" fmla="*/ 1604425 w 3917588"/>
                  <a:gd name="connsiteY9" fmla="*/ 2208113 h 2496686"/>
                  <a:gd name="connsiteX10" fmla="*/ 1604425 w 3917588"/>
                  <a:gd name="connsiteY10" fmla="*/ 2156298 h 2496686"/>
                  <a:gd name="connsiteX11" fmla="*/ 1504693 w 3917588"/>
                  <a:gd name="connsiteY11" fmla="*/ 2156298 h 2496686"/>
                  <a:gd name="connsiteX12" fmla="*/ 1504693 w 3917588"/>
                  <a:gd name="connsiteY12" fmla="*/ 2104484 h 2496686"/>
                  <a:gd name="connsiteX13" fmla="*/ 1211188 w 3917588"/>
                  <a:gd name="connsiteY13" fmla="*/ 2104484 h 2496686"/>
                  <a:gd name="connsiteX14" fmla="*/ 1211188 w 3917588"/>
                  <a:gd name="connsiteY14" fmla="*/ 2058216 h 2496686"/>
                  <a:gd name="connsiteX15" fmla="*/ 1184517 w 3917588"/>
                  <a:gd name="connsiteY15" fmla="*/ 2058216 h 2496686"/>
                  <a:gd name="connsiteX16" fmla="*/ 1184517 w 3917588"/>
                  <a:gd name="connsiteY16" fmla="*/ 2007788 h 2496686"/>
                  <a:gd name="connsiteX17" fmla="*/ 1160627 w 3917588"/>
                  <a:gd name="connsiteY17" fmla="*/ 2007788 h 2496686"/>
                  <a:gd name="connsiteX18" fmla="*/ 1160627 w 3917588"/>
                  <a:gd name="connsiteY18" fmla="*/ 1957360 h 2496686"/>
                  <a:gd name="connsiteX19" fmla="*/ 1121316 w 3917588"/>
                  <a:gd name="connsiteY19" fmla="*/ 1957360 h 2496686"/>
                  <a:gd name="connsiteX20" fmla="*/ 1121316 w 3917588"/>
                  <a:gd name="connsiteY20" fmla="*/ 1915379 h 2496686"/>
                  <a:gd name="connsiteX21" fmla="*/ 897962 w 3917588"/>
                  <a:gd name="connsiteY21" fmla="*/ 1915379 h 2496686"/>
                  <a:gd name="connsiteX22" fmla="*/ 897962 w 3917588"/>
                  <a:gd name="connsiteY22" fmla="*/ 1898612 h 2496686"/>
                  <a:gd name="connsiteX23" fmla="*/ 883932 w 3917588"/>
                  <a:gd name="connsiteY23" fmla="*/ 1898612 h 2496686"/>
                  <a:gd name="connsiteX24" fmla="*/ 883932 w 3917588"/>
                  <a:gd name="connsiteY24" fmla="*/ 1867851 h 2496686"/>
                  <a:gd name="connsiteX25" fmla="*/ 869901 w 3917588"/>
                  <a:gd name="connsiteY25" fmla="*/ 1867851 h 2496686"/>
                  <a:gd name="connsiteX26" fmla="*/ 869901 w 3917588"/>
                  <a:gd name="connsiteY26" fmla="*/ 1813262 h 2496686"/>
                  <a:gd name="connsiteX27" fmla="*/ 846011 w 3917588"/>
                  <a:gd name="connsiteY27" fmla="*/ 1813262 h 2496686"/>
                  <a:gd name="connsiteX28" fmla="*/ 846011 w 3917588"/>
                  <a:gd name="connsiteY28" fmla="*/ 1732074 h 2496686"/>
                  <a:gd name="connsiteX29" fmla="*/ 833371 w 3917588"/>
                  <a:gd name="connsiteY29" fmla="*/ 1732074 h 2496686"/>
                  <a:gd name="connsiteX30" fmla="*/ 833371 w 3917588"/>
                  <a:gd name="connsiteY30" fmla="*/ 1677485 h 2496686"/>
                  <a:gd name="connsiteX31" fmla="*/ 819340 w 3917588"/>
                  <a:gd name="connsiteY31" fmla="*/ 1677485 h 2496686"/>
                  <a:gd name="connsiteX32" fmla="*/ 819340 w 3917588"/>
                  <a:gd name="connsiteY32" fmla="*/ 1638278 h 2496686"/>
                  <a:gd name="connsiteX33" fmla="*/ 781419 w 3917588"/>
                  <a:gd name="connsiteY33" fmla="*/ 1638278 h 2496686"/>
                  <a:gd name="connsiteX34" fmla="*/ 781419 w 3917588"/>
                  <a:gd name="connsiteY34" fmla="*/ 1555576 h 2496686"/>
                  <a:gd name="connsiteX35" fmla="*/ 683078 w 3917588"/>
                  <a:gd name="connsiteY35" fmla="*/ 1555576 h 2496686"/>
                  <a:gd name="connsiteX36" fmla="*/ 683078 w 3917588"/>
                  <a:gd name="connsiteY36" fmla="*/ 1519142 h 2496686"/>
                  <a:gd name="connsiteX37" fmla="*/ 611408 w 3917588"/>
                  <a:gd name="connsiteY37" fmla="*/ 1519142 h 2496686"/>
                  <a:gd name="connsiteX38" fmla="*/ 611408 w 3917588"/>
                  <a:gd name="connsiteY38" fmla="*/ 1479934 h 2496686"/>
                  <a:gd name="connsiteX39" fmla="*/ 530005 w 3917588"/>
                  <a:gd name="connsiteY39" fmla="*/ 1479934 h 2496686"/>
                  <a:gd name="connsiteX40" fmla="*/ 530005 w 3917588"/>
                  <a:gd name="connsiteY40" fmla="*/ 1387525 h 2496686"/>
                  <a:gd name="connsiteX41" fmla="*/ 507506 w 3917588"/>
                  <a:gd name="connsiteY41" fmla="*/ 1387525 h 2496686"/>
                  <a:gd name="connsiteX42" fmla="*/ 507506 w 3917588"/>
                  <a:gd name="connsiteY42" fmla="*/ 1316043 h 2496686"/>
                  <a:gd name="connsiteX43" fmla="*/ 493475 w 3917588"/>
                  <a:gd name="connsiteY43" fmla="*/ 1316043 h 2496686"/>
                  <a:gd name="connsiteX44" fmla="*/ 493475 w 3917588"/>
                  <a:gd name="connsiteY44" fmla="*/ 1264228 h 2496686"/>
                  <a:gd name="connsiteX45" fmla="*/ 479444 w 3917588"/>
                  <a:gd name="connsiteY45" fmla="*/ 1264228 h 2496686"/>
                  <a:gd name="connsiteX46" fmla="*/ 479444 w 3917588"/>
                  <a:gd name="connsiteY46" fmla="*/ 1226407 h 2496686"/>
                  <a:gd name="connsiteX47" fmla="*/ 454164 w 3917588"/>
                  <a:gd name="connsiteY47" fmla="*/ 1226407 h 2496686"/>
                  <a:gd name="connsiteX48" fmla="*/ 454164 w 3917588"/>
                  <a:gd name="connsiteY48" fmla="*/ 1147992 h 2496686"/>
                  <a:gd name="connsiteX49" fmla="*/ 438743 w 3917588"/>
                  <a:gd name="connsiteY49" fmla="*/ 1147992 h 2496686"/>
                  <a:gd name="connsiteX50" fmla="*/ 438743 w 3917588"/>
                  <a:gd name="connsiteY50" fmla="*/ 1062517 h 2496686"/>
                  <a:gd name="connsiteX51" fmla="*/ 431664 w 3917588"/>
                  <a:gd name="connsiteY51" fmla="*/ 1062517 h 2496686"/>
                  <a:gd name="connsiteX52" fmla="*/ 431664 w 3917588"/>
                  <a:gd name="connsiteY52" fmla="*/ 1020535 h 2496686"/>
                  <a:gd name="connsiteX53" fmla="*/ 281372 w 3917588"/>
                  <a:gd name="connsiteY53" fmla="*/ 1020535 h 2496686"/>
                  <a:gd name="connsiteX54" fmla="*/ 281372 w 3917588"/>
                  <a:gd name="connsiteY54" fmla="*/ 935060 h 2496686"/>
                  <a:gd name="connsiteX55" fmla="*/ 242061 w 3917588"/>
                  <a:gd name="connsiteY55" fmla="*/ 935060 h 2496686"/>
                  <a:gd name="connsiteX56" fmla="*/ 242061 w 3917588"/>
                  <a:gd name="connsiteY56" fmla="*/ 852358 h 2496686"/>
                  <a:gd name="connsiteX57" fmla="*/ 223859 w 3917588"/>
                  <a:gd name="connsiteY57" fmla="*/ 852358 h 2496686"/>
                  <a:gd name="connsiteX58" fmla="*/ 223859 w 3917588"/>
                  <a:gd name="connsiteY58" fmla="*/ 808990 h 2496686"/>
                  <a:gd name="connsiteX59" fmla="*/ 215389 w 3917588"/>
                  <a:gd name="connsiteY59" fmla="*/ 808990 h 2496686"/>
                  <a:gd name="connsiteX60" fmla="*/ 215389 w 3917588"/>
                  <a:gd name="connsiteY60" fmla="*/ 729188 h 2496686"/>
                  <a:gd name="connsiteX61" fmla="*/ 190109 w 3917588"/>
                  <a:gd name="connsiteY61" fmla="*/ 729188 h 2496686"/>
                  <a:gd name="connsiteX62" fmla="*/ 190109 w 3917588"/>
                  <a:gd name="connsiteY62" fmla="*/ 657706 h 2496686"/>
                  <a:gd name="connsiteX63" fmla="*/ 174688 w 3917588"/>
                  <a:gd name="connsiteY63" fmla="*/ 657706 h 2496686"/>
                  <a:gd name="connsiteX64" fmla="*/ 174688 w 3917588"/>
                  <a:gd name="connsiteY64" fmla="*/ 604505 h 2496686"/>
                  <a:gd name="connsiteX65" fmla="*/ 163438 w 3917588"/>
                  <a:gd name="connsiteY65" fmla="*/ 604505 h 2496686"/>
                  <a:gd name="connsiteX66" fmla="*/ 163438 w 3917588"/>
                  <a:gd name="connsiteY66" fmla="*/ 453221 h 2496686"/>
                  <a:gd name="connsiteX67" fmla="*/ 149408 w 3917588"/>
                  <a:gd name="connsiteY67" fmla="*/ 453221 h 2496686"/>
                  <a:gd name="connsiteX68" fmla="*/ 149408 w 3917588"/>
                  <a:gd name="connsiteY68" fmla="*/ 416787 h 2496686"/>
                  <a:gd name="connsiteX69" fmla="*/ 135377 w 3917588"/>
                  <a:gd name="connsiteY69" fmla="*/ 416787 h 2496686"/>
                  <a:gd name="connsiteX70" fmla="*/ 135377 w 3917588"/>
                  <a:gd name="connsiteY70" fmla="*/ 341145 h 2496686"/>
                  <a:gd name="connsiteX71" fmla="*/ 124127 w 3917588"/>
                  <a:gd name="connsiteY71" fmla="*/ 341145 h 2496686"/>
                  <a:gd name="connsiteX72" fmla="*/ 124127 w 3917588"/>
                  <a:gd name="connsiteY72" fmla="*/ 266890 h 2496686"/>
                  <a:gd name="connsiteX73" fmla="*/ 107315 w 3917588"/>
                  <a:gd name="connsiteY73" fmla="*/ 266890 h 2496686"/>
                  <a:gd name="connsiteX74" fmla="*/ 107315 w 3917588"/>
                  <a:gd name="connsiteY74" fmla="*/ 229069 h 2496686"/>
                  <a:gd name="connsiteX75" fmla="*/ 98847 w 3917588"/>
                  <a:gd name="connsiteY75" fmla="*/ 229069 h 2496686"/>
                  <a:gd name="connsiteX76" fmla="*/ 98847 w 3917588"/>
                  <a:gd name="connsiteY76" fmla="*/ 191248 h 2496686"/>
                  <a:gd name="connsiteX77" fmla="*/ 63075 w 3917588"/>
                  <a:gd name="connsiteY77" fmla="*/ 191248 h 2496686"/>
                  <a:gd name="connsiteX78" fmla="*/ 63075 w 3917588"/>
                  <a:gd name="connsiteY78" fmla="*/ 113463 h 2496686"/>
                  <a:gd name="connsiteX79" fmla="*/ 46263 w 3917588"/>
                  <a:gd name="connsiteY79" fmla="*/ 113463 h 2496686"/>
                  <a:gd name="connsiteX80" fmla="*/ 46263 w 3917588"/>
                  <a:gd name="connsiteY80" fmla="*/ 100856 h 2496686"/>
                  <a:gd name="connsiteX81" fmla="*/ 35772 w 3917588"/>
                  <a:gd name="connsiteY81" fmla="*/ 100856 h 2496686"/>
                  <a:gd name="connsiteX82" fmla="*/ 35772 w 3917588"/>
                  <a:gd name="connsiteY82" fmla="*/ 77785 h 2496686"/>
                  <a:gd name="connsiteX83" fmla="*/ 15421 w 3917588"/>
                  <a:gd name="connsiteY83" fmla="*/ 77785 h 2496686"/>
                  <a:gd name="connsiteX84" fmla="*/ 15421 w 3917588"/>
                  <a:gd name="connsiteY84" fmla="*/ 39208 h 2496686"/>
                  <a:gd name="connsiteX85" fmla="*/ 0 w 3917588"/>
                  <a:gd name="connsiteY85" fmla="*/ 39208 h 2496686"/>
                  <a:gd name="connsiteX86" fmla="*/ 0 w 3917588"/>
                  <a:gd name="connsiteY86" fmla="*/ 0 h 2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917588" h="2496686">
                    <a:moveTo>
                      <a:pt x="3917588" y="2496687"/>
                    </a:moveTo>
                    <a:lnTo>
                      <a:pt x="3565052" y="2496687"/>
                    </a:lnTo>
                    <a:lnTo>
                      <a:pt x="3565052" y="2398605"/>
                    </a:lnTo>
                    <a:lnTo>
                      <a:pt x="2969571" y="2398605"/>
                    </a:lnTo>
                    <a:lnTo>
                      <a:pt x="2969571" y="2332796"/>
                    </a:lnTo>
                    <a:lnTo>
                      <a:pt x="2541193" y="2332796"/>
                    </a:lnTo>
                    <a:lnTo>
                      <a:pt x="2541193" y="2275308"/>
                    </a:lnTo>
                    <a:lnTo>
                      <a:pt x="1869870" y="2275308"/>
                    </a:lnTo>
                    <a:lnTo>
                      <a:pt x="1869870" y="2208113"/>
                    </a:lnTo>
                    <a:lnTo>
                      <a:pt x="1604425" y="2208113"/>
                    </a:lnTo>
                    <a:lnTo>
                      <a:pt x="1604425" y="2156298"/>
                    </a:lnTo>
                    <a:lnTo>
                      <a:pt x="1504693" y="2156298"/>
                    </a:lnTo>
                    <a:lnTo>
                      <a:pt x="1504693" y="2104484"/>
                    </a:lnTo>
                    <a:lnTo>
                      <a:pt x="1211188" y="2104484"/>
                    </a:lnTo>
                    <a:lnTo>
                      <a:pt x="1211188" y="2058216"/>
                    </a:lnTo>
                    <a:lnTo>
                      <a:pt x="1184517" y="2058216"/>
                    </a:lnTo>
                    <a:lnTo>
                      <a:pt x="1184517" y="2007788"/>
                    </a:lnTo>
                    <a:lnTo>
                      <a:pt x="1160627" y="2007788"/>
                    </a:lnTo>
                    <a:lnTo>
                      <a:pt x="1160627" y="1957360"/>
                    </a:lnTo>
                    <a:lnTo>
                      <a:pt x="1121316" y="1957360"/>
                    </a:lnTo>
                    <a:lnTo>
                      <a:pt x="1121316" y="1915379"/>
                    </a:lnTo>
                    <a:lnTo>
                      <a:pt x="897962" y="1915379"/>
                    </a:lnTo>
                    <a:lnTo>
                      <a:pt x="897962" y="1898612"/>
                    </a:lnTo>
                    <a:lnTo>
                      <a:pt x="883932" y="1898612"/>
                    </a:lnTo>
                    <a:lnTo>
                      <a:pt x="883932" y="1867851"/>
                    </a:lnTo>
                    <a:lnTo>
                      <a:pt x="869901" y="1867851"/>
                    </a:lnTo>
                    <a:lnTo>
                      <a:pt x="869901" y="1813262"/>
                    </a:lnTo>
                    <a:lnTo>
                      <a:pt x="846011" y="1813262"/>
                    </a:lnTo>
                    <a:lnTo>
                      <a:pt x="846011" y="1732074"/>
                    </a:lnTo>
                    <a:lnTo>
                      <a:pt x="833371" y="1732074"/>
                    </a:lnTo>
                    <a:lnTo>
                      <a:pt x="833371" y="1677485"/>
                    </a:lnTo>
                    <a:lnTo>
                      <a:pt x="819340" y="1677485"/>
                    </a:lnTo>
                    <a:lnTo>
                      <a:pt x="819340" y="1638278"/>
                    </a:lnTo>
                    <a:lnTo>
                      <a:pt x="781419" y="1638278"/>
                    </a:lnTo>
                    <a:lnTo>
                      <a:pt x="781419" y="1555576"/>
                    </a:lnTo>
                    <a:lnTo>
                      <a:pt x="683078" y="1555576"/>
                    </a:lnTo>
                    <a:lnTo>
                      <a:pt x="683078" y="1519142"/>
                    </a:lnTo>
                    <a:lnTo>
                      <a:pt x="611408" y="1519142"/>
                    </a:lnTo>
                    <a:lnTo>
                      <a:pt x="611408" y="1479934"/>
                    </a:lnTo>
                    <a:lnTo>
                      <a:pt x="530005" y="1479934"/>
                    </a:lnTo>
                    <a:lnTo>
                      <a:pt x="530005" y="1387525"/>
                    </a:lnTo>
                    <a:lnTo>
                      <a:pt x="507506" y="1387525"/>
                    </a:lnTo>
                    <a:lnTo>
                      <a:pt x="507506" y="1316043"/>
                    </a:lnTo>
                    <a:lnTo>
                      <a:pt x="493475" y="1316043"/>
                    </a:lnTo>
                    <a:lnTo>
                      <a:pt x="493475" y="1264228"/>
                    </a:lnTo>
                    <a:lnTo>
                      <a:pt x="479444" y="1264228"/>
                    </a:lnTo>
                    <a:lnTo>
                      <a:pt x="479444" y="1226407"/>
                    </a:lnTo>
                    <a:lnTo>
                      <a:pt x="454164" y="1226407"/>
                    </a:lnTo>
                    <a:lnTo>
                      <a:pt x="454164" y="1147992"/>
                    </a:lnTo>
                    <a:lnTo>
                      <a:pt x="438743" y="1147992"/>
                    </a:lnTo>
                    <a:lnTo>
                      <a:pt x="438743" y="1062517"/>
                    </a:lnTo>
                    <a:lnTo>
                      <a:pt x="431664" y="1062517"/>
                    </a:lnTo>
                    <a:lnTo>
                      <a:pt x="431664" y="1020535"/>
                    </a:lnTo>
                    <a:lnTo>
                      <a:pt x="281372" y="1020535"/>
                    </a:lnTo>
                    <a:lnTo>
                      <a:pt x="281372" y="935060"/>
                    </a:lnTo>
                    <a:lnTo>
                      <a:pt x="242061" y="935060"/>
                    </a:lnTo>
                    <a:lnTo>
                      <a:pt x="242061" y="852358"/>
                    </a:lnTo>
                    <a:lnTo>
                      <a:pt x="223859" y="852358"/>
                    </a:lnTo>
                    <a:lnTo>
                      <a:pt x="223859" y="808990"/>
                    </a:lnTo>
                    <a:lnTo>
                      <a:pt x="215389" y="808990"/>
                    </a:lnTo>
                    <a:lnTo>
                      <a:pt x="215389" y="729188"/>
                    </a:lnTo>
                    <a:lnTo>
                      <a:pt x="190109" y="729188"/>
                    </a:lnTo>
                    <a:lnTo>
                      <a:pt x="190109" y="657706"/>
                    </a:lnTo>
                    <a:lnTo>
                      <a:pt x="174688" y="657706"/>
                    </a:lnTo>
                    <a:lnTo>
                      <a:pt x="174688" y="604505"/>
                    </a:lnTo>
                    <a:lnTo>
                      <a:pt x="163438" y="604505"/>
                    </a:lnTo>
                    <a:lnTo>
                      <a:pt x="163438" y="453221"/>
                    </a:lnTo>
                    <a:lnTo>
                      <a:pt x="149408" y="453221"/>
                    </a:lnTo>
                    <a:lnTo>
                      <a:pt x="149408" y="416787"/>
                    </a:lnTo>
                    <a:lnTo>
                      <a:pt x="135377" y="416787"/>
                    </a:lnTo>
                    <a:lnTo>
                      <a:pt x="135377" y="341145"/>
                    </a:lnTo>
                    <a:cubicBezTo>
                      <a:pt x="135377" y="341145"/>
                      <a:pt x="124127" y="346692"/>
                      <a:pt x="124127" y="341145"/>
                    </a:cubicBezTo>
                    <a:lnTo>
                      <a:pt x="124127" y="266890"/>
                    </a:lnTo>
                    <a:lnTo>
                      <a:pt x="107315" y="266890"/>
                    </a:lnTo>
                    <a:lnTo>
                      <a:pt x="107315" y="229069"/>
                    </a:lnTo>
                    <a:lnTo>
                      <a:pt x="98847" y="229069"/>
                    </a:lnTo>
                    <a:lnTo>
                      <a:pt x="98847" y="191248"/>
                    </a:lnTo>
                    <a:lnTo>
                      <a:pt x="63075" y="191248"/>
                    </a:lnTo>
                    <a:lnTo>
                      <a:pt x="63075" y="113463"/>
                    </a:lnTo>
                    <a:lnTo>
                      <a:pt x="46263" y="113463"/>
                    </a:lnTo>
                    <a:lnTo>
                      <a:pt x="46263" y="100856"/>
                    </a:lnTo>
                    <a:lnTo>
                      <a:pt x="35772" y="100856"/>
                    </a:lnTo>
                    <a:lnTo>
                      <a:pt x="35772" y="77785"/>
                    </a:lnTo>
                    <a:lnTo>
                      <a:pt x="15421" y="77785"/>
                    </a:lnTo>
                    <a:lnTo>
                      <a:pt x="15421" y="39208"/>
                    </a:lnTo>
                    <a:lnTo>
                      <a:pt x="0" y="39208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6E1E5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024" name="Group 2023">
                <a:extLst>
                  <a:ext uri="{FF2B5EF4-FFF2-40B4-BE49-F238E27FC236}">
                    <a16:creationId xmlns:a16="http://schemas.microsoft.com/office/drawing/2014/main" id="{114778F0-8A0F-3E3B-8929-DCDD5ECBA262}"/>
                  </a:ext>
                </a:extLst>
              </p:cNvPr>
              <p:cNvGrpSpPr/>
              <p:nvPr/>
            </p:nvGrpSpPr>
            <p:grpSpPr>
              <a:xfrm>
                <a:off x="10640389" y="3964900"/>
                <a:ext cx="91440" cy="91440"/>
                <a:chOff x="10032216" y="2703458"/>
                <a:chExt cx="91440" cy="91440"/>
              </a:xfrm>
            </p:grpSpPr>
            <p:sp>
              <p:nvSpPr>
                <p:cNvPr id="2052" name="Line 397">
                  <a:extLst>
                    <a:ext uri="{FF2B5EF4-FFF2-40B4-BE49-F238E27FC236}">
                      <a16:creationId xmlns:a16="http://schemas.microsoft.com/office/drawing/2014/main" id="{4CDB7F21-D69D-2869-9206-C3D0FCAAF9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3" name="Line 398">
                  <a:extLst>
                    <a:ext uri="{FF2B5EF4-FFF2-40B4-BE49-F238E27FC236}">
                      <a16:creationId xmlns:a16="http://schemas.microsoft.com/office/drawing/2014/main" id="{A8A00427-4F8D-D27E-797D-0EA683C068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5" name="Group 2024">
                <a:extLst>
                  <a:ext uri="{FF2B5EF4-FFF2-40B4-BE49-F238E27FC236}">
                    <a16:creationId xmlns:a16="http://schemas.microsoft.com/office/drawing/2014/main" id="{27E81721-6012-B9D0-972A-B890F7329A13}"/>
                  </a:ext>
                </a:extLst>
              </p:cNvPr>
              <p:cNvGrpSpPr/>
              <p:nvPr/>
            </p:nvGrpSpPr>
            <p:grpSpPr>
              <a:xfrm>
                <a:off x="11117453" y="4062328"/>
                <a:ext cx="91440" cy="91440"/>
                <a:chOff x="10032216" y="2703458"/>
                <a:chExt cx="91440" cy="91440"/>
              </a:xfrm>
            </p:grpSpPr>
            <p:sp>
              <p:nvSpPr>
                <p:cNvPr id="2050" name="Line 397">
                  <a:extLst>
                    <a:ext uri="{FF2B5EF4-FFF2-40B4-BE49-F238E27FC236}">
                      <a16:creationId xmlns:a16="http://schemas.microsoft.com/office/drawing/2014/main" id="{2E36976A-258E-6860-1A86-6A9FBF5367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1" name="Line 398">
                  <a:extLst>
                    <a:ext uri="{FF2B5EF4-FFF2-40B4-BE49-F238E27FC236}">
                      <a16:creationId xmlns:a16="http://schemas.microsoft.com/office/drawing/2014/main" id="{7B511177-F441-A9A6-DE15-D49FCC6C24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6" name="Group 2025">
                <a:extLst>
                  <a:ext uri="{FF2B5EF4-FFF2-40B4-BE49-F238E27FC236}">
                    <a16:creationId xmlns:a16="http://schemas.microsoft.com/office/drawing/2014/main" id="{405A6860-906A-8B2C-4F88-71DC8099B825}"/>
                  </a:ext>
                </a:extLst>
              </p:cNvPr>
              <p:cNvGrpSpPr/>
              <p:nvPr/>
            </p:nvGrpSpPr>
            <p:grpSpPr>
              <a:xfrm>
                <a:off x="8629420" y="3667131"/>
                <a:ext cx="91440" cy="91440"/>
                <a:chOff x="10032216" y="2703458"/>
                <a:chExt cx="91440" cy="91440"/>
              </a:xfrm>
            </p:grpSpPr>
            <p:sp>
              <p:nvSpPr>
                <p:cNvPr id="2048" name="Line 397">
                  <a:extLst>
                    <a:ext uri="{FF2B5EF4-FFF2-40B4-BE49-F238E27FC236}">
                      <a16:creationId xmlns:a16="http://schemas.microsoft.com/office/drawing/2014/main" id="{6539A511-866A-5DE9-8F18-3BFF753562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9" name="Line 398">
                  <a:extLst>
                    <a:ext uri="{FF2B5EF4-FFF2-40B4-BE49-F238E27FC236}">
                      <a16:creationId xmlns:a16="http://schemas.microsoft.com/office/drawing/2014/main" id="{6B22B2D0-F8D2-8F7C-93B6-22B958ADD3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7" name="Group 2026">
                <a:extLst>
                  <a:ext uri="{FF2B5EF4-FFF2-40B4-BE49-F238E27FC236}">
                    <a16:creationId xmlns:a16="http://schemas.microsoft.com/office/drawing/2014/main" id="{4926A367-4647-C44F-C149-7CF8D1944123}"/>
                  </a:ext>
                </a:extLst>
              </p:cNvPr>
              <p:cNvGrpSpPr/>
              <p:nvPr/>
            </p:nvGrpSpPr>
            <p:grpSpPr>
              <a:xfrm>
                <a:off x="8041258" y="3372151"/>
                <a:ext cx="91440" cy="91440"/>
                <a:chOff x="10032216" y="2703458"/>
                <a:chExt cx="91440" cy="91440"/>
              </a:xfrm>
            </p:grpSpPr>
            <p:sp>
              <p:nvSpPr>
                <p:cNvPr id="2046" name="Line 397">
                  <a:extLst>
                    <a:ext uri="{FF2B5EF4-FFF2-40B4-BE49-F238E27FC236}">
                      <a16:creationId xmlns:a16="http://schemas.microsoft.com/office/drawing/2014/main" id="{19333074-F03D-FA68-A9E4-7211BE212E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7" name="Line 398">
                  <a:extLst>
                    <a:ext uri="{FF2B5EF4-FFF2-40B4-BE49-F238E27FC236}">
                      <a16:creationId xmlns:a16="http://schemas.microsoft.com/office/drawing/2014/main" id="{CA74DB93-7682-7D1F-14F7-D4F5A28607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8" name="Group 2027">
                <a:extLst>
                  <a:ext uri="{FF2B5EF4-FFF2-40B4-BE49-F238E27FC236}">
                    <a16:creationId xmlns:a16="http://schemas.microsoft.com/office/drawing/2014/main" id="{00EBF337-8E0C-122C-235A-635945EEE011}"/>
                  </a:ext>
                </a:extLst>
              </p:cNvPr>
              <p:cNvGrpSpPr/>
              <p:nvPr/>
            </p:nvGrpSpPr>
            <p:grpSpPr>
              <a:xfrm>
                <a:off x="8028540" y="3284300"/>
                <a:ext cx="91440" cy="91440"/>
                <a:chOff x="10032216" y="2703458"/>
                <a:chExt cx="91440" cy="91440"/>
              </a:xfrm>
            </p:grpSpPr>
            <p:sp>
              <p:nvSpPr>
                <p:cNvPr id="2044" name="Line 397">
                  <a:extLst>
                    <a:ext uri="{FF2B5EF4-FFF2-40B4-BE49-F238E27FC236}">
                      <a16:creationId xmlns:a16="http://schemas.microsoft.com/office/drawing/2014/main" id="{8042F7B0-CAAA-9A30-6F59-C7745F3888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5" name="Line 398">
                  <a:extLst>
                    <a:ext uri="{FF2B5EF4-FFF2-40B4-BE49-F238E27FC236}">
                      <a16:creationId xmlns:a16="http://schemas.microsoft.com/office/drawing/2014/main" id="{2983A24E-998C-D4E6-AC56-8A818FB1C3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9" name="Group 2028">
                <a:extLst>
                  <a:ext uri="{FF2B5EF4-FFF2-40B4-BE49-F238E27FC236}">
                    <a16:creationId xmlns:a16="http://schemas.microsoft.com/office/drawing/2014/main" id="{6CF519CE-3187-3914-4B21-EE95D536578C}"/>
                  </a:ext>
                </a:extLst>
              </p:cNvPr>
              <p:cNvGrpSpPr/>
              <p:nvPr/>
            </p:nvGrpSpPr>
            <p:grpSpPr>
              <a:xfrm>
                <a:off x="7969218" y="3194809"/>
                <a:ext cx="91440" cy="91440"/>
                <a:chOff x="10032216" y="2703458"/>
                <a:chExt cx="91440" cy="91440"/>
              </a:xfrm>
            </p:grpSpPr>
            <p:sp>
              <p:nvSpPr>
                <p:cNvPr id="2042" name="Line 397">
                  <a:extLst>
                    <a:ext uri="{FF2B5EF4-FFF2-40B4-BE49-F238E27FC236}">
                      <a16:creationId xmlns:a16="http://schemas.microsoft.com/office/drawing/2014/main" id="{9096B98B-3B66-795B-791D-7318035CF2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3" name="Line 398">
                  <a:extLst>
                    <a:ext uri="{FF2B5EF4-FFF2-40B4-BE49-F238E27FC236}">
                      <a16:creationId xmlns:a16="http://schemas.microsoft.com/office/drawing/2014/main" id="{A8B4CE3D-BF1D-61F3-58A8-00C43C3226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30" name="Group 2029">
                <a:extLst>
                  <a:ext uri="{FF2B5EF4-FFF2-40B4-BE49-F238E27FC236}">
                    <a16:creationId xmlns:a16="http://schemas.microsoft.com/office/drawing/2014/main" id="{A5D5F51F-723C-98A5-CF90-9B0072B7083E}"/>
                  </a:ext>
                </a:extLst>
              </p:cNvPr>
              <p:cNvGrpSpPr/>
              <p:nvPr/>
            </p:nvGrpSpPr>
            <p:grpSpPr>
              <a:xfrm>
                <a:off x="7373198" y="2275328"/>
                <a:ext cx="91440" cy="91440"/>
                <a:chOff x="10032216" y="2703458"/>
                <a:chExt cx="91440" cy="91440"/>
              </a:xfrm>
            </p:grpSpPr>
            <p:sp>
              <p:nvSpPr>
                <p:cNvPr id="2040" name="Line 397">
                  <a:extLst>
                    <a:ext uri="{FF2B5EF4-FFF2-40B4-BE49-F238E27FC236}">
                      <a16:creationId xmlns:a16="http://schemas.microsoft.com/office/drawing/2014/main" id="{035A0E59-9122-B946-4DAB-7C0A1385B4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1" name="Line 398">
                  <a:extLst>
                    <a:ext uri="{FF2B5EF4-FFF2-40B4-BE49-F238E27FC236}">
                      <a16:creationId xmlns:a16="http://schemas.microsoft.com/office/drawing/2014/main" id="{38FB9F93-BFBE-3B2E-D2AA-A4D9FFC8E3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31" name="Group 2030">
                <a:extLst>
                  <a:ext uri="{FF2B5EF4-FFF2-40B4-BE49-F238E27FC236}">
                    <a16:creationId xmlns:a16="http://schemas.microsoft.com/office/drawing/2014/main" id="{48D3CE99-B5F4-6446-66EA-BC7DC501A026}"/>
                  </a:ext>
                </a:extLst>
              </p:cNvPr>
              <p:cNvGrpSpPr/>
              <p:nvPr/>
            </p:nvGrpSpPr>
            <p:grpSpPr>
              <a:xfrm>
                <a:off x="7333196" y="1964543"/>
                <a:ext cx="91440" cy="91440"/>
                <a:chOff x="10032216" y="2703458"/>
                <a:chExt cx="91440" cy="91440"/>
              </a:xfrm>
            </p:grpSpPr>
            <p:sp>
              <p:nvSpPr>
                <p:cNvPr id="2038" name="Line 397">
                  <a:extLst>
                    <a:ext uri="{FF2B5EF4-FFF2-40B4-BE49-F238E27FC236}">
                      <a16:creationId xmlns:a16="http://schemas.microsoft.com/office/drawing/2014/main" id="{C522C832-2F63-C145-7ED8-F81CA3DF2A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9" name="Line 398">
                  <a:extLst>
                    <a:ext uri="{FF2B5EF4-FFF2-40B4-BE49-F238E27FC236}">
                      <a16:creationId xmlns:a16="http://schemas.microsoft.com/office/drawing/2014/main" id="{C99C86D0-6CF8-0817-0408-9075E7A58A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32" name="Group 2031">
                <a:extLst>
                  <a:ext uri="{FF2B5EF4-FFF2-40B4-BE49-F238E27FC236}">
                    <a16:creationId xmlns:a16="http://schemas.microsoft.com/office/drawing/2014/main" id="{B88CD71D-67C9-07A3-D847-0FD37045587D}"/>
                  </a:ext>
                </a:extLst>
              </p:cNvPr>
              <p:cNvGrpSpPr/>
              <p:nvPr/>
            </p:nvGrpSpPr>
            <p:grpSpPr>
              <a:xfrm>
                <a:off x="7312241" y="1886042"/>
                <a:ext cx="91440" cy="91440"/>
                <a:chOff x="10032216" y="2703458"/>
                <a:chExt cx="91440" cy="91440"/>
              </a:xfrm>
            </p:grpSpPr>
            <p:sp>
              <p:nvSpPr>
                <p:cNvPr id="2036" name="Line 397">
                  <a:extLst>
                    <a:ext uri="{FF2B5EF4-FFF2-40B4-BE49-F238E27FC236}">
                      <a16:creationId xmlns:a16="http://schemas.microsoft.com/office/drawing/2014/main" id="{C8A8D6C5-33D0-AE62-E597-D04899C8C5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7" name="Line 398">
                  <a:extLst>
                    <a:ext uri="{FF2B5EF4-FFF2-40B4-BE49-F238E27FC236}">
                      <a16:creationId xmlns:a16="http://schemas.microsoft.com/office/drawing/2014/main" id="{3D915F3A-92A3-C122-F5F2-EC864B38AF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33" name="Group 2032">
                <a:extLst>
                  <a:ext uri="{FF2B5EF4-FFF2-40B4-BE49-F238E27FC236}">
                    <a16:creationId xmlns:a16="http://schemas.microsoft.com/office/drawing/2014/main" id="{4316C308-79C1-19A1-BCAC-3FB3992BE0CF}"/>
                  </a:ext>
                </a:extLst>
              </p:cNvPr>
              <p:cNvGrpSpPr/>
              <p:nvPr/>
            </p:nvGrpSpPr>
            <p:grpSpPr>
              <a:xfrm>
                <a:off x="7367480" y="2203083"/>
                <a:ext cx="91440" cy="91440"/>
                <a:chOff x="10032216" y="2703458"/>
                <a:chExt cx="91440" cy="91440"/>
              </a:xfrm>
            </p:grpSpPr>
            <p:sp>
              <p:nvSpPr>
                <p:cNvPr id="2034" name="Line 397">
                  <a:extLst>
                    <a:ext uri="{FF2B5EF4-FFF2-40B4-BE49-F238E27FC236}">
                      <a16:creationId xmlns:a16="http://schemas.microsoft.com/office/drawing/2014/main" id="{65C480F2-37A0-B68F-989E-B4070BE85A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5" name="Line 398">
                  <a:extLst>
                    <a:ext uri="{FF2B5EF4-FFF2-40B4-BE49-F238E27FC236}">
                      <a16:creationId xmlns:a16="http://schemas.microsoft.com/office/drawing/2014/main" id="{6E7EAE68-CF6D-0089-B33D-3CCA890A49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969" name="Group 1968">
              <a:extLst>
                <a:ext uri="{FF2B5EF4-FFF2-40B4-BE49-F238E27FC236}">
                  <a16:creationId xmlns:a16="http://schemas.microsoft.com/office/drawing/2014/main" id="{449010FD-F539-6376-F6E4-6F181F72A010}"/>
                </a:ext>
              </a:extLst>
            </p:cNvPr>
            <p:cNvGrpSpPr/>
            <p:nvPr/>
          </p:nvGrpSpPr>
          <p:grpSpPr>
            <a:xfrm>
              <a:off x="7013520" y="1544504"/>
              <a:ext cx="3938573" cy="2540569"/>
              <a:chOff x="7013520" y="1544504"/>
              <a:chExt cx="3938573" cy="2540569"/>
            </a:xfrm>
          </p:grpSpPr>
          <p:grpSp>
            <p:nvGrpSpPr>
              <p:cNvPr id="1970" name="Group 1969">
                <a:extLst>
                  <a:ext uri="{FF2B5EF4-FFF2-40B4-BE49-F238E27FC236}">
                    <a16:creationId xmlns:a16="http://schemas.microsoft.com/office/drawing/2014/main" id="{F364A753-65FE-0595-75A9-D79692C79F52}"/>
                  </a:ext>
                </a:extLst>
              </p:cNvPr>
              <p:cNvGrpSpPr/>
              <p:nvPr/>
            </p:nvGrpSpPr>
            <p:grpSpPr>
              <a:xfrm>
                <a:off x="10860653" y="3993633"/>
                <a:ext cx="91440" cy="91440"/>
                <a:chOff x="9770201" y="2586415"/>
                <a:chExt cx="91440" cy="91440"/>
              </a:xfrm>
            </p:grpSpPr>
            <p:sp>
              <p:nvSpPr>
                <p:cNvPr id="2020" name="Line 258">
                  <a:extLst>
                    <a:ext uri="{FF2B5EF4-FFF2-40B4-BE49-F238E27FC236}">
                      <a16:creationId xmlns:a16="http://schemas.microsoft.com/office/drawing/2014/main" id="{7A5600A8-9C2F-0F17-E3A4-9C19D2800B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1" name="Line 259">
                  <a:extLst>
                    <a:ext uri="{FF2B5EF4-FFF2-40B4-BE49-F238E27FC236}">
                      <a16:creationId xmlns:a16="http://schemas.microsoft.com/office/drawing/2014/main" id="{54CBF016-28C9-ABC2-2AFA-1F5E5258DE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71" name="Freeform 1421">
                <a:extLst>
                  <a:ext uri="{FF2B5EF4-FFF2-40B4-BE49-F238E27FC236}">
                    <a16:creationId xmlns:a16="http://schemas.microsoft.com/office/drawing/2014/main" id="{A2EB3114-FBB2-E267-ED73-8F67DD106555}"/>
                  </a:ext>
                </a:extLst>
              </p:cNvPr>
              <p:cNvSpPr/>
              <p:nvPr/>
            </p:nvSpPr>
            <p:spPr>
              <a:xfrm>
                <a:off x="7062352" y="1590878"/>
                <a:ext cx="3841240" cy="2450592"/>
              </a:xfrm>
              <a:custGeom>
                <a:avLst/>
                <a:gdLst>
                  <a:gd name="connsiteX0" fmla="*/ 3841241 w 3841240"/>
                  <a:gd name="connsiteY0" fmla="*/ 2433148 h 2433147"/>
                  <a:gd name="connsiteX1" fmla="*/ 3710668 w 3841240"/>
                  <a:gd name="connsiteY1" fmla="*/ 2433148 h 2433147"/>
                  <a:gd name="connsiteX2" fmla="*/ 3710668 w 3841240"/>
                  <a:gd name="connsiteY2" fmla="*/ 2282873 h 2433147"/>
                  <a:gd name="connsiteX3" fmla="*/ 3418931 w 3841240"/>
                  <a:gd name="connsiteY3" fmla="*/ 2282873 h 2433147"/>
                  <a:gd name="connsiteX4" fmla="*/ 3418931 w 3841240"/>
                  <a:gd name="connsiteY4" fmla="*/ 2132597 h 2433147"/>
                  <a:gd name="connsiteX5" fmla="*/ 2602624 w 3841240"/>
                  <a:gd name="connsiteY5" fmla="*/ 2132597 h 2433147"/>
                  <a:gd name="connsiteX6" fmla="*/ 2602624 w 3841240"/>
                  <a:gd name="connsiteY6" fmla="*/ 2016739 h 2433147"/>
                  <a:gd name="connsiteX7" fmla="*/ 2288009 w 3841240"/>
                  <a:gd name="connsiteY7" fmla="*/ 2016739 h 2433147"/>
                  <a:gd name="connsiteX8" fmla="*/ 2288009 w 3841240"/>
                  <a:gd name="connsiteY8" fmla="*/ 1929877 h 2433147"/>
                  <a:gd name="connsiteX9" fmla="*/ 1667247 w 3841240"/>
                  <a:gd name="connsiteY9" fmla="*/ 1929877 h 2433147"/>
                  <a:gd name="connsiteX10" fmla="*/ 1667247 w 3841240"/>
                  <a:gd name="connsiteY10" fmla="*/ 1876676 h 2433147"/>
                  <a:gd name="connsiteX11" fmla="*/ 1387772 w 3841240"/>
                  <a:gd name="connsiteY11" fmla="*/ 1876676 h 2433147"/>
                  <a:gd name="connsiteX12" fmla="*/ 1387772 w 3841240"/>
                  <a:gd name="connsiteY12" fmla="*/ 1826248 h 2433147"/>
                  <a:gd name="connsiteX13" fmla="*/ 1351241 w 3841240"/>
                  <a:gd name="connsiteY13" fmla="*/ 1826248 h 2433147"/>
                  <a:gd name="connsiteX14" fmla="*/ 1351241 w 3841240"/>
                  <a:gd name="connsiteY14" fmla="*/ 1728165 h 2433147"/>
                  <a:gd name="connsiteX15" fmla="*/ 1333039 w 3841240"/>
                  <a:gd name="connsiteY15" fmla="*/ 1728165 h 2433147"/>
                  <a:gd name="connsiteX16" fmla="*/ 1333039 w 3841240"/>
                  <a:gd name="connsiteY16" fmla="*/ 1683284 h 2433147"/>
                  <a:gd name="connsiteX17" fmla="*/ 1323180 w 3841240"/>
                  <a:gd name="connsiteY17" fmla="*/ 1683284 h 2433147"/>
                  <a:gd name="connsiteX18" fmla="*/ 1323180 w 3841240"/>
                  <a:gd name="connsiteY18" fmla="*/ 1632857 h 2433147"/>
                  <a:gd name="connsiteX19" fmla="*/ 1067594 w 3841240"/>
                  <a:gd name="connsiteY19" fmla="*/ 1632857 h 2433147"/>
                  <a:gd name="connsiteX20" fmla="*/ 1067594 w 3841240"/>
                  <a:gd name="connsiteY20" fmla="*/ 1589488 h 2433147"/>
                  <a:gd name="connsiteX21" fmla="*/ 1043704 w 3841240"/>
                  <a:gd name="connsiteY21" fmla="*/ 1589488 h 2433147"/>
                  <a:gd name="connsiteX22" fmla="*/ 1043704 w 3841240"/>
                  <a:gd name="connsiteY22" fmla="*/ 1533513 h 2433147"/>
                  <a:gd name="connsiteX23" fmla="*/ 1019815 w 3841240"/>
                  <a:gd name="connsiteY23" fmla="*/ 1533513 h 2433147"/>
                  <a:gd name="connsiteX24" fmla="*/ 1019815 w 3841240"/>
                  <a:gd name="connsiteY24" fmla="*/ 1486615 h 2433147"/>
                  <a:gd name="connsiteX25" fmla="*/ 996303 w 3841240"/>
                  <a:gd name="connsiteY25" fmla="*/ 1486615 h 2433147"/>
                  <a:gd name="connsiteX26" fmla="*/ 996303 w 3841240"/>
                  <a:gd name="connsiteY26" fmla="*/ 1401518 h 2433147"/>
                  <a:gd name="connsiteX27" fmla="*/ 983663 w 3841240"/>
                  <a:gd name="connsiteY27" fmla="*/ 1401518 h 2433147"/>
                  <a:gd name="connsiteX28" fmla="*/ 983663 w 3841240"/>
                  <a:gd name="connsiteY28" fmla="*/ 1358402 h 2433147"/>
                  <a:gd name="connsiteX29" fmla="*/ 972034 w 3841240"/>
                  <a:gd name="connsiteY29" fmla="*/ 1358402 h 2433147"/>
                  <a:gd name="connsiteX30" fmla="*/ 972034 w 3841240"/>
                  <a:gd name="connsiteY30" fmla="*/ 1312135 h 2433147"/>
                  <a:gd name="connsiteX31" fmla="*/ 943594 w 3841240"/>
                  <a:gd name="connsiteY31" fmla="*/ 1312135 h 2433147"/>
                  <a:gd name="connsiteX32" fmla="*/ 943594 w 3841240"/>
                  <a:gd name="connsiteY32" fmla="*/ 1273305 h 2433147"/>
                  <a:gd name="connsiteX33" fmla="*/ 857260 w 3841240"/>
                  <a:gd name="connsiteY33" fmla="*/ 1273305 h 2433147"/>
                  <a:gd name="connsiteX34" fmla="*/ 857260 w 3841240"/>
                  <a:gd name="connsiteY34" fmla="*/ 1234476 h 2433147"/>
                  <a:gd name="connsiteX35" fmla="*/ 831980 w 3841240"/>
                  <a:gd name="connsiteY35" fmla="*/ 1234476 h 2433147"/>
                  <a:gd name="connsiteX36" fmla="*/ 831980 w 3841240"/>
                  <a:gd name="connsiteY36" fmla="*/ 1185056 h 2433147"/>
                  <a:gd name="connsiteX37" fmla="*/ 794059 w 3841240"/>
                  <a:gd name="connsiteY37" fmla="*/ 1185056 h 2433147"/>
                  <a:gd name="connsiteX38" fmla="*/ 794059 w 3841240"/>
                  <a:gd name="connsiteY38" fmla="*/ 1146227 h 2433147"/>
                  <a:gd name="connsiteX39" fmla="*/ 723527 w 3841240"/>
                  <a:gd name="connsiteY39" fmla="*/ 1146227 h 2433147"/>
                  <a:gd name="connsiteX40" fmla="*/ 723527 w 3841240"/>
                  <a:gd name="connsiteY40" fmla="*/ 1102102 h 2433147"/>
                  <a:gd name="connsiteX41" fmla="*/ 703556 w 3841240"/>
                  <a:gd name="connsiteY41" fmla="*/ 1102102 h 2433147"/>
                  <a:gd name="connsiteX42" fmla="*/ 703556 w 3841240"/>
                  <a:gd name="connsiteY42" fmla="*/ 1054826 h 2433147"/>
                  <a:gd name="connsiteX43" fmla="*/ 688767 w 3841240"/>
                  <a:gd name="connsiteY43" fmla="*/ 1054826 h 2433147"/>
                  <a:gd name="connsiteX44" fmla="*/ 688767 w 3841240"/>
                  <a:gd name="connsiteY44" fmla="*/ 1020157 h 2433147"/>
                  <a:gd name="connsiteX45" fmla="*/ 677137 w 3841240"/>
                  <a:gd name="connsiteY45" fmla="*/ 1020157 h 2433147"/>
                  <a:gd name="connsiteX46" fmla="*/ 677137 w 3841240"/>
                  <a:gd name="connsiteY46" fmla="*/ 983345 h 2433147"/>
                  <a:gd name="connsiteX47" fmla="*/ 665508 w 3841240"/>
                  <a:gd name="connsiteY47" fmla="*/ 983345 h 2433147"/>
                  <a:gd name="connsiteX48" fmla="*/ 665508 w 3841240"/>
                  <a:gd name="connsiteY48" fmla="*/ 936068 h 2433147"/>
                  <a:gd name="connsiteX49" fmla="*/ 655017 w 3841240"/>
                  <a:gd name="connsiteY49" fmla="*/ 936068 h 2433147"/>
                  <a:gd name="connsiteX50" fmla="*/ 655017 w 3841240"/>
                  <a:gd name="connsiteY50" fmla="*/ 855132 h 2433147"/>
                  <a:gd name="connsiteX51" fmla="*/ 638206 w 3841240"/>
                  <a:gd name="connsiteY51" fmla="*/ 855132 h 2433147"/>
                  <a:gd name="connsiteX52" fmla="*/ 638206 w 3841240"/>
                  <a:gd name="connsiteY52" fmla="*/ 819454 h 2433147"/>
                  <a:gd name="connsiteX53" fmla="*/ 618234 w 3841240"/>
                  <a:gd name="connsiteY53" fmla="*/ 819454 h 2433147"/>
                  <a:gd name="connsiteX54" fmla="*/ 618234 w 3841240"/>
                  <a:gd name="connsiteY54" fmla="*/ 735365 h 2433147"/>
                  <a:gd name="connsiteX55" fmla="*/ 604582 w 3841240"/>
                  <a:gd name="connsiteY55" fmla="*/ 735365 h 2433147"/>
                  <a:gd name="connsiteX56" fmla="*/ 604582 w 3841240"/>
                  <a:gd name="connsiteY56" fmla="*/ 692249 h 2433147"/>
                  <a:gd name="connsiteX57" fmla="*/ 573993 w 3841240"/>
                  <a:gd name="connsiteY57" fmla="*/ 692249 h 2433147"/>
                  <a:gd name="connsiteX58" fmla="*/ 573993 w 3841240"/>
                  <a:gd name="connsiteY58" fmla="*/ 659723 h 2433147"/>
                  <a:gd name="connsiteX59" fmla="*/ 529752 w 3841240"/>
                  <a:gd name="connsiteY59" fmla="*/ 659723 h 2433147"/>
                  <a:gd name="connsiteX60" fmla="*/ 529752 w 3841240"/>
                  <a:gd name="connsiteY60" fmla="*/ 619759 h 2433147"/>
                  <a:gd name="connsiteX61" fmla="*/ 517112 w 3841240"/>
                  <a:gd name="connsiteY61" fmla="*/ 619759 h 2433147"/>
                  <a:gd name="connsiteX62" fmla="*/ 517112 w 3841240"/>
                  <a:gd name="connsiteY62" fmla="*/ 540966 h 2433147"/>
                  <a:gd name="connsiteX63" fmla="*/ 415990 w 3841240"/>
                  <a:gd name="connsiteY63" fmla="*/ 540966 h 2433147"/>
                  <a:gd name="connsiteX64" fmla="*/ 415990 w 3841240"/>
                  <a:gd name="connsiteY64" fmla="*/ 496841 h 2433147"/>
                  <a:gd name="connsiteX65" fmla="*/ 360121 w 3841240"/>
                  <a:gd name="connsiteY65" fmla="*/ 496841 h 2433147"/>
                  <a:gd name="connsiteX66" fmla="*/ 360121 w 3841240"/>
                  <a:gd name="connsiteY66" fmla="*/ 374932 h 2433147"/>
                  <a:gd name="connsiteX67" fmla="*/ 349629 w 3841240"/>
                  <a:gd name="connsiteY67" fmla="*/ 374932 h 2433147"/>
                  <a:gd name="connsiteX68" fmla="*/ 349629 w 3841240"/>
                  <a:gd name="connsiteY68" fmla="*/ 342406 h 2433147"/>
                  <a:gd name="connsiteX69" fmla="*/ 338000 w 3841240"/>
                  <a:gd name="connsiteY69" fmla="*/ 342406 h 2433147"/>
                  <a:gd name="connsiteX70" fmla="*/ 338000 w 3841240"/>
                  <a:gd name="connsiteY70" fmla="*/ 263612 h 2433147"/>
                  <a:gd name="connsiteX71" fmla="*/ 325360 w 3841240"/>
                  <a:gd name="connsiteY71" fmla="*/ 263612 h 2433147"/>
                  <a:gd name="connsiteX72" fmla="*/ 325360 w 3841240"/>
                  <a:gd name="connsiteY72" fmla="*/ 114471 h 2433147"/>
                  <a:gd name="connsiteX73" fmla="*/ 311708 w 3841240"/>
                  <a:gd name="connsiteY73" fmla="*/ 114471 h 2433147"/>
                  <a:gd name="connsiteX74" fmla="*/ 311708 w 3841240"/>
                  <a:gd name="connsiteY74" fmla="*/ 66187 h 2433147"/>
                  <a:gd name="connsiteX75" fmla="*/ 298057 w 3841240"/>
                  <a:gd name="connsiteY75" fmla="*/ 66187 h 2433147"/>
                  <a:gd name="connsiteX76" fmla="*/ 298057 w 3841240"/>
                  <a:gd name="connsiteY76" fmla="*/ 0 h 2433147"/>
                  <a:gd name="connsiteX77" fmla="*/ 0 w 3841240"/>
                  <a:gd name="connsiteY77" fmla="*/ 0 h 2433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3841240" h="2433147">
                    <a:moveTo>
                      <a:pt x="3841241" y="2433148"/>
                    </a:moveTo>
                    <a:lnTo>
                      <a:pt x="3710668" y="2433148"/>
                    </a:lnTo>
                    <a:lnTo>
                      <a:pt x="3710668" y="2282873"/>
                    </a:lnTo>
                    <a:lnTo>
                      <a:pt x="3418931" y="2282873"/>
                    </a:lnTo>
                    <a:lnTo>
                      <a:pt x="3418931" y="2132597"/>
                    </a:lnTo>
                    <a:lnTo>
                      <a:pt x="2602624" y="2132597"/>
                    </a:lnTo>
                    <a:lnTo>
                      <a:pt x="2602624" y="2016739"/>
                    </a:lnTo>
                    <a:lnTo>
                      <a:pt x="2288009" y="2016739"/>
                    </a:lnTo>
                    <a:lnTo>
                      <a:pt x="2288009" y="1929877"/>
                    </a:lnTo>
                    <a:lnTo>
                      <a:pt x="1667247" y="1929877"/>
                    </a:lnTo>
                    <a:lnTo>
                      <a:pt x="1667247" y="1876676"/>
                    </a:lnTo>
                    <a:lnTo>
                      <a:pt x="1387772" y="1876676"/>
                    </a:lnTo>
                    <a:lnTo>
                      <a:pt x="1387772" y="1826248"/>
                    </a:lnTo>
                    <a:lnTo>
                      <a:pt x="1351241" y="1826248"/>
                    </a:lnTo>
                    <a:lnTo>
                      <a:pt x="1351241" y="1728165"/>
                    </a:lnTo>
                    <a:lnTo>
                      <a:pt x="1333039" y="1728165"/>
                    </a:lnTo>
                    <a:lnTo>
                      <a:pt x="1333039" y="1683284"/>
                    </a:lnTo>
                    <a:lnTo>
                      <a:pt x="1323180" y="1683284"/>
                    </a:lnTo>
                    <a:lnTo>
                      <a:pt x="1323180" y="1632857"/>
                    </a:lnTo>
                    <a:lnTo>
                      <a:pt x="1067594" y="1632857"/>
                    </a:lnTo>
                    <a:lnTo>
                      <a:pt x="1067594" y="1589488"/>
                    </a:lnTo>
                    <a:lnTo>
                      <a:pt x="1043704" y="1589488"/>
                    </a:lnTo>
                    <a:lnTo>
                      <a:pt x="1043704" y="1533513"/>
                    </a:lnTo>
                    <a:lnTo>
                      <a:pt x="1019815" y="1533513"/>
                    </a:lnTo>
                    <a:lnTo>
                      <a:pt x="1019815" y="1486615"/>
                    </a:lnTo>
                    <a:lnTo>
                      <a:pt x="996303" y="1486615"/>
                    </a:lnTo>
                    <a:lnTo>
                      <a:pt x="996303" y="1401518"/>
                    </a:lnTo>
                    <a:lnTo>
                      <a:pt x="983663" y="1401518"/>
                    </a:lnTo>
                    <a:lnTo>
                      <a:pt x="983663" y="1358402"/>
                    </a:lnTo>
                    <a:lnTo>
                      <a:pt x="972034" y="1358402"/>
                    </a:lnTo>
                    <a:lnTo>
                      <a:pt x="972034" y="1312135"/>
                    </a:lnTo>
                    <a:lnTo>
                      <a:pt x="943594" y="1312135"/>
                    </a:lnTo>
                    <a:lnTo>
                      <a:pt x="943594" y="1273305"/>
                    </a:lnTo>
                    <a:lnTo>
                      <a:pt x="857260" y="1273305"/>
                    </a:lnTo>
                    <a:lnTo>
                      <a:pt x="857260" y="1234476"/>
                    </a:lnTo>
                    <a:lnTo>
                      <a:pt x="831980" y="1234476"/>
                    </a:lnTo>
                    <a:lnTo>
                      <a:pt x="831980" y="1185056"/>
                    </a:lnTo>
                    <a:lnTo>
                      <a:pt x="794059" y="1185056"/>
                    </a:lnTo>
                    <a:lnTo>
                      <a:pt x="794059" y="1146227"/>
                    </a:lnTo>
                    <a:lnTo>
                      <a:pt x="723527" y="1146227"/>
                    </a:lnTo>
                    <a:lnTo>
                      <a:pt x="723527" y="1102102"/>
                    </a:lnTo>
                    <a:lnTo>
                      <a:pt x="703556" y="1102102"/>
                    </a:lnTo>
                    <a:lnTo>
                      <a:pt x="703556" y="1054826"/>
                    </a:lnTo>
                    <a:lnTo>
                      <a:pt x="688767" y="1054826"/>
                    </a:lnTo>
                    <a:lnTo>
                      <a:pt x="688767" y="1020157"/>
                    </a:lnTo>
                    <a:cubicBezTo>
                      <a:pt x="688767" y="1020157"/>
                      <a:pt x="675620" y="1021670"/>
                      <a:pt x="677137" y="1020157"/>
                    </a:cubicBezTo>
                    <a:cubicBezTo>
                      <a:pt x="678654" y="1018644"/>
                      <a:pt x="677137" y="983345"/>
                      <a:pt x="677137" y="983345"/>
                    </a:cubicBezTo>
                    <a:lnTo>
                      <a:pt x="665508" y="983345"/>
                    </a:lnTo>
                    <a:lnTo>
                      <a:pt x="665508" y="936068"/>
                    </a:lnTo>
                    <a:lnTo>
                      <a:pt x="655017" y="936068"/>
                    </a:lnTo>
                    <a:lnTo>
                      <a:pt x="655017" y="855132"/>
                    </a:lnTo>
                    <a:cubicBezTo>
                      <a:pt x="655017" y="855132"/>
                      <a:pt x="638206" y="857275"/>
                      <a:pt x="638206" y="855132"/>
                    </a:cubicBezTo>
                    <a:lnTo>
                      <a:pt x="638206" y="819454"/>
                    </a:lnTo>
                    <a:lnTo>
                      <a:pt x="618234" y="819454"/>
                    </a:lnTo>
                    <a:lnTo>
                      <a:pt x="618234" y="735365"/>
                    </a:lnTo>
                    <a:lnTo>
                      <a:pt x="604582" y="735365"/>
                    </a:lnTo>
                    <a:lnTo>
                      <a:pt x="604582" y="692249"/>
                    </a:lnTo>
                    <a:lnTo>
                      <a:pt x="573993" y="692249"/>
                    </a:lnTo>
                    <a:lnTo>
                      <a:pt x="573993" y="659723"/>
                    </a:lnTo>
                    <a:lnTo>
                      <a:pt x="529752" y="659723"/>
                    </a:lnTo>
                    <a:lnTo>
                      <a:pt x="529752" y="619759"/>
                    </a:lnTo>
                    <a:lnTo>
                      <a:pt x="517112" y="619759"/>
                    </a:lnTo>
                    <a:lnTo>
                      <a:pt x="517112" y="540966"/>
                    </a:lnTo>
                    <a:lnTo>
                      <a:pt x="415990" y="540966"/>
                    </a:lnTo>
                    <a:lnTo>
                      <a:pt x="415990" y="496841"/>
                    </a:lnTo>
                    <a:lnTo>
                      <a:pt x="360121" y="496841"/>
                    </a:lnTo>
                    <a:lnTo>
                      <a:pt x="360121" y="374932"/>
                    </a:lnTo>
                    <a:lnTo>
                      <a:pt x="349629" y="374932"/>
                    </a:lnTo>
                    <a:lnTo>
                      <a:pt x="349629" y="342406"/>
                    </a:lnTo>
                    <a:lnTo>
                      <a:pt x="338000" y="342406"/>
                    </a:lnTo>
                    <a:lnTo>
                      <a:pt x="338000" y="263612"/>
                    </a:lnTo>
                    <a:lnTo>
                      <a:pt x="325360" y="263612"/>
                    </a:lnTo>
                    <a:lnTo>
                      <a:pt x="325360" y="114471"/>
                    </a:lnTo>
                    <a:lnTo>
                      <a:pt x="311708" y="114471"/>
                    </a:lnTo>
                    <a:lnTo>
                      <a:pt x="311708" y="66187"/>
                    </a:lnTo>
                    <a:lnTo>
                      <a:pt x="298057" y="66187"/>
                    </a:lnTo>
                    <a:lnTo>
                      <a:pt x="298057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97A0C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972" name="Group 1971">
                <a:extLst>
                  <a:ext uri="{FF2B5EF4-FFF2-40B4-BE49-F238E27FC236}">
                    <a16:creationId xmlns:a16="http://schemas.microsoft.com/office/drawing/2014/main" id="{20D2D54A-61B6-E4C1-7C11-2326DD2D9063}"/>
                  </a:ext>
                </a:extLst>
              </p:cNvPr>
              <p:cNvGrpSpPr/>
              <p:nvPr/>
            </p:nvGrpSpPr>
            <p:grpSpPr>
              <a:xfrm>
                <a:off x="10130381" y="3692944"/>
                <a:ext cx="91440" cy="91440"/>
                <a:chOff x="9770201" y="2586415"/>
                <a:chExt cx="91440" cy="91440"/>
              </a:xfrm>
            </p:grpSpPr>
            <p:sp>
              <p:nvSpPr>
                <p:cNvPr id="2018" name="Line 258">
                  <a:extLst>
                    <a:ext uri="{FF2B5EF4-FFF2-40B4-BE49-F238E27FC236}">
                      <a16:creationId xmlns:a16="http://schemas.microsoft.com/office/drawing/2014/main" id="{526646F4-BED3-AD9B-EB9A-5E22401A59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19" name="Line 259">
                  <a:extLst>
                    <a:ext uri="{FF2B5EF4-FFF2-40B4-BE49-F238E27FC236}">
                      <a16:creationId xmlns:a16="http://schemas.microsoft.com/office/drawing/2014/main" id="{09C059FF-4A3E-A9FC-F658-FE37452028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3" name="Group 1972">
                <a:extLst>
                  <a:ext uri="{FF2B5EF4-FFF2-40B4-BE49-F238E27FC236}">
                    <a16:creationId xmlns:a16="http://schemas.microsoft.com/office/drawing/2014/main" id="{FA0805DE-FD28-35CA-0154-EFA21D68453C}"/>
                  </a:ext>
                </a:extLst>
              </p:cNvPr>
              <p:cNvGrpSpPr/>
              <p:nvPr/>
            </p:nvGrpSpPr>
            <p:grpSpPr>
              <a:xfrm>
                <a:off x="9347622" y="3576220"/>
                <a:ext cx="91440" cy="91440"/>
                <a:chOff x="9770201" y="2586415"/>
                <a:chExt cx="91440" cy="91440"/>
              </a:xfrm>
            </p:grpSpPr>
            <p:sp>
              <p:nvSpPr>
                <p:cNvPr id="2016" name="Line 258">
                  <a:extLst>
                    <a:ext uri="{FF2B5EF4-FFF2-40B4-BE49-F238E27FC236}">
                      <a16:creationId xmlns:a16="http://schemas.microsoft.com/office/drawing/2014/main" id="{48ACB3B0-E29E-C4D4-D26C-8F84938912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17" name="Line 259">
                  <a:extLst>
                    <a:ext uri="{FF2B5EF4-FFF2-40B4-BE49-F238E27FC236}">
                      <a16:creationId xmlns:a16="http://schemas.microsoft.com/office/drawing/2014/main" id="{6971807D-095E-931E-235F-BA42AE461B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4" name="Group 1973">
                <a:extLst>
                  <a:ext uri="{FF2B5EF4-FFF2-40B4-BE49-F238E27FC236}">
                    <a16:creationId xmlns:a16="http://schemas.microsoft.com/office/drawing/2014/main" id="{319CAED1-C2E1-83F9-B938-37D5CCED7329}"/>
                  </a:ext>
                </a:extLst>
              </p:cNvPr>
              <p:cNvGrpSpPr/>
              <p:nvPr/>
            </p:nvGrpSpPr>
            <p:grpSpPr>
              <a:xfrm>
                <a:off x="8940809" y="3487913"/>
                <a:ext cx="91440" cy="91440"/>
                <a:chOff x="9770201" y="2586415"/>
                <a:chExt cx="91440" cy="91440"/>
              </a:xfrm>
            </p:grpSpPr>
            <p:sp>
              <p:nvSpPr>
                <p:cNvPr id="2014" name="Line 258">
                  <a:extLst>
                    <a:ext uri="{FF2B5EF4-FFF2-40B4-BE49-F238E27FC236}">
                      <a16:creationId xmlns:a16="http://schemas.microsoft.com/office/drawing/2014/main" id="{CDCB9556-559A-92E6-7F85-7AEE09804D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15" name="Line 259">
                  <a:extLst>
                    <a:ext uri="{FF2B5EF4-FFF2-40B4-BE49-F238E27FC236}">
                      <a16:creationId xmlns:a16="http://schemas.microsoft.com/office/drawing/2014/main" id="{1701B919-0444-A231-BBF1-C72EE4F27D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5" name="Group 1974">
                <a:extLst>
                  <a:ext uri="{FF2B5EF4-FFF2-40B4-BE49-F238E27FC236}">
                    <a16:creationId xmlns:a16="http://schemas.microsoft.com/office/drawing/2014/main" id="{5F090D33-ACAB-8100-CDD5-F63FC8820D49}"/>
                  </a:ext>
                </a:extLst>
              </p:cNvPr>
              <p:cNvGrpSpPr/>
              <p:nvPr/>
            </p:nvGrpSpPr>
            <p:grpSpPr>
              <a:xfrm>
                <a:off x="8996552" y="3487913"/>
                <a:ext cx="91440" cy="91440"/>
                <a:chOff x="9770201" y="2586415"/>
                <a:chExt cx="91440" cy="91440"/>
              </a:xfrm>
            </p:grpSpPr>
            <p:sp>
              <p:nvSpPr>
                <p:cNvPr id="2012" name="Line 258">
                  <a:extLst>
                    <a:ext uri="{FF2B5EF4-FFF2-40B4-BE49-F238E27FC236}">
                      <a16:creationId xmlns:a16="http://schemas.microsoft.com/office/drawing/2014/main" id="{57858898-D8FA-B7CD-FD61-CB462FF1B8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13" name="Line 259">
                  <a:extLst>
                    <a:ext uri="{FF2B5EF4-FFF2-40B4-BE49-F238E27FC236}">
                      <a16:creationId xmlns:a16="http://schemas.microsoft.com/office/drawing/2014/main" id="{33171680-3A3A-9449-5D2D-13CB2A8E72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6" name="Group 1975">
                <a:extLst>
                  <a:ext uri="{FF2B5EF4-FFF2-40B4-BE49-F238E27FC236}">
                    <a16:creationId xmlns:a16="http://schemas.microsoft.com/office/drawing/2014/main" id="{42C29830-C96C-5E0B-080A-5752B96957B9}"/>
                  </a:ext>
                </a:extLst>
              </p:cNvPr>
              <p:cNvGrpSpPr/>
              <p:nvPr/>
            </p:nvGrpSpPr>
            <p:grpSpPr>
              <a:xfrm>
                <a:off x="9021177" y="3487913"/>
                <a:ext cx="91440" cy="91440"/>
                <a:chOff x="9770201" y="2586415"/>
                <a:chExt cx="91440" cy="91440"/>
              </a:xfrm>
            </p:grpSpPr>
            <p:sp>
              <p:nvSpPr>
                <p:cNvPr id="2010" name="Line 258">
                  <a:extLst>
                    <a:ext uri="{FF2B5EF4-FFF2-40B4-BE49-F238E27FC236}">
                      <a16:creationId xmlns:a16="http://schemas.microsoft.com/office/drawing/2014/main" id="{BBB14E1F-1C8C-0BF7-419D-B3F452B883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11" name="Line 259">
                  <a:extLst>
                    <a:ext uri="{FF2B5EF4-FFF2-40B4-BE49-F238E27FC236}">
                      <a16:creationId xmlns:a16="http://schemas.microsoft.com/office/drawing/2014/main" id="{5CC275DA-8F49-15AC-B1C2-8FBD992670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7" name="Group 1976">
                <a:extLst>
                  <a:ext uri="{FF2B5EF4-FFF2-40B4-BE49-F238E27FC236}">
                    <a16:creationId xmlns:a16="http://schemas.microsoft.com/office/drawing/2014/main" id="{96F5A80A-1291-4B02-DC47-8C30844F7E39}"/>
                  </a:ext>
                </a:extLst>
              </p:cNvPr>
              <p:cNvGrpSpPr/>
              <p:nvPr/>
            </p:nvGrpSpPr>
            <p:grpSpPr>
              <a:xfrm>
                <a:off x="8684803" y="3487913"/>
                <a:ext cx="91440" cy="91440"/>
                <a:chOff x="9770201" y="2586415"/>
                <a:chExt cx="91440" cy="91440"/>
              </a:xfrm>
            </p:grpSpPr>
            <p:sp>
              <p:nvSpPr>
                <p:cNvPr id="2008" name="Line 258">
                  <a:extLst>
                    <a:ext uri="{FF2B5EF4-FFF2-40B4-BE49-F238E27FC236}">
                      <a16:creationId xmlns:a16="http://schemas.microsoft.com/office/drawing/2014/main" id="{FE9A0D75-49E3-F877-0FD5-2A692AE195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09" name="Line 259">
                  <a:extLst>
                    <a:ext uri="{FF2B5EF4-FFF2-40B4-BE49-F238E27FC236}">
                      <a16:creationId xmlns:a16="http://schemas.microsoft.com/office/drawing/2014/main" id="{6E938A98-541C-E26E-F614-FDA6E1043F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8" name="Group 1977">
                <a:extLst>
                  <a:ext uri="{FF2B5EF4-FFF2-40B4-BE49-F238E27FC236}">
                    <a16:creationId xmlns:a16="http://schemas.microsoft.com/office/drawing/2014/main" id="{F9C27CA1-957C-F061-E666-1CCA95ECF085}"/>
                  </a:ext>
                </a:extLst>
              </p:cNvPr>
              <p:cNvGrpSpPr/>
              <p:nvPr/>
            </p:nvGrpSpPr>
            <p:grpSpPr>
              <a:xfrm>
                <a:off x="8367620" y="3382337"/>
                <a:ext cx="91440" cy="91440"/>
                <a:chOff x="9770201" y="2586415"/>
                <a:chExt cx="91440" cy="91440"/>
              </a:xfrm>
            </p:grpSpPr>
            <p:sp>
              <p:nvSpPr>
                <p:cNvPr id="2006" name="Line 258">
                  <a:extLst>
                    <a:ext uri="{FF2B5EF4-FFF2-40B4-BE49-F238E27FC236}">
                      <a16:creationId xmlns:a16="http://schemas.microsoft.com/office/drawing/2014/main" id="{2A7BEA62-E549-A0DB-1711-0F0D2C48C8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07" name="Line 259">
                  <a:extLst>
                    <a:ext uri="{FF2B5EF4-FFF2-40B4-BE49-F238E27FC236}">
                      <a16:creationId xmlns:a16="http://schemas.microsoft.com/office/drawing/2014/main" id="{16DB9701-58F5-E064-721D-A6E11DF203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9" name="Group 1978">
                <a:extLst>
                  <a:ext uri="{FF2B5EF4-FFF2-40B4-BE49-F238E27FC236}">
                    <a16:creationId xmlns:a16="http://schemas.microsoft.com/office/drawing/2014/main" id="{8C8FD2D2-466B-929D-29CD-0DB4DD6FA752}"/>
                  </a:ext>
                </a:extLst>
              </p:cNvPr>
              <p:cNvGrpSpPr/>
              <p:nvPr/>
            </p:nvGrpSpPr>
            <p:grpSpPr>
              <a:xfrm>
                <a:off x="8415007" y="3437377"/>
                <a:ext cx="91440" cy="91440"/>
                <a:chOff x="9770201" y="2586415"/>
                <a:chExt cx="91440" cy="91440"/>
              </a:xfrm>
            </p:grpSpPr>
            <p:sp>
              <p:nvSpPr>
                <p:cNvPr id="2004" name="Line 258">
                  <a:extLst>
                    <a:ext uri="{FF2B5EF4-FFF2-40B4-BE49-F238E27FC236}">
                      <a16:creationId xmlns:a16="http://schemas.microsoft.com/office/drawing/2014/main" id="{F56EC575-5365-2212-B35D-01D7CC5E2E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05" name="Line 259">
                  <a:extLst>
                    <a:ext uri="{FF2B5EF4-FFF2-40B4-BE49-F238E27FC236}">
                      <a16:creationId xmlns:a16="http://schemas.microsoft.com/office/drawing/2014/main" id="{BDC74789-4499-EBC6-270F-A3FBC30880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0" name="Group 1979">
                <a:extLst>
                  <a:ext uri="{FF2B5EF4-FFF2-40B4-BE49-F238E27FC236}">
                    <a16:creationId xmlns:a16="http://schemas.microsoft.com/office/drawing/2014/main" id="{A79A4DC3-275F-59B6-E303-A47A262E1A7D}"/>
                  </a:ext>
                </a:extLst>
              </p:cNvPr>
              <p:cNvGrpSpPr/>
              <p:nvPr/>
            </p:nvGrpSpPr>
            <p:grpSpPr>
              <a:xfrm>
                <a:off x="8035101" y="3048659"/>
                <a:ext cx="91440" cy="91440"/>
                <a:chOff x="9770201" y="2586415"/>
                <a:chExt cx="91440" cy="91440"/>
              </a:xfrm>
            </p:grpSpPr>
            <p:sp>
              <p:nvSpPr>
                <p:cNvPr id="2002" name="Line 258">
                  <a:extLst>
                    <a:ext uri="{FF2B5EF4-FFF2-40B4-BE49-F238E27FC236}">
                      <a16:creationId xmlns:a16="http://schemas.microsoft.com/office/drawing/2014/main" id="{FD7C8A5A-25F7-38CB-59C5-4E688843C2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03" name="Line 259">
                  <a:extLst>
                    <a:ext uri="{FF2B5EF4-FFF2-40B4-BE49-F238E27FC236}">
                      <a16:creationId xmlns:a16="http://schemas.microsoft.com/office/drawing/2014/main" id="{43E8D7CC-CD21-869D-3093-A4296916DC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1" name="Group 1980">
                <a:extLst>
                  <a:ext uri="{FF2B5EF4-FFF2-40B4-BE49-F238E27FC236}">
                    <a16:creationId xmlns:a16="http://schemas.microsoft.com/office/drawing/2014/main" id="{06168742-C62D-903D-1017-9CA6B5240C52}"/>
                  </a:ext>
                </a:extLst>
              </p:cNvPr>
              <p:cNvGrpSpPr/>
              <p:nvPr/>
            </p:nvGrpSpPr>
            <p:grpSpPr>
              <a:xfrm>
                <a:off x="7985679" y="2873228"/>
                <a:ext cx="91440" cy="91440"/>
                <a:chOff x="9770201" y="2586415"/>
                <a:chExt cx="91440" cy="91440"/>
              </a:xfrm>
            </p:grpSpPr>
            <p:sp>
              <p:nvSpPr>
                <p:cNvPr id="2000" name="Line 258">
                  <a:extLst>
                    <a:ext uri="{FF2B5EF4-FFF2-40B4-BE49-F238E27FC236}">
                      <a16:creationId xmlns:a16="http://schemas.microsoft.com/office/drawing/2014/main" id="{A7A46EE0-7C1C-D6D3-2572-60F273E3C1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01" name="Line 259">
                  <a:extLst>
                    <a:ext uri="{FF2B5EF4-FFF2-40B4-BE49-F238E27FC236}">
                      <a16:creationId xmlns:a16="http://schemas.microsoft.com/office/drawing/2014/main" id="{7B44E5AE-4F3B-42B6-F82F-E6FCF6753D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2" name="Group 1981">
                <a:extLst>
                  <a:ext uri="{FF2B5EF4-FFF2-40B4-BE49-F238E27FC236}">
                    <a16:creationId xmlns:a16="http://schemas.microsoft.com/office/drawing/2014/main" id="{D4060A2C-F499-93CC-DD83-F50533DEE22E}"/>
                  </a:ext>
                </a:extLst>
              </p:cNvPr>
              <p:cNvGrpSpPr/>
              <p:nvPr/>
            </p:nvGrpSpPr>
            <p:grpSpPr>
              <a:xfrm>
                <a:off x="7740886" y="2703684"/>
                <a:ext cx="91440" cy="91440"/>
                <a:chOff x="9770201" y="2586415"/>
                <a:chExt cx="91440" cy="91440"/>
              </a:xfrm>
            </p:grpSpPr>
            <p:sp>
              <p:nvSpPr>
                <p:cNvPr id="1998" name="Line 258">
                  <a:extLst>
                    <a:ext uri="{FF2B5EF4-FFF2-40B4-BE49-F238E27FC236}">
                      <a16:creationId xmlns:a16="http://schemas.microsoft.com/office/drawing/2014/main" id="{9FDC9A68-607E-D060-452A-C9DD31F018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99" name="Line 259">
                  <a:extLst>
                    <a:ext uri="{FF2B5EF4-FFF2-40B4-BE49-F238E27FC236}">
                      <a16:creationId xmlns:a16="http://schemas.microsoft.com/office/drawing/2014/main" id="{C3660E5D-CDCF-CF2F-D9E6-B96CE88542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3" name="Group 1982">
                <a:extLst>
                  <a:ext uri="{FF2B5EF4-FFF2-40B4-BE49-F238E27FC236}">
                    <a16:creationId xmlns:a16="http://schemas.microsoft.com/office/drawing/2014/main" id="{868E3884-86A3-19D3-8562-CC7AEB45D2CD}"/>
                  </a:ext>
                </a:extLst>
              </p:cNvPr>
              <p:cNvGrpSpPr/>
              <p:nvPr/>
            </p:nvGrpSpPr>
            <p:grpSpPr>
              <a:xfrm>
                <a:off x="7669059" y="2453231"/>
                <a:ext cx="91440" cy="91440"/>
                <a:chOff x="9770201" y="2586415"/>
                <a:chExt cx="91440" cy="91440"/>
              </a:xfrm>
            </p:grpSpPr>
            <p:sp>
              <p:nvSpPr>
                <p:cNvPr id="1996" name="Line 258">
                  <a:extLst>
                    <a:ext uri="{FF2B5EF4-FFF2-40B4-BE49-F238E27FC236}">
                      <a16:creationId xmlns:a16="http://schemas.microsoft.com/office/drawing/2014/main" id="{F0CB9035-E129-1997-F1B6-3FF15B6D98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97" name="Line 259">
                  <a:extLst>
                    <a:ext uri="{FF2B5EF4-FFF2-40B4-BE49-F238E27FC236}">
                      <a16:creationId xmlns:a16="http://schemas.microsoft.com/office/drawing/2014/main" id="{BE24DA5B-542A-059E-05E9-276AB17B0B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4" name="Group 1983">
                <a:extLst>
                  <a:ext uri="{FF2B5EF4-FFF2-40B4-BE49-F238E27FC236}">
                    <a16:creationId xmlns:a16="http://schemas.microsoft.com/office/drawing/2014/main" id="{3DB2B5F4-0286-6CE8-6776-3E49B4616BE0}"/>
                  </a:ext>
                </a:extLst>
              </p:cNvPr>
              <p:cNvGrpSpPr/>
              <p:nvPr/>
            </p:nvGrpSpPr>
            <p:grpSpPr>
              <a:xfrm>
                <a:off x="7375113" y="2047627"/>
                <a:ext cx="91440" cy="91440"/>
                <a:chOff x="9770201" y="2586415"/>
                <a:chExt cx="91440" cy="91440"/>
              </a:xfrm>
            </p:grpSpPr>
            <p:sp>
              <p:nvSpPr>
                <p:cNvPr id="1994" name="Line 258">
                  <a:extLst>
                    <a:ext uri="{FF2B5EF4-FFF2-40B4-BE49-F238E27FC236}">
                      <a16:creationId xmlns:a16="http://schemas.microsoft.com/office/drawing/2014/main" id="{60834243-02D7-5105-72F4-885943425D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95" name="Line 259">
                  <a:extLst>
                    <a:ext uri="{FF2B5EF4-FFF2-40B4-BE49-F238E27FC236}">
                      <a16:creationId xmlns:a16="http://schemas.microsoft.com/office/drawing/2014/main" id="{E8F17C68-83E4-7AE6-59A4-AB89ABF343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5" name="Group 1984">
                <a:extLst>
                  <a:ext uri="{FF2B5EF4-FFF2-40B4-BE49-F238E27FC236}">
                    <a16:creationId xmlns:a16="http://schemas.microsoft.com/office/drawing/2014/main" id="{D9A1329B-429B-CA35-1FCF-415B0E6128A1}"/>
                  </a:ext>
                </a:extLst>
              </p:cNvPr>
              <p:cNvGrpSpPr/>
              <p:nvPr/>
            </p:nvGrpSpPr>
            <p:grpSpPr>
              <a:xfrm>
                <a:off x="7357961" y="1892712"/>
                <a:ext cx="91440" cy="91440"/>
                <a:chOff x="9770201" y="2586415"/>
                <a:chExt cx="91440" cy="91440"/>
              </a:xfrm>
            </p:grpSpPr>
            <p:sp>
              <p:nvSpPr>
                <p:cNvPr id="1992" name="Line 258">
                  <a:extLst>
                    <a:ext uri="{FF2B5EF4-FFF2-40B4-BE49-F238E27FC236}">
                      <a16:creationId xmlns:a16="http://schemas.microsoft.com/office/drawing/2014/main" id="{F8D38A77-68B9-7FC2-C82F-E3CB0560A0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93" name="Line 259">
                  <a:extLst>
                    <a:ext uri="{FF2B5EF4-FFF2-40B4-BE49-F238E27FC236}">
                      <a16:creationId xmlns:a16="http://schemas.microsoft.com/office/drawing/2014/main" id="{16332798-BC0D-F40D-212D-0B440FF4F4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6" name="Group 1985">
                <a:extLst>
                  <a:ext uri="{FF2B5EF4-FFF2-40B4-BE49-F238E27FC236}">
                    <a16:creationId xmlns:a16="http://schemas.microsoft.com/office/drawing/2014/main" id="{9D23CDEE-C3A3-33C8-F567-F1B6AE5CB192}"/>
                  </a:ext>
                </a:extLst>
              </p:cNvPr>
              <p:cNvGrpSpPr/>
              <p:nvPr/>
            </p:nvGrpSpPr>
            <p:grpSpPr>
              <a:xfrm>
                <a:off x="7349645" y="1853584"/>
                <a:ext cx="91440" cy="91440"/>
                <a:chOff x="9770201" y="2586415"/>
                <a:chExt cx="91440" cy="91440"/>
              </a:xfrm>
            </p:grpSpPr>
            <p:sp>
              <p:nvSpPr>
                <p:cNvPr id="1990" name="Line 258">
                  <a:extLst>
                    <a:ext uri="{FF2B5EF4-FFF2-40B4-BE49-F238E27FC236}">
                      <a16:creationId xmlns:a16="http://schemas.microsoft.com/office/drawing/2014/main" id="{0C3B2705-6329-F120-FBF6-AF9B77B276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91" name="Line 259">
                  <a:extLst>
                    <a:ext uri="{FF2B5EF4-FFF2-40B4-BE49-F238E27FC236}">
                      <a16:creationId xmlns:a16="http://schemas.microsoft.com/office/drawing/2014/main" id="{F23969B0-6751-9E68-DBFB-913FD76539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7" name="Group 1986">
                <a:extLst>
                  <a:ext uri="{FF2B5EF4-FFF2-40B4-BE49-F238E27FC236}">
                    <a16:creationId xmlns:a16="http://schemas.microsoft.com/office/drawing/2014/main" id="{D5BE88C8-C789-9A5A-790C-5791EFA9E42E}"/>
                  </a:ext>
                </a:extLst>
              </p:cNvPr>
              <p:cNvGrpSpPr/>
              <p:nvPr/>
            </p:nvGrpSpPr>
            <p:grpSpPr>
              <a:xfrm>
                <a:off x="7013520" y="1544504"/>
                <a:ext cx="91440" cy="91440"/>
                <a:chOff x="9770201" y="2586415"/>
                <a:chExt cx="91440" cy="91440"/>
              </a:xfrm>
            </p:grpSpPr>
            <p:sp>
              <p:nvSpPr>
                <p:cNvPr id="1988" name="Line 258">
                  <a:extLst>
                    <a:ext uri="{FF2B5EF4-FFF2-40B4-BE49-F238E27FC236}">
                      <a16:creationId xmlns:a16="http://schemas.microsoft.com/office/drawing/2014/main" id="{C5B9811F-0AAA-9670-D6E3-778DA1E19B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9" name="Line 259">
                  <a:extLst>
                    <a:ext uri="{FF2B5EF4-FFF2-40B4-BE49-F238E27FC236}">
                      <a16:creationId xmlns:a16="http://schemas.microsoft.com/office/drawing/2014/main" id="{6C6DFF20-DEFC-C50E-57C5-96278EFE8F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410" tIns="81205" rIns="162410" bIns="81205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6240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066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70388F0-4FC4-FD5C-8B81-EF83495AEA12}"/>
              </a:ext>
            </a:extLst>
          </p:cNvPr>
          <p:cNvSpPr/>
          <p:nvPr/>
        </p:nvSpPr>
        <p:spPr>
          <a:xfrm>
            <a:off x="1186975" y="5529560"/>
            <a:ext cx="5243827" cy="382334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0" name="Rectangle 1409">
            <a:extLst>
              <a:ext uri="{FF2B5EF4-FFF2-40B4-BE49-F238E27FC236}">
                <a16:creationId xmlns:a16="http://schemas.microsoft.com/office/drawing/2014/main" id="{53608676-A5CC-919A-02DC-6C88283052CB}"/>
              </a:ext>
            </a:extLst>
          </p:cNvPr>
          <p:cNvSpPr/>
          <p:nvPr/>
        </p:nvSpPr>
        <p:spPr>
          <a:xfrm>
            <a:off x="5693434" y="6327883"/>
            <a:ext cx="6193245" cy="366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2" name="TextBox 1411">
            <a:extLst>
              <a:ext uri="{FF2B5EF4-FFF2-40B4-BE49-F238E27FC236}">
                <a16:creationId xmlns:a16="http://schemas.microsoft.com/office/drawing/2014/main" id="{D9CAFB53-3D74-B228-DF0F-532B0AED20F0}"/>
              </a:ext>
            </a:extLst>
          </p:cNvPr>
          <p:cNvSpPr txBox="1"/>
          <p:nvPr/>
        </p:nvSpPr>
        <p:spPr>
          <a:xfrm>
            <a:off x="9200456" y="6575551"/>
            <a:ext cx="29915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Lisberg A et al. ESMO 2023;Abstract LBA12. </a:t>
            </a:r>
          </a:p>
        </p:txBody>
      </p:sp>
    </p:spTree>
    <p:extLst>
      <p:ext uri="{BB962C8B-B14F-4D97-AF65-F5344CB8AC3E}">
        <p14:creationId xmlns:p14="http://schemas.microsoft.com/office/powerpoint/2010/main" val="214472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C09902-B6EC-A8B3-B4B2-0AB0322CD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861" y="70338"/>
            <a:ext cx="11834277" cy="6787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54CD95-DF55-93D6-F46C-84ABD4F48444}"/>
              </a:ext>
            </a:extLst>
          </p:cNvPr>
          <p:cNvSpPr/>
          <p:nvPr/>
        </p:nvSpPr>
        <p:spPr bwMode="auto">
          <a:xfrm>
            <a:off x="1570892" y="5478585"/>
            <a:ext cx="5861539" cy="14849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mes New Roman" pitchFamily="16" charset="0"/>
              <a:cs typeface="Lucida Sans Unicod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EF456B-E600-3806-77D7-D9CB2C7BFC62}"/>
              </a:ext>
            </a:extLst>
          </p:cNvPr>
          <p:cNvSpPr/>
          <p:nvPr/>
        </p:nvSpPr>
        <p:spPr bwMode="auto">
          <a:xfrm>
            <a:off x="1582617" y="5982678"/>
            <a:ext cx="5861539" cy="14849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mes New Roman" pitchFamily="16" charset="0"/>
              <a:cs typeface="Lucida Sans Unicod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AB0E91-AC15-3F82-B72E-49BAD87E2F6F}"/>
              </a:ext>
            </a:extLst>
          </p:cNvPr>
          <p:cNvSpPr/>
          <p:nvPr/>
        </p:nvSpPr>
        <p:spPr bwMode="auto">
          <a:xfrm>
            <a:off x="8182708" y="6228862"/>
            <a:ext cx="3251200" cy="406400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Sands et al, WCLC 2024</a:t>
            </a:r>
          </a:p>
        </p:txBody>
      </p:sp>
    </p:spTree>
    <p:extLst>
      <p:ext uri="{BB962C8B-B14F-4D97-AF65-F5344CB8AC3E}">
        <p14:creationId xmlns:p14="http://schemas.microsoft.com/office/powerpoint/2010/main" val="220353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80025-E08E-07D1-90C4-71742161B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9BDBEE-7777-5D80-24B7-81DE3C09B87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33972" y="210025"/>
            <a:ext cx="1114105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Phase II TROPION-Lung05: Dato-DXd in Previously Treated Advanced NSCLC With Actionable Genomic Alterations (AGAs)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5D90AF00-1C21-D01C-1641-3C9E379CABFE}"/>
              </a:ext>
            </a:extLst>
          </p:cNvPr>
          <p:cNvSpPr>
            <a:spLocks noGrp="1"/>
          </p:cNvSpPr>
          <p:nvPr/>
        </p:nvSpPr>
        <p:spPr bwMode="auto">
          <a:xfrm>
            <a:off x="435174" y="4605811"/>
            <a:ext cx="4856163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Best overall response included CR in 4 patients (3%) and PR in 45 patients (33%)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Among 68 patients with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EGFR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sensitizing or T790M mutations, ORR was 49.1% among those with prior osimertinib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55BB8AF3-A947-AAC9-2A9F-43A1E02D3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52" y="6370976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Paz-Ares. ESMO 2023. Abstr 1314MO.</a:t>
            </a:r>
          </a:p>
        </p:txBody>
      </p:sp>
      <p:pic>
        <p:nvPicPr>
          <p:cNvPr id="9" name="table">
            <a:extLst>
              <a:ext uri="{FF2B5EF4-FFF2-40B4-BE49-F238E27FC236}">
                <a16:creationId xmlns:a16="http://schemas.microsoft.com/office/drawing/2014/main" id="{8AD28224-16CB-C2C8-3252-D3B38A71A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693" y="1705441"/>
            <a:ext cx="6757611" cy="3964933"/>
          </a:xfrm>
          <a:prstGeom prst="rect">
            <a:avLst/>
          </a:prstGeom>
        </p:spPr>
      </p:pic>
      <p:grpSp>
        <p:nvGrpSpPr>
          <p:cNvPr id="164" name="Group 163">
            <a:extLst>
              <a:ext uri="{FF2B5EF4-FFF2-40B4-BE49-F238E27FC236}">
                <a16:creationId xmlns:a16="http://schemas.microsoft.com/office/drawing/2014/main" id="{99CC1A84-9282-7454-98A4-1E1FFD1C91CC}"/>
              </a:ext>
            </a:extLst>
          </p:cNvPr>
          <p:cNvGrpSpPr/>
          <p:nvPr/>
        </p:nvGrpSpPr>
        <p:grpSpPr>
          <a:xfrm>
            <a:off x="8714997" y="5826615"/>
            <a:ext cx="4416221" cy="65341"/>
            <a:chOff x="8890784" y="5854717"/>
            <a:chExt cx="4416221" cy="65341"/>
          </a:xfrm>
        </p:grpSpPr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80EDC2B6-50FF-43F8-1D18-57A42DECCDA6}"/>
                </a:ext>
              </a:extLst>
            </p:cNvPr>
            <p:cNvGrpSpPr/>
            <p:nvPr/>
          </p:nvGrpSpPr>
          <p:grpSpPr>
            <a:xfrm rot="5400000">
              <a:off x="9666779" y="5078722"/>
              <a:ext cx="64676" cy="1616665"/>
              <a:chOff x="6075320" y="2030872"/>
              <a:chExt cx="78115" cy="1616665"/>
            </a:xfrm>
          </p:grpSpPr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40832A3C-0781-70C5-F2ED-25B28DE4A81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030872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209F9A4D-5D8F-D652-15BD-E64E8AB113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192538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48F2EFAF-0EDD-E0C4-3CD6-AE4BC04B9F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354204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7F7BFFAE-49F3-0E88-3614-B5BF5B0C98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515870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9DFD6F34-7FCF-22B5-618F-160CF3D3FDB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677536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1" name="Straight Connector 500">
                <a:extLst>
                  <a:ext uri="{FF2B5EF4-FFF2-40B4-BE49-F238E27FC236}">
                    <a16:creationId xmlns:a16="http://schemas.microsoft.com/office/drawing/2014/main" id="{8C43D214-962D-12AE-F40F-54B0A37C4A8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839203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2EDF5A7B-2644-DC7B-FDB7-EAF6AC90A1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000870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6251DDEE-3EEE-039B-9751-713A552ED96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162537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A503A972-BF8D-31A4-DB1B-D7D48BC14F8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324204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07366369-A78A-F189-5D0E-AA89F26F53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485871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6" name="Straight Connector 505">
                <a:extLst>
                  <a:ext uri="{FF2B5EF4-FFF2-40B4-BE49-F238E27FC236}">
                    <a16:creationId xmlns:a16="http://schemas.microsoft.com/office/drawing/2014/main" id="{D5603FB4-7393-FBAC-19ED-E5FA3E9FA1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647537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CFD0455A-9013-7CF7-5BB9-568DCFCC532C}"/>
                </a:ext>
              </a:extLst>
            </p:cNvPr>
            <p:cNvGrpSpPr/>
            <p:nvPr/>
          </p:nvGrpSpPr>
          <p:grpSpPr>
            <a:xfrm rot="5400000">
              <a:off x="12547168" y="5160220"/>
              <a:ext cx="64676" cy="1454999"/>
              <a:chOff x="6075320" y="2192538"/>
              <a:chExt cx="78115" cy="1454999"/>
            </a:xfrm>
          </p:grpSpPr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C2901B36-FEC9-6C91-5FB1-B8A2BBE25B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192538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5F924C40-BDC7-6C91-0FAD-57EF5958774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354204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59AFAD85-2FFD-77C1-B53F-81BB968B663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515870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1328720D-1842-2CBC-56E5-1CFE56C7248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677536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0" name="Straight Connector 489">
                <a:extLst>
                  <a:ext uri="{FF2B5EF4-FFF2-40B4-BE49-F238E27FC236}">
                    <a16:creationId xmlns:a16="http://schemas.microsoft.com/office/drawing/2014/main" id="{DE500F9F-00FD-27E6-1B94-0FAEE0148E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839203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1" name="Straight Connector 490">
                <a:extLst>
                  <a:ext uri="{FF2B5EF4-FFF2-40B4-BE49-F238E27FC236}">
                    <a16:creationId xmlns:a16="http://schemas.microsoft.com/office/drawing/2014/main" id="{3E282E54-776F-D5A1-D514-6DBEC463EFF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000870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C19689A6-FEDE-2BAD-EF1E-9F53DC1DC0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162537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44D80177-C298-C176-368C-8137B8308DA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324204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3AF03C72-3465-BE8E-D133-AB29508AF8B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485871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40008F23-8C25-1A62-F715-B00E61B1C9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647537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89548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4B873E-9987-7348-B160-94F329EABED1}"/>
              </a:ext>
            </a:extLst>
          </p:cNvPr>
          <p:cNvSpPr txBox="1"/>
          <p:nvPr/>
        </p:nvSpPr>
        <p:spPr>
          <a:xfrm>
            <a:off x="911424" y="1905506"/>
            <a:ext cx="103691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How was it different to take care of this patient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versus another patient in the same oncologic setting? 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What unique biopsychosocial factors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attitude, comorbidities, social support) were considered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 the overall management of this case? </a:t>
            </a:r>
          </a:p>
        </p:txBody>
      </p:sp>
    </p:spTree>
    <p:extLst>
      <p:ext uri="{BB962C8B-B14F-4D97-AF65-F5344CB8AC3E}">
        <p14:creationId xmlns:p14="http://schemas.microsoft.com/office/powerpoint/2010/main" val="150561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1C0A7-6E2C-D32E-CE44-2EC342341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D3868B-0ABE-AF37-81D5-DFAD7617745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33972" y="210025"/>
            <a:ext cx="1114105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Phase II TROPION-Lung05: Dato-DXd in Previously Treated Advanced NSCLC With AGAs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DFB441DA-A6E1-4D45-24C5-2D92F95B2552}"/>
              </a:ext>
            </a:extLst>
          </p:cNvPr>
          <p:cNvSpPr>
            <a:spLocks noGrp="1"/>
          </p:cNvSpPr>
          <p:nvPr/>
        </p:nvSpPr>
        <p:spPr bwMode="auto">
          <a:xfrm>
            <a:off x="435174" y="4605811"/>
            <a:ext cx="4856163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Best overall response included CR in 4 patients (3%) and PR in 45 patients (33%)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Among 68 patients with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EGFR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sensitizing or T790M mutations, ORR was 49.1% among those with prior osimertinib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1EE9E617-0D65-1FDA-077F-9A263A862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52" y="6370976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Paz-Ares. ESMO 2023. Abstr 1314MO.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7B59311-4649-1AEC-1C94-F41E63CCB08A}"/>
              </a:ext>
            </a:extLst>
          </p:cNvPr>
          <p:cNvGrpSpPr/>
          <p:nvPr/>
        </p:nvGrpSpPr>
        <p:grpSpPr>
          <a:xfrm>
            <a:off x="8714997" y="5826615"/>
            <a:ext cx="4416221" cy="65341"/>
            <a:chOff x="8890784" y="5854717"/>
            <a:chExt cx="4416221" cy="65341"/>
          </a:xfrm>
        </p:grpSpPr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CC5205C1-F45A-8F8C-D4A1-8CDCCCE6240D}"/>
                </a:ext>
              </a:extLst>
            </p:cNvPr>
            <p:cNvGrpSpPr/>
            <p:nvPr/>
          </p:nvGrpSpPr>
          <p:grpSpPr>
            <a:xfrm rot="5400000">
              <a:off x="9666779" y="5078722"/>
              <a:ext cx="64676" cy="1616665"/>
              <a:chOff x="6075320" y="2030872"/>
              <a:chExt cx="78115" cy="1616665"/>
            </a:xfrm>
          </p:grpSpPr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17807D09-3AF8-2D0E-E755-BBB56F415D4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030872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88876A60-1233-6BBD-43C8-A08B70EFA27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192538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EBBEE5F3-3F2F-A620-6C42-D3BC2E2ED5B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354204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3BF7CB7D-6908-3583-B34E-1E6BA84078F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515870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E7F26435-D720-530E-F169-53F9E404B33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677536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1" name="Straight Connector 500">
                <a:extLst>
                  <a:ext uri="{FF2B5EF4-FFF2-40B4-BE49-F238E27FC236}">
                    <a16:creationId xmlns:a16="http://schemas.microsoft.com/office/drawing/2014/main" id="{FFBE8A51-2CBB-2DEC-C8E9-57AA829707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839203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6D4D4645-1BEC-8494-C669-4304497561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000870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96015AE1-A70C-EFA7-9911-A359B879664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162537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896F71E8-667D-6420-1329-A3B1E6B4A6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324204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71E4C12D-6613-9DA5-D066-07A62DA7869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485871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6" name="Straight Connector 505">
                <a:extLst>
                  <a:ext uri="{FF2B5EF4-FFF2-40B4-BE49-F238E27FC236}">
                    <a16:creationId xmlns:a16="http://schemas.microsoft.com/office/drawing/2014/main" id="{264F1954-0A25-0D28-49B8-6F5972D614A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647537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131A24FD-6768-EA0A-7246-D23C4881B49F}"/>
                </a:ext>
              </a:extLst>
            </p:cNvPr>
            <p:cNvGrpSpPr/>
            <p:nvPr/>
          </p:nvGrpSpPr>
          <p:grpSpPr>
            <a:xfrm rot="5400000">
              <a:off x="12547168" y="5160220"/>
              <a:ext cx="64676" cy="1454999"/>
              <a:chOff x="6075320" y="2192538"/>
              <a:chExt cx="78115" cy="1454999"/>
            </a:xfrm>
          </p:grpSpPr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04F49214-5734-9D07-D2FF-2389CDC39AF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192538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0374F9D7-633D-8CA4-60E5-AD68A6B608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354204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6FCCD26F-EAA4-CCA6-D8E2-2B7F28AE7A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515870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AC2B7CD1-C8E4-0931-171B-ABAF6FB8FD0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677536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0" name="Straight Connector 489">
                <a:extLst>
                  <a:ext uri="{FF2B5EF4-FFF2-40B4-BE49-F238E27FC236}">
                    <a16:creationId xmlns:a16="http://schemas.microsoft.com/office/drawing/2014/main" id="{8C1A86D4-FDE1-CDBD-8C99-33CF1F7D7A7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2839203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1" name="Straight Connector 490">
                <a:extLst>
                  <a:ext uri="{FF2B5EF4-FFF2-40B4-BE49-F238E27FC236}">
                    <a16:creationId xmlns:a16="http://schemas.microsoft.com/office/drawing/2014/main" id="{D4FE9D61-7E05-B3DB-2902-247AB8954F8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000870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621A75D7-5812-FE47-183B-54C4C9FF068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162537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BA016F07-4311-626A-C60D-78A5741BE5A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324204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5ED335F3-7359-4F92-8DC7-7D53F82E0E3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485871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D03B9242-AACA-4B80-19E0-A16E2F3F39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075320" y="3647537"/>
                <a:ext cx="78115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578" name="Picture 577">
            <a:extLst>
              <a:ext uri="{FF2B5EF4-FFF2-40B4-BE49-F238E27FC236}">
                <a16:creationId xmlns:a16="http://schemas.microsoft.com/office/drawing/2014/main" id="{F122AF16-8834-E484-4068-E9BB456B7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011" y="1437647"/>
            <a:ext cx="6833977" cy="507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9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447A6-745B-868C-420A-5AD8B1E20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DCF05-8202-58FF-AB0B-2AD327C4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42" y="331079"/>
            <a:ext cx="11260155" cy="1141412"/>
          </a:xfrm>
        </p:spPr>
        <p:txBody>
          <a:bodyPr/>
          <a:lstStyle/>
          <a:p>
            <a:pPr algn="l"/>
            <a:r>
              <a:rPr lang="en-US" dirty="0"/>
              <a:t>Datopotamab deruxtecan granted Priority Review in the US for patients with previously treated advanced EGFR-mutated NSCLC</a:t>
            </a:r>
            <a:br>
              <a:rPr lang="en-US" dirty="0"/>
            </a:br>
            <a:r>
              <a:rPr lang="en-US" sz="2400" dirty="0"/>
              <a:t>Press Release: January 13,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A9FE0-15AE-1250-D585-92B970622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02" y="1672093"/>
            <a:ext cx="11342395" cy="4316412"/>
          </a:xfrm>
        </p:spPr>
        <p:txBody>
          <a:bodyPr/>
          <a:lstStyle/>
          <a:p>
            <a:pPr marL="9971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The Biologics License Application (BLA) for datopotamab deruxtecan (Dato-</a:t>
            </a:r>
            <a:r>
              <a:rPr lang="en-US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DXd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) has been accepted and granted Priority Review in the US for the treatment of adult patients with locally advanced or metastatic epidermal growth factor receptor-mutated (EGFRm) non-small cell lung cancer (NSCLC) who have received prior systemic therapies, including an EGFR-directed therapy.</a:t>
            </a:r>
          </a:p>
          <a:p>
            <a:pPr marL="9971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9718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In a pooled analysis of patients with previously treated advanced or metastatic EGFRm NSCLC in the TROPION-Lung05 and TROPION-Lung01 trials presented at the European Society for Medical Oncology (ESMO) Asia 2024 Congress, datopotamab deruxtecan demonstrated a confirmed objective response rate (ORR) of 42.7% (95% confidence interval [CI] 33.6-52.2) as assessed by blinded independent central review (BICR) and a median duration of response (</a:t>
            </a:r>
            <a:r>
              <a:rPr lang="en-US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DoR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) of 7.0 months (95% CI 4.2-9.8). The safety profile of datopotamab deruxtecan was consistent with previous reports from the TROPION-Lung05 and TROPION-Lung01 trials, with no new safety concerns identified.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E1180B-9D6F-DF9A-5595-DA24761CB832}"/>
              </a:ext>
            </a:extLst>
          </p:cNvPr>
          <p:cNvSpPr txBox="1"/>
          <p:nvPr/>
        </p:nvSpPr>
        <p:spPr>
          <a:xfrm>
            <a:off x="0" y="6406842"/>
            <a:ext cx="11342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www.astrazeneca.com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/media-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centre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/press-releases/2025/datopotamab-deruxtecan-granted-priority-review-in-the-us-for-patients-with-previously-treated-advanced-egfr-mutated-non-small-cell-lung-cancer.html#:~:text=AstraZeneca%20and%20Daiichi%20Sankyo's%20Biologics,small%20cell%20lung%20cancer%20(NSCLC)</a:t>
            </a:r>
          </a:p>
        </p:txBody>
      </p:sp>
    </p:spTree>
    <p:extLst>
      <p:ext uri="{BB962C8B-B14F-4D97-AF65-F5344CB8AC3E}">
        <p14:creationId xmlns:p14="http://schemas.microsoft.com/office/powerpoint/2010/main" val="189730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8CD81-74FF-D3D1-7E8F-1F06DDC97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CAF6090-EFF2-1834-54D0-72F3BA4D5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55" y="230899"/>
            <a:ext cx="10822952" cy="767640"/>
          </a:xfrm>
        </p:spPr>
        <p:txBody>
          <a:bodyPr>
            <a:noAutofit/>
          </a:bodyPr>
          <a:lstStyle/>
          <a:p>
            <a:r>
              <a:rPr lang="en-US" sz="2398" dirty="0"/>
              <a:t>Patritumab Deruxtecan (HER3-DXd)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ACF11F-DAB6-B5E2-B12E-E7B7C32189E6}"/>
              </a:ext>
            </a:extLst>
          </p:cNvPr>
          <p:cNvSpPr txBox="1"/>
          <p:nvPr/>
        </p:nvSpPr>
        <p:spPr>
          <a:xfrm>
            <a:off x="9751840" y="6596390"/>
            <a:ext cx="24401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Krop IE et al. ASCO 2022;Abstract 1002.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8A6062-4165-3AF5-1A29-70C015062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61" y="1340768"/>
            <a:ext cx="1185847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0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1287EE6-E597-7A14-C2DD-2778BD10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55" y="230899"/>
            <a:ext cx="10822952" cy="767640"/>
          </a:xfrm>
        </p:spPr>
        <p:txBody>
          <a:bodyPr>
            <a:noAutofit/>
          </a:bodyPr>
          <a:lstStyle/>
          <a:p>
            <a:r>
              <a:rPr lang="en-US" sz="2398" dirty="0"/>
              <a:t>HERTHENA-Lung01 Study Design</a:t>
            </a:r>
            <a:r>
              <a:rPr lang="en-US" sz="2398" baseline="30000" dirty="0"/>
              <a:t>1</a:t>
            </a:r>
            <a:br>
              <a:rPr lang="en-US" sz="2398" dirty="0"/>
            </a:br>
            <a:endParaRPr lang="en-US" sz="2398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9DBF58-EAED-D3B8-8D9C-F45DE44AC203}"/>
              </a:ext>
            </a:extLst>
          </p:cNvPr>
          <p:cNvSpPr txBox="1"/>
          <p:nvPr/>
        </p:nvSpPr>
        <p:spPr>
          <a:xfrm>
            <a:off x="307112" y="5614161"/>
            <a:ext cx="11625827" cy="571806"/>
          </a:xfrm>
          <a:prstGeom prst="rect">
            <a:avLst/>
          </a:prstGeom>
          <a:noFill/>
        </p:spPr>
        <p:txBody>
          <a:bodyPr wrap="square" tIns="0" rIns="0" bIns="18271" anchor="b">
            <a:spAutoFit/>
          </a:bodyPr>
          <a:lstStyle/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BICR, blinded independent central review; C, cycle; cORR, confirmed objective response rate (complete or partial response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confirmed ≥4 weeks after initial response [RECIST version 1.1]);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D, day; DOR, duration of response; HER, human epidermal growth factor receptor; IV, intravenous; Q3W, every 3 weeks; RECIST, Response Evaluation Criteria in Solid Tumors; TKI, tyrosine kinase inhibitor.</a:t>
            </a:r>
          </a:p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Inclusion not based on detection of HER3 expression.</a:t>
            </a:r>
            <a:r>
              <a:rPr kumimoji="0" lang="en-US" sz="799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 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226 patients were enrolled; 225 received ≥1 dose. </a:t>
            </a:r>
            <a:r>
              <a:rPr kumimoji="0" lang="en-US" sz="799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 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51 patients were enrolled; 50 received ≥1 dose. </a:t>
            </a:r>
            <a:r>
              <a:rPr kumimoji="0" lang="en-US" sz="799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 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cutoff for the primary analysis occurred when all enrolled patients had either ≥9 months of follow-up or had discontinued from the study earlier.</a:t>
            </a:r>
            <a:r>
              <a:rPr kumimoji="0" lang="en-US" sz="799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Yu HA, et al. </a:t>
            </a:r>
            <a:r>
              <a:rPr kumimoji="0" lang="en-US" sz="799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 Oncol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2023;19:1319-1329.</a:t>
            </a:r>
          </a:p>
        </p:txBody>
      </p:sp>
      <p:sp>
        <p:nvSpPr>
          <p:cNvPr id="2" name="object 287">
            <a:extLst>
              <a:ext uri="{FF2B5EF4-FFF2-40B4-BE49-F238E27FC236}">
                <a16:creationId xmlns:a16="http://schemas.microsoft.com/office/drawing/2014/main" id="{1AB66198-58BD-CCF6-49A5-64B00C70D19F}"/>
              </a:ext>
            </a:extLst>
          </p:cNvPr>
          <p:cNvSpPr txBox="1"/>
          <p:nvPr/>
        </p:nvSpPr>
        <p:spPr>
          <a:xfrm>
            <a:off x="5967317" y="1604804"/>
            <a:ext cx="1064421" cy="1845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27901" marR="0" lvl="0" indent="0" algn="l" defTabSz="9135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1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5.6 mg/kg</a:t>
            </a:r>
            <a:endParaRPr kumimoji="0" sz="1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C7C348-7722-628D-9405-CA733197371A}"/>
              </a:ext>
            </a:extLst>
          </p:cNvPr>
          <p:cNvCxnSpPr>
            <a:cxnSpLocks/>
          </p:cNvCxnSpPr>
          <p:nvPr/>
        </p:nvCxnSpPr>
        <p:spPr>
          <a:xfrm>
            <a:off x="8754436" y="3664790"/>
            <a:ext cx="806016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C5611D5-8837-FA47-C7D6-C1EDB6CA8620}"/>
              </a:ext>
            </a:extLst>
          </p:cNvPr>
          <p:cNvCxnSpPr>
            <a:cxnSpLocks/>
          </p:cNvCxnSpPr>
          <p:nvPr/>
        </p:nvCxnSpPr>
        <p:spPr>
          <a:xfrm>
            <a:off x="8750626" y="1852958"/>
            <a:ext cx="806016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13821DC-C53B-3E9B-D6C4-6501B84DA4D4}"/>
              </a:ext>
            </a:extLst>
          </p:cNvPr>
          <p:cNvSpPr/>
          <p:nvPr/>
        </p:nvSpPr>
        <p:spPr>
          <a:xfrm>
            <a:off x="7626955" y="1274374"/>
            <a:ext cx="1569821" cy="1096265"/>
          </a:xfrm>
          <a:prstGeom prst="rect">
            <a:avLst/>
          </a:prstGeom>
          <a:solidFill>
            <a:srgbClr val="246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554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3554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Enrollment continued</a:t>
            </a:r>
          </a:p>
          <a:p>
            <a:pPr marL="0" marR="0" lvl="0" indent="0" algn="l" defTabSz="913554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(N=225)</a:t>
            </a:r>
            <a:r>
              <a:rPr kumimoji="0" lang="en-US" sz="1399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kumimoji="0" lang="en-US" sz="1399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153C1F-7233-0955-AD3D-6C58563E9A61}"/>
              </a:ext>
            </a:extLst>
          </p:cNvPr>
          <p:cNvCxnSpPr>
            <a:cxnSpLocks/>
            <a:stCxn id="14" idx="3"/>
            <a:endCxn id="26" idx="2"/>
          </p:cNvCxnSpPr>
          <p:nvPr/>
        </p:nvCxnSpPr>
        <p:spPr>
          <a:xfrm flipV="1">
            <a:off x="4282679" y="2858570"/>
            <a:ext cx="214176" cy="1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4674D55-70BD-E6C2-BAFF-4ECF1F615600}"/>
              </a:ext>
            </a:extLst>
          </p:cNvPr>
          <p:cNvGrpSpPr/>
          <p:nvPr/>
        </p:nvGrpSpPr>
        <p:grpSpPr>
          <a:xfrm>
            <a:off x="288992" y="1502681"/>
            <a:ext cx="3993686" cy="2711780"/>
            <a:chOff x="283615" y="1688612"/>
            <a:chExt cx="3997384" cy="27142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3602EE-A226-F619-D2ED-C7ED76AEFB69}"/>
                </a:ext>
              </a:extLst>
            </p:cNvPr>
            <p:cNvSpPr/>
            <p:nvPr/>
          </p:nvSpPr>
          <p:spPr>
            <a:xfrm>
              <a:off x="283615" y="1688612"/>
              <a:ext cx="3997384" cy="271429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>
                  <a:lumMod val="75000"/>
                </a:schemeClr>
              </a:solidFill>
              <a:prstDash val="solid"/>
              <a:round/>
            </a:ln>
            <a:effectLst/>
            <a:sp3d/>
          </p:spPr>
          <p:txBody>
            <a:bodyPr rot="0" spcFirstLastPara="1" vert="horz" wrap="square" lIns="121807" tIns="91355" rIns="121807" bIns="121807" numCol="1" spcCol="38100" rtlCol="0" anchor="ctr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3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9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99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"/>
                </a:rPr>
                <a:t>Patient population</a:t>
              </a:r>
            </a:p>
            <a:p>
              <a:pPr marL="114194" marR="0" lvl="0" indent="-114194" algn="l" defTabSz="913532" rtl="0" eaLnBrk="1" fontAlgn="auto" latinLnBrk="0" hangingPunct="1">
                <a:lnSpc>
                  <a:spcPct val="108000"/>
                </a:lnSpc>
                <a:spcBef>
                  <a:spcPts val="599"/>
                </a:spcBef>
                <a:spcAft>
                  <a:spcPts val="0"/>
                </a:spcAft>
                <a:buClr>
                  <a:srgbClr val="4472C4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9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"/>
                </a:rPr>
                <a:t>Advanced </a:t>
              </a:r>
              <a:r>
                <a:rPr kumimoji="0" lang="en-US" sz="1399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"/>
                </a:rPr>
                <a:t>EGFR</a:t>
              </a:r>
              <a:r>
                <a:rPr kumimoji="0" lang="en-US" sz="139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"/>
                </a:rPr>
                <a:t>-mutated NSCLC </a:t>
              </a:r>
            </a:p>
            <a:p>
              <a:pPr marL="114194" marR="0" lvl="0" indent="-114194" algn="l" defTabSz="913532" rtl="0" eaLnBrk="1" fontAlgn="auto" latinLnBrk="0" hangingPunct="1">
                <a:lnSpc>
                  <a:spcPct val="108000"/>
                </a:lnSpc>
                <a:spcBef>
                  <a:spcPts val="599"/>
                </a:spcBef>
                <a:spcAft>
                  <a:spcPts val="0"/>
                </a:spcAft>
                <a:buClr>
                  <a:srgbClr val="4472C4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9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"/>
                </a:rPr>
                <a:t>Progression on most recent systemic therapy</a:t>
              </a:r>
            </a:p>
            <a:p>
              <a:pPr marL="114194" marR="0" lvl="0" indent="-114194" algn="l" defTabSz="913532" rtl="0" eaLnBrk="1" fontAlgn="auto" latinLnBrk="0" hangingPunct="1">
                <a:lnSpc>
                  <a:spcPct val="108000"/>
                </a:lnSpc>
                <a:spcBef>
                  <a:spcPts val="599"/>
                </a:spcBef>
                <a:spcAft>
                  <a:spcPts val="0"/>
                </a:spcAft>
                <a:buClr>
                  <a:srgbClr val="4472C4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9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"/>
                </a:rPr>
                <a:t>Prior EGFR TKI and prior platinum-based chemotherapy (amended protocol required prior osimertinib)</a:t>
              </a:r>
            </a:p>
            <a:p>
              <a:pPr marL="114194" marR="0" lvl="0" indent="-114194" algn="l" defTabSz="913532" rtl="0" eaLnBrk="1" fontAlgn="auto" latinLnBrk="0" hangingPunct="1">
                <a:lnSpc>
                  <a:spcPct val="108000"/>
                </a:lnSpc>
                <a:spcBef>
                  <a:spcPts val="599"/>
                </a:spcBef>
                <a:spcAft>
                  <a:spcPts val="0"/>
                </a:spcAft>
                <a:buClr>
                  <a:srgbClr val="4472C4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9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"/>
                </a:rPr>
                <a:t>Inactive or previously treated asymptomatic brain metastases allowed</a:t>
              </a:r>
            </a:p>
            <a:p>
              <a:pPr marL="114194" marR="0" lvl="0" indent="-114194" algn="l" defTabSz="913532" rtl="0" eaLnBrk="1" fontAlgn="auto" latinLnBrk="0" hangingPunct="1">
                <a:lnSpc>
                  <a:spcPct val="108000"/>
                </a:lnSpc>
                <a:spcBef>
                  <a:spcPts val="599"/>
                </a:spcBef>
                <a:spcAft>
                  <a:spcPts val="0"/>
                </a:spcAft>
                <a:buClr>
                  <a:srgbClr val="4472C4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9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"/>
                </a:rPr>
                <a:t>Pretreatment tumor tissue required​</a:t>
              </a:r>
              <a:r>
                <a:rPr kumimoji="0" lang="en-US" sz="1399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"/>
                </a:rPr>
                <a:t>a</a:t>
              </a:r>
              <a:endParaRPr kumimoji="0" lang="en-US" sz="13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F94FDD9-7B94-ED14-A00F-4825B484CCBF}"/>
                </a:ext>
              </a:extLst>
            </p:cNvPr>
            <p:cNvCxnSpPr>
              <a:cxnSpLocks/>
            </p:cNvCxnSpPr>
            <p:nvPr/>
          </p:nvCxnSpPr>
          <p:spPr>
            <a:xfrm>
              <a:off x="407787" y="2080271"/>
              <a:ext cx="3749040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round/>
            </a:ln>
            <a:effectLst/>
            <a:sp3d/>
          </p:spPr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100532-7EBD-DDB8-7003-B9DC5E564B99}"/>
              </a:ext>
            </a:extLst>
          </p:cNvPr>
          <p:cNvCxnSpPr>
            <a:cxnSpLocks/>
          </p:cNvCxnSpPr>
          <p:nvPr/>
        </p:nvCxnSpPr>
        <p:spPr>
          <a:xfrm>
            <a:off x="5242884" y="1206045"/>
            <a:ext cx="3928283" cy="0"/>
          </a:xfrm>
          <a:prstGeom prst="line">
            <a:avLst/>
          </a:prstGeom>
          <a:noFill/>
          <a:ln w="19050" cap="flat">
            <a:solidFill>
              <a:srgbClr val="00B050"/>
            </a:solidFill>
            <a:prstDash val="solid"/>
            <a:round/>
          </a:ln>
          <a:effectLst/>
          <a:sp3d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5DA2E5F-3637-AFDC-C59D-037E4A97A452}"/>
              </a:ext>
            </a:extLst>
          </p:cNvPr>
          <p:cNvSpPr/>
          <p:nvPr/>
        </p:nvSpPr>
        <p:spPr>
          <a:xfrm>
            <a:off x="9594787" y="1596631"/>
            <a:ext cx="1925441" cy="238502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554" rtl="0" eaLnBrk="0" fontAlgn="base" latinLnBrk="0" hangingPunct="0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endpoint</a:t>
            </a:r>
          </a:p>
          <a:p>
            <a:pPr marL="228389" marR="0" lvl="0" indent="-171292" algn="l" defTabSz="913554" rtl="0" eaLnBrk="0" fontAlgn="base" latinLnBrk="0" hangingPunct="0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 by BICR​</a:t>
            </a:r>
          </a:p>
          <a:p>
            <a:pPr marL="57098" marR="0" lvl="0" indent="0" algn="l" defTabSz="913554" rtl="0" eaLnBrk="0" fontAlgn="base" latinLnBrk="0" hangingPunct="0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secondary endpoint</a:t>
            </a:r>
          </a:p>
          <a:p>
            <a:pPr marL="228389" marR="0" lvl="0" indent="-171292" algn="l" defTabSz="913554" rtl="0" eaLnBrk="0" fontAlgn="base" latinLnBrk="0" hangingPunct="0">
              <a:lnSpc>
                <a:spcPct val="100000"/>
              </a:lnSpc>
              <a:spcBef>
                <a:spcPts val="599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 by BICR 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549DF8D8-B777-EF93-8086-3743956576E2}"/>
              </a:ext>
            </a:extLst>
          </p:cNvPr>
          <p:cNvSpPr txBox="1"/>
          <p:nvPr/>
        </p:nvSpPr>
        <p:spPr>
          <a:xfrm>
            <a:off x="5722500" y="924215"/>
            <a:ext cx="2969051" cy="2460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35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HER3-DXd IV Q3W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0E5523-4DA8-7EAA-CB33-B1E5098D472D}"/>
              </a:ext>
            </a:extLst>
          </p:cNvPr>
          <p:cNvSpPr/>
          <p:nvPr/>
        </p:nvSpPr>
        <p:spPr>
          <a:xfrm>
            <a:off x="5225088" y="1274374"/>
            <a:ext cx="2412789" cy="1096265"/>
          </a:xfrm>
          <a:prstGeom prst="rect">
            <a:avLst/>
          </a:prstGeom>
          <a:solidFill>
            <a:srgbClr val="246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441" marR="0" lvl="0" indent="0" algn="l" defTabSz="9135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3441" marR="0" lvl="0" indent="0" algn="l" defTabSz="9135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Fixed dose</a:t>
            </a:r>
          </a:p>
          <a:p>
            <a:pPr marL="63441" marR="0" lvl="0" indent="0" algn="l" defTabSz="9135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5.6 mg/kg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8C4144-3336-126D-E3E7-87807ECC9609}"/>
              </a:ext>
            </a:extLst>
          </p:cNvPr>
          <p:cNvSpPr/>
          <p:nvPr/>
        </p:nvSpPr>
        <p:spPr>
          <a:xfrm>
            <a:off x="5225090" y="3362724"/>
            <a:ext cx="2412789" cy="941723"/>
          </a:xfrm>
          <a:prstGeom prst="rect">
            <a:avLst/>
          </a:prstGeom>
          <a:noFill/>
          <a:ln>
            <a:solidFill>
              <a:srgbClr val="246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441" marR="0" lvl="0" indent="0" algn="l" defTabSz="913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3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Uptitration</a:t>
            </a:r>
            <a:endParaRPr kumimoji="0" lang="nb-NO" sz="1399" b="1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63441" marR="0" lvl="0" indent="0" algn="l" defTabSz="913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C1D1: </a:t>
            </a:r>
            <a:r>
              <a:rPr kumimoji="0" lang="nb-NO" sz="10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3.2 mg/kg</a:t>
            </a:r>
          </a:p>
          <a:p>
            <a:pPr marL="63441" marR="0" lvl="0" indent="0" algn="l" defTabSz="913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C2D1: </a:t>
            </a:r>
            <a:r>
              <a:rPr kumimoji="0" lang="nb-NO" sz="10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4.8 mg/kg</a:t>
            </a:r>
          </a:p>
          <a:p>
            <a:pPr marL="63441" marR="0" lvl="0" indent="0" algn="l" defTabSz="913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C3D1 and later cycles: </a:t>
            </a:r>
            <a:r>
              <a:rPr kumimoji="0" lang="nb-NO" sz="10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6.4 mg/kg</a:t>
            </a:r>
          </a:p>
          <a:p>
            <a:pPr marL="63441" marR="0" lvl="0" indent="0" algn="l" defTabSz="913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3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</a:t>
            </a:r>
            <a:endParaRPr kumimoji="0" lang="nb-NO" sz="1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47C2EF-FE00-1A3A-97F7-3F9FAD23ACE1}"/>
              </a:ext>
            </a:extLst>
          </p:cNvPr>
          <p:cNvSpPr/>
          <p:nvPr/>
        </p:nvSpPr>
        <p:spPr>
          <a:xfrm>
            <a:off x="7637877" y="3362724"/>
            <a:ext cx="1558899" cy="941723"/>
          </a:xfrm>
          <a:prstGeom prst="rect">
            <a:avLst/>
          </a:prstGeom>
          <a:solidFill>
            <a:schemeClr val="bg1"/>
          </a:solidFill>
          <a:ln>
            <a:solidFill>
              <a:srgbClr val="246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441" marR="0" lvl="0" indent="0" algn="l" defTabSz="913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Enrollment discontinued (N=50)</a:t>
            </a:r>
            <a:r>
              <a:rPr kumimoji="0" lang="en-US" sz="1399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 </a:t>
            </a:r>
          </a:p>
          <a:p>
            <a:pPr marL="63441" marR="0" lvl="0" indent="0" algn="l" defTabSz="913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023056E-2BD2-063D-E6B1-ED1F7476EE59}"/>
              </a:ext>
            </a:extLst>
          </p:cNvPr>
          <p:cNvSpPr/>
          <p:nvPr/>
        </p:nvSpPr>
        <p:spPr>
          <a:xfrm>
            <a:off x="4496854" y="2538826"/>
            <a:ext cx="639488" cy="63948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5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endParaRPr kumimoji="0" lang="en-US" sz="13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35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1:1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C86F8EF4-EC7F-66F2-14EC-B501F7DCAAC9}"/>
              </a:ext>
            </a:extLst>
          </p:cNvPr>
          <p:cNvCxnSpPr>
            <a:cxnSpLocks/>
            <a:stCxn id="26" idx="0"/>
            <a:endCxn id="20" idx="1"/>
          </p:cNvCxnSpPr>
          <p:nvPr/>
        </p:nvCxnSpPr>
        <p:spPr>
          <a:xfrm rot="5400000" flipH="1" flipV="1">
            <a:off x="4662685" y="1976421"/>
            <a:ext cx="716319" cy="408491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EECA2224-E56B-A8C6-C6DE-33CA159EC0A0}"/>
              </a:ext>
            </a:extLst>
          </p:cNvPr>
          <p:cNvCxnSpPr>
            <a:cxnSpLocks/>
            <a:stCxn id="26" idx="4"/>
            <a:endCxn id="21" idx="1"/>
          </p:cNvCxnSpPr>
          <p:nvPr/>
        </p:nvCxnSpPr>
        <p:spPr>
          <a:xfrm rot="16200000" flipH="1">
            <a:off x="4693209" y="3301704"/>
            <a:ext cx="655272" cy="408492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B7660E9-A45E-A331-23A2-3C19F2A06EE3}"/>
              </a:ext>
            </a:extLst>
          </p:cNvPr>
          <p:cNvSpPr/>
          <p:nvPr/>
        </p:nvSpPr>
        <p:spPr>
          <a:xfrm>
            <a:off x="288992" y="4385673"/>
            <a:ext cx="9969835" cy="113378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098" marR="0" lvl="0" indent="0" algn="l" defTabSz="91355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data cutoff, 21 Nov 2022</a:t>
            </a:r>
            <a:r>
              <a:rPr kumimoji="0" lang="en-US" sz="1399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  <a:p>
            <a:pPr marL="57098" marR="0" lvl="0" indent="0" algn="l" defTabSz="91355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Snapshot data cutoff, 18 May 2023 (additional 6 months follow-up)</a:t>
            </a:r>
          </a:p>
          <a:p>
            <a:pPr marL="57098" marR="0" lvl="0" indent="0" algn="l" defTabSz="913554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r>
              <a:rPr kumimoji="0" lang="en-US" sz="1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are presented for the 5.6-mg/kg fixed-dose arm</a:t>
            </a:r>
          </a:p>
          <a:p>
            <a:pPr marL="342583" marR="0" lvl="0" indent="-285486" algn="l" defTabSz="913554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Efficacy from snapshot data cutoff—median study follow-up, 18.9 (range, 14.9-27.5) months</a:t>
            </a:r>
          </a:p>
          <a:p>
            <a:pPr marL="342583" marR="0" lvl="0" indent="-285486" algn="l" defTabSz="913554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 from primary data cutoff—median treatment duration, 5.5 (range, 0.7-18.2) months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B4F628-3A1B-4580-00B2-B4E2C98733E1}"/>
              </a:ext>
            </a:extLst>
          </p:cNvPr>
          <p:cNvSpPr txBox="1"/>
          <p:nvPr/>
        </p:nvSpPr>
        <p:spPr>
          <a:xfrm>
            <a:off x="5225093" y="2101090"/>
            <a:ext cx="1470373" cy="261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February 18, 2021</a:t>
            </a:r>
            <a:endParaRPr kumimoji="0" lang="en-US" sz="10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CA9198-5691-C940-A25E-4F2B7655BF30}"/>
              </a:ext>
            </a:extLst>
          </p:cNvPr>
          <p:cNvSpPr txBox="1"/>
          <p:nvPr/>
        </p:nvSpPr>
        <p:spPr>
          <a:xfrm>
            <a:off x="7743249" y="2101090"/>
            <a:ext cx="1391151" cy="261482"/>
          </a:xfrm>
          <a:prstGeom prst="rect">
            <a:avLst/>
          </a:prstGeom>
          <a:noFill/>
        </p:spPr>
        <p:txBody>
          <a:bodyPr wrap="square" lIns="0" rIns="27407">
            <a:spAutoFit/>
          </a:bodyPr>
          <a:lstStyle/>
          <a:p>
            <a:pPr marL="0" marR="0" lvl="0" indent="0" algn="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February 18, 2022</a:t>
            </a:r>
            <a:endParaRPr kumimoji="0" lang="en-US" sz="10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0089E82-14CC-5333-7AEE-39F513A2152C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6695466" y="2231773"/>
            <a:ext cx="1108108" cy="5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9C3230A-5F32-552D-5985-48B4BCD34B52}"/>
              </a:ext>
            </a:extLst>
          </p:cNvPr>
          <p:cNvSpPr/>
          <p:nvPr/>
        </p:nvSpPr>
        <p:spPr>
          <a:xfrm>
            <a:off x="5350517" y="2446446"/>
            <a:ext cx="2215208" cy="847449"/>
          </a:xfrm>
          <a:prstGeom prst="rightArrow">
            <a:avLst>
              <a:gd name="adj1" fmla="val 100000"/>
              <a:gd name="adj2" fmla="val 20550"/>
            </a:avLst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Decision point</a:t>
            </a:r>
          </a:p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benefit-risk assessment of phase 1 data supported the closure of the uptitration arm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D9E18C-3DA3-7215-CF2B-06F0DBD82347}"/>
              </a:ext>
            </a:extLst>
          </p:cNvPr>
          <p:cNvGrpSpPr/>
          <p:nvPr/>
        </p:nvGrpSpPr>
        <p:grpSpPr>
          <a:xfrm>
            <a:off x="5222417" y="4073309"/>
            <a:ext cx="3977031" cy="261482"/>
            <a:chOff x="5189204" y="4788566"/>
            <a:chExt cx="3980713" cy="26172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4E483A-FCF1-B97F-58D7-3A766114866A}"/>
                </a:ext>
              </a:extLst>
            </p:cNvPr>
            <p:cNvSpPr txBox="1"/>
            <p:nvPr/>
          </p:nvSpPr>
          <p:spPr>
            <a:xfrm>
              <a:off x="5189204" y="4788566"/>
              <a:ext cx="1382643" cy="2617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3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January 18, 2021</a:t>
              </a:r>
              <a:endParaRPr kumimoji="0" lang="en-US" sz="10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03A09ED-3532-D1A9-98E5-1F33BBF6C267}"/>
                </a:ext>
              </a:extLst>
            </p:cNvPr>
            <p:cNvSpPr txBox="1"/>
            <p:nvPr/>
          </p:nvSpPr>
          <p:spPr>
            <a:xfrm>
              <a:off x="7797146" y="4788566"/>
              <a:ext cx="1372771" cy="2617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27407">
              <a:spAutoFit/>
            </a:bodyPr>
            <a:lstStyle/>
            <a:p>
              <a:pPr marL="0" marR="0" lvl="0" indent="0" algn="r" defTabSz="913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9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September 16, 2021</a:t>
              </a:r>
              <a:endParaRPr kumimoji="0" lang="en-US" sz="10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4BFD334-D406-358A-634B-60526CC4A1AC}"/>
                </a:ext>
              </a:extLst>
            </p:cNvPr>
            <p:cNvCxnSpPr>
              <a:cxnSpLocks/>
              <a:stCxn id="33" idx="3"/>
              <a:endCxn id="34" idx="1"/>
            </p:cNvCxnSpPr>
            <p:nvPr/>
          </p:nvCxnSpPr>
          <p:spPr>
            <a:xfrm>
              <a:off x="6571847" y="4919428"/>
              <a:ext cx="122529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A98E403-8E25-87DE-2708-6B53786109CD}"/>
              </a:ext>
            </a:extLst>
          </p:cNvPr>
          <p:cNvCxnSpPr>
            <a:cxnSpLocks/>
          </p:cNvCxnSpPr>
          <p:nvPr/>
        </p:nvCxnSpPr>
        <p:spPr>
          <a:xfrm flipV="1">
            <a:off x="7637876" y="1277873"/>
            <a:ext cx="0" cy="3014729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5B5407A-F8C5-6536-5150-7B93F9B56238}"/>
              </a:ext>
            </a:extLst>
          </p:cNvPr>
          <p:cNvSpPr txBox="1"/>
          <p:nvPr/>
        </p:nvSpPr>
        <p:spPr>
          <a:xfrm>
            <a:off x="9200456" y="6575551"/>
            <a:ext cx="29915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 HA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2023;41(35):5363-5375.</a:t>
            </a:r>
          </a:p>
        </p:txBody>
      </p:sp>
    </p:spTree>
    <p:extLst>
      <p:ext uri="{BB962C8B-B14F-4D97-AF65-F5344CB8AC3E}">
        <p14:creationId xmlns:p14="http://schemas.microsoft.com/office/powerpoint/2010/main" val="35209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AA4395-BC12-47DA-EB29-19011B489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20" y="1364190"/>
            <a:ext cx="11590962" cy="4129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99F9B-9D6C-52D4-51B9-901D614DD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12" y="249832"/>
            <a:ext cx="10822952" cy="767640"/>
          </a:xfrm>
        </p:spPr>
        <p:txBody>
          <a:bodyPr>
            <a:noAutofit/>
          </a:bodyPr>
          <a:lstStyle/>
          <a:p>
            <a:r>
              <a:rPr lang="en-US" sz="2398" dirty="0"/>
              <a:t>Tumor Reduction Across Diverse Mechanisms of EGFR TKI Resistance</a:t>
            </a:r>
            <a:br>
              <a:rPr lang="en-US" sz="2398" dirty="0"/>
            </a:br>
            <a:endParaRPr lang="en-US" sz="2398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618E22-B57A-AE3C-508B-D0C40B194527}"/>
              </a:ext>
            </a:extLst>
          </p:cNvPr>
          <p:cNvSpPr txBox="1"/>
          <p:nvPr/>
        </p:nvSpPr>
        <p:spPr>
          <a:xfrm>
            <a:off x="307113" y="5944749"/>
            <a:ext cx="11879249" cy="239792"/>
          </a:xfrm>
          <a:prstGeom prst="rect">
            <a:avLst/>
          </a:prstGeom>
          <a:noFill/>
        </p:spPr>
        <p:txBody>
          <a:bodyPr wrap="square" tIns="0" rIns="0" bIns="18271" anchor="b">
            <a:spAutoFit/>
          </a:bodyPr>
          <a:lstStyle/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BICR, blinded independent central review; CR, complete response; 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HER, human epidermal growth factor receptor; IHC, immunohistochemistry; NE, not evaluable; PD, progressive disease; PR, partial response; SD, stable disease; 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TKI, tyrosine kinase inhibitor.</a:t>
            </a:r>
            <a:endParaRPr kumimoji="0" lang="en-US" sz="799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 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210 patients had evaluable target lesion measurements at both baseline and post baseline and are included. </a:t>
            </a:r>
            <a:r>
              <a:rPr kumimoji="0" lang="en-US" sz="799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 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T790M was not included as an </a:t>
            </a:r>
            <a:r>
              <a:rPr kumimoji="0" lang="en-US" sz="799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EGFR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-dependent mechanism of EGFR TKI resistance.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EC52F8-F47F-775C-446B-5B17ADAF0E77}"/>
              </a:ext>
            </a:extLst>
          </p:cNvPr>
          <p:cNvSpPr txBox="1"/>
          <p:nvPr/>
        </p:nvSpPr>
        <p:spPr>
          <a:xfrm>
            <a:off x="4562145" y="1302703"/>
            <a:ext cx="2723823" cy="307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HER3-DXd 5.6 mg/kg (N=225)</a:t>
            </a:r>
            <a:r>
              <a:rPr kumimoji="0" lang="en-US" sz="1399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C93E0E-8171-6226-57F4-B1C9F95C3D0B}"/>
              </a:ext>
            </a:extLst>
          </p:cNvPr>
          <p:cNvSpPr txBox="1"/>
          <p:nvPr/>
        </p:nvSpPr>
        <p:spPr>
          <a:xfrm>
            <a:off x="335702" y="5493813"/>
            <a:ext cx="4665812" cy="399853"/>
          </a:xfrm>
          <a:prstGeom prst="rect">
            <a:avLst/>
          </a:prstGeom>
          <a:noFill/>
        </p:spPr>
        <p:txBody>
          <a:bodyPr wrap="square" lIns="45678">
            <a:spAutoFit/>
          </a:bodyPr>
          <a:lstStyle/>
          <a:p>
            <a:pPr marL="0" marR="0" lvl="0" indent="0" algn="l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Snapshot data cutoff, 18 May 2023.</a:t>
            </a:r>
          </a:p>
          <a:p>
            <a:pPr marL="0" marR="0" lvl="0" indent="0" algn="l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study follow-up, 18.9 (range, 14.9-27.5) months.</a:t>
            </a:r>
            <a:endParaRPr kumimoji="0" lang="en-US" sz="9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508D5-298A-3AE1-CD17-40013DAADD56}"/>
              </a:ext>
            </a:extLst>
          </p:cNvPr>
          <p:cNvSpPr txBox="1"/>
          <p:nvPr/>
        </p:nvSpPr>
        <p:spPr>
          <a:xfrm>
            <a:off x="9200456" y="6575551"/>
            <a:ext cx="29915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 HA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2023;41(35):5363-5375.</a:t>
            </a:r>
          </a:p>
        </p:txBody>
      </p:sp>
    </p:spTree>
    <p:extLst>
      <p:ext uri="{BB962C8B-B14F-4D97-AF65-F5344CB8AC3E}">
        <p14:creationId xmlns:p14="http://schemas.microsoft.com/office/powerpoint/2010/main" val="45630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C7662-C1F3-DFBB-5CBE-1613B174E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384350" cy="1325563"/>
          </a:xfrm>
        </p:spPr>
        <p:txBody>
          <a:bodyPr>
            <a:noAutofit/>
          </a:bodyPr>
          <a:lstStyle/>
          <a:p>
            <a:r>
              <a:rPr lang="en-US" sz="2398" dirty="0"/>
              <a:t>Efficacy Observed Across a Broad Range of Pretreatment Tumor HER3 Membrane Expression Levels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9465F4-619B-4526-2238-62E8358F12BA}"/>
              </a:ext>
            </a:extLst>
          </p:cNvPr>
          <p:cNvSpPr txBox="1"/>
          <p:nvPr/>
        </p:nvSpPr>
        <p:spPr>
          <a:xfrm>
            <a:off x="947747" y="1102434"/>
            <a:ext cx="10296506" cy="584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Association of Baseline Tumor HER3 Membrane H-Score With Confirmed BOR by BICR </a:t>
            </a:r>
            <a:b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Following Treatment With HER3-DXd 5.6 mg/kg (N=225)</a:t>
            </a:r>
            <a:r>
              <a:rPr kumimoji="0" lang="en-US" sz="1599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endParaRPr kumimoji="0" lang="en-US" sz="1599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A47870-3BD0-F484-8406-7EE570C89A17}"/>
              </a:ext>
            </a:extLst>
          </p:cNvPr>
          <p:cNvSpPr txBox="1"/>
          <p:nvPr/>
        </p:nvSpPr>
        <p:spPr>
          <a:xfrm>
            <a:off x="307112" y="5942525"/>
            <a:ext cx="11686060" cy="239792"/>
          </a:xfrm>
          <a:prstGeom prst="rect">
            <a:avLst/>
          </a:prstGeom>
          <a:noFill/>
        </p:spPr>
        <p:txBody>
          <a:bodyPr wrap="square" tIns="0" rIns="0" bIns="18271">
            <a:spAutoFit/>
          </a:bodyPr>
          <a:lstStyle/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BICR, blinded independent central review; BOR, best overall response; CR, complete response; HER, human epidermal growth factor receptor; NE, not evaluable; PD, progressive disease; PR, partial response; SD, stable disease.</a:t>
            </a:r>
          </a:p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193 patients had tumor tissue evaluable for H-score. Baseline was the sample on or before the first dose date and not earlier than 90 days before the first dose date. Highest HER3 membrane H-score value was used if multiple records were available.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A47FE-D537-637F-0E57-DCE5F6DE8F18}"/>
              </a:ext>
            </a:extLst>
          </p:cNvPr>
          <p:cNvSpPr txBox="1"/>
          <p:nvPr/>
        </p:nvSpPr>
        <p:spPr>
          <a:xfrm>
            <a:off x="1100001" y="4800226"/>
            <a:ext cx="2539293" cy="27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Biomarker-evaluable patients, n/n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85621-A95E-DCA4-66C3-0C350ABA35C7}"/>
              </a:ext>
            </a:extLst>
          </p:cNvPr>
          <p:cNvSpPr txBox="1"/>
          <p:nvPr/>
        </p:nvSpPr>
        <p:spPr>
          <a:xfrm>
            <a:off x="3655112" y="4802606"/>
            <a:ext cx="567783" cy="276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54/67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8404F2-3320-ACF3-DD5A-D44564FD6D8D}"/>
              </a:ext>
            </a:extLst>
          </p:cNvPr>
          <p:cNvSpPr txBox="1"/>
          <p:nvPr/>
        </p:nvSpPr>
        <p:spPr>
          <a:xfrm>
            <a:off x="5201648" y="4802606"/>
            <a:ext cx="567783" cy="276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89/99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83174A-B0CB-9715-4255-9B2EC6FEB15E}"/>
              </a:ext>
            </a:extLst>
          </p:cNvPr>
          <p:cNvSpPr txBox="1"/>
          <p:nvPr/>
        </p:nvSpPr>
        <p:spPr>
          <a:xfrm>
            <a:off x="6730064" y="4802606"/>
            <a:ext cx="567783" cy="276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35/43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D3EAD7-DE2D-963B-6A87-7A350A89440D}"/>
              </a:ext>
            </a:extLst>
          </p:cNvPr>
          <p:cNvSpPr txBox="1"/>
          <p:nvPr/>
        </p:nvSpPr>
        <p:spPr>
          <a:xfrm>
            <a:off x="8268759" y="4793698"/>
            <a:ext cx="567783" cy="276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15/16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7021F-F9B8-28E2-DD6C-BA4909162350}"/>
              </a:ext>
            </a:extLst>
          </p:cNvPr>
          <p:cNvSpPr txBox="1"/>
          <p:nvPr/>
        </p:nvSpPr>
        <p:spPr>
          <a:xfrm>
            <a:off x="1605179" y="4545193"/>
            <a:ext cx="2034115" cy="2768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Confirmed BOR (BICR)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A0E14C-F0F1-C933-19FE-0364A523FAB6}"/>
              </a:ext>
            </a:extLst>
          </p:cNvPr>
          <p:cNvSpPr txBox="1"/>
          <p:nvPr/>
        </p:nvSpPr>
        <p:spPr>
          <a:xfrm>
            <a:off x="1605179" y="4976126"/>
            <a:ext cx="2034115" cy="461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H-score, median</a:t>
            </a:r>
            <a:b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(range)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C1171F-1516-2BA0-B69E-749870061599}"/>
              </a:ext>
            </a:extLst>
          </p:cNvPr>
          <p:cNvSpPr txBox="1"/>
          <p:nvPr/>
        </p:nvSpPr>
        <p:spPr>
          <a:xfrm>
            <a:off x="3599810" y="4978505"/>
            <a:ext cx="678391" cy="4614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</a:t>
            </a:r>
            <a:b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(0-300)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C454C4-E1F2-63EF-4778-9798FE26EC49}"/>
              </a:ext>
            </a:extLst>
          </p:cNvPr>
          <p:cNvSpPr txBox="1"/>
          <p:nvPr/>
        </p:nvSpPr>
        <p:spPr>
          <a:xfrm>
            <a:off x="5146343" y="4978505"/>
            <a:ext cx="678391" cy="4614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</a:t>
            </a:r>
            <a:b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(0-300)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970E78-29A7-D2AC-2188-E8C7A24E6D16}"/>
              </a:ext>
            </a:extLst>
          </p:cNvPr>
          <p:cNvSpPr txBox="1"/>
          <p:nvPr/>
        </p:nvSpPr>
        <p:spPr>
          <a:xfrm>
            <a:off x="6674761" y="4978505"/>
            <a:ext cx="678391" cy="4614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179</a:t>
            </a:r>
            <a:b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(0-300)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1406FB-1701-3124-FE70-BD1EEDB514D1}"/>
              </a:ext>
            </a:extLst>
          </p:cNvPr>
          <p:cNvSpPr txBox="1"/>
          <p:nvPr/>
        </p:nvSpPr>
        <p:spPr>
          <a:xfrm>
            <a:off x="8170977" y="4969597"/>
            <a:ext cx="763351" cy="4614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195</a:t>
            </a:r>
            <a:b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(15-295)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EAA7C8-F20C-2361-D82D-34DE51632CAC}"/>
              </a:ext>
            </a:extLst>
          </p:cNvPr>
          <p:cNvSpPr txBox="1"/>
          <p:nvPr/>
        </p:nvSpPr>
        <p:spPr>
          <a:xfrm>
            <a:off x="3607823" y="4545194"/>
            <a:ext cx="662361" cy="27687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CR/PR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F15B57-35ED-DBB2-71A9-3E9002562927}"/>
              </a:ext>
            </a:extLst>
          </p:cNvPr>
          <p:cNvSpPr txBox="1"/>
          <p:nvPr/>
        </p:nvSpPr>
        <p:spPr>
          <a:xfrm>
            <a:off x="5286604" y="4545194"/>
            <a:ext cx="397866" cy="27687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388E33-12A2-29D1-6972-39EBE2B4D71D}"/>
              </a:ext>
            </a:extLst>
          </p:cNvPr>
          <p:cNvSpPr txBox="1"/>
          <p:nvPr/>
        </p:nvSpPr>
        <p:spPr>
          <a:xfrm>
            <a:off x="6815022" y="4545194"/>
            <a:ext cx="397866" cy="27687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40C8DE-0E01-FEC9-0C8E-40BF878AD90D}"/>
              </a:ext>
            </a:extLst>
          </p:cNvPr>
          <p:cNvSpPr txBox="1"/>
          <p:nvPr/>
        </p:nvSpPr>
        <p:spPr>
          <a:xfrm>
            <a:off x="8353717" y="4545194"/>
            <a:ext cx="397866" cy="27687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2EE060-51C4-A65F-E80F-0DAFD573A4D3}"/>
              </a:ext>
            </a:extLst>
          </p:cNvPr>
          <p:cNvSpPr txBox="1"/>
          <p:nvPr/>
        </p:nvSpPr>
        <p:spPr>
          <a:xfrm rot="16200000">
            <a:off x="1068696" y="2859378"/>
            <a:ext cx="2737464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Baseline tumor HER3 membrane H-score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BA07D35-B1F7-A959-3931-58A673858536}"/>
              </a:ext>
            </a:extLst>
          </p:cNvPr>
          <p:cNvGraphicFramePr>
            <a:graphicFrameLocks/>
          </p:cNvGraphicFramePr>
          <p:nvPr/>
        </p:nvGraphicFramePr>
        <p:xfrm>
          <a:off x="2742813" y="1609825"/>
          <a:ext cx="6824249" cy="3163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4" name="Chart 23">
                <a:extLst>
                  <a:ext uri="{FF2B5EF4-FFF2-40B4-BE49-F238E27FC236}">
                    <a16:creationId xmlns:a16="http://schemas.microsoft.com/office/drawing/2014/main" id="{352F51A1-7BC4-DD0F-2EFC-67F44570207C}"/>
                  </a:ext>
                </a:extLst>
              </p:cNvPr>
              <p:cNvGraphicFramePr/>
              <p:nvPr/>
            </p:nvGraphicFramePr>
            <p:xfrm>
              <a:off x="2853441" y="1695537"/>
              <a:ext cx="6561996" cy="307636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24" name="Chart 23">
                <a:extLst>
                  <a:ext uri="{FF2B5EF4-FFF2-40B4-BE49-F238E27FC236}">
                    <a16:creationId xmlns:a16="http://schemas.microsoft.com/office/drawing/2014/main" id="{352F51A1-7BC4-DD0F-2EFC-67F4457020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3441" y="1695537"/>
                <a:ext cx="6561996" cy="3076362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8C092AA-44A8-7F7E-514C-064F907DFF56}"/>
              </a:ext>
            </a:extLst>
          </p:cNvPr>
          <p:cNvSpPr txBox="1"/>
          <p:nvPr/>
        </p:nvSpPr>
        <p:spPr>
          <a:xfrm>
            <a:off x="1198069" y="5465293"/>
            <a:ext cx="4072417" cy="3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Response data are for the snapshot data cutoff, 18 May 2023.</a:t>
            </a:r>
          </a:p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Medians are indicated by horizontal lines; means are indicated by X.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2597C4-FF67-DF58-7403-FCCB0F4B9EF6}"/>
              </a:ext>
            </a:extLst>
          </p:cNvPr>
          <p:cNvSpPr txBox="1"/>
          <p:nvPr/>
        </p:nvSpPr>
        <p:spPr>
          <a:xfrm>
            <a:off x="9200456" y="6575551"/>
            <a:ext cx="29915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 HA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2023;41(35):5363-5375.</a:t>
            </a:r>
          </a:p>
        </p:txBody>
      </p:sp>
    </p:spTree>
    <p:extLst>
      <p:ext uri="{BB962C8B-B14F-4D97-AF65-F5344CB8AC3E}">
        <p14:creationId xmlns:p14="http://schemas.microsoft.com/office/powerpoint/2010/main" val="385986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A35B1-44BE-095D-A942-2DA98ECB6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13" y="249832"/>
            <a:ext cx="10905501" cy="767640"/>
          </a:xfrm>
        </p:spPr>
        <p:txBody>
          <a:bodyPr>
            <a:normAutofit/>
          </a:bodyPr>
          <a:lstStyle/>
          <a:p>
            <a:r>
              <a:rPr lang="en-US" sz="2398" dirty="0"/>
              <a:t>Intracranial Responses (by CNS BICR) Observed With HER3-DXd</a:t>
            </a:r>
            <a:br>
              <a:rPr lang="en-US" sz="2398" dirty="0"/>
            </a:br>
            <a:endParaRPr lang="en-US" sz="2398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A7E91-3CD4-90AE-A4AB-2C505DE4482E}"/>
              </a:ext>
            </a:extLst>
          </p:cNvPr>
          <p:cNvSpPr txBox="1"/>
          <p:nvPr/>
        </p:nvSpPr>
        <p:spPr>
          <a:xfrm>
            <a:off x="1161639" y="913727"/>
            <a:ext cx="9196445" cy="338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Intracranial Efficacy of HER3-DXd in Patients With Brain Metastases at Baseline</a:t>
            </a:r>
            <a:endParaRPr kumimoji="0" lang="en-US" sz="15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A7524A-66A7-E162-D91E-60CBFE96E7DE}"/>
              </a:ext>
            </a:extLst>
          </p:cNvPr>
          <p:cNvSpPr txBox="1"/>
          <p:nvPr/>
        </p:nvSpPr>
        <p:spPr>
          <a:xfrm>
            <a:off x="307114" y="5838261"/>
            <a:ext cx="8453419" cy="350463"/>
          </a:xfrm>
          <a:prstGeom prst="rect">
            <a:avLst/>
          </a:prstGeom>
          <a:noFill/>
        </p:spPr>
        <p:txBody>
          <a:bodyPr wrap="square" tIns="0" rIns="0" bIns="18271" anchor="b">
            <a:spAutoFit/>
          </a:bodyPr>
          <a:lstStyle/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BICR, blinded independent central review; CNS, central nervous system; CR, complete response; DCR, disease control rate (CR+PR+SD); DOR, duration of response; MRI, magnetic resonance imaging; ORR, objective response rate; PD, progressive disease; PR, partial response; RECIST, Response Evaluation Criteria in Solid Tumors; SD, stable disease.</a:t>
            </a:r>
          </a:p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 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7 patients had measurable target lesions; 23 patients had only nontarget lesions. </a:t>
            </a:r>
            <a:r>
              <a:rPr kumimoji="0" lang="en-US" sz="799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 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8 patients had only nontarget lesions.</a:t>
            </a:r>
            <a:r>
              <a:rPr kumimoji="0" lang="en-US" sz="799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c </a:t>
            </a:r>
            <a:r>
              <a:rPr kumimoji="0" lang="en-US" sz="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Includes non-CR/non-PD.</a:t>
            </a:r>
            <a:endParaRPr kumimoji="0" lang="en-US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5AE4E09-9683-8940-AB13-9822F8D49258}"/>
              </a:ext>
            </a:extLst>
          </p:cNvPr>
          <p:cNvGraphicFramePr>
            <a:graphicFrameLocks noGrp="1"/>
          </p:cNvGraphicFramePr>
          <p:nvPr/>
        </p:nvGraphicFramePr>
        <p:xfrm>
          <a:off x="465990" y="1522606"/>
          <a:ext cx="5755391" cy="3776069"/>
        </p:xfrm>
        <a:graphic>
          <a:graphicData uri="http://schemas.openxmlformats.org/drawingml/2006/table">
            <a:tbl>
              <a:tblPr/>
              <a:tblGrid>
                <a:gridCol w="3471506">
                  <a:extLst>
                    <a:ext uri="{9D8B030D-6E8A-4147-A177-3AD203B41FA5}">
                      <a16:colId xmlns:a16="http://schemas.microsoft.com/office/drawing/2014/main" val="2177802139"/>
                    </a:ext>
                  </a:extLst>
                </a:gridCol>
                <a:gridCol w="2283885">
                  <a:extLst>
                    <a:ext uri="{9D8B030D-6E8A-4147-A177-3AD203B41FA5}">
                      <a16:colId xmlns:a16="http://schemas.microsoft.com/office/drawing/2014/main" val="1438750408"/>
                    </a:ext>
                  </a:extLst>
                </a:gridCol>
              </a:tblGrid>
              <a:tr h="12322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Intracranial response by CNS BICR </a:t>
                      </a:r>
                      <a:br>
                        <a:rPr lang="en-US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CNS RECIST</a:t>
                      </a:r>
                    </a:p>
                  </a:txBody>
                  <a:tcPr marL="45678" marR="45678" marT="9136" marB="45678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Patients with brain metastasis at baseline and no prior radiotherapy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(N=30)</a:t>
                      </a:r>
                      <a:r>
                        <a:rPr lang="en-US" sz="1500" b="1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500" baseline="30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78" marR="45678" marT="9136" marB="45678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377062"/>
                  </a:ext>
                </a:extLst>
              </a:tr>
              <a:tr h="3145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Confirmed ORR (95% CI), %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78" marR="45678" marT="9136" marB="913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33.3 (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17.3-52.8)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78" marR="45678" marT="9136" marB="913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408979"/>
                  </a:ext>
                </a:extLst>
              </a:tr>
              <a:tr h="314511">
                <a:tc>
                  <a:txBody>
                    <a:bodyPr/>
                    <a:lstStyle/>
                    <a:p>
                      <a:pPr marL="27432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CR, n (%)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78" marR="45678" marT="9136" marB="91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9 (30.0)​</a:t>
                      </a:r>
                      <a:r>
                        <a:rPr lang="en-US" sz="1500" kern="12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78" marR="45678" marT="9136" marB="91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661361"/>
                  </a:ext>
                </a:extLst>
              </a:tr>
              <a:tr h="314511">
                <a:tc>
                  <a:txBody>
                    <a:bodyPr/>
                    <a:lstStyle/>
                    <a:p>
                      <a:pPr marL="27432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PR, n (%)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78" marR="45678" marT="9136" marB="91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 (3.3)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78" marR="45678" marT="9136" marB="91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006274"/>
                  </a:ext>
                </a:extLst>
              </a:tr>
              <a:tr h="314511">
                <a:tc>
                  <a:txBody>
                    <a:bodyPr/>
                    <a:lstStyle/>
                    <a:p>
                      <a:pPr marL="27432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SD</a:t>
                      </a: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, n (%)</a:t>
                      </a:r>
                      <a:r>
                        <a:rPr lang="en-US" sz="1500" kern="12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</a:t>
                      </a:r>
                      <a:endParaRPr lang="en-US" sz="1500" baseline="30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78" marR="45678" marT="9136" marB="91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13 (43.3)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78" marR="45678" marT="9136" marB="91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7310941"/>
                  </a:ext>
                </a:extLst>
              </a:tr>
              <a:tr h="314511">
                <a:tc>
                  <a:txBody>
                    <a:bodyPr/>
                    <a:lstStyle/>
                    <a:p>
                      <a:pPr marL="27432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PD, n (%)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78" marR="45678" marT="9136" marB="91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4 (13.3)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78" marR="45678" marT="9136" marB="91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51825"/>
                  </a:ext>
                </a:extLst>
              </a:tr>
              <a:tr h="314511">
                <a:tc>
                  <a:txBody>
                    <a:bodyPr/>
                    <a:lstStyle/>
                    <a:p>
                      <a:pPr marL="27432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NE, n (%)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78" marR="45678" marT="9136" marB="91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3 (10.0)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78" marR="45678" marT="9136" marB="91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38807"/>
                  </a:ext>
                </a:extLst>
              </a:tr>
              <a:tr h="3145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DCR (95% CI), %</a:t>
                      </a:r>
                    </a:p>
                  </a:txBody>
                  <a:tcPr marL="45678" marR="45678" marT="9136" marB="91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76.7 (57.7-90.1)</a:t>
                      </a:r>
                    </a:p>
                  </a:txBody>
                  <a:tcPr marL="45678" marR="45678" marT="9136" marB="91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93027"/>
                  </a:ext>
                </a:extLst>
              </a:tr>
              <a:tr h="3145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DOR, median (95% CI), mo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78" marR="45678" marT="9136" marB="91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8.4 (5.8-9.2)</a:t>
                      </a:r>
                      <a:endParaRPr lang="en-U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78" marR="45678" marT="9136" marB="91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5986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D72E95C-97E2-E7E4-A999-1848FB877351}"/>
              </a:ext>
            </a:extLst>
          </p:cNvPr>
          <p:cNvSpPr txBox="1"/>
          <p:nvPr/>
        </p:nvSpPr>
        <p:spPr>
          <a:xfrm>
            <a:off x="465990" y="5312235"/>
            <a:ext cx="4665812" cy="399853"/>
          </a:xfrm>
          <a:prstGeom prst="rect">
            <a:avLst/>
          </a:prstGeom>
          <a:noFill/>
        </p:spPr>
        <p:txBody>
          <a:bodyPr wrap="square" lIns="45678">
            <a:spAutoFit/>
          </a:bodyPr>
          <a:lstStyle/>
          <a:p>
            <a:pPr marL="0" marR="0" lvl="0" indent="0" algn="l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Snapshot data cutoff, 18 May 2023.</a:t>
            </a:r>
          </a:p>
          <a:p>
            <a:pPr marL="0" marR="0" lvl="0" indent="0" algn="l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study follow-up, 18.9 (range, 14.9-27.5) months.</a:t>
            </a:r>
            <a:endParaRPr kumimoji="0" lang="en-US" sz="9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3CA62E-71B4-609D-1A4C-4C197EE9C6A0}"/>
              </a:ext>
            </a:extLst>
          </p:cNvPr>
          <p:cNvSpPr txBox="1"/>
          <p:nvPr/>
        </p:nvSpPr>
        <p:spPr>
          <a:xfrm>
            <a:off x="6780959" y="1486976"/>
            <a:ext cx="4431655" cy="52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Partial CNS Response in a Patient With a Measurable CNS BICR Target Lesion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65BA2C-138F-178C-6C7D-F1E3FBE33A0A}"/>
              </a:ext>
            </a:extLst>
          </p:cNvPr>
          <p:cNvSpPr/>
          <p:nvPr/>
        </p:nvSpPr>
        <p:spPr>
          <a:xfrm>
            <a:off x="7468169" y="2051392"/>
            <a:ext cx="1234809" cy="27965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tIns="0" rtlCol="0" anchor="t"/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Screening</a:t>
            </a:r>
            <a:endParaRPr kumimoji="0" lang="en-US" sz="1399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 descr="A close-up of a brain scan&#10;&#10;Description automatically generated">
            <a:extLst>
              <a:ext uri="{FF2B5EF4-FFF2-40B4-BE49-F238E27FC236}">
                <a16:creationId xmlns:a16="http://schemas.microsoft.com/office/drawing/2014/main" id="{05CF5814-9B76-9469-6420-6A8069B9C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0" r="57195"/>
          <a:stretch/>
        </p:blipFill>
        <p:spPr>
          <a:xfrm>
            <a:off x="7350107" y="3807483"/>
            <a:ext cx="1540059" cy="17797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3100796-0424-AC90-0CED-DE3B205AC982}"/>
              </a:ext>
            </a:extLst>
          </p:cNvPr>
          <p:cNvSpPr/>
          <p:nvPr/>
        </p:nvSpPr>
        <p:spPr>
          <a:xfrm>
            <a:off x="9394760" y="2088525"/>
            <a:ext cx="1129509" cy="205384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tIns="0" rtlCol="0" anchor="t"/>
          <a:lstStyle/>
          <a:p>
            <a:pPr marL="0" marR="0" lvl="0" indent="0" algn="ctr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167</a:t>
            </a:r>
            <a:endParaRPr kumimoji="0" lang="en-US" sz="1099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 descr="A close-up of a brain scan&#10;&#10;Description automatically generated">
            <a:extLst>
              <a:ext uri="{FF2B5EF4-FFF2-40B4-BE49-F238E27FC236}">
                <a16:creationId xmlns:a16="http://schemas.microsoft.com/office/drawing/2014/main" id="{9AECC743-333A-AEC7-2A66-98242911A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78" r="4431"/>
          <a:stretch/>
        </p:blipFill>
        <p:spPr>
          <a:xfrm>
            <a:off x="9189487" y="3807483"/>
            <a:ext cx="1540059" cy="17777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960FBA-3C69-652F-E32B-38EC79BEDA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7" r="51239"/>
          <a:stretch/>
        </p:blipFill>
        <p:spPr>
          <a:xfrm>
            <a:off x="7350107" y="2297946"/>
            <a:ext cx="1540059" cy="14345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B74DC5-706B-369A-25EF-6C276ECDB0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78" r="2186"/>
          <a:stretch/>
        </p:blipFill>
        <p:spPr>
          <a:xfrm>
            <a:off x="9198084" y="2297947"/>
            <a:ext cx="1540059" cy="1426989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4C9F4F-31FD-BA52-C60E-2ECCB564D47B}"/>
              </a:ext>
            </a:extLst>
          </p:cNvPr>
          <p:cNvCxnSpPr>
            <a:cxnSpLocks/>
          </p:cNvCxnSpPr>
          <p:nvPr/>
        </p:nvCxnSpPr>
        <p:spPr>
          <a:xfrm flipV="1">
            <a:off x="7468171" y="5095874"/>
            <a:ext cx="241379" cy="13917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14724E4-1E8A-BFDE-72A6-D9EAE9B959C1}"/>
              </a:ext>
            </a:extLst>
          </p:cNvPr>
          <p:cNvCxnSpPr>
            <a:cxnSpLocks/>
          </p:cNvCxnSpPr>
          <p:nvPr/>
        </p:nvCxnSpPr>
        <p:spPr>
          <a:xfrm flipV="1">
            <a:off x="8153789" y="4228874"/>
            <a:ext cx="241379" cy="13917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B76DC5B-CF5B-4CF9-833A-E147162F8ED2}"/>
              </a:ext>
            </a:extLst>
          </p:cNvPr>
          <p:cNvCxnSpPr>
            <a:cxnSpLocks/>
          </p:cNvCxnSpPr>
          <p:nvPr/>
        </p:nvCxnSpPr>
        <p:spPr>
          <a:xfrm flipV="1">
            <a:off x="7964884" y="3359046"/>
            <a:ext cx="241379" cy="13917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1ECC959-3AF6-DBF6-93B9-A2F7F44AE9C1}"/>
              </a:ext>
            </a:extLst>
          </p:cNvPr>
          <p:cNvCxnSpPr>
            <a:cxnSpLocks/>
          </p:cNvCxnSpPr>
          <p:nvPr/>
        </p:nvCxnSpPr>
        <p:spPr>
          <a:xfrm flipV="1">
            <a:off x="9873943" y="3389826"/>
            <a:ext cx="241379" cy="13917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5845C36-5B33-DDD6-9601-18BDF8E92857}"/>
              </a:ext>
            </a:extLst>
          </p:cNvPr>
          <p:cNvSpPr txBox="1"/>
          <p:nvPr/>
        </p:nvSpPr>
        <p:spPr>
          <a:xfrm>
            <a:off x="9200456" y="6575551"/>
            <a:ext cx="29915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 HA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Clin Oncol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2023;41(35):5363-5375.</a:t>
            </a:r>
          </a:p>
        </p:txBody>
      </p:sp>
    </p:spTree>
    <p:extLst>
      <p:ext uri="{BB962C8B-B14F-4D97-AF65-F5344CB8AC3E}">
        <p14:creationId xmlns:p14="http://schemas.microsoft.com/office/powerpoint/2010/main" val="172579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A8733-4BC0-69A9-6246-63B2E6758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HERTHENA-</a:t>
            </a:r>
            <a:r>
              <a:rPr lang="en-US" dirty="0"/>
              <a:t>Lung02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E316E-5E4A-ED63-5880-AA1E12D5F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920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Patritumab deruxtecan demonstrated statistically significant improvement in progression-free survival versus doublet chemotherapy in patients with locally advanced or metastatic EGFR-mutated non-small cell lung cancer in HERTHENA-Lung02 phase 3 trial. News Release. September 17, 2024.</a:t>
            </a:r>
          </a:p>
        </p:txBody>
      </p:sp>
    </p:spTree>
    <p:extLst>
      <p:ext uri="{BB962C8B-B14F-4D97-AF65-F5344CB8AC3E}">
        <p14:creationId xmlns:p14="http://schemas.microsoft.com/office/powerpoint/2010/main" val="27058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E770-1737-497F-9E90-59CAC6F48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9C9CE-04DE-4D38-89AF-A650CB9C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7117"/>
          </a:xfrm>
        </p:spPr>
        <p:txBody>
          <a:bodyPr>
            <a:normAutofit/>
          </a:bodyPr>
          <a:lstStyle/>
          <a:p>
            <a:r>
              <a:rPr lang="en-US" dirty="0"/>
              <a:t>The greatest efficacy for datopotamab deruxtecan is among EGFR mutation positive patients</a:t>
            </a:r>
          </a:p>
          <a:p>
            <a:r>
              <a:rPr lang="en-US" dirty="0"/>
              <a:t>Patritumab deruxtecan has demonstrated efficacy among patients with EGFR mutations</a:t>
            </a:r>
          </a:p>
          <a:p>
            <a:r>
              <a:rPr lang="en-US" dirty="0"/>
              <a:t>The toxicity profile of the agents are somewhat unique</a:t>
            </a:r>
          </a:p>
          <a:p>
            <a:r>
              <a:rPr lang="en-US" dirty="0"/>
              <a:t>To date, we have not seen clear association of the target of the antibody and efficacy, although evaluation is ongoing</a:t>
            </a:r>
          </a:p>
        </p:txBody>
      </p:sp>
    </p:spTree>
    <p:extLst>
      <p:ext uri="{BB962C8B-B14F-4D97-AF65-F5344CB8AC3E}">
        <p14:creationId xmlns:p14="http://schemas.microsoft.com/office/powerpoint/2010/main" val="39467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792C9-82A9-7674-2003-A689651F2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60A8C-212F-4DB4-D821-43C87C94B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5" y="3097609"/>
            <a:ext cx="12192000" cy="662782"/>
          </a:xfrm>
        </p:spPr>
        <p:txBody>
          <a:bodyPr>
            <a:normAutofit/>
          </a:bodyPr>
          <a:lstStyle/>
          <a:p>
            <a:r>
              <a:rPr lang="en-US" sz="4000" dirty="0"/>
              <a:t>Roundtable Discussion</a:t>
            </a:r>
          </a:p>
        </p:txBody>
      </p:sp>
    </p:spTree>
    <p:extLst>
      <p:ext uri="{BB962C8B-B14F-4D97-AF65-F5344CB8AC3E}">
        <p14:creationId xmlns:p14="http://schemas.microsoft.com/office/powerpoint/2010/main" val="118164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dirty="0">
                <a:solidFill>
                  <a:schemeClr val="tx1"/>
                </a:solidFill>
              </a:rPr>
              <a:t>Overview of Antibody-Drug Conjugates (ADCs)</a:t>
            </a:r>
          </a:p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Trastuzumab Deruxtecan (T-DXd) in Patients with HER2-Positive Metastatic Breast Cancer (mBC) with and without Brain Metastases </a:t>
            </a:r>
            <a:endParaRPr lang="en-US" sz="2500" dirty="0">
              <a:solidFill>
                <a:srgbClr val="0432FF"/>
              </a:solidFill>
            </a:endParaRP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Role of ADCs for Patients with ER-Positive mBC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T-DXd in Patients with Metastatic Non-Small Cell Lung Cancer (NSCLC) with HER2 Alterations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5: </a:t>
            </a:r>
            <a:r>
              <a:rPr lang="en-US" sz="2500" dirty="0">
                <a:solidFill>
                  <a:schemeClr val="tx1"/>
                </a:solidFill>
              </a:rPr>
              <a:t>Emerging Role of ADCs for Patients with Progressive EGFR-Mutant NSCLC </a:t>
            </a:r>
          </a:p>
        </p:txBody>
      </p:sp>
    </p:spTree>
    <p:extLst>
      <p:ext uri="{BB962C8B-B14F-4D97-AF65-F5344CB8AC3E}">
        <p14:creationId xmlns:p14="http://schemas.microsoft.com/office/powerpoint/2010/main" val="21523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8FB41-B7D3-4C70-66BE-FA0D30D25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BF828-2ECD-45D3-8141-3DEFADAD0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556" y="422032"/>
            <a:ext cx="8028724" cy="2690794"/>
          </a:xfrm>
        </p:spPr>
        <p:txBody>
          <a:bodyPr>
            <a:normAutofit/>
          </a:bodyPr>
          <a:lstStyle/>
          <a:p>
            <a:r>
              <a:rPr lang="en-US" sz="2800" dirty="0"/>
              <a:t>Understanding the Current Paradigm and New Approaches: The Optimal Implementation of Antibody-Drug Conjugates in the Care of Patients with Cancer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740FD-89A7-BD0B-B5CF-56A01466575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87556" y="3075940"/>
            <a:ext cx="7152310" cy="59360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900" dirty="0">
                <a:solidFill>
                  <a:srgbClr val="FFFFFF"/>
                </a:solidFill>
              </a:rPr>
              <a:t>Research To Practice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FFFFFF"/>
                </a:solidFill>
              </a:rPr>
              <a:t>Oncology Nursing Society Congress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4F228-8AD5-0098-6BA7-6AB5C9872D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7221" y="4546315"/>
            <a:ext cx="5732980" cy="1551397"/>
          </a:xfrm>
        </p:spPr>
        <p:txBody>
          <a:bodyPr>
            <a:normAutofit/>
          </a:bodyPr>
          <a:lstStyle/>
          <a:p>
            <a:r>
              <a:rPr lang="en-US" sz="1400" dirty="0"/>
              <a:t>Marianne Davies, DNP, CNS-BC, ACNP-BC, AOCNP-BC, FAAN</a:t>
            </a:r>
          </a:p>
          <a:p>
            <a:pPr algn="ctr"/>
            <a:r>
              <a:rPr lang="en-US" sz="1200" dirty="0"/>
              <a:t>Program Manager, Care Signature: Oncology Service Line</a:t>
            </a:r>
          </a:p>
          <a:p>
            <a:pPr algn="ctr"/>
            <a:r>
              <a:rPr lang="en-US" sz="1200" dirty="0"/>
              <a:t>Thoracic Oncology Nurse Practitioner, Smilow Cancer Hospital</a:t>
            </a:r>
          </a:p>
          <a:p>
            <a:pPr algn="ctr"/>
            <a:r>
              <a:rPr lang="en-US" sz="1200" dirty="0"/>
              <a:t>Associate Professor, Yale University School of Nursing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0917225-FEDC-6B0E-F3DE-DA63EA6BA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021925" y="2688012"/>
            <a:ext cx="1064766" cy="59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97510-B832-F989-886C-945B5BD1AB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3" r="3658"/>
          <a:stretch/>
        </p:blipFill>
        <p:spPr>
          <a:xfrm>
            <a:off x="8936920" y="3708049"/>
            <a:ext cx="2722652" cy="296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0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4: EGFR-mutant NSCLC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109681" y="1417639"/>
            <a:ext cx="5101120" cy="47085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55 </a:t>
            </a:r>
            <a:r>
              <a:rPr lang="en-US" dirty="0" err="1"/>
              <a:t>yo</a:t>
            </a:r>
            <a:r>
              <a:rPr lang="en-US" dirty="0"/>
              <a:t> woman, never smoker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Married, Adult children &amp; young grandchild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Husband is ophthalmologist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Volunteers in NICU, Community Dining Hall, Church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Diagnosed 2023 with EGFR-mutant NSCLC, L858R point mutation exon 21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Treated with 18 months on EGFR inhibitor therapy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Progression of disease on recent scans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About to start Datopotamab Deruxtecan (Dato-</a:t>
            </a:r>
            <a:r>
              <a:rPr lang="en-US" dirty="0" err="1"/>
              <a:t>DXd</a:t>
            </a:r>
            <a:r>
              <a:rPr lang="en-US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0" t="13677" r="7941" b="8914"/>
          <a:stretch/>
        </p:blipFill>
        <p:spPr>
          <a:xfrm>
            <a:off x="2068530" y="1417639"/>
            <a:ext cx="3041151" cy="4868697"/>
          </a:xfrm>
        </p:spPr>
      </p:pic>
    </p:spTree>
    <p:extLst>
      <p:ext uri="{BB962C8B-B14F-4D97-AF65-F5344CB8AC3E}">
        <p14:creationId xmlns:p14="http://schemas.microsoft.com/office/powerpoint/2010/main" val="231176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Dato-</a:t>
            </a:r>
            <a:r>
              <a:rPr lang="en-US" b="1" dirty="0" err="1"/>
              <a:t>DXd</a:t>
            </a:r>
            <a:r>
              <a:rPr lang="en-US" b="1" dirty="0"/>
              <a:t>: Side Effect Reports on TROPION-Lung01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1866704"/>
            <a:ext cx="8229600" cy="375283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Nausea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Stomatitis/mucositis inflammation 55% all grade; 6% </a:t>
            </a:r>
            <a:r>
              <a:rPr lang="en-US" u="sng" dirty="0"/>
              <a:t>&gt;</a:t>
            </a:r>
            <a:r>
              <a:rPr lang="en-US" dirty="0"/>
              <a:t> grade 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TROP</a:t>
            </a:r>
            <a:r>
              <a:rPr lang="en-US" baseline="-25000" dirty="0"/>
              <a:t>2 </a:t>
            </a:r>
            <a:r>
              <a:rPr lang="en-US" dirty="0"/>
              <a:t>expressed on mucosal surfaces</a:t>
            </a:r>
          </a:p>
          <a:p>
            <a:pPr marL="457200" lvl="1" indent="0">
              <a:buNone/>
            </a:pPr>
            <a:endParaRPr lang="en-US" baseline="-25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Ocular:  21% overall; Dry eye (7%) increased lacrimation (7%)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Conjunctivitis, keratitis</a:t>
            </a:r>
          </a:p>
          <a:p>
            <a:pPr marL="457200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ILD (9% all grade; 4% </a:t>
            </a:r>
            <a:r>
              <a:rPr lang="en-US" u="sng" dirty="0"/>
              <a:t>&gt;</a:t>
            </a:r>
            <a:r>
              <a:rPr lang="en-US" dirty="0"/>
              <a:t> grade 3; 2% death)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Hematologic toxicities: neutropenia, fever</a:t>
            </a:r>
          </a:p>
        </p:txBody>
      </p:sp>
    </p:spTree>
    <p:extLst>
      <p:ext uri="{BB962C8B-B14F-4D97-AF65-F5344CB8AC3E}">
        <p14:creationId xmlns:p14="http://schemas.microsoft.com/office/powerpoint/2010/main" val="4008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756EC-AD17-900C-71B5-926CDB109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3AC88-6BA8-71C1-7F89-EA36C189F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50" dirty="0"/>
              <a:t>Management of Ocular Surface Toxicities </a:t>
            </a:r>
            <a:br>
              <a:rPr lang="en-US" sz="2250" dirty="0"/>
            </a:br>
            <a:r>
              <a:rPr lang="en-US" sz="2250" dirty="0"/>
              <a:t>Associated With Datopotamab Deruxtecan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5AE611-F1D8-BEEA-BF4D-81902DC27287}"/>
              </a:ext>
            </a:extLst>
          </p:cNvPr>
          <p:cNvGraphicFramePr>
            <a:graphicFrameLocks noGrp="1"/>
          </p:cNvGraphicFramePr>
          <p:nvPr/>
        </p:nvGraphicFramePr>
        <p:xfrm>
          <a:off x="1767920" y="1594022"/>
          <a:ext cx="8656158" cy="433151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328079">
                  <a:extLst>
                    <a:ext uri="{9D8B030D-6E8A-4147-A177-3AD203B41FA5}">
                      <a16:colId xmlns:a16="http://schemas.microsoft.com/office/drawing/2014/main" val="1812797806"/>
                    </a:ext>
                  </a:extLst>
                </a:gridCol>
                <a:gridCol w="4328079">
                  <a:extLst>
                    <a:ext uri="{9D8B030D-6E8A-4147-A177-3AD203B41FA5}">
                      <a16:colId xmlns:a16="http://schemas.microsoft.com/office/drawing/2014/main" val="4075463601"/>
                    </a:ext>
                  </a:extLst>
                </a:gridCol>
              </a:tblGrid>
              <a:tr h="416211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bg1"/>
                          </a:solidFill>
                        </a:rPr>
                        <a:t>Grade and Description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>
                          <a:solidFill>
                            <a:schemeClr val="bg1"/>
                          </a:solidFill>
                        </a:rPr>
                        <a:t>Protocol Management Recommendations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01077622"/>
                  </a:ext>
                </a:extLst>
              </a:tr>
              <a:tr h="7189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Grade 1: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symptomatic;  Nonconfluent superficial keratitis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Consider ophthalmology assessment</a:t>
                      </a: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Maintain dose</a:t>
                      </a:r>
                      <a:endParaRPr lang="en-US" sz="1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40121679"/>
                  </a:ext>
                </a:extLst>
              </a:tr>
              <a:tr h="1238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Grade 2: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Symptomatic with moderate decrease in visual acuity; Confluent keratitis, cornea defect or 3-line or more loss of best corrected distance visual acuity.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Obtain ophthalmology assessment</a:t>
                      </a: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Delay dose until resolved to grade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≤1</a:t>
                      </a:r>
                      <a:endParaRPr lang="en-US" sz="1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77304735"/>
                  </a:ext>
                </a:extLst>
              </a:tr>
              <a:tr h="12387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Grade 3: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Symptomatic limiting self-care ADLs; Corneal ulcer or stromal opacity or best corrected visual acuity &lt;20/200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Obtain ophthalmology assessment</a:t>
                      </a: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Delay dose until resolved to grade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≤1, then reduce by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one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dose level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45197485"/>
                  </a:ext>
                </a:extLst>
              </a:tr>
              <a:tr h="7189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Grade 4: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Corneal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Perforation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Obtain ophthalmology assessment</a:t>
                      </a: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Discontinue drug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1708593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C157790-7012-487E-7805-C97745201E13}"/>
              </a:ext>
            </a:extLst>
          </p:cNvPr>
          <p:cNvSpPr txBox="1"/>
          <p:nvPr/>
        </p:nvSpPr>
        <p:spPr>
          <a:xfrm>
            <a:off x="2159403" y="6391456"/>
            <a:ext cx="7873193" cy="207749"/>
          </a:xfrm>
          <a:prstGeom prst="rect">
            <a:avLst/>
          </a:prstGeom>
          <a:noFill/>
        </p:spPr>
        <p:txBody>
          <a:bodyPr wrap="square" lIns="68580" tIns="34290" rIns="68580" bIns="34290" rtlCol="0" anchor="b" anchorCtr="0">
            <a:spAutoFit/>
          </a:bodyPr>
          <a:lstStyle>
            <a:defPPr>
              <a:defRPr lang="en-US"/>
            </a:defPPr>
            <a:lvl1pPr>
              <a:defRPr kumimoji="0" sz="12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Heist RS, et al.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Cancer Treat Rev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. 2024;125:102720.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5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Ocular Surface Events (OSE)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Prophylaxis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Avoid contact lens 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Lubricating artificial tears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Ophthalmologic eye exam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dirty="0"/>
              <a:t>Other ADCs use prophylactic steroid, lubricant, vasoconstrictive drops. This has not so far been recommended for Dato-</a:t>
            </a:r>
            <a:r>
              <a:rPr lang="en-US" dirty="0" err="1"/>
              <a:t>DXd</a:t>
            </a:r>
            <a:r>
              <a:rPr lang="en-US" dirty="0"/>
              <a:t> given lower incidence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of eye cooling packs during infusion?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E08B4-99D0-2977-E814-7FF4E2177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A3B25FB-93A6-CFD6-8129-FC29ED8E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50" dirty="0"/>
              <a:t>Management of Stomatitis/Mucositis</a:t>
            </a:r>
            <a:br>
              <a:rPr lang="en-US" sz="2250" dirty="0"/>
            </a:br>
            <a:r>
              <a:rPr lang="en-US" sz="2250" dirty="0"/>
              <a:t>Associated With Datopotamab Deruxtecan 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3BF4999-D583-85C0-897B-8321FD8D7E08}"/>
              </a:ext>
            </a:extLst>
          </p:cNvPr>
          <p:cNvGraphicFramePr>
            <a:graphicFrameLocks noGrp="1"/>
          </p:cNvGraphicFramePr>
          <p:nvPr/>
        </p:nvGraphicFramePr>
        <p:xfrm>
          <a:off x="2272903" y="2029792"/>
          <a:ext cx="7646194" cy="307464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827978">
                  <a:extLst>
                    <a:ext uri="{9D8B030D-6E8A-4147-A177-3AD203B41FA5}">
                      <a16:colId xmlns:a16="http://schemas.microsoft.com/office/drawing/2014/main" val="1812797806"/>
                    </a:ext>
                  </a:extLst>
                </a:gridCol>
                <a:gridCol w="6818216">
                  <a:extLst>
                    <a:ext uri="{9D8B030D-6E8A-4147-A177-3AD203B41FA5}">
                      <a16:colId xmlns:a16="http://schemas.microsoft.com/office/drawing/2014/main" val="4075463601"/>
                    </a:ext>
                  </a:extLst>
                </a:gridCol>
              </a:tblGrid>
              <a:tr h="508472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</a:rPr>
                        <a:t>Grade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Protocol Management Recommendations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01077622"/>
                  </a:ext>
                </a:extLst>
              </a:tr>
              <a:tr h="5084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Maintain dose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40121679"/>
                  </a:ext>
                </a:extLst>
              </a:tr>
              <a:tr h="5084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Consider dose delay or reduction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77304735"/>
                  </a:ext>
                </a:extLst>
              </a:tr>
              <a:tr h="10407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Delay dose until resolved to grade ≤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1 or baseline</a:t>
                      </a: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Consider dose reduction by one level if supportive medications are already optimized</a:t>
                      </a:r>
                      <a:endParaRPr lang="en-US" sz="18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45197485"/>
                  </a:ext>
                </a:extLst>
              </a:tr>
              <a:tr h="5084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Discontinue drug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1708593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749EEC9-C2A2-626C-5F02-B44541469CB1}"/>
              </a:ext>
            </a:extLst>
          </p:cNvPr>
          <p:cNvSpPr txBox="1"/>
          <p:nvPr/>
        </p:nvSpPr>
        <p:spPr>
          <a:xfrm>
            <a:off x="2159403" y="6187618"/>
            <a:ext cx="7873193" cy="2308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>
              <a:defRPr kumimoji="0" sz="12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Heist RS, et al.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Cancer Treat Rev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2024;125:102720.</a:t>
            </a:r>
          </a:p>
        </p:txBody>
      </p:sp>
    </p:spTree>
    <p:extLst>
      <p:ext uri="{BB962C8B-B14F-4D97-AF65-F5344CB8AC3E}">
        <p14:creationId xmlns:p14="http://schemas.microsoft.com/office/powerpoint/2010/main" val="42409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Stomatitis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981200" y="1191803"/>
            <a:ext cx="4040188" cy="452062"/>
          </a:xfrm>
        </p:spPr>
        <p:txBody>
          <a:bodyPr/>
          <a:lstStyle/>
          <a:p>
            <a:r>
              <a:rPr lang="en-US" dirty="0"/>
              <a:t>Prophylactic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81200" y="1746607"/>
            <a:ext cx="4040188" cy="437955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Educate patients on importance of oral hygiene, hydration and lubrication of oral mucosa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Gentle teeth brushing, soft toothbrush, bland fluoride-containing toothpaste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Daily flossing (stop if bleeding or painful)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Education about oral hygiene, hydration, lubrication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What not to do or 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Steroid-containing mouthwash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4 times a day, swish and spit 1 to 2 minutes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Example is dexamethasone 0.1 mg/mL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169026" y="1191803"/>
            <a:ext cx="4041775" cy="452062"/>
          </a:xfrm>
        </p:spPr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69026" y="1746607"/>
            <a:ext cx="4041775" cy="437955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Use bland mouthwashes every hour if needed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Pain management topical or systemic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(doxepin 0.5%, viscous lidocaine 2%)</a:t>
            </a:r>
            <a:endParaRPr lang="en-US" sz="17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Referral to dentist or oral surgeon for further evaluation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Use of ice chips (cryotherapy) during infusions</a:t>
            </a:r>
          </a:p>
          <a:p>
            <a:pPr marL="594900" lvl="1" indent="-342900">
              <a:buFont typeface="Arial" panose="020B0604020202020204" pitchFamily="34" charset="0"/>
              <a:buChar char="•"/>
            </a:pPr>
            <a:r>
              <a:rPr lang="en-US" sz="1700" dirty="0"/>
              <a:t>Held in mouth during the infusion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85992" y="6441897"/>
            <a:ext cx="25891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Heist RS, et al.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Cancer Treat Rev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2024;125:102720. </a:t>
            </a:r>
          </a:p>
        </p:txBody>
      </p:sp>
    </p:spTree>
    <p:extLst>
      <p:ext uri="{BB962C8B-B14F-4D97-AF65-F5344CB8AC3E}">
        <p14:creationId xmlns:p14="http://schemas.microsoft.com/office/powerpoint/2010/main" val="130946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ILD Risk factors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Smoking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Previous ILD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ECOG PS &gt;2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Preexisting lung disease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Patients with NSCLC are at higher risk due to underlying preexisting lung pathology and higher rates of smoking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EGFR-TKI, osimertinib, in first line setting (incidence of grade &gt;3 ILD ranges from 0.9-3%)</a:t>
            </a:r>
          </a:p>
        </p:txBody>
      </p:sp>
    </p:spTree>
    <p:extLst>
      <p:ext uri="{BB962C8B-B14F-4D97-AF65-F5344CB8AC3E}">
        <p14:creationId xmlns:p14="http://schemas.microsoft.com/office/powerpoint/2010/main" val="355944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F853D-84AE-CFED-ACA7-D7768BDF7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8321-D332-22D6-00F7-0CDEE6027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151" y="210569"/>
            <a:ext cx="8229600" cy="434279"/>
          </a:xfrm>
        </p:spPr>
        <p:txBody>
          <a:bodyPr>
            <a:normAutofit fontScale="90000"/>
          </a:bodyPr>
          <a:lstStyle/>
          <a:p>
            <a:r>
              <a:rPr lang="en-US" sz="2250" dirty="0"/>
              <a:t>Management of ILD Associated With </a:t>
            </a:r>
            <a:r>
              <a:rPr lang="en-US" sz="2250" dirty="0" err="1"/>
              <a:t>Datopotamab</a:t>
            </a:r>
            <a:r>
              <a:rPr lang="en-US" sz="2250" dirty="0"/>
              <a:t> </a:t>
            </a:r>
            <a:r>
              <a:rPr lang="en-US" sz="2250" dirty="0" err="1"/>
              <a:t>Deruxtecan</a:t>
            </a:r>
            <a:r>
              <a:rPr lang="en-US" sz="2250" dirty="0"/>
              <a:t>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79E1AA8-323E-84F0-6C18-B501AF369A6D}"/>
              </a:ext>
            </a:extLst>
          </p:cNvPr>
          <p:cNvGraphicFramePr>
            <a:graphicFrameLocks noGrp="1"/>
          </p:cNvGraphicFramePr>
          <p:nvPr/>
        </p:nvGraphicFramePr>
        <p:xfrm>
          <a:off x="2921285" y="1773158"/>
          <a:ext cx="7399215" cy="440635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610543">
                  <a:extLst>
                    <a:ext uri="{9D8B030D-6E8A-4147-A177-3AD203B41FA5}">
                      <a16:colId xmlns:a16="http://schemas.microsoft.com/office/drawing/2014/main" val="1812797806"/>
                    </a:ext>
                  </a:extLst>
                </a:gridCol>
                <a:gridCol w="6788672">
                  <a:extLst>
                    <a:ext uri="{9D8B030D-6E8A-4147-A177-3AD203B41FA5}">
                      <a16:colId xmlns:a16="http://schemas.microsoft.com/office/drawing/2014/main" val="4075463601"/>
                    </a:ext>
                  </a:extLst>
                </a:gridCol>
              </a:tblGrid>
              <a:tr h="325501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Grade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Protocol Management Recommendations in Addition to Holding or Discontinuing Agent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01077622"/>
                  </a:ext>
                </a:extLst>
              </a:tr>
              <a:tr h="7323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Monitor symptoms and closely follow up in 2-7 days for clinical onset of symptoms and SpO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Consider follow-up imaging in 1-2 weeks</a:t>
                      </a: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Consider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starting systemic steroids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(prednisone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0.5 mg/kg/day)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Hold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Dato-DXd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until fully resolved</a:t>
                      </a: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---If resolved in &lt;28 days,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maintain dose</a:t>
                      </a: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---If resolved &gt;28 days, reduce by one dose level</a:t>
                      </a: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---If grade 1 ILD/pneumonitis does not resolve within 84 days, permanently discontinue </a:t>
                      </a:r>
                      <a:r>
                        <a:rPr lang="en-US" sz="1400" baseline="0" dirty="0" err="1">
                          <a:solidFill>
                            <a:schemeClr val="tx1"/>
                          </a:solidFill>
                        </a:rPr>
                        <a:t>Dato-DXd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40121679"/>
                  </a:ext>
                </a:extLst>
              </a:tr>
              <a:tr h="7323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Permanently discontinue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Dato-DXd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Monitor and re-image</a:t>
                      </a: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Start systemic steroids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(prednisone 1.0 mg/kg/day)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; increase steroid dose if worsening or no improvement in ≤5 days; duration until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grade 1, then taper over </a:t>
                      </a:r>
                      <a:r>
                        <a:rPr lang="en-US" sz="1400" u="sng" baseline="0" dirty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400" u="none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4 weeks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77304735"/>
                  </a:ext>
                </a:extLst>
              </a:tr>
              <a:tr h="13833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3/4</a:t>
                      </a:r>
                      <a:endParaRPr lang="en-US" sz="14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Permanently discontinue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Dato-DXd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Hospitalization</a:t>
                      </a: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Initiate high-dose systemic steroids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(Methylprednisolone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 500-1000 mg/day x 3 days)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Re-image as clinically indicated</a:t>
                      </a:r>
                    </a:p>
                    <a:p>
                      <a:pPr marL="0" indent="0" algn="l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If no improvement within 3-5 days, reconsider workup for alternative etiologies and consider other immunosuppressants and/or treat per local practice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4519748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6D0261F-1CF6-87DF-9FB0-AF0E8C0F8B03}"/>
              </a:ext>
            </a:extLst>
          </p:cNvPr>
          <p:cNvSpPr txBox="1"/>
          <p:nvPr/>
        </p:nvSpPr>
        <p:spPr>
          <a:xfrm>
            <a:off x="2049868" y="6269257"/>
            <a:ext cx="7873193" cy="3693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>
              <a:defRPr kumimoji="0" sz="12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</a:t>
            </a:r>
            <a:r>
              <a:rPr kumimoji="0" lang="en-US" sz="9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oxygen saturation.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Heist RS, et al.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Cancer Treat Rev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2024;125:102720.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21284" y="734588"/>
            <a:ext cx="739921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HOLD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Dato-DXd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concerning new symptoms;  Rule out other causes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1284" y="1285391"/>
            <a:ext cx="739921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Evaluation with CT scan, Pulse oximetry, Pulmonology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50031" y="734588"/>
            <a:ext cx="95507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50031" y="1300069"/>
            <a:ext cx="93833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Confirm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0032" y="1766007"/>
            <a:ext cx="947375" cy="42473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93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36F6C-93E8-EE42-7026-0C95E1062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889BB9-4435-9B78-7A35-E404D582D6CF}"/>
              </a:ext>
            </a:extLst>
          </p:cNvPr>
          <p:cNvSpPr/>
          <p:nvPr/>
        </p:nvSpPr>
        <p:spPr bwMode="auto">
          <a:xfrm>
            <a:off x="758948" y="1124744"/>
            <a:ext cx="10512305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D48A6-98D3-33C2-09DB-EA5A585D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F1ADE-3B48-F433-4E88-5CB9DE3DC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1: Overview of Antibody-Drug Conjugates (ADCs)</a:t>
            </a:r>
          </a:p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Trastuzumab </a:t>
            </a:r>
            <a:r>
              <a:rPr lang="en-US" sz="2500" dirty="0" err="1">
                <a:solidFill>
                  <a:schemeClr val="tx1"/>
                </a:solidFill>
              </a:rPr>
              <a:t>Deruxtecan</a:t>
            </a:r>
            <a:r>
              <a:rPr lang="en-US" sz="2500" dirty="0">
                <a:solidFill>
                  <a:schemeClr val="tx1"/>
                </a:solidFill>
              </a:rPr>
              <a:t> (T-</a:t>
            </a:r>
            <a:r>
              <a:rPr lang="en-US" sz="2500" dirty="0" err="1">
                <a:solidFill>
                  <a:schemeClr val="tx1"/>
                </a:solidFill>
              </a:rPr>
              <a:t>DXd</a:t>
            </a:r>
            <a:r>
              <a:rPr lang="en-US" sz="2500" dirty="0">
                <a:solidFill>
                  <a:schemeClr val="tx1"/>
                </a:solidFill>
              </a:rPr>
              <a:t>) in Patients with HER2-Positive Metastatic Breast Cancer (</a:t>
            </a:r>
            <a:r>
              <a:rPr lang="en-US" sz="2500" dirty="0" err="1">
                <a:solidFill>
                  <a:schemeClr val="tx1"/>
                </a:solidFill>
              </a:rPr>
              <a:t>mBC</a:t>
            </a:r>
            <a:r>
              <a:rPr lang="en-US" sz="2500" dirty="0">
                <a:solidFill>
                  <a:schemeClr val="tx1"/>
                </a:solidFill>
              </a:rPr>
              <a:t>) with and without Brain Metastases </a:t>
            </a:r>
            <a:endParaRPr lang="en-US" sz="2500" dirty="0">
              <a:solidFill>
                <a:srgbClr val="0432FF"/>
              </a:solidFill>
            </a:endParaRP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Role of ADCs for Patients with ER-Positive </a:t>
            </a:r>
            <a:r>
              <a:rPr lang="en-US" sz="2500" dirty="0" err="1">
                <a:solidFill>
                  <a:schemeClr val="tx1"/>
                </a:solidFill>
              </a:rPr>
              <a:t>mBC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T-</a:t>
            </a:r>
            <a:r>
              <a:rPr lang="en-US" sz="2500" dirty="0" err="1">
                <a:solidFill>
                  <a:schemeClr val="tx1"/>
                </a:solidFill>
              </a:rPr>
              <a:t>DXd</a:t>
            </a:r>
            <a:r>
              <a:rPr lang="en-US" sz="2500" dirty="0">
                <a:solidFill>
                  <a:schemeClr val="tx1"/>
                </a:solidFill>
              </a:rPr>
              <a:t> in Patients with Metastatic Non-Small Cell Lung Cancer (NSCLC) with HER2 Alterations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5: </a:t>
            </a:r>
            <a:r>
              <a:rPr lang="en-US" sz="2500" dirty="0">
                <a:solidFill>
                  <a:schemeClr val="tx1"/>
                </a:solidFill>
              </a:rPr>
              <a:t>Emerging Role of ADCs for Patients with Progressive EGFR-Mutant NSCLC </a:t>
            </a:r>
          </a:p>
        </p:txBody>
      </p:sp>
    </p:spTree>
    <p:extLst>
      <p:ext uri="{BB962C8B-B14F-4D97-AF65-F5344CB8AC3E}">
        <p14:creationId xmlns:p14="http://schemas.microsoft.com/office/powerpoint/2010/main" val="260415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482866-1630-B9C3-04F4-5D9686FC8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of ADCs: Multi-step Process</a:t>
            </a:r>
            <a:br>
              <a:rPr lang="en-US" dirty="0"/>
            </a:br>
            <a:r>
              <a:rPr lang="en-US" dirty="0"/>
              <a:t>Teaching Point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BD750F-FD01-DCD6-5C2C-D28038DA7D4D}"/>
              </a:ext>
            </a:extLst>
          </p:cNvPr>
          <p:cNvSpPr txBox="1"/>
          <p:nvPr/>
        </p:nvSpPr>
        <p:spPr>
          <a:xfrm>
            <a:off x="2152650" y="3837383"/>
            <a:ext cx="3411951" cy="175432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ADC Components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Antibody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specific for target antigen on cancer cells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High-potency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cytotoxic payload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Cleavable or non-cleavable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linker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between antibody and payload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123" name="Freeform 6">
            <a:extLst>
              <a:ext uri="{FF2B5EF4-FFF2-40B4-BE49-F238E27FC236}">
                <a16:creationId xmlns:a16="http://schemas.microsoft.com/office/drawing/2014/main" id="{1B100EA0-83CC-0A36-53CC-AE7B6EC2FFE9}"/>
              </a:ext>
            </a:extLst>
          </p:cNvPr>
          <p:cNvSpPr>
            <a:spLocks/>
          </p:cNvSpPr>
          <p:nvPr/>
        </p:nvSpPr>
        <p:spPr bwMode="auto">
          <a:xfrm>
            <a:off x="6290733" y="2530207"/>
            <a:ext cx="1688868" cy="1258420"/>
          </a:xfrm>
          <a:custGeom>
            <a:avLst/>
            <a:gdLst>
              <a:gd name="T0" fmla="*/ 94 w 991"/>
              <a:gd name="T1" fmla="*/ 432 h 738"/>
              <a:gd name="T2" fmla="*/ 55 w 991"/>
              <a:gd name="T3" fmla="*/ 570 h 738"/>
              <a:gd name="T4" fmla="*/ 0 w 991"/>
              <a:gd name="T5" fmla="*/ 738 h 738"/>
              <a:gd name="T6" fmla="*/ 649 w 991"/>
              <a:gd name="T7" fmla="*/ 477 h 738"/>
              <a:gd name="T8" fmla="*/ 972 w 991"/>
              <a:gd name="T9" fmla="*/ 130 h 738"/>
              <a:gd name="T10" fmla="*/ 991 w 991"/>
              <a:gd name="T11" fmla="*/ 74 h 738"/>
              <a:gd name="T12" fmla="*/ 803 w 991"/>
              <a:gd name="T13" fmla="*/ 29 h 738"/>
              <a:gd name="T14" fmla="*/ 698 w 991"/>
              <a:gd name="T15" fmla="*/ 0 h 738"/>
              <a:gd name="T16" fmla="*/ 439 w 991"/>
              <a:gd name="T17" fmla="*/ 279 h 738"/>
              <a:gd name="T18" fmla="*/ 94 w 991"/>
              <a:gd name="T19" fmla="*/ 432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91" h="738">
                <a:moveTo>
                  <a:pt x="94" y="432"/>
                </a:moveTo>
                <a:cubicBezTo>
                  <a:pt x="94" y="432"/>
                  <a:pt x="65" y="533"/>
                  <a:pt x="55" y="570"/>
                </a:cubicBezTo>
                <a:cubicBezTo>
                  <a:pt x="44" y="606"/>
                  <a:pt x="0" y="738"/>
                  <a:pt x="0" y="738"/>
                </a:cubicBezTo>
                <a:cubicBezTo>
                  <a:pt x="0" y="738"/>
                  <a:pt x="363" y="703"/>
                  <a:pt x="649" y="477"/>
                </a:cubicBezTo>
                <a:cubicBezTo>
                  <a:pt x="835" y="331"/>
                  <a:pt x="933" y="200"/>
                  <a:pt x="972" y="130"/>
                </a:cubicBezTo>
                <a:cubicBezTo>
                  <a:pt x="991" y="74"/>
                  <a:pt x="991" y="74"/>
                  <a:pt x="991" y="74"/>
                </a:cubicBezTo>
                <a:cubicBezTo>
                  <a:pt x="803" y="29"/>
                  <a:pt x="803" y="29"/>
                  <a:pt x="803" y="29"/>
                </a:cubicBezTo>
                <a:cubicBezTo>
                  <a:pt x="698" y="0"/>
                  <a:pt x="698" y="0"/>
                  <a:pt x="698" y="0"/>
                </a:cubicBezTo>
                <a:cubicBezTo>
                  <a:pt x="698" y="0"/>
                  <a:pt x="603" y="157"/>
                  <a:pt x="439" y="279"/>
                </a:cubicBezTo>
                <a:cubicBezTo>
                  <a:pt x="325" y="379"/>
                  <a:pt x="94" y="432"/>
                  <a:pt x="94" y="432"/>
                </a:cubicBezTo>
                <a:close/>
              </a:path>
            </a:pathLst>
          </a:custGeom>
          <a:solidFill>
            <a:srgbClr val="E2BA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24" name="Freeform 7">
            <a:extLst>
              <a:ext uri="{FF2B5EF4-FFF2-40B4-BE49-F238E27FC236}">
                <a16:creationId xmlns:a16="http://schemas.microsoft.com/office/drawing/2014/main" id="{4346BD7D-83AF-9718-0ABE-D43CDA475CEB}"/>
              </a:ext>
            </a:extLst>
          </p:cNvPr>
          <p:cNvSpPr>
            <a:spLocks/>
          </p:cNvSpPr>
          <p:nvPr/>
        </p:nvSpPr>
        <p:spPr bwMode="auto">
          <a:xfrm>
            <a:off x="7615000" y="3663031"/>
            <a:ext cx="1535224" cy="1625459"/>
          </a:xfrm>
          <a:custGeom>
            <a:avLst/>
            <a:gdLst>
              <a:gd name="T0" fmla="*/ 861 w 900"/>
              <a:gd name="T1" fmla="*/ 493 h 953"/>
              <a:gd name="T2" fmla="*/ 877 w 900"/>
              <a:gd name="T3" fmla="*/ 587 h 953"/>
              <a:gd name="T4" fmla="*/ 821 w 900"/>
              <a:gd name="T5" fmla="*/ 665 h 953"/>
              <a:gd name="T6" fmla="*/ 772 w 900"/>
              <a:gd name="T7" fmla="*/ 837 h 953"/>
              <a:gd name="T8" fmla="*/ 597 w 900"/>
              <a:gd name="T9" fmla="*/ 865 h 953"/>
              <a:gd name="T10" fmla="*/ 499 w 900"/>
              <a:gd name="T11" fmla="*/ 948 h 953"/>
              <a:gd name="T12" fmla="*/ 420 w 900"/>
              <a:gd name="T13" fmla="*/ 903 h 953"/>
              <a:gd name="T14" fmla="*/ 320 w 900"/>
              <a:gd name="T15" fmla="*/ 938 h 953"/>
              <a:gd name="T16" fmla="*/ 249 w 900"/>
              <a:gd name="T17" fmla="*/ 859 h 953"/>
              <a:gd name="T18" fmla="*/ 128 w 900"/>
              <a:gd name="T19" fmla="*/ 813 h 953"/>
              <a:gd name="T20" fmla="*/ 101 w 900"/>
              <a:gd name="T21" fmla="*/ 718 h 953"/>
              <a:gd name="T22" fmla="*/ 5 w 900"/>
              <a:gd name="T23" fmla="*/ 538 h 953"/>
              <a:gd name="T24" fmla="*/ 47 w 900"/>
              <a:gd name="T25" fmla="*/ 436 h 953"/>
              <a:gd name="T26" fmla="*/ 49 w 900"/>
              <a:gd name="T27" fmla="*/ 307 h 953"/>
              <a:gd name="T28" fmla="*/ 125 w 900"/>
              <a:gd name="T29" fmla="*/ 196 h 953"/>
              <a:gd name="T30" fmla="*/ 181 w 900"/>
              <a:gd name="T31" fmla="*/ 80 h 953"/>
              <a:gd name="T32" fmla="*/ 308 w 900"/>
              <a:gd name="T33" fmla="*/ 78 h 953"/>
              <a:gd name="T34" fmla="*/ 399 w 900"/>
              <a:gd name="T35" fmla="*/ 13 h 953"/>
              <a:gd name="T36" fmla="*/ 465 w 900"/>
              <a:gd name="T37" fmla="*/ 35 h 953"/>
              <a:gd name="T38" fmla="*/ 525 w 900"/>
              <a:gd name="T39" fmla="*/ 6 h 953"/>
              <a:gd name="T40" fmla="*/ 605 w 900"/>
              <a:gd name="T41" fmla="*/ 87 h 953"/>
              <a:gd name="T42" fmla="*/ 712 w 900"/>
              <a:gd name="T43" fmla="*/ 104 h 953"/>
              <a:gd name="T44" fmla="*/ 773 w 900"/>
              <a:gd name="T45" fmla="*/ 207 h 953"/>
              <a:gd name="T46" fmla="*/ 894 w 900"/>
              <a:gd name="T47" fmla="*/ 321 h 953"/>
              <a:gd name="T48" fmla="*/ 861 w 900"/>
              <a:gd name="T49" fmla="*/ 493 h 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00" h="953">
                <a:moveTo>
                  <a:pt x="861" y="493"/>
                </a:moveTo>
                <a:cubicBezTo>
                  <a:pt x="861" y="523"/>
                  <a:pt x="891" y="553"/>
                  <a:pt x="877" y="587"/>
                </a:cubicBezTo>
                <a:cubicBezTo>
                  <a:pt x="865" y="619"/>
                  <a:pt x="835" y="633"/>
                  <a:pt x="821" y="665"/>
                </a:cubicBezTo>
                <a:cubicBezTo>
                  <a:pt x="796" y="724"/>
                  <a:pt x="842" y="781"/>
                  <a:pt x="772" y="837"/>
                </a:cubicBezTo>
                <a:cubicBezTo>
                  <a:pt x="723" y="875"/>
                  <a:pt x="647" y="839"/>
                  <a:pt x="597" y="865"/>
                </a:cubicBezTo>
                <a:cubicBezTo>
                  <a:pt x="541" y="893"/>
                  <a:pt x="555" y="943"/>
                  <a:pt x="499" y="948"/>
                </a:cubicBezTo>
                <a:cubicBezTo>
                  <a:pt x="485" y="949"/>
                  <a:pt x="436" y="902"/>
                  <a:pt x="420" y="903"/>
                </a:cubicBezTo>
                <a:cubicBezTo>
                  <a:pt x="391" y="907"/>
                  <a:pt x="355" y="953"/>
                  <a:pt x="320" y="938"/>
                </a:cubicBezTo>
                <a:cubicBezTo>
                  <a:pt x="286" y="923"/>
                  <a:pt x="279" y="873"/>
                  <a:pt x="249" y="859"/>
                </a:cubicBezTo>
                <a:cubicBezTo>
                  <a:pt x="207" y="839"/>
                  <a:pt x="154" y="850"/>
                  <a:pt x="128" y="813"/>
                </a:cubicBezTo>
                <a:cubicBezTo>
                  <a:pt x="110" y="788"/>
                  <a:pt x="116" y="750"/>
                  <a:pt x="101" y="718"/>
                </a:cubicBezTo>
                <a:cubicBezTo>
                  <a:pt x="77" y="668"/>
                  <a:pt x="13" y="602"/>
                  <a:pt x="5" y="538"/>
                </a:cubicBezTo>
                <a:cubicBezTo>
                  <a:pt x="0" y="500"/>
                  <a:pt x="43" y="453"/>
                  <a:pt x="47" y="436"/>
                </a:cubicBezTo>
                <a:cubicBezTo>
                  <a:pt x="59" y="388"/>
                  <a:pt x="38" y="347"/>
                  <a:pt x="49" y="307"/>
                </a:cubicBezTo>
                <a:cubicBezTo>
                  <a:pt x="57" y="277"/>
                  <a:pt x="99" y="231"/>
                  <a:pt x="125" y="196"/>
                </a:cubicBezTo>
                <a:cubicBezTo>
                  <a:pt x="153" y="161"/>
                  <a:pt x="146" y="104"/>
                  <a:pt x="181" y="80"/>
                </a:cubicBezTo>
                <a:cubicBezTo>
                  <a:pt x="218" y="56"/>
                  <a:pt x="267" y="95"/>
                  <a:pt x="308" y="78"/>
                </a:cubicBezTo>
                <a:cubicBezTo>
                  <a:pt x="341" y="65"/>
                  <a:pt x="365" y="18"/>
                  <a:pt x="399" y="13"/>
                </a:cubicBezTo>
                <a:cubicBezTo>
                  <a:pt x="426" y="8"/>
                  <a:pt x="438" y="35"/>
                  <a:pt x="465" y="35"/>
                </a:cubicBezTo>
                <a:cubicBezTo>
                  <a:pt x="498" y="35"/>
                  <a:pt x="494" y="0"/>
                  <a:pt x="525" y="6"/>
                </a:cubicBezTo>
                <a:cubicBezTo>
                  <a:pt x="565" y="14"/>
                  <a:pt x="576" y="68"/>
                  <a:pt x="605" y="87"/>
                </a:cubicBezTo>
                <a:cubicBezTo>
                  <a:pt x="638" y="108"/>
                  <a:pt x="683" y="86"/>
                  <a:pt x="712" y="104"/>
                </a:cubicBezTo>
                <a:cubicBezTo>
                  <a:pt x="740" y="122"/>
                  <a:pt x="750" y="176"/>
                  <a:pt x="773" y="207"/>
                </a:cubicBezTo>
                <a:cubicBezTo>
                  <a:pt x="804" y="249"/>
                  <a:pt x="879" y="248"/>
                  <a:pt x="894" y="321"/>
                </a:cubicBezTo>
                <a:cubicBezTo>
                  <a:pt x="900" y="348"/>
                  <a:pt x="861" y="466"/>
                  <a:pt x="861" y="49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4288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25" name="Oval 8">
            <a:extLst>
              <a:ext uri="{FF2B5EF4-FFF2-40B4-BE49-F238E27FC236}">
                <a16:creationId xmlns:a16="http://schemas.microsoft.com/office/drawing/2014/main" id="{B2572314-AE93-0D53-AE1E-FE5399E0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6202" y="4005681"/>
            <a:ext cx="337774" cy="347529"/>
          </a:xfrm>
          <a:prstGeom prst="ellipse">
            <a:avLst/>
          </a:prstGeom>
          <a:solidFill>
            <a:srgbClr val="F7D9DA"/>
          </a:solidFill>
          <a:ln w="9525" cap="flat">
            <a:solidFill>
              <a:srgbClr val="D0B1B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26" name="Oval 9">
            <a:extLst>
              <a:ext uri="{FF2B5EF4-FFF2-40B4-BE49-F238E27FC236}">
                <a16:creationId xmlns:a16="http://schemas.microsoft.com/office/drawing/2014/main" id="{69A944C2-881E-A263-4CF1-20091B30A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3944" y="3950807"/>
            <a:ext cx="260951" cy="268268"/>
          </a:xfrm>
          <a:prstGeom prst="ellipse">
            <a:avLst/>
          </a:prstGeom>
          <a:solidFill>
            <a:srgbClr val="C4C8D9"/>
          </a:solidFill>
          <a:ln w="4763" cap="flat">
            <a:solidFill>
              <a:srgbClr val="ADA1B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27" name="Oval 10">
            <a:extLst>
              <a:ext uri="{FF2B5EF4-FFF2-40B4-BE49-F238E27FC236}">
                <a16:creationId xmlns:a16="http://schemas.microsoft.com/office/drawing/2014/main" id="{31559CFF-E9C9-D59C-952F-7FEC5E0BB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7355" y="3963002"/>
            <a:ext cx="231686" cy="242661"/>
          </a:xfrm>
          <a:prstGeom prst="ellipse">
            <a:avLst/>
          </a:prstGeom>
          <a:solidFill>
            <a:srgbClr val="FFFFFF"/>
          </a:solidFill>
          <a:ln w="4763" cap="flat">
            <a:solidFill>
              <a:srgbClr val="ADA1BD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28" name="Oval 11">
            <a:extLst>
              <a:ext uri="{FF2B5EF4-FFF2-40B4-BE49-F238E27FC236}">
                <a16:creationId xmlns:a16="http://schemas.microsoft.com/office/drawing/2014/main" id="{C929AB0D-1F4D-12BC-7F74-B740B201D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3275" y="4022751"/>
            <a:ext cx="302411" cy="313386"/>
          </a:xfrm>
          <a:prstGeom prst="ellipse">
            <a:avLst/>
          </a:prstGeom>
          <a:solidFill>
            <a:srgbClr val="FFFFFF"/>
          </a:solidFill>
          <a:ln w="4763" cap="flat">
            <a:solidFill>
              <a:srgbClr val="D0B1B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29" name="Freeform 12">
            <a:extLst>
              <a:ext uri="{FF2B5EF4-FFF2-40B4-BE49-F238E27FC236}">
                <a16:creationId xmlns:a16="http://schemas.microsoft.com/office/drawing/2014/main" id="{7609266A-DB5B-F784-3442-ABA356E97647}"/>
              </a:ext>
            </a:extLst>
          </p:cNvPr>
          <p:cNvSpPr>
            <a:spLocks/>
          </p:cNvSpPr>
          <p:nvPr/>
        </p:nvSpPr>
        <p:spPr bwMode="auto">
          <a:xfrm>
            <a:off x="7996674" y="4205663"/>
            <a:ext cx="627991" cy="663353"/>
          </a:xfrm>
          <a:custGeom>
            <a:avLst/>
            <a:gdLst>
              <a:gd name="T0" fmla="*/ 368 w 368"/>
              <a:gd name="T1" fmla="*/ 198 h 389"/>
              <a:gd name="T2" fmla="*/ 304 w 368"/>
              <a:gd name="T3" fmla="*/ 363 h 389"/>
              <a:gd name="T4" fmla="*/ 185 w 368"/>
              <a:gd name="T5" fmla="*/ 389 h 389"/>
              <a:gd name="T6" fmla="*/ 3 w 368"/>
              <a:gd name="T7" fmla="*/ 198 h 389"/>
              <a:gd name="T8" fmla="*/ 185 w 368"/>
              <a:gd name="T9" fmla="*/ 6 h 389"/>
              <a:gd name="T10" fmla="*/ 368 w 368"/>
              <a:gd name="T11" fmla="*/ 198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8" h="389">
                <a:moveTo>
                  <a:pt x="368" y="198"/>
                </a:moveTo>
                <a:cubicBezTo>
                  <a:pt x="368" y="258"/>
                  <a:pt x="345" y="328"/>
                  <a:pt x="304" y="363"/>
                </a:cubicBezTo>
                <a:cubicBezTo>
                  <a:pt x="272" y="389"/>
                  <a:pt x="228" y="389"/>
                  <a:pt x="185" y="389"/>
                </a:cubicBezTo>
                <a:cubicBezTo>
                  <a:pt x="84" y="389"/>
                  <a:pt x="6" y="303"/>
                  <a:pt x="3" y="198"/>
                </a:cubicBezTo>
                <a:cubicBezTo>
                  <a:pt x="0" y="117"/>
                  <a:pt x="79" y="14"/>
                  <a:pt x="185" y="6"/>
                </a:cubicBezTo>
                <a:cubicBezTo>
                  <a:pt x="286" y="0"/>
                  <a:pt x="368" y="92"/>
                  <a:pt x="368" y="1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30" name="Freeform 13">
            <a:extLst>
              <a:ext uri="{FF2B5EF4-FFF2-40B4-BE49-F238E27FC236}">
                <a16:creationId xmlns:a16="http://schemas.microsoft.com/office/drawing/2014/main" id="{E5C4F018-CF67-B8FD-083A-0479DC0AC3EC}"/>
              </a:ext>
            </a:extLst>
          </p:cNvPr>
          <p:cNvSpPr>
            <a:spLocks/>
          </p:cNvSpPr>
          <p:nvPr/>
        </p:nvSpPr>
        <p:spPr bwMode="auto">
          <a:xfrm>
            <a:off x="8271037" y="2620444"/>
            <a:ext cx="937718" cy="988933"/>
          </a:xfrm>
          <a:custGeom>
            <a:avLst/>
            <a:gdLst>
              <a:gd name="T0" fmla="*/ 526 w 550"/>
              <a:gd name="T1" fmla="*/ 300 h 580"/>
              <a:gd name="T2" fmla="*/ 536 w 550"/>
              <a:gd name="T3" fmla="*/ 357 h 580"/>
              <a:gd name="T4" fmla="*/ 502 w 550"/>
              <a:gd name="T5" fmla="*/ 405 h 580"/>
              <a:gd name="T6" fmla="*/ 472 w 550"/>
              <a:gd name="T7" fmla="*/ 509 h 580"/>
              <a:gd name="T8" fmla="*/ 365 w 550"/>
              <a:gd name="T9" fmla="*/ 526 h 580"/>
              <a:gd name="T10" fmla="*/ 305 w 550"/>
              <a:gd name="T11" fmla="*/ 577 h 580"/>
              <a:gd name="T12" fmla="*/ 257 w 550"/>
              <a:gd name="T13" fmla="*/ 550 h 580"/>
              <a:gd name="T14" fmla="*/ 196 w 550"/>
              <a:gd name="T15" fmla="*/ 571 h 580"/>
              <a:gd name="T16" fmla="*/ 152 w 550"/>
              <a:gd name="T17" fmla="*/ 523 h 580"/>
              <a:gd name="T18" fmla="*/ 78 w 550"/>
              <a:gd name="T19" fmla="*/ 495 h 580"/>
              <a:gd name="T20" fmla="*/ 62 w 550"/>
              <a:gd name="T21" fmla="*/ 437 h 580"/>
              <a:gd name="T22" fmla="*/ 3 w 550"/>
              <a:gd name="T23" fmla="*/ 327 h 580"/>
              <a:gd name="T24" fmla="*/ 29 w 550"/>
              <a:gd name="T25" fmla="*/ 265 h 580"/>
              <a:gd name="T26" fmla="*/ 30 w 550"/>
              <a:gd name="T27" fmla="*/ 187 h 580"/>
              <a:gd name="T28" fmla="*/ 77 w 550"/>
              <a:gd name="T29" fmla="*/ 119 h 580"/>
              <a:gd name="T30" fmla="*/ 111 w 550"/>
              <a:gd name="T31" fmla="*/ 49 h 580"/>
              <a:gd name="T32" fmla="*/ 188 w 550"/>
              <a:gd name="T33" fmla="*/ 47 h 580"/>
              <a:gd name="T34" fmla="*/ 244 w 550"/>
              <a:gd name="T35" fmla="*/ 7 h 580"/>
              <a:gd name="T36" fmla="*/ 284 w 550"/>
              <a:gd name="T37" fmla="*/ 21 h 580"/>
              <a:gd name="T38" fmla="*/ 321 w 550"/>
              <a:gd name="T39" fmla="*/ 4 h 580"/>
              <a:gd name="T40" fmla="*/ 370 w 550"/>
              <a:gd name="T41" fmla="*/ 53 h 580"/>
              <a:gd name="T42" fmla="*/ 435 w 550"/>
              <a:gd name="T43" fmla="*/ 63 h 580"/>
              <a:gd name="T44" fmla="*/ 472 w 550"/>
              <a:gd name="T45" fmla="*/ 126 h 580"/>
              <a:gd name="T46" fmla="*/ 546 w 550"/>
              <a:gd name="T47" fmla="*/ 195 h 580"/>
              <a:gd name="T48" fmla="*/ 526 w 550"/>
              <a:gd name="T49" fmla="*/ 300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50" h="580">
                <a:moveTo>
                  <a:pt x="526" y="300"/>
                </a:moveTo>
                <a:cubicBezTo>
                  <a:pt x="526" y="318"/>
                  <a:pt x="544" y="336"/>
                  <a:pt x="536" y="357"/>
                </a:cubicBezTo>
                <a:cubicBezTo>
                  <a:pt x="528" y="377"/>
                  <a:pt x="510" y="385"/>
                  <a:pt x="502" y="405"/>
                </a:cubicBezTo>
                <a:cubicBezTo>
                  <a:pt x="486" y="441"/>
                  <a:pt x="515" y="475"/>
                  <a:pt x="472" y="509"/>
                </a:cubicBezTo>
                <a:cubicBezTo>
                  <a:pt x="442" y="532"/>
                  <a:pt x="396" y="511"/>
                  <a:pt x="365" y="526"/>
                </a:cubicBezTo>
                <a:cubicBezTo>
                  <a:pt x="331" y="543"/>
                  <a:pt x="339" y="574"/>
                  <a:pt x="305" y="577"/>
                </a:cubicBezTo>
                <a:cubicBezTo>
                  <a:pt x="296" y="577"/>
                  <a:pt x="267" y="548"/>
                  <a:pt x="257" y="550"/>
                </a:cubicBezTo>
                <a:cubicBezTo>
                  <a:pt x="239" y="551"/>
                  <a:pt x="217" y="580"/>
                  <a:pt x="196" y="571"/>
                </a:cubicBezTo>
                <a:cubicBezTo>
                  <a:pt x="175" y="562"/>
                  <a:pt x="170" y="531"/>
                  <a:pt x="152" y="523"/>
                </a:cubicBezTo>
                <a:cubicBezTo>
                  <a:pt x="127" y="510"/>
                  <a:pt x="94" y="517"/>
                  <a:pt x="78" y="495"/>
                </a:cubicBezTo>
                <a:cubicBezTo>
                  <a:pt x="68" y="479"/>
                  <a:pt x="71" y="456"/>
                  <a:pt x="62" y="437"/>
                </a:cubicBezTo>
                <a:cubicBezTo>
                  <a:pt x="47" y="406"/>
                  <a:pt x="8" y="366"/>
                  <a:pt x="3" y="327"/>
                </a:cubicBezTo>
                <a:cubicBezTo>
                  <a:pt x="0" y="304"/>
                  <a:pt x="27" y="275"/>
                  <a:pt x="29" y="265"/>
                </a:cubicBezTo>
                <a:cubicBezTo>
                  <a:pt x="36" y="236"/>
                  <a:pt x="23" y="211"/>
                  <a:pt x="30" y="187"/>
                </a:cubicBezTo>
                <a:cubicBezTo>
                  <a:pt x="35" y="168"/>
                  <a:pt x="60" y="140"/>
                  <a:pt x="77" y="119"/>
                </a:cubicBezTo>
                <a:cubicBezTo>
                  <a:pt x="94" y="98"/>
                  <a:pt x="89" y="63"/>
                  <a:pt x="111" y="49"/>
                </a:cubicBezTo>
                <a:cubicBezTo>
                  <a:pt x="133" y="34"/>
                  <a:pt x="163" y="58"/>
                  <a:pt x="188" y="47"/>
                </a:cubicBezTo>
                <a:cubicBezTo>
                  <a:pt x="208" y="39"/>
                  <a:pt x="223" y="11"/>
                  <a:pt x="244" y="7"/>
                </a:cubicBezTo>
                <a:cubicBezTo>
                  <a:pt x="260" y="5"/>
                  <a:pt x="268" y="21"/>
                  <a:pt x="284" y="21"/>
                </a:cubicBezTo>
                <a:cubicBezTo>
                  <a:pt x="304" y="21"/>
                  <a:pt x="302" y="0"/>
                  <a:pt x="321" y="4"/>
                </a:cubicBezTo>
                <a:cubicBezTo>
                  <a:pt x="345" y="8"/>
                  <a:pt x="352" y="41"/>
                  <a:pt x="370" y="53"/>
                </a:cubicBezTo>
                <a:cubicBezTo>
                  <a:pt x="390" y="65"/>
                  <a:pt x="417" y="52"/>
                  <a:pt x="435" y="63"/>
                </a:cubicBezTo>
                <a:cubicBezTo>
                  <a:pt x="452" y="74"/>
                  <a:pt x="458" y="107"/>
                  <a:pt x="472" y="126"/>
                </a:cubicBezTo>
                <a:cubicBezTo>
                  <a:pt x="491" y="151"/>
                  <a:pt x="537" y="151"/>
                  <a:pt x="546" y="195"/>
                </a:cubicBezTo>
                <a:cubicBezTo>
                  <a:pt x="550" y="212"/>
                  <a:pt x="526" y="283"/>
                  <a:pt x="526" y="30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4288" cap="flat">
            <a:solidFill>
              <a:schemeClr val="accent5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31" name="Freeform 14">
            <a:extLst>
              <a:ext uri="{FF2B5EF4-FFF2-40B4-BE49-F238E27FC236}">
                <a16:creationId xmlns:a16="http://schemas.microsoft.com/office/drawing/2014/main" id="{8D403950-35D4-7A86-557C-4498FDAD5762}"/>
              </a:ext>
            </a:extLst>
          </p:cNvPr>
          <p:cNvSpPr>
            <a:spLocks/>
          </p:cNvSpPr>
          <p:nvPr/>
        </p:nvSpPr>
        <p:spPr bwMode="auto">
          <a:xfrm>
            <a:off x="8506382" y="2953340"/>
            <a:ext cx="384111" cy="406061"/>
          </a:xfrm>
          <a:custGeom>
            <a:avLst/>
            <a:gdLst>
              <a:gd name="T0" fmla="*/ 225 w 225"/>
              <a:gd name="T1" fmla="*/ 122 h 238"/>
              <a:gd name="T2" fmla="*/ 185 w 225"/>
              <a:gd name="T3" fmla="*/ 223 h 238"/>
              <a:gd name="T4" fmla="*/ 113 w 225"/>
              <a:gd name="T5" fmla="*/ 238 h 238"/>
              <a:gd name="T6" fmla="*/ 1 w 225"/>
              <a:gd name="T7" fmla="*/ 122 h 238"/>
              <a:gd name="T8" fmla="*/ 113 w 225"/>
              <a:gd name="T9" fmla="*/ 5 h 238"/>
              <a:gd name="T10" fmla="*/ 225 w 225"/>
              <a:gd name="T11" fmla="*/ 122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5" h="238">
                <a:moveTo>
                  <a:pt x="225" y="122"/>
                </a:moveTo>
                <a:cubicBezTo>
                  <a:pt x="225" y="159"/>
                  <a:pt x="211" y="201"/>
                  <a:pt x="185" y="223"/>
                </a:cubicBezTo>
                <a:cubicBezTo>
                  <a:pt x="166" y="238"/>
                  <a:pt x="139" y="238"/>
                  <a:pt x="113" y="238"/>
                </a:cubicBezTo>
                <a:cubicBezTo>
                  <a:pt x="51" y="238"/>
                  <a:pt x="3" y="186"/>
                  <a:pt x="1" y="122"/>
                </a:cubicBezTo>
                <a:cubicBezTo>
                  <a:pt x="0" y="72"/>
                  <a:pt x="48" y="9"/>
                  <a:pt x="113" y="5"/>
                </a:cubicBezTo>
                <a:cubicBezTo>
                  <a:pt x="175" y="0"/>
                  <a:pt x="225" y="57"/>
                  <a:pt x="225" y="12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32" name="Freeform 15">
            <a:extLst>
              <a:ext uri="{FF2B5EF4-FFF2-40B4-BE49-F238E27FC236}">
                <a16:creationId xmlns:a16="http://schemas.microsoft.com/office/drawing/2014/main" id="{A5339F48-C470-FDD4-55A9-0035A576AD83}"/>
              </a:ext>
            </a:extLst>
          </p:cNvPr>
          <p:cNvSpPr>
            <a:spLocks/>
          </p:cNvSpPr>
          <p:nvPr/>
        </p:nvSpPr>
        <p:spPr bwMode="auto">
          <a:xfrm>
            <a:off x="8842937" y="4527583"/>
            <a:ext cx="46337" cy="47557"/>
          </a:xfrm>
          <a:custGeom>
            <a:avLst/>
            <a:gdLst>
              <a:gd name="T0" fmla="*/ 27 w 27"/>
              <a:gd name="T1" fmla="*/ 14 h 28"/>
              <a:gd name="T2" fmla="*/ 22 w 27"/>
              <a:gd name="T3" fmla="*/ 26 h 28"/>
              <a:gd name="T4" fmla="*/ 14 w 27"/>
              <a:gd name="T5" fmla="*/ 28 h 28"/>
              <a:gd name="T6" fmla="*/ 0 w 27"/>
              <a:gd name="T7" fmla="*/ 14 h 28"/>
              <a:gd name="T8" fmla="*/ 14 w 27"/>
              <a:gd name="T9" fmla="*/ 0 h 28"/>
              <a:gd name="T10" fmla="*/ 27 w 27"/>
              <a:gd name="T11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" h="28">
                <a:moveTo>
                  <a:pt x="27" y="14"/>
                </a:moveTo>
                <a:cubicBezTo>
                  <a:pt x="27" y="19"/>
                  <a:pt x="26" y="24"/>
                  <a:pt x="22" y="26"/>
                </a:cubicBezTo>
                <a:cubicBezTo>
                  <a:pt x="20" y="28"/>
                  <a:pt x="17" y="28"/>
                  <a:pt x="14" y="28"/>
                </a:cubicBezTo>
                <a:cubicBezTo>
                  <a:pt x="6" y="28"/>
                  <a:pt x="1" y="22"/>
                  <a:pt x="0" y="14"/>
                </a:cubicBezTo>
                <a:cubicBezTo>
                  <a:pt x="0" y="8"/>
                  <a:pt x="6" y="1"/>
                  <a:pt x="14" y="0"/>
                </a:cubicBezTo>
                <a:cubicBezTo>
                  <a:pt x="21" y="0"/>
                  <a:pt x="27" y="6"/>
                  <a:pt x="27" y="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33" name="Freeform 16">
            <a:extLst>
              <a:ext uri="{FF2B5EF4-FFF2-40B4-BE49-F238E27FC236}">
                <a16:creationId xmlns:a16="http://schemas.microsoft.com/office/drawing/2014/main" id="{36E6DD4E-06B0-BCFF-6BD6-D15E6249E70F}"/>
              </a:ext>
            </a:extLst>
          </p:cNvPr>
          <p:cNvSpPr>
            <a:spLocks/>
          </p:cNvSpPr>
          <p:nvPr/>
        </p:nvSpPr>
        <p:spPr bwMode="auto">
          <a:xfrm>
            <a:off x="8940487" y="4381255"/>
            <a:ext cx="28046" cy="28046"/>
          </a:xfrm>
          <a:custGeom>
            <a:avLst/>
            <a:gdLst>
              <a:gd name="T0" fmla="*/ 17 w 17"/>
              <a:gd name="T1" fmla="*/ 9 h 17"/>
              <a:gd name="T2" fmla="*/ 14 w 17"/>
              <a:gd name="T3" fmla="*/ 16 h 17"/>
              <a:gd name="T4" fmla="*/ 9 w 17"/>
              <a:gd name="T5" fmla="*/ 17 h 17"/>
              <a:gd name="T6" fmla="*/ 0 w 17"/>
              <a:gd name="T7" fmla="*/ 9 h 17"/>
              <a:gd name="T8" fmla="*/ 9 w 17"/>
              <a:gd name="T9" fmla="*/ 0 h 17"/>
              <a:gd name="T10" fmla="*/ 17 w 17"/>
              <a:gd name="T1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7">
                <a:moveTo>
                  <a:pt x="17" y="9"/>
                </a:moveTo>
                <a:cubicBezTo>
                  <a:pt x="17" y="11"/>
                  <a:pt x="16" y="15"/>
                  <a:pt x="14" y="16"/>
                </a:cubicBezTo>
                <a:cubicBezTo>
                  <a:pt x="13" y="17"/>
                  <a:pt x="11" y="17"/>
                  <a:pt x="9" y="17"/>
                </a:cubicBezTo>
                <a:cubicBezTo>
                  <a:pt x="4" y="17"/>
                  <a:pt x="1" y="13"/>
                  <a:pt x="0" y="9"/>
                </a:cubicBezTo>
                <a:cubicBezTo>
                  <a:pt x="0" y="5"/>
                  <a:pt x="4" y="0"/>
                  <a:pt x="9" y="0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34" name="Freeform 17">
            <a:extLst>
              <a:ext uri="{FF2B5EF4-FFF2-40B4-BE49-F238E27FC236}">
                <a16:creationId xmlns:a16="http://schemas.microsoft.com/office/drawing/2014/main" id="{305E7423-2C80-C81C-2B53-EBA26979BE24}"/>
              </a:ext>
            </a:extLst>
          </p:cNvPr>
          <p:cNvSpPr>
            <a:spLocks/>
          </p:cNvSpPr>
          <p:nvPr/>
        </p:nvSpPr>
        <p:spPr bwMode="auto">
          <a:xfrm>
            <a:off x="8866104" y="4386132"/>
            <a:ext cx="28046" cy="29266"/>
          </a:xfrm>
          <a:custGeom>
            <a:avLst/>
            <a:gdLst>
              <a:gd name="T0" fmla="*/ 16 w 16"/>
              <a:gd name="T1" fmla="*/ 9 h 17"/>
              <a:gd name="T2" fmla="*/ 13 w 16"/>
              <a:gd name="T3" fmla="*/ 16 h 17"/>
              <a:gd name="T4" fmla="*/ 8 w 16"/>
              <a:gd name="T5" fmla="*/ 17 h 17"/>
              <a:gd name="T6" fmla="*/ 0 w 16"/>
              <a:gd name="T7" fmla="*/ 9 h 17"/>
              <a:gd name="T8" fmla="*/ 8 w 16"/>
              <a:gd name="T9" fmla="*/ 0 h 17"/>
              <a:gd name="T10" fmla="*/ 16 w 16"/>
              <a:gd name="T1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7">
                <a:moveTo>
                  <a:pt x="16" y="9"/>
                </a:moveTo>
                <a:cubicBezTo>
                  <a:pt x="16" y="11"/>
                  <a:pt x="15" y="15"/>
                  <a:pt x="13" y="16"/>
                </a:cubicBezTo>
                <a:cubicBezTo>
                  <a:pt x="12" y="17"/>
                  <a:pt x="10" y="17"/>
                  <a:pt x="8" y="17"/>
                </a:cubicBezTo>
                <a:cubicBezTo>
                  <a:pt x="3" y="17"/>
                  <a:pt x="0" y="13"/>
                  <a:pt x="0" y="9"/>
                </a:cubicBezTo>
                <a:cubicBezTo>
                  <a:pt x="0" y="5"/>
                  <a:pt x="3" y="1"/>
                  <a:pt x="8" y="0"/>
                </a:cubicBezTo>
                <a:cubicBezTo>
                  <a:pt x="13" y="0"/>
                  <a:pt x="16" y="4"/>
                  <a:pt x="16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35" name="Freeform 18">
            <a:extLst>
              <a:ext uri="{FF2B5EF4-FFF2-40B4-BE49-F238E27FC236}">
                <a16:creationId xmlns:a16="http://schemas.microsoft.com/office/drawing/2014/main" id="{7BC473F3-000E-91B4-DFD3-0720B38D6820}"/>
              </a:ext>
            </a:extLst>
          </p:cNvPr>
          <p:cNvSpPr>
            <a:spLocks/>
          </p:cNvSpPr>
          <p:nvPr/>
        </p:nvSpPr>
        <p:spPr bwMode="auto">
          <a:xfrm>
            <a:off x="8861227" y="4317846"/>
            <a:ext cx="28046" cy="29266"/>
          </a:xfrm>
          <a:custGeom>
            <a:avLst/>
            <a:gdLst>
              <a:gd name="T0" fmla="*/ 16 w 16"/>
              <a:gd name="T1" fmla="*/ 9 h 17"/>
              <a:gd name="T2" fmla="*/ 13 w 16"/>
              <a:gd name="T3" fmla="*/ 16 h 17"/>
              <a:gd name="T4" fmla="*/ 8 w 16"/>
              <a:gd name="T5" fmla="*/ 17 h 17"/>
              <a:gd name="T6" fmla="*/ 0 w 16"/>
              <a:gd name="T7" fmla="*/ 9 h 17"/>
              <a:gd name="T8" fmla="*/ 8 w 16"/>
              <a:gd name="T9" fmla="*/ 0 h 17"/>
              <a:gd name="T10" fmla="*/ 16 w 16"/>
              <a:gd name="T1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7">
                <a:moveTo>
                  <a:pt x="16" y="9"/>
                </a:moveTo>
                <a:cubicBezTo>
                  <a:pt x="16" y="11"/>
                  <a:pt x="15" y="14"/>
                  <a:pt x="13" y="16"/>
                </a:cubicBezTo>
                <a:cubicBezTo>
                  <a:pt x="12" y="17"/>
                  <a:pt x="10" y="17"/>
                  <a:pt x="8" y="17"/>
                </a:cubicBezTo>
                <a:cubicBezTo>
                  <a:pt x="3" y="17"/>
                  <a:pt x="0" y="13"/>
                  <a:pt x="0" y="9"/>
                </a:cubicBezTo>
                <a:cubicBezTo>
                  <a:pt x="0" y="5"/>
                  <a:pt x="3" y="0"/>
                  <a:pt x="8" y="0"/>
                </a:cubicBezTo>
                <a:cubicBezTo>
                  <a:pt x="12" y="0"/>
                  <a:pt x="16" y="4"/>
                  <a:pt x="16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36" name="Freeform 19">
            <a:extLst>
              <a:ext uri="{FF2B5EF4-FFF2-40B4-BE49-F238E27FC236}">
                <a16:creationId xmlns:a16="http://schemas.microsoft.com/office/drawing/2014/main" id="{1BB1B9DE-3152-D254-BA5D-885E15F214EF}"/>
              </a:ext>
            </a:extLst>
          </p:cNvPr>
          <p:cNvSpPr>
            <a:spLocks/>
          </p:cNvSpPr>
          <p:nvPr/>
        </p:nvSpPr>
        <p:spPr bwMode="auto">
          <a:xfrm>
            <a:off x="8919758" y="4331261"/>
            <a:ext cx="26827" cy="30485"/>
          </a:xfrm>
          <a:custGeom>
            <a:avLst/>
            <a:gdLst>
              <a:gd name="T0" fmla="*/ 16 w 16"/>
              <a:gd name="T1" fmla="*/ 9 h 18"/>
              <a:gd name="T2" fmla="*/ 14 w 16"/>
              <a:gd name="T3" fmla="*/ 17 h 18"/>
              <a:gd name="T4" fmla="*/ 8 w 16"/>
              <a:gd name="T5" fmla="*/ 18 h 18"/>
              <a:gd name="T6" fmla="*/ 0 w 16"/>
              <a:gd name="T7" fmla="*/ 9 h 18"/>
              <a:gd name="T8" fmla="*/ 8 w 16"/>
              <a:gd name="T9" fmla="*/ 1 h 18"/>
              <a:gd name="T10" fmla="*/ 16 w 16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8">
                <a:moveTo>
                  <a:pt x="16" y="9"/>
                </a:moveTo>
                <a:cubicBezTo>
                  <a:pt x="16" y="12"/>
                  <a:pt x="15" y="15"/>
                  <a:pt x="14" y="17"/>
                </a:cubicBezTo>
                <a:cubicBezTo>
                  <a:pt x="12" y="18"/>
                  <a:pt x="10" y="18"/>
                  <a:pt x="8" y="18"/>
                </a:cubicBezTo>
                <a:cubicBezTo>
                  <a:pt x="4" y="18"/>
                  <a:pt x="0" y="14"/>
                  <a:pt x="0" y="9"/>
                </a:cubicBezTo>
                <a:cubicBezTo>
                  <a:pt x="0" y="6"/>
                  <a:pt x="4" y="1"/>
                  <a:pt x="8" y="1"/>
                </a:cubicBezTo>
                <a:cubicBezTo>
                  <a:pt x="13" y="0"/>
                  <a:pt x="16" y="4"/>
                  <a:pt x="16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37" name="Freeform 20">
            <a:extLst>
              <a:ext uri="{FF2B5EF4-FFF2-40B4-BE49-F238E27FC236}">
                <a16:creationId xmlns:a16="http://schemas.microsoft.com/office/drawing/2014/main" id="{E18F1E7E-550D-587E-E92C-A49D4B96AA1A}"/>
              </a:ext>
            </a:extLst>
          </p:cNvPr>
          <p:cNvSpPr>
            <a:spLocks/>
          </p:cNvSpPr>
          <p:nvPr/>
        </p:nvSpPr>
        <p:spPr bwMode="auto">
          <a:xfrm>
            <a:off x="8650270" y="4105670"/>
            <a:ext cx="29266" cy="31704"/>
          </a:xfrm>
          <a:custGeom>
            <a:avLst/>
            <a:gdLst>
              <a:gd name="T0" fmla="*/ 17 w 17"/>
              <a:gd name="T1" fmla="*/ 9 h 18"/>
              <a:gd name="T2" fmla="*/ 14 w 17"/>
              <a:gd name="T3" fmla="*/ 16 h 18"/>
              <a:gd name="T4" fmla="*/ 9 w 17"/>
              <a:gd name="T5" fmla="*/ 18 h 18"/>
              <a:gd name="T6" fmla="*/ 1 w 17"/>
              <a:gd name="T7" fmla="*/ 9 h 18"/>
              <a:gd name="T8" fmla="*/ 9 w 17"/>
              <a:gd name="T9" fmla="*/ 1 h 18"/>
              <a:gd name="T10" fmla="*/ 17 w 17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8">
                <a:moveTo>
                  <a:pt x="17" y="9"/>
                </a:moveTo>
                <a:cubicBezTo>
                  <a:pt x="17" y="12"/>
                  <a:pt x="16" y="15"/>
                  <a:pt x="14" y="16"/>
                </a:cubicBezTo>
                <a:cubicBezTo>
                  <a:pt x="13" y="18"/>
                  <a:pt x="11" y="18"/>
                  <a:pt x="9" y="18"/>
                </a:cubicBezTo>
                <a:cubicBezTo>
                  <a:pt x="4" y="18"/>
                  <a:pt x="1" y="14"/>
                  <a:pt x="1" y="9"/>
                </a:cubicBezTo>
                <a:cubicBezTo>
                  <a:pt x="0" y="5"/>
                  <a:pt x="4" y="1"/>
                  <a:pt x="9" y="1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38" name="Freeform 21">
            <a:extLst>
              <a:ext uri="{FF2B5EF4-FFF2-40B4-BE49-F238E27FC236}">
                <a16:creationId xmlns:a16="http://schemas.microsoft.com/office/drawing/2014/main" id="{5BC6914B-A4A7-BB75-2635-DC61AC4038C6}"/>
              </a:ext>
            </a:extLst>
          </p:cNvPr>
          <p:cNvSpPr>
            <a:spLocks/>
          </p:cNvSpPr>
          <p:nvPr/>
        </p:nvSpPr>
        <p:spPr bwMode="auto">
          <a:xfrm>
            <a:off x="8594179" y="4097135"/>
            <a:ext cx="28046" cy="31704"/>
          </a:xfrm>
          <a:custGeom>
            <a:avLst/>
            <a:gdLst>
              <a:gd name="T0" fmla="*/ 17 w 17"/>
              <a:gd name="T1" fmla="*/ 9 h 18"/>
              <a:gd name="T2" fmla="*/ 14 w 17"/>
              <a:gd name="T3" fmla="*/ 17 h 18"/>
              <a:gd name="T4" fmla="*/ 9 w 17"/>
              <a:gd name="T5" fmla="*/ 18 h 18"/>
              <a:gd name="T6" fmla="*/ 1 w 17"/>
              <a:gd name="T7" fmla="*/ 9 h 18"/>
              <a:gd name="T8" fmla="*/ 9 w 17"/>
              <a:gd name="T9" fmla="*/ 1 h 18"/>
              <a:gd name="T10" fmla="*/ 17 w 17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8">
                <a:moveTo>
                  <a:pt x="17" y="9"/>
                </a:moveTo>
                <a:cubicBezTo>
                  <a:pt x="17" y="12"/>
                  <a:pt x="16" y="15"/>
                  <a:pt x="14" y="17"/>
                </a:cubicBezTo>
                <a:cubicBezTo>
                  <a:pt x="13" y="18"/>
                  <a:pt x="11" y="18"/>
                  <a:pt x="9" y="18"/>
                </a:cubicBezTo>
                <a:cubicBezTo>
                  <a:pt x="4" y="18"/>
                  <a:pt x="1" y="14"/>
                  <a:pt x="1" y="9"/>
                </a:cubicBezTo>
                <a:cubicBezTo>
                  <a:pt x="0" y="6"/>
                  <a:pt x="4" y="1"/>
                  <a:pt x="9" y="1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39" name="Freeform 22">
            <a:extLst>
              <a:ext uri="{FF2B5EF4-FFF2-40B4-BE49-F238E27FC236}">
                <a16:creationId xmlns:a16="http://schemas.microsoft.com/office/drawing/2014/main" id="{4B576240-E4CF-19E8-3767-5C1C29C15F16}"/>
              </a:ext>
            </a:extLst>
          </p:cNvPr>
          <p:cNvSpPr>
            <a:spLocks/>
          </p:cNvSpPr>
          <p:nvPr/>
        </p:nvSpPr>
        <p:spPr bwMode="auto">
          <a:xfrm>
            <a:off x="8629541" y="4045920"/>
            <a:ext cx="26827" cy="29266"/>
          </a:xfrm>
          <a:custGeom>
            <a:avLst/>
            <a:gdLst>
              <a:gd name="T0" fmla="*/ 16 w 16"/>
              <a:gd name="T1" fmla="*/ 8 h 17"/>
              <a:gd name="T2" fmla="*/ 13 w 16"/>
              <a:gd name="T3" fmla="*/ 16 h 17"/>
              <a:gd name="T4" fmla="*/ 8 w 16"/>
              <a:gd name="T5" fmla="*/ 17 h 17"/>
              <a:gd name="T6" fmla="*/ 0 w 16"/>
              <a:gd name="T7" fmla="*/ 8 h 17"/>
              <a:gd name="T8" fmla="*/ 8 w 16"/>
              <a:gd name="T9" fmla="*/ 0 h 17"/>
              <a:gd name="T10" fmla="*/ 16 w 16"/>
              <a:gd name="T11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7">
                <a:moveTo>
                  <a:pt x="16" y="8"/>
                </a:moveTo>
                <a:cubicBezTo>
                  <a:pt x="16" y="11"/>
                  <a:pt x="15" y="14"/>
                  <a:pt x="13" y="16"/>
                </a:cubicBezTo>
                <a:cubicBezTo>
                  <a:pt x="12" y="17"/>
                  <a:pt x="10" y="17"/>
                  <a:pt x="8" y="17"/>
                </a:cubicBezTo>
                <a:cubicBezTo>
                  <a:pt x="3" y="17"/>
                  <a:pt x="0" y="13"/>
                  <a:pt x="0" y="8"/>
                </a:cubicBezTo>
                <a:cubicBezTo>
                  <a:pt x="0" y="5"/>
                  <a:pt x="3" y="0"/>
                  <a:pt x="8" y="0"/>
                </a:cubicBezTo>
                <a:cubicBezTo>
                  <a:pt x="12" y="0"/>
                  <a:pt x="16" y="4"/>
                  <a:pt x="16" y="8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40" name="Freeform 23">
            <a:extLst>
              <a:ext uri="{FF2B5EF4-FFF2-40B4-BE49-F238E27FC236}">
                <a16:creationId xmlns:a16="http://schemas.microsoft.com/office/drawing/2014/main" id="{22B56E09-FB56-2311-0922-97D59E525781}"/>
              </a:ext>
            </a:extLst>
          </p:cNvPr>
          <p:cNvSpPr>
            <a:spLocks/>
          </p:cNvSpPr>
          <p:nvPr/>
        </p:nvSpPr>
        <p:spPr bwMode="auto">
          <a:xfrm>
            <a:off x="8685633" y="4062992"/>
            <a:ext cx="29266" cy="29266"/>
          </a:xfrm>
          <a:custGeom>
            <a:avLst/>
            <a:gdLst>
              <a:gd name="T0" fmla="*/ 17 w 17"/>
              <a:gd name="T1" fmla="*/ 9 h 17"/>
              <a:gd name="T2" fmla="*/ 14 w 17"/>
              <a:gd name="T3" fmla="*/ 16 h 17"/>
              <a:gd name="T4" fmla="*/ 9 w 17"/>
              <a:gd name="T5" fmla="*/ 17 h 17"/>
              <a:gd name="T6" fmla="*/ 0 w 17"/>
              <a:gd name="T7" fmla="*/ 9 h 17"/>
              <a:gd name="T8" fmla="*/ 9 w 17"/>
              <a:gd name="T9" fmla="*/ 0 h 17"/>
              <a:gd name="T10" fmla="*/ 17 w 17"/>
              <a:gd name="T1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7">
                <a:moveTo>
                  <a:pt x="17" y="9"/>
                </a:moveTo>
                <a:cubicBezTo>
                  <a:pt x="17" y="11"/>
                  <a:pt x="16" y="14"/>
                  <a:pt x="14" y="16"/>
                </a:cubicBezTo>
                <a:cubicBezTo>
                  <a:pt x="12" y="17"/>
                  <a:pt x="10" y="17"/>
                  <a:pt x="9" y="17"/>
                </a:cubicBezTo>
                <a:cubicBezTo>
                  <a:pt x="4" y="17"/>
                  <a:pt x="1" y="13"/>
                  <a:pt x="0" y="9"/>
                </a:cubicBezTo>
                <a:cubicBezTo>
                  <a:pt x="0" y="5"/>
                  <a:pt x="4" y="0"/>
                  <a:pt x="9" y="0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41" name="Freeform 24">
            <a:extLst>
              <a:ext uri="{FF2B5EF4-FFF2-40B4-BE49-F238E27FC236}">
                <a16:creationId xmlns:a16="http://schemas.microsoft.com/office/drawing/2014/main" id="{D2F4EF23-24A3-9B15-61FD-63581DE3F04D}"/>
              </a:ext>
            </a:extLst>
          </p:cNvPr>
          <p:cNvSpPr>
            <a:spLocks/>
          </p:cNvSpPr>
          <p:nvPr/>
        </p:nvSpPr>
        <p:spPr bwMode="auto">
          <a:xfrm>
            <a:off x="9263628" y="3963001"/>
            <a:ext cx="28046" cy="29266"/>
          </a:xfrm>
          <a:custGeom>
            <a:avLst/>
            <a:gdLst>
              <a:gd name="T0" fmla="*/ 16 w 16"/>
              <a:gd name="T1" fmla="*/ 9 h 17"/>
              <a:gd name="T2" fmla="*/ 13 w 16"/>
              <a:gd name="T3" fmla="*/ 16 h 17"/>
              <a:gd name="T4" fmla="*/ 8 w 16"/>
              <a:gd name="T5" fmla="*/ 17 h 17"/>
              <a:gd name="T6" fmla="*/ 0 w 16"/>
              <a:gd name="T7" fmla="*/ 9 h 17"/>
              <a:gd name="T8" fmla="*/ 8 w 16"/>
              <a:gd name="T9" fmla="*/ 0 h 17"/>
              <a:gd name="T10" fmla="*/ 16 w 16"/>
              <a:gd name="T1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7">
                <a:moveTo>
                  <a:pt x="16" y="9"/>
                </a:moveTo>
                <a:cubicBezTo>
                  <a:pt x="16" y="11"/>
                  <a:pt x="15" y="14"/>
                  <a:pt x="13" y="16"/>
                </a:cubicBezTo>
                <a:cubicBezTo>
                  <a:pt x="12" y="17"/>
                  <a:pt x="10" y="17"/>
                  <a:pt x="8" y="17"/>
                </a:cubicBezTo>
                <a:cubicBezTo>
                  <a:pt x="3" y="17"/>
                  <a:pt x="0" y="13"/>
                  <a:pt x="0" y="9"/>
                </a:cubicBezTo>
                <a:cubicBezTo>
                  <a:pt x="0" y="5"/>
                  <a:pt x="3" y="0"/>
                  <a:pt x="8" y="0"/>
                </a:cubicBezTo>
                <a:cubicBezTo>
                  <a:pt x="12" y="0"/>
                  <a:pt x="16" y="4"/>
                  <a:pt x="16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42" name="Freeform 25">
            <a:extLst>
              <a:ext uri="{FF2B5EF4-FFF2-40B4-BE49-F238E27FC236}">
                <a16:creationId xmlns:a16="http://schemas.microsoft.com/office/drawing/2014/main" id="{AF987B91-0B5D-3F13-0AD8-8BC8AB707D9C}"/>
              </a:ext>
            </a:extLst>
          </p:cNvPr>
          <p:cNvSpPr>
            <a:spLocks/>
          </p:cNvSpPr>
          <p:nvPr/>
        </p:nvSpPr>
        <p:spPr bwMode="auto">
          <a:xfrm>
            <a:off x="9189246" y="3967879"/>
            <a:ext cx="26827" cy="29266"/>
          </a:xfrm>
          <a:custGeom>
            <a:avLst/>
            <a:gdLst>
              <a:gd name="T0" fmla="*/ 16 w 16"/>
              <a:gd name="T1" fmla="*/ 9 h 17"/>
              <a:gd name="T2" fmla="*/ 14 w 16"/>
              <a:gd name="T3" fmla="*/ 16 h 17"/>
              <a:gd name="T4" fmla="*/ 8 w 16"/>
              <a:gd name="T5" fmla="*/ 17 h 17"/>
              <a:gd name="T6" fmla="*/ 0 w 16"/>
              <a:gd name="T7" fmla="*/ 9 h 17"/>
              <a:gd name="T8" fmla="*/ 8 w 16"/>
              <a:gd name="T9" fmla="*/ 0 h 17"/>
              <a:gd name="T10" fmla="*/ 16 w 16"/>
              <a:gd name="T1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7">
                <a:moveTo>
                  <a:pt x="16" y="9"/>
                </a:moveTo>
                <a:cubicBezTo>
                  <a:pt x="16" y="11"/>
                  <a:pt x="15" y="15"/>
                  <a:pt x="14" y="16"/>
                </a:cubicBezTo>
                <a:cubicBezTo>
                  <a:pt x="12" y="17"/>
                  <a:pt x="10" y="17"/>
                  <a:pt x="8" y="17"/>
                </a:cubicBezTo>
                <a:cubicBezTo>
                  <a:pt x="4" y="17"/>
                  <a:pt x="0" y="13"/>
                  <a:pt x="0" y="9"/>
                </a:cubicBezTo>
                <a:cubicBezTo>
                  <a:pt x="0" y="5"/>
                  <a:pt x="3" y="1"/>
                  <a:pt x="8" y="0"/>
                </a:cubicBezTo>
                <a:cubicBezTo>
                  <a:pt x="13" y="0"/>
                  <a:pt x="16" y="4"/>
                  <a:pt x="16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43" name="Freeform 26">
            <a:extLst>
              <a:ext uri="{FF2B5EF4-FFF2-40B4-BE49-F238E27FC236}">
                <a16:creationId xmlns:a16="http://schemas.microsoft.com/office/drawing/2014/main" id="{0BC4EF32-281A-9619-5E11-0B724F8C9997}"/>
              </a:ext>
            </a:extLst>
          </p:cNvPr>
          <p:cNvSpPr>
            <a:spLocks/>
          </p:cNvSpPr>
          <p:nvPr/>
        </p:nvSpPr>
        <p:spPr bwMode="auto">
          <a:xfrm>
            <a:off x="9183148" y="3899592"/>
            <a:ext cx="28046" cy="29266"/>
          </a:xfrm>
          <a:custGeom>
            <a:avLst/>
            <a:gdLst>
              <a:gd name="T0" fmla="*/ 16 w 16"/>
              <a:gd name="T1" fmla="*/ 9 h 17"/>
              <a:gd name="T2" fmla="*/ 14 w 16"/>
              <a:gd name="T3" fmla="*/ 16 h 17"/>
              <a:gd name="T4" fmla="*/ 8 w 16"/>
              <a:gd name="T5" fmla="*/ 17 h 17"/>
              <a:gd name="T6" fmla="*/ 0 w 16"/>
              <a:gd name="T7" fmla="*/ 9 h 17"/>
              <a:gd name="T8" fmla="*/ 8 w 16"/>
              <a:gd name="T9" fmla="*/ 0 h 17"/>
              <a:gd name="T10" fmla="*/ 16 w 16"/>
              <a:gd name="T1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7">
                <a:moveTo>
                  <a:pt x="16" y="9"/>
                </a:moveTo>
                <a:cubicBezTo>
                  <a:pt x="16" y="11"/>
                  <a:pt x="15" y="14"/>
                  <a:pt x="14" y="16"/>
                </a:cubicBezTo>
                <a:cubicBezTo>
                  <a:pt x="12" y="17"/>
                  <a:pt x="10" y="17"/>
                  <a:pt x="8" y="17"/>
                </a:cubicBezTo>
                <a:cubicBezTo>
                  <a:pt x="4" y="17"/>
                  <a:pt x="0" y="13"/>
                  <a:pt x="0" y="9"/>
                </a:cubicBezTo>
                <a:cubicBezTo>
                  <a:pt x="0" y="5"/>
                  <a:pt x="3" y="0"/>
                  <a:pt x="8" y="0"/>
                </a:cubicBezTo>
                <a:cubicBezTo>
                  <a:pt x="13" y="0"/>
                  <a:pt x="16" y="4"/>
                  <a:pt x="16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44" name="Freeform 27">
            <a:extLst>
              <a:ext uri="{FF2B5EF4-FFF2-40B4-BE49-F238E27FC236}">
                <a16:creationId xmlns:a16="http://schemas.microsoft.com/office/drawing/2014/main" id="{496429D6-3CAD-D5D2-6B2B-9CC54F0D9EA5}"/>
              </a:ext>
            </a:extLst>
          </p:cNvPr>
          <p:cNvSpPr>
            <a:spLocks/>
          </p:cNvSpPr>
          <p:nvPr/>
        </p:nvSpPr>
        <p:spPr bwMode="auto">
          <a:xfrm>
            <a:off x="9241678" y="3913005"/>
            <a:ext cx="29266" cy="31704"/>
          </a:xfrm>
          <a:custGeom>
            <a:avLst/>
            <a:gdLst>
              <a:gd name="T0" fmla="*/ 17 w 17"/>
              <a:gd name="T1" fmla="*/ 9 h 18"/>
              <a:gd name="T2" fmla="*/ 14 w 17"/>
              <a:gd name="T3" fmla="*/ 16 h 18"/>
              <a:gd name="T4" fmla="*/ 9 w 17"/>
              <a:gd name="T5" fmla="*/ 18 h 18"/>
              <a:gd name="T6" fmla="*/ 0 w 17"/>
              <a:gd name="T7" fmla="*/ 9 h 18"/>
              <a:gd name="T8" fmla="*/ 9 w 17"/>
              <a:gd name="T9" fmla="*/ 1 h 18"/>
              <a:gd name="T10" fmla="*/ 17 w 17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8">
                <a:moveTo>
                  <a:pt x="17" y="9"/>
                </a:moveTo>
                <a:cubicBezTo>
                  <a:pt x="17" y="12"/>
                  <a:pt x="16" y="15"/>
                  <a:pt x="14" y="16"/>
                </a:cubicBezTo>
                <a:cubicBezTo>
                  <a:pt x="12" y="18"/>
                  <a:pt x="10" y="18"/>
                  <a:pt x="9" y="18"/>
                </a:cubicBezTo>
                <a:cubicBezTo>
                  <a:pt x="4" y="18"/>
                  <a:pt x="1" y="14"/>
                  <a:pt x="0" y="9"/>
                </a:cubicBezTo>
                <a:cubicBezTo>
                  <a:pt x="0" y="5"/>
                  <a:pt x="4" y="1"/>
                  <a:pt x="9" y="1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45" name="Freeform 28">
            <a:extLst>
              <a:ext uri="{FF2B5EF4-FFF2-40B4-BE49-F238E27FC236}">
                <a16:creationId xmlns:a16="http://schemas.microsoft.com/office/drawing/2014/main" id="{AD54BD68-4A22-14D3-F077-5D3A6546EB0D}"/>
              </a:ext>
            </a:extLst>
          </p:cNvPr>
          <p:cNvSpPr>
            <a:spLocks/>
          </p:cNvSpPr>
          <p:nvPr/>
        </p:nvSpPr>
        <p:spPr bwMode="auto">
          <a:xfrm>
            <a:off x="9044137" y="2899686"/>
            <a:ext cx="26827" cy="29266"/>
          </a:xfrm>
          <a:custGeom>
            <a:avLst/>
            <a:gdLst>
              <a:gd name="T0" fmla="*/ 16 w 16"/>
              <a:gd name="T1" fmla="*/ 9 h 17"/>
              <a:gd name="T2" fmla="*/ 13 w 16"/>
              <a:gd name="T3" fmla="*/ 16 h 17"/>
              <a:gd name="T4" fmla="*/ 8 w 16"/>
              <a:gd name="T5" fmla="*/ 17 h 17"/>
              <a:gd name="T6" fmla="*/ 0 w 16"/>
              <a:gd name="T7" fmla="*/ 9 h 17"/>
              <a:gd name="T8" fmla="*/ 8 w 16"/>
              <a:gd name="T9" fmla="*/ 0 h 17"/>
              <a:gd name="T10" fmla="*/ 16 w 16"/>
              <a:gd name="T1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7">
                <a:moveTo>
                  <a:pt x="16" y="9"/>
                </a:moveTo>
                <a:cubicBezTo>
                  <a:pt x="16" y="11"/>
                  <a:pt x="15" y="15"/>
                  <a:pt x="13" y="16"/>
                </a:cubicBezTo>
                <a:cubicBezTo>
                  <a:pt x="12" y="17"/>
                  <a:pt x="10" y="17"/>
                  <a:pt x="8" y="17"/>
                </a:cubicBezTo>
                <a:cubicBezTo>
                  <a:pt x="4" y="17"/>
                  <a:pt x="0" y="13"/>
                  <a:pt x="0" y="9"/>
                </a:cubicBezTo>
                <a:cubicBezTo>
                  <a:pt x="0" y="5"/>
                  <a:pt x="3" y="1"/>
                  <a:pt x="8" y="0"/>
                </a:cubicBezTo>
                <a:cubicBezTo>
                  <a:pt x="13" y="0"/>
                  <a:pt x="16" y="4"/>
                  <a:pt x="16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46" name="Freeform 29">
            <a:extLst>
              <a:ext uri="{FF2B5EF4-FFF2-40B4-BE49-F238E27FC236}">
                <a16:creationId xmlns:a16="http://schemas.microsoft.com/office/drawing/2014/main" id="{E211F6DD-C102-61A8-71D2-D82544B9BCBA}"/>
              </a:ext>
            </a:extLst>
          </p:cNvPr>
          <p:cNvSpPr>
            <a:spLocks/>
          </p:cNvSpPr>
          <p:nvPr/>
        </p:nvSpPr>
        <p:spPr bwMode="auto">
          <a:xfrm>
            <a:off x="8968533" y="2905783"/>
            <a:ext cx="29266" cy="28046"/>
          </a:xfrm>
          <a:custGeom>
            <a:avLst/>
            <a:gdLst>
              <a:gd name="T0" fmla="*/ 17 w 17"/>
              <a:gd name="T1" fmla="*/ 9 h 17"/>
              <a:gd name="T2" fmla="*/ 14 w 17"/>
              <a:gd name="T3" fmla="*/ 16 h 17"/>
              <a:gd name="T4" fmla="*/ 8 w 17"/>
              <a:gd name="T5" fmla="*/ 17 h 17"/>
              <a:gd name="T6" fmla="*/ 0 w 17"/>
              <a:gd name="T7" fmla="*/ 9 h 17"/>
              <a:gd name="T8" fmla="*/ 8 w 17"/>
              <a:gd name="T9" fmla="*/ 0 h 17"/>
              <a:gd name="T10" fmla="*/ 17 w 17"/>
              <a:gd name="T1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7">
                <a:moveTo>
                  <a:pt x="17" y="9"/>
                </a:moveTo>
                <a:cubicBezTo>
                  <a:pt x="17" y="12"/>
                  <a:pt x="16" y="15"/>
                  <a:pt x="14" y="16"/>
                </a:cubicBezTo>
                <a:cubicBezTo>
                  <a:pt x="12" y="17"/>
                  <a:pt x="10" y="17"/>
                  <a:pt x="8" y="17"/>
                </a:cubicBezTo>
                <a:cubicBezTo>
                  <a:pt x="4" y="17"/>
                  <a:pt x="0" y="14"/>
                  <a:pt x="0" y="9"/>
                </a:cubicBezTo>
                <a:cubicBezTo>
                  <a:pt x="0" y="5"/>
                  <a:pt x="4" y="1"/>
                  <a:pt x="8" y="0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47" name="Freeform 30">
            <a:extLst>
              <a:ext uri="{FF2B5EF4-FFF2-40B4-BE49-F238E27FC236}">
                <a16:creationId xmlns:a16="http://schemas.microsoft.com/office/drawing/2014/main" id="{27D05AE5-7B60-F9CC-013A-DC9008C23F74}"/>
              </a:ext>
            </a:extLst>
          </p:cNvPr>
          <p:cNvSpPr>
            <a:spLocks/>
          </p:cNvSpPr>
          <p:nvPr/>
        </p:nvSpPr>
        <p:spPr bwMode="auto">
          <a:xfrm>
            <a:off x="8963655" y="2837496"/>
            <a:ext cx="29266" cy="29266"/>
          </a:xfrm>
          <a:custGeom>
            <a:avLst/>
            <a:gdLst>
              <a:gd name="T0" fmla="*/ 17 w 17"/>
              <a:gd name="T1" fmla="*/ 9 h 17"/>
              <a:gd name="T2" fmla="*/ 14 w 17"/>
              <a:gd name="T3" fmla="*/ 16 h 17"/>
              <a:gd name="T4" fmla="*/ 8 w 17"/>
              <a:gd name="T5" fmla="*/ 17 h 17"/>
              <a:gd name="T6" fmla="*/ 0 w 17"/>
              <a:gd name="T7" fmla="*/ 9 h 17"/>
              <a:gd name="T8" fmla="*/ 8 w 17"/>
              <a:gd name="T9" fmla="*/ 0 h 17"/>
              <a:gd name="T10" fmla="*/ 17 w 17"/>
              <a:gd name="T1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7">
                <a:moveTo>
                  <a:pt x="17" y="9"/>
                </a:moveTo>
                <a:cubicBezTo>
                  <a:pt x="17" y="11"/>
                  <a:pt x="16" y="14"/>
                  <a:pt x="14" y="16"/>
                </a:cubicBezTo>
                <a:cubicBezTo>
                  <a:pt x="12" y="17"/>
                  <a:pt x="10" y="17"/>
                  <a:pt x="8" y="17"/>
                </a:cubicBezTo>
                <a:cubicBezTo>
                  <a:pt x="4" y="17"/>
                  <a:pt x="0" y="13"/>
                  <a:pt x="0" y="9"/>
                </a:cubicBezTo>
                <a:cubicBezTo>
                  <a:pt x="0" y="5"/>
                  <a:pt x="4" y="0"/>
                  <a:pt x="8" y="0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48" name="Freeform 31">
            <a:extLst>
              <a:ext uri="{FF2B5EF4-FFF2-40B4-BE49-F238E27FC236}">
                <a16:creationId xmlns:a16="http://schemas.microsoft.com/office/drawing/2014/main" id="{4C77E9FA-5D0A-0333-C7FA-EFF0D148EFC5}"/>
              </a:ext>
            </a:extLst>
          </p:cNvPr>
          <p:cNvSpPr>
            <a:spLocks/>
          </p:cNvSpPr>
          <p:nvPr/>
        </p:nvSpPr>
        <p:spPr bwMode="auto">
          <a:xfrm>
            <a:off x="9022187" y="2850911"/>
            <a:ext cx="28046" cy="30485"/>
          </a:xfrm>
          <a:custGeom>
            <a:avLst/>
            <a:gdLst>
              <a:gd name="T0" fmla="*/ 17 w 17"/>
              <a:gd name="T1" fmla="*/ 9 h 18"/>
              <a:gd name="T2" fmla="*/ 14 w 17"/>
              <a:gd name="T3" fmla="*/ 17 h 18"/>
              <a:gd name="T4" fmla="*/ 9 w 17"/>
              <a:gd name="T5" fmla="*/ 18 h 18"/>
              <a:gd name="T6" fmla="*/ 1 w 17"/>
              <a:gd name="T7" fmla="*/ 9 h 18"/>
              <a:gd name="T8" fmla="*/ 9 w 17"/>
              <a:gd name="T9" fmla="*/ 1 h 18"/>
              <a:gd name="T10" fmla="*/ 17 w 17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8">
                <a:moveTo>
                  <a:pt x="17" y="9"/>
                </a:moveTo>
                <a:cubicBezTo>
                  <a:pt x="17" y="12"/>
                  <a:pt x="16" y="15"/>
                  <a:pt x="14" y="17"/>
                </a:cubicBezTo>
                <a:cubicBezTo>
                  <a:pt x="13" y="18"/>
                  <a:pt x="11" y="18"/>
                  <a:pt x="9" y="18"/>
                </a:cubicBezTo>
                <a:cubicBezTo>
                  <a:pt x="4" y="18"/>
                  <a:pt x="1" y="14"/>
                  <a:pt x="1" y="9"/>
                </a:cubicBezTo>
                <a:cubicBezTo>
                  <a:pt x="0" y="6"/>
                  <a:pt x="4" y="1"/>
                  <a:pt x="9" y="1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49" name="Freeform 32">
            <a:extLst>
              <a:ext uri="{FF2B5EF4-FFF2-40B4-BE49-F238E27FC236}">
                <a16:creationId xmlns:a16="http://schemas.microsoft.com/office/drawing/2014/main" id="{B9269A1F-40B0-9C6A-B2A4-33D052619D89}"/>
              </a:ext>
            </a:extLst>
          </p:cNvPr>
          <p:cNvSpPr>
            <a:spLocks/>
          </p:cNvSpPr>
          <p:nvPr/>
        </p:nvSpPr>
        <p:spPr bwMode="auto">
          <a:xfrm>
            <a:off x="9039259" y="3214292"/>
            <a:ext cx="26827" cy="30485"/>
          </a:xfrm>
          <a:custGeom>
            <a:avLst/>
            <a:gdLst>
              <a:gd name="T0" fmla="*/ 16 w 16"/>
              <a:gd name="T1" fmla="*/ 9 h 18"/>
              <a:gd name="T2" fmla="*/ 13 w 16"/>
              <a:gd name="T3" fmla="*/ 16 h 18"/>
              <a:gd name="T4" fmla="*/ 8 w 16"/>
              <a:gd name="T5" fmla="*/ 18 h 18"/>
              <a:gd name="T6" fmla="*/ 0 w 16"/>
              <a:gd name="T7" fmla="*/ 9 h 18"/>
              <a:gd name="T8" fmla="*/ 8 w 16"/>
              <a:gd name="T9" fmla="*/ 0 h 18"/>
              <a:gd name="T10" fmla="*/ 16 w 16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8">
                <a:moveTo>
                  <a:pt x="16" y="9"/>
                </a:moveTo>
                <a:cubicBezTo>
                  <a:pt x="16" y="12"/>
                  <a:pt x="15" y="15"/>
                  <a:pt x="13" y="16"/>
                </a:cubicBezTo>
                <a:cubicBezTo>
                  <a:pt x="12" y="18"/>
                  <a:pt x="10" y="18"/>
                  <a:pt x="8" y="18"/>
                </a:cubicBezTo>
                <a:cubicBezTo>
                  <a:pt x="3" y="18"/>
                  <a:pt x="0" y="14"/>
                  <a:pt x="0" y="9"/>
                </a:cubicBezTo>
                <a:cubicBezTo>
                  <a:pt x="0" y="5"/>
                  <a:pt x="3" y="1"/>
                  <a:pt x="8" y="0"/>
                </a:cubicBezTo>
                <a:cubicBezTo>
                  <a:pt x="12" y="0"/>
                  <a:pt x="16" y="4"/>
                  <a:pt x="16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50" name="Freeform 33">
            <a:extLst>
              <a:ext uri="{FF2B5EF4-FFF2-40B4-BE49-F238E27FC236}">
                <a16:creationId xmlns:a16="http://schemas.microsoft.com/office/drawing/2014/main" id="{0CECC0F4-672E-5B5B-C2BF-967FAB5C14E5}"/>
              </a:ext>
            </a:extLst>
          </p:cNvPr>
          <p:cNvSpPr>
            <a:spLocks/>
          </p:cNvSpPr>
          <p:nvPr/>
        </p:nvSpPr>
        <p:spPr bwMode="auto">
          <a:xfrm>
            <a:off x="8963656" y="3219170"/>
            <a:ext cx="26827" cy="30485"/>
          </a:xfrm>
          <a:custGeom>
            <a:avLst/>
            <a:gdLst>
              <a:gd name="T0" fmla="*/ 16 w 16"/>
              <a:gd name="T1" fmla="*/ 9 h 18"/>
              <a:gd name="T2" fmla="*/ 13 w 16"/>
              <a:gd name="T3" fmla="*/ 16 h 18"/>
              <a:gd name="T4" fmla="*/ 8 w 16"/>
              <a:gd name="T5" fmla="*/ 18 h 18"/>
              <a:gd name="T6" fmla="*/ 0 w 16"/>
              <a:gd name="T7" fmla="*/ 9 h 18"/>
              <a:gd name="T8" fmla="*/ 8 w 16"/>
              <a:gd name="T9" fmla="*/ 1 h 18"/>
              <a:gd name="T10" fmla="*/ 16 w 16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8">
                <a:moveTo>
                  <a:pt x="16" y="9"/>
                </a:moveTo>
                <a:cubicBezTo>
                  <a:pt x="16" y="12"/>
                  <a:pt x="15" y="15"/>
                  <a:pt x="13" y="16"/>
                </a:cubicBezTo>
                <a:cubicBezTo>
                  <a:pt x="12" y="18"/>
                  <a:pt x="10" y="18"/>
                  <a:pt x="8" y="18"/>
                </a:cubicBezTo>
                <a:cubicBezTo>
                  <a:pt x="4" y="18"/>
                  <a:pt x="0" y="14"/>
                  <a:pt x="0" y="9"/>
                </a:cubicBezTo>
                <a:cubicBezTo>
                  <a:pt x="0" y="5"/>
                  <a:pt x="3" y="1"/>
                  <a:pt x="8" y="1"/>
                </a:cubicBezTo>
                <a:cubicBezTo>
                  <a:pt x="13" y="0"/>
                  <a:pt x="16" y="4"/>
                  <a:pt x="16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51" name="Freeform 34">
            <a:extLst>
              <a:ext uri="{FF2B5EF4-FFF2-40B4-BE49-F238E27FC236}">
                <a16:creationId xmlns:a16="http://schemas.microsoft.com/office/drawing/2014/main" id="{AA8BE6F9-9931-5D4E-FC03-89DF52F32FDB}"/>
              </a:ext>
            </a:extLst>
          </p:cNvPr>
          <p:cNvSpPr>
            <a:spLocks/>
          </p:cNvSpPr>
          <p:nvPr/>
        </p:nvSpPr>
        <p:spPr bwMode="auto">
          <a:xfrm>
            <a:off x="8958779" y="3150882"/>
            <a:ext cx="26827" cy="29266"/>
          </a:xfrm>
          <a:custGeom>
            <a:avLst/>
            <a:gdLst>
              <a:gd name="T0" fmla="*/ 16 w 16"/>
              <a:gd name="T1" fmla="*/ 9 h 17"/>
              <a:gd name="T2" fmla="*/ 13 w 16"/>
              <a:gd name="T3" fmla="*/ 16 h 17"/>
              <a:gd name="T4" fmla="*/ 8 w 16"/>
              <a:gd name="T5" fmla="*/ 17 h 17"/>
              <a:gd name="T6" fmla="*/ 0 w 16"/>
              <a:gd name="T7" fmla="*/ 9 h 17"/>
              <a:gd name="T8" fmla="*/ 8 w 16"/>
              <a:gd name="T9" fmla="*/ 0 h 17"/>
              <a:gd name="T10" fmla="*/ 16 w 16"/>
              <a:gd name="T1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7">
                <a:moveTo>
                  <a:pt x="16" y="9"/>
                </a:moveTo>
                <a:cubicBezTo>
                  <a:pt x="16" y="12"/>
                  <a:pt x="15" y="15"/>
                  <a:pt x="13" y="16"/>
                </a:cubicBezTo>
                <a:cubicBezTo>
                  <a:pt x="12" y="17"/>
                  <a:pt x="10" y="17"/>
                  <a:pt x="8" y="17"/>
                </a:cubicBezTo>
                <a:cubicBezTo>
                  <a:pt x="4" y="17"/>
                  <a:pt x="0" y="14"/>
                  <a:pt x="0" y="9"/>
                </a:cubicBezTo>
                <a:cubicBezTo>
                  <a:pt x="0" y="5"/>
                  <a:pt x="3" y="1"/>
                  <a:pt x="8" y="0"/>
                </a:cubicBezTo>
                <a:cubicBezTo>
                  <a:pt x="13" y="0"/>
                  <a:pt x="16" y="4"/>
                  <a:pt x="16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52" name="Freeform 35">
            <a:extLst>
              <a:ext uri="{FF2B5EF4-FFF2-40B4-BE49-F238E27FC236}">
                <a16:creationId xmlns:a16="http://schemas.microsoft.com/office/drawing/2014/main" id="{69AD3DEE-B092-AA83-2ED1-922CD230F935}"/>
              </a:ext>
            </a:extLst>
          </p:cNvPr>
          <p:cNvSpPr>
            <a:spLocks/>
          </p:cNvSpPr>
          <p:nvPr/>
        </p:nvSpPr>
        <p:spPr bwMode="auto">
          <a:xfrm>
            <a:off x="8534427" y="3000896"/>
            <a:ext cx="29266" cy="30485"/>
          </a:xfrm>
          <a:custGeom>
            <a:avLst/>
            <a:gdLst>
              <a:gd name="T0" fmla="*/ 17 w 17"/>
              <a:gd name="T1" fmla="*/ 9 h 18"/>
              <a:gd name="T2" fmla="*/ 14 w 17"/>
              <a:gd name="T3" fmla="*/ 16 h 18"/>
              <a:gd name="T4" fmla="*/ 8 w 17"/>
              <a:gd name="T5" fmla="*/ 17 h 18"/>
              <a:gd name="T6" fmla="*/ 0 w 17"/>
              <a:gd name="T7" fmla="*/ 9 h 18"/>
              <a:gd name="T8" fmla="*/ 8 w 17"/>
              <a:gd name="T9" fmla="*/ 0 h 18"/>
              <a:gd name="T10" fmla="*/ 17 w 17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8">
                <a:moveTo>
                  <a:pt x="17" y="9"/>
                </a:moveTo>
                <a:cubicBezTo>
                  <a:pt x="17" y="12"/>
                  <a:pt x="16" y="15"/>
                  <a:pt x="14" y="16"/>
                </a:cubicBezTo>
                <a:cubicBezTo>
                  <a:pt x="12" y="18"/>
                  <a:pt x="10" y="17"/>
                  <a:pt x="8" y="17"/>
                </a:cubicBezTo>
                <a:cubicBezTo>
                  <a:pt x="4" y="17"/>
                  <a:pt x="0" y="14"/>
                  <a:pt x="0" y="9"/>
                </a:cubicBezTo>
                <a:cubicBezTo>
                  <a:pt x="0" y="5"/>
                  <a:pt x="4" y="1"/>
                  <a:pt x="8" y="0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53" name="Freeform 36">
            <a:extLst>
              <a:ext uri="{FF2B5EF4-FFF2-40B4-BE49-F238E27FC236}">
                <a16:creationId xmlns:a16="http://schemas.microsoft.com/office/drawing/2014/main" id="{30AAD7A0-7525-0BB1-F322-619774542E05}"/>
              </a:ext>
            </a:extLst>
          </p:cNvPr>
          <p:cNvSpPr>
            <a:spLocks/>
          </p:cNvSpPr>
          <p:nvPr/>
        </p:nvSpPr>
        <p:spPr bwMode="auto">
          <a:xfrm>
            <a:off x="8461264" y="3005774"/>
            <a:ext cx="26827" cy="30485"/>
          </a:xfrm>
          <a:custGeom>
            <a:avLst/>
            <a:gdLst>
              <a:gd name="T0" fmla="*/ 16 w 16"/>
              <a:gd name="T1" fmla="*/ 9 h 18"/>
              <a:gd name="T2" fmla="*/ 13 w 16"/>
              <a:gd name="T3" fmla="*/ 16 h 18"/>
              <a:gd name="T4" fmla="*/ 8 w 16"/>
              <a:gd name="T5" fmla="*/ 18 h 18"/>
              <a:gd name="T6" fmla="*/ 0 w 16"/>
              <a:gd name="T7" fmla="*/ 9 h 18"/>
              <a:gd name="T8" fmla="*/ 8 w 16"/>
              <a:gd name="T9" fmla="*/ 1 h 18"/>
              <a:gd name="T10" fmla="*/ 16 w 16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8">
                <a:moveTo>
                  <a:pt x="16" y="9"/>
                </a:moveTo>
                <a:cubicBezTo>
                  <a:pt x="16" y="12"/>
                  <a:pt x="15" y="15"/>
                  <a:pt x="13" y="16"/>
                </a:cubicBezTo>
                <a:cubicBezTo>
                  <a:pt x="12" y="18"/>
                  <a:pt x="10" y="18"/>
                  <a:pt x="8" y="18"/>
                </a:cubicBezTo>
                <a:cubicBezTo>
                  <a:pt x="3" y="18"/>
                  <a:pt x="0" y="14"/>
                  <a:pt x="0" y="9"/>
                </a:cubicBezTo>
                <a:cubicBezTo>
                  <a:pt x="0" y="5"/>
                  <a:pt x="3" y="1"/>
                  <a:pt x="8" y="1"/>
                </a:cubicBezTo>
                <a:cubicBezTo>
                  <a:pt x="12" y="0"/>
                  <a:pt x="16" y="4"/>
                  <a:pt x="16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54" name="Freeform 37">
            <a:extLst>
              <a:ext uri="{FF2B5EF4-FFF2-40B4-BE49-F238E27FC236}">
                <a16:creationId xmlns:a16="http://schemas.microsoft.com/office/drawing/2014/main" id="{1AF034BD-F892-C8AD-271E-915415B67A38}"/>
              </a:ext>
            </a:extLst>
          </p:cNvPr>
          <p:cNvSpPr>
            <a:spLocks/>
          </p:cNvSpPr>
          <p:nvPr/>
        </p:nvSpPr>
        <p:spPr bwMode="auto">
          <a:xfrm>
            <a:off x="8455167" y="2937486"/>
            <a:ext cx="28046" cy="29266"/>
          </a:xfrm>
          <a:custGeom>
            <a:avLst/>
            <a:gdLst>
              <a:gd name="T0" fmla="*/ 16 w 16"/>
              <a:gd name="T1" fmla="*/ 9 h 17"/>
              <a:gd name="T2" fmla="*/ 13 w 16"/>
              <a:gd name="T3" fmla="*/ 16 h 17"/>
              <a:gd name="T4" fmla="*/ 8 w 16"/>
              <a:gd name="T5" fmla="*/ 17 h 17"/>
              <a:gd name="T6" fmla="*/ 0 w 16"/>
              <a:gd name="T7" fmla="*/ 9 h 17"/>
              <a:gd name="T8" fmla="*/ 8 w 16"/>
              <a:gd name="T9" fmla="*/ 0 h 17"/>
              <a:gd name="T10" fmla="*/ 16 w 16"/>
              <a:gd name="T1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7">
                <a:moveTo>
                  <a:pt x="16" y="9"/>
                </a:moveTo>
                <a:cubicBezTo>
                  <a:pt x="16" y="12"/>
                  <a:pt x="15" y="15"/>
                  <a:pt x="13" y="16"/>
                </a:cubicBezTo>
                <a:cubicBezTo>
                  <a:pt x="12" y="17"/>
                  <a:pt x="10" y="17"/>
                  <a:pt x="8" y="17"/>
                </a:cubicBezTo>
                <a:cubicBezTo>
                  <a:pt x="3" y="17"/>
                  <a:pt x="0" y="14"/>
                  <a:pt x="0" y="9"/>
                </a:cubicBezTo>
                <a:cubicBezTo>
                  <a:pt x="0" y="5"/>
                  <a:pt x="3" y="1"/>
                  <a:pt x="8" y="0"/>
                </a:cubicBezTo>
                <a:cubicBezTo>
                  <a:pt x="12" y="0"/>
                  <a:pt x="16" y="4"/>
                  <a:pt x="16" y="9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55" name="Freeform 38">
            <a:extLst>
              <a:ext uri="{FF2B5EF4-FFF2-40B4-BE49-F238E27FC236}">
                <a16:creationId xmlns:a16="http://schemas.microsoft.com/office/drawing/2014/main" id="{7A234AF4-C3CB-85F0-17B4-0707565C5804}"/>
              </a:ext>
            </a:extLst>
          </p:cNvPr>
          <p:cNvSpPr>
            <a:spLocks/>
          </p:cNvSpPr>
          <p:nvPr/>
        </p:nvSpPr>
        <p:spPr bwMode="auto">
          <a:xfrm>
            <a:off x="8513699" y="2953339"/>
            <a:ext cx="26827" cy="29266"/>
          </a:xfrm>
          <a:custGeom>
            <a:avLst/>
            <a:gdLst>
              <a:gd name="T0" fmla="*/ 16 w 16"/>
              <a:gd name="T1" fmla="*/ 8 h 17"/>
              <a:gd name="T2" fmla="*/ 13 w 16"/>
              <a:gd name="T3" fmla="*/ 16 h 17"/>
              <a:gd name="T4" fmla="*/ 8 w 16"/>
              <a:gd name="T5" fmla="*/ 17 h 17"/>
              <a:gd name="T6" fmla="*/ 0 w 16"/>
              <a:gd name="T7" fmla="*/ 8 h 17"/>
              <a:gd name="T8" fmla="*/ 8 w 16"/>
              <a:gd name="T9" fmla="*/ 0 h 17"/>
              <a:gd name="T10" fmla="*/ 16 w 16"/>
              <a:gd name="T11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7">
                <a:moveTo>
                  <a:pt x="16" y="8"/>
                </a:moveTo>
                <a:cubicBezTo>
                  <a:pt x="16" y="11"/>
                  <a:pt x="15" y="14"/>
                  <a:pt x="13" y="16"/>
                </a:cubicBezTo>
                <a:cubicBezTo>
                  <a:pt x="12" y="17"/>
                  <a:pt x="10" y="17"/>
                  <a:pt x="8" y="17"/>
                </a:cubicBezTo>
                <a:cubicBezTo>
                  <a:pt x="4" y="17"/>
                  <a:pt x="0" y="13"/>
                  <a:pt x="0" y="8"/>
                </a:cubicBezTo>
                <a:cubicBezTo>
                  <a:pt x="0" y="5"/>
                  <a:pt x="3" y="0"/>
                  <a:pt x="8" y="0"/>
                </a:cubicBezTo>
                <a:cubicBezTo>
                  <a:pt x="13" y="0"/>
                  <a:pt x="16" y="4"/>
                  <a:pt x="16" y="8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56" name="Freeform 39">
            <a:extLst>
              <a:ext uri="{FF2B5EF4-FFF2-40B4-BE49-F238E27FC236}">
                <a16:creationId xmlns:a16="http://schemas.microsoft.com/office/drawing/2014/main" id="{AC4E232F-4C57-BE22-B232-2309E3A5E544}"/>
              </a:ext>
            </a:extLst>
          </p:cNvPr>
          <p:cNvSpPr>
            <a:spLocks/>
          </p:cNvSpPr>
          <p:nvPr/>
        </p:nvSpPr>
        <p:spPr bwMode="auto">
          <a:xfrm>
            <a:off x="8069838" y="4892185"/>
            <a:ext cx="46337" cy="47557"/>
          </a:xfrm>
          <a:custGeom>
            <a:avLst/>
            <a:gdLst>
              <a:gd name="T0" fmla="*/ 27 w 27"/>
              <a:gd name="T1" fmla="*/ 14 h 28"/>
              <a:gd name="T2" fmla="*/ 23 w 27"/>
              <a:gd name="T3" fmla="*/ 26 h 28"/>
              <a:gd name="T4" fmla="*/ 14 w 27"/>
              <a:gd name="T5" fmla="*/ 28 h 28"/>
              <a:gd name="T6" fmla="*/ 1 w 27"/>
              <a:gd name="T7" fmla="*/ 14 h 28"/>
              <a:gd name="T8" fmla="*/ 14 w 27"/>
              <a:gd name="T9" fmla="*/ 0 h 28"/>
              <a:gd name="T10" fmla="*/ 27 w 27"/>
              <a:gd name="T11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" h="28">
                <a:moveTo>
                  <a:pt x="27" y="14"/>
                </a:moveTo>
                <a:cubicBezTo>
                  <a:pt x="27" y="18"/>
                  <a:pt x="26" y="24"/>
                  <a:pt x="23" y="26"/>
                </a:cubicBezTo>
                <a:cubicBezTo>
                  <a:pt x="20" y="28"/>
                  <a:pt x="17" y="28"/>
                  <a:pt x="14" y="28"/>
                </a:cubicBezTo>
                <a:cubicBezTo>
                  <a:pt x="6" y="28"/>
                  <a:pt x="1" y="22"/>
                  <a:pt x="1" y="14"/>
                </a:cubicBezTo>
                <a:cubicBezTo>
                  <a:pt x="0" y="8"/>
                  <a:pt x="6" y="1"/>
                  <a:pt x="14" y="0"/>
                </a:cubicBezTo>
                <a:cubicBezTo>
                  <a:pt x="21" y="0"/>
                  <a:pt x="27" y="6"/>
                  <a:pt x="27" y="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57" name="Freeform 40">
            <a:extLst>
              <a:ext uri="{FF2B5EF4-FFF2-40B4-BE49-F238E27FC236}">
                <a16:creationId xmlns:a16="http://schemas.microsoft.com/office/drawing/2014/main" id="{A69B4D4E-3350-41CD-90C9-104B73A40ECF}"/>
              </a:ext>
            </a:extLst>
          </p:cNvPr>
          <p:cNvSpPr>
            <a:spLocks/>
          </p:cNvSpPr>
          <p:nvPr/>
        </p:nvSpPr>
        <p:spPr bwMode="auto">
          <a:xfrm>
            <a:off x="8810011" y="4227612"/>
            <a:ext cx="37802" cy="39021"/>
          </a:xfrm>
          <a:custGeom>
            <a:avLst/>
            <a:gdLst>
              <a:gd name="T0" fmla="*/ 22 w 22"/>
              <a:gd name="T1" fmla="*/ 12 h 23"/>
              <a:gd name="T2" fmla="*/ 18 w 22"/>
              <a:gd name="T3" fmla="*/ 22 h 23"/>
              <a:gd name="T4" fmla="*/ 11 w 22"/>
              <a:gd name="T5" fmla="*/ 23 h 23"/>
              <a:gd name="T6" fmla="*/ 0 w 22"/>
              <a:gd name="T7" fmla="*/ 12 h 23"/>
              <a:gd name="T8" fmla="*/ 11 w 22"/>
              <a:gd name="T9" fmla="*/ 1 h 23"/>
              <a:gd name="T10" fmla="*/ 22 w 22"/>
              <a:gd name="T11" fmla="*/ 12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23">
                <a:moveTo>
                  <a:pt x="22" y="12"/>
                </a:moveTo>
                <a:cubicBezTo>
                  <a:pt x="22" y="16"/>
                  <a:pt x="21" y="20"/>
                  <a:pt x="18" y="22"/>
                </a:cubicBezTo>
                <a:cubicBezTo>
                  <a:pt x="16" y="23"/>
                  <a:pt x="14" y="23"/>
                  <a:pt x="11" y="23"/>
                </a:cubicBezTo>
                <a:cubicBezTo>
                  <a:pt x="5" y="23"/>
                  <a:pt x="1" y="18"/>
                  <a:pt x="0" y="12"/>
                </a:cubicBezTo>
                <a:cubicBezTo>
                  <a:pt x="0" y="7"/>
                  <a:pt x="5" y="1"/>
                  <a:pt x="11" y="1"/>
                </a:cubicBezTo>
                <a:cubicBezTo>
                  <a:pt x="17" y="0"/>
                  <a:pt x="22" y="6"/>
                  <a:pt x="22" y="1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58" name="Freeform 41">
            <a:extLst>
              <a:ext uri="{FF2B5EF4-FFF2-40B4-BE49-F238E27FC236}">
                <a16:creationId xmlns:a16="http://schemas.microsoft.com/office/drawing/2014/main" id="{E0337062-B449-6521-E6F2-8509E9E9F982}"/>
              </a:ext>
            </a:extLst>
          </p:cNvPr>
          <p:cNvSpPr>
            <a:spLocks/>
          </p:cNvSpPr>
          <p:nvPr/>
        </p:nvSpPr>
        <p:spPr bwMode="auto">
          <a:xfrm>
            <a:off x="8496625" y="4147130"/>
            <a:ext cx="37802" cy="37802"/>
          </a:xfrm>
          <a:custGeom>
            <a:avLst/>
            <a:gdLst>
              <a:gd name="T0" fmla="*/ 22 w 22"/>
              <a:gd name="T1" fmla="*/ 11 h 22"/>
              <a:gd name="T2" fmla="*/ 18 w 22"/>
              <a:gd name="T3" fmla="*/ 21 h 22"/>
              <a:gd name="T4" fmla="*/ 11 w 22"/>
              <a:gd name="T5" fmla="*/ 22 h 22"/>
              <a:gd name="T6" fmla="*/ 0 w 22"/>
              <a:gd name="T7" fmla="*/ 11 h 22"/>
              <a:gd name="T8" fmla="*/ 11 w 22"/>
              <a:gd name="T9" fmla="*/ 0 h 22"/>
              <a:gd name="T10" fmla="*/ 22 w 22"/>
              <a:gd name="T11" fmla="*/ 1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22">
                <a:moveTo>
                  <a:pt x="22" y="11"/>
                </a:moveTo>
                <a:cubicBezTo>
                  <a:pt x="22" y="15"/>
                  <a:pt x="21" y="19"/>
                  <a:pt x="18" y="21"/>
                </a:cubicBezTo>
                <a:cubicBezTo>
                  <a:pt x="16" y="22"/>
                  <a:pt x="14" y="22"/>
                  <a:pt x="11" y="22"/>
                </a:cubicBezTo>
                <a:cubicBezTo>
                  <a:pt x="5" y="22"/>
                  <a:pt x="1" y="17"/>
                  <a:pt x="0" y="11"/>
                </a:cubicBezTo>
                <a:cubicBezTo>
                  <a:pt x="0" y="7"/>
                  <a:pt x="5" y="1"/>
                  <a:pt x="11" y="0"/>
                </a:cubicBezTo>
                <a:cubicBezTo>
                  <a:pt x="17" y="0"/>
                  <a:pt x="22" y="5"/>
                  <a:pt x="22" y="1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59" name="Freeform 42">
            <a:extLst>
              <a:ext uri="{FF2B5EF4-FFF2-40B4-BE49-F238E27FC236}">
                <a16:creationId xmlns:a16="http://schemas.microsoft.com/office/drawing/2014/main" id="{EF5E1AE1-5A06-BFC7-2A4D-B7F938880EC7}"/>
              </a:ext>
            </a:extLst>
          </p:cNvPr>
          <p:cNvSpPr>
            <a:spLocks/>
          </p:cNvSpPr>
          <p:nvPr/>
        </p:nvSpPr>
        <p:spPr bwMode="auto">
          <a:xfrm>
            <a:off x="8603934" y="4840969"/>
            <a:ext cx="18291" cy="19511"/>
          </a:xfrm>
          <a:custGeom>
            <a:avLst/>
            <a:gdLst>
              <a:gd name="T0" fmla="*/ 11 w 11"/>
              <a:gd name="T1" fmla="*/ 6 h 11"/>
              <a:gd name="T2" fmla="*/ 9 w 11"/>
              <a:gd name="T3" fmla="*/ 11 h 11"/>
              <a:gd name="T4" fmla="*/ 6 w 11"/>
              <a:gd name="T5" fmla="*/ 11 h 11"/>
              <a:gd name="T6" fmla="*/ 0 w 11"/>
              <a:gd name="T7" fmla="*/ 6 h 11"/>
              <a:gd name="T8" fmla="*/ 6 w 11"/>
              <a:gd name="T9" fmla="*/ 0 h 11"/>
              <a:gd name="T10" fmla="*/ 11 w 11"/>
              <a:gd name="T11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11">
                <a:moveTo>
                  <a:pt x="11" y="6"/>
                </a:moveTo>
                <a:cubicBezTo>
                  <a:pt x="11" y="8"/>
                  <a:pt x="10" y="10"/>
                  <a:pt x="9" y="11"/>
                </a:cubicBezTo>
                <a:cubicBezTo>
                  <a:pt x="8" y="11"/>
                  <a:pt x="7" y="11"/>
                  <a:pt x="6" y="11"/>
                </a:cubicBezTo>
                <a:cubicBezTo>
                  <a:pt x="3" y="11"/>
                  <a:pt x="0" y="9"/>
                  <a:pt x="0" y="6"/>
                </a:cubicBezTo>
                <a:cubicBezTo>
                  <a:pt x="0" y="3"/>
                  <a:pt x="3" y="0"/>
                  <a:pt x="6" y="0"/>
                </a:cubicBezTo>
                <a:cubicBezTo>
                  <a:pt x="9" y="0"/>
                  <a:pt x="11" y="3"/>
                  <a:pt x="11" y="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60" name="Freeform 43">
            <a:extLst>
              <a:ext uri="{FF2B5EF4-FFF2-40B4-BE49-F238E27FC236}">
                <a16:creationId xmlns:a16="http://schemas.microsoft.com/office/drawing/2014/main" id="{8B34A115-9DF1-E0BD-59B5-F264534CA3B3}"/>
              </a:ext>
            </a:extLst>
          </p:cNvPr>
          <p:cNvSpPr>
            <a:spLocks/>
          </p:cNvSpPr>
          <p:nvPr/>
        </p:nvSpPr>
        <p:spPr bwMode="auto">
          <a:xfrm>
            <a:off x="8466141" y="4960470"/>
            <a:ext cx="18291" cy="19511"/>
          </a:xfrm>
          <a:custGeom>
            <a:avLst/>
            <a:gdLst>
              <a:gd name="T0" fmla="*/ 11 w 11"/>
              <a:gd name="T1" fmla="*/ 5 h 11"/>
              <a:gd name="T2" fmla="*/ 9 w 11"/>
              <a:gd name="T3" fmla="*/ 10 h 11"/>
              <a:gd name="T4" fmla="*/ 5 w 11"/>
              <a:gd name="T5" fmla="*/ 11 h 11"/>
              <a:gd name="T6" fmla="*/ 0 w 11"/>
              <a:gd name="T7" fmla="*/ 5 h 11"/>
              <a:gd name="T8" fmla="*/ 5 w 11"/>
              <a:gd name="T9" fmla="*/ 0 h 11"/>
              <a:gd name="T10" fmla="*/ 11 w 11"/>
              <a:gd name="T11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11">
                <a:moveTo>
                  <a:pt x="11" y="5"/>
                </a:moveTo>
                <a:cubicBezTo>
                  <a:pt x="11" y="7"/>
                  <a:pt x="10" y="9"/>
                  <a:pt x="9" y="10"/>
                </a:cubicBezTo>
                <a:cubicBezTo>
                  <a:pt x="8" y="11"/>
                  <a:pt x="7" y="11"/>
                  <a:pt x="5" y="11"/>
                </a:cubicBezTo>
                <a:cubicBezTo>
                  <a:pt x="2" y="11"/>
                  <a:pt x="0" y="9"/>
                  <a:pt x="0" y="5"/>
                </a:cubicBezTo>
                <a:cubicBezTo>
                  <a:pt x="0" y="3"/>
                  <a:pt x="2" y="0"/>
                  <a:pt x="5" y="0"/>
                </a:cubicBezTo>
                <a:cubicBezTo>
                  <a:pt x="8" y="0"/>
                  <a:pt x="11" y="2"/>
                  <a:pt x="11" y="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61" name="Freeform 44">
            <a:extLst>
              <a:ext uri="{FF2B5EF4-FFF2-40B4-BE49-F238E27FC236}">
                <a16:creationId xmlns:a16="http://schemas.microsoft.com/office/drawing/2014/main" id="{EA002928-EADF-E518-ED8A-C18EDE123AEC}"/>
              </a:ext>
            </a:extLst>
          </p:cNvPr>
          <p:cNvSpPr>
            <a:spLocks/>
          </p:cNvSpPr>
          <p:nvPr/>
        </p:nvSpPr>
        <p:spPr bwMode="auto">
          <a:xfrm>
            <a:off x="8701486" y="4595869"/>
            <a:ext cx="18291" cy="20730"/>
          </a:xfrm>
          <a:custGeom>
            <a:avLst/>
            <a:gdLst>
              <a:gd name="T0" fmla="*/ 11 w 11"/>
              <a:gd name="T1" fmla="*/ 6 h 12"/>
              <a:gd name="T2" fmla="*/ 9 w 11"/>
              <a:gd name="T3" fmla="*/ 11 h 12"/>
              <a:gd name="T4" fmla="*/ 5 w 11"/>
              <a:gd name="T5" fmla="*/ 12 h 12"/>
              <a:gd name="T6" fmla="*/ 0 w 11"/>
              <a:gd name="T7" fmla="*/ 6 h 12"/>
              <a:gd name="T8" fmla="*/ 5 w 11"/>
              <a:gd name="T9" fmla="*/ 1 h 12"/>
              <a:gd name="T10" fmla="*/ 11 w 11"/>
              <a:gd name="T11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12">
                <a:moveTo>
                  <a:pt x="11" y="6"/>
                </a:moveTo>
                <a:cubicBezTo>
                  <a:pt x="11" y="8"/>
                  <a:pt x="10" y="10"/>
                  <a:pt x="9" y="11"/>
                </a:cubicBezTo>
                <a:cubicBezTo>
                  <a:pt x="8" y="12"/>
                  <a:pt x="6" y="12"/>
                  <a:pt x="5" y="12"/>
                </a:cubicBezTo>
                <a:cubicBezTo>
                  <a:pt x="2" y="12"/>
                  <a:pt x="0" y="9"/>
                  <a:pt x="0" y="6"/>
                </a:cubicBezTo>
                <a:cubicBezTo>
                  <a:pt x="0" y="4"/>
                  <a:pt x="2" y="1"/>
                  <a:pt x="5" y="1"/>
                </a:cubicBezTo>
                <a:cubicBezTo>
                  <a:pt x="8" y="0"/>
                  <a:pt x="11" y="3"/>
                  <a:pt x="11" y="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62" name="Freeform 45">
            <a:extLst>
              <a:ext uri="{FF2B5EF4-FFF2-40B4-BE49-F238E27FC236}">
                <a16:creationId xmlns:a16="http://schemas.microsoft.com/office/drawing/2014/main" id="{91FE100F-91C5-A30C-5883-8B1EB7651B46}"/>
              </a:ext>
            </a:extLst>
          </p:cNvPr>
          <p:cNvSpPr>
            <a:spLocks/>
          </p:cNvSpPr>
          <p:nvPr/>
        </p:nvSpPr>
        <p:spPr bwMode="auto">
          <a:xfrm>
            <a:off x="8847814" y="4699519"/>
            <a:ext cx="18291" cy="19511"/>
          </a:xfrm>
          <a:custGeom>
            <a:avLst/>
            <a:gdLst>
              <a:gd name="T0" fmla="*/ 11 w 11"/>
              <a:gd name="T1" fmla="*/ 5 h 11"/>
              <a:gd name="T2" fmla="*/ 9 w 11"/>
              <a:gd name="T3" fmla="*/ 10 h 11"/>
              <a:gd name="T4" fmla="*/ 5 w 11"/>
              <a:gd name="T5" fmla="*/ 11 h 11"/>
              <a:gd name="T6" fmla="*/ 0 w 11"/>
              <a:gd name="T7" fmla="*/ 5 h 11"/>
              <a:gd name="T8" fmla="*/ 5 w 11"/>
              <a:gd name="T9" fmla="*/ 0 h 11"/>
              <a:gd name="T10" fmla="*/ 11 w 11"/>
              <a:gd name="T11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11">
                <a:moveTo>
                  <a:pt x="11" y="5"/>
                </a:moveTo>
                <a:cubicBezTo>
                  <a:pt x="11" y="7"/>
                  <a:pt x="10" y="9"/>
                  <a:pt x="9" y="10"/>
                </a:cubicBezTo>
                <a:cubicBezTo>
                  <a:pt x="8" y="11"/>
                  <a:pt x="7" y="11"/>
                  <a:pt x="5" y="11"/>
                </a:cubicBezTo>
                <a:cubicBezTo>
                  <a:pt x="2" y="11"/>
                  <a:pt x="0" y="9"/>
                  <a:pt x="0" y="5"/>
                </a:cubicBezTo>
                <a:cubicBezTo>
                  <a:pt x="0" y="3"/>
                  <a:pt x="2" y="0"/>
                  <a:pt x="5" y="0"/>
                </a:cubicBezTo>
                <a:cubicBezTo>
                  <a:pt x="8" y="0"/>
                  <a:pt x="11" y="2"/>
                  <a:pt x="11" y="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63" name="Freeform 46">
            <a:extLst>
              <a:ext uri="{FF2B5EF4-FFF2-40B4-BE49-F238E27FC236}">
                <a16:creationId xmlns:a16="http://schemas.microsoft.com/office/drawing/2014/main" id="{6DE31A94-125D-2D22-275A-6893A29BAA8C}"/>
              </a:ext>
            </a:extLst>
          </p:cNvPr>
          <p:cNvSpPr>
            <a:spLocks/>
          </p:cNvSpPr>
          <p:nvPr/>
        </p:nvSpPr>
        <p:spPr bwMode="auto">
          <a:xfrm>
            <a:off x="8663684" y="4242244"/>
            <a:ext cx="18291" cy="19511"/>
          </a:xfrm>
          <a:custGeom>
            <a:avLst/>
            <a:gdLst>
              <a:gd name="T0" fmla="*/ 11 w 11"/>
              <a:gd name="T1" fmla="*/ 6 h 11"/>
              <a:gd name="T2" fmla="*/ 9 w 11"/>
              <a:gd name="T3" fmla="*/ 11 h 11"/>
              <a:gd name="T4" fmla="*/ 5 w 11"/>
              <a:gd name="T5" fmla="*/ 11 h 11"/>
              <a:gd name="T6" fmla="*/ 0 w 11"/>
              <a:gd name="T7" fmla="*/ 6 h 11"/>
              <a:gd name="T8" fmla="*/ 5 w 11"/>
              <a:gd name="T9" fmla="*/ 0 h 11"/>
              <a:gd name="T10" fmla="*/ 11 w 11"/>
              <a:gd name="T11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11">
                <a:moveTo>
                  <a:pt x="11" y="6"/>
                </a:moveTo>
                <a:cubicBezTo>
                  <a:pt x="11" y="7"/>
                  <a:pt x="10" y="10"/>
                  <a:pt x="9" y="11"/>
                </a:cubicBezTo>
                <a:cubicBezTo>
                  <a:pt x="8" y="11"/>
                  <a:pt x="7" y="11"/>
                  <a:pt x="5" y="11"/>
                </a:cubicBezTo>
                <a:cubicBezTo>
                  <a:pt x="2" y="11"/>
                  <a:pt x="0" y="9"/>
                  <a:pt x="0" y="6"/>
                </a:cubicBezTo>
                <a:cubicBezTo>
                  <a:pt x="0" y="3"/>
                  <a:pt x="2" y="0"/>
                  <a:pt x="5" y="0"/>
                </a:cubicBezTo>
                <a:cubicBezTo>
                  <a:pt x="8" y="0"/>
                  <a:pt x="11" y="3"/>
                  <a:pt x="11" y="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64" name="Freeform 47">
            <a:extLst>
              <a:ext uri="{FF2B5EF4-FFF2-40B4-BE49-F238E27FC236}">
                <a16:creationId xmlns:a16="http://schemas.microsoft.com/office/drawing/2014/main" id="{5B78D1CD-6ED1-702B-4BF0-801C8A29E360}"/>
              </a:ext>
            </a:extLst>
          </p:cNvPr>
          <p:cNvSpPr>
            <a:spLocks/>
          </p:cNvSpPr>
          <p:nvPr/>
        </p:nvSpPr>
        <p:spPr bwMode="auto">
          <a:xfrm>
            <a:off x="8688072" y="4361746"/>
            <a:ext cx="45119" cy="47557"/>
          </a:xfrm>
          <a:custGeom>
            <a:avLst/>
            <a:gdLst>
              <a:gd name="T0" fmla="*/ 27 w 27"/>
              <a:gd name="T1" fmla="*/ 14 h 28"/>
              <a:gd name="T2" fmla="*/ 22 w 27"/>
              <a:gd name="T3" fmla="*/ 26 h 28"/>
              <a:gd name="T4" fmla="*/ 13 w 27"/>
              <a:gd name="T5" fmla="*/ 28 h 28"/>
              <a:gd name="T6" fmla="*/ 0 w 27"/>
              <a:gd name="T7" fmla="*/ 14 h 28"/>
              <a:gd name="T8" fmla="*/ 13 w 27"/>
              <a:gd name="T9" fmla="*/ 0 h 28"/>
              <a:gd name="T10" fmla="*/ 27 w 27"/>
              <a:gd name="T11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" h="28">
                <a:moveTo>
                  <a:pt x="27" y="14"/>
                </a:moveTo>
                <a:cubicBezTo>
                  <a:pt x="27" y="19"/>
                  <a:pt x="25" y="24"/>
                  <a:pt x="22" y="26"/>
                </a:cubicBezTo>
                <a:cubicBezTo>
                  <a:pt x="20" y="28"/>
                  <a:pt x="16" y="28"/>
                  <a:pt x="13" y="28"/>
                </a:cubicBezTo>
                <a:cubicBezTo>
                  <a:pt x="6" y="28"/>
                  <a:pt x="0" y="22"/>
                  <a:pt x="0" y="14"/>
                </a:cubicBezTo>
                <a:cubicBezTo>
                  <a:pt x="0" y="8"/>
                  <a:pt x="5" y="1"/>
                  <a:pt x="13" y="0"/>
                </a:cubicBezTo>
                <a:cubicBezTo>
                  <a:pt x="21" y="0"/>
                  <a:pt x="27" y="7"/>
                  <a:pt x="27" y="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65" name="Freeform 48">
            <a:extLst>
              <a:ext uri="{FF2B5EF4-FFF2-40B4-BE49-F238E27FC236}">
                <a16:creationId xmlns:a16="http://schemas.microsoft.com/office/drawing/2014/main" id="{9A2EFB46-C4FA-17B8-A5D2-BF6D8B7DF534}"/>
              </a:ext>
            </a:extLst>
          </p:cNvPr>
          <p:cNvSpPr>
            <a:spLocks/>
          </p:cNvSpPr>
          <p:nvPr/>
        </p:nvSpPr>
        <p:spPr bwMode="auto">
          <a:xfrm>
            <a:off x="8353957" y="4069090"/>
            <a:ext cx="45119" cy="47557"/>
          </a:xfrm>
          <a:custGeom>
            <a:avLst/>
            <a:gdLst>
              <a:gd name="T0" fmla="*/ 27 w 27"/>
              <a:gd name="T1" fmla="*/ 14 h 28"/>
              <a:gd name="T2" fmla="*/ 22 w 27"/>
              <a:gd name="T3" fmla="*/ 26 h 28"/>
              <a:gd name="T4" fmla="*/ 13 w 27"/>
              <a:gd name="T5" fmla="*/ 28 h 28"/>
              <a:gd name="T6" fmla="*/ 0 w 27"/>
              <a:gd name="T7" fmla="*/ 14 h 28"/>
              <a:gd name="T8" fmla="*/ 13 w 27"/>
              <a:gd name="T9" fmla="*/ 0 h 28"/>
              <a:gd name="T10" fmla="*/ 27 w 27"/>
              <a:gd name="T11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" h="28">
                <a:moveTo>
                  <a:pt x="27" y="14"/>
                </a:moveTo>
                <a:cubicBezTo>
                  <a:pt x="27" y="19"/>
                  <a:pt x="25" y="24"/>
                  <a:pt x="22" y="26"/>
                </a:cubicBezTo>
                <a:cubicBezTo>
                  <a:pt x="20" y="28"/>
                  <a:pt x="16" y="28"/>
                  <a:pt x="13" y="28"/>
                </a:cubicBezTo>
                <a:cubicBezTo>
                  <a:pt x="6" y="28"/>
                  <a:pt x="0" y="22"/>
                  <a:pt x="0" y="14"/>
                </a:cubicBezTo>
                <a:cubicBezTo>
                  <a:pt x="0" y="8"/>
                  <a:pt x="5" y="1"/>
                  <a:pt x="13" y="0"/>
                </a:cubicBezTo>
                <a:cubicBezTo>
                  <a:pt x="21" y="0"/>
                  <a:pt x="27" y="6"/>
                  <a:pt x="27" y="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66" name="Freeform 49">
            <a:extLst>
              <a:ext uri="{FF2B5EF4-FFF2-40B4-BE49-F238E27FC236}">
                <a16:creationId xmlns:a16="http://schemas.microsoft.com/office/drawing/2014/main" id="{B52B0C1A-291E-6826-ADAF-914E692489D2}"/>
              </a:ext>
            </a:extLst>
          </p:cNvPr>
          <p:cNvSpPr>
            <a:spLocks/>
          </p:cNvSpPr>
          <p:nvPr/>
        </p:nvSpPr>
        <p:spPr bwMode="auto">
          <a:xfrm>
            <a:off x="8355176" y="3908129"/>
            <a:ext cx="29266" cy="30485"/>
          </a:xfrm>
          <a:custGeom>
            <a:avLst/>
            <a:gdLst>
              <a:gd name="T0" fmla="*/ 17 w 17"/>
              <a:gd name="T1" fmla="*/ 9 h 18"/>
              <a:gd name="T2" fmla="*/ 14 w 17"/>
              <a:gd name="T3" fmla="*/ 17 h 18"/>
              <a:gd name="T4" fmla="*/ 9 w 17"/>
              <a:gd name="T5" fmla="*/ 18 h 18"/>
              <a:gd name="T6" fmla="*/ 0 w 17"/>
              <a:gd name="T7" fmla="*/ 9 h 18"/>
              <a:gd name="T8" fmla="*/ 9 w 17"/>
              <a:gd name="T9" fmla="*/ 1 h 18"/>
              <a:gd name="T10" fmla="*/ 17 w 17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8">
                <a:moveTo>
                  <a:pt x="17" y="9"/>
                </a:moveTo>
                <a:cubicBezTo>
                  <a:pt x="17" y="12"/>
                  <a:pt x="16" y="15"/>
                  <a:pt x="14" y="17"/>
                </a:cubicBezTo>
                <a:cubicBezTo>
                  <a:pt x="13" y="18"/>
                  <a:pt x="11" y="18"/>
                  <a:pt x="9" y="18"/>
                </a:cubicBezTo>
                <a:cubicBezTo>
                  <a:pt x="4" y="18"/>
                  <a:pt x="0" y="14"/>
                  <a:pt x="0" y="9"/>
                </a:cubicBezTo>
                <a:cubicBezTo>
                  <a:pt x="0" y="6"/>
                  <a:pt x="4" y="1"/>
                  <a:pt x="9" y="1"/>
                </a:cubicBezTo>
                <a:cubicBezTo>
                  <a:pt x="13" y="0"/>
                  <a:pt x="17" y="5"/>
                  <a:pt x="17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67" name="Freeform 50">
            <a:extLst>
              <a:ext uri="{FF2B5EF4-FFF2-40B4-BE49-F238E27FC236}">
                <a16:creationId xmlns:a16="http://schemas.microsoft.com/office/drawing/2014/main" id="{592E0E22-CF30-261E-900C-9C4AE9E67822}"/>
              </a:ext>
            </a:extLst>
          </p:cNvPr>
          <p:cNvSpPr>
            <a:spLocks/>
          </p:cNvSpPr>
          <p:nvPr/>
        </p:nvSpPr>
        <p:spPr bwMode="auto">
          <a:xfrm>
            <a:off x="8090566" y="4015436"/>
            <a:ext cx="28046" cy="30485"/>
          </a:xfrm>
          <a:custGeom>
            <a:avLst/>
            <a:gdLst>
              <a:gd name="T0" fmla="*/ 16 w 16"/>
              <a:gd name="T1" fmla="*/ 9 h 18"/>
              <a:gd name="T2" fmla="*/ 14 w 16"/>
              <a:gd name="T3" fmla="*/ 17 h 18"/>
              <a:gd name="T4" fmla="*/ 8 w 16"/>
              <a:gd name="T5" fmla="*/ 18 h 18"/>
              <a:gd name="T6" fmla="*/ 0 w 16"/>
              <a:gd name="T7" fmla="*/ 9 h 18"/>
              <a:gd name="T8" fmla="*/ 8 w 16"/>
              <a:gd name="T9" fmla="*/ 0 h 18"/>
              <a:gd name="T10" fmla="*/ 16 w 16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8">
                <a:moveTo>
                  <a:pt x="16" y="9"/>
                </a:moveTo>
                <a:cubicBezTo>
                  <a:pt x="16" y="12"/>
                  <a:pt x="15" y="15"/>
                  <a:pt x="14" y="17"/>
                </a:cubicBezTo>
                <a:cubicBezTo>
                  <a:pt x="12" y="18"/>
                  <a:pt x="10" y="18"/>
                  <a:pt x="8" y="18"/>
                </a:cubicBezTo>
                <a:cubicBezTo>
                  <a:pt x="4" y="18"/>
                  <a:pt x="0" y="14"/>
                  <a:pt x="0" y="9"/>
                </a:cubicBezTo>
                <a:cubicBezTo>
                  <a:pt x="0" y="5"/>
                  <a:pt x="3" y="1"/>
                  <a:pt x="8" y="0"/>
                </a:cubicBezTo>
                <a:cubicBezTo>
                  <a:pt x="13" y="0"/>
                  <a:pt x="16" y="4"/>
                  <a:pt x="16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68" name="Freeform 51">
            <a:extLst>
              <a:ext uri="{FF2B5EF4-FFF2-40B4-BE49-F238E27FC236}">
                <a16:creationId xmlns:a16="http://schemas.microsoft.com/office/drawing/2014/main" id="{71E04870-BA26-C2D4-63DF-876A82905D32}"/>
              </a:ext>
            </a:extLst>
          </p:cNvPr>
          <p:cNvSpPr>
            <a:spLocks/>
          </p:cNvSpPr>
          <p:nvPr/>
        </p:nvSpPr>
        <p:spPr bwMode="auto">
          <a:xfrm>
            <a:off x="7854004" y="4441007"/>
            <a:ext cx="26827" cy="30485"/>
          </a:xfrm>
          <a:custGeom>
            <a:avLst/>
            <a:gdLst>
              <a:gd name="T0" fmla="*/ 16 w 16"/>
              <a:gd name="T1" fmla="*/ 9 h 18"/>
              <a:gd name="T2" fmla="*/ 13 w 16"/>
              <a:gd name="T3" fmla="*/ 17 h 18"/>
              <a:gd name="T4" fmla="*/ 8 w 16"/>
              <a:gd name="T5" fmla="*/ 18 h 18"/>
              <a:gd name="T6" fmla="*/ 0 w 16"/>
              <a:gd name="T7" fmla="*/ 9 h 18"/>
              <a:gd name="T8" fmla="*/ 8 w 16"/>
              <a:gd name="T9" fmla="*/ 1 h 18"/>
              <a:gd name="T10" fmla="*/ 16 w 16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18">
                <a:moveTo>
                  <a:pt x="16" y="9"/>
                </a:moveTo>
                <a:cubicBezTo>
                  <a:pt x="16" y="12"/>
                  <a:pt x="15" y="15"/>
                  <a:pt x="13" y="17"/>
                </a:cubicBezTo>
                <a:cubicBezTo>
                  <a:pt x="12" y="18"/>
                  <a:pt x="10" y="18"/>
                  <a:pt x="8" y="18"/>
                </a:cubicBezTo>
                <a:cubicBezTo>
                  <a:pt x="3" y="18"/>
                  <a:pt x="0" y="14"/>
                  <a:pt x="0" y="9"/>
                </a:cubicBezTo>
                <a:cubicBezTo>
                  <a:pt x="0" y="6"/>
                  <a:pt x="3" y="1"/>
                  <a:pt x="8" y="1"/>
                </a:cubicBezTo>
                <a:cubicBezTo>
                  <a:pt x="13" y="0"/>
                  <a:pt x="16" y="5"/>
                  <a:pt x="16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69" name="Freeform 52">
            <a:extLst>
              <a:ext uri="{FF2B5EF4-FFF2-40B4-BE49-F238E27FC236}">
                <a16:creationId xmlns:a16="http://schemas.microsoft.com/office/drawing/2014/main" id="{F498F565-2EB0-2B13-3EAA-2A629DE169E0}"/>
              </a:ext>
            </a:extLst>
          </p:cNvPr>
          <p:cNvSpPr>
            <a:spLocks/>
          </p:cNvSpPr>
          <p:nvPr/>
        </p:nvSpPr>
        <p:spPr bwMode="auto">
          <a:xfrm>
            <a:off x="7838151" y="4744637"/>
            <a:ext cx="29266" cy="30485"/>
          </a:xfrm>
          <a:custGeom>
            <a:avLst/>
            <a:gdLst>
              <a:gd name="T0" fmla="*/ 17 w 17"/>
              <a:gd name="T1" fmla="*/ 9 h 18"/>
              <a:gd name="T2" fmla="*/ 14 w 17"/>
              <a:gd name="T3" fmla="*/ 17 h 18"/>
              <a:gd name="T4" fmla="*/ 9 w 17"/>
              <a:gd name="T5" fmla="*/ 18 h 18"/>
              <a:gd name="T6" fmla="*/ 0 w 17"/>
              <a:gd name="T7" fmla="*/ 9 h 18"/>
              <a:gd name="T8" fmla="*/ 9 w 17"/>
              <a:gd name="T9" fmla="*/ 0 h 18"/>
              <a:gd name="T10" fmla="*/ 17 w 17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8">
                <a:moveTo>
                  <a:pt x="17" y="9"/>
                </a:moveTo>
                <a:cubicBezTo>
                  <a:pt x="17" y="12"/>
                  <a:pt x="16" y="15"/>
                  <a:pt x="14" y="17"/>
                </a:cubicBezTo>
                <a:cubicBezTo>
                  <a:pt x="13" y="18"/>
                  <a:pt x="11" y="18"/>
                  <a:pt x="9" y="18"/>
                </a:cubicBezTo>
                <a:cubicBezTo>
                  <a:pt x="4" y="18"/>
                  <a:pt x="0" y="14"/>
                  <a:pt x="0" y="9"/>
                </a:cubicBezTo>
                <a:cubicBezTo>
                  <a:pt x="0" y="5"/>
                  <a:pt x="4" y="1"/>
                  <a:pt x="9" y="0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70" name="Freeform 53">
            <a:extLst>
              <a:ext uri="{FF2B5EF4-FFF2-40B4-BE49-F238E27FC236}">
                <a16:creationId xmlns:a16="http://schemas.microsoft.com/office/drawing/2014/main" id="{01AC2746-47BE-EF57-D4CF-3F3DFE53480A}"/>
              </a:ext>
            </a:extLst>
          </p:cNvPr>
          <p:cNvSpPr>
            <a:spLocks/>
          </p:cNvSpPr>
          <p:nvPr/>
        </p:nvSpPr>
        <p:spPr bwMode="auto">
          <a:xfrm>
            <a:off x="8312496" y="5020220"/>
            <a:ext cx="29266" cy="29266"/>
          </a:xfrm>
          <a:custGeom>
            <a:avLst/>
            <a:gdLst>
              <a:gd name="T0" fmla="*/ 17 w 17"/>
              <a:gd name="T1" fmla="*/ 9 h 17"/>
              <a:gd name="T2" fmla="*/ 14 w 17"/>
              <a:gd name="T3" fmla="*/ 16 h 17"/>
              <a:gd name="T4" fmla="*/ 9 w 17"/>
              <a:gd name="T5" fmla="*/ 17 h 17"/>
              <a:gd name="T6" fmla="*/ 0 w 17"/>
              <a:gd name="T7" fmla="*/ 9 h 17"/>
              <a:gd name="T8" fmla="*/ 9 w 17"/>
              <a:gd name="T9" fmla="*/ 0 h 17"/>
              <a:gd name="T10" fmla="*/ 17 w 17"/>
              <a:gd name="T1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7">
                <a:moveTo>
                  <a:pt x="17" y="9"/>
                </a:moveTo>
                <a:cubicBezTo>
                  <a:pt x="17" y="11"/>
                  <a:pt x="16" y="15"/>
                  <a:pt x="14" y="16"/>
                </a:cubicBezTo>
                <a:cubicBezTo>
                  <a:pt x="13" y="17"/>
                  <a:pt x="11" y="17"/>
                  <a:pt x="9" y="17"/>
                </a:cubicBezTo>
                <a:cubicBezTo>
                  <a:pt x="4" y="17"/>
                  <a:pt x="0" y="14"/>
                  <a:pt x="0" y="9"/>
                </a:cubicBezTo>
                <a:cubicBezTo>
                  <a:pt x="0" y="5"/>
                  <a:pt x="4" y="0"/>
                  <a:pt x="9" y="0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71" name="Freeform 54">
            <a:extLst>
              <a:ext uri="{FF2B5EF4-FFF2-40B4-BE49-F238E27FC236}">
                <a16:creationId xmlns:a16="http://schemas.microsoft.com/office/drawing/2014/main" id="{2CB82F9A-3E03-0AA2-2FA0-AB4A209FC9A5}"/>
              </a:ext>
            </a:extLst>
          </p:cNvPr>
          <p:cNvSpPr>
            <a:spLocks/>
          </p:cNvSpPr>
          <p:nvPr/>
        </p:nvSpPr>
        <p:spPr bwMode="auto">
          <a:xfrm>
            <a:off x="7900340" y="4582457"/>
            <a:ext cx="45119" cy="47557"/>
          </a:xfrm>
          <a:custGeom>
            <a:avLst/>
            <a:gdLst>
              <a:gd name="T0" fmla="*/ 27 w 27"/>
              <a:gd name="T1" fmla="*/ 14 h 28"/>
              <a:gd name="T2" fmla="*/ 23 w 27"/>
              <a:gd name="T3" fmla="*/ 26 h 28"/>
              <a:gd name="T4" fmla="*/ 14 w 27"/>
              <a:gd name="T5" fmla="*/ 28 h 28"/>
              <a:gd name="T6" fmla="*/ 1 w 27"/>
              <a:gd name="T7" fmla="*/ 14 h 28"/>
              <a:gd name="T8" fmla="*/ 14 w 27"/>
              <a:gd name="T9" fmla="*/ 0 h 28"/>
              <a:gd name="T10" fmla="*/ 27 w 27"/>
              <a:gd name="T11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" h="28">
                <a:moveTo>
                  <a:pt x="27" y="14"/>
                </a:moveTo>
                <a:cubicBezTo>
                  <a:pt x="27" y="19"/>
                  <a:pt x="26" y="24"/>
                  <a:pt x="23" y="26"/>
                </a:cubicBezTo>
                <a:cubicBezTo>
                  <a:pt x="20" y="28"/>
                  <a:pt x="17" y="28"/>
                  <a:pt x="14" y="28"/>
                </a:cubicBezTo>
                <a:cubicBezTo>
                  <a:pt x="7" y="28"/>
                  <a:pt x="1" y="22"/>
                  <a:pt x="1" y="14"/>
                </a:cubicBezTo>
                <a:cubicBezTo>
                  <a:pt x="0" y="8"/>
                  <a:pt x="6" y="1"/>
                  <a:pt x="14" y="0"/>
                </a:cubicBezTo>
                <a:cubicBezTo>
                  <a:pt x="21" y="0"/>
                  <a:pt x="27" y="7"/>
                  <a:pt x="27" y="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72" name="Freeform 55">
            <a:extLst>
              <a:ext uri="{FF2B5EF4-FFF2-40B4-BE49-F238E27FC236}">
                <a16:creationId xmlns:a16="http://schemas.microsoft.com/office/drawing/2014/main" id="{0F43ACA5-5AEB-BA2B-D382-0AE2A08C063F}"/>
              </a:ext>
            </a:extLst>
          </p:cNvPr>
          <p:cNvSpPr>
            <a:spLocks/>
          </p:cNvSpPr>
          <p:nvPr/>
        </p:nvSpPr>
        <p:spPr bwMode="auto">
          <a:xfrm>
            <a:off x="8710020" y="4861699"/>
            <a:ext cx="37802" cy="39021"/>
          </a:xfrm>
          <a:custGeom>
            <a:avLst/>
            <a:gdLst>
              <a:gd name="T0" fmla="*/ 22 w 22"/>
              <a:gd name="T1" fmla="*/ 11 h 23"/>
              <a:gd name="T2" fmla="*/ 18 w 22"/>
              <a:gd name="T3" fmla="*/ 21 h 23"/>
              <a:gd name="T4" fmla="*/ 11 w 22"/>
              <a:gd name="T5" fmla="*/ 23 h 23"/>
              <a:gd name="T6" fmla="*/ 0 w 22"/>
              <a:gd name="T7" fmla="*/ 11 h 23"/>
              <a:gd name="T8" fmla="*/ 11 w 22"/>
              <a:gd name="T9" fmla="*/ 0 h 23"/>
              <a:gd name="T10" fmla="*/ 22 w 22"/>
              <a:gd name="T11" fmla="*/ 11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23">
                <a:moveTo>
                  <a:pt x="22" y="11"/>
                </a:moveTo>
                <a:cubicBezTo>
                  <a:pt x="22" y="15"/>
                  <a:pt x="20" y="19"/>
                  <a:pt x="18" y="21"/>
                </a:cubicBezTo>
                <a:cubicBezTo>
                  <a:pt x="16" y="23"/>
                  <a:pt x="13" y="23"/>
                  <a:pt x="11" y="23"/>
                </a:cubicBezTo>
                <a:cubicBezTo>
                  <a:pt x="5" y="23"/>
                  <a:pt x="0" y="18"/>
                  <a:pt x="0" y="11"/>
                </a:cubicBezTo>
                <a:cubicBezTo>
                  <a:pt x="0" y="7"/>
                  <a:pt x="5" y="1"/>
                  <a:pt x="11" y="0"/>
                </a:cubicBezTo>
                <a:cubicBezTo>
                  <a:pt x="17" y="0"/>
                  <a:pt x="22" y="5"/>
                  <a:pt x="22" y="1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73" name="Freeform 56">
            <a:extLst>
              <a:ext uri="{FF2B5EF4-FFF2-40B4-BE49-F238E27FC236}">
                <a16:creationId xmlns:a16="http://schemas.microsoft.com/office/drawing/2014/main" id="{811085BA-1A3C-FF50-2C6F-3683178CB87D}"/>
              </a:ext>
            </a:extLst>
          </p:cNvPr>
          <p:cNvSpPr>
            <a:spLocks/>
          </p:cNvSpPr>
          <p:nvPr/>
        </p:nvSpPr>
        <p:spPr bwMode="auto">
          <a:xfrm>
            <a:off x="8549060" y="3372814"/>
            <a:ext cx="29266" cy="30485"/>
          </a:xfrm>
          <a:custGeom>
            <a:avLst/>
            <a:gdLst>
              <a:gd name="T0" fmla="*/ 17 w 17"/>
              <a:gd name="T1" fmla="*/ 9 h 18"/>
              <a:gd name="T2" fmla="*/ 14 w 17"/>
              <a:gd name="T3" fmla="*/ 17 h 18"/>
              <a:gd name="T4" fmla="*/ 9 w 17"/>
              <a:gd name="T5" fmla="*/ 18 h 18"/>
              <a:gd name="T6" fmla="*/ 1 w 17"/>
              <a:gd name="T7" fmla="*/ 9 h 18"/>
              <a:gd name="T8" fmla="*/ 9 w 17"/>
              <a:gd name="T9" fmla="*/ 0 h 18"/>
              <a:gd name="T10" fmla="*/ 17 w 17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8">
                <a:moveTo>
                  <a:pt x="17" y="9"/>
                </a:moveTo>
                <a:cubicBezTo>
                  <a:pt x="17" y="12"/>
                  <a:pt x="16" y="15"/>
                  <a:pt x="14" y="17"/>
                </a:cubicBezTo>
                <a:cubicBezTo>
                  <a:pt x="13" y="18"/>
                  <a:pt x="11" y="18"/>
                  <a:pt x="9" y="18"/>
                </a:cubicBezTo>
                <a:cubicBezTo>
                  <a:pt x="4" y="18"/>
                  <a:pt x="1" y="14"/>
                  <a:pt x="1" y="9"/>
                </a:cubicBezTo>
                <a:cubicBezTo>
                  <a:pt x="0" y="5"/>
                  <a:pt x="4" y="1"/>
                  <a:pt x="9" y="0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74" name="Freeform 57">
            <a:extLst>
              <a:ext uri="{FF2B5EF4-FFF2-40B4-BE49-F238E27FC236}">
                <a16:creationId xmlns:a16="http://schemas.microsoft.com/office/drawing/2014/main" id="{FF501589-94CC-5163-48EF-2D1D19041E42}"/>
              </a:ext>
            </a:extLst>
          </p:cNvPr>
          <p:cNvSpPr>
            <a:spLocks/>
          </p:cNvSpPr>
          <p:nvPr/>
        </p:nvSpPr>
        <p:spPr bwMode="auto">
          <a:xfrm>
            <a:off x="9022187" y="3144785"/>
            <a:ext cx="28046" cy="30485"/>
          </a:xfrm>
          <a:custGeom>
            <a:avLst/>
            <a:gdLst>
              <a:gd name="T0" fmla="*/ 17 w 17"/>
              <a:gd name="T1" fmla="*/ 9 h 18"/>
              <a:gd name="T2" fmla="*/ 14 w 17"/>
              <a:gd name="T3" fmla="*/ 17 h 18"/>
              <a:gd name="T4" fmla="*/ 9 w 17"/>
              <a:gd name="T5" fmla="*/ 18 h 18"/>
              <a:gd name="T6" fmla="*/ 0 w 17"/>
              <a:gd name="T7" fmla="*/ 9 h 18"/>
              <a:gd name="T8" fmla="*/ 9 w 17"/>
              <a:gd name="T9" fmla="*/ 1 h 18"/>
              <a:gd name="T10" fmla="*/ 17 w 17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8">
                <a:moveTo>
                  <a:pt x="17" y="9"/>
                </a:moveTo>
                <a:cubicBezTo>
                  <a:pt x="17" y="12"/>
                  <a:pt x="16" y="15"/>
                  <a:pt x="14" y="17"/>
                </a:cubicBezTo>
                <a:cubicBezTo>
                  <a:pt x="13" y="18"/>
                  <a:pt x="11" y="18"/>
                  <a:pt x="9" y="18"/>
                </a:cubicBezTo>
                <a:cubicBezTo>
                  <a:pt x="4" y="18"/>
                  <a:pt x="1" y="14"/>
                  <a:pt x="0" y="9"/>
                </a:cubicBezTo>
                <a:cubicBezTo>
                  <a:pt x="0" y="6"/>
                  <a:pt x="4" y="1"/>
                  <a:pt x="9" y="1"/>
                </a:cubicBezTo>
                <a:cubicBezTo>
                  <a:pt x="13" y="0"/>
                  <a:pt x="17" y="5"/>
                  <a:pt x="17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75" name="Freeform 58">
            <a:extLst>
              <a:ext uri="{FF2B5EF4-FFF2-40B4-BE49-F238E27FC236}">
                <a16:creationId xmlns:a16="http://schemas.microsoft.com/office/drawing/2014/main" id="{F0CE8766-94DC-B4F3-6AA3-24EDF131F71E}"/>
              </a:ext>
            </a:extLst>
          </p:cNvPr>
          <p:cNvSpPr>
            <a:spLocks/>
          </p:cNvSpPr>
          <p:nvPr/>
        </p:nvSpPr>
        <p:spPr bwMode="auto">
          <a:xfrm>
            <a:off x="9009993" y="2959436"/>
            <a:ext cx="23169" cy="24388"/>
          </a:xfrm>
          <a:custGeom>
            <a:avLst/>
            <a:gdLst>
              <a:gd name="T0" fmla="*/ 14 w 14"/>
              <a:gd name="T1" fmla="*/ 7 h 14"/>
              <a:gd name="T2" fmla="*/ 11 w 14"/>
              <a:gd name="T3" fmla="*/ 13 h 14"/>
              <a:gd name="T4" fmla="*/ 7 w 14"/>
              <a:gd name="T5" fmla="*/ 14 h 14"/>
              <a:gd name="T6" fmla="*/ 0 w 14"/>
              <a:gd name="T7" fmla="*/ 7 h 14"/>
              <a:gd name="T8" fmla="*/ 7 w 14"/>
              <a:gd name="T9" fmla="*/ 0 h 14"/>
              <a:gd name="T10" fmla="*/ 14 w 14"/>
              <a:gd name="T11" fmla="*/ 7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14">
                <a:moveTo>
                  <a:pt x="14" y="7"/>
                </a:moveTo>
                <a:cubicBezTo>
                  <a:pt x="14" y="10"/>
                  <a:pt x="13" y="12"/>
                  <a:pt x="11" y="13"/>
                </a:cubicBezTo>
                <a:cubicBezTo>
                  <a:pt x="10" y="14"/>
                  <a:pt x="8" y="14"/>
                  <a:pt x="7" y="14"/>
                </a:cubicBezTo>
                <a:cubicBezTo>
                  <a:pt x="3" y="14"/>
                  <a:pt x="0" y="11"/>
                  <a:pt x="0" y="7"/>
                </a:cubicBezTo>
                <a:cubicBezTo>
                  <a:pt x="0" y="4"/>
                  <a:pt x="3" y="1"/>
                  <a:pt x="7" y="0"/>
                </a:cubicBezTo>
                <a:cubicBezTo>
                  <a:pt x="11" y="0"/>
                  <a:pt x="14" y="4"/>
                  <a:pt x="14" y="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76" name="Freeform 59">
            <a:extLst>
              <a:ext uri="{FF2B5EF4-FFF2-40B4-BE49-F238E27FC236}">
                <a16:creationId xmlns:a16="http://schemas.microsoft.com/office/drawing/2014/main" id="{EE8DAB1F-D589-88F6-FDE5-62E36AB6416C}"/>
              </a:ext>
            </a:extLst>
          </p:cNvPr>
          <p:cNvSpPr>
            <a:spLocks/>
          </p:cNvSpPr>
          <p:nvPr/>
        </p:nvSpPr>
        <p:spPr bwMode="auto">
          <a:xfrm>
            <a:off x="8814890" y="2910660"/>
            <a:ext cx="23169" cy="23169"/>
          </a:xfrm>
          <a:custGeom>
            <a:avLst/>
            <a:gdLst>
              <a:gd name="T0" fmla="*/ 13 w 13"/>
              <a:gd name="T1" fmla="*/ 7 h 14"/>
              <a:gd name="T2" fmla="*/ 11 w 13"/>
              <a:gd name="T3" fmla="*/ 13 h 14"/>
              <a:gd name="T4" fmla="*/ 7 w 13"/>
              <a:gd name="T5" fmla="*/ 14 h 14"/>
              <a:gd name="T6" fmla="*/ 0 w 13"/>
              <a:gd name="T7" fmla="*/ 7 h 14"/>
              <a:gd name="T8" fmla="*/ 7 w 13"/>
              <a:gd name="T9" fmla="*/ 0 h 14"/>
              <a:gd name="T10" fmla="*/ 13 w 13"/>
              <a:gd name="T11" fmla="*/ 7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14">
                <a:moveTo>
                  <a:pt x="13" y="7"/>
                </a:moveTo>
                <a:cubicBezTo>
                  <a:pt x="13" y="9"/>
                  <a:pt x="12" y="11"/>
                  <a:pt x="11" y="13"/>
                </a:cubicBezTo>
                <a:cubicBezTo>
                  <a:pt x="10" y="14"/>
                  <a:pt x="8" y="14"/>
                  <a:pt x="7" y="14"/>
                </a:cubicBezTo>
                <a:cubicBezTo>
                  <a:pt x="3" y="14"/>
                  <a:pt x="0" y="11"/>
                  <a:pt x="0" y="7"/>
                </a:cubicBezTo>
                <a:cubicBezTo>
                  <a:pt x="0" y="4"/>
                  <a:pt x="3" y="0"/>
                  <a:pt x="7" y="0"/>
                </a:cubicBezTo>
                <a:cubicBezTo>
                  <a:pt x="10" y="0"/>
                  <a:pt x="13" y="3"/>
                  <a:pt x="13" y="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77" name="Freeform 60">
            <a:extLst>
              <a:ext uri="{FF2B5EF4-FFF2-40B4-BE49-F238E27FC236}">
                <a16:creationId xmlns:a16="http://schemas.microsoft.com/office/drawing/2014/main" id="{3BFCF3B8-99C8-0290-3138-0ED9C6BED52E}"/>
              </a:ext>
            </a:extLst>
          </p:cNvPr>
          <p:cNvSpPr>
            <a:spLocks/>
          </p:cNvSpPr>
          <p:nvPr/>
        </p:nvSpPr>
        <p:spPr bwMode="auto">
          <a:xfrm>
            <a:off x="8881957" y="3342328"/>
            <a:ext cx="12194" cy="12194"/>
          </a:xfrm>
          <a:custGeom>
            <a:avLst/>
            <a:gdLst>
              <a:gd name="T0" fmla="*/ 7 w 7"/>
              <a:gd name="T1" fmla="*/ 3 h 7"/>
              <a:gd name="T2" fmla="*/ 5 w 7"/>
              <a:gd name="T3" fmla="*/ 6 h 7"/>
              <a:gd name="T4" fmla="*/ 3 w 7"/>
              <a:gd name="T5" fmla="*/ 7 h 7"/>
              <a:gd name="T6" fmla="*/ 0 w 7"/>
              <a:gd name="T7" fmla="*/ 3 h 7"/>
              <a:gd name="T8" fmla="*/ 3 w 7"/>
              <a:gd name="T9" fmla="*/ 0 h 7"/>
              <a:gd name="T10" fmla="*/ 7 w 7"/>
              <a:gd name="T11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7">
                <a:moveTo>
                  <a:pt x="7" y="3"/>
                </a:moveTo>
                <a:cubicBezTo>
                  <a:pt x="7" y="4"/>
                  <a:pt x="6" y="6"/>
                  <a:pt x="5" y="6"/>
                </a:cubicBezTo>
                <a:cubicBezTo>
                  <a:pt x="5" y="7"/>
                  <a:pt x="4" y="7"/>
                  <a:pt x="3" y="7"/>
                </a:cubicBezTo>
                <a:cubicBezTo>
                  <a:pt x="1" y="7"/>
                  <a:pt x="0" y="5"/>
                  <a:pt x="0" y="3"/>
                </a:cubicBezTo>
                <a:cubicBezTo>
                  <a:pt x="0" y="2"/>
                  <a:pt x="1" y="0"/>
                  <a:pt x="3" y="0"/>
                </a:cubicBezTo>
                <a:cubicBezTo>
                  <a:pt x="5" y="0"/>
                  <a:pt x="7" y="1"/>
                  <a:pt x="7" y="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78" name="Freeform 61">
            <a:extLst>
              <a:ext uri="{FF2B5EF4-FFF2-40B4-BE49-F238E27FC236}">
                <a16:creationId xmlns:a16="http://schemas.microsoft.com/office/drawing/2014/main" id="{CD27547C-E19C-F933-05F1-C17EB84F1C42}"/>
              </a:ext>
            </a:extLst>
          </p:cNvPr>
          <p:cNvSpPr>
            <a:spLocks/>
          </p:cNvSpPr>
          <p:nvPr/>
        </p:nvSpPr>
        <p:spPr bwMode="auto">
          <a:xfrm>
            <a:off x="8795380" y="3415491"/>
            <a:ext cx="10975" cy="12194"/>
          </a:xfrm>
          <a:custGeom>
            <a:avLst/>
            <a:gdLst>
              <a:gd name="T0" fmla="*/ 7 w 7"/>
              <a:gd name="T1" fmla="*/ 4 h 7"/>
              <a:gd name="T2" fmla="*/ 6 w 7"/>
              <a:gd name="T3" fmla="*/ 7 h 7"/>
              <a:gd name="T4" fmla="*/ 4 w 7"/>
              <a:gd name="T5" fmla="*/ 7 h 7"/>
              <a:gd name="T6" fmla="*/ 0 w 7"/>
              <a:gd name="T7" fmla="*/ 4 h 7"/>
              <a:gd name="T8" fmla="*/ 4 w 7"/>
              <a:gd name="T9" fmla="*/ 0 h 7"/>
              <a:gd name="T10" fmla="*/ 7 w 7"/>
              <a:gd name="T11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7">
                <a:moveTo>
                  <a:pt x="7" y="4"/>
                </a:moveTo>
                <a:cubicBezTo>
                  <a:pt x="7" y="5"/>
                  <a:pt x="7" y="6"/>
                  <a:pt x="6" y="7"/>
                </a:cubicBezTo>
                <a:cubicBezTo>
                  <a:pt x="5" y="7"/>
                  <a:pt x="4" y="7"/>
                  <a:pt x="4" y="7"/>
                </a:cubicBezTo>
                <a:cubicBezTo>
                  <a:pt x="2" y="7"/>
                  <a:pt x="0" y="5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6" y="0"/>
                  <a:pt x="7" y="2"/>
                  <a:pt x="7" y="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79" name="Freeform 62">
            <a:extLst>
              <a:ext uri="{FF2B5EF4-FFF2-40B4-BE49-F238E27FC236}">
                <a16:creationId xmlns:a16="http://schemas.microsoft.com/office/drawing/2014/main" id="{DF209F9B-3406-E10C-6FD7-1EB97F6BFE1E}"/>
              </a:ext>
            </a:extLst>
          </p:cNvPr>
          <p:cNvSpPr>
            <a:spLocks/>
          </p:cNvSpPr>
          <p:nvPr/>
        </p:nvSpPr>
        <p:spPr bwMode="auto">
          <a:xfrm>
            <a:off x="8933171" y="3193561"/>
            <a:ext cx="12194" cy="12194"/>
          </a:xfrm>
          <a:custGeom>
            <a:avLst/>
            <a:gdLst>
              <a:gd name="T0" fmla="*/ 7 w 7"/>
              <a:gd name="T1" fmla="*/ 4 h 7"/>
              <a:gd name="T2" fmla="*/ 6 w 7"/>
              <a:gd name="T3" fmla="*/ 7 h 7"/>
              <a:gd name="T4" fmla="*/ 3 w 7"/>
              <a:gd name="T5" fmla="*/ 7 h 7"/>
              <a:gd name="T6" fmla="*/ 0 w 7"/>
              <a:gd name="T7" fmla="*/ 4 h 7"/>
              <a:gd name="T8" fmla="*/ 3 w 7"/>
              <a:gd name="T9" fmla="*/ 0 h 7"/>
              <a:gd name="T10" fmla="*/ 7 w 7"/>
              <a:gd name="T11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7">
                <a:moveTo>
                  <a:pt x="7" y="4"/>
                </a:moveTo>
                <a:cubicBezTo>
                  <a:pt x="7" y="5"/>
                  <a:pt x="6" y="6"/>
                  <a:pt x="6" y="7"/>
                </a:cubicBezTo>
                <a:cubicBezTo>
                  <a:pt x="5" y="7"/>
                  <a:pt x="4" y="7"/>
                  <a:pt x="3" y="7"/>
                </a:cubicBezTo>
                <a:cubicBezTo>
                  <a:pt x="2" y="7"/>
                  <a:pt x="0" y="5"/>
                  <a:pt x="0" y="4"/>
                </a:cubicBezTo>
                <a:cubicBezTo>
                  <a:pt x="0" y="2"/>
                  <a:pt x="1" y="0"/>
                  <a:pt x="3" y="0"/>
                </a:cubicBezTo>
                <a:cubicBezTo>
                  <a:pt x="5" y="0"/>
                  <a:pt x="7" y="2"/>
                  <a:pt x="7" y="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80" name="Freeform 63">
            <a:extLst>
              <a:ext uri="{FF2B5EF4-FFF2-40B4-BE49-F238E27FC236}">
                <a16:creationId xmlns:a16="http://schemas.microsoft.com/office/drawing/2014/main" id="{F730C48C-FD2F-E015-D15E-24830E5CACEF}"/>
              </a:ext>
            </a:extLst>
          </p:cNvPr>
          <p:cNvSpPr>
            <a:spLocks/>
          </p:cNvSpPr>
          <p:nvPr/>
        </p:nvSpPr>
        <p:spPr bwMode="auto">
          <a:xfrm>
            <a:off x="9033163" y="3253312"/>
            <a:ext cx="10975" cy="12194"/>
          </a:xfrm>
          <a:custGeom>
            <a:avLst/>
            <a:gdLst>
              <a:gd name="T0" fmla="*/ 6 w 6"/>
              <a:gd name="T1" fmla="*/ 3 h 7"/>
              <a:gd name="T2" fmla="*/ 5 w 6"/>
              <a:gd name="T3" fmla="*/ 6 h 7"/>
              <a:gd name="T4" fmla="*/ 3 w 6"/>
              <a:gd name="T5" fmla="*/ 7 h 7"/>
              <a:gd name="T6" fmla="*/ 0 w 6"/>
              <a:gd name="T7" fmla="*/ 3 h 7"/>
              <a:gd name="T8" fmla="*/ 3 w 6"/>
              <a:gd name="T9" fmla="*/ 0 h 7"/>
              <a:gd name="T10" fmla="*/ 6 w 6"/>
              <a:gd name="T11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" h="7">
                <a:moveTo>
                  <a:pt x="6" y="3"/>
                </a:moveTo>
                <a:cubicBezTo>
                  <a:pt x="6" y="5"/>
                  <a:pt x="6" y="6"/>
                  <a:pt x="5" y="6"/>
                </a:cubicBezTo>
                <a:cubicBezTo>
                  <a:pt x="4" y="7"/>
                  <a:pt x="4" y="7"/>
                  <a:pt x="3" y="7"/>
                </a:cubicBezTo>
                <a:cubicBezTo>
                  <a:pt x="1" y="7"/>
                  <a:pt x="0" y="5"/>
                  <a:pt x="0" y="3"/>
                </a:cubicBezTo>
                <a:cubicBezTo>
                  <a:pt x="0" y="2"/>
                  <a:pt x="1" y="0"/>
                  <a:pt x="3" y="0"/>
                </a:cubicBezTo>
                <a:cubicBezTo>
                  <a:pt x="5" y="0"/>
                  <a:pt x="6" y="2"/>
                  <a:pt x="6" y="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81" name="Freeform 64">
            <a:extLst>
              <a:ext uri="{FF2B5EF4-FFF2-40B4-BE49-F238E27FC236}">
                <a16:creationId xmlns:a16="http://schemas.microsoft.com/office/drawing/2014/main" id="{38E98406-3F97-6ABC-1197-E635B46550A9}"/>
              </a:ext>
            </a:extLst>
          </p:cNvPr>
          <p:cNvSpPr>
            <a:spLocks/>
          </p:cNvSpPr>
          <p:nvPr/>
        </p:nvSpPr>
        <p:spPr bwMode="auto">
          <a:xfrm>
            <a:off x="8917318" y="2967973"/>
            <a:ext cx="12194" cy="14633"/>
          </a:xfrm>
          <a:custGeom>
            <a:avLst/>
            <a:gdLst>
              <a:gd name="T0" fmla="*/ 7 w 7"/>
              <a:gd name="T1" fmla="*/ 4 h 8"/>
              <a:gd name="T2" fmla="*/ 6 w 7"/>
              <a:gd name="T3" fmla="*/ 7 h 8"/>
              <a:gd name="T4" fmla="*/ 4 w 7"/>
              <a:gd name="T5" fmla="*/ 8 h 8"/>
              <a:gd name="T6" fmla="*/ 0 w 7"/>
              <a:gd name="T7" fmla="*/ 4 h 8"/>
              <a:gd name="T8" fmla="*/ 4 w 7"/>
              <a:gd name="T9" fmla="*/ 1 h 8"/>
              <a:gd name="T10" fmla="*/ 7 w 7"/>
              <a:gd name="T11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8">
                <a:moveTo>
                  <a:pt x="7" y="4"/>
                </a:moveTo>
                <a:cubicBezTo>
                  <a:pt x="7" y="5"/>
                  <a:pt x="7" y="6"/>
                  <a:pt x="6" y="7"/>
                </a:cubicBezTo>
                <a:cubicBezTo>
                  <a:pt x="5" y="8"/>
                  <a:pt x="5" y="8"/>
                  <a:pt x="4" y="8"/>
                </a:cubicBezTo>
                <a:cubicBezTo>
                  <a:pt x="2" y="8"/>
                  <a:pt x="1" y="6"/>
                  <a:pt x="0" y="4"/>
                </a:cubicBezTo>
                <a:cubicBezTo>
                  <a:pt x="0" y="3"/>
                  <a:pt x="2" y="1"/>
                  <a:pt x="4" y="1"/>
                </a:cubicBezTo>
                <a:cubicBezTo>
                  <a:pt x="6" y="0"/>
                  <a:pt x="7" y="2"/>
                  <a:pt x="7" y="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82" name="Freeform 65">
            <a:extLst>
              <a:ext uri="{FF2B5EF4-FFF2-40B4-BE49-F238E27FC236}">
                <a16:creationId xmlns:a16="http://schemas.microsoft.com/office/drawing/2014/main" id="{97696D8A-CA0E-5EE1-99AF-7E9D03AECBB7}"/>
              </a:ext>
            </a:extLst>
          </p:cNvPr>
          <p:cNvSpPr>
            <a:spLocks/>
          </p:cNvSpPr>
          <p:nvPr/>
        </p:nvSpPr>
        <p:spPr bwMode="auto">
          <a:xfrm>
            <a:off x="8931952" y="2914319"/>
            <a:ext cx="10975" cy="10975"/>
          </a:xfrm>
          <a:custGeom>
            <a:avLst/>
            <a:gdLst>
              <a:gd name="T0" fmla="*/ 7 w 7"/>
              <a:gd name="T1" fmla="*/ 4 h 7"/>
              <a:gd name="T2" fmla="*/ 6 w 7"/>
              <a:gd name="T3" fmla="*/ 7 h 7"/>
              <a:gd name="T4" fmla="*/ 3 w 7"/>
              <a:gd name="T5" fmla="*/ 7 h 7"/>
              <a:gd name="T6" fmla="*/ 0 w 7"/>
              <a:gd name="T7" fmla="*/ 4 h 7"/>
              <a:gd name="T8" fmla="*/ 3 w 7"/>
              <a:gd name="T9" fmla="*/ 0 h 7"/>
              <a:gd name="T10" fmla="*/ 7 w 7"/>
              <a:gd name="T11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7">
                <a:moveTo>
                  <a:pt x="7" y="4"/>
                </a:moveTo>
                <a:cubicBezTo>
                  <a:pt x="7" y="5"/>
                  <a:pt x="6" y="6"/>
                  <a:pt x="6" y="7"/>
                </a:cubicBezTo>
                <a:cubicBezTo>
                  <a:pt x="5" y="7"/>
                  <a:pt x="4" y="7"/>
                  <a:pt x="3" y="7"/>
                </a:cubicBezTo>
                <a:cubicBezTo>
                  <a:pt x="2" y="7"/>
                  <a:pt x="0" y="6"/>
                  <a:pt x="0" y="4"/>
                </a:cubicBezTo>
                <a:cubicBezTo>
                  <a:pt x="0" y="2"/>
                  <a:pt x="1" y="0"/>
                  <a:pt x="3" y="0"/>
                </a:cubicBezTo>
                <a:cubicBezTo>
                  <a:pt x="5" y="0"/>
                  <a:pt x="7" y="2"/>
                  <a:pt x="7" y="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83" name="Freeform 66">
            <a:extLst>
              <a:ext uri="{FF2B5EF4-FFF2-40B4-BE49-F238E27FC236}">
                <a16:creationId xmlns:a16="http://schemas.microsoft.com/office/drawing/2014/main" id="{F8189738-29B6-BF56-612E-6EECD88F648D}"/>
              </a:ext>
            </a:extLst>
          </p:cNvPr>
          <p:cNvSpPr>
            <a:spLocks/>
          </p:cNvSpPr>
          <p:nvPr/>
        </p:nvSpPr>
        <p:spPr bwMode="auto">
          <a:xfrm>
            <a:off x="8977069" y="3050892"/>
            <a:ext cx="12194" cy="10975"/>
          </a:xfrm>
          <a:custGeom>
            <a:avLst/>
            <a:gdLst>
              <a:gd name="T0" fmla="*/ 7 w 7"/>
              <a:gd name="T1" fmla="*/ 4 h 7"/>
              <a:gd name="T2" fmla="*/ 6 w 7"/>
              <a:gd name="T3" fmla="*/ 7 h 7"/>
              <a:gd name="T4" fmla="*/ 3 w 7"/>
              <a:gd name="T5" fmla="*/ 7 h 7"/>
              <a:gd name="T6" fmla="*/ 0 w 7"/>
              <a:gd name="T7" fmla="*/ 4 h 7"/>
              <a:gd name="T8" fmla="*/ 3 w 7"/>
              <a:gd name="T9" fmla="*/ 0 h 7"/>
              <a:gd name="T10" fmla="*/ 7 w 7"/>
              <a:gd name="T11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7">
                <a:moveTo>
                  <a:pt x="7" y="4"/>
                </a:moveTo>
                <a:cubicBezTo>
                  <a:pt x="7" y="5"/>
                  <a:pt x="6" y="6"/>
                  <a:pt x="6" y="7"/>
                </a:cubicBezTo>
                <a:cubicBezTo>
                  <a:pt x="5" y="7"/>
                  <a:pt x="4" y="7"/>
                  <a:pt x="3" y="7"/>
                </a:cubicBezTo>
                <a:cubicBezTo>
                  <a:pt x="2" y="7"/>
                  <a:pt x="0" y="6"/>
                  <a:pt x="0" y="4"/>
                </a:cubicBezTo>
                <a:cubicBezTo>
                  <a:pt x="0" y="2"/>
                  <a:pt x="2" y="0"/>
                  <a:pt x="3" y="0"/>
                </a:cubicBezTo>
                <a:cubicBezTo>
                  <a:pt x="5" y="0"/>
                  <a:pt x="7" y="2"/>
                  <a:pt x="7" y="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84" name="Freeform 67">
            <a:extLst>
              <a:ext uri="{FF2B5EF4-FFF2-40B4-BE49-F238E27FC236}">
                <a16:creationId xmlns:a16="http://schemas.microsoft.com/office/drawing/2014/main" id="{F583B788-9335-D865-3A08-7FC841231934}"/>
              </a:ext>
            </a:extLst>
          </p:cNvPr>
          <p:cNvSpPr>
            <a:spLocks/>
          </p:cNvSpPr>
          <p:nvPr/>
        </p:nvSpPr>
        <p:spPr bwMode="auto">
          <a:xfrm>
            <a:off x="8667343" y="2841156"/>
            <a:ext cx="12194" cy="10975"/>
          </a:xfrm>
          <a:custGeom>
            <a:avLst/>
            <a:gdLst>
              <a:gd name="T0" fmla="*/ 7 w 7"/>
              <a:gd name="T1" fmla="*/ 4 h 7"/>
              <a:gd name="T2" fmla="*/ 6 w 7"/>
              <a:gd name="T3" fmla="*/ 7 h 7"/>
              <a:gd name="T4" fmla="*/ 4 w 7"/>
              <a:gd name="T5" fmla="*/ 7 h 7"/>
              <a:gd name="T6" fmla="*/ 0 w 7"/>
              <a:gd name="T7" fmla="*/ 4 h 7"/>
              <a:gd name="T8" fmla="*/ 4 w 7"/>
              <a:gd name="T9" fmla="*/ 0 h 7"/>
              <a:gd name="T10" fmla="*/ 7 w 7"/>
              <a:gd name="T11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7">
                <a:moveTo>
                  <a:pt x="7" y="4"/>
                </a:moveTo>
                <a:cubicBezTo>
                  <a:pt x="7" y="5"/>
                  <a:pt x="7" y="6"/>
                  <a:pt x="6" y="7"/>
                </a:cubicBezTo>
                <a:cubicBezTo>
                  <a:pt x="5" y="7"/>
                  <a:pt x="4" y="7"/>
                  <a:pt x="4" y="7"/>
                </a:cubicBezTo>
                <a:cubicBezTo>
                  <a:pt x="2" y="7"/>
                  <a:pt x="0" y="6"/>
                  <a:pt x="0" y="4"/>
                </a:cubicBezTo>
                <a:cubicBezTo>
                  <a:pt x="0" y="2"/>
                  <a:pt x="2" y="1"/>
                  <a:pt x="4" y="0"/>
                </a:cubicBezTo>
                <a:cubicBezTo>
                  <a:pt x="6" y="0"/>
                  <a:pt x="7" y="2"/>
                  <a:pt x="7" y="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85" name="Freeform 68">
            <a:extLst>
              <a:ext uri="{FF2B5EF4-FFF2-40B4-BE49-F238E27FC236}">
                <a16:creationId xmlns:a16="http://schemas.microsoft.com/office/drawing/2014/main" id="{BBB44A50-5FB6-EDE2-DBC5-F4DC976582C4}"/>
              </a:ext>
            </a:extLst>
          </p:cNvPr>
          <p:cNvSpPr>
            <a:spLocks/>
          </p:cNvSpPr>
          <p:nvPr/>
        </p:nvSpPr>
        <p:spPr bwMode="auto">
          <a:xfrm>
            <a:off x="8924635" y="3044794"/>
            <a:ext cx="29266" cy="29266"/>
          </a:xfrm>
          <a:custGeom>
            <a:avLst/>
            <a:gdLst>
              <a:gd name="T0" fmla="*/ 17 w 17"/>
              <a:gd name="T1" fmla="*/ 9 h 17"/>
              <a:gd name="T2" fmla="*/ 14 w 17"/>
              <a:gd name="T3" fmla="*/ 16 h 17"/>
              <a:gd name="T4" fmla="*/ 8 w 17"/>
              <a:gd name="T5" fmla="*/ 17 h 17"/>
              <a:gd name="T6" fmla="*/ 0 w 17"/>
              <a:gd name="T7" fmla="*/ 9 h 17"/>
              <a:gd name="T8" fmla="*/ 8 w 17"/>
              <a:gd name="T9" fmla="*/ 0 h 17"/>
              <a:gd name="T10" fmla="*/ 17 w 17"/>
              <a:gd name="T11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7">
                <a:moveTo>
                  <a:pt x="17" y="9"/>
                </a:moveTo>
                <a:cubicBezTo>
                  <a:pt x="17" y="11"/>
                  <a:pt x="16" y="15"/>
                  <a:pt x="14" y="16"/>
                </a:cubicBezTo>
                <a:cubicBezTo>
                  <a:pt x="12" y="17"/>
                  <a:pt x="10" y="17"/>
                  <a:pt x="8" y="17"/>
                </a:cubicBezTo>
                <a:cubicBezTo>
                  <a:pt x="4" y="17"/>
                  <a:pt x="0" y="13"/>
                  <a:pt x="0" y="9"/>
                </a:cubicBezTo>
                <a:cubicBezTo>
                  <a:pt x="0" y="5"/>
                  <a:pt x="4" y="0"/>
                  <a:pt x="8" y="0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86" name="Freeform 69">
            <a:extLst>
              <a:ext uri="{FF2B5EF4-FFF2-40B4-BE49-F238E27FC236}">
                <a16:creationId xmlns:a16="http://schemas.microsoft.com/office/drawing/2014/main" id="{D7A72D39-800F-0469-5BD3-E9D666EB0623}"/>
              </a:ext>
            </a:extLst>
          </p:cNvPr>
          <p:cNvSpPr>
            <a:spLocks/>
          </p:cNvSpPr>
          <p:nvPr/>
        </p:nvSpPr>
        <p:spPr bwMode="auto">
          <a:xfrm>
            <a:off x="8724654" y="2860666"/>
            <a:ext cx="29266" cy="30485"/>
          </a:xfrm>
          <a:custGeom>
            <a:avLst/>
            <a:gdLst>
              <a:gd name="T0" fmla="*/ 17 w 17"/>
              <a:gd name="T1" fmla="*/ 9 h 18"/>
              <a:gd name="T2" fmla="*/ 14 w 17"/>
              <a:gd name="T3" fmla="*/ 16 h 18"/>
              <a:gd name="T4" fmla="*/ 9 w 17"/>
              <a:gd name="T5" fmla="*/ 18 h 18"/>
              <a:gd name="T6" fmla="*/ 0 w 17"/>
              <a:gd name="T7" fmla="*/ 9 h 18"/>
              <a:gd name="T8" fmla="*/ 9 w 17"/>
              <a:gd name="T9" fmla="*/ 0 h 18"/>
              <a:gd name="T10" fmla="*/ 17 w 17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8">
                <a:moveTo>
                  <a:pt x="17" y="9"/>
                </a:moveTo>
                <a:cubicBezTo>
                  <a:pt x="17" y="12"/>
                  <a:pt x="16" y="15"/>
                  <a:pt x="14" y="16"/>
                </a:cubicBezTo>
                <a:cubicBezTo>
                  <a:pt x="13" y="18"/>
                  <a:pt x="11" y="18"/>
                  <a:pt x="9" y="18"/>
                </a:cubicBezTo>
                <a:cubicBezTo>
                  <a:pt x="4" y="18"/>
                  <a:pt x="0" y="14"/>
                  <a:pt x="0" y="9"/>
                </a:cubicBezTo>
                <a:cubicBezTo>
                  <a:pt x="0" y="5"/>
                  <a:pt x="4" y="1"/>
                  <a:pt x="9" y="0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87" name="Freeform 70">
            <a:extLst>
              <a:ext uri="{FF2B5EF4-FFF2-40B4-BE49-F238E27FC236}">
                <a16:creationId xmlns:a16="http://schemas.microsoft.com/office/drawing/2014/main" id="{F9DE2B32-5883-8631-CF41-C38804151D10}"/>
              </a:ext>
            </a:extLst>
          </p:cNvPr>
          <p:cNvSpPr>
            <a:spLocks/>
          </p:cNvSpPr>
          <p:nvPr/>
        </p:nvSpPr>
        <p:spPr bwMode="auto">
          <a:xfrm>
            <a:off x="8727093" y="2761894"/>
            <a:ext cx="18291" cy="19511"/>
          </a:xfrm>
          <a:custGeom>
            <a:avLst/>
            <a:gdLst>
              <a:gd name="T0" fmla="*/ 11 w 11"/>
              <a:gd name="T1" fmla="*/ 6 h 11"/>
              <a:gd name="T2" fmla="*/ 9 w 11"/>
              <a:gd name="T3" fmla="*/ 10 h 11"/>
              <a:gd name="T4" fmla="*/ 5 w 11"/>
              <a:gd name="T5" fmla="*/ 11 h 11"/>
              <a:gd name="T6" fmla="*/ 0 w 11"/>
              <a:gd name="T7" fmla="*/ 6 h 11"/>
              <a:gd name="T8" fmla="*/ 5 w 11"/>
              <a:gd name="T9" fmla="*/ 0 h 11"/>
              <a:gd name="T10" fmla="*/ 11 w 11"/>
              <a:gd name="T11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11">
                <a:moveTo>
                  <a:pt x="11" y="6"/>
                </a:moveTo>
                <a:cubicBezTo>
                  <a:pt x="11" y="7"/>
                  <a:pt x="10" y="9"/>
                  <a:pt x="9" y="10"/>
                </a:cubicBezTo>
                <a:cubicBezTo>
                  <a:pt x="8" y="11"/>
                  <a:pt x="7" y="11"/>
                  <a:pt x="5" y="11"/>
                </a:cubicBezTo>
                <a:cubicBezTo>
                  <a:pt x="2" y="11"/>
                  <a:pt x="0" y="9"/>
                  <a:pt x="0" y="6"/>
                </a:cubicBezTo>
                <a:cubicBezTo>
                  <a:pt x="0" y="3"/>
                  <a:pt x="2" y="0"/>
                  <a:pt x="5" y="0"/>
                </a:cubicBezTo>
                <a:cubicBezTo>
                  <a:pt x="8" y="0"/>
                  <a:pt x="11" y="3"/>
                  <a:pt x="11" y="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88" name="Freeform 71">
            <a:extLst>
              <a:ext uri="{FF2B5EF4-FFF2-40B4-BE49-F238E27FC236}">
                <a16:creationId xmlns:a16="http://schemas.microsoft.com/office/drawing/2014/main" id="{CC72F933-4A73-C243-456A-C2C4EB094A51}"/>
              </a:ext>
            </a:extLst>
          </p:cNvPr>
          <p:cNvSpPr>
            <a:spLocks/>
          </p:cNvSpPr>
          <p:nvPr/>
        </p:nvSpPr>
        <p:spPr bwMode="auto">
          <a:xfrm>
            <a:off x="8561255" y="2828961"/>
            <a:ext cx="19511" cy="18291"/>
          </a:xfrm>
          <a:custGeom>
            <a:avLst/>
            <a:gdLst>
              <a:gd name="T0" fmla="*/ 11 w 11"/>
              <a:gd name="T1" fmla="*/ 5 h 11"/>
              <a:gd name="T2" fmla="*/ 9 w 11"/>
              <a:gd name="T3" fmla="*/ 10 h 11"/>
              <a:gd name="T4" fmla="*/ 6 w 11"/>
              <a:gd name="T5" fmla="*/ 11 h 11"/>
              <a:gd name="T6" fmla="*/ 1 w 11"/>
              <a:gd name="T7" fmla="*/ 5 h 11"/>
              <a:gd name="T8" fmla="*/ 6 w 11"/>
              <a:gd name="T9" fmla="*/ 0 h 11"/>
              <a:gd name="T10" fmla="*/ 11 w 11"/>
              <a:gd name="T11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11">
                <a:moveTo>
                  <a:pt x="11" y="5"/>
                </a:moveTo>
                <a:cubicBezTo>
                  <a:pt x="11" y="7"/>
                  <a:pt x="10" y="9"/>
                  <a:pt x="9" y="10"/>
                </a:cubicBezTo>
                <a:cubicBezTo>
                  <a:pt x="8" y="11"/>
                  <a:pt x="7" y="11"/>
                  <a:pt x="6" y="11"/>
                </a:cubicBezTo>
                <a:cubicBezTo>
                  <a:pt x="3" y="11"/>
                  <a:pt x="1" y="8"/>
                  <a:pt x="1" y="5"/>
                </a:cubicBezTo>
                <a:cubicBezTo>
                  <a:pt x="0" y="3"/>
                  <a:pt x="3" y="0"/>
                  <a:pt x="6" y="0"/>
                </a:cubicBezTo>
                <a:cubicBezTo>
                  <a:pt x="9" y="0"/>
                  <a:pt x="11" y="2"/>
                  <a:pt x="11" y="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89" name="Freeform 72">
            <a:extLst>
              <a:ext uri="{FF2B5EF4-FFF2-40B4-BE49-F238E27FC236}">
                <a16:creationId xmlns:a16="http://schemas.microsoft.com/office/drawing/2014/main" id="{E3C4499B-D102-A664-11CA-82F73F0E5A7C}"/>
              </a:ext>
            </a:extLst>
          </p:cNvPr>
          <p:cNvSpPr>
            <a:spLocks/>
          </p:cNvSpPr>
          <p:nvPr/>
        </p:nvSpPr>
        <p:spPr bwMode="auto">
          <a:xfrm>
            <a:off x="8856349" y="2800914"/>
            <a:ext cx="18291" cy="19511"/>
          </a:xfrm>
          <a:custGeom>
            <a:avLst/>
            <a:gdLst>
              <a:gd name="T0" fmla="*/ 11 w 11"/>
              <a:gd name="T1" fmla="*/ 5 h 11"/>
              <a:gd name="T2" fmla="*/ 9 w 11"/>
              <a:gd name="T3" fmla="*/ 10 h 11"/>
              <a:gd name="T4" fmla="*/ 5 w 11"/>
              <a:gd name="T5" fmla="*/ 11 h 11"/>
              <a:gd name="T6" fmla="*/ 0 w 11"/>
              <a:gd name="T7" fmla="*/ 5 h 11"/>
              <a:gd name="T8" fmla="*/ 5 w 11"/>
              <a:gd name="T9" fmla="*/ 0 h 11"/>
              <a:gd name="T10" fmla="*/ 11 w 11"/>
              <a:gd name="T11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11">
                <a:moveTo>
                  <a:pt x="11" y="5"/>
                </a:moveTo>
                <a:cubicBezTo>
                  <a:pt x="11" y="7"/>
                  <a:pt x="10" y="9"/>
                  <a:pt x="9" y="10"/>
                </a:cubicBezTo>
                <a:cubicBezTo>
                  <a:pt x="8" y="11"/>
                  <a:pt x="7" y="11"/>
                  <a:pt x="5" y="11"/>
                </a:cubicBezTo>
                <a:cubicBezTo>
                  <a:pt x="2" y="11"/>
                  <a:pt x="0" y="8"/>
                  <a:pt x="0" y="5"/>
                </a:cubicBezTo>
                <a:cubicBezTo>
                  <a:pt x="0" y="3"/>
                  <a:pt x="2" y="0"/>
                  <a:pt x="5" y="0"/>
                </a:cubicBezTo>
                <a:cubicBezTo>
                  <a:pt x="8" y="0"/>
                  <a:pt x="11" y="2"/>
                  <a:pt x="11" y="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90" name="Freeform 73">
            <a:extLst>
              <a:ext uri="{FF2B5EF4-FFF2-40B4-BE49-F238E27FC236}">
                <a16:creationId xmlns:a16="http://schemas.microsoft.com/office/drawing/2014/main" id="{E7DEB4B4-E169-EDFF-7CFD-646E83B9F4AC}"/>
              </a:ext>
            </a:extLst>
          </p:cNvPr>
          <p:cNvSpPr>
            <a:spLocks/>
          </p:cNvSpPr>
          <p:nvPr/>
        </p:nvSpPr>
        <p:spPr bwMode="auto">
          <a:xfrm>
            <a:off x="8414926" y="3093570"/>
            <a:ext cx="17072" cy="18291"/>
          </a:xfrm>
          <a:custGeom>
            <a:avLst/>
            <a:gdLst>
              <a:gd name="T0" fmla="*/ 10 w 10"/>
              <a:gd name="T1" fmla="*/ 5 h 11"/>
              <a:gd name="T2" fmla="*/ 9 w 10"/>
              <a:gd name="T3" fmla="*/ 10 h 11"/>
              <a:gd name="T4" fmla="*/ 5 w 10"/>
              <a:gd name="T5" fmla="*/ 11 h 11"/>
              <a:gd name="T6" fmla="*/ 0 w 10"/>
              <a:gd name="T7" fmla="*/ 5 h 11"/>
              <a:gd name="T8" fmla="*/ 5 w 10"/>
              <a:gd name="T9" fmla="*/ 0 h 11"/>
              <a:gd name="T10" fmla="*/ 10 w 10"/>
              <a:gd name="T11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11">
                <a:moveTo>
                  <a:pt x="10" y="5"/>
                </a:moveTo>
                <a:cubicBezTo>
                  <a:pt x="10" y="7"/>
                  <a:pt x="10" y="9"/>
                  <a:pt x="9" y="10"/>
                </a:cubicBezTo>
                <a:cubicBezTo>
                  <a:pt x="8" y="11"/>
                  <a:pt x="6" y="11"/>
                  <a:pt x="5" y="11"/>
                </a:cubicBezTo>
                <a:cubicBezTo>
                  <a:pt x="2" y="11"/>
                  <a:pt x="0" y="8"/>
                  <a:pt x="0" y="5"/>
                </a:cubicBezTo>
                <a:cubicBezTo>
                  <a:pt x="0" y="3"/>
                  <a:pt x="2" y="0"/>
                  <a:pt x="5" y="0"/>
                </a:cubicBezTo>
                <a:cubicBezTo>
                  <a:pt x="8" y="0"/>
                  <a:pt x="10" y="2"/>
                  <a:pt x="10" y="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91" name="Freeform 74">
            <a:extLst>
              <a:ext uri="{FF2B5EF4-FFF2-40B4-BE49-F238E27FC236}">
                <a16:creationId xmlns:a16="http://schemas.microsoft.com/office/drawing/2014/main" id="{7C2D252F-BCE5-B86B-A4E2-2B04FEDC517B}"/>
              </a:ext>
            </a:extLst>
          </p:cNvPr>
          <p:cNvSpPr>
            <a:spLocks/>
          </p:cNvSpPr>
          <p:nvPr/>
        </p:nvSpPr>
        <p:spPr bwMode="auto">
          <a:xfrm>
            <a:off x="8406390" y="3280139"/>
            <a:ext cx="17072" cy="19511"/>
          </a:xfrm>
          <a:custGeom>
            <a:avLst/>
            <a:gdLst>
              <a:gd name="T0" fmla="*/ 10 w 10"/>
              <a:gd name="T1" fmla="*/ 6 h 11"/>
              <a:gd name="T2" fmla="*/ 8 w 10"/>
              <a:gd name="T3" fmla="*/ 11 h 11"/>
              <a:gd name="T4" fmla="*/ 5 w 10"/>
              <a:gd name="T5" fmla="*/ 11 h 11"/>
              <a:gd name="T6" fmla="*/ 0 w 10"/>
              <a:gd name="T7" fmla="*/ 6 h 11"/>
              <a:gd name="T8" fmla="*/ 5 w 10"/>
              <a:gd name="T9" fmla="*/ 0 h 11"/>
              <a:gd name="T10" fmla="*/ 10 w 10"/>
              <a:gd name="T11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11">
                <a:moveTo>
                  <a:pt x="10" y="6"/>
                </a:moveTo>
                <a:cubicBezTo>
                  <a:pt x="10" y="8"/>
                  <a:pt x="10" y="10"/>
                  <a:pt x="8" y="11"/>
                </a:cubicBezTo>
                <a:cubicBezTo>
                  <a:pt x="8" y="11"/>
                  <a:pt x="6" y="11"/>
                  <a:pt x="5" y="11"/>
                </a:cubicBezTo>
                <a:cubicBezTo>
                  <a:pt x="2" y="11"/>
                  <a:pt x="0" y="9"/>
                  <a:pt x="0" y="6"/>
                </a:cubicBezTo>
                <a:cubicBezTo>
                  <a:pt x="0" y="4"/>
                  <a:pt x="2" y="1"/>
                  <a:pt x="5" y="0"/>
                </a:cubicBezTo>
                <a:cubicBezTo>
                  <a:pt x="8" y="0"/>
                  <a:pt x="10" y="3"/>
                  <a:pt x="10" y="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92" name="Freeform 75">
            <a:extLst>
              <a:ext uri="{FF2B5EF4-FFF2-40B4-BE49-F238E27FC236}">
                <a16:creationId xmlns:a16="http://schemas.microsoft.com/office/drawing/2014/main" id="{F80754E9-59D0-D02C-61E0-010A0C155F23}"/>
              </a:ext>
            </a:extLst>
          </p:cNvPr>
          <p:cNvSpPr>
            <a:spLocks/>
          </p:cNvSpPr>
          <p:nvPr/>
        </p:nvSpPr>
        <p:spPr bwMode="auto">
          <a:xfrm>
            <a:off x="8701485" y="3453294"/>
            <a:ext cx="17072" cy="18291"/>
          </a:xfrm>
          <a:custGeom>
            <a:avLst/>
            <a:gdLst>
              <a:gd name="T0" fmla="*/ 10 w 10"/>
              <a:gd name="T1" fmla="*/ 5 h 11"/>
              <a:gd name="T2" fmla="*/ 8 w 10"/>
              <a:gd name="T3" fmla="*/ 10 h 11"/>
              <a:gd name="T4" fmla="*/ 5 w 10"/>
              <a:gd name="T5" fmla="*/ 11 h 11"/>
              <a:gd name="T6" fmla="*/ 0 w 10"/>
              <a:gd name="T7" fmla="*/ 5 h 11"/>
              <a:gd name="T8" fmla="*/ 5 w 10"/>
              <a:gd name="T9" fmla="*/ 0 h 11"/>
              <a:gd name="T10" fmla="*/ 10 w 10"/>
              <a:gd name="T11" fmla="*/ 5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11">
                <a:moveTo>
                  <a:pt x="10" y="5"/>
                </a:moveTo>
                <a:cubicBezTo>
                  <a:pt x="10" y="7"/>
                  <a:pt x="9" y="9"/>
                  <a:pt x="8" y="10"/>
                </a:cubicBezTo>
                <a:cubicBezTo>
                  <a:pt x="7" y="11"/>
                  <a:pt x="6" y="11"/>
                  <a:pt x="5" y="11"/>
                </a:cubicBezTo>
                <a:cubicBezTo>
                  <a:pt x="2" y="11"/>
                  <a:pt x="0" y="8"/>
                  <a:pt x="0" y="5"/>
                </a:cubicBezTo>
                <a:cubicBezTo>
                  <a:pt x="0" y="3"/>
                  <a:pt x="2" y="0"/>
                  <a:pt x="5" y="0"/>
                </a:cubicBezTo>
                <a:cubicBezTo>
                  <a:pt x="8" y="0"/>
                  <a:pt x="10" y="2"/>
                  <a:pt x="10" y="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93" name="Freeform 76">
            <a:extLst>
              <a:ext uri="{FF2B5EF4-FFF2-40B4-BE49-F238E27FC236}">
                <a16:creationId xmlns:a16="http://schemas.microsoft.com/office/drawing/2014/main" id="{0A50F39E-DC28-6703-52E3-4F1C431EA552}"/>
              </a:ext>
            </a:extLst>
          </p:cNvPr>
          <p:cNvSpPr>
            <a:spLocks/>
          </p:cNvSpPr>
          <p:nvPr/>
        </p:nvSpPr>
        <p:spPr bwMode="auto">
          <a:xfrm>
            <a:off x="8444192" y="3180149"/>
            <a:ext cx="28046" cy="30485"/>
          </a:xfrm>
          <a:custGeom>
            <a:avLst/>
            <a:gdLst>
              <a:gd name="T0" fmla="*/ 17 w 17"/>
              <a:gd name="T1" fmla="*/ 9 h 18"/>
              <a:gd name="T2" fmla="*/ 14 w 17"/>
              <a:gd name="T3" fmla="*/ 17 h 18"/>
              <a:gd name="T4" fmla="*/ 9 w 17"/>
              <a:gd name="T5" fmla="*/ 18 h 18"/>
              <a:gd name="T6" fmla="*/ 0 w 17"/>
              <a:gd name="T7" fmla="*/ 9 h 18"/>
              <a:gd name="T8" fmla="*/ 9 w 17"/>
              <a:gd name="T9" fmla="*/ 0 h 18"/>
              <a:gd name="T10" fmla="*/ 17 w 17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8">
                <a:moveTo>
                  <a:pt x="17" y="9"/>
                </a:moveTo>
                <a:cubicBezTo>
                  <a:pt x="17" y="12"/>
                  <a:pt x="16" y="15"/>
                  <a:pt x="14" y="17"/>
                </a:cubicBezTo>
                <a:cubicBezTo>
                  <a:pt x="13" y="18"/>
                  <a:pt x="11" y="18"/>
                  <a:pt x="9" y="18"/>
                </a:cubicBezTo>
                <a:cubicBezTo>
                  <a:pt x="4" y="18"/>
                  <a:pt x="1" y="14"/>
                  <a:pt x="0" y="9"/>
                </a:cubicBezTo>
                <a:cubicBezTo>
                  <a:pt x="0" y="5"/>
                  <a:pt x="4" y="1"/>
                  <a:pt x="9" y="0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94" name="Freeform 77">
            <a:extLst>
              <a:ext uri="{FF2B5EF4-FFF2-40B4-BE49-F238E27FC236}">
                <a16:creationId xmlns:a16="http://schemas.microsoft.com/office/drawing/2014/main" id="{FCFF86EE-AFE8-9C0F-5B34-CB0BB088419E}"/>
              </a:ext>
            </a:extLst>
          </p:cNvPr>
          <p:cNvSpPr>
            <a:spLocks/>
          </p:cNvSpPr>
          <p:nvPr/>
        </p:nvSpPr>
        <p:spPr bwMode="auto">
          <a:xfrm>
            <a:off x="8414926" y="2928953"/>
            <a:ext cx="29266" cy="30485"/>
          </a:xfrm>
          <a:custGeom>
            <a:avLst/>
            <a:gdLst>
              <a:gd name="T0" fmla="*/ 17 w 17"/>
              <a:gd name="T1" fmla="*/ 9 h 18"/>
              <a:gd name="T2" fmla="*/ 14 w 17"/>
              <a:gd name="T3" fmla="*/ 17 h 18"/>
              <a:gd name="T4" fmla="*/ 8 w 17"/>
              <a:gd name="T5" fmla="*/ 18 h 18"/>
              <a:gd name="T6" fmla="*/ 0 w 17"/>
              <a:gd name="T7" fmla="*/ 9 h 18"/>
              <a:gd name="T8" fmla="*/ 8 w 17"/>
              <a:gd name="T9" fmla="*/ 0 h 18"/>
              <a:gd name="T10" fmla="*/ 17 w 17"/>
              <a:gd name="T11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8">
                <a:moveTo>
                  <a:pt x="17" y="9"/>
                </a:moveTo>
                <a:cubicBezTo>
                  <a:pt x="17" y="12"/>
                  <a:pt x="16" y="15"/>
                  <a:pt x="14" y="17"/>
                </a:cubicBezTo>
                <a:cubicBezTo>
                  <a:pt x="12" y="18"/>
                  <a:pt x="10" y="18"/>
                  <a:pt x="8" y="18"/>
                </a:cubicBezTo>
                <a:cubicBezTo>
                  <a:pt x="4" y="18"/>
                  <a:pt x="0" y="14"/>
                  <a:pt x="0" y="9"/>
                </a:cubicBezTo>
                <a:cubicBezTo>
                  <a:pt x="0" y="5"/>
                  <a:pt x="4" y="1"/>
                  <a:pt x="8" y="0"/>
                </a:cubicBezTo>
                <a:cubicBezTo>
                  <a:pt x="13" y="0"/>
                  <a:pt x="17" y="4"/>
                  <a:pt x="17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95" name="Freeform 78">
            <a:extLst>
              <a:ext uri="{FF2B5EF4-FFF2-40B4-BE49-F238E27FC236}">
                <a16:creationId xmlns:a16="http://schemas.microsoft.com/office/drawing/2014/main" id="{B8F46D49-B0D2-931E-5A9A-D0BD67EBAA73}"/>
              </a:ext>
            </a:extLst>
          </p:cNvPr>
          <p:cNvSpPr>
            <a:spLocks/>
          </p:cNvSpPr>
          <p:nvPr/>
        </p:nvSpPr>
        <p:spPr bwMode="auto">
          <a:xfrm>
            <a:off x="8946584" y="3354522"/>
            <a:ext cx="24388" cy="23169"/>
          </a:xfrm>
          <a:custGeom>
            <a:avLst/>
            <a:gdLst>
              <a:gd name="T0" fmla="*/ 14 w 14"/>
              <a:gd name="T1" fmla="*/ 7 h 14"/>
              <a:gd name="T2" fmla="*/ 11 w 14"/>
              <a:gd name="T3" fmla="*/ 13 h 14"/>
              <a:gd name="T4" fmla="*/ 7 w 14"/>
              <a:gd name="T5" fmla="*/ 14 h 14"/>
              <a:gd name="T6" fmla="*/ 0 w 14"/>
              <a:gd name="T7" fmla="*/ 7 h 14"/>
              <a:gd name="T8" fmla="*/ 7 w 14"/>
              <a:gd name="T9" fmla="*/ 0 h 14"/>
              <a:gd name="T10" fmla="*/ 14 w 14"/>
              <a:gd name="T11" fmla="*/ 7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14">
                <a:moveTo>
                  <a:pt x="14" y="7"/>
                </a:moveTo>
                <a:cubicBezTo>
                  <a:pt x="14" y="9"/>
                  <a:pt x="13" y="12"/>
                  <a:pt x="11" y="13"/>
                </a:cubicBezTo>
                <a:cubicBezTo>
                  <a:pt x="10" y="14"/>
                  <a:pt x="9" y="14"/>
                  <a:pt x="7" y="14"/>
                </a:cubicBezTo>
                <a:cubicBezTo>
                  <a:pt x="3" y="14"/>
                  <a:pt x="1" y="11"/>
                  <a:pt x="0" y="7"/>
                </a:cubicBezTo>
                <a:cubicBezTo>
                  <a:pt x="0" y="4"/>
                  <a:pt x="3" y="1"/>
                  <a:pt x="7" y="0"/>
                </a:cubicBezTo>
                <a:cubicBezTo>
                  <a:pt x="11" y="0"/>
                  <a:pt x="14" y="3"/>
                  <a:pt x="14" y="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96" name="Line 79">
            <a:extLst>
              <a:ext uri="{FF2B5EF4-FFF2-40B4-BE49-F238E27FC236}">
                <a16:creationId xmlns:a16="http://schemas.microsoft.com/office/drawing/2014/main" id="{1E87FCB7-84FE-A2D4-5976-B4536663F50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985" y="4171519"/>
            <a:ext cx="52435" cy="59751"/>
          </a:xfrm>
          <a:prstGeom prst="line">
            <a:avLst/>
          </a:prstGeom>
          <a:noFill/>
          <a:ln w="33338" cap="rnd">
            <a:solidFill>
              <a:srgbClr val="C1272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97" name="Freeform 80">
            <a:extLst>
              <a:ext uri="{FF2B5EF4-FFF2-40B4-BE49-F238E27FC236}">
                <a16:creationId xmlns:a16="http://schemas.microsoft.com/office/drawing/2014/main" id="{18146F64-C787-4BFE-8B43-74C92D48A7B6}"/>
              </a:ext>
            </a:extLst>
          </p:cNvPr>
          <p:cNvSpPr>
            <a:spLocks/>
          </p:cNvSpPr>
          <p:nvPr/>
        </p:nvSpPr>
        <p:spPr bwMode="auto">
          <a:xfrm>
            <a:off x="7906438" y="4310530"/>
            <a:ext cx="28046" cy="101210"/>
          </a:xfrm>
          <a:custGeom>
            <a:avLst/>
            <a:gdLst>
              <a:gd name="T0" fmla="*/ 7 w 23"/>
              <a:gd name="T1" fmla="*/ 83 h 83"/>
              <a:gd name="T2" fmla="*/ 0 w 23"/>
              <a:gd name="T3" fmla="*/ 81 h 83"/>
              <a:gd name="T4" fmla="*/ 17 w 23"/>
              <a:gd name="T5" fmla="*/ 0 h 83"/>
              <a:gd name="T6" fmla="*/ 23 w 23"/>
              <a:gd name="T7" fmla="*/ 2 h 83"/>
              <a:gd name="T8" fmla="*/ 7 w 23"/>
              <a:gd name="T9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83">
                <a:moveTo>
                  <a:pt x="7" y="83"/>
                </a:moveTo>
                <a:lnTo>
                  <a:pt x="0" y="81"/>
                </a:lnTo>
                <a:lnTo>
                  <a:pt x="17" y="0"/>
                </a:lnTo>
                <a:lnTo>
                  <a:pt x="23" y="2"/>
                </a:lnTo>
                <a:lnTo>
                  <a:pt x="7" y="83"/>
                </a:lnTo>
                <a:close/>
              </a:path>
            </a:pathLst>
          </a:custGeom>
          <a:solidFill>
            <a:srgbClr val="4221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98" name="Oval 81">
            <a:extLst>
              <a:ext uri="{FF2B5EF4-FFF2-40B4-BE49-F238E27FC236}">
                <a16:creationId xmlns:a16="http://schemas.microsoft.com/office/drawing/2014/main" id="{544D2087-2D99-E138-6915-8679013CB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632" y="4280046"/>
            <a:ext cx="34143" cy="341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99" name="Freeform 82">
            <a:extLst>
              <a:ext uri="{FF2B5EF4-FFF2-40B4-BE49-F238E27FC236}">
                <a16:creationId xmlns:a16="http://schemas.microsoft.com/office/drawing/2014/main" id="{4ABA8685-2F3F-4B1A-E7E4-01B8DF107F0E}"/>
              </a:ext>
            </a:extLst>
          </p:cNvPr>
          <p:cNvSpPr>
            <a:spLocks/>
          </p:cNvSpPr>
          <p:nvPr/>
        </p:nvSpPr>
        <p:spPr bwMode="auto">
          <a:xfrm>
            <a:off x="7940580" y="3766678"/>
            <a:ext cx="53654" cy="93894"/>
          </a:xfrm>
          <a:custGeom>
            <a:avLst/>
            <a:gdLst>
              <a:gd name="T0" fmla="*/ 37 w 44"/>
              <a:gd name="T1" fmla="*/ 77 h 77"/>
              <a:gd name="T2" fmla="*/ 0 w 44"/>
              <a:gd name="T3" fmla="*/ 3 h 77"/>
              <a:gd name="T4" fmla="*/ 7 w 44"/>
              <a:gd name="T5" fmla="*/ 0 h 77"/>
              <a:gd name="T6" fmla="*/ 44 w 44"/>
              <a:gd name="T7" fmla="*/ 74 h 77"/>
              <a:gd name="T8" fmla="*/ 37 w 44"/>
              <a:gd name="T9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77">
                <a:moveTo>
                  <a:pt x="37" y="77"/>
                </a:moveTo>
                <a:lnTo>
                  <a:pt x="0" y="3"/>
                </a:lnTo>
                <a:lnTo>
                  <a:pt x="7" y="0"/>
                </a:lnTo>
                <a:lnTo>
                  <a:pt x="44" y="74"/>
                </a:lnTo>
                <a:lnTo>
                  <a:pt x="37" y="77"/>
                </a:lnTo>
                <a:close/>
              </a:path>
            </a:pathLst>
          </a:custGeom>
          <a:solidFill>
            <a:srgbClr val="4221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00" name="Freeform 83">
            <a:extLst>
              <a:ext uri="{FF2B5EF4-FFF2-40B4-BE49-F238E27FC236}">
                <a16:creationId xmlns:a16="http://schemas.microsoft.com/office/drawing/2014/main" id="{AE994FAA-7361-72D7-D88E-DAEC608F7AAE}"/>
              </a:ext>
            </a:extLst>
          </p:cNvPr>
          <p:cNvSpPr>
            <a:spLocks/>
          </p:cNvSpPr>
          <p:nvPr/>
        </p:nvSpPr>
        <p:spPr bwMode="auto">
          <a:xfrm>
            <a:off x="7919851" y="3734973"/>
            <a:ext cx="40241" cy="36582"/>
          </a:xfrm>
          <a:custGeom>
            <a:avLst/>
            <a:gdLst>
              <a:gd name="T0" fmla="*/ 20 w 23"/>
              <a:gd name="T1" fmla="*/ 5 h 22"/>
              <a:gd name="T2" fmla="*/ 18 w 23"/>
              <a:gd name="T3" fmla="*/ 19 h 22"/>
              <a:gd name="T4" fmla="*/ 4 w 23"/>
              <a:gd name="T5" fmla="*/ 17 h 22"/>
              <a:gd name="T6" fmla="*/ 6 w 23"/>
              <a:gd name="T7" fmla="*/ 3 h 22"/>
              <a:gd name="T8" fmla="*/ 20 w 23"/>
              <a:gd name="T9" fmla="*/ 5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2">
                <a:moveTo>
                  <a:pt x="20" y="5"/>
                </a:moveTo>
                <a:cubicBezTo>
                  <a:pt x="23" y="9"/>
                  <a:pt x="22" y="16"/>
                  <a:pt x="18" y="19"/>
                </a:cubicBezTo>
                <a:cubicBezTo>
                  <a:pt x="13" y="22"/>
                  <a:pt x="7" y="22"/>
                  <a:pt x="4" y="17"/>
                </a:cubicBezTo>
                <a:cubicBezTo>
                  <a:pt x="0" y="13"/>
                  <a:pt x="1" y="6"/>
                  <a:pt x="6" y="3"/>
                </a:cubicBezTo>
                <a:cubicBezTo>
                  <a:pt x="10" y="0"/>
                  <a:pt x="17" y="1"/>
                  <a:pt x="20" y="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05" name="Rectangle 88">
            <a:extLst>
              <a:ext uri="{FF2B5EF4-FFF2-40B4-BE49-F238E27FC236}">
                <a16:creationId xmlns:a16="http://schemas.microsoft.com/office/drawing/2014/main" id="{0266327F-2298-D86B-F1B6-0EEEEDE4A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5702" y="4137375"/>
            <a:ext cx="21950" cy="6098"/>
          </a:xfrm>
          <a:prstGeom prst="rect">
            <a:avLst/>
          </a:prstGeom>
          <a:solidFill>
            <a:srgbClr val="B57C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06" name="Freeform 89">
            <a:extLst>
              <a:ext uri="{FF2B5EF4-FFF2-40B4-BE49-F238E27FC236}">
                <a16:creationId xmlns:a16="http://schemas.microsoft.com/office/drawing/2014/main" id="{B643165D-A3F6-5A1C-C423-ADAB00FD2423}"/>
              </a:ext>
            </a:extLst>
          </p:cNvPr>
          <p:cNvSpPr>
            <a:spLocks/>
          </p:cNvSpPr>
          <p:nvPr/>
        </p:nvSpPr>
        <p:spPr bwMode="auto">
          <a:xfrm>
            <a:off x="7919850" y="4131278"/>
            <a:ext cx="20730" cy="20730"/>
          </a:xfrm>
          <a:custGeom>
            <a:avLst/>
            <a:gdLst>
              <a:gd name="T0" fmla="*/ 5 w 12"/>
              <a:gd name="T1" fmla="*/ 1 h 12"/>
              <a:gd name="T2" fmla="*/ 12 w 12"/>
              <a:gd name="T3" fmla="*/ 6 h 12"/>
              <a:gd name="T4" fmla="*/ 7 w 12"/>
              <a:gd name="T5" fmla="*/ 12 h 12"/>
              <a:gd name="T6" fmla="*/ 0 w 12"/>
              <a:gd name="T7" fmla="*/ 7 h 12"/>
              <a:gd name="T8" fmla="*/ 5 w 12"/>
              <a:gd name="T9" fmla="*/ 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5" y="1"/>
                </a:moveTo>
                <a:cubicBezTo>
                  <a:pt x="8" y="0"/>
                  <a:pt x="11" y="2"/>
                  <a:pt x="12" y="6"/>
                </a:cubicBezTo>
                <a:cubicBezTo>
                  <a:pt x="12" y="9"/>
                  <a:pt x="10" y="12"/>
                  <a:pt x="7" y="12"/>
                </a:cubicBezTo>
                <a:cubicBezTo>
                  <a:pt x="3" y="12"/>
                  <a:pt x="0" y="10"/>
                  <a:pt x="0" y="7"/>
                </a:cubicBezTo>
                <a:cubicBezTo>
                  <a:pt x="0" y="4"/>
                  <a:pt x="2" y="1"/>
                  <a:pt x="5" y="1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07" name="Rectangle 90">
            <a:extLst>
              <a:ext uri="{FF2B5EF4-FFF2-40B4-BE49-F238E27FC236}">
                <a16:creationId xmlns:a16="http://schemas.microsoft.com/office/drawing/2014/main" id="{01260A9E-F1F0-F2FE-55E1-32CC12EEC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2043" y="4094698"/>
            <a:ext cx="21950" cy="4877"/>
          </a:xfrm>
          <a:prstGeom prst="rect">
            <a:avLst/>
          </a:prstGeom>
          <a:solidFill>
            <a:srgbClr val="B57C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08" name="Freeform 91">
            <a:extLst>
              <a:ext uri="{FF2B5EF4-FFF2-40B4-BE49-F238E27FC236}">
                <a16:creationId xmlns:a16="http://schemas.microsoft.com/office/drawing/2014/main" id="{5A3DA707-8F46-A8C3-E58E-D649CC2BF88B}"/>
              </a:ext>
            </a:extLst>
          </p:cNvPr>
          <p:cNvSpPr>
            <a:spLocks/>
          </p:cNvSpPr>
          <p:nvPr/>
        </p:nvSpPr>
        <p:spPr bwMode="auto">
          <a:xfrm>
            <a:off x="7914972" y="4088599"/>
            <a:ext cx="20730" cy="20730"/>
          </a:xfrm>
          <a:custGeom>
            <a:avLst/>
            <a:gdLst>
              <a:gd name="T0" fmla="*/ 6 w 12"/>
              <a:gd name="T1" fmla="*/ 0 h 12"/>
              <a:gd name="T2" fmla="*/ 12 w 12"/>
              <a:gd name="T3" fmla="*/ 5 h 12"/>
              <a:gd name="T4" fmla="*/ 7 w 12"/>
              <a:gd name="T5" fmla="*/ 12 h 12"/>
              <a:gd name="T6" fmla="*/ 0 w 12"/>
              <a:gd name="T7" fmla="*/ 7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cubicBezTo>
                  <a:pt x="9" y="0"/>
                  <a:pt x="12" y="2"/>
                  <a:pt x="12" y="5"/>
                </a:cubicBezTo>
                <a:cubicBezTo>
                  <a:pt x="12" y="8"/>
                  <a:pt x="10" y="11"/>
                  <a:pt x="7" y="12"/>
                </a:cubicBezTo>
                <a:cubicBezTo>
                  <a:pt x="4" y="12"/>
                  <a:pt x="1" y="10"/>
                  <a:pt x="0" y="7"/>
                </a:cubicBezTo>
                <a:cubicBezTo>
                  <a:pt x="0" y="3"/>
                  <a:pt x="2" y="0"/>
                  <a:pt x="6" y="0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09" name="Freeform 92">
            <a:extLst>
              <a:ext uri="{FF2B5EF4-FFF2-40B4-BE49-F238E27FC236}">
                <a16:creationId xmlns:a16="http://schemas.microsoft.com/office/drawing/2014/main" id="{A82B018C-34BE-04FE-1F36-34B695C02420}"/>
              </a:ext>
            </a:extLst>
          </p:cNvPr>
          <p:cNvSpPr>
            <a:spLocks/>
          </p:cNvSpPr>
          <p:nvPr/>
        </p:nvSpPr>
        <p:spPr bwMode="auto">
          <a:xfrm>
            <a:off x="8021061" y="4117866"/>
            <a:ext cx="24388" cy="10975"/>
          </a:xfrm>
          <a:custGeom>
            <a:avLst/>
            <a:gdLst>
              <a:gd name="T0" fmla="*/ 0 w 20"/>
              <a:gd name="T1" fmla="*/ 3 h 9"/>
              <a:gd name="T2" fmla="*/ 18 w 20"/>
              <a:gd name="T3" fmla="*/ 0 h 9"/>
              <a:gd name="T4" fmla="*/ 20 w 20"/>
              <a:gd name="T5" fmla="*/ 6 h 9"/>
              <a:gd name="T6" fmla="*/ 1 w 20"/>
              <a:gd name="T7" fmla="*/ 9 h 9"/>
              <a:gd name="T8" fmla="*/ 0 w 20"/>
              <a:gd name="T9" fmla="*/ 3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9">
                <a:moveTo>
                  <a:pt x="0" y="3"/>
                </a:moveTo>
                <a:lnTo>
                  <a:pt x="18" y="0"/>
                </a:lnTo>
                <a:lnTo>
                  <a:pt x="20" y="6"/>
                </a:lnTo>
                <a:lnTo>
                  <a:pt x="1" y="9"/>
                </a:lnTo>
                <a:lnTo>
                  <a:pt x="0" y="3"/>
                </a:lnTo>
                <a:close/>
              </a:path>
            </a:pathLst>
          </a:custGeom>
          <a:solidFill>
            <a:srgbClr val="B57C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10" name="Freeform 93">
            <a:extLst>
              <a:ext uri="{FF2B5EF4-FFF2-40B4-BE49-F238E27FC236}">
                <a16:creationId xmlns:a16="http://schemas.microsoft.com/office/drawing/2014/main" id="{5419757E-FBA3-20FD-3A31-3D743DDE538E}"/>
              </a:ext>
            </a:extLst>
          </p:cNvPr>
          <p:cNvSpPr>
            <a:spLocks/>
          </p:cNvSpPr>
          <p:nvPr/>
        </p:nvSpPr>
        <p:spPr bwMode="auto">
          <a:xfrm>
            <a:off x="8038132" y="4108109"/>
            <a:ext cx="21950" cy="21950"/>
          </a:xfrm>
          <a:custGeom>
            <a:avLst/>
            <a:gdLst>
              <a:gd name="T0" fmla="*/ 8 w 13"/>
              <a:gd name="T1" fmla="*/ 12 h 13"/>
              <a:gd name="T2" fmla="*/ 1 w 13"/>
              <a:gd name="T3" fmla="*/ 8 h 13"/>
              <a:gd name="T4" fmla="*/ 5 w 13"/>
              <a:gd name="T5" fmla="*/ 1 h 13"/>
              <a:gd name="T6" fmla="*/ 12 w 13"/>
              <a:gd name="T7" fmla="*/ 5 h 13"/>
              <a:gd name="T8" fmla="*/ 8 w 13"/>
              <a:gd name="T9" fmla="*/ 1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3">
                <a:moveTo>
                  <a:pt x="8" y="12"/>
                </a:moveTo>
                <a:cubicBezTo>
                  <a:pt x="5" y="13"/>
                  <a:pt x="2" y="11"/>
                  <a:pt x="1" y="8"/>
                </a:cubicBezTo>
                <a:cubicBezTo>
                  <a:pt x="0" y="5"/>
                  <a:pt x="2" y="2"/>
                  <a:pt x="5" y="1"/>
                </a:cubicBezTo>
                <a:cubicBezTo>
                  <a:pt x="8" y="0"/>
                  <a:pt x="12" y="2"/>
                  <a:pt x="12" y="5"/>
                </a:cubicBezTo>
                <a:cubicBezTo>
                  <a:pt x="13" y="8"/>
                  <a:pt x="11" y="11"/>
                  <a:pt x="8" y="12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11" name="Freeform 94">
            <a:extLst>
              <a:ext uri="{FF2B5EF4-FFF2-40B4-BE49-F238E27FC236}">
                <a16:creationId xmlns:a16="http://schemas.microsoft.com/office/drawing/2014/main" id="{6770D3A4-4312-2019-9B24-977CA90EB336}"/>
              </a:ext>
            </a:extLst>
          </p:cNvPr>
          <p:cNvSpPr>
            <a:spLocks/>
          </p:cNvSpPr>
          <p:nvPr/>
        </p:nvSpPr>
        <p:spPr bwMode="auto">
          <a:xfrm>
            <a:off x="8016183" y="4073967"/>
            <a:ext cx="21950" cy="8537"/>
          </a:xfrm>
          <a:custGeom>
            <a:avLst/>
            <a:gdLst>
              <a:gd name="T0" fmla="*/ 0 w 18"/>
              <a:gd name="T1" fmla="*/ 1 h 7"/>
              <a:gd name="T2" fmla="*/ 18 w 18"/>
              <a:gd name="T3" fmla="*/ 0 h 7"/>
              <a:gd name="T4" fmla="*/ 18 w 18"/>
              <a:gd name="T5" fmla="*/ 5 h 7"/>
              <a:gd name="T6" fmla="*/ 0 w 18"/>
              <a:gd name="T7" fmla="*/ 7 h 7"/>
              <a:gd name="T8" fmla="*/ 0 w 18"/>
              <a:gd name="T9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7">
                <a:moveTo>
                  <a:pt x="0" y="1"/>
                </a:moveTo>
                <a:lnTo>
                  <a:pt x="18" y="0"/>
                </a:lnTo>
                <a:lnTo>
                  <a:pt x="18" y="5"/>
                </a:lnTo>
                <a:lnTo>
                  <a:pt x="0" y="7"/>
                </a:lnTo>
                <a:lnTo>
                  <a:pt x="0" y="1"/>
                </a:lnTo>
                <a:close/>
              </a:path>
            </a:pathLst>
          </a:custGeom>
          <a:solidFill>
            <a:srgbClr val="B57C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12" name="Freeform 95">
            <a:extLst>
              <a:ext uri="{FF2B5EF4-FFF2-40B4-BE49-F238E27FC236}">
                <a16:creationId xmlns:a16="http://schemas.microsoft.com/office/drawing/2014/main" id="{C654FFBC-6E62-067A-3E52-55C598B41E5F}"/>
              </a:ext>
            </a:extLst>
          </p:cNvPr>
          <p:cNvSpPr>
            <a:spLocks/>
          </p:cNvSpPr>
          <p:nvPr/>
        </p:nvSpPr>
        <p:spPr bwMode="auto">
          <a:xfrm>
            <a:off x="8033254" y="4062993"/>
            <a:ext cx="21950" cy="23169"/>
          </a:xfrm>
          <a:custGeom>
            <a:avLst/>
            <a:gdLst>
              <a:gd name="T0" fmla="*/ 8 w 13"/>
              <a:gd name="T1" fmla="*/ 12 h 13"/>
              <a:gd name="T2" fmla="*/ 1 w 13"/>
              <a:gd name="T3" fmla="*/ 7 h 13"/>
              <a:gd name="T4" fmla="*/ 5 w 13"/>
              <a:gd name="T5" fmla="*/ 1 h 13"/>
              <a:gd name="T6" fmla="*/ 12 w 13"/>
              <a:gd name="T7" fmla="*/ 5 h 13"/>
              <a:gd name="T8" fmla="*/ 8 w 13"/>
              <a:gd name="T9" fmla="*/ 1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3">
                <a:moveTo>
                  <a:pt x="8" y="12"/>
                </a:moveTo>
                <a:cubicBezTo>
                  <a:pt x="5" y="13"/>
                  <a:pt x="2" y="11"/>
                  <a:pt x="1" y="7"/>
                </a:cubicBezTo>
                <a:cubicBezTo>
                  <a:pt x="0" y="4"/>
                  <a:pt x="2" y="1"/>
                  <a:pt x="5" y="1"/>
                </a:cubicBezTo>
                <a:cubicBezTo>
                  <a:pt x="9" y="0"/>
                  <a:pt x="12" y="2"/>
                  <a:pt x="12" y="5"/>
                </a:cubicBezTo>
                <a:cubicBezTo>
                  <a:pt x="13" y="8"/>
                  <a:pt x="11" y="11"/>
                  <a:pt x="8" y="12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13" name="Freeform 96">
            <a:extLst>
              <a:ext uri="{FF2B5EF4-FFF2-40B4-BE49-F238E27FC236}">
                <a16:creationId xmlns:a16="http://schemas.microsoft.com/office/drawing/2014/main" id="{8705479B-53E2-EC1E-8C19-A2FF59399412}"/>
              </a:ext>
            </a:extLst>
          </p:cNvPr>
          <p:cNvSpPr>
            <a:spLocks/>
          </p:cNvSpPr>
          <p:nvPr/>
        </p:nvSpPr>
        <p:spPr bwMode="auto">
          <a:xfrm>
            <a:off x="7914974" y="4043483"/>
            <a:ext cx="71945" cy="245099"/>
          </a:xfrm>
          <a:custGeom>
            <a:avLst/>
            <a:gdLst>
              <a:gd name="T0" fmla="*/ 9 w 42"/>
              <a:gd name="T1" fmla="*/ 144 h 144"/>
              <a:gd name="T2" fmla="*/ 5 w 42"/>
              <a:gd name="T3" fmla="*/ 143 h 144"/>
              <a:gd name="T4" fmla="*/ 2 w 42"/>
              <a:gd name="T5" fmla="*/ 133 h 144"/>
              <a:gd name="T6" fmla="*/ 27 w 42"/>
              <a:gd name="T7" fmla="*/ 82 h 144"/>
              <a:gd name="T8" fmla="*/ 20 w 42"/>
              <a:gd name="T9" fmla="*/ 9 h 144"/>
              <a:gd name="T10" fmla="*/ 26 w 42"/>
              <a:gd name="T11" fmla="*/ 1 h 144"/>
              <a:gd name="T12" fmla="*/ 35 w 42"/>
              <a:gd name="T13" fmla="*/ 7 h 144"/>
              <a:gd name="T14" fmla="*/ 42 w 42"/>
              <a:gd name="T15" fmla="*/ 83 h 144"/>
              <a:gd name="T16" fmla="*/ 41 w 42"/>
              <a:gd name="T17" fmla="*/ 87 h 144"/>
              <a:gd name="T18" fmla="*/ 15 w 42"/>
              <a:gd name="T19" fmla="*/ 140 h 144"/>
              <a:gd name="T20" fmla="*/ 9 w 42"/>
              <a:gd name="T21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2" h="144">
                <a:moveTo>
                  <a:pt x="9" y="144"/>
                </a:moveTo>
                <a:cubicBezTo>
                  <a:pt x="8" y="144"/>
                  <a:pt x="6" y="143"/>
                  <a:pt x="5" y="143"/>
                </a:cubicBezTo>
                <a:cubicBezTo>
                  <a:pt x="2" y="141"/>
                  <a:pt x="0" y="137"/>
                  <a:pt x="2" y="133"/>
                </a:cubicBezTo>
                <a:cubicBezTo>
                  <a:pt x="27" y="82"/>
                  <a:pt x="27" y="82"/>
                  <a:pt x="27" y="82"/>
                </a:cubicBezTo>
                <a:cubicBezTo>
                  <a:pt x="20" y="9"/>
                  <a:pt x="20" y="9"/>
                  <a:pt x="20" y="9"/>
                </a:cubicBezTo>
                <a:cubicBezTo>
                  <a:pt x="19" y="5"/>
                  <a:pt x="22" y="1"/>
                  <a:pt x="26" y="1"/>
                </a:cubicBezTo>
                <a:cubicBezTo>
                  <a:pt x="31" y="0"/>
                  <a:pt x="34" y="3"/>
                  <a:pt x="35" y="7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2" y="86"/>
                  <a:pt x="41" y="87"/>
                </a:cubicBezTo>
                <a:cubicBezTo>
                  <a:pt x="15" y="140"/>
                  <a:pt x="15" y="140"/>
                  <a:pt x="15" y="140"/>
                </a:cubicBezTo>
                <a:cubicBezTo>
                  <a:pt x="14" y="142"/>
                  <a:pt x="11" y="144"/>
                  <a:pt x="9" y="1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14" name="Freeform 97">
            <a:extLst>
              <a:ext uri="{FF2B5EF4-FFF2-40B4-BE49-F238E27FC236}">
                <a16:creationId xmlns:a16="http://schemas.microsoft.com/office/drawing/2014/main" id="{7597CA02-A51E-C880-6D00-F85C0CE30C03}"/>
              </a:ext>
            </a:extLst>
          </p:cNvPr>
          <p:cNvSpPr>
            <a:spLocks/>
          </p:cNvSpPr>
          <p:nvPr/>
        </p:nvSpPr>
        <p:spPr bwMode="auto">
          <a:xfrm>
            <a:off x="7986918" y="4036165"/>
            <a:ext cx="107307" cy="231686"/>
          </a:xfrm>
          <a:custGeom>
            <a:avLst/>
            <a:gdLst>
              <a:gd name="T0" fmla="*/ 54 w 63"/>
              <a:gd name="T1" fmla="*/ 136 h 136"/>
              <a:gd name="T2" fmla="*/ 49 w 63"/>
              <a:gd name="T3" fmla="*/ 134 h 136"/>
              <a:gd name="T4" fmla="*/ 12 w 63"/>
              <a:gd name="T5" fmla="*/ 92 h 136"/>
              <a:gd name="T6" fmla="*/ 10 w 63"/>
              <a:gd name="T7" fmla="*/ 88 h 136"/>
              <a:gd name="T8" fmla="*/ 0 w 63"/>
              <a:gd name="T9" fmla="*/ 9 h 136"/>
              <a:gd name="T10" fmla="*/ 7 w 63"/>
              <a:gd name="T11" fmla="*/ 0 h 136"/>
              <a:gd name="T12" fmla="*/ 15 w 63"/>
              <a:gd name="T13" fmla="*/ 7 h 136"/>
              <a:gd name="T14" fmla="*/ 25 w 63"/>
              <a:gd name="T15" fmla="*/ 84 h 136"/>
              <a:gd name="T16" fmla="*/ 60 w 63"/>
              <a:gd name="T17" fmla="*/ 124 h 136"/>
              <a:gd name="T18" fmla="*/ 59 w 63"/>
              <a:gd name="T19" fmla="*/ 134 h 136"/>
              <a:gd name="T20" fmla="*/ 54 w 63"/>
              <a:gd name="T2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3" h="136">
                <a:moveTo>
                  <a:pt x="54" y="136"/>
                </a:moveTo>
                <a:cubicBezTo>
                  <a:pt x="52" y="136"/>
                  <a:pt x="50" y="135"/>
                  <a:pt x="49" y="134"/>
                </a:cubicBezTo>
                <a:cubicBezTo>
                  <a:pt x="12" y="92"/>
                  <a:pt x="12" y="92"/>
                  <a:pt x="12" y="92"/>
                </a:cubicBezTo>
                <a:cubicBezTo>
                  <a:pt x="11" y="91"/>
                  <a:pt x="10" y="89"/>
                  <a:pt x="10" y="88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3" y="1"/>
                  <a:pt x="7" y="0"/>
                </a:cubicBezTo>
                <a:cubicBezTo>
                  <a:pt x="11" y="0"/>
                  <a:pt x="15" y="3"/>
                  <a:pt x="15" y="7"/>
                </a:cubicBezTo>
                <a:cubicBezTo>
                  <a:pt x="25" y="84"/>
                  <a:pt x="25" y="84"/>
                  <a:pt x="25" y="84"/>
                </a:cubicBezTo>
                <a:cubicBezTo>
                  <a:pt x="60" y="124"/>
                  <a:pt x="60" y="124"/>
                  <a:pt x="60" y="124"/>
                </a:cubicBezTo>
                <a:cubicBezTo>
                  <a:pt x="63" y="127"/>
                  <a:pt x="62" y="132"/>
                  <a:pt x="59" y="134"/>
                </a:cubicBezTo>
                <a:cubicBezTo>
                  <a:pt x="58" y="136"/>
                  <a:pt x="56" y="136"/>
                  <a:pt x="54" y="1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15" name="Freeform 98">
            <a:extLst>
              <a:ext uri="{FF2B5EF4-FFF2-40B4-BE49-F238E27FC236}">
                <a16:creationId xmlns:a16="http://schemas.microsoft.com/office/drawing/2014/main" id="{B6C836D5-9AF3-38FD-9F9F-729E1A84C421}"/>
              </a:ext>
            </a:extLst>
          </p:cNvPr>
          <p:cNvSpPr>
            <a:spLocks/>
          </p:cNvSpPr>
          <p:nvPr/>
        </p:nvSpPr>
        <p:spPr bwMode="auto">
          <a:xfrm>
            <a:off x="8039352" y="4155666"/>
            <a:ext cx="80480" cy="86578"/>
          </a:xfrm>
          <a:custGeom>
            <a:avLst/>
            <a:gdLst>
              <a:gd name="T0" fmla="*/ 39 w 47"/>
              <a:gd name="T1" fmla="*/ 51 h 51"/>
              <a:gd name="T2" fmla="*/ 34 w 47"/>
              <a:gd name="T3" fmla="*/ 49 h 51"/>
              <a:gd name="T4" fmla="*/ 3 w 47"/>
              <a:gd name="T5" fmla="*/ 13 h 51"/>
              <a:gd name="T6" fmla="*/ 3 w 47"/>
              <a:gd name="T7" fmla="*/ 3 h 51"/>
              <a:gd name="T8" fmla="*/ 14 w 47"/>
              <a:gd name="T9" fmla="*/ 4 h 51"/>
              <a:gd name="T10" fmla="*/ 45 w 47"/>
              <a:gd name="T11" fmla="*/ 39 h 51"/>
              <a:gd name="T12" fmla="*/ 44 w 47"/>
              <a:gd name="T13" fmla="*/ 49 h 51"/>
              <a:gd name="T14" fmla="*/ 39 w 47"/>
              <a:gd name="T15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" h="51">
                <a:moveTo>
                  <a:pt x="39" y="51"/>
                </a:moveTo>
                <a:cubicBezTo>
                  <a:pt x="37" y="51"/>
                  <a:pt x="35" y="50"/>
                  <a:pt x="34" y="49"/>
                </a:cubicBezTo>
                <a:cubicBezTo>
                  <a:pt x="3" y="13"/>
                  <a:pt x="3" y="13"/>
                  <a:pt x="3" y="13"/>
                </a:cubicBezTo>
                <a:cubicBezTo>
                  <a:pt x="0" y="10"/>
                  <a:pt x="0" y="6"/>
                  <a:pt x="3" y="3"/>
                </a:cubicBezTo>
                <a:cubicBezTo>
                  <a:pt x="6" y="0"/>
                  <a:pt x="11" y="1"/>
                  <a:pt x="14" y="4"/>
                </a:cubicBezTo>
                <a:cubicBezTo>
                  <a:pt x="45" y="39"/>
                  <a:pt x="45" y="39"/>
                  <a:pt x="45" y="39"/>
                </a:cubicBezTo>
                <a:cubicBezTo>
                  <a:pt x="47" y="42"/>
                  <a:pt x="47" y="46"/>
                  <a:pt x="44" y="49"/>
                </a:cubicBezTo>
                <a:cubicBezTo>
                  <a:pt x="43" y="50"/>
                  <a:pt x="41" y="51"/>
                  <a:pt x="39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16" name="Freeform 99">
            <a:extLst>
              <a:ext uri="{FF2B5EF4-FFF2-40B4-BE49-F238E27FC236}">
                <a16:creationId xmlns:a16="http://schemas.microsoft.com/office/drawing/2014/main" id="{ED5A86BC-EA77-F635-41F0-C4A0178DD791}"/>
              </a:ext>
            </a:extLst>
          </p:cNvPr>
          <p:cNvSpPr>
            <a:spLocks/>
          </p:cNvSpPr>
          <p:nvPr/>
        </p:nvSpPr>
        <p:spPr bwMode="auto">
          <a:xfrm>
            <a:off x="8690509" y="3987390"/>
            <a:ext cx="37802" cy="43898"/>
          </a:xfrm>
          <a:custGeom>
            <a:avLst/>
            <a:gdLst>
              <a:gd name="T0" fmla="*/ 0 w 22"/>
              <a:gd name="T1" fmla="*/ 23 h 26"/>
              <a:gd name="T2" fmla="*/ 1 w 22"/>
              <a:gd name="T3" fmla="*/ 20 h 26"/>
              <a:gd name="T4" fmla="*/ 16 w 22"/>
              <a:gd name="T5" fmla="*/ 2 h 26"/>
              <a:gd name="T6" fmla="*/ 21 w 22"/>
              <a:gd name="T7" fmla="*/ 1 h 26"/>
              <a:gd name="T8" fmla="*/ 21 w 22"/>
              <a:gd name="T9" fmla="*/ 6 h 26"/>
              <a:gd name="T10" fmla="*/ 7 w 22"/>
              <a:gd name="T11" fmla="*/ 25 h 26"/>
              <a:gd name="T12" fmla="*/ 1 w 22"/>
              <a:gd name="T13" fmla="*/ 25 h 26"/>
              <a:gd name="T14" fmla="*/ 0 w 22"/>
              <a:gd name="T15" fmla="*/ 2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26">
                <a:moveTo>
                  <a:pt x="0" y="23"/>
                </a:moveTo>
                <a:cubicBezTo>
                  <a:pt x="0" y="22"/>
                  <a:pt x="0" y="21"/>
                  <a:pt x="1" y="20"/>
                </a:cubicBezTo>
                <a:cubicBezTo>
                  <a:pt x="16" y="2"/>
                  <a:pt x="16" y="2"/>
                  <a:pt x="16" y="2"/>
                </a:cubicBezTo>
                <a:cubicBezTo>
                  <a:pt x="17" y="0"/>
                  <a:pt x="19" y="0"/>
                  <a:pt x="21" y="1"/>
                </a:cubicBezTo>
                <a:cubicBezTo>
                  <a:pt x="22" y="3"/>
                  <a:pt x="22" y="5"/>
                  <a:pt x="21" y="6"/>
                </a:cubicBezTo>
                <a:cubicBezTo>
                  <a:pt x="7" y="25"/>
                  <a:pt x="7" y="25"/>
                  <a:pt x="7" y="25"/>
                </a:cubicBezTo>
                <a:cubicBezTo>
                  <a:pt x="5" y="26"/>
                  <a:pt x="3" y="26"/>
                  <a:pt x="1" y="25"/>
                </a:cubicBezTo>
                <a:cubicBezTo>
                  <a:pt x="1" y="24"/>
                  <a:pt x="0" y="24"/>
                  <a:pt x="0" y="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17" name="Freeform 100">
            <a:extLst>
              <a:ext uri="{FF2B5EF4-FFF2-40B4-BE49-F238E27FC236}">
                <a16:creationId xmlns:a16="http://schemas.microsoft.com/office/drawing/2014/main" id="{24BFBA8F-0123-203D-CC55-0362E9C2BE25}"/>
              </a:ext>
            </a:extLst>
          </p:cNvPr>
          <p:cNvSpPr>
            <a:spLocks/>
          </p:cNvSpPr>
          <p:nvPr/>
        </p:nvSpPr>
        <p:spPr bwMode="auto">
          <a:xfrm>
            <a:off x="8650270" y="3989829"/>
            <a:ext cx="12194" cy="47557"/>
          </a:xfrm>
          <a:custGeom>
            <a:avLst/>
            <a:gdLst>
              <a:gd name="T0" fmla="*/ 1 w 7"/>
              <a:gd name="T1" fmla="*/ 28 h 28"/>
              <a:gd name="T2" fmla="*/ 0 w 7"/>
              <a:gd name="T3" fmla="*/ 25 h 28"/>
              <a:gd name="T4" fmla="*/ 0 w 7"/>
              <a:gd name="T5" fmla="*/ 4 h 28"/>
              <a:gd name="T6" fmla="*/ 4 w 7"/>
              <a:gd name="T7" fmla="*/ 0 h 28"/>
              <a:gd name="T8" fmla="*/ 7 w 7"/>
              <a:gd name="T9" fmla="*/ 4 h 28"/>
              <a:gd name="T10" fmla="*/ 7 w 7"/>
              <a:gd name="T11" fmla="*/ 25 h 28"/>
              <a:gd name="T12" fmla="*/ 3 w 7"/>
              <a:gd name="T13" fmla="*/ 28 h 28"/>
              <a:gd name="T14" fmla="*/ 1 w 7"/>
              <a:gd name="T15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" h="28">
                <a:moveTo>
                  <a:pt x="1" y="28"/>
                </a:moveTo>
                <a:cubicBezTo>
                  <a:pt x="1" y="27"/>
                  <a:pt x="0" y="26"/>
                  <a:pt x="0" y="25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6" y="0"/>
                  <a:pt x="7" y="2"/>
                  <a:pt x="7" y="4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7"/>
                  <a:pt x="5" y="28"/>
                  <a:pt x="3" y="28"/>
                </a:cubicBezTo>
                <a:cubicBezTo>
                  <a:pt x="3" y="28"/>
                  <a:pt x="2" y="28"/>
                  <a:pt x="1" y="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18" name="Freeform 101">
            <a:extLst>
              <a:ext uri="{FF2B5EF4-FFF2-40B4-BE49-F238E27FC236}">
                <a16:creationId xmlns:a16="http://schemas.microsoft.com/office/drawing/2014/main" id="{1CBF1EA1-C5A5-A8D9-4454-6A4440EA95E6}"/>
              </a:ext>
            </a:extLst>
          </p:cNvPr>
          <p:cNvSpPr>
            <a:spLocks/>
          </p:cNvSpPr>
          <p:nvPr/>
        </p:nvSpPr>
        <p:spPr bwMode="auto">
          <a:xfrm>
            <a:off x="8535648" y="4043482"/>
            <a:ext cx="59751" cy="43898"/>
          </a:xfrm>
          <a:custGeom>
            <a:avLst/>
            <a:gdLst>
              <a:gd name="T0" fmla="*/ 1 w 35"/>
              <a:gd name="T1" fmla="*/ 20 h 26"/>
              <a:gd name="T2" fmla="*/ 3 w 35"/>
              <a:gd name="T3" fmla="*/ 17 h 26"/>
              <a:gd name="T4" fmla="*/ 27 w 35"/>
              <a:gd name="T5" fmla="*/ 1 h 26"/>
              <a:gd name="T6" fmla="*/ 34 w 35"/>
              <a:gd name="T7" fmla="*/ 2 h 26"/>
              <a:gd name="T8" fmla="*/ 33 w 35"/>
              <a:gd name="T9" fmla="*/ 9 h 26"/>
              <a:gd name="T10" fmla="*/ 8 w 35"/>
              <a:gd name="T11" fmla="*/ 25 h 26"/>
              <a:gd name="T12" fmla="*/ 1 w 35"/>
              <a:gd name="T13" fmla="*/ 23 h 26"/>
              <a:gd name="T14" fmla="*/ 1 w 35"/>
              <a:gd name="T15" fmla="*/ 2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" h="26">
                <a:moveTo>
                  <a:pt x="1" y="20"/>
                </a:moveTo>
                <a:cubicBezTo>
                  <a:pt x="1" y="19"/>
                  <a:pt x="1" y="18"/>
                  <a:pt x="3" y="17"/>
                </a:cubicBezTo>
                <a:cubicBezTo>
                  <a:pt x="27" y="1"/>
                  <a:pt x="27" y="1"/>
                  <a:pt x="27" y="1"/>
                </a:cubicBezTo>
                <a:cubicBezTo>
                  <a:pt x="29" y="0"/>
                  <a:pt x="32" y="0"/>
                  <a:pt x="34" y="2"/>
                </a:cubicBezTo>
                <a:cubicBezTo>
                  <a:pt x="35" y="4"/>
                  <a:pt x="35" y="7"/>
                  <a:pt x="33" y="9"/>
                </a:cubicBezTo>
                <a:cubicBezTo>
                  <a:pt x="8" y="25"/>
                  <a:pt x="8" y="25"/>
                  <a:pt x="8" y="25"/>
                </a:cubicBezTo>
                <a:cubicBezTo>
                  <a:pt x="6" y="26"/>
                  <a:pt x="3" y="26"/>
                  <a:pt x="1" y="23"/>
                </a:cubicBezTo>
                <a:cubicBezTo>
                  <a:pt x="1" y="23"/>
                  <a:pt x="0" y="21"/>
                  <a:pt x="1" y="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19" name="Freeform 102">
            <a:extLst>
              <a:ext uri="{FF2B5EF4-FFF2-40B4-BE49-F238E27FC236}">
                <a16:creationId xmlns:a16="http://schemas.microsoft.com/office/drawing/2014/main" id="{59E4F6F4-3305-F183-B0CD-B90A2F0BA26F}"/>
              </a:ext>
            </a:extLst>
          </p:cNvPr>
          <p:cNvSpPr>
            <a:spLocks/>
          </p:cNvSpPr>
          <p:nvPr/>
        </p:nvSpPr>
        <p:spPr bwMode="auto">
          <a:xfrm>
            <a:off x="7885709" y="4169080"/>
            <a:ext cx="67067" cy="101210"/>
          </a:xfrm>
          <a:custGeom>
            <a:avLst/>
            <a:gdLst>
              <a:gd name="T0" fmla="*/ 8 w 39"/>
              <a:gd name="T1" fmla="*/ 59 h 59"/>
              <a:gd name="T2" fmla="*/ 5 w 39"/>
              <a:gd name="T3" fmla="*/ 58 h 59"/>
              <a:gd name="T4" fmla="*/ 2 w 39"/>
              <a:gd name="T5" fmla="*/ 48 h 59"/>
              <a:gd name="T6" fmla="*/ 24 w 39"/>
              <a:gd name="T7" fmla="*/ 5 h 59"/>
              <a:gd name="T8" fmla="*/ 34 w 39"/>
              <a:gd name="T9" fmla="*/ 2 h 59"/>
              <a:gd name="T10" fmla="*/ 37 w 39"/>
              <a:gd name="T11" fmla="*/ 12 h 59"/>
              <a:gd name="T12" fmla="*/ 15 w 39"/>
              <a:gd name="T13" fmla="*/ 55 h 59"/>
              <a:gd name="T14" fmla="*/ 8 w 39"/>
              <a:gd name="T15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" h="59">
                <a:moveTo>
                  <a:pt x="8" y="59"/>
                </a:moveTo>
                <a:cubicBezTo>
                  <a:pt x="7" y="59"/>
                  <a:pt x="6" y="58"/>
                  <a:pt x="5" y="58"/>
                </a:cubicBezTo>
                <a:cubicBezTo>
                  <a:pt x="1" y="56"/>
                  <a:pt x="0" y="52"/>
                  <a:pt x="2" y="48"/>
                </a:cubicBezTo>
                <a:cubicBezTo>
                  <a:pt x="24" y="5"/>
                  <a:pt x="24" y="5"/>
                  <a:pt x="24" y="5"/>
                </a:cubicBezTo>
                <a:cubicBezTo>
                  <a:pt x="26" y="1"/>
                  <a:pt x="30" y="0"/>
                  <a:pt x="34" y="2"/>
                </a:cubicBezTo>
                <a:cubicBezTo>
                  <a:pt x="37" y="4"/>
                  <a:pt x="39" y="8"/>
                  <a:pt x="37" y="12"/>
                </a:cubicBezTo>
                <a:cubicBezTo>
                  <a:pt x="15" y="55"/>
                  <a:pt x="15" y="55"/>
                  <a:pt x="15" y="55"/>
                </a:cubicBezTo>
                <a:cubicBezTo>
                  <a:pt x="13" y="57"/>
                  <a:pt x="11" y="59"/>
                  <a:pt x="8" y="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FDF6AC-F520-8237-FFE6-04E28C9CD175}"/>
              </a:ext>
            </a:extLst>
          </p:cNvPr>
          <p:cNvGrpSpPr/>
          <p:nvPr/>
        </p:nvGrpSpPr>
        <p:grpSpPr>
          <a:xfrm>
            <a:off x="7833274" y="3472804"/>
            <a:ext cx="247538" cy="258512"/>
            <a:chOff x="8412364" y="3487404"/>
            <a:chExt cx="330051" cy="344683"/>
          </a:xfrm>
        </p:grpSpPr>
        <p:sp>
          <p:nvSpPr>
            <p:cNvPr id="220" name="Freeform 103">
              <a:extLst>
                <a:ext uri="{FF2B5EF4-FFF2-40B4-BE49-F238E27FC236}">
                  <a16:creationId xmlns:a16="http://schemas.microsoft.com/office/drawing/2014/main" id="{9170E095-2821-F8EB-3339-689EB317B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643" y="3638609"/>
              <a:ext cx="29266" cy="24388"/>
            </a:xfrm>
            <a:custGeom>
              <a:avLst/>
              <a:gdLst>
                <a:gd name="T0" fmla="*/ 18 w 18"/>
                <a:gd name="T1" fmla="*/ 4 h 15"/>
                <a:gd name="T2" fmla="*/ 4 w 18"/>
                <a:gd name="T3" fmla="*/ 15 h 15"/>
                <a:gd name="T4" fmla="*/ 0 w 18"/>
                <a:gd name="T5" fmla="*/ 11 h 15"/>
                <a:gd name="T6" fmla="*/ 15 w 18"/>
                <a:gd name="T7" fmla="*/ 0 h 15"/>
                <a:gd name="T8" fmla="*/ 18 w 18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8" y="4"/>
                  </a:moveTo>
                  <a:lnTo>
                    <a:pt x="4" y="15"/>
                  </a:lnTo>
                  <a:lnTo>
                    <a:pt x="0" y="11"/>
                  </a:lnTo>
                  <a:lnTo>
                    <a:pt x="15" y="0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B57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21" name="Freeform 104">
              <a:extLst>
                <a:ext uri="{FF2B5EF4-FFF2-40B4-BE49-F238E27FC236}">
                  <a16:creationId xmlns:a16="http://schemas.microsoft.com/office/drawing/2014/main" id="{781B272D-79FC-7510-FE44-759655F82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385" y="3651616"/>
              <a:ext cx="29266" cy="29266"/>
            </a:xfrm>
            <a:custGeom>
              <a:avLst/>
              <a:gdLst>
                <a:gd name="T0" fmla="*/ 2 w 13"/>
                <a:gd name="T1" fmla="*/ 2 h 13"/>
                <a:gd name="T2" fmla="*/ 11 w 13"/>
                <a:gd name="T3" fmla="*/ 3 h 13"/>
                <a:gd name="T4" fmla="*/ 10 w 13"/>
                <a:gd name="T5" fmla="*/ 11 h 13"/>
                <a:gd name="T6" fmla="*/ 2 w 13"/>
                <a:gd name="T7" fmla="*/ 11 h 13"/>
                <a:gd name="T8" fmla="*/ 2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2" y="2"/>
                  </a:moveTo>
                  <a:cubicBezTo>
                    <a:pt x="5" y="0"/>
                    <a:pt x="8" y="0"/>
                    <a:pt x="11" y="3"/>
                  </a:cubicBezTo>
                  <a:cubicBezTo>
                    <a:pt x="13" y="5"/>
                    <a:pt x="13" y="9"/>
                    <a:pt x="10" y="11"/>
                  </a:cubicBezTo>
                  <a:cubicBezTo>
                    <a:pt x="8" y="13"/>
                    <a:pt x="4" y="13"/>
                    <a:pt x="2" y="11"/>
                  </a:cubicBezTo>
                  <a:cubicBezTo>
                    <a:pt x="0" y="8"/>
                    <a:pt x="0" y="5"/>
                    <a:pt x="2" y="2"/>
                  </a:cubicBezTo>
                  <a:close/>
                </a:path>
              </a:pathLst>
            </a:custGeom>
            <a:solidFill>
              <a:srgbClr val="C1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22" name="Freeform 105">
              <a:extLst>
                <a:ext uri="{FF2B5EF4-FFF2-40B4-BE49-F238E27FC236}">
                  <a16:creationId xmlns:a16="http://schemas.microsoft.com/office/drawing/2014/main" id="{74411A2D-9D08-0714-90FD-EAE38A67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8622" y="3594711"/>
              <a:ext cx="29266" cy="26014"/>
            </a:xfrm>
            <a:custGeom>
              <a:avLst/>
              <a:gdLst>
                <a:gd name="T0" fmla="*/ 18 w 18"/>
                <a:gd name="T1" fmla="*/ 4 h 16"/>
                <a:gd name="T2" fmla="*/ 3 w 18"/>
                <a:gd name="T3" fmla="*/ 16 h 16"/>
                <a:gd name="T4" fmla="*/ 0 w 18"/>
                <a:gd name="T5" fmla="*/ 11 h 16"/>
                <a:gd name="T6" fmla="*/ 14 w 18"/>
                <a:gd name="T7" fmla="*/ 0 h 16"/>
                <a:gd name="T8" fmla="*/ 18 w 18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18" y="4"/>
                  </a:moveTo>
                  <a:lnTo>
                    <a:pt x="3" y="16"/>
                  </a:lnTo>
                  <a:lnTo>
                    <a:pt x="0" y="11"/>
                  </a:lnTo>
                  <a:lnTo>
                    <a:pt x="14" y="0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B57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23" name="Freeform 106">
              <a:extLst>
                <a:ext uri="{FF2B5EF4-FFF2-40B4-BE49-F238E27FC236}">
                  <a16:creationId xmlns:a16="http://schemas.microsoft.com/office/drawing/2014/main" id="{A1D7A641-8254-01DB-9062-038C55422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2364" y="3609343"/>
              <a:ext cx="29266" cy="29266"/>
            </a:xfrm>
            <a:custGeom>
              <a:avLst/>
              <a:gdLst>
                <a:gd name="T0" fmla="*/ 2 w 13"/>
                <a:gd name="T1" fmla="*/ 3 h 13"/>
                <a:gd name="T2" fmla="*/ 10 w 13"/>
                <a:gd name="T3" fmla="*/ 3 h 13"/>
                <a:gd name="T4" fmla="*/ 10 w 13"/>
                <a:gd name="T5" fmla="*/ 11 h 13"/>
                <a:gd name="T6" fmla="*/ 2 w 13"/>
                <a:gd name="T7" fmla="*/ 11 h 13"/>
                <a:gd name="T8" fmla="*/ 2 w 13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2" y="3"/>
                  </a:moveTo>
                  <a:cubicBezTo>
                    <a:pt x="4" y="0"/>
                    <a:pt x="8" y="0"/>
                    <a:pt x="10" y="3"/>
                  </a:cubicBezTo>
                  <a:cubicBezTo>
                    <a:pt x="13" y="5"/>
                    <a:pt x="12" y="9"/>
                    <a:pt x="10" y="11"/>
                  </a:cubicBezTo>
                  <a:cubicBezTo>
                    <a:pt x="8" y="13"/>
                    <a:pt x="4" y="13"/>
                    <a:pt x="2" y="11"/>
                  </a:cubicBezTo>
                  <a:cubicBezTo>
                    <a:pt x="0" y="8"/>
                    <a:pt x="0" y="5"/>
                    <a:pt x="2" y="3"/>
                  </a:cubicBezTo>
                  <a:close/>
                </a:path>
              </a:pathLst>
            </a:custGeom>
            <a:solidFill>
              <a:srgbClr val="C1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24" name="Freeform 107">
              <a:extLst>
                <a:ext uri="{FF2B5EF4-FFF2-40B4-BE49-F238E27FC236}">
                  <a16:creationId xmlns:a16="http://schemas.microsoft.com/office/drawing/2014/main" id="{C074A92F-AC14-7AF8-350E-25ED67263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7310" y="3552438"/>
              <a:ext cx="26014" cy="26014"/>
            </a:xfrm>
            <a:custGeom>
              <a:avLst/>
              <a:gdLst>
                <a:gd name="T0" fmla="*/ 0 w 16"/>
                <a:gd name="T1" fmla="*/ 12 h 16"/>
                <a:gd name="T2" fmla="*/ 12 w 16"/>
                <a:gd name="T3" fmla="*/ 0 h 16"/>
                <a:gd name="T4" fmla="*/ 16 w 16"/>
                <a:gd name="T5" fmla="*/ 4 h 16"/>
                <a:gd name="T6" fmla="*/ 4 w 16"/>
                <a:gd name="T7" fmla="*/ 16 h 16"/>
                <a:gd name="T8" fmla="*/ 0 w 16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0" y="12"/>
                  </a:moveTo>
                  <a:lnTo>
                    <a:pt x="12" y="0"/>
                  </a:lnTo>
                  <a:lnTo>
                    <a:pt x="16" y="4"/>
                  </a:lnTo>
                  <a:lnTo>
                    <a:pt x="4" y="1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57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25" name="Freeform 108">
              <a:extLst>
                <a:ext uri="{FF2B5EF4-FFF2-40B4-BE49-F238E27FC236}">
                  <a16:creationId xmlns:a16="http://schemas.microsoft.com/office/drawing/2014/main" id="{864A85D8-56BB-651F-7284-B171BA3EC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317" y="3531302"/>
              <a:ext cx="29266" cy="29266"/>
            </a:xfrm>
            <a:custGeom>
              <a:avLst/>
              <a:gdLst>
                <a:gd name="T0" fmla="*/ 11 w 13"/>
                <a:gd name="T1" fmla="*/ 11 h 13"/>
                <a:gd name="T2" fmla="*/ 3 w 13"/>
                <a:gd name="T3" fmla="*/ 11 h 13"/>
                <a:gd name="T4" fmla="*/ 2 w 13"/>
                <a:gd name="T5" fmla="*/ 3 h 13"/>
                <a:gd name="T6" fmla="*/ 10 w 13"/>
                <a:gd name="T7" fmla="*/ 2 h 13"/>
                <a:gd name="T8" fmla="*/ 11 w 13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1" y="11"/>
                  </a:moveTo>
                  <a:cubicBezTo>
                    <a:pt x="9" y="13"/>
                    <a:pt x="5" y="13"/>
                    <a:pt x="3" y="11"/>
                  </a:cubicBezTo>
                  <a:cubicBezTo>
                    <a:pt x="0" y="9"/>
                    <a:pt x="0" y="6"/>
                    <a:pt x="2" y="3"/>
                  </a:cubicBezTo>
                  <a:cubicBezTo>
                    <a:pt x="4" y="1"/>
                    <a:pt x="7" y="0"/>
                    <a:pt x="10" y="2"/>
                  </a:cubicBezTo>
                  <a:cubicBezTo>
                    <a:pt x="12" y="4"/>
                    <a:pt x="13" y="8"/>
                    <a:pt x="11" y="11"/>
                  </a:cubicBezTo>
                  <a:close/>
                </a:path>
              </a:pathLst>
            </a:custGeom>
            <a:solidFill>
              <a:srgbClr val="C1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26" name="Freeform 109">
              <a:extLst>
                <a:ext uri="{FF2B5EF4-FFF2-40B4-BE49-F238E27FC236}">
                  <a16:creationId xmlns:a16="http://schemas.microsoft.com/office/drawing/2014/main" id="{31D7B239-964E-0158-C429-533883C5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3412" y="3508539"/>
              <a:ext cx="29266" cy="24388"/>
            </a:xfrm>
            <a:custGeom>
              <a:avLst/>
              <a:gdLst>
                <a:gd name="T0" fmla="*/ 0 w 18"/>
                <a:gd name="T1" fmla="*/ 11 h 15"/>
                <a:gd name="T2" fmla="*/ 14 w 18"/>
                <a:gd name="T3" fmla="*/ 0 h 15"/>
                <a:gd name="T4" fmla="*/ 18 w 18"/>
                <a:gd name="T5" fmla="*/ 4 h 15"/>
                <a:gd name="T6" fmla="*/ 4 w 18"/>
                <a:gd name="T7" fmla="*/ 15 h 15"/>
                <a:gd name="T8" fmla="*/ 0 w 18"/>
                <a:gd name="T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0" y="11"/>
                  </a:moveTo>
                  <a:lnTo>
                    <a:pt x="14" y="0"/>
                  </a:lnTo>
                  <a:lnTo>
                    <a:pt x="18" y="4"/>
                  </a:lnTo>
                  <a:lnTo>
                    <a:pt x="4" y="1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57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27" name="Freeform 110">
              <a:extLst>
                <a:ext uri="{FF2B5EF4-FFF2-40B4-BE49-F238E27FC236}">
                  <a16:creationId xmlns:a16="http://schemas.microsoft.com/office/drawing/2014/main" id="{F88431A5-E54F-9D6E-C33C-DEA983678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9671" y="3487404"/>
              <a:ext cx="29266" cy="30892"/>
            </a:xfrm>
            <a:custGeom>
              <a:avLst/>
              <a:gdLst>
                <a:gd name="T0" fmla="*/ 11 w 13"/>
                <a:gd name="T1" fmla="*/ 11 h 13"/>
                <a:gd name="T2" fmla="*/ 2 w 13"/>
                <a:gd name="T3" fmla="*/ 11 h 13"/>
                <a:gd name="T4" fmla="*/ 2 w 13"/>
                <a:gd name="T5" fmla="*/ 3 h 13"/>
                <a:gd name="T6" fmla="*/ 10 w 13"/>
                <a:gd name="T7" fmla="*/ 2 h 13"/>
                <a:gd name="T8" fmla="*/ 11 w 13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1" y="11"/>
                  </a:moveTo>
                  <a:cubicBezTo>
                    <a:pt x="8" y="13"/>
                    <a:pt x="5" y="13"/>
                    <a:pt x="2" y="11"/>
                  </a:cubicBezTo>
                  <a:cubicBezTo>
                    <a:pt x="0" y="9"/>
                    <a:pt x="0" y="5"/>
                    <a:pt x="2" y="3"/>
                  </a:cubicBezTo>
                  <a:cubicBezTo>
                    <a:pt x="4" y="0"/>
                    <a:pt x="8" y="0"/>
                    <a:pt x="10" y="2"/>
                  </a:cubicBezTo>
                  <a:cubicBezTo>
                    <a:pt x="13" y="5"/>
                    <a:pt x="13" y="8"/>
                    <a:pt x="11" y="11"/>
                  </a:cubicBezTo>
                  <a:close/>
                </a:path>
              </a:pathLst>
            </a:custGeom>
            <a:solidFill>
              <a:srgbClr val="C1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28" name="Freeform 111">
              <a:extLst>
                <a:ext uri="{FF2B5EF4-FFF2-40B4-BE49-F238E27FC236}">
                  <a16:creationId xmlns:a16="http://schemas.microsoft.com/office/drawing/2014/main" id="{91012A7D-B7FC-F13C-3D45-EFEA78E75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2364" y="3531302"/>
              <a:ext cx="175593" cy="295907"/>
            </a:xfrm>
            <a:custGeom>
              <a:avLst/>
              <a:gdLst>
                <a:gd name="T0" fmla="*/ 74 w 77"/>
                <a:gd name="T1" fmla="*/ 128 h 130"/>
                <a:gd name="T2" fmla="*/ 71 w 77"/>
                <a:gd name="T3" fmla="*/ 130 h 130"/>
                <a:gd name="T4" fmla="*/ 62 w 77"/>
                <a:gd name="T5" fmla="*/ 124 h 130"/>
                <a:gd name="T6" fmla="*/ 52 w 77"/>
                <a:gd name="T7" fmla="*/ 68 h 130"/>
                <a:gd name="T8" fmla="*/ 3 w 77"/>
                <a:gd name="T9" fmla="*/ 13 h 130"/>
                <a:gd name="T10" fmla="*/ 3 w 77"/>
                <a:gd name="T11" fmla="*/ 3 h 130"/>
                <a:gd name="T12" fmla="*/ 14 w 77"/>
                <a:gd name="T13" fmla="*/ 3 h 130"/>
                <a:gd name="T14" fmla="*/ 65 w 77"/>
                <a:gd name="T15" fmla="*/ 60 h 130"/>
                <a:gd name="T16" fmla="*/ 66 w 77"/>
                <a:gd name="T17" fmla="*/ 63 h 130"/>
                <a:gd name="T18" fmla="*/ 77 w 77"/>
                <a:gd name="T19" fmla="*/ 121 h 130"/>
                <a:gd name="T20" fmla="*/ 74 w 77"/>
                <a:gd name="T21" fmla="*/ 12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" h="130">
                  <a:moveTo>
                    <a:pt x="74" y="128"/>
                  </a:moveTo>
                  <a:cubicBezTo>
                    <a:pt x="73" y="129"/>
                    <a:pt x="72" y="129"/>
                    <a:pt x="71" y="130"/>
                  </a:cubicBezTo>
                  <a:cubicBezTo>
                    <a:pt x="67" y="130"/>
                    <a:pt x="63" y="128"/>
                    <a:pt x="62" y="124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10"/>
                    <a:pt x="0" y="5"/>
                    <a:pt x="3" y="3"/>
                  </a:cubicBezTo>
                  <a:cubicBezTo>
                    <a:pt x="6" y="0"/>
                    <a:pt x="11" y="0"/>
                    <a:pt x="14" y="3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1"/>
                    <a:pt x="66" y="62"/>
                    <a:pt x="66" y="63"/>
                  </a:cubicBezTo>
                  <a:cubicBezTo>
                    <a:pt x="77" y="121"/>
                    <a:pt x="77" y="121"/>
                    <a:pt x="77" y="121"/>
                  </a:cubicBezTo>
                  <a:cubicBezTo>
                    <a:pt x="77" y="124"/>
                    <a:pt x="76" y="127"/>
                    <a:pt x="74" y="1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29" name="Freeform 112">
              <a:extLst>
                <a:ext uri="{FF2B5EF4-FFF2-40B4-BE49-F238E27FC236}">
                  <a16:creationId xmlns:a16="http://schemas.microsoft.com/office/drawing/2014/main" id="{32979A97-58AD-BDB5-F4A2-C833A5A0B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758" y="3492281"/>
              <a:ext cx="282901" cy="196730"/>
            </a:xfrm>
            <a:custGeom>
              <a:avLst/>
              <a:gdLst>
                <a:gd name="T0" fmla="*/ 122 w 125"/>
                <a:gd name="T1" fmla="*/ 84 h 86"/>
                <a:gd name="T2" fmla="*/ 116 w 125"/>
                <a:gd name="T3" fmla="*/ 85 h 86"/>
                <a:gd name="T4" fmla="*/ 61 w 125"/>
                <a:gd name="T5" fmla="*/ 73 h 86"/>
                <a:gd name="T6" fmla="*/ 57 w 125"/>
                <a:gd name="T7" fmla="*/ 71 h 86"/>
                <a:gd name="T8" fmla="*/ 2 w 125"/>
                <a:gd name="T9" fmla="*/ 13 h 86"/>
                <a:gd name="T10" fmla="*/ 3 w 125"/>
                <a:gd name="T11" fmla="*/ 3 h 86"/>
                <a:gd name="T12" fmla="*/ 13 w 125"/>
                <a:gd name="T13" fmla="*/ 3 h 86"/>
                <a:gd name="T14" fmla="*/ 67 w 125"/>
                <a:gd name="T15" fmla="*/ 59 h 86"/>
                <a:gd name="T16" fmla="*/ 119 w 125"/>
                <a:gd name="T17" fmla="*/ 71 h 86"/>
                <a:gd name="T18" fmla="*/ 125 w 125"/>
                <a:gd name="T19" fmla="*/ 79 h 86"/>
                <a:gd name="T20" fmla="*/ 122 w 125"/>
                <a:gd name="T21" fmla="*/ 8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86">
                  <a:moveTo>
                    <a:pt x="122" y="84"/>
                  </a:moveTo>
                  <a:cubicBezTo>
                    <a:pt x="120" y="85"/>
                    <a:pt x="118" y="86"/>
                    <a:pt x="116" y="85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0" y="73"/>
                    <a:pt x="58" y="72"/>
                    <a:pt x="57" y="71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1"/>
                    <a:pt x="0" y="6"/>
                    <a:pt x="3" y="3"/>
                  </a:cubicBezTo>
                  <a:cubicBezTo>
                    <a:pt x="6" y="0"/>
                    <a:pt x="10" y="0"/>
                    <a:pt x="13" y="3"/>
                  </a:cubicBezTo>
                  <a:cubicBezTo>
                    <a:pt x="67" y="59"/>
                    <a:pt x="67" y="59"/>
                    <a:pt x="67" y="59"/>
                  </a:cubicBezTo>
                  <a:cubicBezTo>
                    <a:pt x="119" y="71"/>
                    <a:pt x="119" y="71"/>
                    <a:pt x="119" y="71"/>
                  </a:cubicBezTo>
                  <a:cubicBezTo>
                    <a:pt x="123" y="72"/>
                    <a:pt x="125" y="75"/>
                    <a:pt x="125" y="79"/>
                  </a:cubicBezTo>
                  <a:cubicBezTo>
                    <a:pt x="124" y="81"/>
                    <a:pt x="123" y="83"/>
                    <a:pt x="122" y="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30" name="Freeform 113">
              <a:extLst>
                <a:ext uri="{FF2B5EF4-FFF2-40B4-BE49-F238E27FC236}">
                  <a16:creationId xmlns:a16="http://schemas.microsoft.com/office/drawing/2014/main" id="{E4F7D42F-5193-39A2-B2E7-31E3A5ACE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0964" y="3581704"/>
              <a:ext cx="141451" cy="56906"/>
            </a:xfrm>
            <a:custGeom>
              <a:avLst/>
              <a:gdLst>
                <a:gd name="T0" fmla="*/ 58 w 62"/>
                <a:gd name="T1" fmla="*/ 23 h 25"/>
                <a:gd name="T2" fmla="*/ 52 w 62"/>
                <a:gd name="T3" fmla="*/ 25 h 25"/>
                <a:gd name="T4" fmla="*/ 7 w 62"/>
                <a:gd name="T5" fmla="*/ 15 h 25"/>
                <a:gd name="T6" fmla="*/ 1 w 62"/>
                <a:gd name="T7" fmla="*/ 6 h 25"/>
                <a:gd name="T8" fmla="*/ 10 w 62"/>
                <a:gd name="T9" fmla="*/ 0 h 25"/>
                <a:gd name="T10" fmla="*/ 55 w 62"/>
                <a:gd name="T11" fmla="*/ 10 h 25"/>
                <a:gd name="T12" fmla="*/ 61 w 62"/>
                <a:gd name="T13" fmla="*/ 19 h 25"/>
                <a:gd name="T14" fmla="*/ 58 w 62"/>
                <a:gd name="T15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25">
                  <a:moveTo>
                    <a:pt x="58" y="23"/>
                  </a:moveTo>
                  <a:cubicBezTo>
                    <a:pt x="57" y="25"/>
                    <a:pt x="55" y="25"/>
                    <a:pt x="52" y="2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3" y="14"/>
                    <a:pt x="0" y="10"/>
                    <a:pt x="1" y="6"/>
                  </a:cubicBezTo>
                  <a:cubicBezTo>
                    <a:pt x="2" y="2"/>
                    <a:pt x="6" y="0"/>
                    <a:pt x="10" y="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9" y="11"/>
                    <a:pt x="62" y="15"/>
                    <a:pt x="61" y="19"/>
                  </a:cubicBezTo>
                  <a:cubicBezTo>
                    <a:pt x="61" y="21"/>
                    <a:pt x="60" y="22"/>
                    <a:pt x="58" y="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31" name="Freeform 114">
              <a:extLst>
                <a:ext uri="{FF2B5EF4-FFF2-40B4-BE49-F238E27FC236}">
                  <a16:creationId xmlns:a16="http://schemas.microsoft.com/office/drawing/2014/main" id="{52D0A70B-A326-C170-985F-6C8A555E4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7154" y="3685759"/>
              <a:ext cx="55279" cy="146328"/>
            </a:xfrm>
            <a:custGeom>
              <a:avLst/>
              <a:gdLst>
                <a:gd name="T0" fmla="*/ 20 w 24"/>
                <a:gd name="T1" fmla="*/ 62 h 64"/>
                <a:gd name="T2" fmla="*/ 17 w 24"/>
                <a:gd name="T3" fmla="*/ 63 h 64"/>
                <a:gd name="T4" fmla="*/ 9 w 24"/>
                <a:gd name="T5" fmla="*/ 57 h 64"/>
                <a:gd name="T6" fmla="*/ 1 w 24"/>
                <a:gd name="T7" fmla="*/ 10 h 64"/>
                <a:gd name="T8" fmla="*/ 7 w 24"/>
                <a:gd name="T9" fmla="*/ 1 h 64"/>
                <a:gd name="T10" fmla="*/ 15 w 24"/>
                <a:gd name="T11" fmla="*/ 7 h 64"/>
                <a:gd name="T12" fmla="*/ 23 w 24"/>
                <a:gd name="T13" fmla="*/ 55 h 64"/>
                <a:gd name="T14" fmla="*/ 20 w 24"/>
                <a:gd name="T15" fmla="*/ 6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64">
                  <a:moveTo>
                    <a:pt x="20" y="62"/>
                  </a:moveTo>
                  <a:cubicBezTo>
                    <a:pt x="19" y="63"/>
                    <a:pt x="18" y="63"/>
                    <a:pt x="17" y="63"/>
                  </a:cubicBezTo>
                  <a:cubicBezTo>
                    <a:pt x="13" y="64"/>
                    <a:pt x="9" y="61"/>
                    <a:pt x="9" y="5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6"/>
                    <a:pt x="3" y="2"/>
                    <a:pt x="7" y="1"/>
                  </a:cubicBezTo>
                  <a:cubicBezTo>
                    <a:pt x="11" y="0"/>
                    <a:pt x="15" y="3"/>
                    <a:pt x="15" y="7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4" y="58"/>
                    <a:pt x="23" y="60"/>
                    <a:pt x="20" y="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A2C9351-519B-58FF-D59E-49A7E665DB27}"/>
              </a:ext>
            </a:extLst>
          </p:cNvPr>
          <p:cNvGrpSpPr/>
          <p:nvPr/>
        </p:nvGrpSpPr>
        <p:grpSpPr>
          <a:xfrm>
            <a:off x="8581984" y="5105580"/>
            <a:ext cx="235344" cy="328017"/>
            <a:chOff x="9410645" y="5664438"/>
            <a:chExt cx="313792" cy="437356"/>
          </a:xfrm>
        </p:grpSpPr>
        <p:sp>
          <p:nvSpPr>
            <p:cNvPr id="201" name="Freeform 84">
              <a:extLst>
                <a:ext uri="{FF2B5EF4-FFF2-40B4-BE49-F238E27FC236}">
                  <a16:creationId xmlns:a16="http://schemas.microsoft.com/office/drawing/2014/main" id="{B5A040EB-C37B-8295-9D4E-C99B39084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2673" y="5664438"/>
              <a:ext cx="58531" cy="146327"/>
            </a:xfrm>
            <a:custGeom>
              <a:avLst/>
              <a:gdLst>
                <a:gd name="T0" fmla="*/ 31 w 36"/>
                <a:gd name="T1" fmla="*/ 90 h 90"/>
                <a:gd name="T2" fmla="*/ 0 w 36"/>
                <a:gd name="T3" fmla="*/ 3 h 90"/>
                <a:gd name="T4" fmla="*/ 7 w 36"/>
                <a:gd name="T5" fmla="*/ 0 h 90"/>
                <a:gd name="T6" fmla="*/ 36 w 36"/>
                <a:gd name="T7" fmla="*/ 87 h 90"/>
                <a:gd name="T8" fmla="*/ 31 w 36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90">
                  <a:moveTo>
                    <a:pt x="31" y="90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36" y="87"/>
                  </a:lnTo>
                  <a:lnTo>
                    <a:pt x="31" y="90"/>
                  </a:lnTo>
                  <a:close/>
                </a:path>
              </a:pathLst>
            </a:custGeom>
            <a:solidFill>
              <a:srgbClr val="42210B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02" name="Freeform 85">
              <a:extLst>
                <a:ext uri="{FF2B5EF4-FFF2-40B4-BE49-F238E27FC236}">
                  <a16:creationId xmlns:a16="http://schemas.microsoft.com/office/drawing/2014/main" id="{73011781-7D8C-2125-5F8B-55B545EE8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5190" y="5802636"/>
              <a:ext cx="52028" cy="53654"/>
            </a:xfrm>
            <a:custGeom>
              <a:avLst/>
              <a:gdLst>
                <a:gd name="T0" fmla="*/ 3 w 23"/>
                <a:gd name="T1" fmla="*/ 16 h 23"/>
                <a:gd name="T2" fmla="*/ 7 w 23"/>
                <a:gd name="T3" fmla="*/ 2 h 23"/>
                <a:gd name="T4" fmla="*/ 21 w 23"/>
                <a:gd name="T5" fmla="*/ 6 h 23"/>
                <a:gd name="T6" fmla="*/ 17 w 23"/>
                <a:gd name="T7" fmla="*/ 20 h 23"/>
                <a:gd name="T8" fmla="*/ 3 w 23"/>
                <a:gd name="T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3" y="16"/>
                  </a:moveTo>
                  <a:cubicBezTo>
                    <a:pt x="0" y="11"/>
                    <a:pt x="2" y="5"/>
                    <a:pt x="7" y="2"/>
                  </a:cubicBezTo>
                  <a:cubicBezTo>
                    <a:pt x="12" y="0"/>
                    <a:pt x="18" y="1"/>
                    <a:pt x="21" y="6"/>
                  </a:cubicBezTo>
                  <a:cubicBezTo>
                    <a:pt x="23" y="11"/>
                    <a:pt x="22" y="17"/>
                    <a:pt x="17" y="20"/>
                  </a:cubicBezTo>
                  <a:cubicBezTo>
                    <a:pt x="12" y="23"/>
                    <a:pt x="6" y="21"/>
                    <a:pt x="3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32" name="Freeform 115">
              <a:extLst>
                <a:ext uri="{FF2B5EF4-FFF2-40B4-BE49-F238E27FC236}">
                  <a16:creationId xmlns:a16="http://schemas.microsoft.com/office/drawing/2014/main" id="{2BA864EE-4409-C5C9-8E8D-4F4EF73D9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1273" y="5937582"/>
              <a:ext cx="29266" cy="17885"/>
            </a:xfrm>
            <a:custGeom>
              <a:avLst/>
              <a:gdLst>
                <a:gd name="T0" fmla="*/ 0 w 18"/>
                <a:gd name="T1" fmla="*/ 6 h 11"/>
                <a:gd name="T2" fmla="*/ 17 w 18"/>
                <a:gd name="T3" fmla="*/ 0 h 11"/>
                <a:gd name="T4" fmla="*/ 18 w 18"/>
                <a:gd name="T5" fmla="*/ 6 h 11"/>
                <a:gd name="T6" fmla="*/ 2 w 18"/>
                <a:gd name="T7" fmla="*/ 11 h 11"/>
                <a:gd name="T8" fmla="*/ 0 w 18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1">
                  <a:moveTo>
                    <a:pt x="0" y="6"/>
                  </a:moveTo>
                  <a:lnTo>
                    <a:pt x="17" y="0"/>
                  </a:lnTo>
                  <a:lnTo>
                    <a:pt x="18" y="6"/>
                  </a:lnTo>
                  <a:lnTo>
                    <a:pt x="2" y="11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57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33" name="Freeform 116">
              <a:extLst>
                <a:ext uri="{FF2B5EF4-FFF2-40B4-BE49-F238E27FC236}">
                  <a16:creationId xmlns:a16="http://schemas.microsoft.com/office/drawing/2014/main" id="{FE541263-911F-BD7B-E820-9AACCF07A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2409" y="5921323"/>
              <a:ext cx="30892" cy="32517"/>
            </a:xfrm>
            <a:custGeom>
              <a:avLst/>
              <a:gdLst>
                <a:gd name="T0" fmla="*/ 9 w 14"/>
                <a:gd name="T1" fmla="*/ 12 h 14"/>
                <a:gd name="T2" fmla="*/ 2 w 14"/>
                <a:gd name="T3" fmla="*/ 9 h 14"/>
                <a:gd name="T4" fmla="*/ 5 w 14"/>
                <a:gd name="T5" fmla="*/ 2 h 14"/>
                <a:gd name="T6" fmla="*/ 12 w 14"/>
                <a:gd name="T7" fmla="*/ 5 h 14"/>
                <a:gd name="T8" fmla="*/ 9 w 14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12"/>
                  </a:moveTo>
                  <a:cubicBezTo>
                    <a:pt x="6" y="14"/>
                    <a:pt x="3" y="12"/>
                    <a:pt x="2" y="9"/>
                  </a:cubicBezTo>
                  <a:cubicBezTo>
                    <a:pt x="0" y="6"/>
                    <a:pt x="2" y="3"/>
                    <a:pt x="5" y="2"/>
                  </a:cubicBezTo>
                  <a:cubicBezTo>
                    <a:pt x="8" y="0"/>
                    <a:pt x="11" y="2"/>
                    <a:pt x="12" y="5"/>
                  </a:cubicBezTo>
                  <a:cubicBezTo>
                    <a:pt x="14" y="8"/>
                    <a:pt x="12" y="11"/>
                    <a:pt x="9" y="12"/>
                  </a:cubicBezTo>
                  <a:close/>
                </a:path>
              </a:pathLst>
            </a:custGeom>
            <a:solidFill>
              <a:srgbClr val="C1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34" name="Freeform 117">
              <a:extLst>
                <a:ext uri="{FF2B5EF4-FFF2-40B4-BE49-F238E27FC236}">
                  <a16:creationId xmlns:a16="http://schemas.microsoft.com/office/drawing/2014/main" id="{64BE2ACB-E004-DC90-D2FB-DABA658E1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2409" y="5992861"/>
              <a:ext cx="30892" cy="14633"/>
            </a:xfrm>
            <a:custGeom>
              <a:avLst/>
              <a:gdLst>
                <a:gd name="T0" fmla="*/ 0 w 19"/>
                <a:gd name="T1" fmla="*/ 5 h 9"/>
                <a:gd name="T2" fmla="*/ 18 w 19"/>
                <a:gd name="T3" fmla="*/ 0 h 9"/>
                <a:gd name="T4" fmla="*/ 19 w 19"/>
                <a:gd name="T5" fmla="*/ 5 h 9"/>
                <a:gd name="T6" fmla="*/ 1 w 19"/>
                <a:gd name="T7" fmla="*/ 9 h 9"/>
                <a:gd name="T8" fmla="*/ 0 w 19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0" y="5"/>
                  </a:moveTo>
                  <a:lnTo>
                    <a:pt x="18" y="0"/>
                  </a:lnTo>
                  <a:lnTo>
                    <a:pt x="19" y="5"/>
                  </a:lnTo>
                  <a:lnTo>
                    <a:pt x="1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57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35" name="Freeform 118">
              <a:extLst>
                <a:ext uri="{FF2B5EF4-FFF2-40B4-BE49-F238E27FC236}">
                  <a16:creationId xmlns:a16="http://schemas.microsoft.com/office/drawing/2014/main" id="{1AFDEDA4-9D34-AA15-9A6F-F4BF8D523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5171" y="5976603"/>
              <a:ext cx="29266" cy="29266"/>
            </a:xfrm>
            <a:custGeom>
              <a:avLst/>
              <a:gdLst>
                <a:gd name="T0" fmla="*/ 9 w 13"/>
                <a:gd name="T1" fmla="*/ 12 h 13"/>
                <a:gd name="T2" fmla="*/ 1 w 13"/>
                <a:gd name="T3" fmla="*/ 9 h 13"/>
                <a:gd name="T4" fmla="*/ 4 w 13"/>
                <a:gd name="T5" fmla="*/ 1 h 13"/>
                <a:gd name="T6" fmla="*/ 12 w 13"/>
                <a:gd name="T7" fmla="*/ 5 h 13"/>
                <a:gd name="T8" fmla="*/ 9 w 13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9" y="12"/>
                  </a:moveTo>
                  <a:cubicBezTo>
                    <a:pt x="6" y="13"/>
                    <a:pt x="2" y="12"/>
                    <a:pt x="1" y="9"/>
                  </a:cubicBezTo>
                  <a:cubicBezTo>
                    <a:pt x="0" y="6"/>
                    <a:pt x="1" y="3"/>
                    <a:pt x="4" y="1"/>
                  </a:cubicBezTo>
                  <a:cubicBezTo>
                    <a:pt x="7" y="0"/>
                    <a:pt x="11" y="2"/>
                    <a:pt x="12" y="5"/>
                  </a:cubicBezTo>
                  <a:cubicBezTo>
                    <a:pt x="13" y="8"/>
                    <a:pt x="12" y="11"/>
                    <a:pt x="9" y="12"/>
                  </a:cubicBezTo>
                  <a:close/>
                </a:path>
              </a:pathLst>
            </a:custGeom>
            <a:solidFill>
              <a:srgbClr val="C1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36" name="Freeform 119">
              <a:extLst>
                <a:ext uri="{FF2B5EF4-FFF2-40B4-BE49-F238E27FC236}">
                  <a16:creationId xmlns:a16="http://schemas.microsoft.com/office/drawing/2014/main" id="{855F78A9-2101-435F-F08B-C4C43E751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7218" y="5989610"/>
              <a:ext cx="30892" cy="17885"/>
            </a:xfrm>
            <a:custGeom>
              <a:avLst/>
              <a:gdLst>
                <a:gd name="T0" fmla="*/ 19 w 19"/>
                <a:gd name="T1" fmla="*/ 4 h 11"/>
                <a:gd name="T2" fmla="*/ 3 w 19"/>
                <a:gd name="T3" fmla="*/ 11 h 11"/>
                <a:gd name="T4" fmla="*/ 0 w 19"/>
                <a:gd name="T5" fmla="*/ 7 h 11"/>
                <a:gd name="T6" fmla="*/ 17 w 19"/>
                <a:gd name="T7" fmla="*/ 0 h 11"/>
                <a:gd name="T8" fmla="*/ 19 w 19"/>
                <a:gd name="T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9" y="4"/>
                  </a:moveTo>
                  <a:lnTo>
                    <a:pt x="3" y="11"/>
                  </a:lnTo>
                  <a:lnTo>
                    <a:pt x="0" y="7"/>
                  </a:lnTo>
                  <a:lnTo>
                    <a:pt x="17" y="0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B57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37" name="Freeform 120">
              <a:extLst>
                <a:ext uri="{FF2B5EF4-FFF2-40B4-BE49-F238E27FC236}">
                  <a16:creationId xmlns:a16="http://schemas.microsoft.com/office/drawing/2014/main" id="{6CBA2235-D8D8-B57E-9BC4-07F34C016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9333" y="5996113"/>
              <a:ext cx="29266" cy="30892"/>
            </a:xfrm>
            <a:custGeom>
              <a:avLst/>
              <a:gdLst>
                <a:gd name="T0" fmla="*/ 4 w 13"/>
                <a:gd name="T1" fmla="*/ 1 h 13"/>
                <a:gd name="T2" fmla="*/ 11 w 13"/>
                <a:gd name="T3" fmla="*/ 3 h 13"/>
                <a:gd name="T4" fmla="*/ 9 w 13"/>
                <a:gd name="T5" fmla="*/ 11 h 13"/>
                <a:gd name="T6" fmla="*/ 1 w 13"/>
                <a:gd name="T7" fmla="*/ 9 h 13"/>
                <a:gd name="T8" fmla="*/ 4 w 13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4" y="1"/>
                  </a:moveTo>
                  <a:cubicBezTo>
                    <a:pt x="6" y="0"/>
                    <a:pt x="10" y="1"/>
                    <a:pt x="11" y="3"/>
                  </a:cubicBezTo>
                  <a:cubicBezTo>
                    <a:pt x="13" y="6"/>
                    <a:pt x="12" y="10"/>
                    <a:pt x="9" y="11"/>
                  </a:cubicBezTo>
                  <a:cubicBezTo>
                    <a:pt x="7" y="13"/>
                    <a:pt x="3" y="12"/>
                    <a:pt x="1" y="9"/>
                  </a:cubicBezTo>
                  <a:cubicBezTo>
                    <a:pt x="0" y="7"/>
                    <a:pt x="1" y="3"/>
                    <a:pt x="4" y="1"/>
                  </a:cubicBezTo>
                  <a:close/>
                </a:path>
              </a:pathLst>
            </a:custGeom>
            <a:solidFill>
              <a:srgbClr val="C1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38" name="Freeform 121">
              <a:extLst>
                <a:ext uri="{FF2B5EF4-FFF2-40B4-BE49-F238E27FC236}">
                  <a16:creationId xmlns:a16="http://schemas.microsoft.com/office/drawing/2014/main" id="{A6E88283-8EBC-8DB7-F9D7-F8C43FD6A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1605" y="6046515"/>
              <a:ext cx="29266" cy="17885"/>
            </a:xfrm>
            <a:custGeom>
              <a:avLst/>
              <a:gdLst>
                <a:gd name="T0" fmla="*/ 18 w 18"/>
                <a:gd name="T1" fmla="*/ 4 h 11"/>
                <a:gd name="T2" fmla="*/ 2 w 18"/>
                <a:gd name="T3" fmla="*/ 11 h 11"/>
                <a:gd name="T4" fmla="*/ 0 w 18"/>
                <a:gd name="T5" fmla="*/ 6 h 11"/>
                <a:gd name="T6" fmla="*/ 17 w 18"/>
                <a:gd name="T7" fmla="*/ 0 h 11"/>
                <a:gd name="T8" fmla="*/ 18 w 18"/>
                <a:gd name="T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1">
                  <a:moveTo>
                    <a:pt x="18" y="4"/>
                  </a:moveTo>
                  <a:lnTo>
                    <a:pt x="2" y="11"/>
                  </a:lnTo>
                  <a:lnTo>
                    <a:pt x="0" y="6"/>
                  </a:lnTo>
                  <a:lnTo>
                    <a:pt x="17" y="0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B57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39" name="Freeform 122">
              <a:extLst>
                <a:ext uri="{FF2B5EF4-FFF2-40B4-BE49-F238E27FC236}">
                  <a16:creationId xmlns:a16="http://schemas.microsoft.com/office/drawing/2014/main" id="{8A390788-7AA8-D7DC-ADDA-E62B5B74E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2095" y="6051392"/>
              <a:ext cx="29266" cy="29266"/>
            </a:xfrm>
            <a:custGeom>
              <a:avLst/>
              <a:gdLst>
                <a:gd name="T0" fmla="*/ 4 w 13"/>
                <a:gd name="T1" fmla="*/ 1 h 13"/>
                <a:gd name="T2" fmla="*/ 12 w 13"/>
                <a:gd name="T3" fmla="*/ 4 h 13"/>
                <a:gd name="T4" fmla="*/ 9 w 13"/>
                <a:gd name="T5" fmla="*/ 12 h 13"/>
                <a:gd name="T6" fmla="*/ 1 w 13"/>
                <a:gd name="T7" fmla="*/ 9 h 13"/>
                <a:gd name="T8" fmla="*/ 4 w 13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4" y="1"/>
                  </a:moveTo>
                  <a:cubicBezTo>
                    <a:pt x="7" y="0"/>
                    <a:pt x="10" y="1"/>
                    <a:pt x="12" y="4"/>
                  </a:cubicBezTo>
                  <a:cubicBezTo>
                    <a:pt x="13" y="7"/>
                    <a:pt x="12" y="10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1" y="3"/>
                    <a:pt x="4" y="1"/>
                  </a:cubicBezTo>
                  <a:close/>
                </a:path>
              </a:pathLst>
            </a:custGeom>
            <a:solidFill>
              <a:srgbClr val="C1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40" name="Freeform 123">
              <a:extLst>
                <a:ext uri="{FF2B5EF4-FFF2-40B4-BE49-F238E27FC236}">
                  <a16:creationId xmlns:a16="http://schemas.microsoft.com/office/drawing/2014/main" id="{05009ECE-3B20-505A-458D-0E7027ACF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9245" y="5748982"/>
              <a:ext cx="97552" cy="330051"/>
            </a:xfrm>
            <a:custGeom>
              <a:avLst/>
              <a:gdLst>
                <a:gd name="T0" fmla="*/ 16 w 43"/>
                <a:gd name="T1" fmla="*/ 1 h 145"/>
                <a:gd name="T2" fmla="*/ 19 w 43"/>
                <a:gd name="T3" fmla="*/ 1 h 145"/>
                <a:gd name="T4" fmla="*/ 25 w 43"/>
                <a:gd name="T5" fmla="*/ 9 h 145"/>
                <a:gd name="T6" fmla="*/ 15 w 43"/>
                <a:gd name="T7" fmla="*/ 65 h 145"/>
                <a:gd name="T8" fmla="*/ 42 w 43"/>
                <a:gd name="T9" fmla="*/ 134 h 145"/>
                <a:gd name="T10" fmla="*/ 38 w 43"/>
                <a:gd name="T11" fmla="*/ 143 h 145"/>
                <a:gd name="T12" fmla="*/ 28 w 43"/>
                <a:gd name="T13" fmla="*/ 139 h 145"/>
                <a:gd name="T14" fmla="*/ 0 w 43"/>
                <a:gd name="T15" fmla="*/ 68 h 145"/>
                <a:gd name="T16" fmla="*/ 0 w 43"/>
                <a:gd name="T17" fmla="*/ 64 h 145"/>
                <a:gd name="T18" fmla="*/ 11 w 43"/>
                <a:gd name="T19" fmla="*/ 7 h 145"/>
                <a:gd name="T20" fmla="*/ 16 w 43"/>
                <a:gd name="T21" fmla="*/ 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45">
                  <a:moveTo>
                    <a:pt x="16" y="1"/>
                  </a:moveTo>
                  <a:cubicBezTo>
                    <a:pt x="17" y="1"/>
                    <a:pt x="18" y="0"/>
                    <a:pt x="19" y="1"/>
                  </a:cubicBezTo>
                  <a:cubicBezTo>
                    <a:pt x="23" y="1"/>
                    <a:pt x="26" y="5"/>
                    <a:pt x="25" y="9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43" y="138"/>
                    <a:pt x="41" y="142"/>
                    <a:pt x="38" y="143"/>
                  </a:cubicBezTo>
                  <a:cubicBezTo>
                    <a:pt x="34" y="145"/>
                    <a:pt x="29" y="143"/>
                    <a:pt x="28" y="139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7"/>
                    <a:pt x="0" y="66"/>
                    <a:pt x="0" y="6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4"/>
                    <a:pt x="13" y="2"/>
                    <a:pt x="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41" name="Freeform 124">
              <a:extLst>
                <a:ext uri="{FF2B5EF4-FFF2-40B4-BE49-F238E27FC236}">
                  <a16:creationId xmlns:a16="http://schemas.microsoft.com/office/drawing/2014/main" id="{1CBB0571-1DE1-A2C3-394C-80DEF9878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5032" y="5828649"/>
              <a:ext cx="216241" cy="273145"/>
            </a:xfrm>
            <a:custGeom>
              <a:avLst/>
              <a:gdLst>
                <a:gd name="T0" fmla="*/ 7 w 95"/>
                <a:gd name="T1" fmla="*/ 1 h 120"/>
                <a:gd name="T2" fmla="*/ 13 w 95"/>
                <a:gd name="T3" fmla="*/ 2 h 120"/>
                <a:gd name="T4" fmla="*/ 59 w 95"/>
                <a:gd name="T5" fmla="*/ 32 h 120"/>
                <a:gd name="T6" fmla="*/ 62 w 95"/>
                <a:gd name="T7" fmla="*/ 35 h 120"/>
                <a:gd name="T8" fmla="*/ 93 w 95"/>
                <a:gd name="T9" fmla="*/ 109 h 120"/>
                <a:gd name="T10" fmla="*/ 89 w 95"/>
                <a:gd name="T11" fmla="*/ 119 h 120"/>
                <a:gd name="T12" fmla="*/ 80 w 95"/>
                <a:gd name="T13" fmla="*/ 115 h 120"/>
                <a:gd name="T14" fmla="*/ 49 w 95"/>
                <a:gd name="T15" fmla="*/ 43 h 120"/>
                <a:gd name="T16" fmla="*/ 5 w 95"/>
                <a:gd name="T17" fmla="*/ 14 h 120"/>
                <a:gd name="T18" fmla="*/ 2 w 95"/>
                <a:gd name="T19" fmla="*/ 4 h 120"/>
                <a:gd name="T20" fmla="*/ 7 w 95"/>
                <a:gd name="T21" fmla="*/ 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20">
                  <a:moveTo>
                    <a:pt x="7" y="1"/>
                  </a:moveTo>
                  <a:cubicBezTo>
                    <a:pt x="9" y="0"/>
                    <a:pt x="11" y="0"/>
                    <a:pt x="13" y="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1" y="33"/>
                    <a:pt x="62" y="34"/>
                    <a:pt x="62" y="35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5" y="113"/>
                    <a:pt x="93" y="117"/>
                    <a:pt x="89" y="119"/>
                  </a:cubicBezTo>
                  <a:cubicBezTo>
                    <a:pt x="86" y="120"/>
                    <a:pt x="81" y="118"/>
                    <a:pt x="80" y="115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1" y="12"/>
                    <a:pt x="0" y="7"/>
                    <a:pt x="2" y="4"/>
                  </a:cubicBezTo>
                  <a:cubicBezTo>
                    <a:pt x="3" y="2"/>
                    <a:pt x="5" y="1"/>
                    <a:pt x="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42" name="Freeform 125">
              <a:extLst>
                <a:ext uri="{FF2B5EF4-FFF2-40B4-BE49-F238E27FC236}">
                  <a16:creationId xmlns:a16="http://schemas.microsoft.com/office/drawing/2014/main" id="{DF43337F-A359-93FD-B70E-96D9E34D9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0645" y="5870922"/>
              <a:ext cx="126817" cy="94300"/>
            </a:xfrm>
            <a:custGeom>
              <a:avLst/>
              <a:gdLst>
                <a:gd name="T0" fmla="*/ 7 w 56"/>
                <a:gd name="T1" fmla="*/ 0 h 41"/>
                <a:gd name="T2" fmla="*/ 13 w 56"/>
                <a:gd name="T3" fmla="*/ 1 h 41"/>
                <a:gd name="T4" fmla="*/ 52 w 56"/>
                <a:gd name="T5" fmla="*/ 27 h 41"/>
                <a:gd name="T6" fmla="*/ 54 w 56"/>
                <a:gd name="T7" fmla="*/ 37 h 41"/>
                <a:gd name="T8" fmla="*/ 44 w 56"/>
                <a:gd name="T9" fmla="*/ 39 h 41"/>
                <a:gd name="T10" fmla="*/ 5 w 56"/>
                <a:gd name="T11" fmla="*/ 14 h 41"/>
                <a:gd name="T12" fmla="*/ 2 w 56"/>
                <a:gd name="T13" fmla="*/ 4 h 41"/>
                <a:gd name="T14" fmla="*/ 7 w 56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41">
                  <a:moveTo>
                    <a:pt x="7" y="0"/>
                  </a:moveTo>
                  <a:cubicBezTo>
                    <a:pt x="9" y="0"/>
                    <a:pt x="11" y="0"/>
                    <a:pt x="13" y="1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5" y="29"/>
                    <a:pt x="56" y="34"/>
                    <a:pt x="54" y="37"/>
                  </a:cubicBezTo>
                  <a:cubicBezTo>
                    <a:pt x="52" y="40"/>
                    <a:pt x="47" y="41"/>
                    <a:pt x="44" y="39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1" y="12"/>
                    <a:pt x="0" y="7"/>
                    <a:pt x="2" y="4"/>
                  </a:cubicBezTo>
                  <a:cubicBezTo>
                    <a:pt x="3" y="2"/>
                    <a:pt x="5" y="1"/>
                    <a:pt x="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43" name="Freeform 126">
              <a:extLst>
                <a:ext uri="{FF2B5EF4-FFF2-40B4-BE49-F238E27FC236}">
                  <a16:creationId xmlns:a16="http://schemas.microsoft.com/office/drawing/2014/main" id="{A51BC0B8-8CAD-7D91-0243-D1240DCD2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4770" y="5761988"/>
              <a:ext cx="58531" cy="143076"/>
            </a:xfrm>
            <a:custGeom>
              <a:avLst/>
              <a:gdLst>
                <a:gd name="T0" fmla="*/ 16 w 26"/>
                <a:gd name="T1" fmla="*/ 1 h 63"/>
                <a:gd name="T2" fmla="*/ 19 w 26"/>
                <a:gd name="T3" fmla="*/ 0 h 63"/>
                <a:gd name="T4" fmla="*/ 25 w 26"/>
                <a:gd name="T5" fmla="*/ 9 h 63"/>
                <a:gd name="T6" fmla="*/ 15 w 26"/>
                <a:gd name="T7" fmla="*/ 57 h 63"/>
                <a:gd name="T8" fmla="*/ 7 w 26"/>
                <a:gd name="T9" fmla="*/ 62 h 63"/>
                <a:gd name="T10" fmla="*/ 1 w 26"/>
                <a:gd name="T11" fmla="*/ 54 h 63"/>
                <a:gd name="T12" fmla="*/ 11 w 26"/>
                <a:gd name="T13" fmla="*/ 6 h 63"/>
                <a:gd name="T14" fmla="*/ 16 w 26"/>
                <a:gd name="T15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63">
                  <a:moveTo>
                    <a:pt x="16" y="1"/>
                  </a:moveTo>
                  <a:cubicBezTo>
                    <a:pt x="17" y="0"/>
                    <a:pt x="18" y="0"/>
                    <a:pt x="19" y="0"/>
                  </a:cubicBezTo>
                  <a:cubicBezTo>
                    <a:pt x="23" y="1"/>
                    <a:pt x="26" y="5"/>
                    <a:pt x="25" y="9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5" y="61"/>
                    <a:pt x="11" y="63"/>
                    <a:pt x="7" y="62"/>
                  </a:cubicBezTo>
                  <a:cubicBezTo>
                    <a:pt x="3" y="62"/>
                    <a:pt x="0" y="58"/>
                    <a:pt x="1" y="54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13" y="1"/>
                    <a:pt x="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sp>
        <p:nvSpPr>
          <p:cNvPr id="244" name="Freeform 127">
            <a:extLst>
              <a:ext uri="{FF2B5EF4-FFF2-40B4-BE49-F238E27FC236}">
                <a16:creationId xmlns:a16="http://schemas.microsoft.com/office/drawing/2014/main" id="{F2F7E6EA-FE0E-A1C2-46A8-50C8793DDADF}"/>
              </a:ext>
            </a:extLst>
          </p:cNvPr>
          <p:cNvSpPr>
            <a:spLocks/>
          </p:cNvSpPr>
          <p:nvPr/>
        </p:nvSpPr>
        <p:spPr bwMode="auto">
          <a:xfrm>
            <a:off x="8555158" y="4091038"/>
            <a:ext cx="87797" cy="74384"/>
          </a:xfrm>
          <a:custGeom>
            <a:avLst/>
            <a:gdLst>
              <a:gd name="T0" fmla="*/ 47 w 52"/>
              <a:gd name="T1" fmla="*/ 44 h 44"/>
              <a:gd name="T2" fmla="*/ 45 w 52"/>
              <a:gd name="T3" fmla="*/ 43 h 44"/>
              <a:gd name="T4" fmla="*/ 1 w 52"/>
              <a:gd name="T5" fmla="*/ 7 h 44"/>
              <a:gd name="T6" fmla="*/ 1 w 52"/>
              <a:gd name="T7" fmla="*/ 2 h 44"/>
              <a:gd name="T8" fmla="*/ 6 w 52"/>
              <a:gd name="T9" fmla="*/ 2 h 44"/>
              <a:gd name="T10" fmla="*/ 50 w 52"/>
              <a:gd name="T11" fmla="*/ 37 h 44"/>
              <a:gd name="T12" fmla="*/ 50 w 52"/>
              <a:gd name="T13" fmla="*/ 42 h 44"/>
              <a:gd name="T14" fmla="*/ 47 w 52"/>
              <a:gd name="T1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" h="44">
                <a:moveTo>
                  <a:pt x="47" y="44"/>
                </a:moveTo>
                <a:cubicBezTo>
                  <a:pt x="47" y="44"/>
                  <a:pt x="46" y="43"/>
                  <a:pt x="45" y="43"/>
                </a:cubicBezTo>
                <a:cubicBezTo>
                  <a:pt x="1" y="7"/>
                  <a:pt x="1" y="7"/>
                  <a:pt x="1" y="7"/>
                </a:cubicBezTo>
                <a:cubicBezTo>
                  <a:pt x="0" y="6"/>
                  <a:pt x="0" y="4"/>
                  <a:pt x="1" y="2"/>
                </a:cubicBezTo>
                <a:cubicBezTo>
                  <a:pt x="2" y="1"/>
                  <a:pt x="4" y="0"/>
                  <a:pt x="6" y="2"/>
                </a:cubicBezTo>
                <a:cubicBezTo>
                  <a:pt x="50" y="37"/>
                  <a:pt x="50" y="37"/>
                  <a:pt x="50" y="37"/>
                </a:cubicBezTo>
                <a:cubicBezTo>
                  <a:pt x="51" y="38"/>
                  <a:pt x="52" y="41"/>
                  <a:pt x="50" y="42"/>
                </a:cubicBezTo>
                <a:cubicBezTo>
                  <a:pt x="50" y="43"/>
                  <a:pt x="49" y="44"/>
                  <a:pt x="47" y="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45" name="Freeform 128">
            <a:extLst>
              <a:ext uri="{FF2B5EF4-FFF2-40B4-BE49-F238E27FC236}">
                <a16:creationId xmlns:a16="http://schemas.microsoft.com/office/drawing/2014/main" id="{1CEDB950-FDA5-8069-2ACE-977E2E2769BF}"/>
              </a:ext>
            </a:extLst>
          </p:cNvPr>
          <p:cNvSpPr>
            <a:spLocks/>
          </p:cNvSpPr>
          <p:nvPr/>
        </p:nvSpPr>
        <p:spPr bwMode="auto">
          <a:xfrm>
            <a:off x="8658807" y="4148350"/>
            <a:ext cx="54873" cy="29266"/>
          </a:xfrm>
          <a:custGeom>
            <a:avLst/>
            <a:gdLst>
              <a:gd name="T0" fmla="*/ 4 w 32"/>
              <a:gd name="T1" fmla="*/ 17 h 17"/>
              <a:gd name="T2" fmla="*/ 1 w 32"/>
              <a:gd name="T3" fmla="*/ 14 h 17"/>
              <a:gd name="T4" fmla="*/ 3 w 32"/>
              <a:gd name="T5" fmla="*/ 10 h 17"/>
              <a:gd name="T6" fmla="*/ 27 w 32"/>
              <a:gd name="T7" fmla="*/ 0 h 17"/>
              <a:gd name="T8" fmla="*/ 32 w 32"/>
              <a:gd name="T9" fmla="*/ 2 h 17"/>
              <a:gd name="T10" fmla="*/ 30 w 32"/>
              <a:gd name="T11" fmla="*/ 7 h 17"/>
              <a:gd name="T12" fmla="*/ 5 w 32"/>
              <a:gd name="T13" fmla="*/ 17 h 17"/>
              <a:gd name="T14" fmla="*/ 4 w 32"/>
              <a:gd name="T15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" h="17">
                <a:moveTo>
                  <a:pt x="4" y="17"/>
                </a:moveTo>
                <a:cubicBezTo>
                  <a:pt x="3" y="17"/>
                  <a:pt x="1" y="16"/>
                  <a:pt x="1" y="14"/>
                </a:cubicBezTo>
                <a:cubicBezTo>
                  <a:pt x="0" y="13"/>
                  <a:pt x="1" y="10"/>
                  <a:pt x="3" y="10"/>
                </a:cubicBezTo>
                <a:cubicBezTo>
                  <a:pt x="27" y="0"/>
                  <a:pt x="27" y="0"/>
                  <a:pt x="27" y="0"/>
                </a:cubicBezTo>
                <a:cubicBezTo>
                  <a:pt x="29" y="0"/>
                  <a:pt x="31" y="0"/>
                  <a:pt x="32" y="2"/>
                </a:cubicBezTo>
                <a:cubicBezTo>
                  <a:pt x="32" y="4"/>
                  <a:pt x="31" y="6"/>
                  <a:pt x="30" y="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4" y="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46" name="Freeform 129">
            <a:extLst>
              <a:ext uri="{FF2B5EF4-FFF2-40B4-BE49-F238E27FC236}">
                <a16:creationId xmlns:a16="http://schemas.microsoft.com/office/drawing/2014/main" id="{C99B54F7-3096-EE61-2004-774D27A42F4C}"/>
              </a:ext>
            </a:extLst>
          </p:cNvPr>
          <p:cNvSpPr>
            <a:spLocks/>
          </p:cNvSpPr>
          <p:nvPr/>
        </p:nvSpPr>
        <p:spPr bwMode="auto">
          <a:xfrm>
            <a:off x="8616128" y="4105671"/>
            <a:ext cx="34143" cy="23169"/>
          </a:xfrm>
          <a:custGeom>
            <a:avLst/>
            <a:gdLst>
              <a:gd name="T0" fmla="*/ 4 w 20"/>
              <a:gd name="T1" fmla="*/ 13 h 13"/>
              <a:gd name="T2" fmla="*/ 1 w 20"/>
              <a:gd name="T3" fmla="*/ 11 h 13"/>
              <a:gd name="T4" fmla="*/ 3 w 20"/>
              <a:gd name="T5" fmla="*/ 6 h 13"/>
              <a:gd name="T6" fmla="*/ 14 w 20"/>
              <a:gd name="T7" fmla="*/ 1 h 13"/>
              <a:gd name="T8" fmla="*/ 19 w 20"/>
              <a:gd name="T9" fmla="*/ 3 h 13"/>
              <a:gd name="T10" fmla="*/ 17 w 20"/>
              <a:gd name="T11" fmla="*/ 8 h 13"/>
              <a:gd name="T12" fmla="*/ 6 w 20"/>
              <a:gd name="T13" fmla="*/ 13 h 13"/>
              <a:gd name="T14" fmla="*/ 4 w 20"/>
              <a:gd name="T15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3">
                <a:moveTo>
                  <a:pt x="4" y="13"/>
                </a:moveTo>
                <a:cubicBezTo>
                  <a:pt x="3" y="13"/>
                  <a:pt x="2" y="12"/>
                  <a:pt x="1" y="11"/>
                </a:cubicBezTo>
                <a:cubicBezTo>
                  <a:pt x="0" y="9"/>
                  <a:pt x="1" y="7"/>
                  <a:pt x="3" y="6"/>
                </a:cubicBezTo>
                <a:cubicBezTo>
                  <a:pt x="14" y="1"/>
                  <a:pt x="14" y="1"/>
                  <a:pt x="14" y="1"/>
                </a:cubicBezTo>
                <a:cubicBezTo>
                  <a:pt x="16" y="0"/>
                  <a:pt x="18" y="1"/>
                  <a:pt x="19" y="3"/>
                </a:cubicBezTo>
                <a:cubicBezTo>
                  <a:pt x="20" y="5"/>
                  <a:pt x="19" y="7"/>
                  <a:pt x="17" y="8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13"/>
                  <a:pt x="5" y="13"/>
                  <a:pt x="4" y="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47" name="Freeform 130">
            <a:extLst>
              <a:ext uri="{FF2B5EF4-FFF2-40B4-BE49-F238E27FC236}">
                <a16:creationId xmlns:a16="http://schemas.microsoft.com/office/drawing/2014/main" id="{D27A7CD1-9886-46A4-7231-425F2A3AF8A2}"/>
              </a:ext>
            </a:extLst>
          </p:cNvPr>
          <p:cNvSpPr>
            <a:spLocks/>
          </p:cNvSpPr>
          <p:nvPr/>
        </p:nvSpPr>
        <p:spPr bwMode="auto">
          <a:xfrm>
            <a:off x="9463298" y="4737076"/>
            <a:ext cx="613358" cy="697496"/>
          </a:xfrm>
          <a:custGeom>
            <a:avLst/>
            <a:gdLst>
              <a:gd name="T0" fmla="*/ 90 w 360"/>
              <a:gd name="T1" fmla="*/ 11 h 409"/>
              <a:gd name="T2" fmla="*/ 152 w 360"/>
              <a:gd name="T3" fmla="*/ 43 h 409"/>
              <a:gd name="T4" fmla="*/ 183 w 360"/>
              <a:gd name="T5" fmla="*/ 130 h 409"/>
              <a:gd name="T6" fmla="*/ 229 w 360"/>
              <a:gd name="T7" fmla="*/ 122 h 409"/>
              <a:gd name="T8" fmla="*/ 289 w 360"/>
              <a:gd name="T9" fmla="*/ 74 h 409"/>
              <a:gd name="T10" fmla="*/ 316 w 360"/>
              <a:gd name="T11" fmla="*/ 130 h 409"/>
              <a:gd name="T12" fmla="*/ 301 w 360"/>
              <a:gd name="T13" fmla="*/ 188 h 409"/>
              <a:gd name="T14" fmla="*/ 352 w 360"/>
              <a:gd name="T15" fmla="*/ 275 h 409"/>
              <a:gd name="T16" fmla="*/ 292 w 360"/>
              <a:gd name="T17" fmla="*/ 300 h 409"/>
              <a:gd name="T18" fmla="*/ 279 w 360"/>
              <a:gd name="T19" fmla="*/ 342 h 409"/>
              <a:gd name="T20" fmla="*/ 231 w 360"/>
              <a:gd name="T21" fmla="*/ 304 h 409"/>
              <a:gd name="T22" fmla="*/ 190 w 360"/>
              <a:gd name="T23" fmla="*/ 298 h 409"/>
              <a:gd name="T24" fmla="*/ 183 w 360"/>
              <a:gd name="T25" fmla="*/ 333 h 409"/>
              <a:gd name="T26" fmla="*/ 141 w 360"/>
              <a:gd name="T27" fmla="*/ 326 h 409"/>
              <a:gd name="T28" fmla="*/ 157 w 360"/>
              <a:gd name="T29" fmla="*/ 353 h 409"/>
              <a:gd name="T30" fmla="*/ 140 w 360"/>
              <a:gd name="T31" fmla="*/ 397 h 409"/>
              <a:gd name="T32" fmla="*/ 92 w 360"/>
              <a:gd name="T33" fmla="*/ 382 h 409"/>
              <a:gd name="T34" fmla="*/ 92 w 360"/>
              <a:gd name="T35" fmla="*/ 339 h 409"/>
              <a:gd name="T36" fmla="*/ 64 w 360"/>
              <a:gd name="T37" fmla="*/ 339 h 409"/>
              <a:gd name="T38" fmla="*/ 36 w 360"/>
              <a:gd name="T39" fmla="*/ 356 h 409"/>
              <a:gd name="T40" fmla="*/ 47 w 360"/>
              <a:gd name="T41" fmla="*/ 307 h 409"/>
              <a:gd name="T42" fmla="*/ 44 w 360"/>
              <a:gd name="T43" fmla="*/ 264 h 409"/>
              <a:gd name="T44" fmla="*/ 2 w 360"/>
              <a:gd name="T45" fmla="*/ 226 h 409"/>
              <a:gd name="T46" fmla="*/ 22 w 360"/>
              <a:gd name="T47" fmla="*/ 177 h 409"/>
              <a:gd name="T48" fmla="*/ 40 w 360"/>
              <a:gd name="T49" fmla="*/ 131 h 409"/>
              <a:gd name="T50" fmla="*/ 90 w 360"/>
              <a:gd name="T51" fmla="*/ 105 h 409"/>
              <a:gd name="T52" fmla="*/ 70 w 360"/>
              <a:gd name="T53" fmla="*/ 55 h 409"/>
              <a:gd name="T54" fmla="*/ 90 w 360"/>
              <a:gd name="T55" fmla="*/ 11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60" h="409">
                <a:moveTo>
                  <a:pt x="90" y="11"/>
                </a:moveTo>
                <a:cubicBezTo>
                  <a:pt x="113" y="0"/>
                  <a:pt x="138" y="14"/>
                  <a:pt x="152" y="43"/>
                </a:cubicBezTo>
                <a:cubicBezTo>
                  <a:pt x="167" y="75"/>
                  <a:pt x="151" y="111"/>
                  <a:pt x="183" y="130"/>
                </a:cubicBezTo>
                <a:cubicBezTo>
                  <a:pt x="195" y="136"/>
                  <a:pt x="215" y="133"/>
                  <a:pt x="229" y="122"/>
                </a:cubicBezTo>
                <a:cubicBezTo>
                  <a:pt x="253" y="104"/>
                  <a:pt x="267" y="71"/>
                  <a:pt x="289" y="74"/>
                </a:cubicBezTo>
                <a:cubicBezTo>
                  <a:pt x="313" y="78"/>
                  <a:pt x="323" y="113"/>
                  <a:pt x="316" y="130"/>
                </a:cubicBezTo>
                <a:cubicBezTo>
                  <a:pt x="308" y="147"/>
                  <a:pt x="289" y="156"/>
                  <a:pt x="301" y="188"/>
                </a:cubicBezTo>
                <a:cubicBezTo>
                  <a:pt x="309" y="208"/>
                  <a:pt x="360" y="224"/>
                  <a:pt x="352" y="275"/>
                </a:cubicBezTo>
                <a:cubicBezTo>
                  <a:pt x="340" y="303"/>
                  <a:pt x="310" y="281"/>
                  <a:pt x="292" y="300"/>
                </a:cubicBezTo>
                <a:cubicBezTo>
                  <a:pt x="276" y="315"/>
                  <a:pt x="305" y="327"/>
                  <a:pt x="279" y="342"/>
                </a:cubicBezTo>
                <a:cubicBezTo>
                  <a:pt x="261" y="353"/>
                  <a:pt x="248" y="313"/>
                  <a:pt x="231" y="304"/>
                </a:cubicBezTo>
                <a:cubicBezTo>
                  <a:pt x="213" y="295"/>
                  <a:pt x="191" y="297"/>
                  <a:pt x="190" y="298"/>
                </a:cubicBezTo>
                <a:cubicBezTo>
                  <a:pt x="185" y="301"/>
                  <a:pt x="190" y="330"/>
                  <a:pt x="183" y="333"/>
                </a:cubicBezTo>
                <a:cubicBezTo>
                  <a:pt x="167" y="340"/>
                  <a:pt x="149" y="316"/>
                  <a:pt x="141" y="326"/>
                </a:cubicBezTo>
                <a:cubicBezTo>
                  <a:pt x="127" y="343"/>
                  <a:pt x="153" y="336"/>
                  <a:pt x="157" y="353"/>
                </a:cubicBezTo>
                <a:cubicBezTo>
                  <a:pt x="160" y="366"/>
                  <a:pt x="155" y="387"/>
                  <a:pt x="140" y="397"/>
                </a:cubicBezTo>
                <a:cubicBezTo>
                  <a:pt x="120" y="409"/>
                  <a:pt x="90" y="395"/>
                  <a:pt x="92" y="382"/>
                </a:cubicBezTo>
                <a:cubicBezTo>
                  <a:pt x="94" y="368"/>
                  <a:pt x="105" y="354"/>
                  <a:pt x="92" y="339"/>
                </a:cubicBezTo>
                <a:cubicBezTo>
                  <a:pt x="84" y="334"/>
                  <a:pt x="64" y="339"/>
                  <a:pt x="64" y="339"/>
                </a:cubicBezTo>
                <a:cubicBezTo>
                  <a:pt x="64" y="339"/>
                  <a:pt x="56" y="368"/>
                  <a:pt x="36" y="356"/>
                </a:cubicBezTo>
                <a:cubicBezTo>
                  <a:pt x="19" y="346"/>
                  <a:pt x="47" y="307"/>
                  <a:pt x="47" y="307"/>
                </a:cubicBezTo>
                <a:cubicBezTo>
                  <a:pt x="47" y="307"/>
                  <a:pt x="52" y="280"/>
                  <a:pt x="44" y="264"/>
                </a:cubicBezTo>
                <a:cubicBezTo>
                  <a:pt x="32" y="240"/>
                  <a:pt x="0" y="248"/>
                  <a:pt x="2" y="226"/>
                </a:cubicBezTo>
                <a:cubicBezTo>
                  <a:pt x="3" y="205"/>
                  <a:pt x="20" y="188"/>
                  <a:pt x="22" y="177"/>
                </a:cubicBezTo>
                <a:cubicBezTo>
                  <a:pt x="25" y="167"/>
                  <a:pt x="18" y="146"/>
                  <a:pt x="40" y="131"/>
                </a:cubicBezTo>
                <a:cubicBezTo>
                  <a:pt x="62" y="115"/>
                  <a:pt x="74" y="126"/>
                  <a:pt x="90" y="105"/>
                </a:cubicBezTo>
                <a:cubicBezTo>
                  <a:pt x="105" y="85"/>
                  <a:pt x="73" y="63"/>
                  <a:pt x="70" y="55"/>
                </a:cubicBezTo>
                <a:cubicBezTo>
                  <a:pt x="66" y="42"/>
                  <a:pt x="66" y="22"/>
                  <a:pt x="90" y="1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48" name="Freeform 131">
            <a:extLst>
              <a:ext uri="{FF2B5EF4-FFF2-40B4-BE49-F238E27FC236}">
                <a16:creationId xmlns:a16="http://schemas.microsoft.com/office/drawing/2014/main" id="{444B5094-5011-F2C9-B4E6-AD9D2CE27863}"/>
              </a:ext>
            </a:extLst>
          </p:cNvPr>
          <p:cNvSpPr>
            <a:spLocks/>
          </p:cNvSpPr>
          <p:nvPr/>
        </p:nvSpPr>
        <p:spPr bwMode="auto">
          <a:xfrm>
            <a:off x="9613283" y="4960226"/>
            <a:ext cx="219492" cy="234125"/>
          </a:xfrm>
          <a:custGeom>
            <a:avLst/>
            <a:gdLst>
              <a:gd name="T0" fmla="*/ 129 w 129"/>
              <a:gd name="T1" fmla="*/ 70 h 137"/>
              <a:gd name="T2" fmla="*/ 87 w 129"/>
              <a:gd name="T3" fmla="*/ 113 h 137"/>
              <a:gd name="T4" fmla="*/ 43 w 129"/>
              <a:gd name="T5" fmla="*/ 137 h 137"/>
              <a:gd name="T6" fmla="*/ 0 w 129"/>
              <a:gd name="T7" fmla="*/ 78 h 137"/>
              <a:gd name="T8" fmla="*/ 17 w 129"/>
              <a:gd name="T9" fmla="*/ 14 h 137"/>
              <a:gd name="T10" fmla="*/ 74 w 129"/>
              <a:gd name="T11" fmla="*/ 29 h 137"/>
              <a:gd name="T12" fmla="*/ 129 w 129"/>
              <a:gd name="T13" fmla="*/ 7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9" h="137">
                <a:moveTo>
                  <a:pt x="129" y="70"/>
                </a:moveTo>
                <a:cubicBezTo>
                  <a:pt x="129" y="90"/>
                  <a:pt x="106" y="101"/>
                  <a:pt x="87" y="113"/>
                </a:cubicBezTo>
                <a:cubicBezTo>
                  <a:pt x="75" y="121"/>
                  <a:pt x="56" y="137"/>
                  <a:pt x="43" y="137"/>
                </a:cubicBezTo>
                <a:cubicBezTo>
                  <a:pt x="10" y="137"/>
                  <a:pt x="0" y="111"/>
                  <a:pt x="0" y="78"/>
                </a:cubicBezTo>
                <a:cubicBezTo>
                  <a:pt x="0" y="58"/>
                  <a:pt x="1" y="23"/>
                  <a:pt x="17" y="14"/>
                </a:cubicBezTo>
                <a:cubicBezTo>
                  <a:pt x="42" y="0"/>
                  <a:pt x="60" y="29"/>
                  <a:pt x="74" y="29"/>
                </a:cubicBezTo>
                <a:cubicBezTo>
                  <a:pt x="107" y="29"/>
                  <a:pt x="129" y="36"/>
                  <a:pt x="129" y="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49" name="Freeform 132">
            <a:extLst>
              <a:ext uri="{FF2B5EF4-FFF2-40B4-BE49-F238E27FC236}">
                <a16:creationId xmlns:a16="http://schemas.microsoft.com/office/drawing/2014/main" id="{0F6D346A-3FFF-8B3F-28F8-572AA1EF7D0A}"/>
              </a:ext>
            </a:extLst>
          </p:cNvPr>
          <p:cNvSpPr>
            <a:spLocks/>
          </p:cNvSpPr>
          <p:nvPr/>
        </p:nvSpPr>
        <p:spPr bwMode="auto">
          <a:xfrm>
            <a:off x="9536463" y="5013881"/>
            <a:ext cx="30485" cy="30485"/>
          </a:xfrm>
          <a:custGeom>
            <a:avLst/>
            <a:gdLst>
              <a:gd name="T0" fmla="*/ 14 w 18"/>
              <a:gd name="T1" fmla="*/ 2 h 18"/>
              <a:gd name="T2" fmla="*/ 16 w 18"/>
              <a:gd name="T3" fmla="*/ 13 h 18"/>
              <a:gd name="T4" fmla="*/ 5 w 18"/>
              <a:gd name="T5" fmla="*/ 16 h 18"/>
              <a:gd name="T6" fmla="*/ 3 w 18"/>
              <a:gd name="T7" fmla="*/ 5 h 18"/>
              <a:gd name="T8" fmla="*/ 14 w 18"/>
              <a:gd name="T9" fmla="*/ 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8">
                <a:moveTo>
                  <a:pt x="14" y="2"/>
                </a:moveTo>
                <a:cubicBezTo>
                  <a:pt x="17" y="4"/>
                  <a:pt x="18" y="9"/>
                  <a:pt x="16" y="13"/>
                </a:cubicBezTo>
                <a:cubicBezTo>
                  <a:pt x="14" y="17"/>
                  <a:pt x="9" y="18"/>
                  <a:pt x="5" y="16"/>
                </a:cubicBezTo>
                <a:cubicBezTo>
                  <a:pt x="1" y="13"/>
                  <a:pt x="0" y="8"/>
                  <a:pt x="3" y="5"/>
                </a:cubicBezTo>
                <a:cubicBezTo>
                  <a:pt x="5" y="1"/>
                  <a:pt x="10" y="0"/>
                  <a:pt x="14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50" name="Freeform 133">
            <a:extLst>
              <a:ext uri="{FF2B5EF4-FFF2-40B4-BE49-F238E27FC236}">
                <a16:creationId xmlns:a16="http://schemas.microsoft.com/office/drawing/2014/main" id="{2D4492CE-A067-FD51-6B23-FAD0D268ECDC}"/>
              </a:ext>
            </a:extLst>
          </p:cNvPr>
          <p:cNvSpPr>
            <a:spLocks/>
          </p:cNvSpPr>
          <p:nvPr/>
        </p:nvSpPr>
        <p:spPr bwMode="auto">
          <a:xfrm>
            <a:off x="9714494" y="4955348"/>
            <a:ext cx="40241" cy="36582"/>
          </a:xfrm>
          <a:custGeom>
            <a:avLst/>
            <a:gdLst>
              <a:gd name="T0" fmla="*/ 16 w 23"/>
              <a:gd name="T1" fmla="*/ 3 h 21"/>
              <a:gd name="T2" fmla="*/ 20 w 23"/>
              <a:gd name="T3" fmla="*/ 16 h 21"/>
              <a:gd name="T4" fmla="*/ 6 w 23"/>
              <a:gd name="T5" fmla="*/ 18 h 21"/>
              <a:gd name="T6" fmla="*/ 2 w 23"/>
              <a:gd name="T7" fmla="*/ 5 h 21"/>
              <a:gd name="T8" fmla="*/ 16 w 23"/>
              <a:gd name="T9" fmla="*/ 3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1">
                <a:moveTo>
                  <a:pt x="16" y="3"/>
                </a:moveTo>
                <a:cubicBezTo>
                  <a:pt x="21" y="6"/>
                  <a:pt x="23" y="12"/>
                  <a:pt x="20" y="16"/>
                </a:cubicBezTo>
                <a:cubicBezTo>
                  <a:pt x="17" y="20"/>
                  <a:pt x="11" y="21"/>
                  <a:pt x="6" y="18"/>
                </a:cubicBezTo>
                <a:cubicBezTo>
                  <a:pt x="2" y="15"/>
                  <a:pt x="0" y="9"/>
                  <a:pt x="2" y="5"/>
                </a:cubicBezTo>
                <a:cubicBezTo>
                  <a:pt x="5" y="1"/>
                  <a:pt x="11" y="0"/>
                  <a:pt x="16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51" name="Freeform 134">
            <a:extLst>
              <a:ext uri="{FF2B5EF4-FFF2-40B4-BE49-F238E27FC236}">
                <a16:creationId xmlns:a16="http://schemas.microsoft.com/office/drawing/2014/main" id="{6ADF1A7A-A6D3-A2A3-2BE9-F9FA1392A55F}"/>
              </a:ext>
            </a:extLst>
          </p:cNvPr>
          <p:cNvSpPr>
            <a:spLocks/>
          </p:cNvSpPr>
          <p:nvPr/>
        </p:nvSpPr>
        <p:spPr bwMode="auto">
          <a:xfrm>
            <a:off x="9866920" y="5150453"/>
            <a:ext cx="35363" cy="34143"/>
          </a:xfrm>
          <a:custGeom>
            <a:avLst/>
            <a:gdLst>
              <a:gd name="T0" fmla="*/ 15 w 21"/>
              <a:gd name="T1" fmla="*/ 3 h 20"/>
              <a:gd name="T2" fmla="*/ 18 w 21"/>
              <a:gd name="T3" fmla="*/ 15 h 20"/>
              <a:gd name="T4" fmla="*/ 6 w 21"/>
              <a:gd name="T5" fmla="*/ 18 h 20"/>
              <a:gd name="T6" fmla="*/ 3 w 21"/>
              <a:gd name="T7" fmla="*/ 6 h 20"/>
              <a:gd name="T8" fmla="*/ 15 w 21"/>
              <a:gd name="T9" fmla="*/ 3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0">
                <a:moveTo>
                  <a:pt x="15" y="3"/>
                </a:moveTo>
                <a:cubicBezTo>
                  <a:pt x="20" y="6"/>
                  <a:pt x="21" y="11"/>
                  <a:pt x="18" y="15"/>
                </a:cubicBezTo>
                <a:cubicBezTo>
                  <a:pt x="16" y="19"/>
                  <a:pt x="10" y="20"/>
                  <a:pt x="6" y="18"/>
                </a:cubicBezTo>
                <a:cubicBezTo>
                  <a:pt x="2" y="15"/>
                  <a:pt x="0" y="10"/>
                  <a:pt x="3" y="6"/>
                </a:cubicBezTo>
                <a:cubicBezTo>
                  <a:pt x="5" y="1"/>
                  <a:pt x="11" y="0"/>
                  <a:pt x="15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52" name="Freeform 135">
            <a:extLst>
              <a:ext uri="{FF2B5EF4-FFF2-40B4-BE49-F238E27FC236}">
                <a16:creationId xmlns:a16="http://schemas.microsoft.com/office/drawing/2014/main" id="{E43E290F-149F-DD6E-5464-987F76F1773A}"/>
              </a:ext>
            </a:extLst>
          </p:cNvPr>
          <p:cNvSpPr>
            <a:spLocks/>
          </p:cNvSpPr>
          <p:nvPr/>
        </p:nvSpPr>
        <p:spPr bwMode="auto">
          <a:xfrm>
            <a:off x="9881551" y="5017537"/>
            <a:ext cx="28046" cy="28046"/>
          </a:xfrm>
          <a:custGeom>
            <a:avLst/>
            <a:gdLst>
              <a:gd name="T0" fmla="*/ 12 w 16"/>
              <a:gd name="T1" fmla="*/ 3 h 17"/>
              <a:gd name="T2" fmla="*/ 14 w 16"/>
              <a:gd name="T3" fmla="*/ 13 h 17"/>
              <a:gd name="T4" fmla="*/ 4 w 16"/>
              <a:gd name="T5" fmla="*/ 15 h 17"/>
              <a:gd name="T6" fmla="*/ 2 w 16"/>
              <a:gd name="T7" fmla="*/ 5 h 17"/>
              <a:gd name="T8" fmla="*/ 12 w 16"/>
              <a:gd name="T9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7">
                <a:moveTo>
                  <a:pt x="12" y="3"/>
                </a:moveTo>
                <a:cubicBezTo>
                  <a:pt x="16" y="5"/>
                  <a:pt x="16" y="9"/>
                  <a:pt x="14" y="13"/>
                </a:cubicBezTo>
                <a:cubicBezTo>
                  <a:pt x="12" y="16"/>
                  <a:pt x="8" y="17"/>
                  <a:pt x="4" y="15"/>
                </a:cubicBezTo>
                <a:cubicBezTo>
                  <a:pt x="1" y="13"/>
                  <a:pt x="0" y="9"/>
                  <a:pt x="2" y="5"/>
                </a:cubicBezTo>
                <a:cubicBezTo>
                  <a:pt x="4" y="2"/>
                  <a:pt x="9" y="0"/>
                  <a:pt x="12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53" name="Oval 136">
            <a:extLst>
              <a:ext uri="{FF2B5EF4-FFF2-40B4-BE49-F238E27FC236}">
                <a16:creationId xmlns:a16="http://schemas.microsoft.com/office/drawing/2014/main" id="{72EB7DB6-68B2-ECFD-9A05-4A79A4D13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2295" y="5201668"/>
            <a:ext cx="29266" cy="2682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54" name="Oval 137">
            <a:extLst>
              <a:ext uri="{FF2B5EF4-FFF2-40B4-BE49-F238E27FC236}">
                <a16:creationId xmlns:a16="http://schemas.microsoft.com/office/drawing/2014/main" id="{57F34F10-F8FD-D830-086D-BFF358277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6923" y="5165086"/>
            <a:ext cx="17072" cy="158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55" name="Oval 138">
            <a:extLst>
              <a:ext uri="{FF2B5EF4-FFF2-40B4-BE49-F238E27FC236}">
                <a16:creationId xmlns:a16="http://schemas.microsoft.com/office/drawing/2014/main" id="{DF1B1D3E-7747-6AAF-22F1-458801CD2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7668" y="5232152"/>
            <a:ext cx="34143" cy="2682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56" name="Oval 139">
            <a:extLst>
              <a:ext uri="{FF2B5EF4-FFF2-40B4-BE49-F238E27FC236}">
                <a16:creationId xmlns:a16="http://schemas.microsoft.com/office/drawing/2014/main" id="{B6A18F13-AFC5-67C6-ADB7-35C1B879B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348" y="5169962"/>
            <a:ext cx="20730" cy="256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57" name="Oval 140">
            <a:extLst>
              <a:ext uri="{FF2B5EF4-FFF2-40B4-BE49-F238E27FC236}">
                <a16:creationId xmlns:a16="http://schemas.microsoft.com/office/drawing/2014/main" id="{697F63C7-3955-4B23-25BC-B3C79E3C4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1062" y="5108992"/>
            <a:ext cx="14633" cy="134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58" name="Oval 141">
            <a:extLst>
              <a:ext uri="{FF2B5EF4-FFF2-40B4-BE49-F238E27FC236}">
                <a16:creationId xmlns:a16="http://schemas.microsoft.com/office/drawing/2014/main" id="{64782C1E-715C-7029-D78A-B7234199A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382" y="4983394"/>
            <a:ext cx="17072" cy="170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59" name="Oval 142">
            <a:extLst>
              <a:ext uri="{FF2B5EF4-FFF2-40B4-BE49-F238E27FC236}">
                <a16:creationId xmlns:a16="http://schemas.microsoft.com/office/drawing/2014/main" id="{B478D973-94B1-A653-31EE-B9EAB433F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091" y="5169962"/>
            <a:ext cx="9755" cy="146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60" name="Oval 143">
            <a:extLst>
              <a:ext uri="{FF2B5EF4-FFF2-40B4-BE49-F238E27FC236}">
                <a16:creationId xmlns:a16="http://schemas.microsoft.com/office/drawing/2014/main" id="{DC0262C5-2456-5569-9566-2798A3920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0356" y="5244346"/>
            <a:ext cx="14633" cy="146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61" name="Freeform 144">
            <a:extLst>
              <a:ext uri="{FF2B5EF4-FFF2-40B4-BE49-F238E27FC236}">
                <a16:creationId xmlns:a16="http://schemas.microsoft.com/office/drawing/2014/main" id="{1523BE0A-F8A0-FC69-85AC-1FCA77BC1FB1}"/>
              </a:ext>
            </a:extLst>
          </p:cNvPr>
          <p:cNvSpPr>
            <a:spLocks/>
          </p:cNvSpPr>
          <p:nvPr/>
        </p:nvSpPr>
        <p:spPr bwMode="auto">
          <a:xfrm>
            <a:off x="9541339" y="4890721"/>
            <a:ext cx="43898" cy="35363"/>
          </a:xfrm>
          <a:custGeom>
            <a:avLst/>
            <a:gdLst>
              <a:gd name="T0" fmla="*/ 26 w 26"/>
              <a:gd name="T1" fmla="*/ 8 h 21"/>
              <a:gd name="T2" fmla="*/ 10 w 26"/>
              <a:gd name="T3" fmla="*/ 21 h 21"/>
              <a:gd name="T4" fmla="*/ 0 w 26"/>
              <a:gd name="T5" fmla="*/ 11 h 21"/>
              <a:gd name="T6" fmla="*/ 14 w 26"/>
              <a:gd name="T7" fmla="*/ 0 h 21"/>
              <a:gd name="T8" fmla="*/ 26 w 26"/>
              <a:gd name="T9" fmla="*/ 8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1">
                <a:moveTo>
                  <a:pt x="26" y="8"/>
                </a:moveTo>
                <a:cubicBezTo>
                  <a:pt x="26" y="13"/>
                  <a:pt x="18" y="21"/>
                  <a:pt x="10" y="21"/>
                </a:cubicBezTo>
                <a:cubicBezTo>
                  <a:pt x="3" y="21"/>
                  <a:pt x="0" y="16"/>
                  <a:pt x="0" y="11"/>
                </a:cubicBezTo>
                <a:cubicBezTo>
                  <a:pt x="0" y="6"/>
                  <a:pt x="7" y="0"/>
                  <a:pt x="14" y="0"/>
                </a:cubicBezTo>
                <a:cubicBezTo>
                  <a:pt x="22" y="0"/>
                  <a:pt x="26" y="3"/>
                  <a:pt x="26" y="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62" name="Freeform 145">
            <a:extLst>
              <a:ext uri="{FF2B5EF4-FFF2-40B4-BE49-F238E27FC236}">
                <a16:creationId xmlns:a16="http://schemas.microsoft.com/office/drawing/2014/main" id="{F3B6FE6B-CC84-07A6-2DF9-07EF09D6172F}"/>
              </a:ext>
            </a:extLst>
          </p:cNvPr>
          <p:cNvSpPr>
            <a:spLocks/>
          </p:cNvSpPr>
          <p:nvPr/>
        </p:nvSpPr>
        <p:spPr bwMode="auto">
          <a:xfrm>
            <a:off x="9757174" y="4730980"/>
            <a:ext cx="140231" cy="195104"/>
          </a:xfrm>
          <a:custGeom>
            <a:avLst/>
            <a:gdLst>
              <a:gd name="T0" fmla="*/ 59 w 82"/>
              <a:gd name="T1" fmla="*/ 79 h 115"/>
              <a:gd name="T2" fmla="*/ 33 w 82"/>
              <a:gd name="T3" fmla="*/ 115 h 115"/>
              <a:gd name="T4" fmla="*/ 13 w 82"/>
              <a:gd name="T5" fmla="*/ 58 h 115"/>
              <a:gd name="T6" fmla="*/ 37 w 82"/>
              <a:gd name="T7" fmla="*/ 0 h 115"/>
              <a:gd name="T8" fmla="*/ 79 w 82"/>
              <a:gd name="T9" fmla="*/ 42 h 115"/>
              <a:gd name="T10" fmla="*/ 59 w 82"/>
              <a:gd name="T11" fmla="*/ 79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" h="115">
                <a:moveTo>
                  <a:pt x="59" y="79"/>
                </a:moveTo>
                <a:cubicBezTo>
                  <a:pt x="56" y="89"/>
                  <a:pt x="47" y="115"/>
                  <a:pt x="33" y="115"/>
                </a:cubicBezTo>
                <a:cubicBezTo>
                  <a:pt x="18" y="115"/>
                  <a:pt x="22" y="86"/>
                  <a:pt x="13" y="58"/>
                </a:cubicBezTo>
                <a:cubicBezTo>
                  <a:pt x="0" y="19"/>
                  <a:pt x="19" y="1"/>
                  <a:pt x="37" y="0"/>
                </a:cubicBezTo>
                <a:cubicBezTo>
                  <a:pt x="56" y="0"/>
                  <a:pt x="75" y="25"/>
                  <a:pt x="79" y="42"/>
                </a:cubicBezTo>
                <a:cubicBezTo>
                  <a:pt x="82" y="49"/>
                  <a:pt x="63" y="70"/>
                  <a:pt x="59" y="7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63" name="Freeform 146">
            <a:extLst>
              <a:ext uri="{FF2B5EF4-FFF2-40B4-BE49-F238E27FC236}">
                <a16:creationId xmlns:a16="http://schemas.microsoft.com/office/drawing/2014/main" id="{F650A935-4955-7C2B-88D3-6510F5A489B3}"/>
              </a:ext>
            </a:extLst>
          </p:cNvPr>
          <p:cNvSpPr>
            <a:spLocks/>
          </p:cNvSpPr>
          <p:nvPr/>
        </p:nvSpPr>
        <p:spPr bwMode="auto">
          <a:xfrm>
            <a:off x="9435252" y="5167527"/>
            <a:ext cx="80480" cy="95113"/>
          </a:xfrm>
          <a:custGeom>
            <a:avLst/>
            <a:gdLst>
              <a:gd name="T0" fmla="*/ 47 w 47"/>
              <a:gd name="T1" fmla="*/ 31 h 56"/>
              <a:gd name="T2" fmla="*/ 29 w 47"/>
              <a:gd name="T3" fmla="*/ 56 h 56"/>
              <a:gd name="T4" fmla="*/ 0 w 47"/>
              <a:gd name="T5" fmla="*/ 27 h 56"/>
              <a:gd name="T6" fmla="*/ 22 w 47"/>
              <a:gd name="T7" fmla="*/ 0 h 56"/>
              <a:gd name="T8" fmla="*/ 47 w 47"/>
              <a:gd name="T9" fmla="*/ 31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" h="56">
                <a:moveTo>
                  <a:pt x="47" y="31"/>
                </a:moveTo>
                <a:cubicBezTo>
                  <a:pt x="47" y="45"/>
                  <a:pt x="42" y="56"/>
                  <a:pt x="29" y="56"/>
                </a:cubicBezTo>
                <a:cubicBezTo>
                  <a:pt x="17" y="56"/>
                  <a:pt x="0" y="41"/>
                  <a:pt x="0" y="27"/>
                </a:cubicBezTo>
                <a:cubicBezTo>
                  <a:pt x="0" y="13"/>
                  <a:pt x="10" y="0"/>
                  <a:pt x="22" y="0"/>
                </a:cubicBezTo>
                <a:cubicBezTo>
                  <a:pt x="35" y="0"/>
                  <a:pt x="47" y="17"/>
                  <a:pt x="47" y="3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64" name="Freeform 147">
            <a:extLst>
              <a:ext uri="{FF2B5EF4-FFF2-40B4-BE49-F238E27FC236}">
                <a16:creationId xmlns:a16="http://schemas.microsoft.com/office/drawing/2014/main" id="{D3D07CBF-C533-95FD-D207-36C87FB3E52B}"/>
              </a:ext>
            </a:extLst>
          </p:cNvPr>
          <p:cNvSpPr>
            <a:spLocks/>
          </p:cNvSpPr>
          <p:nvPr/>
        </p:nvSpPr>
        <p:spPr bwMode="auto">
          <a:xfrm>
            <a:off x="10026660" y="4954131"/>
            <a:ext cx="87797" cy="132915"/>
          </a:xfrm>
          <a:custGeom>
            <a:avLst/>
            <a:gdLst>
              <a:gd name="T0" fmla="*/ 51 w 51"/>
              <a:gd name="T1" fmla="*/ 39 h 78"/>
              <a:gd name="T2" fmla="*/ 28 w 51"/>
              <a:gd name="T3" fmla="*/ 78 h 78"/>
              <a:gd name="T4" fmla="*/ 0 w 51"/>
              <a:gd name="T5" fmla="*/ 39 h 78"/>
              <a:gd name="T6" fmla="*/ 22 w 51"/>
              <a:gd name="T7" fmla="*/ 0 h 78"/>
              <a:gd name="T8" fmla="*/ 51 w 51"/>
              <a:gd name="T9" fmla="*/ 39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78">
                <a:moveTo>
                  <a:pt x="51" y="39"/>
                </a:moveTo>
                <a:cubicBezTo>
                  <a:pt x="51" y="60"/>
                  <a:pt x="40" y="78"/>
                  <a:pt x="28" y="78"/>
                </a:cubicBezTo>
                <a:cubicBezTo>
                  <a:pt x="15" y="78"/>
                  <a:pt x="0" y="60"/>
                  <a:pt x="0" y="39"/>
                </a:cubicBezTo>
                <a:cubicBezTo>
                  <a:pt x="0" y="17"/>
                  <a:pt x="9" y="0"/>
                  <a:pt x="22" y="0"/>
                </a:cubicBezTo>
                <a:cubicBezTo>
                  <a:pt x="35" y="0"/>
                  <a:pt x="51" y="17"/>
                  <a:pt x="51" y="3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65" name="Freeform 148">
            <a:extLst>
              <a:ext uri="{FF2B5EF4-FFF2-40B4-BE49-F238E27FC236}">
                <a16:creationId xmlns:a16="http://schemas.microsoft.com/office/drawing/2014/main" id="{1893A42D-E4F0-AA35-7192-319CDA63F0E2}"/>
              </a:ext>
            </a:extLst>
          </p:cNvPr>
          <p:cNvSpPr>
            <a:spLocks/>
          </p:cNvSpPr>
          <p:nvPr/>
        </p:nvSpPr>
        <p:spPr bwMode="auto">
          <a:xfrm>
            <a:off x="9759611" y="5280929"/>
            <a:ext cx="142670" cy="147548"/>
          </a:xfrm>
          <a:custGeom>
            <a:avLst/>
            <a:gdLst>
              <a:gd name="T0" fmla="*/ 83 w 84"/>
              <a:gd name="T1" fmla="*/ 47 h 86"/>
              <a:gd name="T2" fmla="*/ 41 w 84"/>
              <a:gd name="T3" fmla="*/ 86 h 86"/>
              <a:gd name="T4" fmla="*/ 0 w 84"/>
              <a:gd name="T5" fmla="*/ 45 h 86"/>
              <a:gd name="T6" fmla="*/ 22 w 84"/>
              <a:gd name="T7" fmla="*/ 20 h 86"/>
              <a:gd name="T8" fmla="*/ 34 w 84"/>
              <a:gd name="T9" fmla="*/ 0 h 86"/>
              <a:gd name="T10" fmla="*/ 59 w 84"/>
              <a:gd name="T11" fmla="*/ 15 h 86"/>
              <a:gd name="T12" fmla="*/ 83 w 84"/>
              <a:gd name="T13" fmla="*/ 47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4" h="86">
                <a:moveTo>
                  <a:pt x="83" y="47"/>
                </a:moveTo>
                <a:cubicBezTo>
                  <a:pt x="84" y="68"/>
                  <a:pt x="66" y="86"/>
                  <a:pt x="41" y="86"/>
                </a:cubicBezTo>
                <a:cubicBezTo>
                  <a:pt x="16" y="86"/>
                  <a:pt x="0" y="66"/>
                  <a:pt x="0" y="45"/>
                </a:cubicBezTo>
                <a:cubicBezTo>
                  <a:pt x="0" y="33"/>
                  <a:pt x="15" y="29"/>
                  <a:pt x="22" y="20"/>
                </a:cubicBezTo>
                <a:cubicBezTo>
                  <a:pt x="28" y="12"/>
                  <a:pt x="22" y="0"/>
                  <a:pt x="34" y="0"/>
                </a:cubicBezTo>
                <a:cubicBezTo>
                  <a:pt x="43" y="0"/>
                  <a:pt x="51" y="8"/>
                  <a:pt x="59" y="15"/>
                </a:cubicBezTo>
                <a:cubicBezTo>
                  <a:pt x="72" y="26"/>
                  <a:pt x="82" y="39"/>
                  <a:pt x="83" y="4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66" name="Freeform 149">
            <a:extLst>
              <a:ext uri="{FF2B5EF4-FFF2-40B4-BE49-F238E27FC236}">
                <a16:creationId xmlns:a16="http://schemas.microsoft.com/office/drawing/2014/main" id="{6C30F5E2-97C2-9BD7-F081-29311AC5BABA}"/>
              </a:ext>
            </a:extLst>
          </p:cNvPr>
          <p:cNvSpPr>
            <a:spLocks/>
          </p:cNvSpPr>
          <p:nvPr/>
        </p:nvSpPr>
        <p:spPr bwMode="auto">
          <a:xfrm>
            <a:off x="9979102" y="5347997"/>
            <a:ext cx="69506" cy="73164"/>
          </a:xfrm>
          <a:custGeom>
            <a:avLst/>
            <a:gdLst>
              <a:gd name="T0" fmla="*/ 41 w 41"/>
              <a:gd name="T1" fmla="*/ 20 h 43"/>
              <a:gd name="T2" fmla="*/ 20 w 41"/>
              <a:gd name="T3" fmla="*/ 43 h 43"/>
              <a:gd name="T4" fmla="*/ 0 w 41"/>
              <a:gd name="T5" fmla="*/ 23 h 43"/>
              <a:gd name="T6" fmla="*/ 25 w 41"/>
              <a:gd name="T7" fmla="*/ 0 h 43"/>
              <a:gd name="T8" fmla="*/ 41 w 41"/>
              <a:gd name="T9" fmla="*/ 2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" h="43">
                <a:moveTo>
                  <a:pt x="41" y="20"/>
                </a:moveTo>
                <a:cubicBezTo>
                  <a:pt x="41" y="32"/>
                  <a:pt x="31" y="43"/>
                  <a:pt x="20" y="43"/>
                </a:cubicBezTo>
                <a:cubicBezTo>
                  <a:pt x="9" y="43"/>
                  <a:pt x="0" y="35"/>
                  <a:pt x="0" y="23"/>
                </a:cubicBezTo>
                <a:cubicBezTo>
                  <a:pt x="0" y="10"/>
                  <a:pt x="14" y="0"/>
                  <a:pt x="25" y="0"/>
                </a:cubicBezTo>
                <a:cubicBezTo>
                  <a:pt x="36" y="0"/>
                  <a:pt x="41" y="7"/>
                  <a:pt x="41" y="2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67" name="Freeform 150">
            <a:extLst>
              <a:ext uri="{FF2B5EF4-FFF2-40B4-BE49-F238E27FC236}">
                <a16:creationId xmlns:a16="http://schemas.microsoft.com/office/drawing/2014/main" id="{1AF371C9-2EFF-DBE7-52F9-E08BA2A555E6}"/>
              </a:ext>
            </a:extLst>
          </p:cNvPr>
          <p:cNvSpPr>
            <a:spLocks/>
          </p:cNvSpPr>
          <p:nvPr/>
        </p:nvSpPr>
        <p:spPr bwMode="auto">
          <a:xfrm>
            <a:off x="9551094" y="5389456"/>
            <a:ext cx="34143" cy="25608"/>
          </a:xfrm>
          <a:custGeom>
            <a:avLst/>
            <a:gdLst>
              <a:gd name="T0" fmla="*/ 20 w 20"/>
              <a:gd name="T1" fmla="*/ 8 h 15"/>
              <a:gd name="T2" fmla="*/ 9 w 20"/>
              <a:gd name="T3" fmla="*/ 15 h 15"/>
              <a:gd name="T4" fmla="*/ 0 w 20"/>
              <a:gd name="T5" fmla="*/ 7 h 15"/>
              <a:gd name="T6" fmla="*/ 12 w 20"/>
              <a:gd name="T7" fmla="*/ 0 h 15"/>
              <a:gd name="T8" fmla="*/ 20 w 20"/>
              <a:gd name="T9" fmla="*/ 8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15">
                <a:moveTo>
                  <a:pt x="20" y="8"/>
                </a:moveTo>
                <a:cubicBezTo>
                  <a:pt x="20" y="13"/>
                  <a:pt x="16" y="15"/>
                  <a:pt x="9" y="15"/>
                </a:cubicBezTo>
                <a:cubicBezTo>
                  <a:pt x="3" y="15"/>
                  <a:pt x="0" y="12"/>
                  <a:pt x="0" y="7"/>
                </a:cubicBezTo>
                <a:cubicBezTo>
                  <a:pt x="0" y="2"/>
                  <a:pt x="6" y="0"/>
                  <a:pt x="12" y="0"/>
                </a:cubicBezTo>
                <a:cubicBezTo>
                  <a:pt x="19" y="0"/>
                  <a:pt x="20" y="3"/>
                  <a:pt x="20" y="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68" name="Freeform 151">
            <a:extLst>
              <a:ext uri="{FF2B5EF4-FFF2-40B4-BE49-F238E27FC236}">
                <a16:creationId xmlns:a16="http://schemas.microsoft.com/office/drawing/2014/main" id="{06F5A911-45E6-09BC-1576-B4545D0E3965}"/>
              </a:ext>
            </a:extLst>
          </p:cNvPr>
          <p:cNvSpPr>
            <a:spLocks/>
          </p:cNvSpPr>
          <p:nvPr/>
        </p:nvSpPr>
        <p:spPr bwMode="auto">
          <a:xfrm>
            <a:off x="9435251" y="5390677"/>
            <a:ext cx="85358" cy="54873"/>
          </a:xfrm>
          <a:custGeom>
            <a:avLst/>
            <a:gdLst>
              <a:gd name="T0" fmla="*/ 50 w 50"/>
              <a:gd name="T1" fmla="*/ 14 h 32"/>
              <a:gd name="T2" fmla="*/ 23 w 50"/>
              <a:gd name="T3" fmla="*/ 32 h 32"/>
              <a:gd name="T4" fmla="*/ 0 w 50"/>
              <a:gd name="T5" fmla="*/ 18 h 32"/>
              <a:gd name="T6" fmla="*/ 17 w 50"/>
              <a:gd name="T7" fmla="*/ 5 h 32"/>
              <a:gd name="T8" fmla="*/ 35 w 50"/>
              <a:gd name="T9" fmla="*/ 0 h 32"/>
              <a:gd name="T10" fmla="*/ 50 w 50"/>
              <a:gd name="T11" fmla="*/ 14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" h="32">
                <a:moveTo>
                  <a:pt x="50" y="14"/>
                </a:moveTo>
                <a:cubicBezTo>
                  <a:pt x="50" y="23"/>
                  <a:pt x="38" y="32"/>
                  <a:pt x="23" y="32"/>
                </a:cubicBezTo>
                <a:cubicBezTo>
                  <a:pt x="8" y="32"/>
                  <a:pt x="0" y="27"/>
                  <a:pt x="0" y="18"/>
                </a:cubicBezTo>
                <a:cubicBezTo>
                  <a:pt x="0" y="13"/>
                  <a:pt x="8" y="9"/>
                  <a:pt x="17" y="5"/>
                </a:cubicBezTo>
                <a:cubicBezTo>
                  <a:pt x="23" y="3"/>
                  <a:pt x="30" y="0"/>
                  <a:pt x="35" y="0"/>
                </a:cubicBezTo>
                <a:cubicBezTo>
                  <a:pt x="50" y="0"/>
                  <a:pt x="50" y="6"/>
                  <a:pt x="50" y="1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69" name="Freeform 152">
            <a:extLst>
              <a:ext uri="{FF2B5EF4-FFF2-40B4-BE49-F238E27FC236}">
                <a16:creationId xmlns:a16="http://schemas.microsoft.com/office/drawing/2014/main" id="{640E7BBC-9F36-1394-1044-C2369A1465C3}"/>
              </a:ext>
            </a:extLst>
          </p:cNvPr>
          <p:cNvSpPr>
            <a:spLocks/>
          </p:cNvSpPr>
          <p:nvPr/>
        </p:nvSpPr>
        <p:spPr bwMode="auto">
          <a:xfrm>
            <a:off x="9413303" y="4974862"/>
            <a:ext cx="76823" cy="99991"/>
          </a:xfrm>
          <a:custGeom>
            <a:avLst/>
            <a:gdLst>
              <a:gd name="T0" fmla="*/ 44 w 45"/>
              <a:gd name="T1" fmla="*/ 24 h 59"/>
              <a:gd name="T2" fmla="*/ 35 w 45"/>
              <a:gd name="T3" fmla="*/ 0 h 59"/>
              <a:gd name="T4" fmla="*/ 6 w 45"/>
              <a:gd name="T5" fmla="*/ 27 h 59"/>
              <a:gd name="T6" fmla="*/ 11 w 45"/>
              <a:gd name="T7" fmla="*/ 59 h 59"/>
              <a:gd name="T8" fmla="*/ 44 w 45"/>
              <a:gd name="T9" fmla="*/ 24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59">
                <a:moveTo>
                  <a:pt x="44" y="24"/>
                </a:moveTo>
                <a:cubicBezTo>
                  <a:pt x="44" y="7"/>
                  <a:pt x="45" y="0"/>
                  <a:pt x="35" y="0"/>
                </a:cubicBezTo>
                <a:cubicBezTo>
                  <a:pt x="24" y="0"/>
                  <a:pt x="11" y="10"/>
                  <a:pt x="6" y="27"/>
                </a:cubicBezTo>
                <a:cubicBezTo>
                  <a:pt x="0" y="46"/>
                  <a:pt x="0" y="59"/>
                  <a:pt x="11" y="59"/>
                </a:cubicBezTo>
                <a:cubicBezTo>
                  <a:pt x="21" y="59"/>
                  <a:pt x="44" y="42"/>
                  <a:pt x="44" y="2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70" name="Freeform 153">
            <a:extLst>
              <a:ext uri="{FF2B5EF4-FFF2-40B4-BE49-F238E27FC236}">
                <a16:creationId xmlns:a16="http://schemas.microsoft.com/office/drawing/2014/main" id="{5C4FA800-C5F7-9EEE-BD4B-E84CFD4BBE7F}"/>
              </a:ext>
            </a:extLst>
          </p:cNvPr>
          <p:cNvSpPr>
            <a:spLocks/>
          </p:cNvSpPr>
          <p:nvPr/>
        </p:nvSpPr>
        <p:spPr bwMode="auto">
          <a:xfrm>
            <a:off x="9440126" y="4766347"/>
            <a:ext cx="126818" cy="168277"/>
          </a:xfrm>
          <a:custGeom>
            <a:avLst/>
            <a:gdLst>
              <a:gd name="T0" fmla="*/ 65 w 74"/>
              <a:gd name="T1" fmla="*/ 9 h 99"/>
              <a:gd name="T2" fmla="*/ 23 w 74"/>
              <a:gd name="T3" fmla="*/ 25 h 99"/>
              <a:gd name="T4" fmla="*/ 7 w 74"/>
              <a:gd name="T5" fmla="*/ 56 h 99"/>
              <a:gd name="T6" fmla="*/ 11 w 74"/>
              <a:gd name="T7" fmla="*/ 93 h 99"/>
              <a:gd name="T8" fmla="*/ 11 w 74"/>
              <a:gd name="T9" fmla="*/ 93 h 99"/>
              <a:gd name="T10" fmla="*/ 39 w 74"/>
              <a:gd name="T11" fmla="*/ 85 h 99"/>
              <a:gd name="T12" fmla="*/ 52 w 74"/>
              <a:gd name="T13" fmla="*/ 57 h 99"/>
              <a:gd name="T14" fmla="*/ 67 w 74"/>
              <a:gd name="T15" fmla="*/ 36 h 99"/>
              <a:gd name="T16" fmla="*/ 65 w 74"/>
              <a:gd name="T17" fmla="*/ 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" h="99">
                <a:moveTo>
                  <a:pt x="65" y="9"/>
                </a:moveTo>
                <a:cubicBezTo>
                  <a:pt x="56" y="0"/>
                  <a:pt x="40" y="3"/>
                  <a:pt x="23" y="25"/>
                </a:cubicBezTo>
                <a:cubicBezTo>
                  <a:pt x="7" y="56"/>
                  <a:pt x="7" y="56"/>
                  <a:pt x="7" y="56"/>
                </a:cubicBezTo>
                <a:cubicBezTo>
                  <a:pt x="0" y="67"/>
                  <a:pt x="0" y="87"/>
                  <a:pt x="11" y="93"/>
                </a:cubicBezTo>
                <a:cubicBezTo>
                  <a:pt x="11" y="93"/>
                  <a:pt x="11" y="93"/>
                  <a:pt x="11" y="93"/>
                </a:cubicBezTo>
                <a:cubicBezTo>
                  <a:pt x="22" y="99"/>
                  <a:pt x="35" y="91"/>
                  <a:pt x="39" y="85"/>
                </a:cubicBezTo>
                <a:cubicBezTo>
                  <a:pt x="44" y="78"/>
                  <a:pt x="46" y="70"/>
                  <a:pt x="52" y="57"/>
                </a:cubicBezTo>
                <a:cubicBezTo>
                  <a:pt x="59" y="44"/>
                  <a:pt x="67" y="36"/>
                  <a:pt x="67" y="36"/>
                </a:cubicBezTo>
                <a:cubicBezTo>
                  <a:pt x="73" y="25"/>
                  <a:pt x="74" y="18"/>
                  <a:pt x="65" y="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71" name="Freeform 154">
            <a:extLst>
              <a:ext uri="{FF2B5EF4-FFF2-40B4-BE49-F238E27FC236}">
                <a16:creationId xmlns:a16="http://schemas.microsoft.com/office/drawing/2014/main" id="{7DC9016D-67BE-CC30-5FD4-817BA6028033}"/>
              </a:ext>
            </a:extLst>
          </p:cNvPr>
          <p:cNvSpPr>
            <a:spLocks/>
          </p:cNvSpPr>
          <p:nvPr/>
        </p:nvSpPr>
        <p:spPr bwMode="auto">
          <a:xfrm>
            <a:off x="9910814" y="4795608"/>
            <a:ext cx="79262" cy="54873"/>
          </a:xfrm>
          <a:custGeom>
            <a:avLst/>
            <a:gdLst>
              <a:gd name="T0" fmla="*/ 2 w 46"/>
              <a:gd name="T1" fmla="*/ 28 h 32"/>
              <a:gd name="T2" fmla="*/ 6 w 46"/>
              <a:gd name="T3" fmla="*/ 15 h 32"/>
              <a:gd name="T4" fmla="*/ 32 w 46"/>
              <a:gd name="T5" fmla="*/ 0 h 32"/>
              <a:gd name="T6" fmla="*/ 46 w 46"/>
              <a:gd name="T7" fmla="*/ 13 h 32"/>
              <a:gd name="T8" fmla="*/ 38 w 46"/>
              <a:gd name="T9" fmla="*/ 25 h 32"/>
              <a:gd name="T10" fmla="*/ 13 w 46"/>
              <a:gd name="T11" fmla="*/ 25 h 32"/>
              <a:gd name="T12" fmla="*/ 2 w 46"/>
              <a:gd name="T13" fmla="*/ 2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" h="32">
                <a:moveTo>
                  <a:pt x="2" y="28"/>
                </a:moveTo>
                <a:cubicBezTo>
                  <a:pt x="0" y="24"/>
                  <a:pt x="1" y="20"/>
                  <a:pt x="6" y="15"/>
                </a:cubicBezTo>
                <a:cubicBezTo>
                  <a:pt x="11" y="10"/>
                  <a:pt x="22" y="0"/>
                  <a:pt x="32" y="0"/>
                </a:cubicBezTo>
                <a:cubicBezTo>
                  <a:pt x="42" y="0"/>
                  <a:pt x="45" y="8"/>
                  <a:pt x="46" y="13"/>
                </a:cubicBezTo>
                <a:cubicBezTo>
                  <a:pt x="46" y="18"/>
                  <a:pt x="38" y="25"/>
                  <a:pt x="38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5" y="32"/>
                  <a:pt x="2" y="2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72" name="Freeform 155">
            <a:extLst>
              <a:ext uri="{FF2B5EF4-FFF2-40B4-BE49-F238E27FC236}">
                <a16:creationId xmlns:a16="http://schemas.microsoft.com/office/drawing/2014/main" id="{74FC034C-73B0-D205-D5FD-8AACA717D237}"/>
              </a:ext>
            </a:extLst>
          </p:cNvPr>
          <p:cNvSpPr>
            <a:spLocks/>
          </p:cNvSpPr>
          <p:nvPr/>
        </p:nvSpPr>
        <p:spPr bwMode="auto">
          <a:xfrm>
            <a:off x="9468173" y="4872431"/>
            <a:ext cx="23169" cy="25608"/>
          </a:xfrm>
          <a:custGeom>
            <a:avLst/>
            <a:gdLst>
              <a:gd name="T0" fmla="*/ 7 w 14"/>
              <a:gd name="T1" fmla="*/ 15 h 15"/>
              <a:gd name="T2" fmla="*/ 7 w 14"/>
              <a:gd name="T3" fmla="*/ 15 h 15"/>
              <a:gd name="T4" fmla="*/ 0 w 14"/>
              <a:gd name="T5" fmla="*/ 8 h 15"/>
              <a:gd name="T6" fmla="*/ 0 w 14"/>
              <a:gd name="T7" fmla="*/ 7 h 15"/>
              <a:gd name="T8" fmla="*/ 7 w 14"/>
              <a:gd name="T9" fmla="*/ 0 h 15"/>
              <a:gd name="T10" fmla="*/ 7 w 14"/>
              <a:gd name="T11" fmla="*/ 0 h 15"/>
              <a:gd name="T12" fmla="*/ 14 w 14"/>
              <a:gd name="T13" fmla="*/ 7 h 15"/>
              <a:gd name="T14" fmla="*/ 14 w 14"/>
              <a:gd name="T15" fmla="*/ 8 h 15"/>
              <a:gd name="T16" fmla="*/ 7 w 14"/>
              <a:gd name="T17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15">
                <a:moveTo>
                  <a:pt x="7" y="15"/>
                </a:moveTo>
                <a:cubicBezTo>
                  <a:pt x="7" y="15"/>
                  <a:pt x="7" y="15"/>
                  <a:pt x="7" y="15"/>
                </a:cubicBezTo>
                <a:cubicBezTo>
                  <a:pt x="3" y="15"/>
                  <a:pt x="0" y="12"/>
                  <a:pt x="0" y="8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11" y="0"/>
                  <a:pt x="14" y="3"/>
                  <a:pt x="14" y="7"/>
                </a:cubicBezTo>
                <a:cubicBezTo>
                  <a:pt x="14" y="8"/>
                  <a:pt x="14" y="8"/>
                  <a:pt x="14" y="8"/>
                </a:cubicBezTo>
                <a:cubicBezTo>
                  <a:pt x="14" y="12"/>
                  <a:pt x="11" y="15"/>
                  <a:pt x="7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73" name="Freeform 156">
            <a:extLst>
              <a:ext uri="{FF2B5EF4-FFF2-40B4-BE49-F238E27FC236}">
                <a16:creationId xmlns:a16="http://schemas.microsoft.com/office/drawing/2014/main" id="{E2EE0E82-1692-457F-02FF-9EB867AA3DEE}"/>
              </a:ext>
            </a:extLst>
          </p:cNvPr>
          <p:cNvSpPr>
            <a:spLocks/>
          </p:cNvSpPr>
          <p:nvPr/>
        </p:nvSpPr>
        <p:spPr bwMode="auto">
          <a:xfrm>
            <a:off x="9815702" y="4796831"/>
            <a:ext cx="30485" cy="28046"/>
          </a:xfrm>
          <a:custGeom>
            <a:avLst/>
            <a:gdLst>
              <a:gd name="T0" fmla="*/ 10 w 18"/>
              <a:gd name="T1" fmla="*/ 16 h 16"/>
              <a:gd name="T2" fmla="*/ 8 w 18"/>
              <a:gd name="T3" fmla="*/ 16 h 16"/>
              <a:gd name="T4" fmla="*/ 0 w 18"/>
              <a:gd name="T5" fmla="*/ 8 h 16"/>
              <a:gd name="T6" fmla="*/ 0 w 18"/>
              <a:gd name="T7" fmla="*/ 8 h 16"/>
              <a:gd name="T8" fmla="*/ 8 w 18"/>
              <a:gd name="T9" fmla="*/ 0 h 16"/>
              <a:gd name="T10" fmla="*/ 10 w 18"/>
              <a:gd name="T11" fmla="*/ 0 h 16"/>
              <a:gd name="T12" fmla="*/ 18 w 18"/>
              <a:gd name="T13" fmla="*/ 8 h 16"/>
              <a:gd name="T14" fmla="*/ 18 w 18"/>
              <a:gd name="T15" fmla="*/ 8 h 16"/>
              <a:gd name="T16" fmla="*/ 10 w 18"/>
              <a:gd name="T17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" h="16">
                <a:moveTo>
                  <a:pt x="10" y="16"/>
                </a:moveTo>
                <a:cubicBezTo>
                  <a:pt x="8" y="16"/>
                  <a:pt x="8" y="16"/>
                  <a:pt x="8" y="16"/>
                </a:cubicBezTo>
                <a:cubicBezTo>
                  <a:pt x="4" y="16"/>
                  <a:pt x="0" y="13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4" y="0"/>
                  <a:pt x="8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5" y="0"/>
                  <a:pt x="18" y="4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13"/>
                  <a:pt x="15" y="16"/>
                  <a:pt x="10" y="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74" name="Freeform 157">
            <a:extLst>
              <a:ext uri="{FF2B5EF4-FFF2-40B4-BE49-F238E27FC236}">
                <a16:creationId xmlns:a16="http://schemas.microsoft.com/office/drawing/2014/main" id="{538D129B-E791-7AF8-3B98-375CFAB1131C}"/>
              </a:ext>
            </a:extLst>
          </p:cNvPr>
          <p:cNvSpPr>
            <a:spLocks/>
          </p:cNvSpPr>
          <p:nvPr/>
        </p:nvSpPr>
        <p:spPr bwMode="auto">
          <a:xfrm>
            <a:off x="9468174" y="5218743"/>
            <a:ext cx="21950" cy="23169"/>
          </a:xfrm>
          <a:custGeom>
            <a:avLst/>
            <a:gdLst>
              <a:gd name="T0" fmla="*/ 7 w 13"/>
              <a:gd name="T1" fmla="*/ 14 h 14"/>
              <a:gd name="T2" fmla="*/ 7 w 13"/>
              <a:gd name="T3" fmla="*/ 14 h 14"/>
              <a:gd name="T4" fmla="*/ 0 w 13"/>
              <a:gd name="T5" fmla="*/ 7 h 14"/>
              <a:gd name="T6" fmla="*/ 0 w 13"/>
              <a:gd name="T7" fmla="*/ 6 h 14"/>
              <a:gd name="T8" fmla="*/ 7 w 13"/>
              <a:gd name="T9" fmla="*/ 0 h 14"/>
              <a:gd name="T10" fmla="*/ 7 w 13"/>
              <a:gd name="T11" fmla="*/ 0 h 14"/>
              <a:gd name="T12" fmla="*/ 13 w 13"/>
              <a:gd name="T13" fmla="*/ 6 h 14"/>
              <a:gd name="T14" fmla="*/ 13 w 13"/>
              <a:gd name="T15" fmla="*/ 7 h 14"/>
              <a:gd name="T16" fmla="*/ 7 w 13"/>
              <a:gd name="T17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" h="14">
                <a:moveTo>
                  <a:pt x="7" y="14"/>
                </a:moveTo>
                <a:cubicBezTo>
                  <a:pt x="7" y="14"/>
                  <a:pt x="7" y="14"/>
                  <a:pt x="7" y="14"/>
                </a:cubicBezTo>
                <a:cubicBezTo>
                  <a:pt x="3" y="14"/>
                  <a:pt x="0" y="11"/>
                  <a:pt x="0" y="7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3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10" y="0"/>
                  <a:pt x="13" y="3"/>
                  <a:pt x="13" y="6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11"/>
                  <a:pt x="10" y="14"/>
                  <a:pt x="7" y="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75" name="Freeform 158">
            <a:extLst>
              <a:ext uri="{FF2B5EF4-FFF2-40B4-BE49-F238E27FC236}">
                <a16:creationId xmlns:a16="http://schemas.microsoft.com/office/drawing/2014/main" id="{8B0894BE-18EB-B392-FE2F-1E5155549860}"/>
              </a:ext>
            </a:extLst>
          </p:cNvPr>
          <p:cNvSpPr>
            <a:spLocks/>
          </p:cNvSpPr>
          <p:nvPr/>
        </p:nvSpPr>
        <p:spPr bwMode="auto">
          <a:xfrm>
            <a:off x="9819364" y="5351661"/>
            <a:ext cx="25608" cy="23169"/>
          </a:xfrm>
          <a:custGeom>
            <a:avLst/>
            <a:gdLst>
              <a:gd name="T0" fmla="*/ 8 w 15"/>
              <a:gd name="T1" fmla="*/ 14 h 14"/>
              <a:gd name="T2" fmla="*/ 7 w 15"/>
              <a:gd name="T3" fmla="*/ 14 h 14"/>
              <a:gd name="T4" fmla="*/ 0 w 15"/>
              <a:gd name="T5" fmla="*/ 7 h 14"/>
              <a:gd name="T6" fmla="*/ 0 w 15"/>
              <a:gd name="T7" fmla="*/ 7 h 14"/>
              <a:gd name="T8" fmla="*/ 7 w 15"/>
              <a:gd name="T9" fmla="*/ 0 h 14"/>
              <a:gd name="T10" fmla="*/ 8 w 15"/>
              <a:gd name="T11" fmla="*/ 0 h 14"/>
              <a:gd name="T12" fmla="*/ 15 w 15"/>
              <a:gd name="T13" fmla="*/ 7 h 14"/>
              <a:gd name="T14" fmla="*/ 15 w 15"/>
              <a:gd name="T15" fmla="*/ 7 h 14"/>
              <a:gd name="T16" fmla="*/ 8 w 15"/>
              <a:gd name="T17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" h="14">
                <a:moveTo>
                  <a:pt x="8" y="14"/>
                </a:moveTo>
                <a:cubicBezTo>
                  <a:pt x="7" y="14"/>
                  <a:pt x="7" y="14"/>
                  <a:pt x="7" y="14"/>
                </a:cubicBezTo>
                <a:cubicBezTo>
                  <a:pt x="3" y="14"/>
                  <a:pt x="0" y="11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8" y="0"/>
                  <a:pt x="8" y="0"/>
                  <a:pt x="8" y="0"/>
                </a:cubicBezTo>
                <a:cubicBezTo>
                  <a:pt x="12" y="0"/>
                  <a:pt x="15" y="3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11"/>
                  <a:pt x="12" y="14"/>
                  <a:pt x="8" y="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76" name="Freeform 159">
            <a:extLst>
              <a:ext uri="{FF2B5EF4-FFF2-40B4-BE49-F238E27FC236}">
                <a16:creationId xmlns:a16="http://schemas.microsoft.com/office/drawing/2014/main" id="{7BBFB672-069E-CBBE-0726-C5E213594BC1}"/>
              </a:ext>
            </a:extLst>
          </p:cNvPr>
          <p:cNvSpPr>
            <a:spLocks/>
          </p:cNvSpPr>
          <p:nvPr/>
        </p:nvSpPr>
        <p:spPr bwMode="auto">
          <a:xfrm>
            <a:off x="10054692" y="4971204"/>
            <a:ext cx="30485" cy="35363"/>
          </a:xfrm>
          <a:custGeom>
            <a:avLst/>
            <a:gdLst>
              <a:gd name="T0" fmla="*/ 9 w 18"/>
              <a:gd name="T1" fmla="*/ 21 h 21"/>
              <a:gd name="T2" fmla="*/ 9 w 18"/>
              <a:gd name="T3" fmla="*/ 21 h 21"/>
              <a:gd name="T4" fmla="*/ 0 w 18"/>
              <a:gd name="T5" fmla="*/ 11 h 21"/>
              <a:gd name="T6" fmla="*/ 0 w 18"/>
              <a:gd name="T7" fmla="*/ 9 h 21"/>
              <a:gd name="T8" fmla="*/ 9 w 18"/>
              <a:gd name="T9" fmla="*/ 0 h 21"/>
              <a:gd name="T10" fmla="*/ 9 w 18"/>
              <a:gd name="T11" fmla="*/ 0 h 21"/>
              <a:gd name="T12" fmla="*/ 18 w 18"/>
              <a:gd name="T13" fmla="*/ 9 h 21"/>
              <a:gd name="T14" fmla="*/ 18 w 18"/>
              <a:gd name="T15" fmla="*/ 11 h 21"/>
              <a:gd name="T16" fmla="*/ 9 w 18"/>
              <a:gd name="T17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" h="21">
                <a:moveTo>
                  <a:pt x="9" y="21"/>
                </a:moveTo>
                <a:cubicBezTo>
                  <a:pt x="9" y="21"/>
                  <a:pt x="9" y="21"/>
                  <a:pt x="9" y="21"/>
                </a:cubicBezTo>
                <a:cubicBezTo>
                  <a:pt x="4" y="21"/>
                  <a:pt x="0" y="17"/>
                  <a:pt x="0" y="11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4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4" y="0"/>
                  <a:pt x="18" y="4"/>
                  <a:pt x="18" y="9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7"/>
                  <a:pt x="14" y="21"/>
                  <a:pt x="9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77" name="Freeform 160">
            <a:extLst>
              <a:ext uri="{FF2B5EF4-FFF2-40B4-BE49-F238E27FC236}">
                <a16:creationId xmlns:a16="http://schemas.microsoft.com/office/drawing/2014/main" id="{515EE458-E2AA-C17C-E443-A6A272374EF4}"/>
              </a:ext>
            </a:extLst>
          </p:cNvPr>
          <p:cNvSpPr>
            <a:spLocks/>
          </p:cNvSpPr>
          <p:nvPr/>
        </p:nvSpPr>
        <p:spPr bwMode="auto">
          <a:xfrm>
            <a:off x="10059554" y="5026069"/>
            <a:ext cx="13414" cy="13414"/>
          </a:xfrm>
          <a:custGeom>
            <a:avLst/>
            <a:gdLst>
              <a:gd name="T0" fmla="*/ 4 w 8"/>
              <a:gd name="T1" fmla="*/ 8 h 8"/>
              <a:gd name="T2" fmla="*/ 3 w 8"/>
              <a:gd name="T3" fmla="*/ 8 h 8"/>
              <a:gd name="T4" fmla="*/ 0 w 8"/>
              <a:gd name="T5" fmla="*/ 4 h 8"/>
              <a:gd name="T6" fmla="*/ 0 w 8"/>
              <a:gd name="T7" fmla="*/ 4 h 8"/>
              <a:gd name="T8" fmla="*/ 3 w 8"/>
              <a:gd name="T9" fmla="*/ 0 h 8"/>
              <a:gd name="T10" fmla="*/ 4 w 8"/>
              <a:gd name="T11" fmla="*/ 0 h 8"/>
              <a:gd name="T12" fmla="*/ 8 w 8"/>
              <a:gd name="T13" fmla="*/ 4 h 8"/>
              <a:gd name="T14" fmla="*/ 8 w 8"/>
              <a:gd name="T15" fmla="*/ 4 h 8"/>
              <a:gd name="T16" fmla="*/ 4 w 8"/>
              <a:gd name="T1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8"/>
                </a:moveTo>
                <a:cubicBezTo>
                  <a:pt x="3" y="8"/>
                  <a:pt x="3" y="8"/>
                  <a:pt x="3" y="8"/>
                </a:cubicBezTo>
                <a:cubicBezTo>
                  <a:pt x="1" y="8"/>
                  <a:pt x="0" y="6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1" y="0"/>
                  <a:pt x="3" y="0"/>
                </a:cubicBezTo>
                <a:cubicBezTo>
                  <a:pt x="4" y="0"/>
                  <a:pt x="4" y="0"/>
                  <a:pt x="4" y="0"/>
                </a:cubicBezTo>
                <a:cubicBezTo>
                  <a:pt x="6" y="0"/>
                  <a:pt x="8" y="2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6"/>
                  <a:pt x="6" y="8"/>
                  <a:pt x="4" y="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78" name="Freeform 161">
            <a:extLst>
              <a:ext uri="{FF2B5EF4-FFF2-40B4-BE49-F238E27FC236}">
                <a16:creationId xmlns:a16="http://schemas.microsoft.com/office/drawing/2014/main" id="{D2253CB5-B87C-E0C8-55A1-644535042B95}"/>
              </a:ext>
            </a:extLst>
          </p:cNvPr>
          <p:cNvSpPr>
            <a:spLocks/>
          </p:cNvSpPr>
          <p:nvPr/>
        </p:nvSpPr>
        <p:spPr bwMode="auto">
          <a:xfrm>
            <a:off x="6517542" y="3595963"/>
            <a:ext cx="279243" cy="107307"/>
          </a:xfrm>
          <a:custGeom>
            <a:avLst/>
            <a:gdLst>
              <a:gd name="T0" fmla="*/ 138 w 164"/>
              <a:gd name="T1" fmla="*/ 22 h 63"/>
              <a:gd name="T2" fmla="*/ 22 w 164"/>
              <a:gd name="T3" fmla="*/ 58 h 63"/>
              <a:gd name="T4" fmla="*/ 5 w 164"/>
              <a:gd name="T5" fmla="*/ 46 h 63"/>
              <a:gd name="T6" fmla="*/ 32 w 164"/>
              <a:gd name="T7" fmla="*/ 30 h 63"/>
              <a:gd name="T8" fmla="*/ 75 w 164"/>
              <a:gd name="T9" fmla="*/ 4 h 63"/>
              <a:gd name="T10" fmla="*/ 119 w 164"/>
              <a:gd name="T11" fmla="*/ 3 h 63"/>
              <a:gd name="T12" fmla="*/ 159 w 164"/>
              <a:gd name="T13" fmla="*/ 5 h 63"/>
              <a:gd name="T14" fmla="*/ 138 w 164"/>
              <a:gd name="T15" fmla="*/ 22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" h="63">
                <a:moveTo>
                  <a:pt x="138" y="22"/>
                </a:moveTo>
                <a:cubicBezTo>
                  <a:pt x="22" y="58"/>
                  <a:pt x="22" y="58"/>
                  <a:pt x="22" y="58"/>
                </a:cubicBezTo>
                <a:cubicBezTo>
                  <a:pt x="0" y="63"/>
                  <a:pt x="2" y="51"/>
                  <a:pt x="5" y="46"/>
                </a:cubicBezTo>
                <a:cubicBezTo>
                  <a:pt x="8" y="41"/>
                  <a:pt x="23" y="36"/>
                  <a:pt x="32" y="30"/>
                </a:cubicBezTo>
                <a:cubicBezTo>
                  <a:pt x="50" y="18"/>
                  <a:pt x="65" y="6"/>
                  <a:pt x="75" y="4"/>
                </a:cubicBezTo>
                <a:cubicBezTo>
                  <a:pt x="89" y="2"/>
                  <a:pt x="101" y="3"/>
                  <a:pt x="119" y="3"/>
                </a:cubicBezTo>
                <a:cubicBezTo>
                  <a:pt x="137" y="2"/>
                  <a:pt x="155" y="0"/>
                  <a:pt x="159" y="5"/>
                </a:cubicBezTo>
                <a:cubicBezTo>
                  <a:pt x="164" y="12"/>
                  <a:pt x="148" y="20"/>
                  <a:pt x="138" y="22"/>
                </a:cubicBezTo>
                <a:close/>
              </a:path>
            </a:pathLst>
          </a:custGeom>
          <a:solidFill>
            <a:srgbClr val="C77B7D"/>
          </a:solidFill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79" name="Freeform 162">
            <a:extLst>
              <a:ext uri="{FF2B5EF4-FFF2-40B4-BE49-F238E27FC236}">
                <a16:creationId xmlns:a16="http://schemas.microsoft.com/office/drawing/2014/main" id="{087E4C67-E9B3-F7AA-E9FE-E80913E3C11B}"/>
              </a:ext>
            </a:extLst>
          </p:cNvPr>
          <p:cNvSpPr>
            <a:spLocks/>
          </p:cNvSpPr>
          <p:nvPr/>
        </p:nvSpPr>
        <p:spPr bwMode="auto">
          <a:xfrm>
            <a:off x="6621190" y="3613034"/>
            <a:ext cx="58532" cy="29266"/>
          </a:xfrm>
          <a:custGeom>
            <a:avLst/>
            <a:gdLst>
              <a:gd name="T0" fmla="*/ 34 w 34"/>
              <a:gd name="T1" fmla="*/ 2 h 17"/>
              <a:gd name="T2" fmla="*/ 15 w 34"/>
              <a:gd name="T3" fmla="*/ 14 h 17"/>
              <a:gd name="T4" fmla="*/ 1 w 34"/>
              <a:gd name="T5" fmla="*/ 14 h 17"/>
              <a:gd name="T6" fmla="*/ 15 w 34"/>
              <a:gd name="T7" fmla="*/ 1 h 17"/>
              <a:gd name="T8" fmla="*/ 34 w 34"/>
              <a:gd name="T9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17">
                <a:moveTo>
                  <a:pt x="34" y="2"/>
                </a:moveTo>
                <a:cubicBezTo>
                  <a:pt x="33" y="8"/>
                  <a:pt x="22" y="13"/>
                  <a:pt x="15" y="14"/>
                </a:cubicBezTo>
                <a:cubicBezTo>
                  <a:pt x="7" y="16"/>
                  <a:pt x="1" y="17"/>
                  <a:pt x="1" y="14"/>
                </a:cubicBezTo>
                <a:cubicBezTo>
                  <a:pt x="0" y="9"/>
                  <a:pt x="8" y="1"/>
                  <a:pt x="15" y="1"/>
                </a:cubicBezTo>
                <a:cubicBezTo>
                  <a:pt x="23" y="1"/>
                  <a:pt x="34" y="0"/>
                  <a:pt x="34" y="2"/>
                </a:cubicBezTo>
                <a:close/>
              </a:path>
            </a:pathLst>
          </a:custGeom>
          <a:solidFill>
            <a:srgbClr val="AA45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80" name="Freeform 163">
            <a:extLst>
              <a:ext uri="{FF2B5EF4-FFF2-40B4-BE49-F238E27FC236}">
                <a16:creationId xmlns:a16="http://schemas.microsoft.com/office/drawing/2014/main" id="{3ED1AE54-8BC9-780A-66DB-BB6C12493553}"/>
              </a:ext>
            </a:extLst>
          </p:cNvPr>
          <p:cNvSpPr>
            <a:spLocks/>
          </p:cNvSpPr>
          <p:nvPr/>
        </p:nvSpPr>
        <p:spPr bwMode="auto">
          <a:xfrm>
            <a:off x="6787030" y="3488654"/>
            <a:ext cx="258512" cy="135354"/>
          </a:xfrm>
          <a:custGeom>
            <a:avLst/>
            <a:gdLst>
              <a:gd name="T0" fmla="*/ 131 w 152"/>
              <a:gd name="T1" fmla="*/ 22 h 79"/>
              <a:gd name="T2" fmla="*/ 21 w 152"/>
              <a:gd name="T3" fmla="*/ 71 h 79"/>
              <a:gd name="T4" fmla="*/ 3 w 152"/>
              <a:gd name="T5" fmla="*/ 62 h 79"/>
              <a:gd name="T6" fmla="*/ 28 w 152"/>
              <a:gd name="T7" fmla="*/ 43 h 79"/>
              <a:gd name="T8" fmla="*/ 66 w 152"/>
              <a:gd name="T9" fmla="*/ 13 h 79"/>
              <a:gd name="T10" fmla="*/ 111 w 152"/>
              <a:gd name="T11" fmla="*/ 8 h 79"/>
              <a:gd name="T12" fmla="*/ 146 w 152"/>
              <a:gd name="T13" fmla="*/ 5 h 79"/>
              <a:gd name="T14" fmla="*/ 131 w 152"/>
              <a:gd name="T15" fmla="*/ 22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79">
                <a:moveTo>
                  <a:pt x="131" y="22"/>
                </a:moveTo>
                <a:cubicBezTo>
                  <a:pt x="21" y="71"/>
                  <a:pt x="21" y="71"/>
                  <a:pt x="21" y="71"/>
                </a:cubicBezTo>
                <a:cubicBezTo>
                  <a:pt x="0" y="79"/>
                  <a:pt x="1" y="67"/>
                  <a:pt x="3" y="62"/>
                </a:cubicBezTo>
                <a:cubicBezTo>
                  <a:pt x="5" y="56"/>
                  <a:pt x="20" y="50"/>
                  <a:pt x="28" y="43"/>
                </a:cubicBezTo>
                <a:cubicBezTo>
                  <a:pt x="44" y="29"/>
                  <a:pt x="57" y="16"/>
                  <a:pt x="66" y="13"/>
                </a:cubicBezTo>
                <a:cubicBezTo>
                  <a:pt x="80" y="8"/>
                  <a:pt x="93" y="11"/>
                  <a:pt x="111" y="8"/>
                </a:cubicBezTo>
                <a:cubicBezTo>
                  <a:pt x="129" y="5"/>
                  <a:pt x="141" y="0"/>
                  <a:pt x="146" y="5"/>
                </a:cubicBezTo>
                <a:cubicBezTo>
                  <a:pt x="152" y="11"/>
                  <a:pt x="141" y="19"/>
                  <a:pt x="131" y="22"/>
                </a:cubicBezTo>
                <a:close/>
              </a:path>
            </a:pathLst>
          </a:custGeom>
          <a:solidFill>
            <a:srgbClr val="C77B7D"/>
          </a:solidFill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81" name="Freeform 164">
            <a:extLst>
              <a:ext uri="{FF2B5EF4-FFF2-40B4-BE49-F238E27FC236}">
                <a16:creationId xmlns:a16="http://schemas.microsoft.com/office/drawing/2014/main" id="{26700D78-DB94-B104-0014-62CC449AC904}"/>
              </a:ext>
            </a:extLst>
          </p:cNvPr>
          <p:cNvSpPr>
            <a:spLocks/>
          </p:cNvSpPr>
          <p:nvPr/>
        </p:nvSpPr>
        <p:spPr bwMode="auto">
          <a:xfrm>
            <a:off x="6878484" y="3519141"/>
            <a:ext cx="51215" cy="34143"/>
          </a:xfrm>
          <a:custGeom>
            <a:avLst/>
            <a:gdLst>
              <a:gd name="T0" fmla="*/ 29 w 30"/>
              <a:gd name="T1" fmla="*/ 4 h 20"/>
              <a:gd name="T2" fmla="*/ 16 w 30"/>
              <a:gd name="T3" fmla="*/ 17 h 20"/>
              <a:gd name="T4" fmla="*/ 2 w 30"/>
              <a:gd name="T5" fmla="*/ 18 h 20"/>
              <a:gd name="T6" fmla="*/ 15 w 30"/>
              <a:gd name="T7" fmla="*/ 1 h 20"/>
              <a:gd name="T8" fmla="*/ 29 w 30"/>
              <a:gd name="T9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20">
                <a:moveTo>
                  <a:pt x="29" y="4"/>
                </a:moveTo>
                <a:cubicBezTo>
                  <a:pt x="30" y="9"/>
                  <a:pt x="23" y="14"/>
                  <a:pt x="16" y="17"/>
                </a:cubicBezTo>
                <a:cubicBezTo>
                  <a:pt x="9" y="19"/>
                  <a:pt x="3" y="20"/>
                  <a:pt x="2" y="18"/>
                </a:cubicBezTo>
                <a:cubicBezTo>
                  <a:pt x="0" y="13"/>
                  <a:pt x="7" y="2"/>
                  <a:pt x="15" y="1"/>
                </a:cubicBezTo>
                <a:cubicBezTo>
                  <a:pt x="22" y="0"/>
                  <a:pt x="29" y="2"/>
                  <a:pt x="29" y="4"/>
                </a:cubicBezTo>
                <a:close/>
              </a:path>
            </a:pathLst>
          </a:custGeom>
          <a:solidFill>
            <a:srgbClr val="AA45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82" name="Freeform 165">
            <a:extLst>
              <a:ext uri="{FF2B5EF4-FFF2-40B4-BE49-F238E27FC236}">
                <a16:creationId xmlns:a16="http://schemas.microsoft.com/office/drawing/2014/main" id="{11D14ADC-0D94-EA60-3D43-6B7DF4B42DFB}"/>
              </a:ext>
            </a:extLst>
          </p:cNvPr>
          <p:cNvSpPr>
            <a:spLocks/>
          </p:cNvSpPr>
          <p:nvPr/>
        </p:nvSpPr>
        <p:spPr bwMode="auto">
          <a:xfrm>
            <a:off x="7033347" y="3354522"/>
            <a:ext cx="243880" cy="164619"/>
          </a:xfrm>
          <a:custGeom>
            <a:avLst/>
            <a:gdLst>
              <a:gd name="T0" fmla="*/ 121 w 143"/>
              <a:gd name="T1" fmla="*/ 26 h 97"/>
              <a:gd name="T2" fmla="*/ 21 w 143"/>
              <a:gd name="T3" fmla="*/ 87 h 97"/>
              <a:gd name="T4" fmla="*/ 1 w 143"/>
              <a:gd name="T5" fmla="*/ 79 h 97"/>
              <a:gd name="T6" fmla="*/ 22 w 143"/>
              <a:gd name="T7" fmla="*/ 57 h 97"/>
              <a:gd name="T8" fmla="*/ 54 w 143"/>
              <a:gd name="T9" fmla="*/ 23 h 97"/>
              <a:gd name="T10" fmla="*/ 98 w 143"/>
              <a:gd name="T11" fmla="*/ 13 h 97"/>
              <a:gd name="T12" fmla="*/ 135 w 143"/>
              <a:gd name="T13" fmla="*/ 4 h 97"/>
              <a:gd name="T14" fmla="*/ 121 w 143"/>
              <a:gd name="T15" fmla="*/ 26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3" h="97">
                <a:moveTo>
                  <a:pt x="121" y="26"/>
                </a:moveTo>
                <a:cubicBezTo>
                  <a:pt x="21" y="87"/>
                  <a:pt x="21" y="87"/>
                  <a:pt x="21" y="87"/>
                </a:cubicBezTo>
                <a:cubicBezTo>
                  <a:pt x="2" y="97"/>
                  <a:pt x="0" y="85"/>
                  <a:pt x="1" y="79"/>
                </a:cubicBezTo>
                <a:cubicBezTo>
                  <a:pt x="2" y="73"/>
                  <a:pt x="15" y="65"/>
                  <a:pt x="22" y="57"/>
                </a:cubicBezTo>
                <a:cubicBezTo>
                  <a:pt x="35" y="41"/>
                  <a:pt x="46" y="26"/>
                  <a:pt x="54" y="23"/>
                </a:cubicBezTo>
                <a:cubicBezTo>
                  <a:pt x="66" y="17"/>
                  <a:pt x="80" y="18"/>
                  <a:pt x="98" y="13"/>
                </a:cubicBezTo>
                <a:cubicBezTo>
                  <a:pt x="115" y="9"/>
                  <a:pt x="129" y="0"/>
                  <a:pt x="135" y="4"/>
                </a:cubicBezTo>
                <a:cubicBezTo>
                  <a:pt x="143" y="10"/>
                  <a:pt x="130" y="21"/>
                  <a:pt x="121" y="26"/>
                </a:cubicBezTo>
                <a:close/>
              </a:path>
            </a:pathLst>
          </a:custGeom>
          <a:solidFill>
            <a:srgbClr val="C77B7D"/>
          </a:solidFill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83" name="Freeform 166">
            <a:extLst>
              <a:ext uri="{FF2B5EF4-FFF2-40B4-BE49-F238E27FC236}">
                <a16:creationId xmlns:a16="http://schemas.microsoft.com/office/drawing/2014/main" id="{6433E8E4-0EC3-AFC8-B019-FD710D1E14CC}"/>
              </a:ext>
            </a:extLst>
          </p:cNvPr>
          <p:cNvSpPr>
            <a:spLocks/>
          </p:cNvSpPr>
          <p:nvPr/>
        </p:nvSpPr>
        <p:spPr bwMode="auto">
          <a:xfrm>
            <a:off x="7113828" y="3398419"/>
            <a:ext cx="49996" cy="37802"/>
          </a:xfrm>
          <a:custGeom>
            <a:avLst/>
            <a:gdLst>
              <a:gd name="T0" fmla="*/ 28 w 29"/>
              <a:gd name="T1" fmla="*/ 2 h 22"/>
              <a:gd name="T2" fmla="*/ 15 w 29"/>
              <a:gd name="T3" fmla="*/ 17 h 22"/>
              <a:gd name="T4" fmla="*/ 2 w 29"/>
              <a:gd name="T5" fmla="*/ 20 h 22"/>
              <a:gd name="T6" fmla="*/ 13 w 29"/>
              <a:gd name="T7" fmla="*/ 4 h 22"/>
              <a:gd name="T8" fmla="*/ 28 w 29"/>
              <a:gd name="T9" fmla="*/ 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22">
                <a:moveTo>
                  <a:pt x="28" y="2"/>
                </a:moveTo>
                <a:cubicBezTo>
                  <a:pt x="29" y="7"/>
                  <a:pt x="22" y="13"/>
                  <a:pt x="15" y="17"/>
                </a:cubicBezTo>
                <a:cubicBezTo>
                  <a:pt x="9" y="20"/>
                  <a:pt x="3" y="22"/>
                  <a:pt x="2" y="20"/>
                </a:cubicBezTo>
                <a:cubicBezTo>
                  <a:pt x="0" y="16"/>
                  <a:pt x="5" y="6"/>
                  <a:pt x="13" y="4"/>
                </a:cubicBezTo>
                <a:cubicBezTo>
                  <a:pt x="20" y="2"/>
                  <a:pt x="28" y="0"/>
                  <a:pt x="28" y="2"/>
                </a:cubicBezTo>
                <a:close/>
              </a:path>
            </a:pathLst>
          </a:custGeom>
          <a:solidFill>
            <a:srgbClr val="AA45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84" name="Freeform 167">
            <a:extLst>
              <a:ext uri="{FF2B5EF4-FFF2-40B4-BE49-F238E27FC236}">
                <a16:creationId xmlns:a16="http://schemas.microsoft.com/office/drawing/2014/main" id="{317B531D-5953-8323-3411-03B0B4A34C1D}"/>
              </a:ext>
            </a:extLst>
          </p:cNvPr>
          <p:cNvSpPr>
            <a:spLocks/>
          </p:cNvSpPr>
          <p:nvPr/>
        </p:nvSpPr>
        <p:spPr bwMode="auto">
          <a:xfrm>
            <a:off x="7260157" y="3197218"/>
            <a:ext cx="224369" cy="184130"/>
          </a:xfrm>
          <a:custGeom>
            <a:avLst/>
            <a:gdLst>
              <a:gd name="T0" fmla="*/ 112 w 131"/>
              <a:gd name="T1" fmla="*/ 25 h 108"/>
              <a:gd name="T2" fmla="*/ 20 w 131"/>
              <a:gd name="T3" fmla="*/ 97 h 108"/>
              <a:gd name="T4" fmla="*/ 0 w 131"/>
              <a:gd name="T5" fmla="*/ 93 h 108"/>
              <a:gd name="T6" fmla="*/ 23 w 131"/>
              <a:gd name="T7" fmla="*/ 66 h 108"/>
              <a:gd name="T8" fmla="*/ 46 w 131"/>
              <a:gd name="T9" fmla="*/ 32 h 108"/>
              <a:gd name="T10" fmla="*/ 87 w 131"/>
              <a:gd name="T11" fmla="*/ 17 h 108"/>
              <a:gd name="T12" fmla="*/ 123 w 131"/>
              <a:gd name="T13" fmla="*/ 3 h 108"/>
              <a:gd name="T14" fmla="*/ 112 w 131"/>
              <a:gd name="T15" fmla="*/ 25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1" h="108">
                <a:moveTo>
                  <a:pt x="112" y="25"/>
                </a:moveTo>
                <a:cubicBezTo>
                  <a:pt x="20" y="97"/>
                  <a:pt x="20" y="97"/>
                  <a:pt x="20" y="97"/>
                </a:cubicBezTo>
                <a:cubicBezTo>
                  <a:pt x="4" y="108"/>
                  <a:pt x="1" y="96"/>
                  <a:pt x="0" y="93"/>
                </a:cubicBezTo>
                <a:cubicBezTo>
                  <a:pt x="0" y="87"/>
                  <a:pt x="21" y="76"/>
                  <a:pt x="23" y="66"/>
                </a:cubicBezTo>
                <a:cubicBezTo>
                  <a:pt x="26" y="56"/>
                  <a:pt x="38" y="37"/>
                  <a:pt x="46" y="32"/>
                </a:cubicBezTo>
                <a:cubicBezTo>
                  <a:pt x="57" y="24"/>
                  <a:pt x="71" y="23"/>
                  <a:pt x="87" y="17"/>
                </a:cubicBezTo>
                <a:cubicBezTo>
                  <a:pt x="104" y="10"/>
                  <a:pt x="117" y="0"/>
                  <a:pt x="123" y="3"/>
                </a:cubicBezTo>
                <a:cubicBezTo>
                  <a:pt x="131" y="7"/>
                  <a:pt x="120" y="19"/>
                  <a:pt x="112" y="25"/>
                </a:cubicBezTo>
                <a:close/>
              </a:path>
            </a:pathLst>
          </a:custGeom>
          <a:solidFill>
            <a:srgbClr val="C77B7D"/>
          </a:solidFill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85" name="Freeform 168">
            <a:extLst>
              <a:ext uri="{FF2B5EF4-FFF2-40B4-BE49-F238E27FC236}">
                <a16:creationId xmlns:a16="http://schemas.microsoft.com/office/drawing/2014/main" id="{FFFE8917-E345-142B-CA90-C8B4B533FE19}"/>
              </a:ext>
            </a:extLst>
          </p:cNvPr>
          <p:cNvSpPr>
            <a:spLocks/>
          </p:cNvSpPr>
          <p:nvPr/>
        </p:nvSpPr>
        <p:spPr bwMode="auto">
          <a:xfrm>
            <a:off x="7330881" y="3253313"/>
            <a:ext cx="51215" cy="41459"/>
          </a:xfrm>
          <a:custGeom>
            <a:avLst/>
            <a:gdLst>
              <a:gd name="T0" fmla="*/ 28 w 30"/>
              <a:gd name="T1" fmla="*/ 2 h 24"/>
              <a:gd name="T2" fmla="*/ 15 w 30"/>
              <a:gd name="T3" fmla="*/ 17 h 24"/>
              <a:gd name="T4" fmla="*/ 3 w 30"/>
              <a:gd name="T5" fmla="*/ 22 h 24"/>
              <a:gd name="T6" fmla="*/ 11 w 30"/>
              <a:gd name="T7" fmla="*/ 6 h 24"/>
              <a:gd name="T8" fmla="*/ 28 w 30"/>
              <a:gd name="T9" fmla="*/ 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24">
                <a:moveTo>
                  <a:pt x="28" y="2"/>
                </a:moveTo>
                <a:cubicBezTo>
                  <a:pt x="30" y="7"/>
                  <a:pt x="21" y="13"/>
                  <a:pt x="15" y="17"/>
                </a:cubicBezTo>
                <a:cubicBezTo>
                  <a:pt x="9" y="21"/>
                  <a:pt x="4" y="24"/>
                  <a:pt x="3" y="22"/>
                </a:cubicBezTo>
                <a:cubicBezTo>
                  <a:pt x="0" y="18"/>
                  <a:pt x="4" y="9"/>
                  <a:pt x="11" y="6"/>
                </a:cubicBezTo>
                <a:cubicBezTo>
                  <a:pt x="18" y="3"/>
                  <a:pt x="27" y="0"/>
                  <a:pt x="28" y="2"/>
                </a:cubicBezTo>
                <a:close/>
              </a:path>
            </a:pathLst>
          </a:custGeom>
          <a:solidFill>
            <a:srgbClr val="AA45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86" name="Freeform 169">
            <a:extLst>
              <a:ext uri="{FF2B5EF4-FFF2-40B4-BE49-F238E27FC236}">
                <a16:creationId xmlns:a16="http://schemas.microsoft.com/office/drawing/2014/main" id="{8CF64583-E495-553C-5992-5061ECAA4EF5}"/>
              </a:ext>
            </a:extLst>
          </p:cNvPr>
          <p:cNvSpPr>
            <a:spLocks/>
          </p:cNvSpPr>
          <p:nvPr/>
        </p:nvSpPr>
        <p:spPr bwMode="auto">
          <a:xfrm>
            <a:off x="7473551" y="3016748"/>
            <a:ext cx="201201" cy="203640"/>
          </a:xfrm>
          <a:custGeom>
            <a:avLst/>
            <a:gdLst>
              <a:gd name="T0" fmla="*/ 103 w 118"/>
              <a:gd name="T1" fmla="*/ 24 h 120"/>
              <a:gd name="T2" fmla="*/ 20 w 118"/>
              <a:gd name="T3" fmla="*/ 105 h 120"/>
              <a:gd name="T4" fmla="*/ 0 w 118"/>
              <a:gd name="T5" fmla="*/ 103 h 120"/>
              <a:gd name="T6" fmla="*/ 15 w 118"/>
              <a:gd name="T7" fmla="*/ 78 h 120"/>
              <a:gd name="T8" fmla="*/ 38 w 118"/>
              <a:gd name="T9" fmla="*/ 38 h 120"/>
              <a:gd name="T10" fmla="*/ 78 w 118"/>
              <a:gd name="T11" fmla="*/ 18 h 120"/>
              <a:gd name="T12" fmla="*/ 109 w 118"/>
              <a:gd name="T13" fmla="*/ 3 h 120"/>
              <a:gd name="T14" fmla="*/ 103 w 118"/>
              <a:gd name="T15" fmla="*/ 2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" h="120">
                <a:moveTo>
                  <a:pt x="103" y="24"/>
                </a:moveTo>
                <a:cubicBezTo>
                  <a:pt x="20" y="105"/>
                  <a:pt x="20" y="105"/>
                  <a:pt x="20" y="105"/>
                </a:cubicBezTo>
                <a:cubicBezTo>
                  <a:pt x="5" y="120"/>
                  <a:pt x="0" y="109"/>
                  <a:pt x="0" y="103"/>
                </a:cubicBezTo>
                <a:cubicBezTo>
                  <a:pt x="0" y="98"/>
                  <a:pt x="11" y="87"/>
                  <a:pt x="15" y="78"/>
                </a:cubicBezTo>
                <a:cubicBezTo>
                  <a:pt x="24" y="60"/>
                  <a:pt x="31" y="43"/>
                  <a:pt x="38" y="38"/>
                </a:cubicBezTo>
                <a:cubicBezTo>
                  <a:pt x="49" y="29"/>
                  <a:pt x="63" y="27"/>
                  <a:pt x="78" y="18"/>
                </a:cubicBezTo>
                <a:cubicBezTo>
                  <a:pt x="93" y="10"/>
                  <a:pt x="103" y="0"/>
                  <a:pt x="109" y="3"/>
                </a:cubicBezTo>
                <a:cubicBezTo>
                  <a:pt x="118" y="6"/>
                  <a:pt x="111" y="17"/>
                  <a:pt x="103" y="24"/>
                </a:cubicBezTo>
                <a:close/>
              </a:path>
            </a:pathLst>
          </a:custGeom>
          <a:solidFill>
            <a:srgbClr val="C77B7D"/>
          </a:solidFill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87" name="Freeform 170">
            <a:extLst>
              <a:ext uri="{FF2B5EF4-FFF2-40B4-BE49-F238E27FC236}">
                <a16:creationId xmlns:a16="http://schemas.microsoft.com/office/drawing/2014/main" id="{370F95AE-8EBD-6886-A5A6-096275BF4ED3}"/>
              </a:ext>
            </a:extLst>
          </p:cNvPr>
          <p:cNvSpPr>
            <a:spLocks/>
          </p:cNvSpPr>
          <p:nvPr/>
        </p:nvSpPr>
        <p:spPr bwMode="auto">
          <a:xfrm>
            <a:off x="7534521" y="3077719"/>
            <a:ext cx="41459" cy="46337"/>
          </a:xfrm>
          <a:custGeom>
            <a:avLst/>
            <a:gdLst>
              <a:gd name="T0" fmla="*/ 22 w 24"/>
              <a:gd name="T1" fmla="*/ 2 h 27"/>
              <a:gd name="T2" fmla="*/ 15 w 24"/>
              <a:gd name="T3" fmla="*/ 19 h 27"/>
              <a:gd name="T4" fmla="*/ 3 w 24"/>
              <a:gd name="T5" fmla="*/ 25 h 27"/>
              <a:gd name="T6" fmla="*/ 9 w 24"/>
              <a:gd name="T7" fmla="*/ 8 h 27"/>
              <a:gd name="T8" fmla="*/ 22 w 24"/>
              <a:gd name="T9" fmla="*/ 2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7">
                <a:moveTo>
                  <a:pt x="22" y="2"/>
                </a:moveTo>
                <a:cubicBezTo>
                  <a:pt x="24" y="6"/>
                  <a:pt x="20" y="14"/>
                  <a:pt x="15" y="19"/>
                </a:cubicBezTo>
                <a:cubicBezTo>
                  <a:pt x="9" y="23"/>
                  <a:pt x="4" y="27"/>
                  <a:pt x="3" y="25"/>
                </a:cubicBezTo>
                <a:cubicBezTo>
                  <a:pt x="0" y="22"/>
                  <a:pt x="3" y="12"/>
                  <a:pt x="9" y="8"/>
                </a:cubicBezTo>
                <a:cubicBezTo>
                  <a:pt x="15" y="5"/>
                  <a:pt x="21" y="0"/>
                  <a:pt x="22" y="2"/>
                </a:cubicBezTo>
                <a:close/>
              </a:path>
            </a:pathLst>
          </a:custGeom>
          <a:solidFill>
            <a:srgbClr val="AA45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88" name="Freeform 171">
            <a:extLst>
              <a:ext uri="{FF2B5EF4-FFF2-40B4-BE49-F238E27FC236}">
                <a16:creationId xmlns:a16="http://schemas.microsoft.com/office/drawing/2014/main" id="{21C89ECD-1121-611B-64E1-C2BA4C1C1590}"/>
              </a:ext>
            </a:extLst>
          </p:cNvPr>
          <p:cNvSpPr>
            <a:spLocks/>
          </p:cNvSpPr>
          <p:nvPr/>
        </p:nvSpPr>
        <p:spPr bwMode="auto">
          <a:xfrm>
            <a:off x="7660120" y="2825303"/>
            <a:ext cx="173155" cy="213395"/>
          </a:xfrm>
          <a:custGeom>
            <a:avLst/>
            <a:gdLst>
              <a:gd name="T0" fmla="*/ 86 w 102"/>
              <a:gd name="T1" fmla="*/ 25 h 125"/>
              <a:gd name="T2" fmla="*/ 19 w 102"/>
              <a:gd name="T3" fmla="*/ 109 h 125"/>
              <a:gd name="T4" fmla="*/ 0 w 102"/>
              <a:gd name="T5" fmla="*/ 109 h 125"/>
              <a:gd name="T6" fmla="*/ 11 w 102"/>
              <a:gd name="T7" fmla="*/ 83 h 125"/>
              <a:gd name="T8" fmla="*/ 25 w 102"/>
              <a:gd name="T9" fmla="*/ 40 h 125"/>
              <a:gd name="T10" fmla="*/ 62 w 102"/>
              <a:gd name="T11" fmla="*/ 19 h 125"/>
              <a:gd name="T12" fmla="*/ 93 w 102"/>
              <a:gd name="T13" fmla="*/ 1 h 125"/>
              <a:gd name="T14" fmla="*/ 86 w 102"/>
              <a:gd name="T15" fmla="*/ 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125">
                <a:moveTo>
                  <a:pt x="86" y="25"/>
                </a:moveTo>
                <a:cubicBezTo>
                  <a:pt x="19" y="109"/>
                  <a:pt x="19" y="109"/>
                  <a:pt x="19" y="109"/>
                </a:cubicBezTo>
                <a:cubicBezTo>
                  <a:pt x="6" y="125"/>
                  <a:pt x="1" y="115"/>
                  <a:pt x="0" y="109"/>
                </a:cubicBezTo>
                <a:cubicBezTo>
                  <a:pt x="0" y="104"/>
                  <a:pt x="8" y="92"/>
                  <a:pt x="11" y="83"/>
                </a:cubicBezTo>
                <a:cubicBezTo>
                  <a:pt x="18" y="65"/>
                  <a:pt x="20" y="47"/>
                  <a:pt x="25" y="40"/>
                </a:cubicBezTo>
                <a:cubicBezTo>
                  <a:pt x="34" y="31"/>
                  <a:pt x="49" y="28"/>
                  <a:pt x="62" y="19"/>
                </a:cubicBezTo>
                <a:cubicBezTo>
                  <a:pt x="75" y="9"/>
                  <a:pt x="88" y="0"/>
                  <a:pt x="93" y="1"/>
                </a:cubicBezTo>
                <a:cubicBezTo>
                  <a:pt x="102" y="3"/>
                  <a:pt x="92" y="17"/>
                  <a:pt x="86" y="25"/>
                </a:cubicBezTo>
                <a:close/>
              </a:path>
            </a:pathLst>
          </a:custGeom>
          <a:solidFill>
            <a:srgbClr val="C77B7D"/>
          </a:solidFill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89" name="Freeform 172">
            <a:extLst>
              <a:ext uri="{FF2B5EF4-FFF2-40B4-BE49-F238E27FC236}">
                <a16:creationId xmlns:a16="http://schemas.microsoft.com/office/drawing/2014/main" id="{9251050E-36BD-9645-11D6-074C1E4950A9}"/>
              </a:ext>
            </a:extLst>
          </p:cNvPr>
          <p:cNvSpPr>
            <a:spLocks/>
          </p:cNvSpPr>
          <p:nvPr/>
        </p:nvSpPr>
        <p:spPr bwMode="auto">
          <a:xfrm>
            <a:off x="7701578" y="2885054"/>
            <a:ext cx="45119" cy="47557"/>
          </a:xfrm>
          <a:custGeom>
            <a:avLst/>
            <a:gdLst>
              <a:gd name="T0" fmla="*/ 24 w 26"/>
              <a:gd name="T1" fmla="*/ 5 h 28"/>
              <a:gd name="T2" fmla="*/ 16 w 26"/>
              <a:gd name="T3" fmla="*/ 22 h 28"/>
              <a:gd name="T4" fmla="*/ 3 w 26"/>
              <a:gd name="T5" fmla="*/ 26 h 28"/>
              <a:gd name="T6" fmla="*/ 11 w 26"/>
              <a:gd name="T7" fmla="*/ 8 h 28"/>
              <a:gd name="T8" fmla="*/ 24 w 26"/>
              <a:gd name="T9" fmla="*/ 5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4" y="5"/>
                </a:moveTo>
                <a:cubicBezTo>
                  <a:pt x="26" y="10"/>
                  <a:pt x="20" y="17"/>
                  <a:pt x="16" y="22"/>
                </a:cubicBezTo>
                <a:cubicBezTo>
                  <a:pt x="12" y="27"/>
                  <a:pt x="4" y="28"/>
                  <a:pt x="3" y="26"/>
                </a:cubicBezTo>
                <a:cubicBezTo>
                  <a:pt x="0" y="23"/>
                  <a:pt x="5" y="12"/>
                  <a:pt x="11" y="8"/>
                </a:cubicBezTo>
                <a:cubicBezTo>
                  <a:pt x="16" y="4"/>
                  <a:pt x="23" y="0"/>
                  <a:pt x="24" y="5"/>
                </a:cubicBezTo>
                <a:close/>
              </a:path>
            </a:pathLst>
          </a:custGeom>
          <a:solidFill>
            <a:srgbClr val="AA45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90" name="Freeform 173">
            <a:extLst>
              <a:ext uri="{FF2B5EF4-FFF2-40B4-BE49-F238E27FC236}">
                <a16:creationId xmlns:a16="http://schemas.microsoft.com/office/drawing/2014/main" id="{8C9379DA-DB6A-9F46-7959-F715BDA5547B}"/>
              </a:ext>
            </a:extLst>
          </p:cNvPr>
          <p:cNvSpPr>
            <a:spLocks/>
          </p:cNvSpPr>
          <p:nvPr/>
        </p:nvSpPr>
        <p:spPr bwMode="auto">
          <a:xfrm>
            <a:off x="7814981" y="2642392"/>
            <a:ext cx="146328" cy="203640"/>
          </a:xfrm>
          <a:custGeom>
            <a:avLst/>
            <a:gdLst>
              <a:gd name="T0" fmla="*/ 86 w 86"/>
              <a:gd name="T1" fmla="*/ 6 h 119"/>
              <a:gd name="T2" fmla="*/ 18 w 86"/>
              <a:gd name="T3" fmla="*/ 103 h 119"/>
              <a:gd name="T4" fmla="*/ 1 w 86"/>
              <a:gd name="T5" fmla="*/ 103 h 119"/>
              <a:gd name="T6" fmla="*/ 8 w 86"/>
              <a:gd name="T7" fmla="*/ 76 h 119"/>
              <a:gd name="T8" fmla="*/ 18 w 86"/>
              <a:gd name="T9" fmla="*/ 31 h 119"/>
              <a:gd name="T10" fmla="*/ 51 w 86"/>
              <a:gd name="T11" fmla="*/ 5 h 119"/>
              <a:gd name="T12" fmla="*/ 61 w 86"/>
              <a:gd name="T1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119">
                <a:moveTo>
                  <a:pt x="86" y="6"/>
                </a:moveTo>
                <a:cubicBezTo>
                  <a:pt x="18" y="103"/>
                  <a:pt x="18" y="103"/>
                  <a:pt x="18" y="103"/>
                </a:cubicBezTo>
                <a:cubicBezTo>
                  <a:pt x="6" y="119"/>
                  <a:pt x="3" y="109"/>
                  <a:pt x="1" y="103"/>
                </a:cubicBezTo>
                <a:cubicBezTo>
                  <a:pt x="0" y="98"/>
                  <a:pt x="5" y="85"/>
                  <a:pt x="8" y="76"/>
                </a:cubicBezTo>
                <a:cubicBezTo>
                  <a:pt x="12" y="57"/>
                  <a:pt x="12" y="38"/>
                  <a:pt x="18" y="31"/>
                </a:cubicBezTo>
                <a:cubicBezTo>
                  <a:pt x="26" y="22"/>
                  <a:pt x="38" y="15"/>
                  <a:pt x="51" y="5"/>
                </a:cubicBezTo>
                <a:cubicBezTo>
                  <a:pt x="53" y="3"/>
                  <a:pt x="61" y="0"/>
                  <a:pt x="61" y="0"/>
                </a:cubicBezTo>
              </a:path>
            </a:pathLst>
          </a:custGeom>
          <a:solidFill>
            <a:srgbClr val="C77B7D"/>
          </a:solidFill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91" name="Freeform 174">
            <a:extLst>
              <a:ext uri="{FF2B5EF4-FFF2-40B4-BE49-F238E27FC236}">
                <a16:creationId xmlns:a16="http://schemas.microsoft.com/office/drawing/2014/main" id="{3BB25139-233F-AF5A-5063-3DC759359546}"/>
              </a:ext>
            </a:extLst>
          </p:cNvPr>
          <p:cNvSpPr>
            <a:spLocks/>
          </p:cNvSpPr>
          <p:nvPr/>
        </p:nvSpPr>
        <p:spPr bwMode="auto">
          <a:xfrm>
            <a:off x="7814981" y="2642392"/>
            <a:ext cx="146328" cy="203640"/>
          </a:xfrm>
          <a:custGeom>
            <a:avLst/>
            <a:gdLst>
              <a:gd name="T0" fmla="*/ 86 w 86"/>
              <a:gd name="T1" fmla="*/ 6 h 119"/>
              <a:gd name="T2" fmla="*/ 18 w 86"/>
              <a:gd name="T3" fmla="*/ 103 h 119"/>
              <a:gd name="T4" fmla="*/ 1 w 86"/>
              <a:gd name="T5" fmla="*/ 103 h 119"/>
              <a:gd name="T6" fmla="*/ 8 w 86"/>
              <a:gd name="T7" fmla="*/ 76 h 119"/>
              <a:gd name="T8" fmla="*/ 18 w 86"/>
              <a:gd name="T9" fmla="*/ 31 h 119"/>
              <a:gd name="T10" fmla="*/ 51 w 86"/>
              <a:gd name="T11" fmla="*/ 5 h 119"/>
              <a:gd name="T12" fmla="*/ 61 w 86"/>
              <a:gd name="T1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119">
                <a:moveTo>
                  <a:pt x="86" y="6"/>
                </a:moveTo>
                <a:cubicBezTo>
                  <a:pt x="18" y="103"/>
                  <a:pt x="18" y="103"/>
                  <a:pt x="18" y="103"/>
                </a:cubicBezTo>
                <a:cubicBezTo>
                  <a:pt x="6" y="119"/>
                  <a:pt x="3" y="109"/>
                  <a:pt x="1" y="103"/>
                </a:cubicBezTo>
                <a:cubicBezTo>
                  <a:pt x="0" y="98"/>
                  <a:pt x="5" y="85"/>
                  <a:pt x="8" y="76"/>
                </a:cubicBezTo>
                <a:cubicBezTo>
                  <a:pt x="12" y="57"/>
                  <a:pt x="12" y="38"/>
                  <a:pt x="18" y="31"/>
                </a:cubicBezTo>
                <a:cubicBezTo>
                  <a:pt x="26" y="22"/>
                  <a:pt x="38" y="15"/>
                  <a:pt x="51" y="5"/>
                </a:cubicBezTo>
                <a:cubicBezTo>
                  <a:pt x="53" y="3"/>
                  <a:pt x="61" y="0"/>
                  <a:pt x="61" y="0"/>
                </a:cubicBezTo>
              </a:path>
            </a:pathLst>
          </a:custGeom>
          <a:noFill/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92" name="Freeform 175">
            <a:extLst>
              <a:ext uri="{FF2B5EF4-FFF2-40B4-BE49-F238E27FC236}">
                <a16:creationId xmlns:a16="http://schemas.microsoft.com/office/drawing/2014/main" id="{70B63F73-B2F7-F0F4-9F6E-11B183D42569}"/>
              </a:ext>
            </a:extLst>
          </p:cNvPr>
          <p:cNvSpPr>
            <a:spLocks/>
          </p:cNvSpPr>
          <p:nvPr/>
        </p:nvSpPr>
        <p:spPr bwMode="auto">
          <a:xfrm>
            <a:off x="7852784" y="2680194"/>
            <a:ext cx="45119" cy="49996"/>
          </a:xfrm>
          <a:custGeom>
            <a:avLst/>
            <a:gdLst>
              <a:gd name="T0" fmla="*/ 23 w 27"/>
              <a:gd name="T1" fmla="*/ 3 h 29"/>
              <a:gd name="T2" fmla="*/ 14 w 27"/>
              <a:gd name="T3" fmla="*/ 23 h 29"/>
              <a:gd name="T4" fmla="*/ 3 w 27"/>
              <a:gd name="T5" fmla="*/ 28 h 29"/>
              <a:gd name="T6" fmla="*/ 7 w 27"/>
              <a:gd name="T7" fmla="*/ 9 h 29"/>
              <a:gd name="T8" fmla="*/ 23 w 27"/>
              <a:gd name="T9" fmla="*/ 3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9">
                <a:moveTo>
                  <a:pt x="23" y="3"/>
                </a:moveTo>
                <a:cubicBezTo>
                  <a:pt x="27" y="4"/>
                  <a:pt x="19" y="17"/>
                  <a:pt x="14" y="23"/>
                </a:cubicBezTo>
                <a:cubicBezTo>
                  <a:pt x="10" y="29"/>
                  <a:pt x="5" y="29"/>
                  <a:pt x="3" y="28"/>
                </a:cubicBezTo>
                <a:cubicBezTo>
                  <a:pt x="0" y="24"/>
                  <a:pt x="2" y="13"/>
                  <a:pt x="7" y="9"/>
                </a:cubicBezTo>
                <a:cubicBezTo>
                  <a:pt x="12" y="4"/>
                  <a:pt x="14" y="0"/>
                  <a:pt x="23" y="3"/>
                </a:cubicBezTo>
                <a:close/>
              </a:path>
            </a:pathLst>
          </a:custGeom>
          <a:solidFill>
            <a:srgbClr val="AA45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93" name="Freeform 176">
            <a:extLst>
              <a:ext uri="{FF2B5EF4-FFF2-40B4-BE49-F238E27FC236}">
                <a16:creationId xmlns:a16="http://schemas.microsoft.com/office/drawing/2014/main" id="{00434779-2034-F21E-8E8C-4F92576EBC1C}"/>
              </a:ext>
            </a:extLst>
          </p:cNvPr>
          <p:cNvSpPr>
            <a:spLocks/>
          </p:cNvSpPr>
          <p:nvPr/>
        </p:nvSpPr>
        <p:spPr bwMode="auto">
          <a:xfrm>
            <a:off x="6307806" y="3655713"/>
            <a:ext cx="230467" cy="81700"/>
          </a:xfrm>
          <a:custGeom>
            <a:avLst/>
            <a:gdLst>
              <a:gd name="T0" fmla="*/ 0 w 135"/>
              <a:gd name="T1" fmla="*/ 48 h 48"/>
              <a:gd name="T2" fmla="*/ 115 w 135"/>
              <a:gd name="T3" fmla="*/ 30 h 48"/>
              <a:gd name="T4" fmla="*/ 121 w 135"/>
              <a:gd name="T5" fmla="*/ 10 h 48"/>
              <a:gd name="T6" fmla="*/ 91 w 135"/>
              <a:gd name="T7" fmla="*/ 6 h 48"/>
              <a:gd name="T8" fmla="*/ 41 w 135"/>
              <a:gd name="T9" fmla="*/ 2 h 48"/>
              <a:gd name="T10" fmla="*/ 16 w 135"/>
              <a:gd name="T11" fmla="*/ 13 h 48"/>
              <a:gd name="T12" fmla="*/ 9 w 135"/>
              <a:gd name="T13" fmla="*/ 2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" h="48">
                <a:moveTo>
                  <a:pt x="0" y="48"/>
                </a:moveTo>
                <a:cubicBezTo>
                  <a:pt x="115" y="30"/>
                  <a:pt x="115" y="30"/>
                  <a:pt x="115" y="30"/>
                </a:cubicBezTo>
                <a:cubicBezTo>
                  <a:pt x="135" y="27"/>
                  <a:pt x="126" y="14"/>
                  <a:pt x="121" y="10"/>
                </a:cubicBezTo>
                <a:cubicBezTo>
                  <a:pt x="116" y="7"/>
                  <a:pt x="99" y="7"/>
                  <a:pt x="91" y="6"/>
                </a:cubicBezTo>
                <a:cubicBezTo>
                  <a:pt x="71" y="4"/>
                  <a:pt x="50" y="0"/>
                  <a:pt x="41" y="2"/>
                </a:cubicBezTo>
                <a:cubicBezTo>
                  <a:pt x="29" y="6"/>
                  <a:pt x="30" y="6"/>
                  <a:pt x="16" y="13"/>
                </a:cubicBezTo>
                <a:cubicBezTo>
                  <a:pt x="13" y="15"/>
                  <a:pt x="9" y="21"/>
                  <a:pt x="9" y="21"/>
                </a:cubicBezTo>
              </a:path>
            </a:pathLst>
          </a:custGeom>
          <a:solidFill>
            <a:srgbClr val="C77B7D"/>
          </a:solidFill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94" name="Freeform 177">
            <a:extLst>
              <a:ext uri="{FF2B5EF4-FFF2-40B4-BE49-F238E27FC236}">
                <a16:creationId xmlns:a16="http://schemas.microsoft.com/office/drawing/2014/main" id="{48DE6CA7-C7CF-4D69-B8D0-5D6FD2C6E968}"/>
              </a:ext>
            </a:extLst>
          </p:cNvPr>
          <p:cNvSpPr>
            <a:spLocks/>
          </p:cNvSpPr>
          <p:nvPr/>
        </p:nvSpPr>
        <p:spPr bwMode="auto">
          <a:xfrm>
            <a:off x="6307806" y="3655713"/>
            <a:ext cx="230467" cy="81700"/>
          </a:xfrm>
          <a:custGeom>
            <a:avLst/>
            <a:gdLst>
              <a:gd name="T0" fmla="*/ 0 w 135"/>
              <a:gd name="T1" fmla="*/ 48 h 48"/>
              <a:gd name="T2" fmla="*/ 115 w 135"/>
              <a:gd name="T3" fmla="*/ 30 h 48"/>
              <a:gd name="T4" fmla="*/ 121 w 135"/>
              <a:gd name="T5" fmla="*/ 10 h 48"/>
              <a:gd name="T6" fmla="*/ 91 w 135"/>
              <a:gd name="T7" fmla="*/ 6 h 48"/>
              <a:gd name="T8" fmla="*/ 41 w 135"/>
              <a:gd name="T9" fmla="*/ 2 h 48"/>
              <a:gd name="T10" fmla="*/ 16 w 135"/>
              <a:gd name="T11" fmla="*/ 13 h 48"/>
              <a:gd name="T12" fmla="*/ 9 w 135"/>
              <a:gd name="T13" fmla="*/ 2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" h="48">
                <a:moveTo>
                  <a:pt x="0" y="48"/>
                </a:moveTo>
                <a:cubicBezTo>
                  <a:pt x="115" y="30"/>
                  <a:pt x="115" y="30"/>
                  <a:pt x="115" y="30"/>
                </a:cubicBezTo>
                <a:cubicBezTo>
                  <a:pt x="135" y="27"/>
                  <a:pt x="126" y="14"/>
                  <a:pt x="121" y="10"/>
                </a:cubicBezTo>
                <a:cubicBezTo>
                  <a:pt x="116" y="7"/>
                  <a:pt x="99" y="7"/>
                  <a:pt x="91" y="6"/>
                </a:cubicBezTo>
                <a:cubicBezTo>
                  <a:pt x="71" y="4"/>
                  <a:pt x="50" y="0"/>
                  <a:pt x="41" y="2"/>
                </a:cubicBezTo>
                <a:cubicBezTo>
                  <a:pt x="29" y="6"/>
                  <a:pt x="30" y="6"/>
                  <a:pt x="16" y="13"/>
                </a:cubicBezTo>
                <a:cubicBezTo>
                  <a:pt x="13" y="15"/>
                  <a:pt x="9" y="21"/>
                  <a:pt x="9" y="21"/>
                </a:cubicBezTo>
              </a:path>
            </a:pathLst>
          </a:custGeom>
          <a:noFill/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95" name="Freeform 178">
            <a:extLst>
              <a:ext uri="{FF2B5EF4-FFF2-40B4-BE49-F238E27FC236}">
                <a16:creationId xmlns:a16="http://schemas.microsoft.com/office/drawing/2014/main" id="{EB0979E4-39C9-2EE5-4F37-E32CA00515BA}"/>
              </a:ext>
            </a:extLst>
          </p:cNvPr>
          <p:cNvSpPr>
            <a:spLocks/>
          </p:cNvSpPr>
          <p:nvPr/>
        </p:nvSpPr>
        <p:spPr bwMode="auto">
          <a:xfrm>
            <a:off x="6351704" y="3667907"/>
            <a:ext cx="63409" cy="32924"/>
          </a:xfrm>
          <a:custGeom>
            <a:avLst/>
            <a:gdLst>
              <a:gd name="T0" fmla="*/ 1 w 37"/>
              <a:gd name="T1" fmla="*/ 15 h 19"/>
              <a:gd name="T2" fmla="*/ 29 w 37"/>
              <a:gd name="T3" fmla="*/ 15 h 19"/>
              <a:gd name="T4" fmla="*/ 37 w 37"/>
              <a:gd name="T5" fmla="*/ 8 h 19"/>
              <a:gd name="T6" fmla="*/ 19 w 37"/>
              <a:gd name="T7" fmla="*/ 3 h 19"/>
              <a:gd name="T8" fmla="*/ 1 w 37"/>
              <a:gd name="T9" fmla="*/ 1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" h="19">
                <a:moveTo>
                  <a:pt x="1" y="15"/>
                </a:moveTo>
                <a:cubicBezTo>
                  <a:pt x="0" y="19"/>
                  <a:pt x="21" y="17"/>
                  <a:pt x="29" y="15"/>
                </a:cubicBezTo>
                <a:cubicBezTo>
                  <a:pt x="36" y="14"/>
                  <a:pt x="37" y="10"/>
                  <a:pt x="37" y="8"/>
                </a:cubicBezTo>
                <a:cubicBezTo>
                  <a:pt x="35" y="3"/>
                  <a:pt x="25" y="0"/>
                  <a:pt x="19" y="3"/>
                </a:cubicBezTo>
                <a:cubicBezTo>
                  <a:pt x="13" y="6"/>
                  <a:pt x="2" y="6"/>
                  <a:pt x="1" y="15"/>
                </a:cubicBezTo>
                <a:close/>
              </a:path>
            </a:pathLst>
          </a:custGeom>
          <a:solidFill>
            <a:srgbClr val="AA45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96" name="Freeform 179">
            <a:extLst>
              <a:ext uri="{FF2B5EF4-FFF2-40B4-BE49-F238E27FC236}">
                <a16:creationId xmlns:a16="http://schemas.microsoft.com/office/drawing/2014/main" id="{FC70DB43-5E23-A3B3-06ED-BB76A95404E5}"/>
              </a:ext>
            </a:extLst>
          </p:cNvPr>
          <p:cNvSpPr>
            <a:spLocks/>
          </p:cNvSpPr>
          <p:nvPr/>
        </p:nvSpPr>
        <p:spPr bwMode="auto">
          <a:xfrm>
            <a:off x="6972377" y="2942365"/>
            <a:ext cx="231686" cy="185348"/>
          </a:xfrm>
          <a:custGeom>
            <a:avLst/>
            <a:gdLst>
              <a:gd name="T0" fmla="*/ 107 w 136"/>
              <a:gd name="T1" fmla="*/ 18 h 108"/>
              <a:gd name="T2" fmla="*/ 66 w 136"/>
              <a:gd name="T3" fmla="*/ 49 h 108"/>
              <a:gd name="T4" fmla="*/ 13 w 136"/>
              <a:gd name="T5" fmla="*/ 88 h 108"/>
              <a:gd name="T6" fmla="*/ 5 w 136"/>
              <a:gd name="T7" fmla="*/ 93 h 108"/>
              <a:gd name="T8" fmla="*/ 10 w 136"/>
              <a:gd name="T9" fmla="*/ 105 h 108"/>
              <a:gd name="T10" fmla="*/ 44 w 136"/>
              <a:gd name="T11" fmla="*/ 93 h 108"/>
              <a:gd name="T12" fmla="*/ 90 w 136"/>
              <a:gd name="T13" fmla="*/ 75 h 108"/>
              <a:gd name="T14" fmla="*/ 119 w 136"/>
              <a:gd name="T15" fmla="*/ 34 h 108"/>
              <a:gd name="T16" fmla="*/ 131 w 136"/>
              <a:gd name="T17" fmla="*/ 8 h 108"/>
              <a:gd name="T18" fmla="*/ 107 w 136"/>
              <a:gd name="T19" fmla="*/ 1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6" h="108">
                <a:moveTo>
                  <a:pt x="107" y="18"/>
                </a:moveTo>
                <a:cubicBezTo>
                  <a:pt x="66" y="49"/>
                  <a:pt x="66" y="49"/>
                  <a:pt x="66" y="49"/>
                </a:cubicBezTo>
                <a:cubicBezTo>
                  <a:pt x="13" y="88"/>
                  <a:pt x="13" y="88"/>
                  <a:pt x="13" y="88"/>
                </a:cubicBezTo>
                <a:cubicBezTo>
                  <a:pt x="9" y="91"/>
                  <a:pt x="6" y="91"/>
                  <a:pt x="5" y="93"/>
                </a:cubicBezTo>
                <a:cubicBezTo>
                  <a:pt x="0" y="99"/>
                  <a:pt x="7" y="104"/>
                  <a:pt x="10" y="105"/>
                </a:cubicBezTo>
                <a:cubicBezTo>
                  <a:pt x="15" y="108"/>
                  <a:pt x="34" y="94"/>
                  <a:pt x="44" y="93"/>
                </a:cubicBezTo>
                <a:cubicBezTo>
                  <a:pt x="62" y="90"/>
                  <a:pt x="83" y="81"/>
                  <a:pt x="90" y="75"/>
                </a:cubicBezTo>
                <a:cubicBezTo>
                  <a:pt x="111" y="61"/>
                  <a:pt x="107" y="47"/>
                  <a:pt x="119" y="34"/>
                </a:cubicBezTo>
                <a:cubicBezTo>
                  <a:pt x="132" y="22"/>
                  <a:pt x="136" y="17"/>
                  <a:pt x="131" y="8"/>
                </a:cubicBezTo>
                <a:cubicBezTo>
                  <a:pt x="126" y="0"/>
                  <a:pt x="115" y="11"/>
                  <a:pt x="107" y="18"/>
                </a:cubicBezTo>
                <a:close/>
              </a:path>
            </a:pathLst>
          </a:custGeom>
          <a:solidFill>
            <a:srgbClr val="C77B7D"/>
          </a:solidFill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97" name="Freeform 180">
            <a:extLst>
              <a:ext uri="{FF2B5EF4-FFF2-40B4-BE49-F238E27FC236}">
                <a16:creationId xmlns:a16="http://schemas.microsoft.com/office/drawing/2014/main" id="{03E9A435-98CD-DDC4-BF22-F1BB7E405F57}"/>
              </a:ext>
            </a:extLst>
          </p:cNvPr>
          <p:cNvSpPr>
            <a:spLocks/>
          </p:cNvSpPr>
          <p:nvPr/>
        </p:nvSpPr>
        <p:spPr bwMode="auto">
          <a:xfrm>
            <a:off x="7078466" y="3031381"/>
            <a:ext cx="51215" cy="42680"/>
          </a:xfrm>
          <a:custGeom>
            <a:avLst/>
            <a:gdLst>
              <a:gd name="T0" fmla="*/ 29 w 30"/>
              <a:gd name="T1" fmla="*/ 3 h 25"/>
              <a:gd name="T2" fmla="*/ 10 w 30"/>
              <a:gd name="T3" fmla="*/ 11 h 25"/>
              <a:gd name="T4" fmla="*/ 1 w 30"/>
              <a:gd name="T5" fmla="*/ 21 h 25"/>
              <a:gd name="T6" fmla="*/ 22 w 30"/>
              <a:gd name="T7" fmla="*/ 17 h 25"/>
              <a:gd name="T8" fmla="*/ 29 w 30"/>
              <a:gd name="T9" fmla="*/ 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25">
                <a:moveTo>
                  <a:pt x="29" y="3"/>
                </a:moveTo>
                <a:cubicBezTo>
                  <a:pt x="25" y="0"/>
                  <a:pt x="17" y="7"/>
                  <a:pt x="10" y="11"/>
                </a:cubicBezTo>
                <a:cubicBezTo>
                  <a:pt x="4" y="16"/>
                  <a:pt x="0" y="19"/>
                  <a:pt x="1" y="21"/>
                </a:cubicBezTo>
                <a:cubicBezTo>
                  <a:pt x="4" y="25"/>
                  <a:pt x="16" y="22"/>
                  <a:pt x="22" y="17"/>
                </a:cubicBezTo>
                <a:cubicBezTo>
                  <a:pt x="27" y="11"/>
                  <a:pt x="30" y="5"/>
                  <a:pt x="29" y="3"/>
                </a:cubicBezTo>
                <a:close/>
              </a:path>
            </a:pathLst>
          </a:custGeom>
          <a:solidFill>
            <a:srgbClr val="AA45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98" name="Freeform 181">
            <a:extLst>
              <a:ext uri="{FF2B5EF4-FFF2-40B4-BE49-F238E27FC236}">
                <a16:creationId xmlns:a16="http://schemas.microsoft.com/office/drawing/2014/main" id="{F289967E-E3D4-44C0-EF8E-91100917A495}"/>
              </a:ext>
            </a:extLst>
          </p:cNvPr>
          <p:cNvSpPr>
            <a:spLocks/>
          </p:cNvSpPr>
          <p:nvPr/>
        </p:nvSpPr>
        <p:spPr bwMode="auto">
          <a:xfrm>
            <a:off x="7186993" y="2753358"/>
            <a:ext cx="208517" cy="212176"/>
          </a:xfrm>
          <a:custGeom>
            <a:avLst/>
            <a:gdLst>
              <a:gd name="T0" fmla="*/ 92 w 122"/>
              <a:gd name="T1" fmla="*/ 22 h 124"/>
              <a:gd name="T2" fmla="*/ 56 w 122"/>
              <a:gd name="T3" fmla="*/ 58 h 124"/>
              <a:gd name="T4" fmla="*/ 11 w 122"/>
              <a:gd name="T5" fmla="*/ 104 h 124"/>
              <a:gd name="T6" fmla="*/ 3 w 122"/>
              <a:gd name="T7" fmla="*/ 110 h 124"/>
              <a:gd name="T8" fmla="*/ 11 w 122"/>
              <a:gd name="T9" fmla="*/ 123 h 124"/>
              <a:gd name="T10" fmla="*/ 41 w 122"/>
              <a:gd name="T11" fmla="*/ 104 h 124"/>
              <a:gd name="T12" fmla="*/ 82 w 122"/>
              <a:gd name="T13" fmla="*/ 85 h 124"/>
              <a:gd name="T14" fmla="*/ 106 w 122"/>
              <a:gd name="T15" fmla="*/ 36 h 124"/>
              <a:gd name="T16" fmla="*/ 116 w 122"/>
              <a:gd name="T17" fmla="*/ 7 h 124"/>
              <a:gd name="T18" fmla="*/ 92 w 122"/>
              <a:gd name="T19" fmla="*/ 2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2" h="124">
                <a:moveTo>
                  <a:pt x="92" y="22"/>
                </a:moveTo>
                <a:cubicBezTo>
                  <a:pt x="56" y="58"/>
                  <a:pt x="56" y="58"/>
                  <a:pt x="56" y="58"/>
                </a:cubicBezTo>
                <a:cubicBezTo>
                  <a:pt x="11" y="104"/>
                  <a:pt x="11" y="104"/>
                  <a:pt x="11" y="104"/>
                </a:cubicBezTo>
                <a:cubicBezTo>
                  <a:pt x="7" y="107"/>
                  <a:pt x="4" y="108"/>
                  <a:pt x="3" y="110"/>
                </a:cubicBezTo>
                <a:cubicBezTo>
                  <a:pt x="0" y="117"/>
                  <a:pt x="8" y="122"/>
                  <a:pt x="11" y="123"/>
                </a:cubicBezTo>
                <a:cubicBezTo>
                  <a:pt x="16" y="124"/>
                  <a:pt x="32" y="107"/>
                  <a:pt x="41" y="104"/>
                </a:cubicBezTo>
                <a:cubicBezTo>
                  <a:pt x="58" y="100"/>
                  <a:pt x="75" y="91"/>
                  <a:pt x="82" y="85"/>
                </a:cubicBezTo>
                <a:cubicBezTo>
                  <a:pt x="100" y="68"/>
                  <a:pt x="96" y="50"/>
                  <a:pt x="106" y="36"/>
                </a:cubicBezTo>
                <a:cubicBezTo>
                  <a:pt x="116" y="22"/>
                  <a:pt x="122" y="16"/>
                  <a:pt x="116" y="7"/>
                </a:cubicBezTo>
                <a:cubicBezTo>
                  <a:pt x="110" y="0"/>
                  <a:pt x="99" y="14"/>
                  <a:pt x="92" y="22"/>
                </a:cubicBezTo>
                <a:close/>
              </a:path>
            </a:pathLst>
          </a:custGeom>
          <a:solidFill>
            <a:srgbClr val="C77B7D"/>
          </a:solidFill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99" name="Freeform 182">
            <a:extLst>
              <a:ext uri="{FF2B5EF4-FFF2-40B4-BE49-F238E27FC236}">
                <a16:creationId xmlns:a16="http://schemas.microsoft.com/office/drawing/2014/main" id="{EBBCC68D-9B6C-D4EA-3DCC-410403B9AAC6}"/>
              </a:ext>
            </a:extLst>
          </p:cNvPr>
          <p:cNvSpPr>
            <a:spLocks/>
          </p:cNvSpPr>
          <p:nvPr/>
        </p:nvSpPr>
        <p:spPr bwMode="auto">
          <a:xfrm>
            <a:off x="7280886" y="2852130"/>
            <a:ext cx="47557" cy="47557"/>
          </a:xfrm>
          <a:custGeom>
            <a:avLst/>
            <a:gdLst>
              <a:gd name="T0" fmla="*/ 26 w 28"/>
              <a:gd name="T1" fmla="*/ 3 h 28"/>
              <a:gd name="T2" fmla="*/ 9 w 28"/>
              <a:gd name="T3" fmla="*/ 13 h 28"/>
              <a:gd name="T4" fmla="*/ 2 w 28"/>
              <a:gd name="T5" fmla="*/ 24 h 28"/>
              <a:gd name="T6" fmla="*/ 21 w 28"/>
              <a:gd name="T7" fmla="*/ 17 h 28"/>
              <a:gd name="T8" fmla="*/ 26 w 28"/>
              <a:gd name="T9" fmla="*/ 3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8">
                <a:moveTo>
                  <a:pt x="26" y="3"/>
                </a:moveTo>
                <a:cubicBezTo>
                  <a:pt x="22" y="0"/>
                  <a:pt x="15" y="8"/>
                  <a:pt x="9" y="13"/>
                </a:cubicBezTo>
                <a:cubicBezTo>
                  <a:pt x="4" y="19"/>
                  <a:pt x="0" y="22"/>
                  <a:pt x="2" y="24"/>
                </a:cubicBezTo>
                <a:cubicBezTo>
                  <a:pt x="5" y="28"/>
                  <a:pt x="17" y="24"/>
                  <a:pt x="21" y="17"/>
                </a:cubicBezTo>
                <a:cubicBezTo>
                  <a:pt x="26" y="11"/>
                  <a:pt x="28" y="4"/>
                  <a:pt x="26" y="3"/>
                </a:cubicBezTo>
                <a:close/>
              </a:path>
            </a:pathLst>
          </a:custGeom>
          <a:solidFill>
            <a:srgbClr val="AA45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00" name="Freeform 183">
            <a:extLst>
              <a:ext uri="{FF2B5EF4-FFF2-40B4-BE49-F238E27FC236}">
                <a16:creationId xmlns:a16="http://schemas.microsoft.com/office/drawing/2014/main" id="{B010D155-1DCA-52D1-D3DF-4A27186C095A}"/>
              </a:ext>
            </a:extLst>
          </p:cNvPr>
          <p:cNvSpPr>
            <a:spLocks/>
          </p:cNvSpPr>
          <p:nvPr/>
        </p:nvSpPr>
        <p:spPr bwMode="auto">
          <a:xfrm>
            <a:off x="7374781" y="2542401"/>
            <a:ext cx="187787" cy="231686"/>
          </a:xfrm>
          <a:custGeom>
            <a:avLst/>
            <a:gdLst>
              <a:gd name="T0" fmla="*/ 88 w 110"/>
              <a:gd name="T1" fmla="*/ 0 h 136"/>
              <a:gd name="T2" fmla="*/ 76 w 110"/>
              <a:gd name="T3" fmla="*/ 21 h 136"/>
              <a:gd name="T4" fmla="*/ 46 w 110"/>
              <a:gd name="T5" fmla="*/ 64 h 136"/>
              <a:gd name="T6" fmla="*/ 7 w 110"/>
              <a:gd name="T7" fmla="*/ 115 h 136"/>
              <a:gd name="T8" fmla="*/ 2 w 110"/>
              <a:gd name="T9" fmla="*/ 125 h 136"/>
              <a:gd name="T10" fmla="*/ 10 w 110"/>
              <a:gd name="T11" fmla="*/ 135 h 136"/>
              <a:gd name="T12" fmla="*/ 40 w 110"/>
              <a:gd name="T13" fmla="*/ 116 h 136"/>
              <a:gd name="T14" fmla="*/ 75 w 110"/>
              <a:gd name="T15" fmla="*/ 90 h 136"/>
              <a:gd name="T16" fmla="*/ 89 w 110"/>
              <a:gd name="T17" fmla="*/ 40 h 136"/>
              <a:gd name="T18" fmla="*/ 95 w 110"/>
              <a:gd name="T19" fmla="*/ 31 h 136"/>
              <a:gd name="T20" fmla="*/ 99 w 110"/>
              <a:gd name="T21" fmla="*/ 17 h 136"/>
              <a:gd name="T22" fmla="*/ 110 w 110"/>
              <a:gd name="T23" fmla="*/ 7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0" h="136">
                <a:moveTo>
                  <a:pt x="88" y="0"/>
                </a:moveTo>
                <a:cubicBezTo>
                  <a:pt x="88" y="0"/>
                  <a:pt x="81" y="12"/>
                  <a:pt x="76" y="21"/>
                </a:cubicBezTo>
                <a:cubicBezTo>
                  <a:pt x="46" y="64"/>
                  <a:pt x="46" y="64"/>
                  <a:pt x="46" y="64"/>
                </a:cubicBezTo>
                <a:cubicBezTo>
                  <a:pt x="7" y="115"/>
                  <a:pt x="7" y="115"/>
                  <a:pt x="7" y="115"/>
                </a:cubicBezTo>
                <a:cubicBezTo>
                  <a:pt x="4" y="119"/>
                  <a:pt x="2" y="123"/>
                  <a:pt x="2" y="125"/>
                </a:cubicBezTo>
                <a:cubicBezTo>
                  <a:pt x="0" y="132"/>
                  <a:pt x="8" y="134"/>
                  <a:pt x="10" y="135"/>
                </a:cubicBezTo>
                <a:cubicBezTo>
                  <a:pt x="16" y="136"/>
                  <a:pt x="31" y="120"/>
                  <a:pt x="40" y="116"/>
                </a:cubicBezTo>
                <a:cubicBezTo>
                  <a:pt x="55" y="108"/>
                  <a:pt x="69" y="97"/>
                  <a:pt x="75" y="90"/>
                </a:cubicBezTo>
                <a:cubicBezTo>
                  <a:pt x="90" y="69"/>
                  <a:pt x="81" y="55"/>
                  <a:pt x="89" y="40"/>
                </a:cubicBezTo>
                <a:cubicBezTo>
                  <a:pt x="90" y="38"/>
                  <a:pt x="94" y="35"/>
                  <a:pt x="95" y="31"/>
                </a:cubicBezTo>
                <a:cubicBezTo>
                  <a:pt x="97" y="26"/>
                  <a:pt x="97" y="21"/>
                  <a:pt x="99" y="17"/>
                </a:cubicBezTo>
                <a:cubicBezTo>
                  <a:pt x="101" y="13"/>
                  <a:pt x="110" y="7"/>
                  <a:pt x="110" y="7"/>
                </a:cubicBezTo>
              </a:path>
            </a:pathLst>
          </a:custGeom>
          <a:solidFill>
            <a:srgbClr val="C77B7D"/>
          </a:solidFill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01" name="Freeform 184">
            <a:extLst>
              <a:ext uri="{FF2B5EF4-FFF2-40B4-BE49-F238E27FC236}">
                <a16:creationId xmlns:a16="http://schemas.microsoft.com/office/drawing/2014/main" id="{CF46F696-7385-2DD0-F1E9-95BAF5D9E9BF}"/>
              </a:ext>
            </a:extLst>
          </p:cNvPr>
          <p:cNvSpPr>
            <a:spLocks/>
          </p:cNvSpPr>
          <p:nvPr/>
        </p:nvSpPr>
        <p:spPr bwMode="auto">
          <a:xfrm>
            <a:off x="7374781" y="2542401"/>
            <a:ext cx="187787" cy="231686"/>
          </a:xfrm>
          <a:custGeom>
            <a:avLst/>
            <a:gdLst>
              <a:gd name="T0" fmla="*/ 88 w 110"/>
              <a:gd name="T1" fmla="*/ 0 h 136"/>
              <a:gd name="T2" fmla="*/ 76 w 110"/>
              <a:gd name="T3" fmla="*/ 21 h 136"/>
              <a:gd name="T4" fmla="*/ 46 w 110"/>
              <a:gd name="T5" fmla="*/ 64 h 136"/>
              <a:gd name="T6" fmla="*/ 7 w 110"/>
              <a:gd name="T7" fmla="*/ 115 h 136"/>
              <a:gd name="T8" fmla="*/ 2 w 110"/>
              <a:gd name="T9" fmla="*/ 125 h 136"/>
              <a:gd name="T10" fmla="*/ 10 w 110"/>
              <a:gd name="T11" fmla="*/ 135 h 136"/>
              <a:gd name="T12" fmla="*/ 40 w 110"/>
              <a:gd name="T13" fmla="*/ 116 h 136"/>
              <a:gd name="T14" fmla="*/ 75 w 110"/>
              <a:gd name="T15" fmla="*/ 90 h 136"/>
              <a:gd name="T16" fmla="*/ 89 w 110"/>
              <a:gd name="T17" fmla="*/ 40 h 136"/>
              <a:gd name="T18" fmla="*/ 95 w 110"/>
              <a:gd name="T19" fmla="*/ 31 h 136"/>
              <a:gd name="T20" fmla="*/ 99 w 110"/>
              <a:gd name="T21" fmla="*/ 17 h 136"/>
              <a:gd name="T22" fmla="*/ 110 w 110"/>
              <a:gd name="T23" fmla="*/ 7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0" h="136">
                <a:moveTo>
                  <a:pt x="88" y="0"/>
                </a:moveTo>
                <a:cubicBezTo>
                  <a:pt x="88" y="0"/>
                  <a:pt x="81" y="12"/>
                  <a:pt x="76" y="21"/>
                </a:cubicBezTo>
                <a:cubicBezTo>
                  <a:pt x="46" y="64"/>
                  <a:pt x="46" y="64"/>
                  <a:pt x="46" y="64"/>
                </a:cubicBezTo>
                <a:cubicBezTo>
                  <a:pt x="7" y="115"/>
                  <a:pt x="7" y="115"/>
                  <a:pt x="7" y="115"/>
                </a:cubicBezTo>
                <a:cubicBezTo>
                  <a:pt x="4" y="119"/>
                  <a:pt x="2" y="123"/>
                  <a:pt x="2" y="125"/>
                </a:cubicBezTo>
                <a:cubicBezTo>
                  <a:pt x="0" y="132"/>
                  <a:pt x="8" y="134"/>
                  <a:pt x="10" y="135"/>
                </a:cubicBezTo>
                <a:cubicBezTo>
                  <a:pt x="16" y="136"/>
                  <a:pt x="31" y="120"/>
                  <a:pt x="40" y="116"/>
                </a:cubicBezTo>
                <a:cubicBezTo>
                  <a:pt x="55" y="108"/>
                  <a:pt x="69" y="97"/>
                  <a:pt x="75" y="90"/>
                </a:cubicBezTo>
                <a:cubicBezTo>
                  <a:pt x="90" y="69"/>
                  <a:pt x="81" y="55"/>
                  <a:pt x="89" y="40"/>
                </a:cubicBezTo>
                <a:cubicBezTo>
                  <a:pt x="90" y="38"/>
                  <a:pt x="94" y="35"/>
                  <a:pt x="95" y="31"/>
                </a:cubicBezTo>
                <a:cubicBezTo>
                  <a:pt x="97" y="26"/>
                  <a:pt x="97" y="21"/>
                  <a:pt x="99" y="17"/>
                </a:cubicBezTo>
                <a:cubicBezTo>
                  <a:pt x="101" y="13"/>
                  <a:pt x="110" y="7"/>
                  <a:pt x="110" y="7"/>
                </a:cubicBezTo>
              </a:path>
            </a:pathLst>
          </a:custGeom>
          <a:noFill/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02" name="Freeform 185">
            <a:extLst>
              <a:ext uri="{FF2B5EF4-FFF2-40B4-BE49-F238E27FC236}">
                <a16:creationId xmlns:a16="http://schemas.microsoft.com/office/drawing/2014/main" id="{F7FDA5B3-44DA-E454-C369-02F16649EA88}"/>
              </a:ext>
            </a:extLst>
          </p:cNvPr>
          <p:cNvSpPr>
            <a:spLocks/>
          </p:cNvSpPr>
          <p:nvPr/>
        </p:nvSpPr>
        <p:spPr bwMode="auto">
          <a:xfrm>
            <a:off x="7458918" y="2654587"/>
            <a:ext cx="39021" cy="52435"/>
          </a:xfrm>
          <a:custGeom>
            <a:avLst/>
            <a:gdLst>
              <a:gd name="T0" fmla="*/ 21 w 23"/>
              <a:gd name="T1" fmla="*/ 2 h 31"/>
              <a:gd name="T2" fmla="*/ 8 w 23"/>
              <a:gd name="T3" fmla="*/ 9 h 31"/>
              <a:gd name="T4" fmla="*/ 2 w 23"/>
              <a:gd name="T5" fmla="*/ 28 h 31"/>
              <a:gd name="T6" fmla="*/ 18 w 23"/>
              <a:gd name="T7" fmla="*/ 15 h 31"/>
              <a:gd name="T8" fmla="*/ 21 w 23"/>
              <a:gd name="T9" fmla="*/ 2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31">
                <a:moveTo>
                  <a:pt x="21" y="2"/>
                </a:moveTo>
                <a:cubicBezTo>
                  <a:pt x="17" y="0"/>
                  <a:pt x="12" y="3"/>
                  <a:pt x="8" y="9"/>
                </a:cubicBezTo>
                <a:cubicBezTo>
                  <a:pt x="3" y="16"/>
                  <a:pt x="0" y="26"/>
                  <a:pt x="2" y="28"/>
                </a:cubicBezTo>
                <a:cubicBezTo>
                  <a:pt x="6" y="31"/>
                  <a:pt x="15" y="22"/>
                  <a:pt x="18" y="15"/>
                </a:cubicBezTo>
                <a:cubicBezTo>
                  <a:pt x="22" y="8"/>
                  <a:pt x="23" y="3"/>
                  <a:pt x="21" y="2"/>
                </a:cubicBezTo>
                <a:close/>
              </a:path>
            </a:pathLst>
          </a:custGeom>
          <a:solidFill>
            <a:srgbClr val="AA45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03" name="Freeform 186">
            <a:extLst>
              <a:ext uri="{FF2B5EF4-FFF2-40B4-BE49-F238E27FC236}">
                <a16:creationId xmlns:a16="http://schemas.microsoft.com/office/drawing/2014/main" id="{102637A7-A62B-A98A-C082-3FC269A570B7}"/>
              </a:ext>
            </a:extLst>
          </p:cNvPr>
          <p:cNvSpPr>
            <a:spLocks/>
          </p:cNvSpPr>
          <p:nvPr/>
        </p:nvSpPr>
        <p:spPr bwMode="auto">
          <a:xfrm>
            <a:off x="6733376" y="3103326"/>
            <a:ext cx="254855" cy="148767"/>
          </a:xfrm>
          <a:custGeom>
            <a:avLst/>
            <a:gdLst>
              <a:gd name="T0" fmla="*/ 118 w 149"/>
              <a:gd name="T1" fmla="*/ 15 h 87"/>
              <a:gd name="T2" fmla="*/ 72 w 149"/>
              <a:gd name="T3" fmla="*/ 39 h 87"/>
              <a:gd name="T4" fmla="*/ 14 w 149"/>
              <a:gd name="T5" fmla="*/ 69 h 87"/>
              <a:gd name="T6" fmla="*/ 4 w 149"/>
              <a:gd name="T7" fmla="*/ 72 h 87"/>
              <a:gd name="T8" fmla="*/ 10 w 149"/>
              <a:gd name="T9" fmla="*/ 85 h 87"/>
              <a:gd name="T10" fmla="*/ 43 w 149"/>
              <a:gd name="T11" fmla="*/ 77 h 87"/>
              <a:gd name="T12" fmla="*/ 94 w 149"/>
              <a:gd name="T13" fmla="*/ 68 h 87"/>
              <a:gd name="T14" fmla="*/ 128 w 149"/>
              <a:gd name="T15" fmla="*/ 30 h 87"/>
              <a:gd name="T16" fmla="*/ 145 w 149"/>
              <a:gd name="T17" fmla="*/ 8 h 87"/>
              <a:gd name="T18" fmla="*/ 118 w 149"/>
              <a:gd name="T19" fmla="*/ 15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9" h="87">
                <a:moveTo>
                  <a:pt x="118" y="15"/>
                </a:moveTo>
                <a:cubicBezTo>
                  <a:pt x="72" y="39"/>
                  <a:pt x="72" y="39"/>
                  <a:pt x="72" y="39"/>
                </a:cubicBezTo>
                <a:cubicBezTo>
                  <a:pt x="14" y="69"/>
                  <a:pt x="14" y="69"/>
                  <a:pt x="14" y="69"/>
                </a:cubicBezTo>
                <a:cubicBezTo>
                  <a:pt x="9" y="70"/>
                  <a:pt x="6" y="71"/>
                  <a:pt x="4" y="72"/>
                </a:cubicBezTo>
                <a:cubicBezTo>
                  <a:pt x="0" y="77"/>
                  <a:pt x="8" y="83"/>
                  <a:pt x="10" y="85"/>
                </a:cubicBezTo>
                <a:cubicBezTo>
                  <a:pt x="15" y="87"/>
                  <a:pt x="32" y="77"/>
                  <a:pt x="43" y="77"/>
                </a:cubicBezTo>
                <a:cubicBezTo>
                  <a:pt x="61" y="76"/>
                  <a:pt x="86" y="72"/>
                  <a:pt x="94" y="68"/>
                </a:cubicBezTo>
                <a:cubicBezTo>
                  <a:pt x="117" y="57"/>
                  <a:pt x="114" y="40"/>
                  <a:pt x="128" y="30"/>
                </a:cubicBezTo>
                <a:cubicBezTo>
                  <a:pt x="142" y="20"/>
                  <a:pt x="149" y="16"/>
                  <a:pt x="145" y="8"/>
                </a:cubicBezTo>
                <a:cubicBezTo>
                  <a:pt x="141" y="0"/>
                  <a:pt x="126" y="10"/>
                  <a:pt x="118" y="15"/>
                </a:cubicBezTo>
                <a:close/>
              </a:path>
            </a:pathLst>
          </a:custGeom>
          <a:solidFill>
            <a:srgbClr val="C77B7D"/>
          </a:solidFill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04" name="Freeform 187">
            <a:extLst>
              <a:ext uri="{FF2B5EF4-FFF2-40B4-BE49-F238E27FC236}">
                <a16:creationId xmlns:a16="http://schemas.microsoft.com/office/drawing/2014/main" id="{69871433-D073-205E-2C0E-C2E3A5083A87}"/>
              </a:ext>
            </a:extLst>
          </p:cNvPr>
          <p:cNvSpPr>
            <a:spLocks/>
          </p:cNvSpPr>
          <p:nvPr/>
        </p:nvSpPr>
        <p:spPr bwMode="auto">
          <a:xfrm>
            <a:off x="6846778" y="3176490"/>
            <a:ext cx="53654" cy="39021"/>
          </a:xfrm>
          <a:custGeom>
            <a:avLst/>
            <a:gdLst>
              <a:gd name="T0" fmla="*/ 31 w 32"/>
              <a:gd name="T1" fmla="*/ 4 h 23"/>
              <a:gd name="T2" fmla="*/ 11 w 32"/>
              <a:gd name="T3" fmla="*/ 9 h 23"/>
              <a:gd name="T4" fmla="*/ 1 w 32"/>
              <a:gd name="T5" fmla="*/ 19 h 23"/>
              <a:gd name="T6" fmla="*/ 22 w 32"/>
              <a:gd name="T7" fmla="*/ 15 h 23"/>
              <a:gd name="T8" fmla="*/ 31 w 32"/>
              <a:gd name="T9" fmla="*/ 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23">
                <a:moveTo>
                  <a:pt x="31" y="4"/>
                </a:moveTo>
                <a:cubicBezTo>
                  <a:pt x="27" y="0"/>
                  <a:pt x="18" y="6"/>
                  <a:pt x="11" y="9"/>
                </a:cubicBezTo>
                <a:cubicBezTo>
                  <a:pt x="4" y="12"/>
                  <a:pt x="0" y="17"/>
                  <a:pt x="1" y="19"/>
                </a:cubicBezTo>
                <a:cubicBezTo>
                  <a:pt x="3" y="23"/>
                  <a:pt x="16" y="19"/>
                  <a:pt x="22" y="15"/>
                </a:cubicBezTo>
                <a:cubicBezTo>
                  <a:pt x="28" y="11"/>
                  <a:pt x="32" y="5"/>
                  <a:pt x="31" y="4"/>
                </a:cubicBezTo>
                <a:close/>
              </a:path>
            </a:pathLst>
          </a:custGeom>
          <a:solidFill>
            <a:srgbClr val="AA45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05" name="Freeform 188">
            <a:extLst>
              <a:ext uri="{FF2B5EF4-FFF2-40B4-BE49-F238E27FC236}">
                <a16:creationId xmlns:a16="http://schemas.microsoft.com/office/drawing/2014/main" id="{7DA27D6A-14A9-C741-F21C-D886DDD1A922}"/>
              </a:ext>
            </a:extLst>
          </p:cNvPr>
          <p:cNvSpPr>
            <a:spLocks/>
          </p:cNvSpPr>
          <p:nvPr/>
        </p:nvSpPr>
        <p:spPr bwMode="auto">
          <a:xfrm>
            <a:off x="6472424" y="3224047"/>
            <a:ext cx="271926" cy="114623"/>
          </a:xfrm>
          <a:custGeom>
            <a:avLst/>
            <a:gdLst>
              <a:gd name="T0" fmla="*/ 129 w 159"/>
              <a:gd name="T1" fmla="*/ 12 h 67"/>
              <a:gd name="T2" fmla="*/ 79 w 159"/>
              <a:gd name="T3" fmla="*/ 29 h 67"/>
              <a:gd name="T4" fmla="*/ 16 w 159"/>
              <a:gd name="T5" fmla="*/ 47 h 67"/>
              <a:gd name="T6" fmla="*/ 5 w 159"/>
              <a:gd name="T7" fmla="*/ 50 h 67"/>
              <a:gd name="T8" fmla="*/ 7 w 159"/>
              <a:gd name="T9" fmla="*/ 63 h 67"/>
              <a:gd name="T10" fmla="*/ 45 w 159"/>
              <a:gd name="T11" fmla="*/ 63 h 67"/>
              <a:gd name="T12" fmla="*/ 93 w 159"/>
              <a:gd name="T13" fmla="*/ 62 h 67"/>
              <a:gd name="T14" fmla="*/ 135 w 159"/>
              <a:gd name="T15" fmla="*/ 31 h 67"/>
              <a:gd name="T16" fmla="*/ 156 w 159"/>
              <a:gd name="T17" fmla="*/ 9 h 67"/>
              <a:gd name="T18" fmla="*/ 129 w 159"/>
              <a:gd name="T19" fmla="*/ 12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9" h="67">
                <a:moveTo>
                  <a:pt x="129" y="12"/>
                </a:moveTo>
                <a:cubicBezTo>
                  <a:pt x="79" y="29"/>
                  <a:pt x="79" y="29"/>
                  <a:pt x="79" y="29"/>
                </a:cubicBezTo>
                <a:cubicBezTo>
                  <a:pt x="16" y="47"/>
                  <a:pt x="16" y="47"/>
                  <a:pt x="16" y="47"/>
                </a:cubicBezTo>
                <a:cubicBezTo>
                  <a:pt x="11" y="48"/>
                  <a:pt x="7" y="49"/>
                  <a:pt x="5" y="50"/>
                </a:cubicBezTo>
                <a:cubicBezTo>
                  <a:pt x="0" y="54"/>
                  <a:pt x="5" y="61"/>
                  <a:pt x="7" y="63"/>
                </a:cubicBezTo>
                <a:cubicBezTo>
                  <a:pt x="12" y="67"/>
                  <a:pt x="35" y="61"/>
                  <a:pt x="45" y="63"/>
                </a:cubicBezTo>
                <a:cubicBezTo>
                  <a:pt x="63" y="66"/>
                  <a:pt x="85" y="64"/>
                  <a:pt x="93" y="62"/>
                </a:cubicBezTo>
                <a:cubicBezTo>
                  <a:pt x="118" y="55"/>
                  <a:pt x="120" y="39"/>
                  <a:pt x="135" y="31"/>
                </a:cubicBezTo>
                <a:cubicBezTo>
                  <a:pt x="151" y="23"/>
                  <a:pt x="159" y="20"/>
                  <a:pt x="156" y="9"/>
                </a:cubicBezTo>
                <a:cubicBezTo>
                  <a:pt x="154" y="0"/>
                  <a:pt x="138" y="9"/>
                  <a:pt x="129" y="12"/>
                </a:cubicBezTo>
                <a:close/>
              </a:path>
            </a:pathLst>
          </a:custGeom>
          <a:solidFill>
            <a:srgbClr val="C77B7D"/>
          </a:solidFill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06" name="Freeform 189">
            <a:extLst>
              <a:ext uri="{FF2B5EF4-FFF2-40B4-BE49-F238E27FC236}">
                <a16:creationId xmlns:a16="http://schemas.microsoft.com/office/drawing/2014/main" id="{8354BCE8-0E60-CC85-8CB4-1583846D09C9}"/>
              </a:ext>
            </a:extLst>
          </p:cNvPr>
          <p:cNvSpPr>
            <a:spLocks/>
          </p:cNvSpPr>
          <p:nvPr/>
        </p:nvSpPr>
        <p:spPr bwMode="auto">
          <a:xfrm>
            <a:off x="6419990" y="3309404"/>
            <a:ext cx="64628" cy="64628"/>
          </a:xfrm>
          <a:custGeom>
            <a:avLst/>
            <a:gdLst>
              <a:gd name="T0" fmla="*/ 0 w 38"/>
              <a:gd name="T1" fmla="*/ 38 h 38"/>
              <a:gd name="T2" fmla="*/ 35 w 38"/>
              <a:gd name="T3" fmla="*/ 9 h 38"/>
              <a:gd name="T4" fmla="*/ 9 w 38"/>
              <a:gd name="T5" fmla="*/ 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38">
                <a:moveTo>
                  <a:pt x="0" y="38"/>
                </a:moveTo>
                <a:cubicBezTo>
                  <a:pt x="14" y="27"/>
                  <a:pt x="38" y="19"/>
                  <a:pt x="35" y="9"/>
                </a:cubicBezTo>
                <a:cubicBezTo>
                  <a:pt x="33" y="0"/>
                  <a:pt x="19" y="3"/>
                  <a:pt x="9" y="7"/>
                </a:cubicBezTo>
              </a:path>
            </a:pathLst>
          </a:custGeom>
          <a:solidFill>
            <a:srgbClr val="C77B7D"/>
          </a:solidFill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07" name="Freeform 190">
            <a:extLst>
              <a:ext uri="{FF2B5EF4-FFF2-40B4-BE49-F238E27FC236}">
                <a16:creationId xmlns:a16="http://schemas.microsoft.com/office/drawing/2014/main" id="{C515FF4E-AE6E-6059-4621-BC864D3ADB1C}"/>
              </a:ext>
            </a:extLst>
          </p:cNvPr>
          <p:cNvSpPr>
            <a:spLocks/>
          </p:cNvSpPr>
          <p:nvPr/>
        </p:nvSpPr>
        <p:spPr bwMode="auto">
          <a:xfrm>
            <a:off x="6419990" y="3309404"/>
            <a:ext cx="64628" cy="64628"/>
          </a:xfrm>
          <a:custGeom>
            <a:avLst/>
            <a:gdLst>
              <a:gd name="T0" fmla="*/ 0 w 38"/>
              <a:gd name="T1" fmla="*/ 38 h 38"/>
              <a:gd name="T2" fmla="*/ 35 w 38"/>
              <a:gd name="T3" fmla="*/ 9 h 38"/>
              <a:gd name="T4" fmla="*/ 9 w 38"/>
              <a:gd name="T5" fmla="*/ 7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38">
                <a:moveTo>
                  <a:pt x="0" y="38"/>
                </a:moveTo>
                <a:cubicBezTo>
                  <a:pt x="14" y="27"/>
                  <a:pt x="38" y="19"/>
                  <a:pt x="35" y="9"/>
                </a:cubicBezTo>
                <a:cubicBezTo>
                  <a:pt x="33" y="0"/>
                  <a:pt x="19" y="3"/>
                  <a:pt x="9" y="7"/>
                </a:cubicBezTo>
              </a:path>
            </a:pathLst>
          </a:custGeom>
          <a:noFill/>
          <a:ln w="11113" cap="flat">
            <a:solidFill>
              <a:srgbClr val="A7424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08" name="Freeform 191">
            <a:extLst>
              <a:ext uri="{FF2B5EF4-FFF2-40B4-BE49-F238E27FC236}">
                <a16:creationId xmlns:a16="http://schemas.microsoft.com/office/drawing/2014/main" id="{7264A1DE-7CE1-AA6A-4B11-D3585DFDCBAC}"/>
              </a:ext>
            </a:extLst>
          </p:cNvPr>
          <p:cNvSpPr>
            <a:spLocks/>
          </p:cNvSpPr>
          <p:nvPr/>
        </p:nvSpPr>
        <p:spPr bwMode="auto">
          <a:xfrm>
            <a:off x="6595584" y="3288674"/>
            <a:ext cx="52435" cy="31704"/>
          </a:xfrm>
          <a:custGeom>
            <a:avLst/>
            <a:gdLst>
              <a:gd name="T0" fmla="*/ 30 w 31"/>
              <a:gd name="T1" fmla="*/ 4 h 18"/>
              <a:gd name="T2" fmla="*/ 10 w 31"/>
              <a:gd name="T3" fmla="*/ 6 h 18"/>
              <a:gd name="T4" fmla="*/ 1 w 31"/>
              <a:gd name="T5" fmla="*/ 12 h 18"/>
              <a:gd name="T6" fmla="*/ 19 w 31"/>
              <a:gd name="T7" fmla="*/ 15 h 18"/>
              <a:gd name="T8" fmla="*/ 30 w 31"/>
              <a:gd name="T9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18">
                <a:moveTo>
                  <a:pt x="30" y="4"/>
                </a:moveTo>
                <a:cubicBezTo>
                  <a:pt x="27" y="0"/>
                  <a:pt x="17" y="4"/>
                  <a:pt x="10" y="6"/>
                </a:cubicBezTo>
                <a:cubicBezTo>
                  <a:pt x="2" y="8"/>
                  <a:pt x="0" y="10"/>
                  <a:pt x="1" y="12"/>
                </a:cubicBezTo>
                <a:cubicBezTo>
                  <a:pt x="2" y="17"/>
                  <a:pt x="12" y="18"/>
                  <a:pt x="19" y="15"/>
                </a:cubicBezTo>
                <a:cubicBezTo>
                  <a:pt x="26" y="11"/>
                  <a:pt x="31" y="6"/>
                  <a:pt x="30" y="4"/>
                </a:cubicBezTo>
                <a:close/>
              </a:path>
            </a:pathLst>
          </a:custGeom>
          <a:solidFill>
            <a:srgbClr val="AA45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09" name="Freeform 192">
            <a:extLst>
              <a:ext uri="{FF2B5EF4-FFF2-40B4-BE49-F238E27FC236}">
                <a16:creationId xmlns:a16="http://schemas.microsoft.com/office/drawing/2014/main" id="{1D14C828-D38E-0623-B3D9-BD58EEF60892}"/>
              </a:ext>
            </a:extLst>
          </p:cNvPr>
          <p:cNvSpPr>
            <a:spLocks/>
          </p:cNvSpPr>
          <p:nvPr/>
        </p:nvSpPr>
        <p:spPr bwMode="auto">
          <a:xfrm>
            <a:off x="6435841" y="2530207"/>
            <a:ext cx="1088924" cy="791390"/>
          </a:xfrm>
          <a:custGeom>
            <a:avLst/>
            <a:gdLst>
              <a:gd name="T0" fmla="*/ 9 w 639"/>
              <a:gd name="T1" fmla="*/ 432 h 464"/>
              <a:gd name="T2" fmla="*/ 354 w 639"/>
              <a:gd name="T3" fmla="*/ 279 h 464"/>
              <a:gd name="T4" fmla="*/ 613 w 639"/>
              <a:gd name="T5" fmla="*/ 0 h 464"/>
              <a:gd name="T6" fmla="*/ 639 w 639"/>
              <a:gd name="T7" fmla="*/ 7 h 464"/>
              <a:gd name="T8" fmla="*/ 372 w 639"/>
              <a:gd name="T9" fmla="*/ 299 h 464"/>
              <a:gd name="T10" fmla="*/ 0 w 639"/>
              <a:gd name="T11" fmla="*/ 464 h 464"/>
              <a:gd name="T12" fmla="*/ 9 w 639"/>
              <a:gd name="T13" fmla="*/ 432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9" h="464">
                <a:moveTo>
                  <a:pt x="9" y="432"/>
                </a:moveTo>
                <a:cubicBezTo>
                  <a:pt x="9" y="432"/>
                  <a:pt x="240" y="379"/>
                  <a:pt x="354" y="279"/>
                </a:cubicBezTo>
                <a:cubicBezTo>
                  <a:pt x="518" y="157"/>
                  <a:pt x="613" y="0"/>
                  <a:pt x="613" y="0"/>
                </a:cubicBezTo>
                <a:cubicBezTo>
                  <a:pt x="639" y="7"/>
                  <a:pt x="639" y="7"/>
                  <a:pt x="639" y="7"/>
                </a:cubicBezTo>
                <a:cubicBezTo>
                  <a:pt x="639" y="7"/>
                  <a:pt x="561" y="156"/>
                  <a:pt x="372" y="299"/>
                </a:cubicBezTo>
                <a:cubicBezTo>
                  <a:pt x="234" y="412"/>
                  <a:pt x="0" y="464"/>
                  <a:pt x="0" y="464"/>
                </a:cubicBezTo>
                <a:lnTo>
                  <a:pt x="9" y="432"/>
                </a:ln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10" name="Freeform 193">
            <a:extLst>
              <a:ext uri="{FF2B5EF4-FFF2-40B4-BE49-F238E27FC236}">
                <a16:creationId xmlns:a16="http://schemas.microsoft.com/office/drawing/2014/main" id="{D9B630CF-DD72-7B75-82AA-C59EDA343BE3}"/>
              </a:ext>
            </a:extLst>
          </p:cNvPr>
          <p:cNvSpPr>
            <a:spLocks/>
          </p:cNvSpPr>
          <p:nvPr/>
        </p:nvSpPr>
        <p:spPr bwMode="auto">
          <a:xfrm>
            <a:off x="6290733" y="2653368"/>
            <a:ext cx="1688868" cy="1135261"/>
          </a:xfrm>
          <a:custGeom>
            <a:avLst/>
            <a:gdLst>
              <a:gd name="T0" fmla="*/ 980 w 991"/>
              <a:gd name="T1" fmla="*/ 0 h 666"/>
              <a:gd name="T2" fmla="*/ 946 w 991"/>
              <a:gd name="T3" fmla="*/ 49 h 666"/>
              <a:gd name="T4" fmla="*/ 628 w 991"/>
              <a:gd name="T5" fmla="*/ 384 h 666"/>
              <a:gd name="T6" fmla="*/ 10 w 991"/>
              <a:gd name="T7" fmla="*/ 636 h 666"/>
              <a:gd name="T8" fmla="*/ 0 w 991"/>
              <a:gd name="T9" fmla="*/ 666 h 666"/>
              <a:gd name="T10" fmla="*/ 649 w 991"/>
              <a:gd name="T11" fmla="*/ 405 h 666"/>
              <a:gd name="T12" fmla="*/ 972 w 991"/>
              <a:gd name="T13" fmla="*/ 58 h 666"/>
              <a:gd name="T14" fmla="*/ 991 w 991"/>
              <a:gd name="T15" fmla="*/ 2 h 666"/>
              <a:gd name="T16" fmla="*/ 980 w 991"/>
              <a:gd name="T17" fmla="*/ 0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91" h="666">
                <a:moveTo>
                  <a:pt x="980" y="0"/>
                </a:moveTo>
                <a:cubicBezTo>
                  <a:pt x="980" y="0"/>
                  <a:pt x="967" y="18"/>
                  <a:pt x="946" y="49"/>
                </a:cubicBezTo>
                <a:cubicBezTo>
                  <a:pt x="894" y="122"/>
                  <a:pt x="785" y="265"/>
                  <a:pt x="628" y="384"/>
                </a:cubicBezTo>
                <a:cubicBezTo>
                  <a:pt x="338" y="605"/>
                  <a:pt x="10" y="636"/>
                  <a:pt x="10" y="636"/>
                </a:cubicBezTo>
                <a:cubicBezTo>
                  <a:pt x="0" y="666"/>
                  <a:pt x="0" y="666"/>
                  <a:pt x="0" y="666"/>
                </a:cubicBezTo>
                <a:cubicBezTo>
                  <a:pt x="0" y="666"/>
                  <a:pt x="363" y="631"/>
                  <a:pt x="649" y="405"/>
                </a:cubicBezTo>
                <a:cubicBezTo>
                  <a:pt x="835" y="259"/>
                  <a:pt x="933" y="128"/>
                  <a:pt x="972" y="58"/>
                </a:cubicBezTo>
                <a:cubicBezTo>
                  <a:pt x="991" y="2"/>
                  <a:pt x="991" y="2"/>
                  <a:pt x="991" y="2"/>
                </a:cubicBezTo>
                <a:lnTo>
                  <a:pt x="980" y="0"/>
                </a:ln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11" name="Freeform 194">
            <a:extLst>
              <a:ext uri="{FF2B5EF4-FFF2-40B4-BE49-F238E27FC236}">
                <a16:creationId xmlns:a16="http://schemas.microsoft.com/office/drawing/2014/main" id="{D2BB51F7-93AC-D45F-0DF8-C48DD8EB4AC7}"/>
              </a:ext>
            </a:extLst>
          </p:cNvPr>
          <p:cNvSpPr>
            <a:spLocks/>
          </p:cNvSpPr>
          <p:nvPr/>
        </p:nvSpPr>
        <p:spPr bwMode="auto">
          <a:xfrm>
            <a:off x="7664997" y="2637515"/>
            <a:ext cx="52435" cy="56093"/>
          </a:xfrm>
          <a:custGeom>
            <a:avLst/>
            <a:gdLst>
              <a:gd name="T0" fmla="*/ 0 w 31"/>
              <a:gd name="T1" fmla="*/ 0 h 33"/>
              <a:gd name="T2" fmla="*/ 0 w 31"/>
              <a:gd name="T3" fmla="*/ 9 h 33"/>
              <a:gd name="T4" fmla="*/ 7 w 31"/>
              <a:gd name="T5" fmla="*/ 15 h 33"/>
              <a:gd name="T6" fmla="*/ 0 w 31"/>
              <a:gd name="T7" fmla="*/ 30 h 33"/>
              <a:gd name="T8" fmla="*/ 6 w 31"/>
              <a:gd name="T9" fmla="*/ 33 h 33"/>
              <a:gd name="T10" fmla="*/ 14 w 31"/>
              <a:gd name="T11" fmla="*/ 20 h 33"/>
              <a:gd name="T12" fmla="*/ 24 w 31"/>
              <a:gd name="T13" fmla="*/ 18 h 33"/>
              <a:gd name="T14" fmla="*/ 31 w 31"/>
              <a:gd name="T15" fmla="*/ 14 h 33"/>
              <a:gd name="T16" fmla="*/ 25 w 31"/>
              <a:gd name="T17" fmla="*/ 6 h 33"/>
              <a:gd name="T18" fmla="*/ 13 w 31"/>
              <a:gd name="T19" fmla="*/ 13 h 33"/>
              <a:gd name="T20" fmla="*/ 9 w 31"/>
              <a:gd name="T21" fmla="*/ 0 h 33"/>
              <a:gd name="T22" fmla="*/ 0 w 31"/>
              <a:gd name="T2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" h="33">
                <a:moveTo>
                  <a:pt x="0" y="0"/>
                </a:moveTo>
                <a:cubicBezTo>
                  <a:pt x="0" y="9"/>
                  <a:pt x="0" y="9"/>
                  <a:pt x="0" y="9"/>
                </a:cubicBezTo>
                <a:cubicBezTo>
                  <a:pt x="7" y="15"/>
                  <a:pt x="7" y="15"/>
                  <a:pt x="7" y="15"/>
                </a:cubicBezTo>
                <a:cubicBezTo>
                  <a:pt x="0" y="30"/>
                  <a:pt x="0" y="30"/>
                  <a:pt x="0" y="30"/>
                </a:cubicBezTo>
                <a:cubicBezTo>
                  <a:pt x="6" y="33"/>
                  <a:pt x="6" y="33"/>
                  <a:pt x="6" y="33"/>
                </a:cubicBezTo>
                <a:cubicBezTo>
                  <a:pt x="14" y="20"/>
                  <a:pt x="14" y="20"/>
                  <a:pt x="14" y="20"/>
                </a:cubicBezTo>
                <a:cubicBezTo>
                  <a:pt x="24" y="18"/>
                  <a:pt x="24" y="18"/>
                  <a:pt x="24" y="18"/>
                </a:cubicBezTo>
                <a:cubicBezTo>
                  <a:pt x="31" y="14"/>
                  <a:pt x="31" y="14"/>
                  <a:pt x="31" y="14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6"/>
                  <a:pt x="15" y="15"/>
                  <a:pt x="13" y="13"/>
                </a:cubicBezTo>
                <a:cubicBezTo>
                  <a:pt x="10" y="11"/>
                  <a:pt x="9" y="0"/>
                  <a:pt x="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12" name="Freeform 195">
            <a:extLst>
              <a:ext uri="{FF2B5EF4-FFF2-40B4-BE49-F238E27FC236}">
                <a16:creationId xmlns:a16="http://schemas.microsoft.com/office/drawing/2014/main" id="{4260C253-CDC2-55C8-A897-430C8991222D}"/>
              </a:ext>
            </a:extLst>
          </p:cNvPr>
          <p:cNvSpPr>
            <a:spLocks/>
          </p:cNvSpPr>
          <p:nvPr/>
        </p:nvSpPr>
        <p:spPr bwMode="auto">
          <a:xfrm>
            <a:off x="7618661" y="2817986"/>
            <a:ext cx="41459" cy="45119"/>
          </a:xfrm>
          <a:custGeom>
            <a:avLst/>
            <a:gdLst>
              <a:gd name="T0" fmla="*/ 0 w 24"/>
              <a:gd name="T1" fmla="*/ 0 h 26"/>
              <a:gd name="T2" fmla="*/ 0 w 24"/>
              <a:gd name="T3" fmla="*/ 7 h 26"/>
              <a:gd name="T4" fmla="*/ 5 w 24"/>
              <a:gd name="T5" fmla="*/ 12 h 26"/>
              <a:gd name="T6" fmla="*/ 0 w 24"/>
              <a:gd name="T7" fmla="*/ 24 h 26"/>
              <a:gd name="T8" fmla="*/ 4 w 24"/>
              <a:gd name="T9" fmla="*/ 26 h 26"/>
              <a:gd name="T10" fmla="*/ 11 w 24"/>
              <a:gd name="T11" fmla="*/ 16 h 26"/>
              <a:gd name="T12" fmla="*/ 19 w 24"/>
              <a:gd name="T13" fmla="*/ 14 h 26"/>
              <a:gd name="T14" fmla="*/ 24 w 24"/>
              <a:gd name="T15" fmla="*/ 11 h 26"/>
              <a:gd name="T16" fmla="*/ 19 w 24"/>
              <a:gd name="T17" fmla="*/ 4 h 26"/>
              <a:gd name="T18" fmla="*/ 10 w 24"/>
              <a:gd name="T19" fmla="*/ 10 h 26"/>
              <a:gd name="T20" fmla="*/ 7 w 24"/>
              <a:gd name="T21" fmla="*/ 0 h 26"/>
              <a:gd name="T22" fmla="*/ 0 w 24"/>
              <a:gd name="T2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" h="26">
                <a:moveTo>
                  <a:pt x="0" y="0"/>
                </a:moveTo>
                <a:cubicBezTo>
                  <a:pt x="0" y="7"/>
                  <a:pt x="0" y="7"/>
                  <a:pt x="0" y="7"/>
                </a:cubicBezTo>
                <a:cubicBezTo>
                  <a:pt x="5" y="12"/>
                  <a:pt x="5" y="12"/>
                  <a:pt x="5" y="12"/>
                </a:cubicBezTo>
                <a:cubicBezTo>
                  <a:pt x="0" y="24"/>
                  <a:pt x="0" y="24"/>
                  <a:pt x="0" y="24"/>
                </a:cubicBezTo>
                <a:cubicBezTo>
                  <a:pt x="4" y="26"/>
                  <a:pt x="4" y="26"/>
                  <a:pt x="4" y="26"/>
                </a:cubicBezTo>
                <a:cubicBezTo>
                  <a:pt x="11" y="16"/>
                  <a:pt x="11" y="16"/>
                  <a:pt x="11" y="16"/>
                </a:cubicBezTo>
                <a:cubicBezTo>
                  <a:pt x="19" y="14"/>
                  <a:pt x="19" y="14"/>
                  <a:pt x="19" y="14"/>
                </a:cubicBezTo>
                <a:cubicBezTo>
                  <a:pt x="24" y="11"/>
                  <a:pt x="24" y="11"/>
                  <a:pt x="24" y="11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1" y="12"/>
                  <a:pt x="10" y="10"/>
                </a:cubicBezTo>
                <a:cubicBezTo>
                  <a:pt x="8" y="9"/>
                  <a:pt x="7" y="0"/>
                  <a:pt x="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13" name="Freeform 196">
            <a:extLst>
              <a:ext uri="{FF2B5EF4-FFF2-40B4-BE49-F238E27FC236}">
                <a16:creationId xmlns:a16="http://schemas.microsoft.com/office/drawing/2014/main" id="{20A682E0-7E42-D1E5-50BE-62745B6D7C2F}"/>
              </a:ext>
            </a:extLst>
          </p:cNvPr>
          <p:cNvSpPr>
            <a:spLocks/>
          </p:cNvSpPr>
          <p:nvPr/>
        </p:nvSpPr>
        <p:spPr bwMode="auto">
          <a:xfrm>
            <a:off x="7532081" y="2735067"/>
            <a:ext cx="42680" cy="43898"/>
          </a:xfrm>
          <a:custGeom>
            <a:avLst/>
            <a:gdLst>
              <a:gd name="T0" fmla="*/ 0 w 25"/>
              <a:gd name="T1" fmla="*/ 0 h 26"/>
              <a:gd name="T2" fmla="*/ 0 w 25"/>
              <a:gd name="T3" fmla="*/ 7 h 26"/>
              <a:gd name="T4" fmla="*/ 6 w 25"/>
              <a:gd name="T5" fmla="*/ 12 h 26"/>
              <a:gd name="T6" fmla="*/ 0 w 25"/>
              <a:gd name="T7" fmla="*/ 24 h 26"/>
              <a:gd name="T8" fmla="*/ 5 w 25"/>
              <a:gd name="T9" fmla="*/ 26 h 26"/>
              <a:gd name="T10" fmla="*/ 11 w 25"/>
              <a:gd name="T11" fmla="*/ 16 h 26"/>
              <a:gd name="T12" fmla="*/ 19 w 25"/>
              <a:gd name="T13" fmla="*/ 14 h 26"/>
              <a:gd name="T14" fmla="*/ 25 w 25"/>
              <a:gd name="T15" fmla="*/ 11 h 26"/>
              <a:gd name="T16" fmla="*/ 20 w 25"/>
              <a:gd name="T17" fmla="*/ 4 h 26"/>
              <a:gd name="T18" fmla="*/ 10 w 25"/>
              <a:gd name="T19" fmla="*/ 10 h 26"/>
              <a:gd name="T20" fmla="*/ 8 w 25"/>
              <a:gd name="T21" fmla="*/ 0 h 26"/>
              <a:gd name="T22" fmla="*/ 0 w 25"/>
              <a:gd name="T2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" h="26">
                <a:moveTo>
                  <a:pt x="0" y="0"/>
                </a:moveTo>
                <a:cubicBezTo>
                  <a:pt x="0" y="7"/>
                  <a:pt x="0" y="7"/>
                  <a:pt x="0" y="7"/>
                </a:cubicBezTo>
                <a:cubicBezTo>
                  <a:pt x="6" y="12"/>
                  <a:pt x="6" y="12"/>
                  <a:pt x="6" y="12"/>
                </a:cubicBezTo>
                <a:cubicBezTo>
                  <a:pt x="0" y="24"/>
                  <a:pt x="0" y="24"/>
                  <a:pt x="0" y="24"/>
                </a:cubicBezTo>
                <a:cubicBezTo>
                  <a:pt x="5" y="26"/>
                  <a:pt x="5" y="26"/>
                  <a:pt x="5" y="26"/>
                </a:cubicBezTo>
                <a:cubicBezTo>
                  <a:pt x="11" y="16"/>
                  <a:pt x="11" y="16"/>
                  <a:pt x="11" y="16"/>
                </a:cubicBezTo>
                <a:cubicBezTo>
                  <a:pt x="19" y="14"/>
                  <a:pt x="19" y="14"/>
                  <a:pt x="19" y="14"/>
                </a:cubicBezTo>
                <a:cubicBezTo>
                  <a:pt x="25" y="11"/>
                  <a:pt x="25" y="11"/>
                  <a:pt x="25" y="11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2" y="12"/>
                  <a:pt x="10" y="10"/>
                </a:cubicBezTo>
                <a:cubicBezTo>
                  <a:pt x="8" y="8"/>
                  <a:pt x="8" y="0"/>
                  <a:pt x="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14" name="Freeform 197">
            <a:extLst>
              <a:ext uri="{FF2B5EF4-FFF2-40B4-BE49-F238E27FC236}">
                <a16:creationId xmlns:a16="http://schemas.microsoft.com/office/drawing/2014/main" id="{129CB089-0621-2280-856F-D5784A7B5C52}"/>
              </a:ext>
            </a:extLst>
          </p:cNvPr>
          <p:cNvSpPr>
            <a:spLocks/>
          </p:cNvSpPr>
          <p:nvPr/>
        </p:nvSpPr>
        <p:spPr bwMode="auto">
          <a:xfrm>
            <a:off x="7724747" y="2685071"/>
            <a:ext cx="45119" cy="42680"/>
          </a:xfrm>
          <a:custGeom>
            <a:avLst/>
            <a:gdLst>
              <a:gd name="T0" fmla="*/ 0 w 27"/>
              <a:gd name="T1" fmla="*/ 23 h 25"/>
              <a:gd name="T2" fmla="*/ 7 w 27"/>
              <a:gd name="T3" fmla="*/ 24 h 25"/>
              <a:gd name="T4" fmla="*/ 13 w 27"/>
              <a:gd name="T5" fmla="*/ 19 h 25"/>
              <a:gd name="T6" fmla="*/ 24 w 27"/>
              <a:gd name="T7" fmla="*/ 25 h 25"/>
              <a:gd name="T8" fmla="*/ 27 w 27"/>
              <a:gd name="T9" fmla="*/ 20 h 25"/>
              <a:gd name="T10" fmla="*/ 17 w 27"/>
              <a:gd name="T11" fmla="*/ 13 h 25"/>
              <a:gd name="T12" fmla="*/ 15 w 27"/>
              <a:gd name="T13" fmla="*/ 6 h 25"/>
              <a:gd name="T14" fmla="*/ 13 w 27"/>
              <a:gd name="T15" fmla="*/ 0 h 25"/>
              <a:gd name="T16" fmla="*/ 6 w 27"/>
              <a:gd name="T17" fmla="*/ 4 h 25"/>
              <a:gd name="T18" fmla="*/ 11 w 27"/>
              <a:gd name="T19" fmla="*/ 14 h 25"/>
              <a:gd name="T20" fmla="*/ 1 w 27"/>
              <a:gd name="T21" fmla="*/ 16 h 25"/>
              <a:gd name="T22" fmla="*/ 0 w 27"/>
              <a:gd name="T23" fmla="*/ 2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" h="25">
                <a:moveTo>
                  <a:pt x="0" y="23"/>
                </a:moveTo>
                <a:cubicBezTo>
                  <a:pt x="7" y="24"/>
                  <a:pt x="7" y="24"/>
                  <a:pt x="7" y="24"/>
                </a:cubicBezTo>
                <a:cubicBezTo>
                  <a:pt x="13" y="19"/>
                  <a:pt x="13" y="19"/>
                  <a:pt x="13" y="19"/>
                </a:cubicBezTo>
                <a:cubicBezTo>
                  <a:pt x="24" y="25"/>
                  <a:pt x="24" y="25"/>
                  <a:pt x="24" y="25"/>
                </a:cubicBezTo>
                <a:cubicBezTo>
                  <a:pt x="27" y="20"/>
                  <a:pt x="27" y="20"/>
                  <a:pt x="27" y="20"/>
                </a:cubicBezTo>
                <a:cubicBezTo>
                  <a:pt x="17" y="13"/>
                  <a:pt x="17" y="13"/>
                  <a:pt x="17" y="13"/>
                </a:cubicBezTo>
                <a:cubicBezTo>
                  <a:pt x="15" y="6"/>
                  <a:pt x="15" y="6"/>
                  <a:pt x="15" y="6"/>
                </a:cubicBezTo>
                <a:cubicBezTo>
                  <a:pt x="13" y="0"/>
                  <a:pt x="13" y="0"/>
                  <a:pt x="13" y="0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13" y="13"/>
                  <a:pt x="11" y="14"/>
                </a:cubicBezTo>
                <a:cubicBezTo>
                  <a:pt x="10" y="16"/>
                  <a:pt x="1" y="16"/>
                  <a:pt x="1" y="16"/>
                </a:cubicBezTo>
                <a:lnTo>
                  <a:pt x="0" y="2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15" name="Freeform 198">
            <a:extLst>
              <a:ext uri="{FF2B5EF4-FFF2-40B4-BE49-F238E27FC236}">
                <a16:creationId xmlns:a16="http://schemas.microsoft.com/office/drawing/2014/main" id="{F21A2F5C-0FE6-7A74-B3BA-2C4B47FCBAA7}"/>
              </a:ext>
            </a:extLst>
          </p:cNvPr>
          <p:cNvSpPr>
            <a:spLocks/>
          </p:cNvSpPr>
          <p:nvPr/>
        </p:nvSpPr>
        <p:spPr bwMode="auto">
          <a:xfrm>
            <a:off x="7480868" y="2821645"/>
            <a:ext cx="30485" cy="32924"/>
          </a:xfrm>
          <a:custGeom>
            <a:avLst/>
            <a:gdLst>
              <a:gd name="T0" fmla="*/ 0 w 18"/>
              <a:gd name="T1" fmla="*/ 1 h 19"/>
              <a:gd name="T2" fmla="*/ 1 w 18"/>
              <a:gd name="T3" fmla="*/ 6 h 19"/>
              <a:gd name="T4" fmla="*/ 5 w 18"/>
              <a:gd name="T5" fmla="*/ 9 h 19"/>
              <a:gd name="T6" fmla="*/ 2 w 18"/>
              <a:gd name="T7" fmla="*/ 18 h 19"/>
              <a:gd name="T8" fmla="*/ 6 w 18"/>
              <a:gd name="T9" fmla="*/ 19 h 19"/>
              <a:gd name="T10" fmla="*/ 9 w 18"/>
              <a:gd name="T11" fmla="*/ 11 h 19"/>
              <a:gd name="T12" fmla="*/ 14 w 18"/>
              <a:gd name="T13" fmla="*/ 8 h 19"/>
              <a:gd name="T14" fmla="*/ 18 w 18"/>
              <a:gd name="T15" fmla="*/ 6 h 19"/>
              <a:gd name="T16" fmla="*/ 14 w 18"/>
              <a:gd name="T17" fmla="*/ 2 h 19"/>
              <a:gd name="T18" fmla="*/ 8 w 18"/>
              <a:gd name="T19" fmla="*/ 7 h 19"/>
              <a:gd name="T20" fmla="*/ 5 w 18"/>
              <a:gd name="T21" fmla="*/ 0 h 19"/>
              <a:gd name="T22" fmla="*/ 0 w 18"/>
              <a:gd name="T23" fmla="*/ 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19">
                <a:moveTo>
                  <a:pt x="0" y="1"/>
                </a:moveTo>
                <a:cubicBezTo>
                  <a:pt x="1" y="6"/>
                  <a:pt x="1" y="6"/>
                  <a:pt x="1" y="6"/>
                </a:cubicBezTo>
                <a:cubicBezTo>
                  <a:pt x="5" y="9"/>
                  <a:pt x="5" y="9"/>
                  <a:pt x="5" y="9"/>
                </a:cubicBezTo>
                <a:cubicBezTo>
                  <a:pt x="2" y="18"/>
                  <a:pt x="2" y="18"/>
                  <a:pt x="2" y="18"/>
                </a:cubicBezTo>
                <a:cubicBezTo>
                  <a:pt x="6" y="19"/>
                  <a:pt x="6" y="19"/>
                  <a:pt x="6" y="19"/>
                </a:cubicBezTo>
                <a:cubicBezTo>
                  <a:pt x="9" y="11"/>
                  <a:pt x="9" y="11"/>
                  <a:pt x="9" y="11"/>
                </a:cubicBezTo>
                <a:cubicBezTo>
                  <a:pt x="14" y="8"/>
                  <a:pt x="14" y="8"/>
                  <a:pt x="14" y="8"/>
                </a:cubicBezTo>
                <a:cubicBezTo>
                  <a:pt x="18" y="6"/>
                  <a:pt x="18" y="6"/>
                  <a:pt x="18" y="6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9" y="8"/>
                  <a:pt x="8" y="7"/>
                </a:cubicBezTo>
                <a:cubicBezTo>
                  <a:pt x="6" y="6"/>
                  <a:pt x="5" y="0"/>
                  <a:pt x="5" y="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16" name="Freeform 199">
            <a:extLst>
              <a:ext uri="{FF2B5EF4-FFF2-40B4-BE49-F238E27FC236}">
                <a16:creationId xmlns:a16="http://schemas.microsoft.com/office/drawing/2014/main" id="{0483987B-86C1-60C2-960E-2EEC6F59EF27}"/>
              </a:ext>
            </a:extLst>
          </p:cNvPr>
          <p:cNvSpPr>
            <a:spLocks/>
          </p:cNvSpPr>
          <p:nvPr/>
        </p:nvSpPr>
        <p:spPr bwMode="auto">
          <a:xfrm>
            <a:off x="7557689" y="2811889"/>
            <a:ext cx="28046" cy="31704"/>
          </a:xfrm>
          <a:custGeom>
            <a:avLst/>
            <a:gdLst>
              <a:gd name="T0" fmla="*/ 0 w 17"/>
              <a:gd name="T1" fmla="*/ 0 h 19"/>
              <a:gd name="T2" fmla="*/ 0 w 17"/>
              <a:gd name="T3" fmla="*/ 5 h 19"/>
              <a:gd name="T4" fmla="*/ 4 w 17"/>
              <a:gd name="T5" fmla="*/ 9 h 19"/>
              <a:gd name="T6" fmla="*/ 0 w 17"/>
              <a:gd name="T7" fmla="*/ 17 h 19"/>
              <a:gd name="T8" fmla="*/ 3 w 17"/>
              <a:gd name="T9" fmla="*/ 19 h 19"/>
              <a:gd name="T10" fmla="*/ 8 w 17"/>
              <a:gd name="T11" fmla="*/ 12 h 19"/>
              <a:gd name="T12" fmla="*/ 13 w 17"/>
              <a:gd name="T13" fmla="*/ 10 h 19"/>
              <a:gd name="T14" fmla="*/ 17 w 17"/>
              <a:gd name="T15" fmla="*/ 9 h 19"/>
              <a:gd name="T16" fmla="*/ 14 w 17"/>
              <a:gd name="T17" fmla="*/ 4 h 19"/>
              <a:gd name="T18" fmla="*/ 7 w 17"/>
              <a:gd name="T19" fmla="*/ 8 h 19"/>
              <a:gd name="T20" fmla="*/ 5 w 17"/>
              <a:gd name="T21" fmla="*/ 1 h 19"/>
              <a:gd name="T22" fmla="*/ 0 w 17"/>
              <a:gd name="T23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" h="19">
                <a:moveTo>
                  <a:pt x="0" y="0"/>
                </a:moveTo>
                <a:cubicBezTo>
                  <a:pt x="0" y="5"/>
                  <a:pt x="0" y="5"/>
                  <a:pt x="0" y="5"/>
                </a:cubicBezTo>
                <a:cubicBezTo>
                  <a:pt x="4" y="9"/>
                  <a:pt x="4" y="9"/>
                  <a:pt x="4" y="9"/>
                </a:cubicBezTo>
                <a:cubicBezTo>
                  <a:pt x="0" y="17"/>
                  <a:pt x="0" y="17"/>
                  <a:pt x="0" y="17"/>
                </a:cubicBezTo>
                <a:cubicBezTo>
                  <a:pt x="3" y="19"/>
                  <a:pt x="3" y="19"/>
                  <a:pt x="3" y="19"/>
                </a:cubicBezTo>
                <a:cubicBezTo>
                  <a:pt x="8" y="12"/>
                  <a:pt x="8" y="12"/>
                  <a:pt x="8" y="12"/>
                </a:cubicBezTo>
                <a:cubicBezTo>
                  <a:pt x="13" y="10"/>
                  <a:pt x="13" y="10"/>
                  <a:pt x="13" y="10"/>
                </a:cubicBezTo>
                <a:cubicBezTo>
                  <a:pt x="17" y="9"/>
                  <a:pt x="17" y="9"/>
                  <a:pt x="17" y="9"/>
                </a:cubicBezTo>
                <a:cubicBezTo>
                  <a:pt x="14" y="4"/>
                  <a:pt x="14" y="4"/>
                  <a:pt x="14" y="4"/>
                </a:cubicBezTo>
                <a:cubicBezTo>
                  <a:pt x="14" y="4"/>
                  <a:pt x="8" y="9"/>
                  <a:pt x="7" y="8"/>
                </a:cubicBezTo>
                <a:cubicBezTo>
                  <a:pt x="6" y="7"/>
                  <a:pt x="5" y="1"/>
                  <a:pt x="5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17" name="Freeform 200">
            <a:extLst>
              <a:ext uri="{FF2B5EF4-FFF2-40B4-BE49-F238E27FC236}">
                <a16:creationId xmlns:a16="http://schemas.microsoft.com/office/drawing/2014/main" id="{F32A65E9-781D-5831-33E6-A090EACC176C}"/>
              </a:ext>
            </a:extLst>
          </p:cNvPr>
          <p:cNvSpPr>
            <a:spLocks/>
          </p:cNvSpPr>
          <p:nvPr/>
        </p:nvSpPr>
        <p:spPr bwMode="auto">
          <a:xfrm>
            <a:off x="7628415" y="2727752"/>
            <a:ext cx="34143" cy="30485"/>
          </a:xfrm>
          <a:custGeom>
            <a:avLst/>
            <a:gdLst>
              <a:gd name="T0" fmla="*/ 8 w 20"/>
              <a:gd name="T1" fmla="*/ 0 h 18"/>
              <a:gd name="T2" fmla="*/ 6 w 20"/>
              <a:gd name="T3" fmla="*/ 5 h 18"/>
              <a:gd name="T4" fmla="*/ 8 w 20"/>
              <a:gd name="T5" fmla="*/ 9 h 18"/>
              <a:gd name="T6" fmla="*/ 0 w 20"/>
              <a:gd name="T7" fmla="*/ 15 h 18"/>
              <a:gd name="T8" fmla="*/ 3 w 20"/>
              <a:gd name="T9" fmla="*/ 18 h 18"/>
              <a:gd name="T10" fmla="*/ 10 w 20"/>
              <a:gd name="T11" fmla="*/ 14 h 18"/>
              <a:gd name="T12" fmla="*/ 15 w 20"/>
              <a:gd name="T13" fmla="*/ 15 h 18"/>
              <a:gd name="T14" fmla="*/ 20 w 20"/>
              <a:gd name="T15" fmla="*/ 15 h 18"/>
              <a:gd name="T16" fmla="*/ 19 w 20"/>
              <a:gd name="T17" fmla="*/ 9 h 18"/>
              <a:gd name="T18" fmla="*/ 11 w 20"/>
              <a:gd name="T19" fmla="*/ 10 h 18"/>
              <a:gd name="T20" fmla="*/ 12 w 20"/>
              <a:gd name="T21" fmla="*/ 3 h 18"/>
              <a:gd name="T22" fmla="*/ 8 w 20"/>
              <a:gd name="T23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" h="18">
                <a:moveTo>
                  <a:pt x="8" y="0"/>
                </a:moveTo>
                <a:cubicBezTo>
                  <a:pt x="6" y="5"/>
                  <a:pt x="6" y="5"/>
                  <a:pt x="6" y="5"/>
                </a:cubicBezTo>
                <a:cubicBezTo>
                  <a:pt x="8" y="9"/>
                  <a:pt x="8" y="9"/>
                  <a:pt x="8" y="9"/>
                </a:cubicBezTo>
                <a:cubicBezTo>
                  <a:pt x="0" y="15"/>
                  <a:pt x="0" y="15"/>
                  <a:pt x="0" y="15"/>
                </a:cubicBezTo>
                <a:cubicBezTo>
                  <a:pt x="3" y="18"/>
                  <a:pt x="3" y="18"/>
                  <a:pt x="3" y="18"/>
                </a:cubicBezTo>
                <a:cubicBezTo>
                  <a:pt x="10" y="14"/>
                  <a:pt x="10" y="14"/>
                  <a:pt x="10" y="14"/>
                </a:cubicBezTo>
                <a:cubicBezTo>
                  <a:pt x="15" y="15"/>
                  <a:pt x="15" y="15"/>
                  <a:pt x="15" y="15"/>
                </a:cubicBezTo>
                <a:cubicBezTo>
                  <a:pt x="20" y="15"/>
                  <a:pt x="20" y="15"/>
                  <a:pt x="20" y="15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1" y="11"/>
                  <a:pt x="11" y="10"/>
                </a:cubicBezTo>
                <a:cubicBezTo>
                  <a:pt x="10" y="8"/>
                  <a:pt x="12" y="3"/>
                  <a:pt x="12" y="3"/>
                </a:cubicBezTo>
                <a:lnTo>
                  <a:pt x="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18" name="Freeform 201">
            <a:extLst>
              <a:ext uri="{FF2B5EF4-FFF2-40B4-BE49-F238E27FC236}">
                <a16:creationId xmlns:a16="http://schemas.microsoft.com/office/drawing/2014/main" id="{2DD9CBFE-1A03-5D7D-FFFE-765236648597}"/>
              </a:ext>
            </a:extLst>
          </p:cNvPr>
          <p:cNvSpPr>
            <a:spLocks/>
          </p:cNvSpPr>
          <p:nvPr/>
        </p:nvSpPr>
        <p:spPr bwMode="auto">
          <a:xfrm>
            <a:off x="7710114" y="2765553"/>
            <a:ext cx="32924" cy="30485"/>
          </a:xfrm>
          <a:custGeom>
            <a:avLst/>
            <a:gdLst>
              <a:gd name="T0" fmla="*/ 8 w 19"/>
              <a:gd name="T1" fmla="*/ 0 h 18"/>
              <a:gd name="T2" fmla="*/ 6 w 19"/>
              <a:gd name="T3" fmla="*/ 5 h 18"/>
              <a:gd name="T4" fmla="*/ 7 w 19"/>
              <a:gd name="T5" fmla="*/ 9 h 18"/>
              <a:gd name="T6" fmla="*/ 0 w 19"/>
              <a:gd name="T7" fmla="*/ 15 h 18"/>
              <a:gd name="T8" fmla="*/ 3 w 19"/>
              <a:gd name="T9" fmla="*/ 18 h 18"/>
              <a:gd name="T10" fmla="*/ 10 w 19"/>
              <a:gd name="T11" fmla="*/ 14 h 18"/>
              <a:gd name="T12" fmla="*/ 15 w 19"/>
              <a:gd name="T13" fmla="*/ 15 h 18"/>
              <a:gd name="T14" fmla="*/ 19 w 19"/>
              <a:gd name="T15" fmla="*/ 15 h 18"/>
              <a:gd name="T16" fmla="*/ 18 w 19"/>
              <a:gd name="T17" fmla="*/ 9 h 18"/>
              <a:gd name="T18" fmla="*/ 11 w 19"/>
              <a:gd name="T19" fmla="*/ 10 h 18"/>
              <a:gd name="T20" fmla="*/ 12 w 19"/>
              <a:gd name="T21" fmla="*/ 3 h 18"/>
              <a:gd name="T22" fmla="*/ 8 w 19"/>
              <a:gd name="T23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" h="18">
                <a:moveTo>
                  <a:pt x="8" y="0"/>
                </a:moveTo>
                <a:cubicBezTo>
                  <a:pt x="6" y="5"/>
                  <a:pt x="6" y="5"/>
                  <a:pt x="6" y="5"/>
                </a:cubicBezTo>
                <a:cubicBezTo>
                  <a:pt x="7" y="9"/>
                  <a:pt x="7" y="9"/>
                  <a:pt x="7" y="9"/>
                </a:cubicBezTo>
                <a:cubicBezTo>
                  <a:pt x="0" y="15"/>
                  <a:pt x="0" y="15"/>
                  <a:pt x="0" y="15"/>
                </a:cubicBezTo>
                <a:cubicBezTo>
                  <a:pt x="3" y="18"/>
                  <a:pt x="3" y="18"/>
                  <a:pt x="3" y="18"/>
                </a:cubicBezTo>
                <a:cubicBezTo>
                  <a:pt x="10" y="14"/>
                  <a:pt x="10" y="14"/>
                  <a:pt x="10" y="14"/>
                </a:cubicBezTo>
                <a:cubicBezTo>
                  <a:pt x="15" y="15"/>
                  <a:pt x="15" y="15"/>
                  <a:pt x="15" y="15"/>
                </a:cubicBezTo>
                <a:cubicBezTo>
                  <a:pt x="19" y="15"/>
                  <a:pt x="19" y="15"/>
                  <a:pt x="19" y="15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1" y="11"/>
                  <a:pt x="11" y="10"/>
                </a:cubicBezTo>
                <a:cubicBezTo>
                  <a:pt x="10" y="8"/>
                  <a:pt x="12" y="3"/>
                  <a:pt x="12" y="3"/>
                </a:cubicBezTo>
                <a:lnTo>
                  <a:pt x="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19" name="Freeform 202">
            <a:extLst>
              <a:ext uri="{FF2B5EF4-FFF2-40B4-BE49-F238E27FC236}">
                <a16:creationId xmlns:a16="http://schemas.microsoft.com/office/drawing/2014/main" id="{140B0C8B-D5FB-FC82-F351-0E0850240C99}"/>
              </a:ext>
            </a:extLst>
          </p:cNvPr>
          <p:cNvSpPr>
            <a:spLocks/>
          </p:cNvSpPr>
          <p:nvPr/>
        </p:nvSpPr>
        <p:spPr bwMode="auto">
          <a:xfrm>
            <a:off x="7460137" y="2757016"/>
            <a:ext cx="32924" cy="26827"/>
          </a:xfrm>
          <a:custGeom>
            <a:avLst/>
            <a:gdLst>
              <a:gd name="T0" fmla="*/ 11 w 19"/>
              <a:gd name="T1" fmla="*/ 0 h 16"/>
              <a:gd name="T2" fmla="*/ 8 w 19"/>
              <a:gd name="T3" fmla="*/ 3 h 16"/>
              <a:gd name="T4" fmla="*/ 9 w 19"/>
              <a:gd name="T5" fmla="*/ 8 h 16"/>
              <a:gd name="T6" fmla="*/ 0 w 19"/>
              <a:gd name="T7" fmla="*/ 12 h 16"/>
              <a:gd name="T8" fmla="*/ 2 w 19"/>
              <a:gd name="T9" fmla="*/ 15 h 16"/>
              <a:gd name="T10" fmla="*/ 10 w 19"/>
              <a:gd name="T11" fmla="*/ 13 h 16"/>
              <a:gd name="T12" fmla="*/ 15 w 19"/>
              <a:gd name="T13" fmla="*/ 15 h 16"/>
              <a:gd name="T14" fmla="*/ 19 w 19"/>
              <a:gd name="T15" fmla="*/ 16 h 16"/>
              <a:gd name="T16" fmla="*/ 19 w 19"/>
              <a:gd name="T17" fmla="*/ 11 h 16"/>
              <a:gd name="T18" fmla="*/ 12 w 19"/>
              <a:gd name="T19" fmla="*/ 10 h 16"/>
              <a:gd name="T20" fmla="*/ 15 w 19"/>
              <a:gd name="T21" fmla="*/ 3 h 16"/>
              <a:gd name="T22" fmla="*/ 11 w 19"/>
              <a:gd name="T23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" h="16">
                <a:moveTo>
                  <a:pt x="11" y="0"/>
                </a:moveTo>
                <a:cubicBezTo>
                  <a:pt x="8" y="3"/>
                  <a:pt x="8" y="3"/>
                  <a:pt x="8" y="3"/>
                </a:cubicBezTo>
                <a:cubicBezTo>
                  <a:pt x="9" y="8"/>
                  <a:pt x="9" y="8"/>
                  <a:pt x="9" y="8"/>
                </a:cubicBezTo>
                <a:cubicBezTo>
                  <a:pt x="0" y="12"/>
                  <a:pt x="0" y="12"/>
                  <a:pt x="0" y="12"/>
                </a:cubicBezTo>
                <a:cubicBezTo>
                  <a:pt x="2" y="15"/>
                  <a:pt x="2" y="15"/>
                  <a:pt x="2" y="15"/>
                </a:cubicBezTo>
                <a:cubicBezTo>
                  <a:pt x="10" y="13"/>
                  <a:pt x="10" y="13"/>
                  <a:pt x="10" y="13"/>
                </a:cubicBezTo>
                <a:cubicBezTo>
                  <a:pt x="15" y="15"/>
                  <a:pt x="15" y="15"/>
                  <a:pt x="15" y="15"/>
                </a:cubicBezTo>
                <a:cubicBezTo>
                  <a:pt x="19" y="16"/>
                  <a:pt x="19" y="16"/>
                  <a:pt x="19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2" y="11"/>
                  <a:pt x="12" y="10"/>
                </a:cubicBezTo>
                <a:cubicBezTo>
                  <a:pt x="12" y="8"/>
                  <a:pt x="15" y="3"/>
                  <a:pt x="15" y="3"/>
                </a:cubicBezTo>
                <a:lnTo>
                  <a:pt x="1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20" name="Freeform 203">
            <a:extLst>
              <a:ext uri="{FF2B5EF4-FFF2-40B4-BE49-F238E27FC236}">
                <a16:creationId xmlns:a16="http://schemas.microsoft.com/office/drawing/2014/main" id="{A2CFED44-2E58-17E5-1207-16A50516692B}"/>
              </a:ext>
            </a:extLst>
          </p:cNvPr>
          <p:cNvSpPr>
            <a:spLocks/>
          </p:cNvSpPr>
          <p:nvPr/>
        </p:nvSpPr>
        <p:spPr bwMode="auto">
          <a:xfrm>
            <a:off x="7583297" y="2685072"/>
            <a:ext cx="30485" cy="32924"/>
          </a:xfrm>
          <a:custGeom>
            <a:avLst/>
            <a:gdLst>
              <a:gd name="T0" fmla="*/ 16 w 18"/>
              <a:gd name="T1" fmla="*/ 0 h 19"/>
              <a:gd name="T2" fmla="*/ 11 w 18"/>
              <a:gd name="T3" fmla="*/ 2 h 19"/>
              <a:gd name="T4" fmla="*/ 9 w 18"/>
              <a:gd name="T5" fmla="*/ 7 h 19"/>
              <a:gd name="T6" fmla="*/ 0 w 18"/>
              <a:gd name="T7" fmla="*/ 6 h 19"/>
              <a:gd name="T8" fmla="*/ 0 w 18"/>
              <a:gd name="T9" fmla="*/ 10 h 19"/>
              <a:gd name="T10" fmla="*/ 8 w 18"/>
              <a:gd name="T11" fmla="*/ 12 h 19"/>
              <a:gd name="T12" fmla="*/ 12 w 18"/>
              <a:gd name="T13" fmla="*/ 16 h 19"/>
              <a:gd name="T14" fmla="*/ 15 w 18"/>
              <a:gd name="T15" fmla="*/ 19 h 19"/>
              <a:gd name="T16" fmla="*/ 18 w 18"/>
              <a:gd name="T17" fmla="*/ 14 h 19"/>
              <a:gd name="T18" fmla="*/ 11 w 18"/>
              <a:gd name="T19" fmla="*/ 9 h 19"/>
              <a:gd name="T20" fmla="*/ 18 w 18"/>
              <a:gd name="T21" fmla="*/ 5 h 19"/>
              <a:gd name="T22" fmla="*/ 16 w 18"/>
              <a:gd name="T23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19">
                <a:moveTo>
                  <a:pt x="16" y="0"/>
                </a:moveTo>
                <a:cubicBezTo>
                  <a:pt x="11" y="2"/>
                  <a:pt x="11" y="2"/>
                  <a:pt x="11" y="2"/>
                </a:cubicBezTo>
                <a:cubicBezTo>
                  <a:pt x="9" y="7"/>
                  <a:pt x="9" y="7"/>
                  <a:pt x="9" y="7"/>
                </a:cubicBezTo>
                <a:cubicBezTo>
                  <a:pt x="0" y="6"/>
                  <a:pt x="0" y="6"/>
                  <a:pt x="0" y="6"/>
                </a:cubicBezTo>
                <a:cubicBezTo>
                  <a:pt x="0" y="10"/>
                  <a:pt x="0" y="10"/>
                  <a:pt x="0" y="10"/>
                </a:cubicBezTo>
                <a:cubicBezTo>
                  <a:pt x="8" y="12"/>
                  <a:pt x="8" y="12"/>
                  <a:pt x="8" y="12"/>
                </a:cubicBezTo>
                <a:cubicBezTo>
                  <a:pt x="12" y="16"/>
                  <a:pt x="12" y="16"/>
                  <a:pt x="12" y="16"/>
                </a:cubicBezTo>
                <a:cubicBezTo>
                  <a:pt x="15" y="19"/>
                  <a:pt x="15" y="19"/>
                  <a:pt x="15" y="19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4"/>
                  <a:pt x="11" y="11"/>
                  <a:pt x="11" y="9"/>
                </a:cubicBezTo>
                <a:cubicBezTo>
                  <a:pt x="12" y="8"/>
                  <a:pt x="18" y="5"/>
                  <a:pt x="18" y="5"/>
                </a:cubicBezTo>
                <a:lnTo>
                  <a:pt x="1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21" name="Freeform 204">
            <a:extLst>
              <a:ext uri="{FF2B5EF4-FFF2-40B4-BE49-F238E27FC236}">
                <a16:creationId xmlns:a16="http://schemas.microsoft.com/office/drawing/2014/main" id="{0F3AC92F-C477-A83F-42BF-818676CECAE1}"/>
              </a:ext>
            </a:extLst>
          </p:cNvPr>
          <p:cNvSpPr>
            <a:spLocks/>
          </p:cNvSpPr>
          <p:nvPr/>
        </p:nvSpPr>
        <p:spPr bwMode="auto">
          <a:xfrm>
            <a:off x="7695481" y="2826522"/>
            <a:ext cx="57312" cy="54873"/>
          </a:xfrm>
          <a:custGeom>
            <a:avLst/>
            <a:gdLst>
              <a:gd name="T0" fmla="*/ 33 w 34"/>
              <a:gd name="T1" fmla="*/ 0 h 32"/>
              <a:gd name="T2" fmla="*/ 24 w 34"/>
              <a:gd name="T3" fmla="*/ 1 h 32"/>
              <a:gd name="T4" fmla="*/ 18 w 34"/>
              <a:gd name="T5" fmla="*/ 8 h 32"/>
              <a:gd name="T6" fmla="*/ 2 w 34"/>
              <a:gd name="T7" fmla="*/ 4 h 32"/>
              <a:gd name="T8" fmla="*/ 0 w 34"/>
              <a:gd name="T9" fmla="*/ 11 h 32"/>
              <a:gd name="T10" fmla="*/ 14 w 34"/>
              <a:gd name="T11" fmla="*/ 16 h 32"/>
              <a:gd name="T12" fmla="*/ 17 w 34"/>
              <a:gd name="T13" fmla="*/ 25 h 32"/>
              <a:gd name="T14" fmla="*/ 21 w 34"/>
              <a:gd name="T15" fmla="*/ 32 h 32"/>
              <a:gd name="T16" fmla="*/ 29 w 34"/>
              <a:gd name="T17" fmla="*/ 25 h 32"/>
              <a:gd name="T18" fmla="*/ 21 w 34"/>
              <a:gd name="T19" fmla="*/ 13 h 32"/>
              <a:gd name="T20" fmla="*/ 34 w 34"/>
              <a:gd name="T21" fmla="*/ 9 h 32"/>
              <a:gd name="T22" fmla="*/ 33 w 34"/>
              <a:gd name="T2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" h="32">
                <a:moveTo>
                  <a:pt x="33" y="0"/>
                </a:moveTo>
                <a:cubicBezTo>
                  <a:pt x="24" y="1"/>
                  <a:pt x="24" y="1"/>
                  <a:pt x="24" y="1"/>
                </a:cubicBezTo>
                <a:cubicBezTo>
                  <a:pt x="18" y="8"/>
                  <a:pt x="18" y="8"/>
                  <a:pt x="18" y="8"/>
                </a:cubicBezTo>
                <a:cubicBezTo>
                  <a:pt x="2" y="4"/>
                  <a:pt x="2" y="4"/>
                  <a:pt x="2" y="4"/>
                </a:cubicBezTo>
                <a:cubicBezTo>
                  <a:pt x="0" y="11"/>
                  <a:pt x="0" y="11"/>
                  <a:pt x="0" y="11"/>
                </a:cubicBezTo>
                <a:cubicBezTo>
                  <a:pt x="14" y="16"/>
                  <a:pt x="14" y="16"/>
                  <a:pt x="14" y="16"/>
                </a:cubicBezTo>
                <a:cubicBezTo>
                  <a:pt x="17" y="25"/>
                  <a:pt x="17" y="25"/>
                  <a:pt x="17" y="25"/>
                </a:cubicBezTo>
                <a:cubicBezTo>
                  <a:pt x="21" y="32"/>
                  <a:pt x="21" y="32"/>
                  <a:pt x="21" y="32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25"/>
                  <a:pt x="19" y="16"/>
                  <a:pt x="21" y="13"/>
                </a:cubicBezTo>
                <a:cubicBezTo>
                  <a:pt x="23" y="11"/>
                  <a:pt x="34" y="9"/>
                  <a:pt x="34" y="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7" name="Freeform 206">
            <a:extLst>
              <a:ext uri="{FF2B5EF4-FFF2-40B4-BE49-F238E27FC236}">
                <a16:creationId xmlns:a16="http://schemas.microsoft.com/office/drawing/2014/main" id="{4ECD3D87-24BC-874E-281C-3FF069427C4E}"/>
              </a:ext>
            </a:extLst>
          </p:cNvPr>
          <p:cNvSpPr>
            <a:spLocks/>
          </p:cNvSpPr>
          <p:nvPr/>
        </p:nvSpPr>
        <p:spPr bwMode="auto">
          <a:xfrm>
            <a:off x="7289422" y="3027721"/>
            <a:ext cx="52435" cy="58532"/>
          </a:xfrm>
          <a:custGeom>
            <a:avLst/>
            <a:gdLst>
              <a:gd name="T0" fmla="*/ 0 w 31"/>
              <a:gd name="T1" fmla="*/ 0 h 34"/>
              <a:gd name="T2" fmla="*/ 0 w 31"/>
              <a:gd name="T3" fmla="*/ 9 h 34"/>
              <a:gd name="T4" fmla="*/ 7 w 31"/>
              <a:gd name="T5" fmla="*/ 16 h 34"/>
              <a:gd name="T6" fmla="*/ 0 w 31"/>
              <a:gd name="T7" fmla="*/ 31 h 34"/>
              <a:gd name="T8" fmla="*/ 6 w 31"/>
              <a:gd name="T9" fmla="*/ 34 h 34"/>
              <a:gd name="T10" fmla="*/ 14 w 31"/>
              <a:gd name="T11" fmla="*/ 21 h 34"/>
              <a:gd name="T12" fmla="*/ 24 w 31"/>
              <a:gd name="T13" fmla="*/ 18 h 34"/>
              <a:gd name="T14" fmla="*/ 31 w 31"/>
              <a:gd name="T15" fmla="*/ 14 h 34"/>
              <a:gd name="T16" fmla="*/ 25 w 31"/>
              <a:gd name="T17" fmla="*/ 6 h 34"/>
              <a:gd name="T18" fmla="*/ 13 w 31"/>
              <a:gd name="T19" fmla="*/ 14 h 34"/>
              <a:gd name="T20" fmla="*/ 10 w 31"/>
              <a:gd name="T21" fmla="*/ 0 h 34"/>
              <a:gd name="T22" fmla="*/ 0 w 31"/>
              <a:gd name="T23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" h="34">
                <a:moveTo>
                  <a:pt x="0" y="0"/>
                </a:moveTo>
                <a:cubicBezTo>
                  <a:pt x="0" y="9"/>
                  <a:pt x="0" y="9"/>
                  <a:pt x="0" y="9"/>
                </a:cubicBezTo>
                <a:cubicBezTo>
                  <a:pt x="7" y="16"/>
                  <a:pt x="7" y="16"/>
                  <a:pt x="7" y="16"/>
                </a:cubicBezTo>
                <a:cubicBezTo>
                  <a:pt x="0" y="31"/>
                  <a:pt x="0" y="31"/>
                  <a:pt x="0" y="31"/>
                </a:cubicBezTo>
                <a:cubicBezTo>
                  <a:pt x="6" y="34"/>
                  <a:pt x="6" y="34"/>
                  <a:pt x="6" y="34"/>
                </a:cubicBezTo>
                <a:cubicBezTo>
                  <a:pt x="14" y="21"/>
                  <a:pt x="14" y="21"/>
                  <a:pt x="14" y="21"/>
                </a:cubicBezTo>
                <a:cubicBezTo>
                  <a:pt x="24" y="18"/>
                  <a:pt x="24" y="18"/>
                  <a:pt x="24" y="18"/>
                </a:cubicBezTo>
                <a:cubicBezTo>
                  <a:pt x="31" y="14"/>
                  <a:pt x="31" y="14"/>
                  <a:pt x="31" y="14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6"/>
                  <a:pt x="15" y="16"/>
                  <a:pt x="13" y="14"/>
                </a:cubicBezTo>
                <a:cubicBezTo>
                  <a:pt x="10" y="12"/>
                  <a:pt x="10" y="0"/>
                  <a:pt x="1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8" name="Freeform 207">
            <a:extLst>
              <a:ext uri="{FF2B5EF4-FFF2-40B4-BE49-F238E27FC236}">
                <a16:creationId xmlns:a16="http://schemas.microsoft.com/office/drawing/2014/main" id="{76610980-A4FE-06AB-B67E-4A5414924068}"/>
              </a:ext>
            </a:extLst>
          </p:cNvPr>
          <p:cNvSpPr>
            <a:spLocks/>
          </p:cNvSpPr>
          <p:nvPr/>
        </p:nvSpPr>
        <p:spPr bwMode="auto">
          <a:xfrm>
            <a:off x="7243085" y="3209413"/>
            <a:ext cx="41459" cy="43898"/>
          </a:xfrm>
          <a:custGeom>
            <a:avLst/>
            <a:gdLst>
              <a:gd name="T0" fmla="*/ 0 w 24"/>
              <a:gd name="T1" fmla="*/ 0 h 26"/>
              <a:gd name="T2" fmla="*/ 0 w 24"/>
              <a:gd name="T3" fmla="*/ 7 h 26"/>
              <a:gd name="T4" fmla="*/ 5 w 24"/>
              <a:gd name="T5" fmla="*/ 12 h 26"/>
              <a:gd name="T6" fmla="*/ 0 w 24"/>
              <a:gd name="T7" fmla="*/ 24 h 26"/>
              <a:gd name="T8" fmla="*/ 4 w 24"/>
              <a:gd name="T9" fmla="*/ 26 h 26"/>
              <a:gd name="T10" fmla="*/ 11 w 24"/>
              <a:gd name="T11" fmla="*/ 16 h 26"/>
              <a:gd name="T12" fmla="*/ 19 w 24"/>
              <a:gd name="T13" fmla="*/ 14 h 26"/>
              <a:gd name="T14" fmla="*/ 24 w 24"/>
              <a:gd name="T15" fmla="*/ 11 h 26"/>
              <a:gd name="T16" fmla="*/ 19 w 24"/>
              <a:gd name="T17" fmla="*/ 5 h 26"/>
              <a:gd name="T18" fmla="*/ 10 w 24"/>
              <a:gd name="T19" fmla="*/ 11 h 26"/>
              <a:gd name="T20" fmla="*/ 7 w 24"/>
              <a:gd name="T21" fmla="*/ 0 h 26"/>
              <a:gd name="T22" fmla="*/ 0 w 24"/>
              <a:gd name="T2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" h="26">
                <a:moveTo>
                  <a:pt x="0" y="0"/>
                </a:moveTo>
                <a:cubicBezTo>
                  <a:pt x="0" y="7"/>
                  <a:pt x="0" y="7"/>
                  <a:pt x="0" y="7"/>
                </a:cubicBezTo>
                <a:cubicBezTo>
                  <a:pt x="5" y="12"/>
                  <a:pt x="5" y="12"/>
                  <a:pt x="5" y="12"/>
                </a:cubicBezTo>
                <a:cubicBezTo>
                  <a:pt x="0" y="24"/>
                  <a:pt x="0" y="24"/>
                  <a:pt x="0" y="24"/>
                </a:cubicBezTo>
                <a:cubicBezTo>
                  <a:pt x="4" y="26"/>
                  <a:pt x="4" y="26"/>
                  <a:pt x="4" y="26"/>
                </a:cubicBezTo>
                <a:cubicBezTo>
                  <a:pt x="11" y="16"/>
                  <a:pt x="11" y="16"/>
                  <a:pt x="11" y="16"/>
                </a:cubicBezTo>
                <a:cubicBezTo>
                  <a:pt x="19" y="14"/>
                  <a:pt x="19" y="14"/>
                  <a:pt x="19" y="14"/>
                </a:cubicBezTo>
                <a:cubicBezTo>
                  <a:pt x="24" y="11"/>
                  <a:pt x="24" y="11"/>
                  <a:pt x="24" y="11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5"/>
                  <a:pt x="11" y="13"/>
                  <a:pt x="10" y="11"/>
                </a:cubicBezTo>
                <a:cubicBezTo>
                  <a:pt x="8" y="9"/>
                  <a:pt x="7" y="0"/>
                  <a:pt x="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9" name="Freeform 208">
            <a:extLst>
              <a:ext uri="{FF2B5EF4-FFF2-40B4-BE49-F238E27FC236}">
                <a16:creationId xmlns:a16="http://schemas.microsoft.com/office/drawing/2014/main" id="{C6B72116-9161-4667-DD02-EF05A07594F6}"/>
              </a:ext>
            </a:extLst>
          </p:cNvPr>
          <p:cNvSpPr>
            <a:spLocks/>
          </p:cNvSpPr>
          <p:nvPr/>
        </p:nvSpPr>
        <p:spPr bwMode="auto">
          <a:xfrm>
            <a:off x="7156506" y="3125275"/>
            <a:ext cx="42680" cy="43898"/>
          </a:xfrm>
          <a:custGeom>
            <a:avLst/>
            <a:gdLst>
              <a:gd name="T0" fmla="*/ 0 w 25"/>
              <a:gd name="T1" fmla="*/ 0 h 26"/>
              <a:gd name="T2" fmla="*/ 0 w 25"/>
              <a:gd name="T3" fmla="*/ 7 h 26"/>
              <a:gd name="T4" fmla="*/ 6 w 25"/>
              <a:gd name="T5" fmla="*/ 12 h 26"/>
              <a:gd name="T6" fmla="*/ 0 w 25"/>
              <a:gd name="T7" fmla="*/ 24 h 26"/>
              <a:gd name="T8" fmla="*/ 5 w 25"/>
              <a:gd name="T9" fmla="*/ 26 h 26"/>
              <a:gd name="T10" fmla="*/ 11 w 25"/>
              <a:gd name="T11" fmla="*/ 16 h 26"/>
              <a:gd name="T12" fmla="*/ 19 w 25"/>
              <a:gd name="T13" fmla="*/ 14 h 26"/>
              <a:gd name="T14" fmla="*/ 25 w 25"/>
              <a:gd name="T15" fmla="*/ 11 h 26"/>
              <a:gd name="T16" fmla="*/ 20 w 25"/>
              <a:gd name="T17" fmla="*/ 5 h 26"/>
              <a:gd name="T18" fmla="*/ 10 w 25"/>
              <a:gd name="T19" fmla="*/ 11 h 26"/>
              <a:gd name="T20" fmla="*/ 8 w 25"/>
              <a:gd name="T21" fmla="*/ 0 h 26"/>
              <a:gd name="T22" fmla="*/ 0 w 25"/>
              <a:gd name="T2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" h="26">
                <a:moveTo>
                  <a:pt x="0" y="0"/>
                </a:moveTo>
                <a:cubicBezTo>
                  <a:pt x="0" y="7"/>
                  <a:pt x="0" y="7"/>
                  <a:pt x="0" y="7"/>
                </a:cubicBezTo>
                <a:cubicBezTo>
                  <a:pt x="6" y="12"/>
                  <a:pt x="6" y="12"/>
                  <a:pt x="6" y="12"/>
                </a:cubicBezTo>
                <a:cubicBezTo>
                  <a:pt x="0" y="24"/>
                  <a:pt x="0" y="24"/>
                  <a:pt x="0" y="24"/>
                </a:cubicBezTo>
                <a:cubicBezTo>
                  <a:pt x="5" y="26"/>
                  <a:pt x="5" y="26"/>
                  <a:pt x="5" y="26"/>
                </a:cubicBezTo>
                <a:cubicBezTo>
                  <a:pt x="11" y="16"/>
                  <a:pt x="11" y="16"/>
                  <a:pt x="11" y="16"/>
                </a:cubicBezTo>
                <a:cubicBezTo>
                  <a:pt x="19" y="14"/>
                  <a:pt x="19" y="14"/>
                  <a:pt x="19" y="14"/>
                </a:cubicBezTo>
                <a:cubicBezTo>
                  <a:pt x="25" y="11"/>
                  <a:pt x="25" y="11"/>
                  <a:pt x="25" y="11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12" y="12"/>
                  <a:pt x="10" y="11"/>
                </a:cubicBezTo>
                <a:cubicBezTo>
                  <a:pt x="8" y="9"/>
                  <a:pt x="8" y="0"/>
                  <a:pt x="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0" name="Freeform 209">
            <a:extLst>
              <a:ext uri="{FF2B5EF4-FFF2-40B4-BE49-F238E27FC236}">
                <a16:creationId xmlns:a16="http://schemas.microsoft.com/office/drawing/2014/main" id="{879095A6-13CB-ED5A-FC05-E7B3E37E4C49}"/>
              </a:ext>
            </a:extLst>
          </p:cNvPr>
          <p:cNvSpPr>
            <a:spLocks/>
          </p:cNvSpPr>
          <p:nvPr/>
        </p:nvSpPr>
        <p:spPr bwMode="auto">
          <a:xfrm>
            <a:off x="7349173" y="3076498"/>
            <a:ext cx="46337" cy="43898"/>
          </a:xfrm>
          <a:custGeom>
            <a:avLst/>
            <a:gdLst>
              <a:gd name="T0" fmla="*/ 0 w 27"/>
              <a:gd name="T1" fmla="*/ 24 h 26"/>
              <a:gd name="T2" fmla="*/ 7 w 27"/>
              <a:gd name="T3" fmla="*/ 24 h 26"/>
              <a:gd name="T4" fmla="*/ 13 w 27"/>
              <a:gd name="T5" fmla="*/ 19 h 26"/>
              <a:gd name="T6" fmla="*/ 24 w 27"/>
              <a:gd name="T7" fmla="*/ 26 h 26"/>
              <a:gd name="T8" fmla="*/ 27 w 27"/>
              <a:gd name="T9" fmla="*/ 21 h 26"/>
              <a:gd name="T10" fmla="*/ 17 w 27"/>
              <a:gd name="T11" fmla="*/ 14 h 26"/>
              <a:gd name="T12" fmla="*/ 15 w 27"/>
              <a:gd name="T13" fmla="*/ 6 h 26"/>
              <a:gd name="T14" fmla="*/ 13 w 27"/>
              <a:gd name="T15" fmla="*/ 0 h 26"/>
              <a:gd name="T16" fmla="*/ 6 w 27"/>
              <a:gd name="T17" fmla="*/ 5 h 26"/>
              <a:gd name="T18" fmla="*/ 11 w 27"/>
              <a:gd name="T19" fmla="*/ 15 h 26"/>
              <a:gd name="T20" fmla="*/ 1 w 27"/>
              <a:gd name="T21" fmla="*/ 17 h 26"/>
              <a:gd name="T22" fmla="*/ 0 w 27"/>
              <a:gd name="T23" fmla="*/ 2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" h="26">
                <a:moveTo>
                  <a:pt x="0" y="24"/>
                </a:moveTo>
                <a:cubicBezTo>
                  <a:pt x="7" y="24"/>
                  <a:pt x="7" y="24"/>
                  <a:pt x="7" y="24"/>
                </a:cubicBezTo>
                <a:cubicBezTo>
                  <a:pt x="13" y="19"/>
                  <a:pt x="13" y="19"/>
                  <a:pt x="13" y="19"/>
                </a:cubicBezTo>
                <a:cubicBezTo>
                  <a:pt x="24" y="26"/>
                  <a:pt x="24" y="26"/>
                  <a:pt x="24" y="26"/>
                </a:cubicBezTo>
                <a:cubicBezTo>
                  <a:pt x="27" y="21"/>
                  <a:pt x="27" y="21"/>
                  <a:pt x="27" y="21"/>
                </a:cubicBezTo>
                <a:cubicBezTo>
                  <a:pt x="17" y="14"/>
                  <a:pt x="17" y="14"/>
                  <a:pt x="17" y="14"/>
                </a:cubicBezTo>
                <a:cubicBezTo>
                  <a:pt x="15" y="6"/>
                  <a:pt x="15" y="6"/>
                  <a:pt x="15" y="6"/>
                </a:cubicBezTo>
                <a:cubicBezTo>
                  <a:pt x="13" y="0"/>
                  <a:pt x="13" y="0"/>
                  <a:pt x="13" y="0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13" y="13"/>
                  <a:pt x="11" y="15"/>
                </a:cubicBezTo>
                <a:cubicBezTo>
                  <a:pt x="10" y="16"/>
                  <a:pt x="1" y="17"/>
                  <a:pt x="1" y="17"/>
                </a:cubicBezTo>
                <a:lnTo>
                  <a:pt x="0" y="2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1" name="Freeform 210">
            <a:extLst>
              <a:ext uri="{FF2B5EF4-FFF2-40B4-BE49-F238E27FC236}">
                <a16:creationId xmlns:a16="http://schemas.microsoft.com/office/drawing/2014/main" id="{6EED97E1-E4BD-D47E-B2BC-CF519E61804E}"/>
              </a:ext>
            </a:extLst>
          </p:cNvPr>
          <p:cNvSpPr>
            <a:spLocks/>
          </p:cNvSpPr>
          <p:nvPr/>
        </p:nvSpPr>
        <p:spPr bwMode="auto">
          <a:xfrm>
            <a:off x="7105293" y="3214292"/>
            <a:ext cx="30485" cy="30485"/>
          </a:xfrm>
          <a:custGeom>
            <a:avLst/>
            <a:gdLst>
              <a:gd name="T0" fmla="*/ 0 w 18"/>
              <a:gd name="T1" fmla="*/ 1 h 18"/>
              <a:gd name="T2" fmla="*/ 1 w 18"/>
              <a:gd name="T3" fmla="*/ 6 h 18"/>
              <a:gd name="T4" fmla="*/ 5 w 18"/>
              <a:gd name="T5" fmla="*/ 8 h 18"/>
              <a:gd name="T6" fmla="*/ 3 w 18"/>
              <a:gd name="T7" fmla="*/ 17 h 18"/>
              <a:gd name="T8" fmla="*/ 6 w 18"/>
              <a:gd name="T9" fmla="*/ 18 h 18"/>
              <a:gd name="T10" fmla="*/ 9 w 18"/>
              <a:gd name="T11" fmla="*/ 10 h 18"/>
              <a:gd name="T12" fmla="*/ 14 w 18"/>
              <a:gd name="T13" fmla="*/ 8 h 18"/>
              <a:gd name="T14" fmla="*/ 18 w 18"/>
              <a:gd name="T15" fmla="*/ 5 h 18"/>
              <a:gd name="T16" fmla="*/ 14 w 18"/>
              <a:gd name="T17" fmla="*/ 2 h 18"/>
              <a:gd name="T18" fmla="*/ 8 w 18"/>
              <a:gd name="T19" fmla="*/ 7 h 18"/>
              <a:gd name="T20" fmla="*/ 5 w 18"/>
              <a:gd name="T21" fmla="*/ 0 h 18"/>
              <a:gd name="T22" fmla="*/ 0 w 18"/>
              <a:gd name="T23" fmla="*/ 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18">
                <a:moveTo>
                  <a:pt x="0" y="1"/>
                </a:moveTo>
                <a:cubicBezTo>
                  <a:pt x="1" y="6"/>
                  <a:pt x="1" y="6"/>
                  <a:pt x="1" y="6"/>
                </a:cubicBezTo>
                <a:cubicBezTo>
                  <a:pt x="5" y="8"/>
                  <a:pt x="5" y="8"/>
                  <a:pt x="5" y="8"/>
                </a:cubicBezTo>
                <a:cubicBezTo>
                  <a:pt x="3" y="17"/>
                  <a:pt x="3" y="17"/>
                  <a:pt x="3" y="17"/>
                </a:cubicBezTo>
                <a:cubicBezTo>
                  <a:pt x="6" y="18"/>
                  <a:pt x="6" y="18"/>
                  <a:pt x="6" y="18"/>
                </a:cubicBezTo>
                <a:cubicBezTo>
                  <a:pt x="9" y="10"/>
                  <a:pt x="9" y="10"/>
                  <a:pt x="9" y="10"/>
                </a:cubicBezTo>
                <a:cubicBezTo>
                  <a:pt x="14" y="8"/>
                  <a:pt x="14" y="8"/>
                  <a:pt x="14" y="8"/>
                </a:cubicBezTo>
                <a:cubicBezTo>
                  <a:pt x="18" y="5"/>
                  <a:pt x="18" y="5"/>
                  <a:pt x="18" y="5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9" y="8"/>
                  <a:pt x="8" y="7"/>
                </a:cubicBezTo>
                <a:cubicBezTo>
                  <a:pt x="6" y="6"/>
                  <a:pt x="5" y="0"/>
                  <a:pt x="5" y="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2" name="Freeform 211">
            <a:extLst>
              <a:ext uri="{FF2B5EF4-FFF2-40B4-BE49-F238E27FC236}">
                <a16:creationId xmlns:a16="http://schemas.microsoft.com/office/drawing/2014/main" id="{5F48D330-FF55-0D3F-57C4-BD10C304407A}"/>
              </a:ext>
            </a:extLst>
          </p:cNvPr>
          <p:cNvSpPr>
            <a:spLocks/>
          </p:cNvSpPr>
          <p:nvPr/>
        </p:nvSpPr>
        <p:spPr bwMode="auto">
          <a:xfrm>
            <a:off x="7182114" y="3203315"/>
            <a:ext cx="29266" cy="31704"/>
          </a:xfrm>
          <a:custGeom>
            <a:avLst/>
            <a:gdLst>
              <a:gd name="T0" fmla="*/ 1 w 17"/>
              <a:gd name="T1" fmla="*/ 0 h 18"/>
              <a:gd name="T2" fmla="*/ 0 w 17"/>
              <a:gd name="T3" fmla="*/ 5 h 18"/>
              <a:gd name="T4" fmla="*/ 4 w 17"/>
              <a:gd name="T5" fmla="*/ 8 h 18"/>
              <a:gd name="T6" fmla="*/ 0 w 17"/>
              <a:gd name="T7" fmla="*/ 17 h 18"/>
              <a:gd name="T8" fmla="*/ 3 w 17"/>
              <a:gd name="T9" fmla="*/ 18 h 18"/>
              <a:gd name="T10" fmla="*/ 8 w 17"/>
              <a:gd name="T11" fmla="*/ 11 h 18"/>
              <a:gd name="T12" fmla="*/ 13 w 17"/>
              <a:gd name="T13" fmla="*/ 10 h 18"/>
              <a:gd name="T14" fmla="*/ 17 w 17"/>
              <a:gd name="T15" fmla="*/ 8 h 18"/>
              <a:gd name="T16" fmla="*/ 14 w 17"/>
              <a:gd name="T17" fmla="*/ 4 h 18"/>
              <a:gd name="T18" fmla="*/ 7 w 17"/>
              <a:gd name="T19" fmla="*/ 8 h 18"/>
              <a:gd name="T20" fmla="*/ 6 w 17"/>
              <a:gd name="T21" fmla="*/ 0 h 18"/>
              <a:gd name="T22" fmla="*/ 1 w 17"/>
              <a:gd name="T23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" h="18">
                <a:moveTo>
                  <a:pt x="1" y="0"/>
                </a:moveTo>
                <a:cubicBezTo>
                  <a:pt x="0" y="5"/>
                  <a:pt x="0" y="5"/>
                  <a:pt x="0" y="5"/>
                </a:cubicBezTo>
                <a:cubicBezTo>
                  <a:pt x="4" y="8"/>
                  <a:pt x="4" y="8"/>
                  <a:pt x="4" y="8"/>
                </a:cubicBezTo>
                <a:cubicBezTo>
                  <a:pt x="0" y="17"/>
                  <a:pt x="0" y="17"/>
                  <a:pt x="0" y="17"/>
                </a:cubicBezTo>
                <a:cubicBezTo>
                  <a:pt x="3" y="18"/>
                  <a:pt x="3" y="18"/>
                  <a:pt x="3" y="18"/>
                </a:cubicBezTo>
                <a:cubicBezTo>
                  <a:pt x="8" y="11"/>
                  <a:pt x="8" y="11"/>
                  <a:pt x="8" y="11"/>
                </a:cubicBezTo>
                <a:cubicBezTo>
                  <a:pt x="13" y="10"/>
                  <a:pt x="13" y="10"/>
                  <a:pt x="13" y="10"/>
                </a:cubicBezTo>
                <a:cubicBezTo>
                  <a:pt x="17" y="8"/>
                  <a:pt x="17" y="8"/>
                  <a:pt x="17" y="8"/>
                </a:cubicBezTo>
                <a:cubicBezTo>
                  <a:pt x="14" y="4"/>
                  <a:pt x="14" y="4"/>
                  <a:pt x="14" y="4"/>
                </a:cubicBezTo>
                <a:cubicBezTo>
                  <a:pt x="14" y="4"/>
                  <a:pt x="8" y="9"/>
                  <a:pt x="7" y="8"/>
                </a:cubicBezTo>
                <a:cubicBezTo>
                  <a:pt x="6" y="6"/>
                  <a:pt x="6" y="0"/>
                  <a:pt x="6" y="0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3" name="Freeform 212">
            <a:extLst>
              <a:ext uri="{FF2B5EF4-FFF2-40B4-BE49-F238E27FC236}">
                <a16:creationId xmlns:a16="http://schemas.microsoft.com/office/drawing/2014/main" id="{C733B7A3-9996-3BE6-CE2D-A44EC45A7A0F}"/>
              </a:ext>
            </a:extLst>
          </p:cNvPr>
          <p:cNvSpPr>
            <a:spLocks/>
          </p:cNvSpPr>
          <p:nvPr/>
        </p:nvSpPr>
        <p:spPr bwMode="auto">
          <a:xfrm>
            <a:off x="7254059" y="3120396"/>
            <a:ext cx="34143" cy="29266"/>
          </a:xfrm>
          <a:custGeom>
            <a:avLst/>
            <a:gdLst>
              <a:gd name="T0" fmla="*/ 8 w 20"/>
              <a:gd name="T1" fmla="*/ 0 h 17"/>
              <a:gd name="T2" fmla="*/ 6 w 20"/>
              <a:gd name="T3" fmla="*/ 4 h 17"/>
              <a:gd name="T4" fmla="*/ 8 w 20"/>
              <a:gd name="T5" fmla="*/ 9 h 17"/>
              <a:gd name="T6" fmla="*/ 0 w 20"/>
              <a:gd name="T7" fmla="*/ 15 h 17"/>
              <a:gd name="T8" fmla="*/ 3 w 20"/>
              <a:gd name="T9" fmla="*/ 17 h 17"/>
              <a:gd name="T10" fmla="*/ 10 w 20"/>
              <a:gd name="T11" fmla="*/ 13 h 17"/>
              <a:gd name="T12" fmla="*/ 15 w 20"/>
              <a:gd name="T13" fmla="*/ 14 h 17"/>
              <a:gd name="T14" fmla="*/ 20 w 20"/>
              <a:gd name="T15" fmla="*/ 14 h 17"/>
              <a:gd name="T16" fmla="*/ 19 w 20"/>
              <a:gd name="T17" fmla="*/ 9 h 17"/>
              <a:gd name="T18" fmla="*/ 11 w 20"/>
              <a:gd name="T19" fmla="*/ 9 h 17"/>
              <a:gd name="T20" fmla="*/ 13 w 20"/>
              <a:gd name="T21" fmla="*/ 2 h 17"/>
              <a:gd name="T22" fmla="*/ 8 w 20"/>
              <a:gd name="T2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" h="17">
                <a:moveTo>
                  <a:pt x="8" y="0"/>
                </a:moveTo>
                <a:cubicBezTo>
                  <a:pt x="6" y="4"/>
                  <a:pt x="6" y="4"/>
                  <a:pt x="6" y="4"/>
                </a:cubicBezTo>
                <a:cubicBezTo>
                  <a:pt x="8" y="9"/>
                  <a:pt x="8" y="9"/>
                  <a:pt x="8" y="9"/>
                </a:cubicBezTo>
                <a:cubicBezTo>
                  <a:pt x="0" y="15"/>
                  <a:pt x="0" y="15"/>
                  <a:pt x="0" y="15"/>
                </a:cubicBezTo>
                <a:cubicBezTo>
                  <a:pt x="3" y="17"/>
                  <a:pt x="3" y="17"/>
                  <a:pt x="3" y="17"/>
                </a:cubicBezTo>
                <a:cubicBezTo>
                  <a:pt x="10" y="13"/>
                  <a:pt x="10" y="13"/>
                  <a:pt x="10" y="13"/>
                </a:cubicBezTo>
                <a:cubicBezTo>
                  <a:pt x="15" y="14"/>
                  <a:pt x="15" y="14"/>
                  <a:pt x="15" y="14"/>
                </a:cubicBezTo>
                <a:cubicBezTo>
                  <a:pt x="20" y="14"/>
                  <a:pt x="20" y="14"/>
                  <a:pt x="20" y="14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1" y="11"/>
                  <a:pt x="11" y="9"/>
                </a:cubicBezTo>
                <a:cubicBezTo>
                  <a:pt x="10" y="8"/>
                  <a:pt x="13" y="2"/>
                  <a:pt x="13" y="2"/>
                </a:cubicBezTo>
                <a:lnTo>
                  <a:pt x="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4" name="Freeform 213">
            <a:extLst>
              <a:ext uri="{FF2B5EF4-FFF2-40B4-BE49-F238E27FC236}">
                <a16:creationId xmlns:a16="http://schemas.microsoft.com/office/drawing/2014/main" id="{973DB7B7-B7E3-9535-3ECB-D97825016A4C}"/>
              </a:ext>
            </a:extLst>
          </p:cNvPr>
          <p:cNvSpPr>
            <a:spLocks/>
          </p:cNvSpPr>
          <p:nvPr/>
        </p:nvSpPr>
        <p:spPr bwMode="auto">
          <a:xfrm>
            <a:off x="7335759" y="3158198"/>
            <a:ext cx="34143" cy="28046"/>
          </a:xfrm>
          <a:custGeom>
            <a:avLst/>
            <a:gdLst>
              <a:gd name="T0" fmla="*/ 8 w 20"/>
              <a:gd name="T1" fmla="*/ 0 h 17"/>
              <a:gd name="T2" fmla="*/ 6 w 20"/>
              <a:gd name="T3" fmla="*/ 4 h 17"/>
              <a:gd name="T4" fmla="*/ 7 w 20"/>
              <a:gd name="T5" fmla="*/ 9 h 17"/>
              <a:gd name="T6" fmla="*/ 0 w 20"/>
              <a:gd name="T7" fmla="*/ 15 h 17"/>
              <a:gd name="T8" fmla="*/ 3 w 20"/>
              <a:gd name="T9" fmla="*/ 17 h 17"/>
              <a:gd name="T10" fmla="*/ 10 w 20"/>
              <a:gd name="T11" fmla="*/ 13 h 17"/>
              <a:gd name="T12" fmla="*/ 15 w 20"/>
              <a:gd name="T13" fmla="*/ 14 h 17"/>
              <a:gd name="T14" fmla="*/ 20 w 20"/>
              <a:gd name="T15" fmla="*/ 14 h 17"/>
              <a:gd name="T16" fmla="*/ 18 w 20"/>
              <a:gd name="T17" fmla="*/ 9 h 17"/>
              <a:gd name="T18" fmla="*/ 11 w 20"/>
              <a:gd name="T19" fmla="*/ 9 h 17"/>
              <a:gd name="T20" fmla="*/ 12 w 20"/>
              <a:gd name="T21" fmla="*/ 2 h 17"/>
              <a:gd name="T22" fmla="*/ 8 w 20"/>
              <a:gd name="T2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" h="17">
                <a:moveTo>
                  <a:pt x="8" y="0"/>
                </a:moveTo>
                <a:cubicBezTo>
                  <a:pt x="6" y="4"/>
                  <a:pt x="6" y="4"/>
                  <a:pt x="6" y="4"/>
                </a:cubicBezTo>
                <a:cubicBezTo>
                  <a:pt x="7" y="9"/>
                  <a:pt x="7" y="9"/>
                  <a:pt x="7" y="9"/>
                </a:cubicBezTo>
                <a:cubicBezTo>
                  <a:pt x="0" y="15"/>
                  <a:pt x="0" y="15"/>
                  <a:pt x="0" y="15"/>
                </a:cubicBezTo>
                <a:cubicBezTo>
                  <a:pt x="3" y="17"/>
                  <a:pt x="3" y="17"/>
                  <a:pt x="3" y="17"/>
                </a:cubicBezTo>
                <a:cubicBezTo>
                  <a:pt x="10" y="13"/>
                  <a:pt x="10" y="13"/>
                  <a:pt x="10" y="13"/>
                </a:cubicBezTo>
                <a:cubicBezTo>
                  <a:pt x="15" y="14"/>
                  <a:pt x="15" y="14"/>
                  <a:pt x="15" y="14"/>
                </a:cubicBezTo>
                <a:cubicBezTo>
                  <a:pt x="20" y="14"/>
                  <a:pt x="20" y="14"/>
                  <a:pt x="20" y="14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1" y="11"/>
                  <a:pt x="11" y="9"/>
                </a:cubicBezTo>
                <a:cubicBezTo>
                  <a:pt x="10" y="8"/>
                  <a:pt x="12" y="2"/>
                  <a:pt x="12" y="2"/>
                </a:cubicBezTo>
                <a:lnTo>
                  <a:pt x="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5" name="Freeform 214">
            <a:extLst>
              <a:ext uri="{FF2B5EF4-FFF2-40B4-BE49-F238E27FC236}">
                <a16:creationId xmlns:a16="http://schemas.microsoft.com/office/drawing/2014/main" id="{0ED6A419-A277-D3E5-4460-A7462A3CB426}"/>
              </a:ext>
            </a:extLst>
          </p:cNvPr>
          <p:cNvSpPr>
            <a:spLocks/>
          </p:cNvSpPr>
          <p:nvPr/>
        </p:nvSpPr>
        <p:spPr bwMode="auto">
          <a:xfrm>
            <a:off x="7084563" y="3147223"/>
            <a:ext cx="32924" cy="29266"/>
          </a:xfrm>
          <a:custGeom>
            <a:avLst/>
            <a:gdLst>
              <a:gd name="T0" fmla="*/ 12 w 19"/>
              <a:gd name="T1" fmla="*/ 0 h 17"/>
              <a:gd name="T2" fmla="*/ 8 w 19"/>
              <a:gd name="T3" fmla="*/ 4 h 17"/>
              <a:gd name="T4" fmla="*/ 9 w 19"/>
              <a:gd name="T5" fmla="*/ 9 h 17"/>
              <a:gd name="T6" fmla="*/ 0 w 19"/>
              <a:gd name="T7" fmla="*/ 13 h 17"/>
              <a:gd name="T8" fmla="*/ 2 w 19"/>
              <a:gd name="T9" fmla="*/ 16 h 17"/>
              <a:gd name="T10" fmla="*/ 10 w 19"/>
              <a:gd name="T11" fmla="*/ 14 h 17"/>
              <a:gd name="T12" fmla="*/ 15 w 19"/>
              <a:gd name="T13" fmla="*/ 16 h 17"/>
              <a:gd name="T14" fmla="*/ 19 w 19"/>
              <a:gd name="T15" fmla="*/ 17 h 17"/>
              <a:gd name="T16" fmla="*/ 19 w 19"/>
              <a:gd name="T17" fmla="*/ 12 h 17"/>
              <a:gd name="T18" fmla="*/ 12 w 19"/>
              <a:gd name="T19" fmla="*/ 10 h 17"/>
              <a:gd name="T20" fmla="*/ 15 w 19"/>
              <a:gd name="T21" fmla="*/ 3 h 17"/>
              <a:gd name="T22" fmla="*/ 12 w 19"/>
              <a:gd name="T2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" h="17">
                <a:moveTo>
                  <a:pt x="12" y="0"/>
                </a:moveTo>
                <a:cubicBezTo>
                  <a:pt x="8" y="4"/>
                  <a:pt x="8" y="4"/>
                  <a:pt x="8" y="4"/>
                </a:cubicBezTo>
                <a:cubicBezTo>
                  <a:pt x="9" y="9"/>
                  <a:pt x="9" y="9"/>
                  <a:pt x="9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2" y="16"/>
                  <a:pt x="2" y="16"/>
                  <a:pt x="2" y="16"/>
                </a:cubicBezTo>
                <a:cubicBezTo>
                  <a:pt x="10" y="14"/>
                  <a:pt x="10" y="14"/>
                  <a:pt x="10" y="14"/>
                </a:cubicBezTo>
                <a:cubicBezTo>
                  <a:pt x="15" y="16"/>
                  <a:pt x="15" y="16"/>
                  <a:pt x="15" y="16"/>
                </a:cubicBezTo>
                <a:cubicBezTo>
                  <a:pt x="19" y="17"/>
                  <a:pt x="19" y="17"/>
                  <a:pt x="19" y="17"/>
                </a:cubicBezTo>
                <a:cubicBezTo>
                  <a:pt x="19" y="12"/>
                  <a:pt x="19" y="12"/>
                  <a:pt x="19" y="12"/>
                </a:cubicBezTo>
                <a:cubicBezTo>
                  <a:pt x="19" y="12"/>
                  <a:pt x="12" y="12"/>
                  <a:pt x="12" y="10"/>
                </a:cubicBezTo>
                <a:cubicBezTo>
                  <a:pt x="12" y="9"/>
                  <a:pt x="15" y="3"/>
                  <a:pt x="15" y="3"/>
                </a:cubicBezTo>
                <a:lnTo>
                  <a:pt x="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6" name="Freeform 215">
            <a:extLst>
              <a:ext uri="{FF2B5EF4-FFF2-40B4-BE49-F238E27FC236}">
                <a16:creationId xmlns:a16="http://schemas.microsoft.com/office/drawing/2014/main" id="{66FDED6C-A8A8-A7CB-6679-A841F8102544}"/>
              </a:ext>
            </a:extLst>
          </p:cNvPr>
          <p:cNvSpPr>
            <a:spLocks/>
          </p:cNvSpPr>
          <p:nvPr/>
        </p:nvSpPr>
        <p:spPr bwMode="auto">
          <a:xfrm>
            <a:off x="7207723" y="3077719"/>
            <a:ext cx="30485" cy="30485"/>
          </a:xfrm>
          <a:custGeom>
            <a:avLst/>
            <a:gdLst>
              <a:gd name="T0" fmla="*/ 16 w 18"/>
              <a:gd name="T1" fmla="*/ 0 h 18"/>
              <a:gd name="T2" fmla="*/ 11 w 18"/>
              <a:gd name="T3" fmla="*/ 2 h 18"/>
              <a:gd name="T4" fmla="*/ 9 w 18"/>
              <a:gd name="T5" fmla="*/ 6 h 18"/>
              <a:gd name="T6" fmla="*/ 0 w 18"/>
              <a:gd name="T7" fmla="*/ 6 h 18"/>
              <a:gd name="T8" fmla="*/ 0 w 18"/>
              <a:gd name="T9" fmla="*/ 10 h 18"/>
              <a:gd name="T10" fmla="*/ 8 w 18"/>
              <a:gd name="T11" fmla="*/ 11 h 18"/>
              <a:gd name="T12" fmla="*/ 12 w 18"/>
              <a:gd name="T13" fmla="*/ 15 h 18"/>
              <a:gd name="T14" fmla="*/ 15 w 18"/>
              <a:gd name="T15" fmla="*/ 18 h 18"/>
              <a:gd name="T16" fmla="*/ 18 w 18"/>
              <a:gd name="T17" fmla="*/ 13 h 18"/>
              <a:gd name="T18" fmla="*/ 11 w 18"/>
              <a:gd name="T19" fmla="*/ 9 h 18"/>
              <a:gd name="T20" fmla="*/ 18 w 18"/>
              <a:gd name="T21" fmla="*/ 4 h 18"/>
              <a:gd name="T22" fmla="*/ 16 w 18"/>
              <a:gd name="T23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18">
                <a:moveTo>
                  <a:pt x="16" y="0"/>
                </a:moveTo>
                <a:cubicBezTo>
                  <a:pt x="11" y="2"/>
                  <a:pt x="11" y="2"/>
                  <a:pt x="11" y="2"/>
                </a:cubicBezTo>
                <a:cubicBezTo>
                  <a:pt x="9" y="6"/>
                  <a:pt x="9" y="6"/>
                  <a:pt x="9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10"/>
                  <a:pt x="0" y="10"/>
                  <a:pt x="0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12" y="15"/>
                  <a:pt x="12" y="15"/>
                  <a:pt x="12" y="15"/>
                </a:cubicBezTo>
                <a:cubicBezTo>
                  <a:pt x="15" y="18"/>
                  <a:pt x="15" y="18"/>
                  <a:pt x="15" y="18"/>
                </a:cubicBezTo>
                <a:cubicBezTo>
                  <a:pt x="18" y="13"/>
                  <a:pt x="18" y="13"/>
                  <a:pt x="18" y="13"/>
                </a:cubicBezTo>
                <a:cubicBezTo>
                  <a:pt x="18" y="13"/>
                  <a:pt x="11" y="10"/>
                  <a:pt x="11" y="9"/>
                </a:cubicBezTo>
                <a:cubicBezTo>
                  <a:pt x="12" y="7"/>
                  <a:pt x="18" y="4"/>
                  <a:pt x="18" y="4"/>
                </a:cubicBezTo>
                <a:lnTo>
                  <a:pt x="1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7" name="Freeform 216">
            <a:extLst>
              <a:ext uri="{FF2B5EF4-FFF2-40B4-BE49-F238E27FC236}">
                <a16:creationId xmlns:a16="http://schemas.microsoft.com/office/drawing/2014/main" id="{31C737CE-EBBB-4BFF-694B-A3970828BC52}"/>
              </a:ext>
            </a:extLst>
          </p:cNvPr>
          <p:cNvSpPr>
            <a:spLocks/>
          </p:cNvSpPr>
          <p:nvPr/>
        </p:nvSpPr>
        <p:spPr bwMode="auto">
          <a:xfrm>
            <a:off x="7319905" y="3219169"/>
            <a:ext cx="58532" cy="52435"/>
          </a:xfrm>
          <a:custGeom>
            <a:avLst/>
            <a:gdLst>
              <a:gd name="T0" fmla="*/ 33 w 34"/>
              <a:gd name="T1" fmla="*/ 0 h 31"/>
              <a:gd name="T2" fmla="*/ 24 w 34"/>
              <a:gd name="T3" fmla="*/ 0 h 31"/>
              <a:gd name="T4" fmla="*/ 18 w 34"/>
              <a:gd name="T5" fmla="*/ 7 h 31"/>
              <a:gd name="T6" fmla="*/ 2 w 34"/>
              <a:gd name="T7" fmla="*/ 4 h 31"/>
              <a:gd name="T8" fmla="*/ 0 w 34"/>
              <a:gd name="T9" fmla="*/ 11 h 31"/>
              <a:gd name="T10" fmla="*/ 14 w 34"/>
              <a:gd name="T11" fmla="*/ 15 h 31"/>
              <a:gd name="T12" fmla="*/ 17 w 34"/>
              <a:gd name="T13" fmla="*/ 25 h 31"/>
              <a:gd name="T14" fmla="*/ 21 w 34"/>
              <a:gd name="T15" fmla="*/ 31 h 31"/>
              <a:gd name="T16" fmla="*/ 29 w 34"/>
              <a:gd name="T17" fmla="*/ 25 h 31"/>
              <a:gd name="T18" fmla="*/ 21 w 34"/>
              <a:gd name="T19" fmla="*/ 13 h 31"/>
              <a:gd name="T20" fmla="*/ 34 w 34"/>
              <a:gd name="T21" fmla="*/ 9 h 31"/>
              <a:gd name="T22" fmla="*/ 33 w 34"/>
              <a:gd name="T23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" h="31">
                <a:moveTo>
                  <a:pt x="33" y="0"/>
                </a:moveTo>
                <a:cubicBezTo>
                  <a:pt x="24" y="0"/>
                  <a:pt x="24" y="0"/>
                  <a:pt x="24" y="0"/>
                </a:cubicBezTo>
                <a:cubicBezTo>
                  <a:pt x="18" y="7"/>
                  <a:pt x="18" y="7"/>
                  <a:pt x="18" y="7"/>
                </a:cubicBezTo>
                <a:cubicBezTo>
                  <a:pt x="2" y="4"/>
                  <a:pt x="2" y="4"/>
                  <a:pt x="2" y="4"/>
                </a:cubicBezTo>
                <a:cubicBezTo>
                  <a:pt x="0" y="11"/>
                  <a:pt x="0" y="11"/>
                  <a:pt x="0" y="11"/>
                </a:cubicBezTo>
                <a:cubicBezTo>
                  <a:pt x="14" y="15"/>
                  <a:pt x="14" y="15"/>
                  <a:pt x="14" y="15"/>
                </a:cubicBezTo>
                <a:cubicBezTo>
                  <a:pt x="17" y="25"/>
                  <a:pt x="17" y="25"/>
                  <a:pt x="17" y="25"/>
                </a:cubicBezTo>
                <a:cubicBezTo>
                  <a:pt x="21" y="31"/>
                  <a:pt x="21" y="31"/>
                  <a:pt x="21" y="31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25"/>
                  <a:pt x="19" y="15"/>
                  <a:pt x="21" y="13"/>
                </a:cubicBezTo>
                <a:cubicBezTo>
                  <a:pt x="23" y="11"/>
                  <a:pt x="34" y="9"/>
                  <a:pt x="34" y="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8" name="Freeform 217">
            <a:extLst>
              <a:ext uri="{FF2B5EF4-FFF2-40B4-BE49-F238E27FC236}">
                <a16:creationId xmlns:a16="http://schemas.microsoft.com/office/drawing/2014/main" id="{09954B4F-68CB-4D49-462B-4644FF4BE9D2}"/>
              </a:ext>
            </a:extLst>
          </p:cNvPr>
          <p:cNvSpPr>
            <a:spLocks/>
          </p:cNvSpPr>
          <p:nvPr/>
        </p:nvSpPr>
        <p:spPr bwMode="auto">
          <a:xfrm>
            <a:off x="6801663" y="3331352"/>
            <a:ext cx="54873" cy="57312"/>
          </a:xfrm>
          <a:custGeom>
            <a:avLst/>
            <a:gdLst>
              <a:gd name="T0" fmla="*/ 1 w 32"/>
              <a:gd name="T1" fmla="*/ 0 h 33"/>
              <a:gd name="T2" fmla="*/ 1 w 32"/>
              <a:gd name="T3" fmla="*/ 9 h 33"/>
              <a:gd name="T4" fmla="*/ 8 w 32"/>
              <a:gd name="T5" fmla="*/ 15 h 33"/>
              <a:gd name="T6" fmla="*/ 0 w 32"/>
              <a:gd name="T7" fmla="*/ 30 h 33"/>
              <a:gd name="T8" fmla="*/ 6 w 32"/>
              <a:gd name="T9" fmla="*/ 33 h 33"/>
              <a:gd name="T10" fmla="*/ 15 w 32"/>
              <a:gd name="T11" fmla="*/ 20 h 33"/>
              <a:gd name="T12" fmla="*/ 25 w 32"/>
              <a:gd name="T13" fmla="*/ 17 h 33"/>
              <a:gd name="T14" fmla="*/ 32 w 32"/>
              <a:gd name="T15" fmla="*/ 14 h 33"/>
              <a:gd name="T16" fmla="*/ 26 w 32"/>
              <a:gd name="T17" fmla="*/ 6 h 33"/>
              <a:gd name="T18" fmla="*/ 13 w 32"/>
              <a:gd name="T19" fmla="*/ 13 h 33"/>
              <a:gd name="T20" fmla="*/ 10 w 32"/>
              <a:gd name="T21" fmla="*/ 0 h 33"/>
              <a:gd name="T22" fmla="*/ 1 w 32"/>
              <a:gd name="T23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" h="33">
                <a:moveTo>
                  <a:pt x="1" y="0"/>
                </a:moveTo>
                <a:cubicBezTo>
                  <a:pt x="1" y="9"/>
                  <a:pt x="1" y="9"/>
                  <a:pt x="1" y="9"/>
                </a:cubicBezTo>
                <a:cubicBezTo>
                  <a:pt x="8" y="15"/>
                  <a:pt x="8" y="15"/>
                  <a:pt x="8" y="15"/>
                </a:cubicBezTo>
                <a:cubicBezTo>
                  <a:pt x="0" y="30"/>
                  <a:pt x="0" y="30"/>
                  <a:pt x="0" y="30"/>
                </a:cubicBezTo>
                <a:cubicBezTo>
                  <a:pt x="6" y="33"/>
                  <a:pt x="6" y="33"/>
                  <a:pt x="6" y="33"/>
                </a:cubicBezTo>
                <a:cubicBezTo>
                  <a:pt x="15" y="20"/>
                  <a:pt x="15" y="20"/>
                  <a:pt x="15" y="20"/>
                </a:cubicBezTo>
                <a:cubicBezTo>
                  <a:pt x="25" y="17"/>
                  <a:pt x="25" y="17"/>
                  <a:pt x="25" y="17"/>
                </a:cubicBezTo>
                <a:cubicBezTo>
                  <a:pt x="32" y="14"/>
                  <a:pt x="32" y="14"/>
                  <a:pt x="32" y="14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15" y="15"/>
                  <a:pt x="13" y="13"/>
                </a:cubicBezTo>
                <a:cubicBezTo>
                  <a:pt x="11" y="11"/>
                  <a:pt x="10" y="0"/>
                  <a:pt x="10" y="0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9" name="Freeform 218">
            <a:extLst>
              <a:ext uri="{FF2B5EF4-FFF2-40B4-BE49-F238E27FC236}">
                <a16:creationId xmlns:a16="http://schemas.microsoft.com/office/drawing/2014/main" id="{7DB37591-B197-38BC-DC93-0CA30806F395}"/>
              </a:ext>
            </a:extLst>
          </p:cNvPr>
          <p:cNvSpPr>
            <a:spLocks/>
          </p:cNvSpPr>
          <p:nvPr/>
        </p:nvSpPr>
        <p:spPr bwMode="auto">
          <a:xfrm>
            <a:off x="6756545" y="3513043"/>
            <a:ext cx="41459" cy="43898"/>
          </a:xfrm>
          <a:custGeom>
            <a:avLst/>
            <a:gdLst>
              <a:gd name="T0" fmla="*/ 1 w 25"/>
              <a:gd name="T1" fmla="*/ 0 h 26"/>
              <a:gd name="T2" fmla="*/ 1 w 25"/>
              <a:gd name="T3" fmla="*/ 7 h 26"/>
              <a:gd name="T4" fmla="*/ 6 w 25"/>
              <a:gd name="T5" fmla="*/ 12 h 26"/>
              <a:gd name="T6" fmla="*/ 0 w 25"/>
              <a:gd name="T7" fmla="*/ 24 h 26"/>
              <a:gd name="T8" fmla="*/ 5 w 25"/>
              <a:gd name="T9" fmla="*/ 26 h 26"/>
              <a:gd name="T10" fmla="*/ 12 w 25"/>
              <a:gd name="T11" fmla="*/ 16 h 26"/>
              <a:gd name="T12" fmla="*/ 19 w 25"/>
              <a:gd name="T13" fmla="*/ 14 h 26"/>
              <a:gd name="T14" fmla="*/ 25 w 25"/>
              <a:gd name="T15" fmla="*/ 11 h 26"/>
              <a:gd name="T16" fmla="*/ 20 w 25"/>
              <a:gd name="T17" fmla="*/ 4 h 26"/>
              <a:gd name="T18" fmla="*/ 10 w 25"/>
              <a:gd name="T19" fmla="*/ 10 h 26"/>
              <a:gd name="T20" fmla="*/ 8 w 25"/>
              <a:gd name="T21" fmla="*/ 0 h 26"/>
              <a:gd name="T22" fmla="*/ 1 w 25"/>
              <a:gd name="T23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" h="26">
                <a:moveTo>
                  <a:pt x="1" y="0"/>
                </a:moveTo>
                <a:cubicBezTo>
                  <a:pt x="1" y="7"/>
                  <a:pt x="1" y="7"/>
                  <a:pt x="1" y="7"/>
                </a:cubicBezTo>
                <a:cubicBezTo>
                  <a:pt x="6" y="12"/>
                  <a:pt x="6" y="12"/>
                  <a:pt x="6" y="12"/>
                </a:cubicBezTo>
                <a:cubicBezTo>
                  <a:pt x="0" y="24"/>
                  <a:pt x="0" y="24"/>
                  <a:pt x="0" y="24"/>
                </a:cubicBezTo>
                <a:cubicBezTo>
                  <a:pt x="5" y="26"/>
                  <a:pt x="5" y="26"/>
                  <a:pt x="5" y="26"/>
                </a:cubicBezTo>
                <a:cubicBezTo>
                  <a:pt x="12" y="16"/>
                  <a:pt x="12" y="16"/>
                  <a:pt x="12" y="16"/>
                </a:cubicBezTo>
                <a:cubicBezTo>
                  <a:pt x="19" y="14"/>
                  <a:pt x="19" y="14"/>
                  <a:pt x="19" y="14"/>
                </a:cubicBezTo>
                <a:cubicBezTo>
                  <a:pt x="25" y="11"/>
                  <a:pt x="25" y="11"/>
                  <a:pt x="25" y="11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2" y="12"/>
                  <a:pt x="10" y="10"/>
                </a:cubicBezTo>
                <a:cubicBezTo>
                  <a:pt x="9" y="9"/>
                  <a:pt x="8" y="0"/>
                  <a:pt x="8" y="0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0" name="Freeform 219">
            <a:extLst>
              <a:ext uri="{FF2B5EF4-FFF2-40B4-BE49-F238E27FC236}">
                <a16:creationId xmlns:a16="http://schemas.microsoft.com/office/drawing/2014/main" id="{4CFC21C7-E748-7E3E-4A4A-608663149157}"/>
              </a:ext>
            </a:extLst>
          </p:cNvPr>
          <p:cNvSpPr>
            <a:spLocks/>
          </p:cNvSpPr>
          <p:nvPr/>
        </p:nvSpPr>
        <p:spPr bwMode="auto">
          <a:xfrm>
            <a:off x="6668746" y="3427685"/>
            <a:ext cx="42680" cy="45119"/>
          </a:xfrm>
          <a:custGeom>
            <a:avLst/>
            <a:gdLst>
              <a:gd name="T0" fmla="*/ 1 w 25"/>
              <a:gd name="T1" fmla="*/ 0 h 27"/>
              <a:gd name="T2" fmla="*/ 1 w 25"/>
              <a:gd name="T3" fmla="*/ 8 h 27"/>
              <a:gd name="T4" fmla="*/ 6 w 25"/>
              <a:gd name="T5" fmla="*/ 13 h 27"/>
              <a:gd name="T6" fmla="*/ 0 w 25"/>
              <a:gd name="T7" fmla="*/ 25 h 27"/>
              <a:gd name="T8" fmla="*/ 5 w 25"/>
              <a:gd name="T9" fmla="*/ 27 h 27"/>
              <a:gd name="T10" fmla="*/ 12 w 25"/>
              <a:gd name="T11" fmla="*/ 16 h 27"/>
              <a:gd name="T12" fmla="*/ 20 w 25"/>
              <a:gd name="T13" fmla="*/ 15 h 27"/>
              <a:gd name="T14" fmla="*/ 25 w 25"/>
              <a:gd name="T15" fmla="*/ 12 h 27"/>
              <a:gd name="T16" fmla="*/ 20 w 25"/>
              <a:gd name="T17" fmla="*/ 5 h 27"/>
              <a:gd name="T18" fmla="*/ 11 w 25"/>
              <a:gd name="T19" fmla="*/ 11 h 27"/>
              <a:gd name="T20" fmla="*/ 8 w 25"/>
              <a:gd name="T21" fmla="*/ 0 h 27"/>
              <a:gd name="T22" fmla="*/ 1 w 25"/>
              <a:gd name="T2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" h="27">
                <a:moveTo>
                  <a:pt x="1" y="0"/>
                </a:moveTo>
                <a:cubicBezTo>
                  <a:pt x="1" y="8"/>
                  <a:pt x="1" y="8"/>
                  <a:pt x="1" y="8"/>
                </a:cubicBezTo>
                <a:cubicBezTo>
                  <a:pt x="6" y="13"/>
                  <a:pt x="6" y="13"/>
                  <a:pt x="6" y="13"/>
                </a:cubicBezTo>
                <a:cubicBezTo>
                  <a:pt x="0" y="25"/>
                  <a:pt x="0" y="25"/>
                  <a:pt x="0" y="25"/>
                </a:cubicBezTo>
                <a:cubicBezTo>
                  <a:pt x="5" y="27"/>
                  <a:pt x="5" y="27"/>
                  <a:pt x="5" y="27"/>
                </a:cubicBezTo>
                <a:cubicBezTo>
                  <a:pt x="12" y="16"/>
                  <a:pt x="12" y="16"/>
                  <a:pt x="12" y="16"/>
                </a:cubicBezTo>
                <a:cubicBezTo>
                  <a:pt x="20" y="15"/>
                  <a:pt x="20" y="15"/>
                  <a:pt x="20" y="15"/>
                </a:cubicBezTo>
                <a:cubicBezTo>
                  <a:pt x="25" y="12"/>
                  <a:pt x="25" y="12"/>
                  <a:pt x="25" y="12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12" y="13"/>
                  <a:pt x="11" y="11"/>
                </a:cubicBezTo>
                <a:cubicBezTo>
                  <a:pt x="9" y="9"/>
                  <a:pt x="8" y="0"/>
                  <a:pt x="8" y="0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1" name="Freeform 220">
            <a:extLst>
              <a:ext uri="{FF2B5EF4-FFF2-40B4-BE49-F238E27FC236}">
                <a16:creationId xmlns:a16="http://schemas.microsoft.com/office/drawing/2014/main" id="{5A5D625D-7467-DC42-4A67-6CFEB810E378}"/>
              </a:ext>
            </a:extLst>
          </p:cNvPr>
          <p:cNvSpPr>
            <a:spLocks/>
          </p:cNvSpPr>
          <p:nvPr/>
        </p:nvSpPr>
        <p:spPr bwMode="auto">
          <a:xfrm>
            <a:off x="6863851" y="3380128"/>
            <a:ext cx="43898" cy="42680"/>
          </a:xfrm>
          <a:custGeom>
            <a:avLst/>
            <a:gdLst>
              <a:gd name="T0" fmla="*/ 0 w 26"/>
              <a:gd name="T1" fmla="*/ 23 h 25"/>
              <a:gd name="T2" fmla="*/ 7 w 26"/>
              <a:gd name="T3" fmla="*/ 24 h 25"/>
              <a:gd name="T4" fmla="*/ 12 w 26"/>
              <a:gd name="T5" fmla="*/ 19 h 25"/>
              <a:gd name="T6" fmla="*/ 24 w 26"/>
              <a:gd name="T7" fmla="*/ 25 h 25"/>
              <a:gd name="T8" fmla="*/ 26 w 26"/>
              <a:gd name="T9" fmla="*/ 20 h 25"/>
              <a:gd name="T10" fmla="*/ 16 w 26"/>
              <a:gd name="T11" fmla="*/ 13 h 25"/>
              <a:gd name="T12" fmla="*/ 15 w 26"/>
              <a:gd name="T13" fmla="*/ 6 h 25"/>
              <a:gd name="T14" fmla="*/ 12 w 26"/>
              <a:gd name="T15" fmla="*/ 0 h 25"/>
              <a:gd name="T16" fmla="*/ 6 w 26"/>
              <a:gd name="T17" fmla="*/ 4 h 25"/>
              <a:gd name="T18" fmla="*/ 11 w 26"/>
              <a:gd name="T19" fmla="*/ 14 h 25"/>
              <a:gd name="T20" fmla="*/ 0 w 26"/>
              <a:gd name="T21" fmla="*/ 16 h 25"/>
              <a:gd name="T22" fmla="*/ 0 w 26"/>
              <a:gd name="T23" fmla="*/ 23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25">
                <a:moveTo>
                  <a:pt x="0" y="23"/>
                </a:moveTo>
                <a:cubicBezTo>
                  <a:pt x="7" y="24"/>
                  <a:pt x="7" y="24"/>
                  <a:pt x="7" y="24"/>
                </a:cubicBezTo>
                <a:cubicBezTo>
                  <a:pt x="12" y="19"/>
                  <a:pt x="12" y="19"/>
                  <a:pt x="12" y="19"/>
                </a:cubicBezTo>
                <a:cubicBezTo>
                  <a:pt x="24" y="25"/>
                  <a:pt x="24" y="25"/>
                  <a:pt x="24" y="25"/>
                </a:cubicBezTo>
                <a:cubicBezTo>
                  <a:pt x="26" y="20"/>
                  <a:pt x="26" y="20"/>
                  <a:pt x="26" y="20"/>
                </a:cubicBezTo>
                <a:cubicBezTo>
                  <a:pt x="16" y="13"/>
                  <a:pt x="16" y="13"/>
                  <a:pt x="16" y="13"/>
                </a:cubicBezTo>
                <a:cubicBezTo>
                  <a:pt x="15" y="6"/>
                  <a:pt x="15" y="6"/>
                  <a:pt x="15" y="6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13" y="13"/>
                  <a:pt x="11" y="14"/>
                </a:cubicBezTo>
                <a:cubicBezTo>
                  <a:pt x="9" y="16"/>
                  <a:pt x="0" y="16"/>
                  <a:pt x="0" y="16"/>
                </a:cubicBezTo>
                <a:lnTo>
                  <a:pt x="0" y="2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2" name="Freeform 221">
            <a:extLst>
              <a:ext uri="{FF2B5EF4-FFF2-40B4-BE49-F238E27FC236}">
                <a16:creationId xmlns:a16="http://schemas.microsoft.com/office/drawing/2014/main" id="{4C3E5006-4475-58E7-62C0-DAAC11421B7F}"/>
              </a:ext>
            </a:extLst>
          </p:cNvPr>
          <p:cNvSpPr>
            <a:spLocks/>
          </p:cNvSpPr>
          <p:nvPr/>
        </p:nvSpPr>
        <p:spPr bwMode="auto">
          <a:xfrm>
            <a:off x="6617534" y="3515481"/>
            <a:ext cx="30485" cy="31704"/>
          </a:xfrm>
          <a:custGeom>
            <a:avLst/>
            <a:gdLst>
              <a:gd name="T0" fmla="*/ 0 w 18"/>
              <a:gd name="T1" fmla="*/ 1 h 18"/>
              <a:gd name="T2" fmla="*/ 1 w 18"/>
              <a:gd name="T3" fmla="*/ 6 h 18"/>
              <a:gd name="T4" fmla="*/ 6 w 18"/>
              <a:gd name="T5" fmla="*/ 9 h 18"/>
              <a:gd name="T6" fmla="*/ 3 w 18"/>
              <a:gd name="T7" fmla="*/ 18 h 18"/>
              <a:gd name="T8" fmla="*/ 7 w 18"/>
              <a:gd name="T9" fmla="*/ 18 h 18"/>
              <a:gd name="T10" fmla="*/ 10 w 18"/>
              <a:gd name="T11" fmla="*/ 11 h 18"/>
              <a:gd name="T12" fmla="*/ 15 w 18"/>
              <a:gd name="T13" fmla="*/ 8 h 18"/>
              <a:gd name="T14" fmla="*/ 18 w 18"/>
              <a:gd name="T15" fmla="*/ 6 h 18"/>
              <a:gd name="T16" fmla="*/ 14 w 18"/>
              <a:gd name="T17" fmla="*/ 2 h 18"/>
              <a:gd name="T18" fmla="*/ 8 w 18"/>
              <a:gd name="T19" fmla="*/ 7 h 18"/>
              <a:gd name="T20" fmla="*/ 5 w 18"/>
              <a:gd name="T21" fmla="*/ 0 h 18"/>
              <a:gd name="T22" fmla="*/ 0 w 18"/>
              <a:gd name="T23" fmla="*/ 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18">
                <a:moveTo>
                  <a:pt x="0" y="1"/>
                </a:moveTo>
                <a:cubicBezTo>
                  <a:pt x="1" y="6"/>
                  <a:pt x="1" y="6"/>
                  <a:pt x="1" y="6"/>
                </a:cubicBezTo>
                <a:cubicBezTo>
                  <a:pt x="6" y="9"/>
                  <a:pt x="6" y="9"/>
                  <a:pt x="6" y="9"/>
                </a:cubicBezTo>
                <a:cubicBezTo>
                  <a:pt x="3" y="18"/>
                  <a:pt x="3" y="18"/>
                  <a:pt x="3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10" y="11"/>
                  <a:pt x="10" y="11"/>
                  <a:pt x="10" y="11"/>
                </a:cubicBezTo>
                <a:cubicBezTo>
                  <a:pt x="15" y="8"/>
                  <a:pt x="15" y="8"/>
                  <a:pt x="15" y="8"/>
                </a:cubicBezTo>
                <a:cubicBezTo>
                  <a:pt x="18" y="6"/>
                  <a:pt x="18" y="6"/>
                  <a:pt x="18" y="6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10" y="8"/>
                  <a:pt x="8" y="7"/>
                </a:cubicBezTo>
                <a:cubicBezTo>
                  <a:pt x="7" y="6"/>
                  <a:pt x="5" y="0"/>
                  <a:pt x="5" y="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3" name="Freeform 222">
            <a:extLst>
              <a:ext uri="{FF2B5EF4-FFF2-40B4-BE49-F238E27FC236}">
                <a16:creationId xmlns:a16="http://schemas.microsoft.com/office/drawing/2014/main" id="{8CE61AF1-2689-6B09-90E7-5F7CC1539EAC}"/>
              </a:ext>
            </a:extLst>
          </p:cNvPr>
          <p:cNvSpPr>
            <a:spLocks/>
          </p:cNvSpPr>
          <p:nvPr/>
        </p:nvSpPr>
        <p:spPr bwMode="auto">
          <a:xfrm>
            <a:off x="6694356" y="3505727"/>
            <a:ext cx="30485" cy="32924"/>
          </a:xfrm>
          <a:custGeom>
            <a:avLst/>
            <a:gdLst>
              <a:gd name="T0" fmla="*/ 1 w 18"/>
              <a:gd name="T1" fmla="*/ 0 h 19"/>
              <a:gd name="T2" fmla="*/ 1 w 18"/>
              <a:gd name="T3" fmla="*/ 5 h 19"/>
              <a:gd name="T4" fmla="*/ 5 w 18"/>
              <a:gd name="T5" fmla="*/ 9 h 19"/>
              <a:gd name="T6" fmla="*/ 0 w 18"/>
              <a:gd name="T7" fmla="*/ 17 h 19"/>
              <a:gd name="T8" fmla="*/ 4 w 18"/>
              <a:gd name="T9" fmla="*/ 19 h 19"/>
              <a:gd name="T10" fmla="*/ 9 w 18"/>
              <a:gd name="T11" fmla="*/ 12 h 19"/>
              <a:gd name="T12" fmla="*/ 14 w 18"/>
              <a:gd name="T13" fmla="*/ 10 h 19"/>
              <a:gd name="T14" fmla="*/ 18 w 18"/>
              <a:gd name="T15" fmla="*/ 9 h 19"/>
              <a:gd name="T16" fmla="*/ 14 w 18"/>
              <a:gd name="T17" fmla="*/ 4 h 19"/>
              <a:gd name="T18" fmla="*/ 8 w 18"/>
              <a:gd name="T19" fmla="*/ 8 h 19"/>
              <a:gd name="T20" fmla="*/ 6 w 18"/>
              <a:gd name="T21" fmla="*/ 0 h 19"/>
              <a:gd name="T22" fmla="*/ 1 w 18"/>
              <a:gd name="T23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19">
                <a:moveTo>
                  <a:pt x="1" y="0"/>
                </a:moveTo>
                <a:cubicBezTo>
                  <a:pt x="1" y="5"/>
                  <a:pt x="1" y="5"/>
                  <a:pt x="1" y="5"/>
                </a:cubicBezTo>
                <a:cubicBezTo>
                  <a:pt x="5" y="9"/>
                  <a:pt x="5" y="9"/>
                  <a:pt x="5" y="9"/>
                </a:cubicBezTo>
                <a:cubicBezTo>
                  <a:pt x="0" y="17"/>
                  <a:pt x="0" y="17"/>
                  <a:pt x="0" y="17"/>
                </a:cubicBezTo>
                <a:cubicBezTo>
                  <a:pt x="4" y="19"/>
                  <a:pt x="4" y="19"/>
                  <a:pt x="4" y="19"/>
                </a:cubicBezTo>
                <a:cubicBezTo>
                  <a:pt x="9" y="12"/>
                  <a:pt x="9" y="12"/>
                  <a:pt x="9" y="12"/>
                </a:cubicBezTo>
                <a:cubicBezTo>
                  <a:pt x="14" y="10"/>
                  <a:pt x="14" y="10"/>
                  <a:pt x="14" y="10"/>
                </a:cubicBezTo>
                <a:cubicBezTo>
                  <a:pt x="18" y="9"/>
                  <a:pt x="18" y="9"/>
                  <a:pt x="18" y="9"/>
                </a:cubicBezTo>
                <a:cubicBezTo>
                  <a:pt x="14" y="4"/>
                  <a:pt x="14" y="4"/>
                  <a:pt x="14" y="4"/>
                </a:cubicBezTo>
                <a:cubicBezTo>
                  <a:pt x="14" y="4"/>
                  <a:pt x="9" y="9"/>
                  <a:pt x="8" y="8"/>
                </a:cubicBezTo>
                <a:cubicBezTo>
                  <a:pt x="7" y="7"/>
                  <a:pt x="6" y="0"/>
                  <a:pt x="6" y="0"/>
                </a:cubicBez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4" name="Freeform 223">
            <a:extLst>
              <a:ext uri="{FF2B5EF4-FFF2-40B4-BE49-F238E27FC236}">
                <a16:creationId xmlns:a16="http://schemas.microsoft.com/office/drawing/2014/main" id="{C0D381DC-3F90-0732-BA4A-E9BF87907C3E}"/>
              </a:ext>
            </a:extLst>
          </p:cNvPr>
          <p:cNvSpPr>
            <a:spLocks/>
          </p:cNvSpPr>
          <p:nvPr/>
        </p:nvSpPr>
        <p:spPr bwMode="auto">
          <a:xfrm>
            <a:off x="6767519" y="3422809"/>
            <a:ext cx="32924" cy="30485"/>
          </a:xfrm>
          <a:custGeom>
            <a:avLst/>
            <a:gdLst>
              <a:gd name="T0" fmla="*/ 8 w 19"/>
              <a:gd name="T1" fmla="*/ 0 h 18"/>
              <a:gd name="T2" fmla="*/ 6 w 19"/>
              <a:gd name="T3" fmla="*/ 5 h 18"/>
              <a:gd name="T4" fmla="*/ 7 w 19"/>
              <a:gd name="T5" fmla="*/ 9 h 18"/>
              <a:gd name="T6" fmla="*/ 0 w 19"/>
              <a:gd name="T7" fmla="*/ 15 h 18"/>
              <a:gd name="T8" fmla="*/ 2 w 19"/>
              <a:gd name="T9" fmla="*/ 18 h 18"/>
              <a:gd name="T10" fmla="*/ 10 w 19"/>
              <a:gd name="T11" fmla="*/ 14 h 18"/>
              <a:gd name="T12" fmla="*/ 15 w 19"/>
              <a:gd name="T13" fmla="*/ 15 h 18"/>
              <a:gd name="T14" fmla="*/ 19 w 19"/>
              <a:gd name="T15" fmla="*/ 15 h 18"/>
              <a:gd name="T16" fmla="*/ 18 w 19"/>
              <a:gd name="T17" fmla="*/ 9 h 18"/>
              <a:gd name="T18" fmla="*/ 10 w 19"/>
              <a:gd name="T19" fmla="*/ 10 h 18"/>
              <a:gd name="T20" fmla="*/ 12 w 19"/>
              <a:gd name="T21" fmla="*/ 2 h 18"/>
              <a:gd name="T22" fmla="*/ 8 w 19"/>
              <a:gd name="T23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" h="18">
                <a:moveTo>
                  <a:pt x="8" y="0"/>
                </a:moveTo>
                <a:cubicBezTo>
                  <a:pt x="6" y="5"/>
                  <a:pt x="6" y="5"/>
                  <a:pt x="6" y="5"/>
                </a:cubicBezTo>
                <a:cubicBezTo>
                  <a:pt x="7" y="9"/>
                  <a:pt x="7" y="9"/>
                  <a:pt x="7" y="9"/>
                </a:cubicBezTo>
                <a:cubicBezTo>
                  <a:pt x="0" y="15"/>
                  <a:pt x="0" y="15"/>
                  <a:pt x="0" y="15"/>
                </a:cubicBezTo>
                <a:cubicBezTo>
                  <a:pt x="2" y="18"/>
                  <a:pt x="2" y="18"/>
                  <a:pt x="2" y="18"/>
                </a:cubicBezTo>
                <a:cubicBezTo>
                  <a:pt x="10" y="14"/>
                  <a:pt x="10" y="14"/>
                  <a:pt x="10" y="14"/>
                </a:cubicBezTo>
                <a:cubicBezTo>
                  <a:pt x="15" y="15"/>
                  <a:pt x="15" y="15"/>
                  <a:pt x="15" y="15"/>
                </a:cubicBezTo>
                <a:cubicBezTo>
                  <a:pt x="19" y="15"/>
                  <a:pt x="19" y="15"/>
                  <a:pt x="19" y="15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1" y="11"/>
                  <a:pt x="10" y="10"/>
                </a:cubicBezTo>
                <a:cubicBezTo>
                  <a:pt x="10" y="8"/>
                  <a:pt x="12" y="2"/>
                  <a:pt x="12" y="2"/>
                </a:cubicBezTo>
                <a:lnTo>
                  <a:pt x="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5" name="Freeform 224">
            <a:extLst>
              <a:ext uri="{FF2B5EF4-FFF2-40B4-BE49-F238E27FC236}">
                <a16:creationId xmlns:a16="http://schemas.microsoft.com/office/drawing/2014/main" id="{10DC4591-3C76-8CBF-076C-BC177ECBE711}"/>
              </a:ext>
            </a:extLst>
          </p:cNvPr>
          <p:cNvSpPr>
            <a:spLocks/>
          </p:cNvSpPr>
          <p:nvPr/>
        </p:nvSpPr>
        <p:spPr bwMode="auto">
          <a:xfrm>
            <a:off x="6849218" y="3459391"/>
            <a:ext cx="32924" cy="30485"/>
          </a:xfrm>
          <a:custGeom>
            <a:avLst/>
            <a:gdLst>
              <a:gd name="T0" fmla="*/ 8 w 19"/>
              <a:gd name="T1" fmla="*/ 0 h 18"/>
              <a:gd name="T2" fmla="*/ 5 w 19"/>
              <a:gd name="T3" fmla="*/ 5 h 18"/>
              <a:gd name="T4" fmla="*/ 7 w 19"/>
              <a:gd name="T5" fmla="*/ 9 h 18"/>
              <a:gd name="T6" fmla="*/ 0 w 19"/>
              <a:gd name="T7" fmla="*/ 15 h 18"/>
              <a:gd name="T8" fmla="*/ 2 w 19"/>
              <a:gd name="T9" fmla="*/ 18 h 18"/>
              <a:gd name="T10" fmla="*/ 10 w 19"/>
              <a:gd name="T11" fmla="*/ 14 h 18"/>
              <a:gd name="T12" fmla="*/ 15 w 19"/>
              <a:gd name="T13" fmla="*/ 15 h 18"/>
              <a:gd name="T14" fmla="*/ 19 w 19"/>
              <a:gd name="T15" fmla="*/ 15 h 18"/>
              <a:gd name="T16" fmla="*/ 18 w 19"/>
              <a:gd name="T17" fmla="*/ 9 h 18"/>
              <a:gd name="T18" fmla="*/ 10 w 19"/>
              <a:gd name="T19" fmla="*/ 10 h 18"/>
              <a:gd name="T20" fmla="*/ 12 w 19"/>
              <a:gd name="T21" fmla="*/ 2 h 18"/>
              <a:gd name="T22" fmla="*/ 8 w 19"/>
              <a:gd name="T23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" h="18">
                <a:moveTo>
                  <a:pt x="8" y="0"/>
                </a:moveTo>
                <a:cubicBezTo>
                  <a:pt x="5" y="5"/>
                  <a:pt x="5" y="5"/>
                  <a:pt x="5" y="5"/>
                </a:cubicBezTo>
                <a:cubicBezTo>
                  <a:pt x="7" y="9"/>
                  <a:pt x="7" y="9"/>
                  <a:pt x="7" y="9"/>
                </a:cubicBezTo>
                <a:cubicBezTo>
                  <a:pt x="0" y="15"/>
                  <a:pt x="0" y="15"/>
                  <a:pt x="0" y="15"/>
                </a:cubicBezTo>
                <a:cubicBezTo>
                  <a:pt x="2" y="18"/>
                  <a:pt x="2" y="18"/>
                  <a:pt x="2" y="18"/>
                </a:cubicBezTo>
                <a:cubicBezTo>
                  <a:pt x="10" y="14"/>
                  <a:pt x="10" y="14"/>
                  <a:pt x="10" y="14"/>
                </a:cubicBezTo>
                <a:cubicBezTo>
                  <a:pt x="15" y="15"/>
                  <a:pt x="15" y="15"/>
                  <a:pt x="15" y="15"/>
                </a:cubicBezTo>
                <a:cubicBezTo>
                  <a:pt x="19" y="15"/>
                  <a:pt x="19" y="15"/>
                  <a:pt x="19" y="15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1" y="11"/>
                  <a:pt x="10" y="10"/>
                </a:cubicBezTo>
                <a:cubicBezTo>
                  <a:pt x="10" y="8"/>
                  <a:pt x="12" y="2"/>
                  <a:pt x="12" y="2"/>
                </a:cubicBezTo>
                <a:lnTo>
                  <a:pt x="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6" name="Freeform 225">
            <a:extLst>
              <a:ext uri="{FF2B5EF4-FFF2-40B4-BE49-F238E27FC236}">
                <a16:creationId xmlns:a16="http://schemas.microsoft.com/office/drawing/2014/main" id="{E65FBAA6-E6FE-392D-0726-E50C7CFA7AFA}"/>
              </a:ext>
            </a:extLst>
          </p:cNvPr>
          <p:cNvSpPr>
            <a:spLocks/>
          </p:cNvSpPr>
          <p:nvPr/>
        </p:nvSpPr>
        <p:spPr bwMode="auto">
          <a:xfrm>
            <a:off x="6599241" y="3450854"/>
            <a:ext cx="31704" cy="28046"/>
          </a:xfrm>
          <a:custGeom>
            <a:avLst/>
            <a:gdLst>
              <a:gd name="T0" fmla="*/ 11 w 19"/>
              <a:gd name="T1" fmla="*/ 0 h 16"/>
              <a:gd name="T2" fmla="*/ 8 w 19"/>
              <a:gd name="T3" fmla="*/ 3 h 16"/>
              <a:gd name="T4" fmla="*/ 8 w 19"/>
              <a:gd name="T5" fmla="*/ 8 h 16"/>
              <a:gd name="T6" fmla="*/ 0 w 19"/>
              <a:gd name="T7" fmla="*/ 12 h 16"/>
              <a:gd name="T8" fmla="*/ 2 w 19"/>
              <a:gd name="T9" fmla="*/ 15 h 16"/>
              <a:gd name="T10" fmla="*/ 10 w 19"/>
              <a:gd name="T11" fmla="*/ 13 h 16"/>
              <a:gd name="T12" fmla="*/ 15 w 19"/>
              <a:gd name="T13" fmla="*/ 15 h 16"/>
              <a:gd name="T14" fmla="*/ 19 w 19"/>
              <a:gd name="T15" fmla="*/ 16 h 16"/>
              <a:gd name="T16" fmla="*/ 19 w 19"/>
              <a:gd name="T17" fmla="*/ 11 h 16"/>
              <a:gd name="T18" fmla="*/ 11 w 19"/>
              <a:gd name="T19" fmla="*/ 10 h 16"/>
              <a:gd name="T20" fmla="*/ 15 w 19"/>
              <a:gd name="T21" fmla="*/ 3 h 16"/>
              <a:gd name="T22" fmla="*/ 11 w 19"/>
              <a:gd name="T23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" h="16">
                <a:moveTo>
                  <a:pt x="11" y="0"/>
                </a:moveTo>
                <a:cubicBezTo>
                  <a:pt x="8" y="3"/>
                  <a:pt x="8" y="3"/>
                  <a:pt x="8" y="3"/>
                </a:cubicBezTo>
                <a:cubicBezTo>
                  <a:pt x="8" y="8"/>
                  <a:pt x="8" y="8"/>
                  <a:pt x="8" y="8"/>
                </a:cubicBezTo>
                <a:cubicBezTo>
                  <a:pt x="0" y="12"/>
                  <a:pt x="0" y="12"/>
                  <a:pt x="0" y="12"/>
                </a:cubicBezTo>
                <a:cubicBezTo>
                  <a:pt x="2" y="15"/>
                  <a:pt x="2" y="15"/>
                  <a:pt x="2" y="15"/>
                </a:cubicBezTo>
                <a:cubicBezTo>
                  <a:pt x="10" y="13"/>
                  <a:pt x="10" y="13"/>
                  <a:pt x="10" y="13"/>
                </a:cubicBezTo>
                <a:cubicBezTo>
                  <a:pt x="15" y="15"/>
                  <a:pt x="15" y="15"/>
                  <a:pt x="15" y="15"/>
                </a:cubicBezTo>
                <a:cubicBezTo>
                  <a:pt x="19" y="16"/>
                  <a:pt x="19" y="16"/>
                  <a:pt x="19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2" y="11"/>
                  <a:pt x="11" y="10"/>
                </a:cubicBezTo>
                <a:cubicBezTo>
                  <a:pt x="11" y="8"/>
                  <a:pt x="15" y="3"/>
                  <a:pt x="15" y="3"/>
                </a:cubicBezTo>
                <a:lnTo>
                  <a:pt x="1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7" name="Freeform 226">
            <a:extLst>
              <a:ext uri="{FF2B5EF4-FFF2-40B4-BE49-F238E27FC236}">
                <a16:creationId xmlns:a16="http://schemas.microsoft.com/office/drawing/2014/main" id="{C7E19634-9535-7823-7111-C9765C8B0DAA}"/>
              </a:ext>
            </a:extLst>
          </p:cNvPr>
          <p:cNvSpPr>
            <a:spLocks/>
          </p:cNvSpPr>
          <p:nvPr/>
        </p:nvSpPr>
        <p:spPr bwMode="auto">
          <a:xfrm>
            <a:off x="6722401" y="3380129"/>
            <a:ext cx="28046" cy="31704"/>
          </a:xfrm>
          <a:custGeom>
            <a:avLst/>
            <a:gdLst>
              <a:gd name="T0" fmla="*/ 15 w 17"/>
              <a:gd name="T1" fmla="*/ 0 h 19"/>
              <a:gd name="T2" fmla="*/ 11 w 17"/>
              <a:gd name="T3" fmla="*/ 2 h 19"/>
              <a:gd name="T4" fmla="*/ 9 w 17"/>
              <a:gd name="T5" fmla="*/ 7 h 19"/>
              <a:gd name="T6" fmla="*/ 0 w 17"/>
              <a:gd name="T7" fmla="*/ 6 h 19"/>
              <a:gd name="T8" fmla="*/ 0 w 17"/>
              <a:gd name="T9" fmla="*/ 10 h 19"/>
              <a:gd name="T10" fmla="*/ 8 w 17"/>
              <a:gd name="T11" fmla="*/ 12 h 19"/>
              <a:gd name="T12" fmla="*/ 11 w 17"/>
              <a:gd name="T13" fmla="*/ 16 h 19"/>
              <a:gd name="T14" fmla="*/ 15 w 17"/>
              <a:gd name="T15" fmla="*/ 19 h 19"/>
              <a:gd name="T16" fmla="*/ 17 w 17"/>
              <a:gd name="T17" fmla="*/ 14 h 19"/>
              <a:gd name="T18" fmla="*/ 11 w 17"/>
              <a:gd name="T19" fmla="*/ 9 h 19"/>
              <a:gd name="T20" fmla="*/ 17 w 17"/>
              <a:gd name="T21" fmla="*/ 5 h 19"/>
              <a:gd name="T22" fmla="*/ 15 w 17"/>
              <a:gd name="T23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" h="19">
                <a:moveTo>
                  <a:pt x="15" y="0"/>
                </a:moveTo>
                <a:cubicBezTo>
                  <a:pt x="11" y="2"/>
                  <a:pt x="11" y="2"/>
                  <a:pt x="11" y="2"/>
                </a:cubicBezTo>
                <a:cubicBezTo>
                  <a:pt x="9" y="7"/>
                  <a:pt x="9" y="7"/>
                  <a:pt x="9" y="7"/>
                </a:cubicBezTo>
                <a:cubicBezTo>
                  <a:pt x="0" y="6"/>
                  <a:pt x="0" y="6"/>
                  <a:pt x="0" y="6"/>
                </a:cubicBezTo>
                <a:cubicBezTo>
                  <a:pt x="0" y="10"/>
                  <a:pt x="0" y="10"/>
                  <a:pt x="0" y="10"/>
                </a:cubicBezTo>
                <a:cubicBezTo>
                  <a:pt x="8" y="12"/>
                  <a:pt x="8" y="12"/>
                  <a:pt x="8" y="12"/>
                </a:cubicBezTo>
                <a:cubicBezTo>
                  <a:pt x="11" y="16"/>
                  <a:pt x="11" y="16"/>
                  <a:pt x="11" y="16"/>
                </a:cubicBezTo>
                <a:cubicBezTo>
                  <a:pt x="15" y="19"/>
                  <a:pt x="15" y="19"/>
                  <a:pt x="15" y="19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1" y="11"/>
                  <a:pt x="11" y="9"/>
                </a:cubicBezTo>
                <a:cubicBezTo>
                  <a:pt x="12" y="8"/>
                  <a:pt x="17" y="5"/>
                  <a:pt x="17" y="5"/>
                </a:cubicBezTo>
                <a:lnTo>
                  <a:pt x="1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8" name="Freeform 227">
            <a:extLst>
              <a:ext uri="{FF2B5EF4-FFF2-40B4-BE49-F238E27FC236}">
                <a16:creationId xmlns:a16="http://schemas.microsoft.com/office/drawing/2014/main" id="{383331DD-6D2F-1D7A-A7B4-BD17A7C450D7}"/>
              </a:ext>
            </a:extLst>
          </p:cNvPr>
          <p:cNvSpPr>
            <a:spLocks/>
          </p:cNvSpPr>
          <p:nvPr/>
        </p:nvSpPr>
        <p:spPr bwMode="auto">
          <a:xfrm>
            <a:off x="6834585" y="3521578"/>
            <a:ext cx="57312" cy="53654"/>
          </a:xfrm>
          <a:custGeom>
            <a:avLst/>
            <a:gdLst>
              <a:gd name="T0" fmla="*/ 33 w 34"/>
              <a:gd name="T1" fmla="*/ 0 h 32"/>
              <a:gd name="T2" fmla="*/ 24 w 34"/>
              <a:gd name="T3" fmla="*/ 1 h 32"/>
              <a:gd name="T4" fmla="*/ 18 w 34"/>
              <a:gd name="T5" fmla="*/ 8 h 32"/>
              <a:gd name="T6" fmla="*/ 2 w 34"/>
              <a:gd name="T7" fmla="*/ 4 h 32"/>
              <a:gd name="T8" fmla="*/ 0 w 34"/>
              <a:gd name="T9" fmla="*/ 11 h 32"/>
              <a:gd name="T10" fmla="*/ 14 w 34"/>
              <a:gd name="T11" fmla="*/ 16 h 32"/>
              <a:gd name="T12" fmla="*/ 17 w 34"/>
              <a:gd name="T13" fmla="*/ 25 h 32"/>
              <a:gd name="T14" fmla="*/ 21 w 34"/>
              <a:gd name="T15" fmla="*/ 32 h 32"/>
              <a:gd name="T16" fmla="*/ 29 w 34"/>
              <a:gd name="T17" fmla="*/ 25 h 32"/>
              <a:gd name="T18" fmla="*/ 20 w 34"/>
              <a:gd name="T19" fmla="*/ 13 h 32"/>
              <a:gd name="T20" fmla="*/ 34 w 34"/>
              <a:gd name="T21" fmla="*/ 9 h 32"/>
              <a:gd name="T22" fmla="*/ 33 w 34"/>
              <a:gd name="T2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" h="32">
                <a:moveTo>
                  <a:pt x="33" y="0"/>
                </a:moveTo>
                <a:cubicBezTo>
                  <a:pt x="24" y="1"/>
                  <a:pt x="24" y="1"/>
                  <a:pt x="24" y="1"/>
                </a:cubicBezTo>
                <a:cubicBezTo>
                  <a:pt x="18" y="8"/>
                  <a:pt x="18" y="8"/>
                  <a:pt x="18" y="8"/>
                </a:cubicBezTo>
                <a:cubicBezTo>
                  <a:pt x="2" y="4"/>
                  <a:pt x="2" y="4"/>
                  <a:pt x="2" y="4"/>
                </a:cubicBezTo>
                <a:cubicBezTo>
                  <a:pt x="0" y="11"/>
                  <a:pt x="0" y="11"/>
                  <a:pt x="0" y="11"/>
                </a:cubicBezTo>
                <a:cubicBezTo>
                  <a:pt x="14" y="16"/>
                  <a:pt x="14" y="16"/>
                  <a:pt x="14" y="16"/>
                </a:cubicBezTo>
                <a:cubicBezTo>
                  <a:pt x="17" y="25"/>
                  <a:pt x="17" y="25"/>
                  <a:pt x="17" y="25"/>
                </a:cubicBezTo>
                <a:cubicBezTo>
                  <a:pt x="21" y="32"/>
                  <a:pt x="21" y="32"/>
                  <a:pt x="21" y="32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25"/>
                  <a:pt x="18" y="16"/>
                  <a:pt x="20" y="13"/>
                </a:cubicBezTo>
                <a:cubicBezTo>
                  <a:pt x="22" y="11"/>
                  <a:pt x="34" y="9"/>
                  <a:pt x="34" y="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9" name="Freeform 228">
            <a:extLst>
              <a:ext uri="{FF2B5EF4-FFF2-40B4-BE49-F238E27FC236}">
                <a16:creationId xmlns:a16="http://schemas.microsoft.com/office/drawing/2014/main" id="{0086CC86-6927-5E31-4A23-16BA2A67D8D4}"/>
              </a:ext>
            </a:extLst>
          </p:cNvPr>
          <p:cNvSpPr>
            <a:spLocks/>
          </p:cNvSpPr>
          <p:nvPr/>
        </p:nvSpPr>
        <p:spPr bwMode="auto">
          <a:xfrm>
            <a:off x="7919850" y="3788627"/>
            <a:ext cx="49996" cy="167058"/>
          </a:xfrm>
          <a:custGeom>
            <a:avLst/>
            <a:gdLst>
              <a:gd name="T0" fmla="*/ 8 w 29"/>
              <a:gd name="T1" fmla="*/ 0 h 98"/>
              <a:gd name="T2" fmla="*/ 9 w 29"/>
              <a:gd name="T3" fmla="*/ 63 h 98"/>
              <a:gd name="T4" fmla="*/ 29 w 29"/>
              <a:gd name="T5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98">
                <a:moveTo>
                  <a:pt x="8" y="0"/>
                </a:moveTo>
                <a:cubicBezTo>
                  <a:pt x="8" y="0"/>
                  <a:pt x="0" y="40"/>
                  <a:pt x="9" y="63"/>
                </a:cubicBezTo>
                <a:cubicBezTo>
                  <a:pt x="14" y="74"/>
                  <a:pt x="22" y="87"/>
                  <a:pt x="29" y="98"/>
                </a:cubicBezTo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40" name="Freeform 229">
            <a:extLst>
              <a:ext uri="{FF2B5EF4-FFF2-40B4-BE49-F238E27FC236}">
                <a16:creationId xmlns:a16="http://schemas.microsoft.com/office/drawing/2014/main" id="{E0D82DFD-E7E7-6DB9-C445-A02949817A83}"/>
              </a:ext>
            </a:extLst>
          </p:cNvPr>
          <p:cNvSpPr>
            <a:spLocks/>
          </p:cNvSpPr>
          <p:nvPr/>
        </p:nvSpPr>
        <p:spPr bwMode="auto">
          <a:xfrm>
            <a:off x="7939361" y="3930077"/>
            <a:ext cx="57312" cy="62190"/>
          </a:xfrm>
          <a:custGeom>
            <a:avLst/>
            <a:gdLst>
              <a:gd name="T0" fmla="*/ 0 w 47"/>
              <a:gd name="T1" fmla="*/ 30 h 51"/>
              <a:gd name="T2" fmla="*/ 47 w 47"/>
              <a:gd name="T3" fmla="*/ 51 h 51"/>
              <a:gd name="T4" fmla="*/ 42 w 47"/>
              <a:gd name="T5" fmla="*/ 0 h 51"/>
              <a:gd name="T6" fmla="*/ 0 w 47"/>
              <a:gd name="T7" fmla="*/ 3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" h="51">
                <a:moveTo>
                  <a:pt x="0" y="30"/>
                </a:moveTo>
                <a:lnTo>
                  <a:pt x="47" y="51"/>
                </a:lnTo>
                <a:lnTo>
                  <a:pt x="42" y="0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41" name="Freeform 230">
            <a:extLst>
              <a:ext uri="{FF2B5EF4-FFF2-40B4-BE49-F238E27FC236}">
                <a16:creationId xmlns:a16="http://schemas.microsoft.com/office/drawing/2014/main" id="{38DB9434-0840-AF5A-EEB1-C50339285191}"/>
              </a:ext>
            </a:extLst>
          </p:cNvPr>
          <p:cNvSpPr>
            <a:spLocks/>
          </p:cNvSpPr>
          <p:nvPr/>
        </p:nvSpPr>
        <p:spPr bwMode="auto">
          <a:xfrm>
            <a:off x="8213726" y="4031287"/>
            <a:ext cx="182910" cy="37802"/>
          </a:xfrm>
          <a:custGeom>
            <a:avLst/>
            <a:gdLst>
              <a:gd name="T0" fmla="*/ 0 w 107"/>
              <a:gd name="T1" fmla="*/ 22 h 22"/>
              <a:gd name="T2" fmla="*/ 61 w 107"/>
              <a:gd name="T3" fmla="*/ 0 h 22"/>
              <a:gd name="T4" fmla="*/ 107 w 107"/>
              <a:gd name="T5" fmla="*/ 9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7" h="22">
                <a:moveTo>
                  <a:pt x="0" y="22"/>
                </a:moveTo>
                <a:cubicBezTo>
                  <a:pt x="0" y="22"/>
                  <a:pt x="23" y="0"/>
                  <a:pt x="61" y="0"/>
                </a:cubicBezTo>
                <a:cubicBezTo>
                  <a:pt x="78" y="0"/>
                  <a:pt x="95" y="4"/>
                  <a:pt x="107" y="9"/>
                </a:cubicBezTo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42" name="Freeform 231">
            <a:extLst>
              <a:ext uri="{FF2B5EF4-FFF2-40B4-BE49-F238E27FC236}">
                <a16:creationId xmlns:a16="http://schemas.microsoft.com/office/drawing/2014/main" id="{5BDF7233-F1B5-007F-7EA6-721F7C489FCF}"/>
              </a:ext>
            </a:extLst>
          </p:cNvPr>
          <p:cNvSpPr>
            <a:spLocks/>
          </p:cNvSpPr>
          <p:nvPr/>
        </p:nvSpPr>
        <p:spPr bwMode="auto">
          <a:xfrm>
            <a:off x="8373468" y="4014216"/>
            <a:ext cx="63409" cy="57312"/>
          </a:xfrm>
          <a:custGeom>
            <a:avLst/>
            <a:gdLst>
              <a:gd name="T0" fmla="*/ 0 w 52"/>
              <a:gd name="T1" fmla="*/ 47 h 47"/>
              <a:gd name="T2" fmla="*/ 52 w 52"/>
              <a:gd name="T3" fmla="*/ 43 h 47"/>
              <a:gd name="T4" fmla="*/ 23 w 52"/>
              <a:gd name="T5" fmla="*/ 0 h 47"/>
              <a:gd name="T6" fmla="*/ 0 w 52"/>
              <a:gd name="T7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47">
                <a:moveTo>
                  <a:pt x="0" y="47"/>
                </a:moveTo>
                <a:lnTo>
                  <a:pt x="52" y="43"/>
                </a:lnTo>
                <a:lnTo>
                  <a:pt x="23" y="0"/>
                </a:lnTo>
                <a:lnTo>
                  <a:pt x="0" y="4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43" name="Freeform 232">
            <a:extLst>
              <a:ext uri="{FF2B5EF4-FFF2-40B4-BE49-F238E27FC236}">
                <a16:creationId xmlns:a16="http://schemas.microsoft.com/office/drawing/2014/main" id="{1FE0FAB1-2391-62A6-A12B-EC980A33ED38}"/>
              </a:ext>
            </a:extLst>
          </p:cNvPr>
          <p:cNvSpPr>
            <a:spLocks/>
          </p:cNvSpPr>
          <p:nvPr/>
        </p:nvSpPr>
        <p:spPr bwMode="auto">
          <a:xfrm>
            <a:off x="8636856" y="4228830"/>
            <a:ext cx="146328" cy="175594"/>
          </a:xfrm>
          <a:custGeom>
            <a:avLst/>
            <a:gdLst>
              <a:gd name="T0" fmla="*/ 16 w 86"/>
              <a:gd name="T1" fmla="*/ 0 h 103"/>
              <a:gd name="T2" fmla="*/ 34 w 86"/>
              <a:gd name="T3" fmla="*/ 85 h 103"/>
              <a:gd name="T4" fmla="*/ 86 w 86"/>
              <a:gd name="T5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" h="103">
                <a:moveTo>
                  <a:pt x="16" y="0"/>
                </a:moveTo>
                <a:cubicBezTo>
                  <a:pt x="16" y="0"/>
                  <a:pt x="0" y="59"/>
                  <a:pt x="34" y="85"/>
                </a:cubicBezTo>
                <a:cubicBezTo>
                  <a:pt x="51" y="98"/>
                  <a:pt x="71" y="102"/>
                  <a:pt x="86" y="103"/>
                </a:cubicBezTo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44" name="Freeform 233">
            <a:extLst>
              <a:ext uri="{FF2B5EF4-FFF2-40B4-BE49-F238E27FC236}">
                <a16:creationId xmlns:a16="http://schemas.microsoft.com/office/drawing/2014/main" id="{8725B58E-3D3C-910B-ACFB-025ADBFA1F1C}"/>
              </a:ext>
            </a:extLst>
          </p:cNvPr>
          <p:cNvSpPr>
            <a:spLocks/>
          </p:cNvSpPr>
          <p:nvPr/>
        </p:nvSpPr>
        <p:spPr bwMode="auto">
          <a:xfrm>
            <a:off x="8773429" y="4373938"/>
            <a:ext cx="53654" cy="60970"/>
          </a:xfrm>
          <a:custGeom>
            <a:avLst/>
            <a:gdLst>
              <a:gd name="T0" fmla="*/ 1 w 44"/>
              <a:gd name="T1" fmla="*/ 50 h 50"/>
              <a:gd name="T2" fmla="*/ 44 w 44"/>
              <a:gd name="T3" fmla="*/ 25 h 50"/>
              <a:gd name="T4" fmla="*/ 0 w 44"/>
              <a:gd name="T5" fmla="*/ 0 h 50"/>
              <a:gd name="T6" fmla="*/ 1 w 44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" h="50">
                <a:moveTo>
                  <a:pt x="1" y="50"/>
                </a:moveTo>
                <a:lnTo>
                  <a:pt x="44" y="25"/>
                </a:lnTo>
                <a:lnTo>
                  <a:pt x="0" y="0"/>
                </a:lnTo>
                <a:lnTo>
                  <a:pt x="1" y="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45" name="Freeform 234">
            <a:extLst>
              <a:ext uri="{FF2B5EF4-FFF2-40B4-BE49-F238E27FC236}">
                <a16:creationId xmlns:a16="http://schemas.microsoft.com/office/drawing/2014/main" id="{00D14EB8-A052-2A9B-94B8-078623A4ADF1}"/>
              </a:ext>
            </a:extLst>
          </p:cNvPr>
          <p:cNvSpPr>
            <a:spLocks/>
          </p:cNvSpPr>
          <p:nvPr/>
        </p:nvSpPr>
        <p:spPr bwMode="auto">
          <a:xfrm>
            <a:off x="9075841" y="4172739"/>
            <a:ext cx="169497" cy="209737"/>
          </a:xfrm>
          <a:custGeom>
            <a:avLst/>
            <a:gdLst>
              <a:gd name="T0" fmla="*/ 0 w 99"/>
              <a:gd name="T1" fmla="*/ 122 h 123"/>
              <a:gd name="T2" fmla="*/ 82 w 99"/>
              <a:gd name="T3" fmla="*/ 87 h 123"/>
              <a:gd name="T4" fmla="*/ 98 w 99"/>
              <a:gd name="T5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9" h="123">
                <a:moveTo>
                  <a:pt x="0" y="122"/>
                </a:moveTo>
                <a:cubicBezTo>
                  <a:pt x="0" y="122"/>
                  <a:pt x="58" y="123"/>
                  <a:pt x="82" y="87"/>
                </a:cubicBezTo>
                <a:cubicBezTo>
                  <a:pt x="98" y="65"/>
                  <a:pt x="99" y="26"/>
                  <a:pt x="98" y="0"/>
                </a:cubicBezTo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46" name="Freeform 235">
            <a:extLst>
              <a:ext uri="{FF2B5EF4-FFF2-40B4-BE49-F238E27FC236}">
                <a16:creationId xmlns:a16="http://schemas.microsoft.com/office/drawing/2014/main" id="{E63FF758-D007-4899-84BE-0A35A2E1E7D4}"/>
              </a:ext>
            </a:extLst>
          </p:cNvPr>
          <p:cNvSpPr>
            <a:spLocks/>
          </p:cNvSpPr>
          <p:nvPr/>
        </p:nvSpPr>
        <p:spPr bwMode="auto">
          <a:xfrm>
            <a:off x="9211195" y="4126400"/>
            <a:ext cx="63409" cy="58532"/>
          </a:xfrm>
          <a:custGeom>
            <a:avLst/>
            <a:gdLst>
              <a:gd name="T0" fmla="*/ 52 w 52"/>
              <a:gd name="T1" fmla="*/ 44 h 48"/>
              <a:gd name="T2" fmla="*/ 22 w 52"/>
              <a:gd name="T3" fmla="*/ 0 h 48"/>
              <a:gd name="T4" fmla="*/ 0 w 52"/>
              <a:gd name="T5" fmla="*/ 48 h 48"/>
              <a:gd name="T6" fmla="*/ 52 w 52"/>
              <a:gd name="T7" fmla="*/ 4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48">
                <a:moveTo>
                  <a:pt x="52" y="44"/>
                </a:moveTo>
                <a:lnTo>
                  <a:pt x="22" y="0"/>
                </a:lnTo>
                <a:lnTo>
                  <a:pt x="0" y="48"/>
                </a:lnTo>
                <a:lnTo>
                  <a:pt x="52" y="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47" name="Freeform 236">
            <a:extLst>
              <a:ext uri="{FF2B5EF4-FFF2-40B4-BE49-F238E27FC236}">
                <a16:creationId xmlns:a16="http://schemas.microsoft.com/office/drawing/2014/main" id="{E6D62B27-4C48-D499-186E-90228FB9DA88}"/>
              </a:ext>
            </a:extLst>
          </p:cNvPr>
          <p:cNvSpPr>
            <a:spLocks/>
          </p:cNvSpPr>
          <p:nvPr/>
        </p:nvSpPr>
        <p:spPr bwMode="auto">
          <a:xfrm>
            <a:off x="7285764" y="3419150"/>
            <a:ext cx="402401" cy="159742"/>
          </a:xfrm>
          <a:custGeom>
            <a:avLst/>
            <a:gdLst>
              <a:gd name="T0" fmla="*/ 0 w 236"/>
              <a:gd name="T1" fmla="*/ 0 h 94"/>
              <a:gd name="T2" fmla="*/ 112 w 236"/>
              <a:gd name="T3" fmla="*/ 72 h 94"/>
              <a:gd name="T4" fmla="*/ 236 w 236"/>
              <a:gd name="T5" fmla="*/ 8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6" h="94">
                <a:moveTo>
                  <a:pt x="0" y="0"/>
                </a:moveTo>
                <a:cubicBezTo>
                  <a:pt x="0" y="0"/>
                  <a:pt x="39" y="42"/>
                  <a:pt x="112" y="72"/>
                </a:cubicBezTo>
                <a:cubicBezTo>
                  <a:pt x="166" y="94"/>
                  <a:pt x="210" y="88"/>
                  <a:pt x="236" y="80"/>
                </a:cubicBezTo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48" name="Freeform 237">
            <a:extLst>
              <a:ext uri="{FF2B5EF4-FFF2-40B4-BE49-F238E27FC236}">
                <a16:creationId xmlns:a16="http://schemas.microsoft.com/office/drawing/2014/main" id="{67F4EA22-0600-FE44-9402-35CDFAE06975}"/>
              </a:ext>
            </a:extLst>
          </p:cNvPr>
          <p:cNvSpPr>
            <a:spLocks/>
          </p:cNvSpPr>
          <p:nvPr/>
        </p:nvSpPr>
        <p:spPr bwMode="auto">
          <a:xfrm>
            <a:off x="7668654" y="3527676"/>
            <a:ext cx="60970" cy="59751"/>
          </a:xfrm>
          <a:custGeom>
            <a:avLst/>
            <a:gdLst>
              <a:gd name="T0" fmla="*/ 19 w 50"/>
              <a:gd name="T1" fmla="*/ 49 h 49"/>
              <a:gd name="T2" fmla="*/ 50 w 50"/>
              <a:gd name="T3" fmla="*/ 9 h 49"/>
              <a:gd name="T4" fmla="*/ 0 w 50"/>
              <a:gd name="T5" fmla="*/ 0 h 49"/>
              <a:gd name="T6" fmla="*/ 19 w 50"/>
              <a:gd name="T7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49">
                <a:moveTo>
                  <a:pt x="19" y="49"/>
                </a:moveTo>
                <a:lnTo>
                  <a:pt x="50" y="9"/>
                </a:lnTo>
                <a:lnTo>
                  <a:pt x="0" y="0"/>
                </a:lnTo>
                <a:lnTo>
                  <a:pt x="19" y="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49" name="Freeform 238">
            <a:extLst>
              <a:ext uri="{FF2B5EF4-FFF2-40B4-BE49-F238E27FC236}">
                <a16:creationId xmlns:a16="http://schemas.microsoft.com/office/drawing/2014/main" id="{B466A61D-1C72-9983-A32E-BD45AD56F09A}"/>
              </a:ext>
            </a:extLst>
          </p:cNvPr>
          <p:cNvSpPr>
            <a:spLocks/>
          </p:cNvSpPr>
          <p:nvPr/>
        </p:nvSpPr>
        <p:spPr bwMode="auto">
          <a:xfrm>
            <a:off x="9146566" y="3458171"/>
            <a:ext cx="95113" cy="335335"/>
          </a:xfrm>
          <a:custGeom>
            <a:avLst/>
            <a:gdLst>
              <a:gd name="T0" fmla="*/ 0 w 56"/>
              <a:gd name="T1" fmla="*/ 0 h 197"/>
              <a:gd name="T2" fmla="*/ 47 w 56"/>
              <a:gd name="T3" fmla="*/ 97 h 197"/>
              <a:gd name="T4" fmla="*/ 47 w 56"/>
              <a:gd name="T5" fmla="*/ 197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6" h="197">
                <a:moveTo>
                  <a:pt x="0" y="0"/>
                </a:moveTo>
                <a:cubicBezTo>
                  <a:pt x="17" y="23"/>
                  <a:pt x="40" y="62"/>
                  <a:pt x="47" y="97"/>
                </a:cubicBezTo>
                <a:cubicBezTo>
                  <a:pt x="56" y="149"/>
                  <a:pt x="47" y="197"/>
                  <a:pt x="47" y="197"/>
                </a:cubicBezTo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50" name="Freeform 239">
            <a:extLst>
              <a:ext uri="{FF2B5EF4-FFF2-40B4-BE49-F238E27FC236}">
                <a16:creationId xmlns:a16="http://schemas.microsoft.com/office/drawing/2014/main" id="{AB2E3339-92E1-F65F-1DE8-1C5D608D658B}"/>
              </a:ext>
            </a:extLst>
          </p:cNvPr>
          <p:cNvSpPr>
            <a:spLocks/>
          </p:cNvSpPr>
          <p:nvPr/>
        </p:nvSpPr>
        <p:spPr bwMode="auto">
          <a:xfrm>
            <a:off x="9118519" y="3422807"/>
            <a:ext cx="58532" cy="62190"/>
          </a:xfrm>
          <a:custGeom>
            <a:avLst/>
            <a:gdLst>
              <a:gd name="T0" fmla="*/ 7 w 48"/>
              <a:gd name="T1" fmla="*/ 51 h 51"/>
              <a:gd name="T2" fmla="*/ 0 w 48"/>
              <a:gd name="T3" fmla="*/ 0 h 51"/>
              <a:gd name="T4" fmla="*/ 48 w 48"/>
              <a:gd name="T5" fmla="*/ 21 h 51"/>
              <a:gd name="T6" fmla="*/ 7 w 48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51">
                <a:moveTo>
                  <a:pt x="7" y="51"/>
                </a:moveTo>
                <a:lnTo>
                  <a:pt x="0" y="0"/>
                </a:lnTo>
                <a:lnTo>
                  <a:pt x="48" y="21"/>
                </a:lnTo>
                <a:lnTo>
                  <a:pt x="7" y="5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53" name="Line 242">
            <a:extLst>
              <a:ext uri="{FF2B5EF4-FFF2-40B4-BE49-F238E27FC236}">
                <a16:creationId xmlns:a16="http://schemas.microsoft.com/office/drawing/2014/main" id="{AB24EEAB-6A00-0485-8C29-460E17FA0183}"/>
              </a:ext>
            </a:extLst>
          </p:cNvPr>
          <p:cNvSpPr>
            <a:spLocks noChangeShapeType="1"/>
          </p:cNvSpPr>
          <p:nvPr/>
        </p:nvSpPr>
        <p:spPr bwMode="auto">
          <a:xfrm>
            <a:off x="9030723" y="4808468"/>
            <a:ext cx="358193" cy="178641"/>
          </a:xfrm>
          <a:prstGeom prst="line">
            <a:avLst/>
          </a:pr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54" name="Freeform 243">
            <a:extLst>
              <a:ext uri="{FF2B5EF4-FFF2-40B4-BE49-F238E27FC236}">
                <a16:creationId xmlns:a16="http://schemas.microsoft.com/office/drawing/2014/main" id="{14878630-3076-423A-89CC-A109B4C3DEBD}"/>
              </a:ext>
            </a:extLst>
          </p:cNvPr>
          <p:cNvSpPr>
            <a:spLocks/>
          </p:cNvSpPr>
          <p:nvPr/>
        </p:nvSpPr>
        <p:spPr bwMode="auto">
          <a:xfrm>
            <a:off x="9366967" y="4954183"/>
            <a:ext cx="63409" cy="58532"/>
          </a:xfrm>
          <a:custGeom>
            <a:avLst/>
            <a:gdLst>
              <a:gd name="T0" fmla="*/ 0 w 52"/>
              <a:gd name="T1" fmla="*/ 48 h 48"/>
              <a:gd name="T2" fmla="*/ 52 w 52"/>
              <a:gd name="T3" fmla="*/ 44 h 48"/>
              <a:gd name="T4" fmla="*/ 22 w 52"/>
              <a:gd name="T5" fmla="*/ 0 h 48"/>
              <a:gd name="T6" fmla="*/ 0 w 52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48">
                <a:moveTo>
                  <a:pt x="0" y="48"/>
                </a:moveTo>
                <a:lnTo>
                  <a:pt x="52" y="44"/>
                </a:lnTo>
                <a:lnTo>
                  <a:pt x="22" y="0"/>
                </a:lnTo>
                <a:lnTo>
                  <a:pt x="0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63" name="Freeform 252">
            <a:extLst>
              <a:ext uri="{FF2B5EF4-FFF2-40B4-BE49-F238E27FC236}">
                <a16:creationId xmlns:a16="http://schemas.microsoft.com/office/drawing/2014/main" id="{EDD246A3-C0BF-7CC6-D1AD-AE9C456B7409}"/>
              </a:ext>
            </a:extLst>
          </p:cNvPr>
          <p:cNvSpPr>
            <a:spLocks/>
          </p:cNvSpPr>
          <p:nvPr/>
        </p:nvSpPr>
        <p:spPr bwMode="auto">
          <a:xfrm>
            <a:off x="9016090" y="3166734"/>
            <a:ext cx="29266" cy="28046"/>
          </a:xfrm>
          <a:custGeom>
            <a:avLst/>
            <a:gdLst>
              <a:gd name="T0" fmla="*/ 17 w 17"/>
              <a:gd name="T1" fmla="*/ 8 h 17"/>
              <a:gd name="T2" fmla="*/ 14 w 17"/>
              <a:gd name="T3" fmla="*/ 16 h 17"/>
              <a:gd name="T4" fmla="*/ 8 w 17"/>
              <a:gd name="T5" fmla="*/ 17 h 17"/>
              <a:gd name="T6" fmla="*/ 0 w 17"/>
              <a:gd name="T7" fmla="*/ 8 h 17"/>
              <a:gd name="T8" fmla="*/ 8 w 17"/>
              <a:gd name="T9" fmla="*/ 0 h 17"/>
              <a:gd name="T10" fmla="*/ 17 w 17"/>
              <a:gd name="T11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7">
                <a:moveTo>
                  <a:pt x="17" y="8"/>
                </a:moveTo>
                <a:cubicBezTo>
                  <a:pt x="17" y="11"/>
                  <a:pt x="16" y="14"/>
                  <a:pt x="14" y="16"/>
                </a:cubicBezTo>
                <a:cubicBezTo>
                  <a:pt x="12" y="17"/>
                  <a:pt x="10" y="17"/>
                  <a:pt x="8" y="17"/>
                </a:cubicBezTo>
                <a:cubicBezTo>
                  <a:pt x="4" y="17"/>
                  <a:pt x="0" y="13"/>
                  <a:pt x="0" y="8"/>
                </a:cubicBezTo>
                <a:cubicBezTo>
                  <a:pt x="0" y="5"/>
                  <a:pt x="4" y="0"/>
                  <a:pt x="8" y="0"/>
                </a:cubicBezTo>
                <a:cubicBezTo>
                  <a:pt x="13" y="0"/>
                  <a:pt x="17" y="4"/>
                  <a:pt x="17" y="8"/>
                </a:cubicBezTo>
                <a:close/>
              </a:path>
            </a:pathLst>
          </a:custGeom>
          <a:solidFill>
            <a:srgbClr val="C127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F74E8B-18A7-D526-1DCD-DC1C4C80DA82}"/>
              </a:ext>
            </a:extLst>
          </p:cNvPr>
          <p:cNvGrpSpPr/>
          <p:nvPr/>
        </p:nvGrpSpPr>
        <p:grpSpPr>
          <a:xfrm>
            <a:off x="6424867" y="4630012"/>
            <a:ext cx="1030392" cy="954790"/>
            <a:chOff x="6534489" y="5030349"/>
            <a:chExt cx="1373856" cy="1273053"/>
          </a:xfrm>
        </p:grpSpPr>
        <p:sp>
          <p:nvSpPr>
            <p:cNvPr id="122" name="Freeform 5">
              <a:extLst>
                <a:ext uri="{FF2B5EF4-FFF2-40B4-BE49-F238E27FC236}">
                  <a16:creationId xmlns:a16="http://schemas.microsoft.com/office/drawing/2014/main" id="{567C30A2-6FEB-5C5C-4BCA-C7DD6EE4B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489" y="5030349"/>
              <a:ext cx="1373856" cy="1273053"/>
            </a:xfrm>
            <a:custGeom>
              <a:avLst/>
              <a:gdLst>
                <a:gd name="T0" fmla="*/ 525 w 604"/>
                <a:gd name="T1" fmla="*/ 560 h 560"/>
                <a:gd name="T2" fmla="*/ 477 w 604"/>
                <a:gd name="T3" fmla="*/ 120 h 560"/>
                <a:gd name="T4" fmla="*/ 0 w 604"/>
                <a:gd name="T5" fmla="*/ 99 h 560"/>
                <a:gd name="T6" fmla="*/ 525 w 604"/>
                <a:gd name="T7" fmla="*/ 56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4" h="560">
                  <a:moveTo>
                    <a:pt x="525" y="560"/>
                  </a:moveTo>
                  <a:cubicBezTo>
                    <a:pt x="604" y="433"/>
                    <a:pt x="572" y="209"/>
                    <a:pt x="477" y="120"/>
                  </a:cubicBezTo>
                  <a:cubicBezTo>
                    <a:pt x="350" y="0"/>
                    <a:pt x="151" y="6"/>
                    <a:pt x="0" y="99"/>
                  </a:cubicBezTo>
                  <a:lnTo>
                    <a:pt x="525" y="56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8" name="Freeform 277">
              <a:extLst>
                <a:ext uri="{FF2B5EF4-FFF2-40B4-BE49-F238E27FC236}">
                  <a16:creationId xmlns:a16="http://schemas.microsoft.com/office/drawing/2014/main" id="{598E0ED7-01F4-5C78-0F33-2C4AFB47B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489" y="5030349"/>
              <a:ext cx="1373856" cy="1273053"/>
            </a:xfrm>
            <a:custGeom>
              <a:avLst/>
              <a:gdLst>
                <a:gd name="T0" fmla="*/ 0 w 604"/>
                <a:gd name="T1" fmla="*/ 99 h 560"/>
                <a:gd name="T2" fmla="*/ 477 w 604"/>
                <a:gd name="T3" fmla="*/ 120 h 560"/>
                <a:gd name="T4" fmla="*/ 525 w 604"/>
                <a:gd name="T5" fmla="*/ 56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4" h="560">
                  <a:moveTo>
                    <a:pt x="0" y="99"/>
                  </a:moveTo>
                  <a:cubicBezTo>
                    <a:pt x="151" y="6"/>
                    <a:pt x="350" y="0"/>
                    <a:pt x="477" y="120"/>
                  </a:cubicBezTo>
                  <a:cubicBezTo>
                    <a:pt x="572" y="209"/>
                    <a:pt x="604" y="433"/>
                    <a:pt x="525" y="560"/>
                  </a:cubicBezTo>
                </a:path>
              </a:pathLst>
            </a:custGeom>
            <a:noFill/>
            <a:ln w="15875" cap="flat">
              <a:solidFill>
                <a:srgbClr val="49AF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9" name="Freeform 278">
              <a:extLst>
                <a:ext uri="{FF2B5EF4-FFF2-40B4-BE49-F238E27FC236}">
                  <a16:creationId xmlns:a16="http://schemas.microsoft.com/office/drawing/2014/main" id="{CFEAE8E3-9DEA-FB26-69C3-1B66999A0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404" y="5443319"/>
              <a:ext cx="570679" cy="523529"/>
            </a:xfrm>
            <a:custGeom>
              <a:avLst/>
              <a:gdLst>
                <a:gd name="T0" fmla="*/ 222 w 251"/>
                <a:gd name="T1" fmla="*/ 230 h 230"/>
                <a:gd name="T2" fmla="*/ 193 w 251"/>
                <a:gd name="T3" fmla="*/ 53 h 230"/>
                <a:gd name="T4" fmla="*/ 0 w 251"/>
                <a:gd name="T5" fmla="*/ 34 h 230"/>
                <a:gd name="T6" fmla="*/ 222 w 251"/>
                <a:gd name="T7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1" h="230">
                  <a:moveTo>
                    <a:pt x="222" y="230"/>
                  </a:moveTo>
                  <a:cubicBezTo>
                    <a:pt x="251" y="181"/>
                    <a:pt x="233" y="91"/>
                    <a:pt x="193" y="53"/>
                  </a:cubicBezTo>
                  <a:cubicBezTo>
                    <a:pt x="139" y="2"/>
                    <a:pt x="59" y="0"/>
                    <a:pt x="0" y="34"/>
                  </a:cubicBezTo>
                  <a:lnTo>
                    <a:pt x="222" y="2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90" name="Freeform 279">
              <a:extLst>
                <a:ext uri="{FF2B5EF4-FFF2-40B4-BE49-F238E27FC236}">
                  <a16:creationId xmlns:a16="http://schemas.microsoft.com/office/drawing/2014/main" id="{3CEA270D-55DB-5BC5-1EDA-49BF25A08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404" y="5443319"/>
              <a:ext cx="570679" cy="523529"/>
            </a:xfrm>
            <a:custGeom>
              <a:avLst/>
              <a:gdLst>
                <a:gd name="T0" fmla="*/ 0 w 251"/>
                <a:gd name="T1" fmla="*/ 34 h 230"/>
                <a:gd name="T2" fmla="*/ 193 w 251"/>
                <a:gd name="T3" fmla="*/ 53 h 230"/>
                <a:gd name="T4" fmla="*/ 222 w 251"/>
                <a:gd name="T5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1" h="230">
                  <a:moveTo>
                    <a:pt x="0" y="34"/>
                  </a:moveTo>
                  <a:cubicBezTo>
                    <a:pt x="59" y="0"/>
                    <a:pt x="139" y="2"/>
                    <a:pt x="193" y="53"/>
                  </a:cubicBezTo>
                  <a:cubicBezTo>
                    <a:pt x="233" y="91"/>
                    <a:pt x="251" y="181"/>
                    <a:pt x="222" y="230"/>
                  </a:cubicBezTo>
                </a:path>
              </a:pathLst>
            </a:custGeom>
            <a:noFill/>
            <a:ln w="15875" cap="flat">
              <a:solidFill>
                <a:srgbClr val="49AF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8C157E9-BE25-B7FC-1162-F4D9A1DD93BC}"/>
              </a:ext>
            </a:extLst>
          </p:cNvPr>
          <p:cNvGrpSpPr/>
          <p:nvPr/>
        </p:nvGrpSpPr>
        <p:grpSpPr>
          <a:xfrm>
            <a:off x="6946769" y="4126401"/>
            <a:ext cx="806024" cy="856019"/>
            <a:chOff x="7230359" y="4358867"/>
            <a:chExt cx="1074698" cy="1141358"/>
          </a:xfrm>
        </p:grpSpPr>
        <p:sp>
          <p:nvSpPr>
            <p:cNvPr id="203" name="Freeform 86">
              <a:extLst>
                <a:ext uri="{FF2B5EF4-FFF2-40B4-BE49-F238E27FC236}">
                  <a16:creationId xmlns:a16="http://schemas.microsoft.com/office/drawing/2014/main" id="{12E2AAEC-60A3-F941-74B4-AA5BA4F8D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858" y="5015717"/>
              <a:ext cx="138199" cy="79668"/>
            </a:xfrm>
            <a:custGeom>
              <a:avLst/>
              <a:gdLst>
                <a:gd name="T0" fmla="*/ 3 w 85"/>
                <a:gd name="T1" fmla="*/ 49 h 49"/>
                <a:gd name="T2" fmla="*/ 0 w 85"/>
                <a:gd name="T3" fmla="*/ 44 h 49"/>
                <a:gd name="T4" fmla="*/ 81 w 85"/>
                <a:gd name="T5" fmla="*/ 0 h 49"/>
                <a:gd name="T6" fmla="*/ 85 w 85"/>
                <a:gd name="T7" fmla="*/ 6 h 49"/>
                <a:gd name="T8" fmla="*/ 3 w 85"/>
                <a:gd name="T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49">
                  <a:moveTo>
                    <a:pt x="3" y="49"/>
                  </a:moveTo>
                  <a:lnTo>
                    <a:pt x="0" y="44"/>
                  </a:lnTo>
                  <a:lnTo>
                    <a:pt x="81" y="0"/>
                  </a:lnTo>
                  <a:lnTo>
                    <a:pt x="85" y="6"/>
                  </a:lnTo>
                  <a:lnTo>
                    <a:pt x="3" y="49"/>
                  </a:lnTo>
                  <a:close/>
                </a:path>
              </a:pathLst>
            </a:custGeom>
            <a:solidFill>
              <a:srgbClr val="4221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04" name="Freeform 87">
              <a:extLst>
                <a:ext uri="{FF2B5EF4-FFF2-40B4-BE49-F238E27FC236}">
                  <a16:creationId xmlns:a16="http://schemas.microsoft.com/office/drawing/2014/main" id="{85A017D9-2E7A-B9D4-677B-681650D0E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585" y="5070996"/>
              <a:ext cx="52028" cy="52028"/>
            </a:xfrm>
            <a:custGeom>
              <a:avLst/>
              <a:gdLst>
                <a:gd name="T0" fmla="*/ 5 w 23"/>
                <a:gd name="T1" fmla="*/ 4 h 23"/>
                <a:gd name="T2" fmla="*/ 19 w 23"/>
                <a:gd name="T3" fmla="*/ 6 h 23"/>
                <a:gd name="T4" fmla="*/ 18 w 23"/>
                <a:gd name="T5" fmla="*/ 20 h 23"/>
                <a:gd name="T6" fmla="*/ 4 w 23"/>
                <a:gd name="T7" fmla="*/ 18 h 23"/>
                <a:gd name="T8" fmla="*/ 5 w 23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5" y="4"/>
                  </a:moveTo>
                  <a:cubicBezTo>
                    <a:pt x="10" y="0"/>
                    <a:pt x="16" y="1"/>
                    <a:pt x="19" y="6"/>
                  </a:cubicBezTo>
                  <a:cubicBezTo>
                    <a:pt x="23" y="10"/>
                    <a:pt x="22" y="16"/>
                    <a:pt x="18" y="20"/>
                  </a:cubicBezTo>
                  <a:cubicBezTo>
                    <a:pt x="13" y="23"/>
                    <a:pt x="7" y="22"/>
                    <a:pt x="4" y="18"/>
                  </a:cubicBezTo>
                  <a:cubicBezTo>
                    <a:pt x="0" y="14"/>
                    <a:pt x="1" y="7"/>
                    <a:pt x="5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51" name="Freeform 240">
              <a:extLst>
                <a:ext uri="{FF2B5EF4-FFF2-40B4-BE49-F238E27FC236}">
                  <a16:creationId xmlns:a16="http://schemas.microsoft.com/office/drawing/2014/main" id="{46EF2788-BC48-923C-C112-83679ACE9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579" y="4558848"/>
              <a:ext cx="604822" cy="369072"/>
            </a:xfrm>
            <a:custGeom>
              <a:avLst/>
              <a:gdLst>
                <a:gd name="T0" fmla="*/ 266 w 266"/>
                <a:gd name="T1" fmla="*/ 4 h 162"/>
                <a:gd name="T2" fmla="*/ 87 w 266"/>
                <a:gd name="T3" fmla="*/ 41 h 162"/>
                <a:gd name="T4" fmla="*/ 0 w 266"/>
                <a:gd name="T5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" h="162">
                  <a:moveTo>
                    <a:pt x="266" y="4"/>
                  </a:moveTo>
                  <a:cubicBezTo>
                    <a:pt x="224" y="0"/>
                    <a:pt x="140" y="0"/>
                    <a:pt x="87" y="41"/>
                  </a:cubicBezTo>
                  <a:cubicBezTo>
                    <a:pt x="10" y="100"/>
                    <a:pt x="0" y="162"/>
                    <a:pt x="0" y="162"/>
                  </a:cubicBezTo>
                </a:path>
              </a:pathLst>
            </a:custGeom>
            <a:noFill/>
            <a:ln w="15875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52" name="Freeform 241">
              <a:extLst>
                <a:ext uri="{FF2B5EF4-FFF2-40B4-BE49-F238E27FC236}">
                  <a16:creationId xmlns:a16="http://schemas.microsoft.com/office/drawing/2014/main" id="{A7EE4564-1D9A-468D-D60B-3F7C9FAF0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6142" y="4524706"/>
              <a:ext cx="78042" cy="84545"/>
            </a:xfrm>
            <a:custGeom>
              <a:avLst/>
              <a:gdLst>
                <a:gd name="T0" fmla="*/ 6 w 48"/>
                <a:gd name="T1" fmla="*/ 0 h 52"/>
                <a:gd name="T2" fmla="*/ 48 w 48"/>
                <a:gd name="T3" fmla="*/ 31 h 52"/>
                <a:gd name="T4" fmla="*/ 0 w 48"/>
                <a:gd name="T5" fmla="*/ 52 h 52"/>
                <a:gd name="T6" fmla="*/ 6 w 48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52">
                  <a:moveTo>
                    <a:pt x="6" y="0"/>
                  </a:moveTo>
                  <a:lnTo>
                    <a:pt x="48" y="31"/>
                  </a:lnTo>
                  <a:lnTo>
                    <a:pt x="0" y="5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01" name="Freeform 290">
              <a:extLst>
                <a:ext uri="{FF2B5EF4-FFF2-40B4-BE49-F238E27FC236}">
                  <a16:creationId xmlns:a16="http://schemas.microsoft.com/office/drawing/2014/main" id="{FA40AC05-D8DE-2DBB-BCF3-6DDAFC58E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6160" y="4926294"/>
              <a:ext cx="186975" cy="291030"/>
            </a:xfrm>
            <a:custGeom>
              <a:avLst/>
              <a:gdLst>
                <a:gd name="T0" fmla="*/ 80 w 82"/>
                <a:gd name="T1" fmla="*/ 3 h 128"/>
                <a:gd name="T2" fmla="*/ 81 w 82"/>
                <a:gd name="T3" fmla="*/ 9 h 128"/>
                <a:gd name="T4" fmla="*/ 72 w 82"/>
                <a:gd name="T5" fmla="*/ 64 h 128"/>
                <a:gd name="T6" fmla="*/ 70 w 82"/>
                <a:gd name="T7" fmla="*/ 68 h 128"/>
                <a:gd name="T8" fmla="*/ 14 w 82"/>
                <a:gd name="T9" fmla="*/ 125 h 128"/>
                <a:gd name="T10" fmla="*/ 3 w 82"/>
                <a:gd name="T11" fmla="*/ 125 h 128"/>
                <a:gd name="T12" fmla="*/ 3 w 82"/>
                <a:gd name="T13" fmla="*/ 115 h 128"/>
                <a:gd name="T14" fmla="*/ 58 w 82"/>
                <a:gd name="T15" fmla="*/ 59 h 128"/>
                <a:gd name="T16" fmla="*/ 67 w 82"/>
                <a:gd name="T17" fmla="*/ 7 h 128"/>
                <a:gd name="T18" fmla="*/ 75 w 82"/>
                <a:gd name="T19" fmla="*/ 1 h 128"/>
                <a:gd name="T20" fmla="*/ 80 w 82"/>
                <a:gd name="T21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128">
                  <a:moveTo>
                    <a:pt x="80" y="3"/>
                  </a:moveTo>
                  <a:cubicBezTo>
                    <a:pt x="81" y="5"/>
                    <a:pt x="82" y="7"/>
                    <a:pt x="81" y="9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1" y="66"/>
                    <a:pt x="71" y="67"/>
                    <a:pt x="70" y="68"/>
                  </a:cubicBezTo>
                  <a:cubicBezTo>
                    <a:pt x="14" y="125"/>
                    <a:pt x="14" y="125"/>
                    <a:pt x="14" y="125"/>
                  </a:cubicBezTo>
                  <a:cubicBezTo>
                    <a:pt x="11" y="128"/>
                    <a:pt x="6" y="128"/>
                    <a:pt x="3" y="125"/>
                  </a:cubicBezTo>
                  <a:cubicBezTo>
                    <a:pt x="1" y="122"/>
                    <a:pt x="0" y="118"/>
                    <a:pt x="3" y="115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8" y="3"/>
                    <a:pt x="71" y="0"/>
                    <a:pt x="75" y="1"/>
                  </a:cubicBezTo>
                  <a:cubicBezTo>
                    <a:pt x="77" y="1"/>
                    <a:pt x="79" y="2"/>
                    <a:pt x="80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02" name="Freeform 291">
              <a:extLst>
                <a:ext uri="{FF2B5EF4-FFF2-40B4-BE49-F238E27FC236}">
                  <a16:creationId xmlns:a16="http://schemas.microsoft.com/office/drawing/2014/main" id="{DE5ED5F4-11A7-3031-CF0B-486AD7F3F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080" y="4918165"/>
              <a:ext cx="53654" cy="141451"/>
            </a:xfrm>
            <a:custGeom>
              <a:avLst/>
              <a:gdLst>
                <a:gd name="T0" fmla="*/ 22 w 24"/>
                <a:gd name="T1" fmla="*/ 3 h 62"/>
                <a:gd name="T2" fmla="*/ 24 w 24"/>
                <a:gd name="T3" fmla="*/ 9 h 62"/>
                <a:gd name="T4" fmla="*/ 16 w 24"/>
                <a:gd name="T5" fmla="*/ 55 h 62"/>
                <a:gd name="T6" fmla="*/ 7 w 24"/>
                <a:gd name="T7" fmla="*/ 61 h 62"/>
                <a:gd name="T8" fmla="*/ 1 w 24"/>
                <a:gd name="T9" fmla="*/ 53 h 62"/>
                <a:gd name="T10" fmla="*/ 9 w 24"/>
                <a:gd name="T11" fmla="*/ 7 h 62"/>
                <a:gd name="T12" fmla="*/ 18 w 24"/>
                <a:gd name="T13" fmla="*/ 1 h 62"/>
                <a:gd name="T14" fmla="*/ 22 w 24"/>
                <a:gd name="T15" fmla="*/ 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62">
                  <a:moveTo>
                    <a:pt x="22" y="3"/>
                  </a:moveTo>
                  <a:cubicBezTo>
                    <a:pt x="24" y="5"/>
                    <a:pt x="24" y="7"/>
                    <a:pt x="24" y="9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5" y="59"/>
                    <a:pt x="11" y="62"/>
                    <a:pt x="7" y="61"/>
                  </a:cubicBezTo>
                  <a:cubicBezTo>
                    <a:pt x="3" y="61"/>
                    <a:pt x="0" y="57"/>
                    <a:pt x="1" y="5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3"/>
                    <a:pt x="14" y="0"/>
                    <a:pt x="18" y="1"/>
                  </a:cubicBezTo>
                  <a:cubicBezTo>
                    <a:pt x="20" y="1"/>
                    <a:pt x="21" y="2"/>
                    <a:pt x="22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B1D5DD-EC62-BD38-5B63-69F3753465BC}"/>
                </a:ext>
              </a:extLst>
            </p:cNvPr>
            <p:cNvGrpSpPr/>
            <p:nvPr/>
          </p:nvGrpSpPr>
          <p:grpSpPr>
            <a:xfrm>
              <a:off x="7550655" y="5066118"/>
              <a:ext cx="582060" cy="434107"/>
              <a:chOff x="7550655" y="5066118"/>
              <a:chExt cx="582060" cy="434107"/>
            </a:xfrm>
          </p:grpSpPr>
          <p:sp>
            <p:nvSpPr>
              <p:cNvPr id="55" name="Freeform 244">
                <a:extLst>
                  <a:ext uri="{FF2B5EF4-FFF2-40B4-BE49-F238E27FC236}">
                    <a16:creationId xmlns:a16="http://schemas.microsoft.com/office/drawing/2014/main" id="{3FA12030-BF1A-40CA-806E-BA40C949E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2488" y="5163670"/>
                <a:ext cx="24388" cy="27640"/>
              </a:xfrm>
              <a:custGeom>
                <a:avLst/>
                <a:gdLst>
                  <a:gd name="T0" fmla="*/ 4 w 15"/>
                  <a:gd name="T1" fmla="*/ 0 h 17"/>
                  <a:gd name="T2" fmla="*/ 15 w 15"/>
                  <a:gd name="T3" fmla="*/ 14 h 17"/>
                  <a:gd name="T4" fmla="*/ 11 w 15"/>
                  <a:gd name="T5" fmla="*/ 17 h 17"/>
                  <a:gd name="T6" fmla="*/ 0 w 15"/>
                  <a:gd name="T7" fmla="*/ 3 h 17"/>
                  <a:gd name="T8" fmla="*/ 4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4" y="0"/>
                    </a:moveTo>
                    <a:lnTo>
                      <a:pt x="15" y="14"/>
                    </a:lnTo>
                    <a:lnTo>
                      <a:pt x="11" y="17"/>
                    </a:lnTo>
                    <a:lnTo>
                      <a:pt x="0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57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56" name="Freeform 245">
                <a:extLst>
                  <a:ext uri="{FF2B5EF4-FFF2-40B4-BE49-F238E27FC236}">
                    <a16:creationId xmlns:a16="http://schemas.microsoft.com/office/drawing/2014/main" id="{DC5DD117-C908-3B3D-EEAE-02CB8678E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5495" y="5178303"/>
                <a:ext cx="29266" cy="29266"/>
              </a:xfrm>
              <a:custGeom>
                <a:avLst/>
                <a:gdLst>
                  <a:gd name="T0" fmla="*/ 3 w 13"/>
                  <a:gd name="T1" fmla="*/ 11 h 13"/>
                  <a:gd name="T2" fmla="*/ 3 w 13"/>
                  <a:gd name="T3" fmla="*/ 3 h 13"/>
                  <a:gd name="T4" fmla="*/ 11 w 13"/>
                  <a:gd name="T5" fmla="*/ 3 h 13"/>
                  <a:gd name="T6" fmla="*/ 11 w 13"/>
                  <a:gd name="T7" fmla="*/ 11 h 13"/>
                  <a:gd name="T8" fmla="*/ 3 w 13"/>
                  <a:gd name="T9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11"/>
                    </a:moveTo>
                    <a:cubicBezTo>
                      <a:pt x="0" y="9"/>
                      <a:pt x="0" y="5"/>
                      <a:pt x="3" y="3"/>
                    </a:cubicBezTo>
                    <a:cubicBezTo>
                      <a:pt x="5" y="0"/>
                      <a:pt x="9" y="0"/>
                      <a:pt x="11" y="3"/>
                    </a:cubicBezTo>
                    <a:cubicBezTo>
                      <a:pt x="13" y="5"/>
                      <a:pt x="13" y="9"/>
                      <a:pt x="11" y="11"/>
                    </a:cubicBezTo>
                    <a:cubicBezTo>
                      <a:pt x="9" y="13"/>
                      <a:pt x="5" y="13"/>
                      <a:pt x="3" y="11"/>
                    </a:cubicBezTo>
                    <a:close/>
                  </a:path>
                </a:pathLst>
              </a:custGeom>
              <a:solidFill>
                <a:srgbClr val="C127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57" name="Freeform 246">
                <a:extLst>
                  <a:ext uri="{FF2B5EF4-FFF2-40B4-BE49-F238E27FC236}">
                    <a16:creationId xmlns:a16="http://schemas.microsoft.com/office/drawing/2014/main" id="{84867893-5CDF-229D-23A9-FDEF46D77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1842" y="5205943"/>
                <a:ext cx="24388" cy="26014"/>
              </a:xfrm>
              <a:custGeom>
                <a:avLst/>
                <a:gdLst>
                  <a:gd name="T0" fmla="*/ 4 w 15"/>
                  <a:gd name="T1" fmla="*/ 0 h 16"/>
                  <a:gd name="T2" fmla="*/ 15 w 15"/>
                  <a:gd name="T3" fmla="*/ 14 h 16"/>
                  <a:gd name="T4" fmla="*/ 11 w 15"/>
                  <a:gd name="T5" fmla="*/ 16 h 16"/>
                  <a:gd name="T6" fmla="*/ 0 w 15"/>
                  <a:gd name="T7" fmla="*/ 2 h 16"/>
                  <a:gd name="T8" fmla="*/ 4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4" y="0"/>
                    </a:moveTo>
                    <a:lnTo>
                      <a:pt x="15" y="14"/>
                    </a:lnTo>
                    <a:lnTo>
                      <a:pt x="11" y="16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57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58" name="Freeform 247">
                <a:extLst>
                  <a:ext uri="{FF2B5EF4-FFF2-40B4-BE49-F238E27FC236}">
                    <a16:creationId xmlns:a16="http://schemas.microsoft.com/office/drawing/2014/main" id="{77F75D1D-153B-16BB-8B1A-CF9EE0B0C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4849" y="5218950"/>
                <a:ext cx="29266" cy="29266"/>
              </a:xfrm>
              <a:custGeom>
                <a:avLst/>
                <a:gdLst>
                  <a:gd name="T0" fmla="*/ 3 w 13"/>
                  <a:gd name="T1" fmla="*/ 11 h 13"/>
                  <a:gd name="T2" fmla="*/ 2 w 13"/>
                  <a:gd name="T3" fmla="*/ 3 h 13"/>
                  <a:gd name="T4" fmla="*/ 11 w 13"/>
                  <a:gd name="T5" fmla="*/ 3 h 13"/>
                  <a:gd name="T6" fmla="*/ 11 w 13"/>
                  <a:gd name="T7" fmla="*/ 11 h 13"/>
                  <a:gd name="T8" fmla="*/ 3 w 13"/>
                  <a:gd name="T9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11"/>
                    </a:moveTo>
                    <a:cubicBezTo>
                      <a:pt x="0" y="9"/>
                      <a:pt x="0" y="5"/>
                      <a:pt x="2" y="3"/>
                    </a:cubicBezTo>
                    <a:cubicBezTo>
                      <a:pt x="5" y="0"/>
                      <a:pt x="8" y="0"/>
                      <a:pt x="11" y="3"/>
                    </a:cubicBezTo>
                    <a:cubicBezTo>
                      <a:pt x="13" y="5"/>
                      <a:pt x="13" y="9"/>
                      <a:pt x="11" y="11"/>
                    </a:cubicBezTo>
                    <a:cubicBezTo>
                      <a:pt x="8" y="13"/>
                      <a:pt x="5" y="13"/>
                      <a:pt x="3" y="11"/>
                    </a:cubicBezTo>
                    <a:close/>
                  </a:path>
                </a:pathLst>
              </a:custGeom>
              <a:solidFill>
                <a:srgbClr val="C127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59" name="Freeform 248">
                <a:extLst>
                  <a:ext uri="{FF2B5EF4-FFF2-40B4-BE49-F238E27FC236}">
                    <a16:creationId xmlns:a16="http://schemas.microsoft.com/office/drawing/2014/main" id="{68786342-A051-6974-6134-75ECBCE59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3066" y="5088880"/>
                <a:ext cx="27640" cy="27640"/>
              </a:xfrm>
              <a:custGeom>
                <a:avLst/>
                <a:gdLst>
                  <a:gd name="T0" fmla="*/ 13 w 17"/>
                  <a:gd name="T1" fmla="*/ 17 h 17"/>
                  <a:gd name="T2" fmla="*/ 0 w 17"/>
                  <a:gd name="T3" fmla="*/ 4 h 17"/>
                  <a:gd name="T4" fmla="*/ 3 w 17"/>
                  <a:gd name="T5" fmla="*/ 0 h 17"/>
                  <a:gd name="T6" fmla="*/ 17 w 17"/>
                  <a:gd name="T7" fmla="*/ 13 h 17"/>
                  <a:gd name="T8" fmla="*/ 13 w 17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17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17" y="13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B57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60" name="Freeform 249">
                <a:extLst>
                  <a:ext uri="{FF2B5EF4-FFF2-40B4-BE49-F238E27FC236}">
                    <a16:creationId xmlns:a16="http://schemas.microsoft.com/office/drawing/2014/main" id="{AE7DF3FD-0095-FD29-994D-E68F4AED8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3556" y="5072622"/>
                <a:ext cx="29266" cy="32517"/>
              </a:xfrm>
              <a:custGeom>
                <a:avLst/>
                <a:gdLst>
                  <a:gd name="T0" fmla="*/ 10 w 13"/>
                  <a:gd name="T1" fmla="*/ 2 h 14"/>
                  <a:gd name="T2" fmla="*/ 11 w 13"/>
                  <a:gd name="T3" fmla="*/ 10 h 14"/>
                  <a:gd name="T4" fmla="*/ 3 w 13"/>
                  <a:gd name="T5" fmla="*/ 12 h 14"/>
                  <a:gd name="T6" fmla="*/ 2 w 13"/>
                  <a:gd name="T7" fmla="*/ 3 h 14"/>
                  <a:gd name="T8" fmla="*/ 10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10" y="2"/>
                    </a:moveTo>
                    <a:cubicBezTo>
                      <a:pt x="13" y="4"/>
                      <a:pt x="13" y="8"/>
                      <a:pt x="11" y="10"/>
                    </a:cubicBezTo>
                    <a:cubicBezTo>
                      <a:pt x="9" y="13"/>
                      <a:pt x="6" y="14"/>
                      <a:pt x="3" y="12"/>
                    </a:cubicBezTo>
                    <a:cubicBezTo>
                      <a:pt x="0" y="10"/>
                      <a:pt x="0" y="6"/>
                      <a:pt x="2" y="3"/>
                    </a:cubicBezTo>
                    <a:cubicBezTo>
                      <a:pt x="4" y="1"/>
                      <a:pt x="7" y="0"/>
                      <a:pt x="10" y="2"/>
                    </a:cubicBezTo>
                    <a:close/>
                  </a:path>
                </a:pathLst>
              </a:custGeom>
              <a:solidFill>
                <a:srgbClr val="C127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61" name="Freeform 250">
                <a:extLst>
                  <a:ext uri="{FF2B5EF4-FFF2-40B4-BE49-F238E27FC236}">
                    <a16:creationId xmlns:a16="http://schemas.microsoft.com/office/drawing/2014/main" id="{7C15981A-09D7-422D-1B87-AA2E07219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0794" y="5132779"/>
                <a:ext cx="26014" cy="27640"/>
              </a:xfrm>
              <a:custGeom>
                <a:avLst/>
                <a:gdLst>
                  <a:gd name="T0" fmla="*/ 12 w 16"/>
                  <a:gd name="T1" fmla="*/ 17 h 17"/>
                  <a:gd name="T2" fmla="*/ 0 w 16"/>
                  <a:gd name="T3" fmla="*/ 4 h 17"/>
                  <a:gd name="T4" fmla="*/ 4 w 16"/>
                  <a:gd name="T5" fmla="*/ 0 h 17"/>
                  <a:gd name="T6" fmla="*/ 16 w 16"/>
                  <a:gd name="T7" fmla="*/ 12 h 17"/>
                  <a:gd name="T8" fmla="*/ 12 w 16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17"/>
                    </a:moveTo>
                    <a:lnTo>
                      <a:pt x="0" y="4"/>
                    </a:lnTo>
                    <a:lnTo>
                      <a:pt x="4" y="0"/>
                    </a:lnTo>
                    <a:lnTo>
                      <a:pt x="16" y="12"/>
                    </a:lnTo>
                    <a:lnTo>
                      <a:pt x="12" y="17"/>
                    </a:lnTo>
                    <a:close/>
                  </a:path>
                </a:pathLst>
              </a:custGeom>
              <a:solidFill>
                <a:srgbClr val="B57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62" name="Freeform 251">
                <a:extLst>
                  <a:ext uri="{FF2B5EF4-FFF2-40B4-BE49-F238E27FC236}">
                    <a16:creationId xmlns:a16="http://schemas.microsoft.com/office/drawing/2014/main" id="{04D22E59-41BC-9A28-BD37-24E2B4663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9657" y="5116521"/>
                <a:ext cx="29266" cy="29266"/>
              </a:xfrm>
              <a:custGeom>
                <a:avLst/>
                <a:gdLst>
                  <a:gd name="T0" fmla="*/ 11 w 13"/>
                  <a:gd name="T1" fmla="*/ 2 h 13"/>
                  <a:gd name="T2" fmla="*/ 11 w 13"/>
                  <a:gd name="T3" fmla="*/ 10 h 13"/>
                  <a:gd name="T4" fmla="*/ 3 w 13"/>
                  <a:gd name="T5" fmla="*/ 11 h 13"/>
                  <a:gd name="T6" fmla="*/ 2 w 13"/>
                  <a:gd name="T7" fmla="*/ 3 h 13"/>
                  <a:gd name="T8" fmla="*/ 11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1" y="2"/>
                    </a:moveTo>
                    <a:cubicBezTo>
                      <a:pt x="13" y="4"/>
                      <a:pt x="13" y="8"/>
                      <a:pt x="11" y="10"/>
                    </a:cubicBezTo>
                    <a:cubicBezTo>
                      <a:pt x="9" y="13"/>
                      <a:pt x="6" y="13"/>
                      <a:pt x="3" y="11"/>
                    </a:cubicBezTo>
                    <a:cubicBezTo>
                      <a:pt x="1" y="9"/>
                      <a:pt x="0" y="5"/>
                      <a:pt x="2" y="3"/>
                    </a:cubicBezTo>
                    <a:cubicBezTo>
                      <a:pt x="5" y="0"/>
                      <a:pt x="8" y="0"/>
                      <a:pt x="11" y="2"/>
                    </a:cubicBezTo>
                    <a:close/>
                  </a:path>
                </a:pathLst>
              </a:custGeom>
              <a:solidFill>
                <a:srgbClr val="C127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91" name="Oval 280">
                <a:extLst>
                  <a:ext uri="{FF2B5EF4-FFF2-40B4-BE49-F238E27FC236}">
                    <a16:creationId xmlns:a16="http://schemas.microsoft.com/office/drawing/2014/main" id="{26D38FC2-1D40-6853-86DA-2DA378997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8364" y="5140908"/>
                <a:ext cx="91048" cy="5527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92" name="Freeform 281">
                <a:extLst>
                  <a:ext uri="{FF2B5EF4-FFF2-40B4-BE49-F238E27FC236}">
                    <a16:creationId xmlns:a16="http://schemas.microsoft.com/office/drawing/2014/main" id="{1C33D4BF-FB70-0B11-9D54-D34E62339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0794" y="5218950"/>
                <a:ext cx="60158" cy="95927"/>
              </a:xfrm>
              <a:custGeom>
                <a:avLst/>
                <a:gdLst>
                  <a:gd name="T0" fmla="*/ 16 w 27"/>
                  <a:gd name="T1" fmla="*/ 1 h 42"/>
                  <a:gd name="T2" fmla="*/ 25 w 27"/>
                  <a:gd name="T3" fmla="*/ 22 h 42"/>
                  <a:gd name="T4" fmla="*/ 11 w 27"/>
                  <a:gd name="T5" fmla="*/ 41 h 42"/>
                  <a:gd name="T6" fmla="*/ 1 w 27"/>
                  <a:gd name="T7" fmla="*/ 19 h 42"/>
                  <a:gd name="T8" fmla="*/ 16 w 27"/>
                  <a:gd name="T9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2">
                    <a:moveTo>
                      <a:pt x="16" y="1"/>
                    </a:moveTo>
                    <a:cubicBezTo>
                      <a:pt x="22" y="2"/>
                      <a:pt x="27" y="11"/>
                      <a:pt x="25" y="22"/>
                    </a:cubicBezTo>
                    <a:cubicBezTo>
                      <a:pt x="24" y="33"/>
                      <a:pt x="18" y="42"/>
                      <a:pt x="11" y="41"/>
                    </a:cubicBezTo>
                    <a:cubicBezTo>
                      <a:pt x="4" y="40"/>
                      <a:pt x="0" y="30"/>
                      <a:pt x="1" y="19"/>
                    </a:cubicBezTo>
                    <a:cubicBezTo>
                      <a:pt x="2" y="8"/>
                      <a:pt x="9" y="0"/>
                      <a:pt x="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93" name="Freeform 282">
                <a:extLst>
                  <a:ext uri="{FF2B5EF4-FFF2-40B4-BE49-F238E27FC236}">
                    <a16:creationId xmlns:a16="http://schemas.microsoft.com/office/drawing/2014/main" id="{A2AA77F5-5FD7-D62D-F5D5-B7B89FD6B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6160" y="5163670"/>
                <a:ext cx="52028" cy="60158"/>
              </a:xfrm>
              <a:custGeom>
                <a:avLst/>
                <a:gdLst>
                  <a:gd name="T0" fmla="*/ 25 w 32"/>
                  <a:gd name="T1" fmla="*/ 37 h 37"/>
                  <a:gd name="T2" fmla="*/ 25 w 32"/>
                  <a:gd name="T3" fmla="*/ 7 h 37"/>
                  <a:gd name="T4" fmla="*/ 0 w 32"/>
                  <a:gd name="T5" fmla="*/ 7 h 37"/>
                  <a:gd name="T6" fmla="*/ 0 w 32"/>
                  <a:gd name="T7" fmla="*/ 0 h 37"/>
                  <a:gd name="T8" fmla="*/ 31 w 32"/>
                  <a:gd name="T9" fmla="*/ 0 h 37"/>
                  <a:gd name="T10" fmla="*/ 32 w 32"/>
                  <a:gd name="T11" fmla="*/ 35 h 37"/>
                  <a:gd name="T12" fmla="*/ 25 w 32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37">
                    <a:moveTo>
                      <a:pt x="25" y="37"/>
                    </a:moveTo>
                    <a:lnTo>
                      <a:pt x="25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2" y="35"/>
                    </a:lnTo>
                    <a:lnTo>
                      <a:pt x="25" y="3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94" name="Freeform 283">
                <a:extLst>
                  <a:ext uri="{FF2B5EF4-FFF2-40B4-BE49-F238E27FC236}">
                    <a16:creationId xmlns:a16="http://schemas.microsoft.com/office/drawing/2014/main" id="{71F689F4-69DE-F46B-9BC2-83B7F02CF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8697" y="5296991"/>
                <a:ext cx="216241" cy="203234"/>
              </a:xfrm>
              <a:custGeom>
                <a:avLst/>
                <a:gdLst>
                  <a:gd name="T0" fmla="*/ 4 w 95"/>
                  <a:gd name="T1" fmla="*/ 90 h 90"/>
                  <a:gd name="T2" fmla="*/ 1 w 95"/>
                  <a:gd name="T3" fmla="*/ 89 h 90"/>
                  <a:gd name="T4" fmla="*/ 2 w 95"/>
                  <a:gd name="T5" fmla="*/ 84 h 90"/>
                  <a:gd name="T6" fmla="*/ 88 w 95"/>
                  <a:gd name="T7" fmla="*/ 1 h 90"/>
                  <a:gd name="T8" fmla="*/ 93 w 95"/>
                  <a:gd name="T9" fmla="*/ 1 h 90"/>
                  <a:gd name="T10" fmla="*/ 93 w 95"/>
                  <a:gd name="T11" fmla="*/ 7 h 90"/>
                  <a:gd name="T12" fmla="*/ 7 w 95"/>
                  <a:gd name="T13" fmla="*/ 89 h 90"/>
                  <a:gd name="T14" fmla="*/ 4 w 95"/>
                  <a:gd name="T1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5" h="90">
                    <a:moveTo>
                      <a:pt x="4" y="90"/>
                    </a:moveTo>
                    <a:cubicBezTo>
                      <a:pt x="3" y="90"/>
                      <a:pt x="2" y="90"/>
                      <a:pt x="1" y="89"/>
                    </a:cubicBezTo>
                    <a:cubicBezTo>
                      <a:pt x="0" y="88"/>
                      <a:pt x="0" y="85"/>
                      <a:pt x="2" y="84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90" y="0"/>
                      <a:pt x="92" y="0"/>
                      <a:pt x="93" y="1"/>
                    </a:cubicBezTo>
                    <a:cubicBezTo>
                      <a:pt x="95" y="3"/>
                      <a:pt x="95" y="5"/>
                      <a:pt x="93" y="7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6" y="90"/>
                      <a:pt x="5" y="90"/>
                      <a:pt x="4" y="9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95" name="Freeform 284">
                <a:extLst>
                  <a:ext uri="{FF2B5EF4-FFF2-40B4-BE49-F238E27FC236}">
                    <a16:creationId xmlns:a16="http://schemas.microsoft.com/office/drawing/2014/main" id="{6C9D233C-0532-54A6-3281-7252AC281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9588" y="5300243"/>
                <a:ext cx="107307" cy="97552"/>
              </a:xfrm>
              <a:custGeom>
                <a:avLst/>
                <a:gdLst>
                  <a:gd name="T0" fmla="*/ 4 w 47"/>
                  <a:gd name="T1" fmla="*/ 43 h 43"/>
                  <a:gd name="T2" fmla="*/ 1 w 47"/>
                  <a:gd name="T3" fmla="*/ 42 h 43"/>
                  <a:gd name="T4" fmla="*/ 1 w 47"/>
                  <a:gd name="T5" fmla="*/ 37 h 43"/>
                  <a:gd name="T6" fmla="*/ 40 w 47"/>
                  <a:gd name="T7" fmla="*/ 2 h 43"/>
                  <a:gd name="T8" fmla="*/ 46 w 47"/>
                  <a:gd name="T9" fmla="*/ 2 h 43"/>
                  <a:gd name="T10" fmla="*/ 45 w 47"/>
                  <a:gd name="T11" fmla="*/ 7 h 43"/>
                  <a:gd name="T12" fmla="*/ 6 w 47"/>
                  <a:gd name="T13" fmla="*/ 42 h 43"/>
                  <a:gd name="T14" fmla="*/ 4 w 47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43">
                    <a:moveTo>
                      <a:pt x="4" y="43"/>
                    </a:moveTo>
                    <a:cubicBezTo>
                      <a:pt x="3" y="43"/>
                      <a:pt x="2" y="43"/>
                      <a:pt x="1" y="42"/>
                    </a:cubicBezTo>
                    <a:cubicBezTo>
                      <a:pt x="0" y="40"/>
                      <a:pt x="0" y="38"/>
                      <a:pt x="1" y="37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2" y="0"/>
                      <a:pt x="44" y="0"/>
                      <a:pt x="46" y="2"/>
                    </a:cubicBezTo>
                    <a:cubicBezTo>
                      <a:pt x="47" y="3"/>
                      <a:pt x="47" y="6"/>
                      <a:pt x="45" y="7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3"/>
                      <a:pt x="5" y="43"/>
                      <a:pt x="4" y="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96" name="Freeform 285">
                <a:extLst>
                  <a:ext uri="{FF2B5EF4-FFF2-40B4-BE49-F238E27FC236}">
                    <a16:creationId xmlns:a16="http://schemas.microsoft.com/office/drawing/2014/main" id="{D751AFE5-28F7-9DF8-B927-E5F67D6D4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5846" y="5282359"/>
                <a:ext cx="58531" cy="60158"/>
              </a:xfrm>
              <a:custGeom>
                <a:avLst/>
                <a:gdLst>
                  <a:gd name="T0" fmla="*/ 28 w 36"/>
                  <a:gd name="T1" fmla="*/ 37 h 37"/>
                  <a:gd name="T2" fmla="*/ 0 w 36"/>
                  <a:gd name="T3" fmla="*/ 9 h 37"/>
                  <a:gd name="T4" fmla="*/ 7 w 36"/>
                  <a:gd name="T5" fmla="*/ 0 h 37"/>
                  <a:gd name="T6" fmla="*/ 36 w 36"/>
                  <a:gd name="T7" fmla="*/ 30 h 37"/>
                  <a:gd name="T8" fmla="*/ 28 w 36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7">
                    <a:moveTo>
                      <a:pt x="28" y="37"/>
                    </a:moveTo>
                    <a:lnTo>
                      <a:pt x="0" y="9"/>
                    </a:lnTo>
                    <a:lnTo>
                      <a:pt x="7" y="0"/>
                    </a:lnTo>
                    <a:lnTo>
                      <a:pt x="36" y="30"/>
                    </a:lnTo>
                    <a:lnTo>
                      <a:pt x="28" y="3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97" name="Freeform 286">
                <a:extLst>
                  <a:ext uri="{FF2B5EF4-FFF2-40B4-BE49-F238E27FC236}">
                    <a16:creationId xmlns:a16="http://schemas.microsoft.com/office/drawing/2014/main" id="{4A008DC1-E434-3904-53C6-8383553C5A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8942" y="5254719"/>
                <a:ext cx="95927" cy="91048"/>
              </a:xfrm>
              <a:custGeom>
                <a:avLst/>
                <a:gdLst>
                  <a:gd name="T0" fmla="*/ 4 w 42"/>
                  <a:gd name="T1" fmla="*/ 40 h 40"/>
                  <a:gd name="T2" fmla="*/ 2 w 42"/>
                  <a:gd name="T3" fmla="*/ 39 h 40"/>
                  <a:gd name="T4" fmla="*/ 2 w 42"/>
                  <a:gd name="T5" fmla="*/ 33 h 40"/>
                  <a:gd name="T6" fmla="*/ 36 w 42"/>
                  <a:gd name="T7" fmla="*/ 2 h 40"/>
                  <a:gd name="T8" fmla="*/ 41 w 42"/>
                  <a:gd name="T9" fmla="*/ 2 h 40"/>
                  <a:gd name="T10" fmla="*/ 41 w 42"/>
                  <a:gd name="T11" fmla="*/ 7 h 40"/>
                  <a:gd name="T12" fmla="*/ 7 w 42"/>
                  <a:gd name="T13" fmla="*/ 39 h 40"/>
                  <a:gd name="T14" fmla="*/ 4 w 42"/>
                  <a:gd name="T1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0">
                    <a:moveTo>
                      <a:pt x="4" y="40"/>
                    </a:moveTo>
                    <a:cubicBezTo>
                      <a:pt x="3" y="40"/>
                      <a:pt x="2" y="39"/>
                      <a:pt x="2" y="39"/>
                    </a:cubicBezTo>
                    <a:cubicBezTo>
                      <a:pt x="0" y="37"/>
                      <a:pt x="0" y="35"/>
                      <a:pt x="2" y="33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7" y="0"/>
                      <a:pt x="40" y="0"/>
                      <a:pt x="41" y="2"/>
                    </a:cubicBezTo>
                    <a:cubicBezTo>
                      <a:pt x="42" y="3"/>
                      <a:pt x="42" y="6"/>
                      <a:pt x="41" y="7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39"/>
                      <a:pt x="5" y="40"/>
                      <a:pt x="4" y="4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98" name="Freeform 287">
                <a:extLst>
                  <a:ext uri="{FF2B5EF4-FFF2-40B4-BE49-F238E27FC236}">
                    <a16:creationId xmlns:a16="http://schemas.microsoft.com/office/drawing/2014/main" id="{B81C97A8-67F1-B945-3690-D03D7888AF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0655" y="5321380"/>
                <a:ext cx="91048" cy="92675"/>
              </a:xfrm>
              <a:custGeom>
                <a:avLst/>
                <a:gdLst>
                  <a:gd name="T0" fmla="*/ 39 w 40"/>
                  <a:gd name="T1" fmla="*/ 9 h 41"/>
                  <a:gd name="T2" fmla="*/ 9 w 40"/>
                  <a:gd name="T3" fmla="*/ 40 h 41"/>
                  <a:gd name="T4" fmla="*/ 2 w 40"/>
                  <a:gd name="T5" fmla="*/ 39 h 41"/>
                  <a:gd name="T6" fmla="*/ 2 w 40"/>
                  <a:gd name="T7" fmla="*/ 39 h 41"/>
                  <a:gd name="T8" fmla="*/ 1 w 40"/>
                  <a:gd name="T9" fmla="*/ 31 h 41"/>
                  <a:gd name="T10" fmla="*/ 31 w 40"/>
                  <a:gd name="T11" fmla="*/ 1 h 41"/>
                  <a:gd name="T12" fmla="*/ 39 w 40"/>
                  <a:gd name="T13" fmla="*/ 2 h 41"/>
                  <a:gd name="T14" fmla="*/ 39 w 40"/>
                  <a:gd name="T15" fmla="*/ 2 h 41"/>
                  <a:gd name="T16" fmla="*/ 39 w 40"/>
                  <a:gd name="T17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41">
                    <a:moveTo>
                      <a:pt x="39" y="9"/>
                    </a:moveTo>
                    <a:cubicBezTo>
                      <a:pt x="9" y="40"/>
                      <a:pt x="9" y="40"/>
                      <a:pt x="9" y="40"/>
                    </a:cubicBezTo>
                    <a:cubicBezTo>
                      <a:pt x="6" y="41"/>
                      <a:pt x="3" y="41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0" y="37"/>
                      <a:pt x="0" y="34"/>
                      <a:pt x="1" y="3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4" y="0"/>
                      <a:pt x="37" y="0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40" y="4"/>
                      <a:pt x="40" y="7"/>
                      <a:pt x="39" y="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99" name="Freeform 288">
                <a:extLst>
                  <a:ext uri="{FF2B5EF4-FFF2-40B4-BE49-F238E27FC236}">
                    <a16:creationId xmlns:a16="http://schemas.microsoft.com/office/drawing/2014/main" id="{3A7E5E7F-20ED-E9E2-D840-D5C5A2246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9676" y="5375033"/>
                <a:ext cx="92675" cy="91048"/>
              </a:xfrm>
              <a:custGeom>
                <a:avLst/>
                <a:gdLst>
                  <a:gd name="T0" fmla="*/ 40 w 41"/>
                  <a:gd name="T1" fmla="*/ 9 h 40"/>
                  <a:gd name="T2" fmla="*/ 10 w 41"/>
                  <a:gd name="T3" fmla="*/ 39 h 40"/>
                  <a:gd name="T4" fmla="*/ 2 w 41"/>
                  <a:gd name="T5" fmla="*/ 39 h 40"/>
                  <a:gd name="T6" fmla="*/ 2 w 41"/>
                  <a:gd name="T7" fmla="*/ 39 h 40"/>
                  <a:gd name="T8" fmla="*/ 1 w 41"/>
                  <a:gd name="T9" fmla="*/ 31 h 40"/>
                  <a:gd name="T10" fmla="*/ 32 w 41"/>
                  <a:gd name="T11" fmla="*/ 1 h 40"/>
                  <a:gd name="T12" fmla="*/ 39 w 41"/>
                  <a:gd name="T13" fmla="*/ 2 h 40"/>
                  <a:gd name="T14" fmla="*/ 39 w 41"/>
                  <a:gd name="T15" fmla="*/ 2 h 40"/>
                  <a:gd name="T16" fmla="*/ 40 w 41"/>
                  <a:gd name="T17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40">
                    <a:moveTo>
                      <a:pt x="40" y="9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7" y="40"/>
                      <a:pt x="4" y="40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0" y="37"/>
                      <a:pt x="0" y="34"/>
                      <a:pt x="1" y="3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4" y="0"/>
                      <a:pt x="37" y="0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41" y="3"/>
                      <a:pt x="41" y="6"/>
                      <a:pt x="40" y="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100" name="Freeform 289">
                <a:extLst>
                  <a:ext uri="{FF2B5EF4-FFF2-40B4-BE49-F238E27FC236}">
                    <a16:creationId xmlns:a16="http://schemas.microsoft.com/office/drawing/2014/main" id="{B06CA922-0F9E-A247-98F7-669B93B27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6808" y="5066118"/>
                <a:ext cx="291030" cy="185349"/>
              </a:xfrm>
              <a:custGeom>
                <a:avLst/>
                <a:gdLst>
                  <a:gd name="T0" fmla="*/ 126 w 128"/>
                  <a:gd name="T1" fmla="*/ 3 h 81"/>
                  <a:gd name="T2" fmla="*/ 127 w 128"/>
                  <a:gd name="T3" fmla="*/ 6 h 81"/>
                  <a:gd name="T4" fmla="*/ 121 w 128"/>
                  <a:gd name="T5" fmla="*/ 15 h 81"/>
                  <a:gd name="T6" fmla="*/ 66 w 128"/>
                  <a:gd name="T7" fmla="*/ 27 h 81"/>
                  <a:gd name="T8" fmla="*/ 13 w 128"/>
                  <a:gd name="T9" fmla="*/ 78 h 81"/>
                  <a:gd name="T10" fmla="*/ 3 w 128"/>
                  <a:gd name="T11" fmla="*/ 78 h 81"/>
                  <a:gd name="T12" fmla="*/ 3 w 128"/>
                  <a:gd name="T13" fmla="*/ 68 h 81"/>
                  <a:gd name="T14" fmla="*/ 57 w 128"/>
                  <a:gd name="T15" fmla="*/ 15 h 81"/>
                  <a:gd name="T16" fmla="*/ 61 w 128"/>
                  <a:gd name="T17" fmla="*/ 13 h 81"/>
                  <a:gd name="T18" fmla="*/ 118 w 128"/>
                  <a:gd name="T19" fmla="*/ 0 h 81"/>
                  <a:gd name="T20" fmla="*/ 126 w 128"/>
                  <a:gd name="T21" fmla="*/ 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81">
                    <a:moveTo>
                      <a:pt x="126" y="3"/>
                    </a:moveTo>
                    <a:cubicBezTo>
                      <a:pt x="126" y="4"/>
                      <a:pt x="127" y="5"/>
                      <a:pt x="127" y="6"/>
                    </a:cubicBezTo>
                    <a:cubicBezTo>
                      <a:pt x="128" y="10"/>
                      <a:pt x="125" y="14"/>
                      <a:pt x="121" y="15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10" y="81"/>
                      <a:pt x="6" y="81"/>
                      <a:pt x="3" y="78"/>
                    </a:cubicBezTo>
                    <a:cubicBezTo>
                      <a:pt x="0" y="75"/>
                      <a:pt x="0" y="70"/>
                      <a:pt x="3" y="68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8" y="14"/>
                      <a:pt x="60" y="13"/>
                      <a:pt x="61" y="13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21" y="0"/>
                      <a:pt x="124" y="1"/>
                      <a:pt x="126" y="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  <p:sp>
            <p:nvSpPr>
              <p:cNvPr id="103" name="Freeform 292">
                <a:extLst>
                  <a:ext uri="{FF2B5EF4-FFF2-40B4-BE49-F238E27FC236}">
                    <a16:creationId xmlns:a16="http://schemas.microsoft.com/office/drawing/2014/main" id="{F664B271-4073-A755-2C2F-F5F3E498F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9639" y="5111642"/>
                <a:ext cx="143076" cy="60158"/>
              </a:xfrm>
              <a:custGeom>
                <a:avLst/>
                <a:gdLst>
                  <a:gd name="T0" fmla="*/ 61 w 63"/>
                  <a:gd name="T1" fmla="*/ 3 h 26"/>
                  <a:gd name="T2" fmla="*/ 63 w 63"/>
                  <a:gd name="T3" fmla="*/ 7 h 26"/>
                  <a:gd name="T4" fmla="*/ 57 w 63"/>
                  <a:gd name="T5" fmla="*/ 15 h 26"/>
                  <a:gd name="T6" fmla="*/ 9 w 63"/>
                  <a:gd name="T7" fmla="*/ 25 h 26"/>
                  <a:gd name="T8" fmla="*/ 1 w 63"/>
                  <a:gd name="T9" fmla="*/ 19 h 26"/>
                  <a:gd name="T10" fmla="*/ 6 w 63"/>
                  <a:gd name="T11" fmla="*/ 10 h 26"/>
                  <a:gd name="T12" fmla="*/ 54 w 63"/>
                  <a:gd name="T13" fmla="*/ 1 h 26"/>
                  <a:gd name="T14" fmla="*/ 61 w 63"/>
                  <a:gd name="T15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" h="26">
                    <a:moveTo>
                      <a:pt x="61" y="3"/>
                    </a:moveTo>
                    <a:cubicBezTo>
                      <a:pt x="62" y="4"/>
                      <a:pt x="62" y="5"/>
                      <a:pt x="63" y="7"/>
                    </a:cubicBezTo>
                    <a:cubicBezTo>
                      <a:pt x="63" y="11"/>
                      <a:pt x="61" y="14"/>
                      <a:pt x="57" y="1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5" y="26"/>
                      <a:pt x="2" y="23"/>
                      <a:pt x="1" y="19"/>
                    </a:cubicBezTo>
                    <a:cubicBezTo>
                      <a:pt x="0" y="15"/>
                      <a:pt x="2" y="11"/>
                      <a:pt x="6" y="1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7" y="0"/>
                      <a:pt x="59" y="1"/>
                      <a:pt x="61" y="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charset="0"/>
                  <a:cs typeface="+mn-cs"/>
                </a:endParaRPr>
              </a:p>
            </p:txBody>
          </p:sp>
        </p:grpSp>
        <p:sp>
          <p:nvSpPr>
            <p:cNvPr id="104" name="Oval 293">
              <a:extLst>
                <a:ext uri="{FF2B5EF4-FFF2-40B4-BE49-F238E27FC236}">
                  <a16:creationId xmlns:a16="http://schemas.microsoft.com/office/drawing/2014/main" id="{6E6A9345-760D-6C88-4EC9-E5025F808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8960" y="4562100"/>
              <a:ext cx="37395" cy="35769"/>
            </a:xfrm>
            <a:prstGeom prst="ellipse">
              <a:avLst/>
            </a:prstGeom>
            <a:solidFill>
              <a:srgbClr val="3A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05" name="Oval 294">
              <a:extLst>
                <a:ext uri="{FF2B5EF4-FFF2-40B4-BE49-F238E27FC236}">
                  <a16:creationId xmlns:a16="http://schemas.microsoft.com/office/drawing/2014/main" id="{E0B254B1-E868-AAA2-13C8-1CE1FB167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3769" y="4786469"/>
              <a:ext cx="37395" cy="37395"/>
            </a:xfrm>
            <a:prstGeom prst="ellipse">
              <a:avLst/>
            </a:prstGeom>
            <a:solidFill>
              <a:srgbClr val="3A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06" name="Oval 295">
              <a:extLst>
                <a:ext uri="{FF2B5EF4-FFF2-40B4-BE49-F238E27FC236}">
                  <a16:creationId xmlns:a16="http://schemas.microsoft.com/office/drawing/2014/main" id="{C3F01011-9333-EDB9-0742-B5CA2D77F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1390" y="4791347"/>
              <a:ext cx="35769" cy="35769"/>
            </a:xfrm>
            <a:prstGeom prst="ellipse">
              <a:avLst/>
            </a:prstGeom>
            <a:solidFill>
              <a:srgbClr val="3A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07" name="Oval 296">
              <a:extLst>
                <a:ext uri="{FF2B5EF4-FFF2-40B4-BE49-F238E27FC236}">
                  <a16:creationId xmlns:a16="http://schemas.microsoft.com/office/drawing/2014/main" id="{DD516A7F-D8DB-E91C-8813-0D67BF17D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2105" y="4510072"/>
              <a:ext cx="35769" cy="37395"/>
            </a:xfrm>
            <a:prstGeom prst="ellipse">
              <a:avLst/>
            </a:prstGeom>
            <a:solidFill>
              <a:srgbClr val="3A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08" name="Oval 297">
              <a:extLst>
                <a:ext uri="{FF2B5EF4-FFF2-40B4-BE49-F238E27FC236}">
                  <a16:creationId xmlns:a16="http://schemas.microsoft.com/office/drawing/2014/main" id="{DE270667-3CE9-02DD-E933-0A6D6B359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7856" y="4649897"/>
              <a:ext cx="39021" cy="37395"/>
            </a:xfrm>
            <a:prstGeom prst="ellipse">
              <a:avLst/>
            </a:prstGeom>
            <a:solidFill>
              <a:srgbClr val="3A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09" name="Oval 298">
              <a:extLst>
                <a:ext uri="{FF2B5EF4-FFF2-40B4-BE49-F238E27FC236}">
                  <a16:creationId xmlns:a16="http://schemas.microsoft.com/office/drawing/2014/main" id="{D37878DF-671B-0A63-08E6-715673A0C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0794" y="4721435"/>
              <a:ext cx="26014" cy="26014"/>
            </a:xfrm>
            <a:prstGeom prst="ellipse">
              <a:avLst/>
            </a:prstGeom>
            <a:solidFill>
              <a:srgbClr val="3A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10" name="Oval 299">
              <a:extLst>
                <a:ext uri="{FF2B5EF4-FFF2-40B4-BE49-F238E27FC236}">
                  <a16:creationId xmlns:a16="http://schemas.microsoft.com/office/drawing/2014/main" id="{5291F772-5B8A-BBF1-1B03-AED312F57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0391" y="4823865"/>
              <a:ext cx="27640" cy="24388"/>
            </a:xfrm>
            <a:prstGeom prst="ellipse">
              <a:avLst/>
            </a:prstGeom>
            <a:solidFill>
              <a:srgbClr val="3A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11" name="Oval 300">
              <a:extLst>
                <a:ext uri="{FF2B5EF4-FFF2-40B4-BE49-F238E27FC236}">
                  <a16:creationId xmlns:a16="http://schemas.microsoft.com/office/drawing/2014/main" id="{A6ED406E-FCEB-A77C-7CBF-1C22978CF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1704" y="4779966"/>
              <a:ext cx="27640" cy="24388"/>
            </a:xfrm>
            <a:prstGeom prst="ellipse">
              <a:avLst/>
            </a:prstGeom>
            <a:solidFill>
              <a:srgbClr val="6B9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12" name="Oval 301">
              <a:extLst>
                <a:ext uri="{FF2B5EF4-FFF2-40B4-BE49-F238E27FC236}">
                  <a16:creationId xmlns:a16="http://schemas.microsoft.com/office/drawing/2014/main" id="{751AEB55-8816-6F12-BA99-6346B8076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3242" y="4693796"/>
              <a:ext cx="24388" cy="24388"/>
            </a:xfrm>
            <a:prstGeom prst="ellipse">
              <a:avLst/>
            </a:prstGeom>
            <a:solidFill>
              <a:srgbClr val="6B9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13" name="Oval 302">
              <a:extLst>
                <a:ext uri="{FF2B5EF4-FFF2-40B4-BE49-F238E27FC236}">
                  <a16:creationId xmlns:a16="http://schemas.microsoft.com/office/drawing/2014/main" id="{F5894B67-E288-FC36-EEA9-62862F7DD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7297" y="4487310"/>
              <a:ext cx="27640" cy="24388"/>
            </a:xfrm>
            <a:prstGeom prst="ellipse">
              <a:avLst/>
            </a:prstGeom>
            <a:solidFill>
              <a:srgbClr val="6B9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14" name="Oval 303">
              <a:extLst>
                <a:ext uri="{FF2B5EF4-FFF2-40B4-BE49-F238E27FC236}">
                  <a16:creationId xmlns:a16="http://schemas.microsoft.com/office/drawing/2014/main" id="{B1AEB49E-E6ED-DDE9-37AE-4689658F1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7856" y="4758830"/>
              <a:ext cx="27640" cy="27640"/>
            </a:xfrm>
            <a:prstGeom prst="ellipse">
              <a:avLst/>
            </a:prstGeom>
            <a:solidFill>
              <a:srgbClr val="6B9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15" name="Oval 304">
              <a:extLst>
                <a:ext uri="{FF2B5EF4-FFF2-40B4-BE49-F238E27FC236}">
                  <a16:creationId xmlns:a16="http://schemas.microsoft.com/office/drawing/2014/main" id="{990EE095-8B57-BEB4-3F40-0DE2C02CF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6895" y="4363744"/>
              <a:ext cx="27640" cy="27640"/>
            </a:xfrm>
            <a:prstGeom prst="ellipse">
              <a:avLst/>
            </a:prstGeom>
            <a:solidFill>
              <a:srgbClr val="3A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16" name="Oval 305">
              <a:extLst>
                <a:ext uri="{FF2B5EF4-FFF2-40B4-BE49-F238E27FC236}">
                  <a16:creationId xmlns:a16="http://schemas.microsoft.com/office/drawing/2014/main" id="{F565D658-D47F-E331-B1AB-8E3D96C55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8904" y="4358867"/>
              <a:ext cx="26014" cy="27640"/>
            </a:xfrm>
            <a:prstGeom prst="ellipse">
              <a:avLst/>
            </a:prstGeom>
            <a:solidFill>
              <a:srgbClr val="6B9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17" name="Oval 306">
              <a:extLst>
                <a:ext uri="{FF2B5EF4-FFF2-40B4-BE49-F238E27FC236}">
                  <a16:creationId xmlns:a16="http://schemas.microsoft.com/office/drawing/2014/main" id="{35BDAC76-84F1-E3FF-B4F6-AF632FB23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2789" y="4664530"/>
              <a:ext cx="27640" cy="24388"/>
            </a:xfrm>
            <a:prstGeom prst="ellipse">
              <a:avLst/>
            </a:prstGeom>
            <a:solidFill>
              <a:srgbClr val="3A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18" name="Oval 307">
              <a:extLst>
                <a:ext uri="{FF2B5EF4-FFF2-40B4-BE49-F238E27FC236}">
                  <a16:creationId xmlns:a16="http://schemas.microsoft.com/office/drawing/2014/main" id="{E22D3437-027F-6456-16E5-36BF4D626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0359" y="4727938"/>
              <a:ext cx="24388" cy="27640"/>
            </a:xfrm>
            <a:prstGeom prst="ellipse">
              <a:avLst/>
            </a:prstGeom>
            <a:solidFill>
              <a:srgbClr val="3A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19" name="Oval 308">
              <a:extLst>
                <a:ext uri="{FF2B5EF4-FFF2-40B4-BE49-F238E27FC236}">
                  <a16:creationId xmlns:a16="http://schemas.microsoft.com/office/drawing/2014/main" id="{BA32852D-2255-EDFD-A9A6-E6013FD4E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9449" y="4789721"/>
              <a:ext cx="24388" cy="24388"/>
            </a:xfrm>
            <a:prstGeom prst="ellipse">
              <a:avLst/>
            </a:prstGeom>
            <a:solidFill>
              <a:srgbClr val="6B9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20" name="Oval 309">
              <a:extLst>
                <a:ext uri="{FF2B5EF4-FFF2-40B4-BE49-F238E27FC236}">
                  <a16:creationId xmlns:a16="http://schemas.microsoft.com/office/drawing/2014/main" id="{46CA5435-2BA3-6D10-A5E0-E0B3FBDE0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8050" y="4575107"/>
              <a:ext cx="26014" cy="26014"/>
            </a:xfrm>
            <a:prstGeom prst="ellipse">
              <a:avLst/>
            </a:prstGeom>
            <a:solidFill>
              <a:srgbClr val="6B9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21" name="Oval 310">
              <a:extLst>
                <a:ext uri="{FF2B5EF4-FFF2-40B4-BE49-F238E27FC236}">
                  <a16:creationId xmlns:a16="http://schemas.microsoft.com/office/drawing/2014/main" id="{04E7AFE9-9541-65A2-DAB1-B357BAB1C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2859" y="4836872"/>
              <a:ext cx="24388" cy="24388"/>
            </a:xfrm>
            <a:prstGeom prst="ellipse">
              <a:avLst/>
            </a:prstGeom>
            <a:solidFill>
              <a:srgbClr val="6B9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sp>
        <p:nvSpPr>
          <p:cNvPr id="323" name="TextBox 322">
            <a:extLst>
              <a:ext uri="{FF2B5EF4-FFF2-40B4-BE49-F238E27FC236}">
                <a16:creationId xmlns:a16="http://schemas.microsoft.com/office/drawing/2014/main" id="{BCBF14AE-6CF3-4360-E04B-71A74DB01FEB}"/>
              </a:ext>
            </a:extLst>
          </p:cNvPr>
          <p:cNvSpPr txBox="1"/>
          <p:nvPr/>
        </p:nvSpPr>
        <p:spPr>
          <a:xfrm>
            <a:off x="8488700" y="3005152"/>
            <a:ext cx="449958" cy="32316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Cancer </a:t>
            </a:r>
            <a:b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</a:b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cell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62C9AAAB-19D9-8782-1CFB-95C41716AB4E}"/>
              </a:ext>
            </a:extLst>
          </p:cNvPr>
          <p:cNvSpPr txBox="1"/>
          <p:nvPr/>
        </p:nvSpPr>
        <p:spPr>
          <a:xfrm>
            <a:off x="8091785" y="4383239"/>
            <a:ext cx="449958" cy="32316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Cancer </a:t>
            </a:r>
            <a:b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</a:b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cell</a:t>
            </a: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44D53CA3-265F-888A-C2B7-666D3CDE3404}"/>
              </a:ext>
            </a:extLst>
          </p:cNvPr>
          <p:cNvSpPr txBox="1"/>
          <p:nvPr/>
        </p:nvSpPr>
        <p:spPr>
          <a:xfrm>
            <a:off x="7045542" y="3535369"/>
            <a:ext cx="683997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Targeted drug </a:t>
            </a:r>
            <a:b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</a:b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delivery</a:t>
            </a: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3CDF847F-339C-280B-9BCB-B4CC3C63AE90}"/>
              </a:ext>
            </a:extLst>
          </p:cNvPr>
          <p:cNvSpPr txBox="1"/>
          <p:nvPr/>
        </p:nvSpPr>
        <p:spPr>
          <a:xfrm>
            <a:off x="8305181" y="2377842"/>
            <a:ext cx="951429" cy="207749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Bystander effects</a:t>
            </a: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48604C4B-7170-3F53-9703-3AE975DBDDF7}"/>
              </a:ext>
            </a:extLst>
          </p:cNvPr>
          <p:cNvSpPr txBox="1"/>
          <p:nvPr/>
        </p:nvSpPr>
        <p:spPr>
          <a:xfrm>
            <a:off x="9627002" y="5438364"/>
            <a:ext cx="509099" cy="2077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Apoptosis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F900CFC2-74C9-6BEE-8962-577AC3E4A9F6}"/>
              </a:ext>
            </a:extLst>
          </p:cNvPr>
          <p:cNvSpPr txBox="1"/>
          <p:nvPr/>
        </p:nvSpPr>
        <p:spPr>
          <a:xfrm>
            <a:off x="7420202" y="5438709"/>
            <a:ext cx="509099" cy="2077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Effector cell</a:t>
            </a:r>
          </a:p>
        </p:txBody>
      </p:sp>
      <p:sp>
        <p:nvSpPr>
          <p:cNvPr id="64" name="Freeform 253">
            <a:extLst>
              <a:ext uri="{FF2B5EF4-FFF2-40B4-BE49-F238E27FC236}">
                <a16:creationId xmlns:a16="http://schemas.microsoft.com/office/drawing/2014/main" id="{B95532BB-AA6A-AA1D-B9C6-E5AB099F38B1}"/>
              </a:ext>
            </a:extLst>
          </p:cNvPr>
          <p:cNvSpPr>
            <a:spLocks/>
          </p:cNvSpPr>
          <p:nvPr/>
        </p:nvSpPr>
        <p:spPr bwMode="auto">
          <a:xfrm>
            <a:off x="5874920" y="2621663"/>
            <a:ext cx="78041" cy="93894"/>
          </a:xfrm>
          <a:custGeom>
            <a:avLst/>
            <a:gdLst>
              <a:gd name="T0" fmla="*/ 64 w 64"/>
              <a:gd name="T1" fmla="*/ 77 h 77"/>
              <a:gd name="T2" fmla="*/ 57 w 64"/>
              <a:gd name="T3" fmla="*/ 77 h 77"/>
              <a:gd name="T4" fmla="*/ 57 w 64"/>
              <a:gd name="T5" fmla="*/ 38 h 77"/>
              <a:gd name="T6" fmla="*/ 35 w 64"/>
              <a:gd name="T7" fmla="*/ 10 h 77"/>
              <a:gd name="T8" fmla="*/ 4 w 64"/>
              <a:gd name="T9" fmla="*/ 31 h 77"/>
              <a:gd name="T10" fmla="*/ 0 w 64"/>
              <a:gd name="T11" fmla="*/ 26 h 77"/>
              <a:gd name="T12" fmla="*/ 36 w 64"/>
              <a:gd name="T13" fmla="*/ 0 h 77"/>
              <a:gd name="T14" fmla="*/ 64 w 64"/>
              <a:gd name="T15" fmla="*/ 37 h 77"/>
              <a:gd name="T16" fmla="*/ 64 w 64"/>
              <a:gd name="T17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77">
                <a:moveTo>
                  <a:pt x="64" y="77"/>
                </a:moveTo>
                <a:lnTo>
                  <a:pt x="57" y="77"/>
                </a:lnTo>
                <a:lnTo>
                  <a:pt x="57" y="38"/>
                </a:lnTo>
                <a:lnTo>
                  <a:pt x="35" y="10"/>
                </a:lnTo>
                <a:lnTo>
                  <a:pt x="4" y="31"/>
                </a:lnTo>
                <a:lnTo>
                  <a:pt x="0" y="26"/>
                </a:lnTo>
                <a:lnTo>
                  <a:pt x="36" y="0"/>
                </a:lnTo>
                <a:lnTo>
                  <a:pt x="64" y="37"/>
                </a:lnTo>
                <a:lnTo>
                  <a:pt x="64" y="77"/>
                </a:lnTo>
                <a:close/>
              </a:path>
            </a:pathLst>
          </a:custGeom>
          <a:solidFill>
            <a:srgbClr val="264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65" name="Freeform 254">
            <a:extLst>
              <a:ext uri="{FF2B5EF4-FFF2-40B4-BE49-F238E27FC236}">
                <a16:creationId xmlns:a16="http://schemas.microsoft.com/office/drawing/2014/main" id="{2350EB2C-4010-631B-5BF7-5212F636CEFC}"/>
              </a:ext>
            </a:extLst>
          </p:cNvPr>
          <p:cNvSpPr>
            <a:spLocks/>
          </p:cNvSpPr>
          <p:nvPr/>
        </p:nvSpPr>
        <p:spPr bwMode="auto">
          <a:xfrm>
            <a:off x="6007834" y="2624102"/>
            <a:ext cx="78041" cy="93894"/>
          </a:xfrm>
          <a:custGeom>
            <a:avLst/>
            <a:gdLst>
              <a:gd name="T0" fmla="*/ 7 w 64"/>
              <a:gd name="T1" fmla="*/ 77 h 77"/>
              <a:gd name="T2" fmla="*/ 0 w 64"/>
              <a:gd name="T3" fmla="*/ 77 h 77"/>
              <a:gd name="T4" fmla="*/ 0 w 64"/>
              <a:gd name="T5" fmla="*/ 36 h 77"/>
              <a:gd name="T6" fmla="*/ 28 w 64"/>
              <a:gd name="T7" fmla="*/ 0 h 77"/>
              <a:gd name="T8" fmla="*/ 64 w 64"/>
              <a:gd name="T9" fmla="*/ 25 h 77"/>
              <a:gd name="T10" fmla="*/ 60 w 64"/>
              <a:gd name="T11" fmla="*/ 31 h 77"/>
              <a:gd name="T12" fmla="*/ 29 w 64"/>
              <a:gd name="T13" fmla="*/ 10 h 77"/>
              <a:gd name="T14" fmla="*/ 7 w 64"/>
              <a:gd name="T15" fmla="*/ 38 h 77"/>
              <a:gd name="T16" fmla="*/ 7 w 64"/>
              <a:gd name="T17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77">
                <a:moveTo>
                  <a:pt x="7" y="77"/>
                </a:moveTo>
                <a:lnTo>
                  <a:pt x="0" y="77"/>
                </a:lnTo>
                <a:lnTo>
                  <a:pt x="0" y="36"/>
                </a:lnTo>
                <a:lnTo>
                  <a:pt x="28" y="0"/>
                </a:lnTo>
                <a:lnTo>
                  <a:pt x="64" y="25"/>
                </a:lnTo>
                <a:lnTo>
                  <a:pt x="60" y="31"/>
                </a:lnTo>
                <a:lnTo>
                  <a:pt x="29" y="10"/>
                </a:lnTo>
                <a:lnTo>
                  <a:pt x="7" y="38"/>
                </a:lnTo>
                <a:lnTo>
                  <a:pt x="7" y="77"/>
                </a:lnTo>
                <a:close/>
              </a:path>
            </a:pathLst>
          </a:custGeom>
          <a:solidFill>
            <a:srgbClr val="264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66" name="Rectangle 255">
            <a:extLst>
              <a:ext uri="{FF2B5EF4-FFF2-40B4-BE49-F238E27FC236}">
                <a16:creationId xmlns:a16="http://schemas.microsoft.com/office/drawing/2014/main" id="{BF7B6D70-EAA3-F535-9999-F379C3DE9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083" y="2671658"/>
            <a:ext cx="63409" cy="8537"/>
          </a:xfrm>
          <a:prstGeom prst="rect">
            <a:avLst/>
          </a:prstGeom>
          <a:solidFill>
            <a:srgbClr val="264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67" name="Rectangle 256">
            <a:extLst>
              <a:ext uri="{FF2B5EF4-FFF2-40B4-BE49-F238E27FC236}">
                <a16:creationId xmlns:a16="http://schemas.microsoft.com/office/drawing/2014/main" id="{FE04BB58-10C8-10B2-F785-59B068745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083" y="2692388"/>
            <a:ext cx="64628" cy="8537"/>
          </a:xfrm>
          <a:prstGeom prst="rect">
            <a:avLst/>
          </a:prstGeom>
          <a:solidFill>
            <a:srgbClr val="264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69" name="Freeform 258">
            <a:extLst>
              <a:ext uri="{FF2B5EF4-FFF2-40B4-BE49-F238E27FC236}">
                <a16:creationId xmlns:a16="http://schemas.microsoft.com/office/drawing/2014/main" id="{6D09D5EF-F845-9180-025F-2966E177288D}"/>
              </a:ext>
            </a:extLst>
          </p:cNvPr>
          <p:cNvSpPr>
            <a:spLocks/>
          </p:cNvSpPr>
          <p:nvPr/>
        </p:nvSpPr>
        <p:spPr bwMode="auto">
          <a:xfrm>
            <a:off x="5854188" y="2543621"/>
            <a:ext cx="97552" cy="110966"/>
          </a:xfrm>
          <a:custGeom>
            <a:avLst/>
            <a:gdLst>
              <a:gd name="T0" fmla="*/ 54 w 57"/>
              <a:gd name="T1" fmla="*/ 52 h 65"/>
              <a:gd name="T2" fmla="*/ 39 w 57"/>
              <a:gd name="T3" fmla="*/ 63 h 65"/>
              <a:gd name="T4" fmla="*/ 32 w 57"/>
              <a:gd name="T5" fmla="*/ 62 h 65"/>
              <a:gd name="T6" fmla="*/ 3 w 57"/>
              <a:gd name="T7" fmla="*/ 22 h 65"/>
              <a:gd name="T8" fmla="*/ 4 w 57"/>
              <a:gd name="T9" fmla="*/ 14 h 65"/>
              <a:gd name="T10" fmla="*/ 21 w 57"/>
              <a:gd name="T11" fmla="*/ 2 h 65"/>
              <a:gd name="T12" fmla="*/ 29 w 57"/>
              <a:gd name="T13" fmla="*/ 5 h 65"/>
              <a:gd name="T14" fmla="*/ 55 w 57"/>
              <a:gd name="T15" fmla="*/ 44 h 65"/>
              <a:gd name="T16" fmla="*/ 54 w 57"/>
              <a:gd name="T17" fmla="*/ 52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" h="65">
                <a:moveTo>
                  <a:pt x="54" y="52"/>
                </a:moveTo>
                <a:cubicBezTo>
                  <a:pt x="39" y="63"/>
                  <a:pt x="39" y="63"/>
                  <a:pt x="39" y="63"/>
                </a:cubicBezTo>
                <a:cubicBezTo>
                  <a:pt x="39" y="63"/>
                  <a:pt x="34" y="65"/>
                  <a:pt x="32" y="62"/>
                </a:cubicBezTo>
                <a:cubicBezTo>
                  <a:pt x="26" y="53"/>
                  <a:pt x="5" y="27"/>
                  <a:pt x="3" y="22"/>
                </a:cubicBezTo>
                <a:cubicBezTo>
                  <a:pt x="0" y="17"/>
                  <a:pt x="4" y="14"/>
                  <a:pt x="4" y="14"/>
                </a:cubicBezTo>
                <a:cubicBezTo>
                  <a:pt x="4" y="14"/>
                  <a:pt x="18" y="4"/>
                  <a:pt x="21" y="2"/>
                </a:cubicBezTo>
                <a:cubicBezTo>
                  <a:pt x="25" y="0"/>
                  <a:pt x="29" y="5"/>
                  <a:pt x="29" y="5"/>
                </a:cubicBezTo>
                <a:cubicBezTo>
                  <a:pt x="29" y="5"/>
                  <a:pt x="53" y="41"/>
                  <a:pt x="55" y="44"/>
                </a:cubicBezTo>
                <a:cubicBezTo>
                  <a:pt x="57" y="48"/>
                  <a:pt x="54" y="52"/>
                  <a:pt x="54" y="52"/>
                </a:cubicBezTo>
                <a:close/>
              </a:path>
            </a:pathLst>
          </a:custGeom>
          <a:solidFill>
            <a:schemeClr val="accent1"/>
          </a:solidFill>
          <a:ln w="4763" cap="flat">
            <a:solidFill>
              <a:srgbClr val="264466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71" name="Freeform 260">
            <a:extLst>
              <a:ext uri="{FF2B5EF4-FFF2-40B4-BE49-F238E27FC236}">
                <a16:creationId xmlns:a16="http://schemas.microsoft.com/office/drawing/2014/main" id="{5F0B89AB-5487-B5B4-4888-DE319914DA79}"/>
              </a:ext>
            </a:extLst>
          </p:cNvPr>
          <p:cNvSpPr>
            <a:spLocks/>
          </p:cNvSpPr>
          <p:nvPr/>
        </p:nvSpPr>
        <p:spPr bwMode="auto">
          <a:xfrm>
            <a:off x="5794438" y="2585080"/>
            <a:ext cx="97552" cy="110966"/>
          </a:xfrm>
          <a:custGeom>
            <a:avLst/>
            <a:gdLst>
              <a:gd name="T0" fmla="*/ 54 w 57"/>
              <a:gd name="T1" fmla="*/ 51 h 65"/>
              <a:gd name="T2" fmla="*/ 39 w 57"/>
              <a:gd name="T3" fmla="*/ 63 h 65"/>
              <a:gd name="T4" fmla="*/ 32 w 57"/>
              <a:gd name="T5" fmla="*/ 62 h 65"/>
              <a:gd name="T6" fmla="*/ 2 w 57"/>
              <a:gd name="T7" fmla="*/ 22 h 65"/>
              <a:gd name="T8" fmla="*/ 4 w 57"/>
              <a:gd name="T9" fmla="*/ 14 h 65"/>
              <a:gd name="T10" fmla="*/ 21 w 57"/>
              <a:gd name="T11" fmla="*/ 2 h 65"/>
              <a:gd name="T12" fmla="*/ 29 w 57"/>
              <a:gd name="T13" fmla="*/ 5 h 65"/>
              <a:gd name="T14" fmla="*/ 54 w 57"/>
              <a:gd name="T15" fmla="*/ 44 h 65"/>
              <a:gd name="T16" fmla="*/ 54 w 57"/>
              <a:gd name="T17" fmla="*/ 51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" h="65">
                <a:moveTo>
                  <a:pt x="54" y="51"/>
                </a:moveTo>
                <a:cubicBezTo>
                  <a:pt x="39" y="63"/>
                  <a:pt x="39" y="63"/>
                  <a:pt x="39" y="63"/>
                </a:cubicBezTo>
                <a:cubicBezTo>
                  <a:pt x="39" y="63"/>
                  <a:pt x="34" y="65"/>
                  <a:pt x="32" y="62"/>
                </a:cubicBezTo>
                <a:cubicBezTo>
                  <a:pt x="26" y="52"/>
                  <a:pt x="5" y="27"/>
                  <a:pt x="2" y="22"/>
                </a:cubicBezTo>
                <a:cubicBezTo>
                  <a:pt x="0" y="17"/>
                  <a:pt x="4" y="14"/>
                  <a:pt x="4" y="14"/>
                </a:cubicBezTo>
                <a:cubicBezTo>
                  <a:pt x="4" y="14"/>
                  <a:pt x="17" y="4"/>
                  <a:pt x="21" y="2"/>
                </a:cubicBezTo>
                <a:cubicBezTo>
                  <a:pt x="25" y="0"/>
                  <a:pt x="29" y="5"/>
                  <a:pt x="29" y="5"/>
                </a:cubicBezTo>
                <a:cubicBezTo>
                  <a:pt x="29" y="5"/>
                  <a:pt x="53" y="41"/>
                  <a:pt x="54" y="44"/>
                </a:cubicBezTo>
                <a:cubicBezTo>
                  <a:pt x="57" y="47"/>
                  <a:pt x="54" y="51"/>
                  <a:pt x="54" y="51"/>
                </a:cubicBezTo>
                <a:close/>
              </a:path>
            </a:pathLst>
          </a:custGeom>
          <a:solidFill>
            <a:schemeClr val="accent1"/>
          </a:solidFill>
          <a:ln w="4763" cap="flat">
            <a:solidFill>
              <a:srgbClr val="264466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76" name="Freeform 265">
            <a:extLst>
              <a:ext uri="{FF2B5EF4-FFF2-40B4-BE49-F238E27FC236}">
                <a16:creationId xmlns:a16="http://schemas.microsoft.com/office/drawing/2014/main" id="{2E929076-4F84-9B96-93FD-50D742298DF3}"/>
              </a:ext>
            </a:extLst>
          </p:cNvPr>
          <p:cNvSpPr>
            <a:spLocks/>
          </p:cNvSpPr>
          <p:nvPr/>
        </p:nvSpPr>
        <p:spPr bwMode="auto">
          <a:xfrm>
            <a:off x="5857846" y="2777746"/>
            <a:ext cx="79262" cy="13414"/>
          </a:xfrm>
          <a:custGeom>
            <a:avLst/>
            <a:gdLst>
              <a:gd name="T0" fmla="*/ 0 w 65"/>
              <a:gd name="T1" fmla="*/ 10 h 11"/>
              <a:gd name="T2" fmla="*/ 0 w 65"/>
              <a:gd name="T3" fmla="*/ 0 h 11"/>
              <a:gd name="T4" fmla="*/ 65 w 65"/>
              <a:gd name="T5" fmla="*/ 1 h 11"/>
              <a:gd name="T6" fmla="*/ 65 w 65"/>
              <a:gd name="T7" fmla="*/ 11 h 11"/>
              <a:gd name="T8" fmla="*/ 0 w 65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11">
                <a:moveTo>
                  <a:pt x="0" y="10"/>
                </a:moveTo>
                <a:lnTo>
                  <a:pt x="0" y="0"/>
                </a:lnTo>
                <a:lnTo>
                  <a:pt x="65" y="1"/>
                </a:lnTo>
                <a:lnTo>
                  <a:pt x="65" y="11"/>
                </a:lnTo>
                <a:lnTo>
                  <a:pt x="0" y="10"/>
                </a:lnTo>
                <a:close/>
              </a:path>
            </a:pathLst>
          </a:custGeom>
          <a:solidFill>
            <a:srgbClr val="4221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77" name="Freeform 266">
            <a:extLst>
              <a:ext uri="{FF2B5EF4-FFF2-40B4-BE49-F238E27FC236}">
                <a16:creationId xmlns:a16="http://schemas.microsoft.com/office/drawing/2014/main" id="{20306D60-0894-9DE2-CDF2-45E621268401}"/>
              </a:ext>
            </a:extLst>
          </p:cNvPr>
          <p:cNvSpPr>
            <a:spLocks/>
          </p:cNvSpPr>
          <p:nvPr/>
        </p:nvSpPr>
        <p:spPr bwMode="auto">
          <a:xfrm>
            <a:off x="5799317" y="2739944"/>
            <a:ext cx="92675" cy="92675"/>
          </a:xfrm>
          <a:custGeom>
            <a:avLst/>
            <a:gdLst>
              <a:gd name="T0" fmla="*/ 48 w 76"/>
              <a:gd name="T1" fmla="*/ 0 h 76"/>
              <a:gd name="T2" fmla="*/ 50 w 76"/>
              <a:gd name="T3" fmla="*/ 22 h 76"/>
              <a:gd name="T4" fmla="*/ 71 w 76"/>
              <a:gd name="T5" fmla="*/ 18 h 76"/>
              <a:gd name="T6" fmla="*/ 57 w 76"/>
              <a:gd name="T7" fmla="*/ 35 h 76"/>
              <a:gd name="T8" fmla="*/ 76 w 76"/>
              <a:gd name="T9" fmla="*/ 48 h 76"/>
              <a:gd name="T10" fmla="*/ 53 w 76"/>
              <a:gd name="T11" fmla="*/ 50 h 76"/>
              <a:gd name="T12" fmla="*/ 57 w 76"/>
              <a:gd name="T13" fmla="*/ 71 h 76"/>
              <a:gd name="T14" fmla="*/ 41 w 76"/>
              <a:gd name="T15" fmla="*/ 57 h 76"/>
              <a:gd name="T16" fmla="*/ 28 w 76"/>
              <a:gd name="T17" fmla="*/ 76 h 76"/>
              <a:gd name="T18" fmla="*/ 27 w 76"/>
              <a:gd name="T19" fmla="*/ 53 h 76"/>
              <a:gd name="T20" fmla="*/ 4 w 76"/>
              <a:gd name="T21" fmla="*/ 57 h 76"/>
              <a:gd name="T22" fmla="*/ 18 w 76"/>
              <a:gd name="T23" fmla="*/ 41 h 76"/>
              <a:gd name="T24" fmla="*/ 0 w 76"/>
              <a:gd name="T25" fmla="*/ 28 h 76"/>
              <a:gd name="T26" fmla="*/ 23 w 76"/>
              <a:gd name="T27" fmla="*/ 27 h 76"/>
              <a:gd name="T28" fmla="*/ 18 w 76"/>
              <a:gd name="T29" fmla="*/ 4 h 76"/>
              <a:gd name="T30" fmla="*/ 35 w 76"/>
              <a:gd name="T31" fmla="*/ 18 h 76"/>
              <a:gd name="T32" fmla="*/ 48 w 76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6" h="76">
                <a:moveTo>
                  <a:pt x="48" y="0"/>
                </a:moveTo>
                <a:lnTo>
                  <a:pt x="50" y="22"/>
                </a:lnTo>
                <a:lnTo>
                  <a:pt x="71" y="18"/>
                </a:lnTo>
                <a:lnTo>
                  <a:pt x="57" y="35"/>
                </a:lnTo>
                <a:lnTo>
                  <a:pt x="76" y="48"/>
                </a:lnTo>
                <a:lnTo>
                  <a:pt x="53" y="50"/>
                </a:lnTo>
                <a:lnTo>
                  <a:pt x="57" y="71"/>
                </a:lnTo>
                <a:lnTo>
                  <a:pt x="41" y="57"/>
                </a:lnTo>
                <a:lnTo>
                  <a:pt x="28" y="76"/>
                </a:lnTo>
                <a:lnTo>
                  <a:pt x="27" y="53"/>
                </a:lnTo>
                <a:lnTo>
                  <a:pt x="4" y="57"/>
                </a:lnTo>
                <a:lnTo>
                  <a:pt x="18" y="41"/>
                </a:lnTo>
                <a:lnTo>
                  <a:pt x="0" y="28"/>
                </a:lnTo>
                <a:lnTo>
                  <a:pt x="23" y="27"/>
                </a:lnTo>
                <a:lnTo>
                  <a:pt x="18" y="4"/>
                </a:lnTo>
                <a:lnTo>
                  <a:pt x="35" y="18"/>
                </a:lnTo>
                <a:lnTo>
                  <a:pt x="4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78" name="Freeform 267">
            <a:extLst>
              <a:ext uri="{FF2B5EF4-FFF2-40B4-BE49-F238E27FC236}">
                <a16:creationId xmlns:a16="http://schemas.microsoft.com/office/drawing/2014/main" id="{52F4CD3D-CEFD-C613-2C60-FCED1CFC80BD}"/>
              </a:ext>
            </a:extLst>
          </p:cNvPr>
          <p:cNvSpPr>
            <a:spLocks/>
          </p:cNvSpPr>
          <p:nvPr/>
        </p:nvSpPr>
        <p:spPr bwMode="auto">
          <a:xfrm>
            <a:off x="5857846" y="2888711"/>
            <a:ext cx="79262" cy="13414"/>
          </a:xfrm>
          <a:custGeom>
            <a:avLst/>
            <a:gdLst>
              <a:gd name="T0" fmla="*/ 0 w 65"/>
              <a:gd name="T1" fmla="*/ 9 h 11"/>
              <a:gd name="T2" fmla="*/ 0 w 65"/>
              <a:gd name="T3" fmla="*/ 0 h 11"/>
              <a:gd name="T4" fmla="*/ 65 w 65"/>
              <a:gd name="T5" fmla="*/ 1 h 11"/>
              <a:gd name="T6" fmla="*/ 65 w 65"/>
              <a:gd name="T7" fmla="*/ 11 h 11"/>
              <a:gd name="T8" fmla="*/ 0 w 65"/>
              <a:gd name="T9" fmla="*/ 9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11">
                <a:moveTo>
                  <a:pt x="0" y="9"/>
                </a:moveTo>
                <a:lnTo>
                  <a:pt x="0" y="0"/>
                </a:lnTo>
                <a:lnTo>
                  <a:pt x="65" y="1"/>
                </a:lnTo>
                <a:lnTo>
                  <a:pt x="65" y="11"/>
                </a:lnTo>
                <a:lnTo>
                  <a:pt x="0" y="9"/>
                </a:lnTo>
                <a:close/>
              </a:path>
            </a:pathLst>
          </a:custGeom>
          <a:solidFill>
            <a:srgbClr val="4221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79" name="Freeform 268">
            <a:extLst>
              <a:ext uri="{FF2B5EF4-FFF2-40B4-BE49-F238E27FC236}">
                <a16:creationId xmlns:a16="http://schemas.microsoft.com/office/drawing/2014/main" id="{A213BA27-4167-709D-C959-7C22A6BD4FB2}"/>
              </a:ext>
            </a:extLst>
          </p:cNvPr>
          <p:cNvSpPr>
            <a:spLocks/>
          </p:cNvSpPr>
          <p:nvPr/>
        </p:nvSpPr>
        <p:spPr bwMode="auto">
          <a:xfrm>
            <a:off x="5799317" y="2850910"/>
            <a:ext cx="92675" cy="93894"/>
          </a:xfrm>
          <a:custGeom>
            <a:avLst/>
            <a:gdLst>
              <a:gd name="T0" fmla="*/ 48 w 76"/>
              <a:gd name="T1" fmla="*/ 0 h 77"/>
              <a:gd name="T2" fmla="*/ 50 w 76"/>
              <a:gd name="T3" fmla="*/ 22 h 77"/>
              <a:gd name="T4" fmla="*/ 71 w 76"/>
              <a:gd name="T5" fmla="*/ 18 h 77"/>
              <a:gd name="T6" fmla="*/ 57 w 76"/>
              <a:gd name="T7" fmla="*/ 35 h 77"/>
              <a:gd name="T8" fmla="*/ 76 w 76"/>
              <a:gd name="T9" fmla="*/ 49 h 77"/>
              <a:gd name="T10" fmla="*/ 53 w 76"/>
              <a:gd name="T11" fmla="*/ 50 h 77"/>
              <a:gd name="T12" fmla="*/ 57 w 76"/>
              <a:gd name="T13" fmla="*/ 73 h 77"/>
              <a:gd name="T14" fmla="*/ 41 w 76"/>
              <a:gd name="T15" fmla="*/ 57 h 77"/>
              <a:gd name="T16" fmla="*/ 28 w 76"/>
              <a:gd name="T17" fmla="*/ 77 h 77"/>
              <a:gd name="T18" fmla="*/ 27 w 76"/>
              <a:gd name="T19" fmla="*/ 54 h 77"/>
              <a:gd name="T20" fmla="*/ 4 w 76"/>
              <a:gd name="T21" fmla="*/ 57 h 77"/>
              <a:gd name="T22" fmla="*/ 18 w 76"/>
              <a:gd name="T23" fmla="*/ 40 h 77"/>
              <a:gd name="T24" fmla="*/ 0 w 76"/>
              <a:gd name="T25" fmla="*/ 28 h 77"/>
              <a:gd name="T26" fmla="*/ 23 w 76"/>
              <a:gd name="T27" fmla="*/ 26 h 77"/>
              <a:gd name="T28" fmla="*/ 18 w 76"/>
              <a:gd name="T29" fmla="*/ 4 h 77"/>
              <a:gd name="T30" fmla="*/ 35 w 76"/>
              <a:gd name="T31" fmla="*/ 18 h 77"/>
              <a:gd name="T32" fmla="*/ 48 w 76"/>
              <a:gd name="T33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6" h="77">
                <a:moveTo>
                  <a:pt x="48" y="0"/>
                </a:moveTo>
                <a:lnTo>
                  <a:pt x="50" y="22"/>
                </a:lnTo>
                <a:lnTo>
                  <a:pt x="71" y="18"/>
                </a:lnTo>
                <a:lnTo>
                  <a:pt x="57" y="35"/>
                </a:lnTo>
                <a:lnTo>
                  <a:pt x="76" y="49"/>
                </a:lnTo>
                <a:lnTo>
                  <a:pt x="53" y="50"/>
                </a:lnTo>
                <a:lnTo>
                  <a:pt x="57" y="73"/>
                </a:lnTo>
                <a:lnTo>
                  <a:pt x="41" y="57"/>
                </a:lnTo>
                <a:lnTo>
                  <a:pt x="28" y="77"/>
                </a:lnTo>
                <a:lnTo>
                  <a:pt x="27" y="54"/>
                </a:lnTo>
                <a:lnTo>
                  <a:pt x="4" y="57"/>
                </a:lnTo>
                <a:lnTo>
                  <a:pt x="18" y="40"/>
                </a:lnTo>
                <a:lnTo>
                  <a:pt x="0" y="28"/>
                </a:lnTo>
                <a:lnTo>
                  <a:pt x="23" y="26"/>
                </a:lnTo>
                <a:lnTo>
                  <a:pt x="18" y="4"/>
                </a:lnTo>
                <a:lnTo>
                  <a:pt x="35" y="18"/>
                </a:lnTo>
                <a:lnTo>
                  <a:pt x="4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80" name="Freeform 269">
            <a:extLst>
              <a:ext uri="{FF2B5EF4-FFF2-40B4-BE49-F238E27FC236}">
                <a16:creationId xmlns:a16="http://schemas.microsoft.com/office/drawing/2014/main" id="{7A70BD18-366E-5CFA-6BC8-636DB3DFB0B6}"/>
              </a:ext>
            </a:extLst>
          </p:cNvPr>
          <p:cNvSpPr>
            <a:spLocks/>
          </p:cNvSpPr>
          <p:nvPr/>
        </p:nvSpPr>
        <p:spPr bwMode="auto">
          <a:xfrm>
            <a:off x="6020026" y="2738725"/>
            <a:ext cx="79262" cy="13414"/>
          </a:xfrm>
          <a:custGeom>
            <a:avLst/>
            <a:gdLst>
              <a:gd name="T0" fmla="*/ 65 w 65"/>
              <a:gd name="T1" fmla="*/ 9 h 11"/>
              <a:gd name="T2" fmla="*/ 65 w 65"/>
              <a:gd name="T3" fmla="*/ 0 h 11"/>
              <a:gd name="T4" fmla="*/ 0 w 65"/>
              <a:gd name="T5" fmla="*/ 1 h 11"/>
              <a:gd name="T6" fmla="*/ 0 w 65"/>
              <a:gd name="T7" fmla="*/ 11 h 11"/>
              <a:gd name="T8" fmla="*/ 65 w 65"/>
              <a:gd name="T9" fmla="*/ 9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11">
                <a:moveTo>
                  <a:pt x="65" y="9"/>
                </a:moveTo>
                <a:lnTo>
                  <a:pt x="65" y="0"/>
                </a:lnTo>
                <a:lnTo>
                  <a:pt x="0" y="1"/>
                </a:lnTo>
                <a:lnTo>
                  <a:pt x="0" y="11"/>
                </a:lnTo>
                <a:lnTo>
                  <a:pt x="65" y="9"/>
                </a:lnTo>
                <a:close/>
              </a:path>
            </a:pathLst>
          </a:custGeom>
          <a:solidFill>
            <a:srgbClr val="4221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81" name="Freeform 270">
            <a:extLst>
              <a:ext uri="{FF2B5EF4-FFF2-40B4-BE49-F238E27FC236}">
                <a16:creationId xmlns:a16="http://schemas.microsoft.com/office/drawing/2014/main" id="{B44BC2C1-CC9B-FEFF-BDC2-1E49FB40A35F}"/>
              </a:ext>
            </a:extLst>
          </p:cNvPr>
          <p:cNvSpPr>
            <a:spLocks/>
          </p:cNvSpPr>
          <p:nvPr/>
        </p:nvSpPr>
        <p:spPr bwMode="auto">
          <a:xfrm>
            <a:off x="6065145" y="2700923"/>
            <a:ext cx="92675" cy="93894"/>
          </a:xfrm>
          <a:custGeom>
            <a:avLst/>
            <a:gdLst>
              <a:gd name="T0" fmla="*/ 28 w 76"/>
              <a:gd name="T1" fmla="*/ 0 h 77"/>
              <a:gd name="T2" fmla="*/ 25 w 76"/>
              <a:gd name="T3" fmla="*/ 22 h 77"/>
              <a:gd name="T4" fmla="*/ 3 w 76"/>
              <a:gd name="T5" fmla="*/ 18 h 77"/>
              <a:gd name="T6" fmla="*/ 18 w 76"/>
              <a:gd name="T7" fmla="*/ 36 h 77"/>
              <a:gd name="T8" fmla="*/ 0 w 76"/>
              <a:gd name="T9" fmla="*/ 49 h 77"/>
              <a:gd name="T10" fmla="*/ 23 w 76"/>
              <a:gd name="T11" fmla="*/ 50 h 77"/>
              <a:gd name="T12" fmla="*/ 18 w 76"/>
              <a:gd name="T13" fmla="*/ 73 h 77"/>
              <a:gd name="T14" fmla="*/ 35 w 76"/>
              <a:gd name="T15" fmla="*/ 57 h 77"/>
              <a:gd name="T16" fmla="*/ 48 w 76"/>
              <a:gd name="T17" fmla="*/ 77 h 77"/>
              <a:gd name="T18" fmla="*/ 49 w 76"/>
              <a:gd name="T19" fmla="*/ 54 h 77"/>
              <a:gd name="T20" fmla="*/ 72 w 76"/>
              <a:gd name="T21" fmla="*/ 59 h 77"/>
              <a:gd name="T22" fmla="*/ 58 w 76"/>
              <a:gd name="T23" fmla="*/ 40 h 77"/>
              <a:gd name="T24" fmla="*/ 76 w 76"/>
              <a:gd name="T25" fmla="*/ 28 h 77"/>
              <a:gd name="T26" fmla="*/ 53 w 76"/>
              <a:gd name="T27" fmla="*/ 26 h 77"/>
              <a:gd name="T28" fmla="*/ 58 w 76"/>
              <a:gd name="T29" fmla="*/ 4 h 77"/>
              <a:gd name="T30" fmla="*/ 41 w 76"/>
              <a:gd name="T31" fmla="*/ 19 h 77"/>
              <a:gd name="T32" fmla="*/ 28 w 76"/>
              <a:gd name="T33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6" h="77">
                <a:moveTo>
                  <a:pt x="28" y="0"/>
                </a:moveTo>
                <a:lnTo>
                  <a:pt x="25" y="22"/>
                </a:lnTo>
                <a:lnTo>
                  <a:pt x="3" y="18"/>
                </a:lnTo>
                <a:lnTo>
                  <a:pt x="18" y="36"/>
                </a:lnTo>
                <a:lnTo>
                  <a:pt x="0" y="49"/>
                </a:lnTo>
                <a:lnTo>
                  <a:pt x="23" y="50"/>
                </a:lnTo>
                <a:lnTo>
                  <a:pt x="18" y="73"/>
                </a:lnTo>
                <a:lnTo>
                  <a:pt x="35" y="57"/>
                </a:lnTo>
                <a:lnTo>
                  <a:pt x="48" y="77"/>
                </a:lnTo>
                <a:lnTo>
                  <a:pt x="49" y="54"/>
                </a:lnTo>
                <a:lnTo>
                  <a:pt x="72" y="59"/>
                </a:lnTo>
                <a:lnTo>
                  <a:pt x="58" y="40"/>
                </a:lnTo>
                <a:lnTo>
                  <a:pt x="76" y="28"/>
                </a:lnTo>
                <a:lnTo>
                  <a:pt x="53" y="26"/>
                </a:lnTo>
                <a:lnTo>
                  <a:pt x="58" y="4"/>
                </a:lnTo>
                <a:lnTo>
                  <a:pt x="41" y="19"/>
                </a:lnTo>
                <a:lnTo>
                  <a:pt x="2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82" name="Freeform 271">
            <a:extLst>
              <a:ext uri="{FF2B5EF4-FFF2-40B4-BE49-F238E27FC236}">
                <a16:creationId xmlns:a16="http://schemas.microsoft.com/office/drawing/2014/main" id="{2B8E456E-6BA4-0049-43DA-54F9E0BBB956}"/>
              </a:ext>
            </a:extLst>
          </p:cNvPr>
          <p:cNvSpPr>
            <a:spLocks/>
          </p:cNvSpPr>
          <p:nvPr/>
        </p:nvSpPr>
        <p:spPr bwMode="auto">
          <a:xfrm>
            <a:off x="6020026" y="2850910"/>
            <a:ext cx="79262" cy="12194"/>
          </a:xfrm>
          <a:custGeom>
            <a:avLst/>
            <a:gdLst>
              <a:gd name="T0" fmla="*/ 65 w 65"/>
              <a:gd name="T1" fmla="*/ 8 h 10"/>
              <a:gd name="T2" fmla="*/ 65 w 65"/>
              <a:gd name="T3" fmla="*/ 0 h 10"/>
              <a:gd name="T4" fmla="*/ 0 w 65"/>
              <a:gd name="T5" fmla="*/ 1 h 10"/>
              <a:gd name="T6" fmla="*/ 0 w 65"/>
              <a:gd name="T7" fmla="*/ 10 h 10"/>
              <a:gd name="T8" fmla="*/ 65 w 65"/>
              <a:gd name="T9" fmla="*/ 8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10">
                <a:moveTo>
                  <a:pt x="65" y="8"/>
                </a:moveTo>
                <a:lnTo>
                  <a:pt x="65" y="0"/>
                </a:lnTo>
                <a:lnTo>
                  <a:pt x="0" y="1"/>
                </a:lnTo>
                <a:lnTo>
                  <a:pt x="0" y="10"/>
                </a:lnTo>
                <a:lnTo>
                  <a:pt x="65" y="8"/>
                </a:lnTo>
                <a:close/>
              </a:path>
            </a:pathLst>
          </a:custGeom>
          <a:solidFill>
            <a:srgbClr val="4221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83" name="Freeform 272">
            <a:extLst>
              <a:ext uri="{FF2B5EF4-FFF2-40B4-BE49-F238E27FC236}">
                <a16:creationId xmlns:a16="http://schemas.microsoft.com/office/drawing/2014/main" id="{E8D9A19C-9EFF-A7C8-DC12-E16FFD16E652}"/>
              </a:ext>
            </a:extLst>
          </p:cNvPr>
          <p:cNvSpPr>
            <a:spLocks/>
          </p:cNvSpPr>
          <p:nvPr/>
        </p:nvSpPr>
        <p:spPr bwMode="auto">
          <a:xfrm>
            <a:off x="6065145" y="2813108"/>
            <a:ext cx="92675" cy="92675"/>
          </a:xfrm>
          <a:custGeom>
            <a:avLst/>
            <a:gdLst>
              <a:gd name="T0" fmla="*/ 28 w 76"/>
              <a:gd name="T1" fmla="*/ 0 h 76"/>
              <a:gd name="T2" fmla="*/ 25 w 76"/>
              <a:gd name="T3" fmla="*/ 23 h 76"/>
              <a:gd name="T4" fmla="*/ 3 w 76"/>
              <a:gd name="T5" fmla="*/ 18 h 76"/>
              <a:gd name="T6" fmla="*/ 18 w 76"/>
              <a:gd name="T7" fmla="*/ 35 h 76"/>
              <a:gd name="T8" fmla="*/ 0 w 76"/>
              <a:gd name="T9" fmla="*/ 48 h 76"/>
              <a:gd name="T10" fmla="*/ 23 w 76"/>
              <a:gd name="T11" fmla="*/ 49 h 76"/>
              <a:gd name="T12" fmla="*/ 18 w 76"/>
              <a:gd name="T13" fmla="*/ 71 h 76"/>
              <a:gd name="T14" fmla="*/ 35 w 76"/>
              <a:gd name="T15" fmla="*/ 57 h 76"/>
              <a:gd name="T16" fmla="*/ 48 w 76"/>
              <a:gd name="T17" fmla="*/ 76 h 76"/>
              <a:gd name="T18" fmla="*/ 49 w 76"/>
              <a:gd name="T19" fmla="*/ 53 h 76"/>
              <a:gd name="T20" fmla="*/ 72 w 76"/>
              <a:gd name="T21" fmla="*/ 57 h 76"/>
              <a:gd name="T22" fmla="*/ 58 w 76"/>
              <a:gd name="T23" fmla="*/ 41 h 76"/>
              <a:gd name="T24" fmla="*/ 76 w 76"/>
              <a:gd name="T25" fmla="*/ 27 h 76"/>
              <a:gd name="T26" fmla="*/ 53 w 76"/>
              <a:gd name="T27" fmla="*/ 25 h 76"/>
              <a:gd name="T28" fmla="*/ 58 w 76"/>
              <a:gd name="T29" fmla="*/ 3 h 76"/>
              <a:gd name="T30" fmla="*/ 41 w 76"/>
              <a:gd name="T31" fmla="*/ 18 h 76"/>
              <a:gd name="T32" fmla="*/ 28 w 76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6" h="76">
                <a:moveTo>
                  <a:pt x="28" y="0"/>
                </a:moveTo>
                <a:lnTo>
                  <a:pt x="25" y="23"/>
                </a:lnTo>
                <a:lnTo>
                  <a:pt x="3" y="18"/>
                </a:lnTo>
                <a:lnTo>
                  <a:pt x="18" y="35"/>
                </a:lnTo>
                <a:lnTo>
                  <a:pt x="0" y="48"/>
                </a:lnTo>
                <a:lnTo>
                  <a:pt x="23" y="49"/>
                </a:lnTo>
                <a:lnTo>
                  <a:pt x="18" y="71"/>
                </a:lnTo>
                <a:lnTo>
                  <a:pt x="35" y="57"/>
                </a:lnTo>
                <a:lnTo>
                  <a:pt x="48" y="76"/>
                </a:lnTo>
                <a:lnTo>
                  <a:pt x="49" y="53"/>
                </a:lnTo>
                <a:lnTo>
                  <a:pt x="72" y="57"/>
                </a:lnTo>
                <a:lnTo>
                  <a:pt x="58" y="41"/>
                </a:lnTo>
                <a:lnTo>
                  <a:pt x="76" y="27"/>
                </a:lnTo>
                <a:lnTo>
                  <a:pt x="53" y="25"/>
                </a:lnTo>
                <a:lnTo>
                  <a:pt x="58" y="3"/>
                </a:lnTo>
                <a:lnTo>
                  <a:pt x="41" y="18"/>
                </a:lnTo>
                <a:lnTo>
                  <a:pt x="2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140585FB-5C62-4875-CEED-9BB78FEF9912}"/>
              </a:ext>
            </a:extLst>
          </p:cNvPr>
          <p:cNvGrpSpPr/>
          <p:nvPr/>
        </p:nvGrpSpPr>
        <p:grpSpPr>
          <a:xfrm>
            <a:off x="5733469" y="2460702"/>
            <a:ext cx="493856" cy="463372"/>
            <a:chOff x="5589588" y="2393951"/>
            <a:chExt cx="642937" cy="603250"/>
          </a:xfrm>
        </p:grpSpPr>
        <p:sp>
          <p:nvSpPr>
            <p:cNvPr id="68" name="Freeform 257">
              <a:extLst>
                <a:ext uri="{FF2B5EF4-FFF2-40B4-BE49-F238E27FC236}">
                  <a16:creationId xmlns:a16="http://schemas.microsoft.com/office/drawing/2014/main" id="{FEC56CF7-3D11-D938-AFCF-54A04E946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375" y="2393951"/>
              <a:ext cx="128588" cy="144463"/>
            </a:xfrm>
            <a:custGeom>
              <a:avLst/>
              <a:gdLst>
                <a:gd name="T0" fmla="*/ 54 w 58"/>
                <a:gd name="T1" fmla="*/ 52 h 65"/>
                <a:gd name="T2" fmla="*/ 39 w 58"/>
                <a:gd name="T3" fmla="*/ 63 h 65"/>
                <a:gd name="T4" fmla="*/ 33 w 58"/>
                <a:gd name="T5" fmla="*/ 62 h 65"/>
                <a:gd name="T6" fmla="*/ 3 w 58"/>
                <a:gd name="T7" fmla="*/ 22 h 65"/>
                <a:gd name="T8" fmla="*/ 4 w 58"/>
                <a:gd name="T9" fmla="*/ 14 h 65"/>
                <a:gd name="T10" fmla="*/ 22 w 58"/>
                <a:gd name="T11" fmla="*/ 2 h 65"/>
                <a:gd name="T12" fmla="*/ 29 w 58"/>
                <a:gd name="T13" fmla="*/ 5 h 65"/>
                <a:gd name="T14" fmla="*/ 55 w 58"/>
                <a:gd name="T15" fmla="*/ 44 h 65"/>
                <a:gd name="T16" fmla="*/ 54 w 58"/>
                <a:gd name="T17" fmla="*/ 5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65">
                  <a:moveTo>
                    <a:pt x="54" y="52"/>
                  </a:moveTo>
                  <a:cubicBezTo>
                    <a:pt x="39" y="63"/>
                    <a:pt x="39" y="63"/>
                    <a:pt x="39" y="63"/>
                  </a:cubicBezTo>
                  <a:cubicBezTo>
                    <a:pt x="39" y="63"/>
                    <a:pt x="35" y="65"/>
                    <a:pt x="33" y="62"/>
                  </a:cubicBezTo>
                  <a:cubicBezTo>
                    <a:pt x="26" y="53"/>
                    <a:pt x="6" y="27"/>
                    <a:pt x="3" y="22"/>
                  </a:cubicBezTo>
                  <a:cubicBezTo>
                    <a:pt x="0" y="17"/>
                    <a:pt x="4" y="14"/>
                    <a:pt x="4" y="14"/>
                  </a:cubicBezTo>
                  <a:cubicBezTo>
                    <a:pt x="4" y="14"/>
                    <a:pt x="18" y="4"/>
                    <a:pt x="22" y="2"/>
                  </a:cubicBezTo>
                  <a:cubicBezTo>
                    <a:pt x="26" y="0"/>
                    <a:pt x="29" y="5"/>
                    <a:pt x="29" y="5"/>
                  </a:cubicBezTo>
                  <a:cubicBezTo>
                    <a:pt x="29" y="5"/>
                    <a:pt x="53" y="41"/>
                    <a:pt x="55" y="44"/>
                  </a:cubicBezTo>
                  <a:cubicBezTo>
                    <a:pt x="58" y="48"/>
                    <a:pt x="54" y="52"/>
                    <a:pt x="54" y="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70" name="Freeform 259">
              <a:extLst>
                <a:ext uri="{FF2B5EF4-FFF2-40B4-BE49-F238E27FC236}">
                  <a16:creationId xmlns:a16="http://schemas.microsoft.com/office/drawing/2014/main" id="{6E6817CC-1BB1-551E-88A2-08F2986A0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9588" y="2446338"/>
              <a:ext cx="125413" cy="144463"/>
            </a:xfrm>
            <a:custGeom>
              <a:avLst/>
              <a:gdLst>
                <a:gd name="T0" fmla="*/ 54 w 57"/>
                <a:gd name="T1" fmla="*/ 51 h 65"/>
                <a:gd name="T2" fmla="*/ 39 w 57"/>
                <a:gd name="T3" fmla="*/ 63 h 65"/>
                <a:gd name="T4" fmla="*/ 32 w 57"/>
                <a:gd name="T5" fmla="*/ 62 h 65"/>
                <a:gd name="T6" fmla="*/ 3 w 57"/>
                <a:gd name="T7" fmla="*/ 22 h 65"/>
                <a:gd name="T8" fmla="*/ 4 w 57"/>
                <a:gd name="T9" fmla="*/ 14 h 65"/>
                <a:gd name="T10" fmla="*/ 21 w 57"/>
                <a:gd name="T11" fmla="*/ 2 h 65"/>
                <a:gd name="T12" fmla="*/ 29 w 57"/>
                <a:gd name="T13" fmla="*/ 5 h 65"/>
                <a:gd name="T14" fmla="*/ 54 w 57"/>
                <a:gd name="T15" fmla="*/ 44 h 65"/>
                <a:gd name="T16" fmla="*/ 54 w 57"/>
                <a:gd name="T17" fmla="*/ 5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65">
                  <a:moveTo>
                    <a:pt x="54" y="51"/>
                  </a:moveTo>
                  <a:cubicBezTo>
                    <a:pt x="39" y="63"/>
                    <a:pt x="39" y="63"/>
                    <a:pt x="39" y="63"/>
                  </a:cubicBezTo>
                  <a:cubicBezTo>
                    <a:pt x="39" y="63"/>
                    <a:pt x="34" y="65"/>
                    <a:pt x="32" y="62"/>
                  </a:cubicBezTo>
                  <a:cubicBezTo>
                    <a:pt x="26" y="52"/>
                    <a:pt x="5" y="27"/>
                    <a:pt x="3" y="22"/>
                  </a:cubicBezTo>
                  <a:cubicBezTo>
                    <a:pt x="0" y="17"/>
                    <a:pt x="4" y="14"/>
                    <a:pt x="4" y="14"/>
                  </a:cubicBezTo>
                  <a:cubicBezTo>
                    <a:pt x="4" y="14"/>
                    <a:pt x="17" y="4"/>
                    <a:pt x="21" y="2"/>
                  </a:cubicBezTo>
                  <a:cubicBezTo>
                    <a:pt x="25" y="0"/>
                    <a:pt x="29" y="5"/>
                    <a:pt x="29" y="5"/>
                  </a:cubicBezTo>
                  <a:cubicBezTo>
                    <a:pt x="29" y="5"/>
                    <a:pt x="53" y="41"/>
                    <a:pt x="54" y="44"/>
                  </a:cubicBezTo>
                  <a:cubicBezTo>
                    <a:pt x="57" y="48"/>
                    <a:pt x="54" y="51"/>
                    <a:pt x="54" y="5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72" name="Freeform 261">
              <a:extLst>
                <a:ext uri="{FF2B5EF4-FFF2-40B4-BE49-F238E27FC236}">
                  <a16:creationId xmlns:a16="http://schemas.microsoft.com/office/drawing/2014/main" id="{F6DC8A0D-D09E-91BA-8185-46392313B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0" y="2397126"/>
              <a:ext cx="128588" cy="142875"/>
            </a:xfrm>
            <a:custGeom>
              <a:avLst/>
              <a:gdLst>
                <a:gd name="T0" fmla="*/ 4 w 58"/>
                <a:gd name="T1" fmla="*/ 51 h 64"/>
                <a:gd name="T2" fmla="*/ 19 w 58"/>
                <a:gd name="T3" fmla="*/ 62 h 64"/>
                <a:gd name="T4" fmla="*/ 25 w 58"/>
                <a:gd name="T5" fmla="*/ 61 h 64"/>
                <a:gd name="T6" fmla="*/ 55 w 58"/>
                <a:gd name="T7" fmla="*/ 21 h 64"/>
                <a:gd name="T8" fmla="*/ 54 w 58"/>
                <a:gd name="T9" fmla="*/ 13 h 64"/>
                <a:gd name="T10" fmla="*/ 36 w 58"/>
                <a:gd name="T11" fmla="*/ 1 h 64"/>
                <a:gd name="T12" fmla="*/ 29 w 58"/>
                <a:gd name="T13" fmla="*/ 4 h 64"/>
                <a:gd name="T14" fmla="*/ 3 w 58"/>
                <a:gd name="T15" fmla="*/ 43 h 64"/>
                <a:gd name="T16" fmla="*/ 4 w 58"/>
                <a:gd name="T17" fmla="*/ 5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64">
                  <a:moveTo>
                    <a:pt x="4" y="51"/>
                  </a:moveTo>
                  <a:cubicBezTo>
                    <a:pt x="19" y="62"/>
                    <a:pt x="19" y="62"/>
                    <a:pt x="19" y="62"/>
                  </a:cubicBezTo>
                  <a:cubicBezTo>
                    <a:pt x="19" y="62"/>
                    <a:pt x="23" y="64"/>
                    <a:pt x="25" y="61"/>
                  </a:cubicBezTo>
                  <a:cubicBezTo>
                    <a:pt x="32" y="52"/>
                    <a:pt x="52" y="26"/>
                    <a:pt x="55" y="21"/>
                  </a:cubicBezTo>
                  <a:cubicBezTo>
                    <a:pt x="58" y="16"/>
                    <a:pt x="54" y="13"/>
                    <a:pt x="54" y="13"/>
                  </a:cubicBezTo>
                  <a:cubicBezTo>
                    <a:pt x="54" y="13"/>
                    <a:pt x="40" y="3"/>
                    <a:pt x="36" y="1"/>
                  </a:cubicBezTo>
                  <a:cubicBezTo>
                    <a:pt x="32" y="0"/>
                    <a:pt x="29" y="4"/>
                    <a:pt x="29" y="4"/>
                  </a:cubicBezTo>
                  <a:cubicBezTo>
                    <a:pt x="29" y="4"/>
                    <a:pt x="5" y="41"/>
                    <a:pt x="3" y="43"/>
                  </a:cubicBezTo>
                  <a:cubicBezTo>
                    <a:pt x="0" y="47"/>
                    <a:pt x="4" y="51"/>
                    <a:pt x="4" y="5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73" name="Freeform 262">
              <a:extLst>
                <a:ext uri="{FF2B5EF4-FFF2-40B4-BE49-F238E27FC236}">
                  <a16:creationId xmlns:a16="http://schemas.microsoft.com/office/drawing/2014/main" id="{A0EDEB00-33B2-5E6E-5633-E003DD5B4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8363" y="2505076"/>
              <a:ext cx="127000" cy="142875"/>
            </a:xfrm>
            <a:custGeom>
              <a:avLst/>
              <a:gdLst>
                <a:gd name="T0" fmla="*/ 3 w 57"/>
                <a:gd name="T1" fmla="*/ 52 h 65"/>
                <a:gd name="T2" fmla="*/ 18 w 57"/>
                <a:gd name="T3" fmla="*/ 63 h 65"/>
                <a:gd name="T4" fmla="*/ 25 w 57"/>
                <a:gd name="T5" fmla="*/ 62 h 65"/>
                <a:gd name="T6" fmla="*/ 54 w 57"/>
                <a:gd name="T7" fmla="*/ 22 h 65"/>
                <a:gd name="T8" fmla="*/ 53 w 57"/>
                <a:gd name="T9" fmla="*/ 14 h 65"/>
                <a:gd name="T10" fmla="*/ 36 w 57"/>
                <a:gd name="T11" fmla="*/ 2 h 65"/>
                <a:gd name="T12" fmla="*/ 28 w 57"/>
                <a:gd name="T13" fmla="*/ 5 h 65"/>
                <a:gd name="T14" fmla="*/ 2 w 57"/>
                <a:gd name="T15" fmla="*/ 44 h 65"/>
                <a:gd name="T16" fmla="*/ 3 w 57"/>
                <a:gd name="T17" fmla="*/ 5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65">
                  <a:moveTo>
                    <a:pt x="3" y="52"/>
                  </a:move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23" y="65"/>
                    <a:pt x="25" y="62"/>
                  </a:cubicBezTo>
                  <a:cubicBezTo>
                    <a:pt x="31" y="53"/>
                    <a:pt x="52" y="27"/>
                    <a:pt x="54" y="22"/>
                  </a:cubicBezTo>
                  <a:cubicBezTo>
                    <a:pt x="57" y="17"/>
                    <a:pt x="53" y="14"/>
                    <a:pt x="53" y="14"/>
                  </a:cubicBezTo>
                  <a:cubicBezTo>
                    <a:pt x="53" y="14"/>
                    <a:pt x="39" y="4"/>
                    <a:pt x="36" y="2"/>
                  </a:cubicBezTo>
                  <a:cubicBezTo>
                    <a:pt x="32" y="0"/>
                    <a:pt x="28" y="5"/>
                    <a:pt x="28" y="5"/>
                  </a:cubicBezTo>
                  <a:cubicBezTo>
                    <a:pt x="28" y="5"/>
                    <a:pt x="4" y="41"/>
                    <a:pt x="2" y="44"/>
                  </a:cubicBezTo>
                  <a:cubicBezTo>
                    <a:pt x="0" y="48"/>
                    <a:pt x="3" y="52"/>
                    <a:pt x="3" y="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74" name="Freeform 263">
              <a:extLst>
                <a:ext uri="{FF2B5EF4-FFF2-40B4-BE49-F238E27FC236}">
                  <a16:creationId xmlns:a16="http://schemas.microsoft.com/office/drawing/2014/main" id="{7E316D20-255B-6A7D-64AD-EAD846F79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5525" y="2449513"/>
              <a:ext cx="127000" cy="142875"/>
            </a:xfrm>
            <a:custGeom>
              <a:avLst/>
              <a:gdLst>
                <a:gd name="T0" fmla="*/ 3 w 57"/>
                <a:gd name="T1" fmla="*/ 52 h 65"/>
                <a:gd name="T2" fmla="*/ 18 w 57"/>
                <a:gd name="T3" fmla="*/ 63 h 65"/>
                <a:gd name="T4" fmla="*/ 25 w 57"/>
                <a:gd name="T5" fmla="*/ 62 h 65"/>
                <a:gd name="T6" fmla="*/ 54 w 57"/>
                <a:gd name="T7" fmla="*/ 22 h 65"/>
                <a:gd name="T8" fmla="*/ 53 w 57"/>
                <a:gd name="T9" fmla="*/ 14 h 65"/>
                <a:gd name="T10" fmla="*/ 36 w 57"/>
                <a:gd name="T11" fmla="*/ 2 h 65"/>
                <a:gd name="T12" fmla="*/ 28 w 57"/>
                <a:gd name="T13" fmla="*/ 5 h 65"/>
                <a:gd name="T14" fmla="*/ 3 w 57"/>
                <a:gd name="T15" fmla="*/ 44 h 65"/>
                <a:gd name="T16" fmla="*/ 3 w 57"/>
                <a:gd name="T17" fmla="*/ 5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65">
                  <a:moveTo>
                    <a:pt x="3" y="52"/>
                  </a:move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23" y="65"/>
                    <a:pt x="25" y="62"/>
                  </a:cubicBezTo>
                  <a:cubicBezTo>
                    <a:pt x="31" y="53"/>
                    <a:pt x="52" y="27"/>
                    <a:pt x="54" y="22"/>
                  </a:cubicBezTo>
                  <a:cubicBezTo>
                    <a:pt x="57" y="17"/>
                    <a:pt x="53" y="14"/>
                    <a:pt x="53" y="14"/>
                  </a:cubicBezTo>
                  <a:cubicBezTo>
                    <a:pt x="53" y="14"/>
                    <a:pt x="40" y="4"/>
                    <a:pt x="36" y="2"/>
                  </a:cubicBezTo>
                  <a:cubicBezTo>
                    <a:pt x="32" y="0"/>
                    <a:pt x="28" y="5"/>
                    <a:pt x="28" y="5"/>
                  </a:cubicBezTo>
                  <a:cubicBezTo>
                    <a:pt x="28" y="5"/>
                    <a:pt x="4" y="41"/>
                    <a:pt x="3" y="44"/>
                  </a:cubicBezTo>
                  <a:cubicBezTo>
                    <a:pt x="0" y="48"/>
                    <a:pt x="3" y="52"/>
                    <a:pt x="3" y="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75" name="Freeform 264">
              <a:extLst>
                <a:ext uri="{FF2B5EF4-FFF2-40B4-BE49-F238E27FC236}">
                  <a16:creationId xmlns:a16="http://schemas.microsoft.com/office/drawing/2014/main" id="{B2AA5CA5-938C-A822-04B0-CDCCDEAF6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0" y="2557463"/>
              <a:ext cx="127000" cy="144463"/>
            </a:xfrm>
            <a:custGeom>
              <a:avLst/>
              <a:gdLst>
                <a:gd name="T0" fmla="*/ 3 w 57"/>
                <a:gd name="T1" fmla="*/ 51 h 65"/>
                <a:gd name="T2" fmla="*/ 18 w 57"/>
                <a:gd name="T3" fmla="*/ 63 h 65"/>
                <a:gd name="T4" fmla="*/ 25 w 57"/>
                <a:gd name="T5" fmla="*/ 62 h 65"/>
                <a:gd name="T6" fmla="*/ 55 w 57"/>
                <a:gd name="T7" fmla="*/ 22 h 65"/>
                <a:gd name="T8" fmla="*/ 53 w 57"/>
                <a:gd name="T9" fmla="*/ 14 h 65"/>
                <a:gd name="T10" fmla="*/ 36 w 57"/>
                <a:gd name="T11" fmla="*/ 2 h 65"/>
                <a:gd name="T12" fmla="*/ 28 w 57"/>
                <a:gd name="T13" fmla="*/ 5 h 65"/>
                <a:gd name="T14" fmla="*/ 3 w 57"/>
                <a:gd name="T15" fmla="*/ 44 h 65"/>
                <a:gd name="T16" fmla="*/ 3 w 57"/>
                <a:gd name="T17" fmla="*/ 5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65">
                  <a:moveTo>
                    <a:pt x="3" y="51"/>
                  </a:move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23" y="65"/>
                    <a:pt x="25" y="62"/>
                  </a:cubicBezTo>
                  <a:cubicBezTo>
                    <a:pt x="31" y="52"/>
                    <a:pt x="52" y="27"/>
                    <a:pt x="55" y="22"/>
                  </a:cubicBezTo>
                  <a:cubicBezTo>
                    <a:pt x="57" y="17"/>
                    <a:pt x="53" y="14"/>
                    <a:pt x="53" y="14"/>
                  </a:cubicBezTo>
                  <a:cubicBezTo>
                    <a:pt x="53" y="14"/>
                    <a:pt x="40" y="4"/>
                    <a:pt x="36" y="2"/>
                  </a:cubicBezTo>
                  <a:cubicBezTo>
                    <a:pt x="32" y="0"/>
                    <a:pt x="28" y="5"/>
                    <a:pt x="28" y="5"/>
                  </a:cubicBezTo>
                  <a:cubicBezTo>
                    <a:pt x="28" y="5"/>
                    <a:pt x="4" y="41"/>
                    <a:pt x="3" y="44"/>
                  </a:cubicBezTo>
                  <a:cubicBezTo>
                    <a:pt x="0" y="48"/>
                    <a:pt x="3" y="51"/>
                    <a:pt x="3" y="5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4" name="Freeform 273">
              <a:extLst>
                <a:ext uri="{FF2B5EF4-FFF2-40B4-BE49-F238E27FC236}">
                  <a16:creationId xmlns:a16="http://schemas.microsoft.com/office/drawing/2014/main" id="{7FDACCEC-2596-8E8F-6444-9FDC59DFC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5" y="2728913"/>
              <a:ext cx="71438" cy="133350"/>
            </a:xfrm>
            <a:custGeom>
              <a:avLst/>
              <a:gdLst>
                <a:gd name="T0" fmla="*/ 25 w 32"/>
                <a:gd name="T1" fmla="*/ 60 h 60"/>
                <a:gd name="T2" fmla="*/ 6 w 32"/>
                <a:gd name="T3" fmla="*/ 60 h 60"/>
                <a:gd name="T4" fmla="*/ 1 w 32"/>
                <a:gd name="T5" fmla="*/ 56 h 60"/>
                <a:gd name="T6" fmla="*/ 1 w 32"/>
                <a:gd name="T7" fmla="*/ 6 h 60"/>
                <a:gd name="T8" fmla="*/ 7 w 32"/>
                <a:gd name="T9" fmla="*/ 0 h 60"/>
                <a:gd name="T10" fmla="*/ 27 w 32"/>
                <a:gd name="T11" fmla="*/ 1 h 60"/>
                <a:gd name="T12" fmla="*/ 32 w 32"/>
                <a:gd name="T13" fmla="*/ 8 h 60"/>
                <a:gd name="T14" fmla="*/ 30 w 32"/>
                <a:gd name="T15" fmla="*/ 54 h 60"/>
                <a:gd name="T16" fmla="*/ 25 w 32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60">
                  <a:moveTo>
                    <a:pt x="25" y="60"/>
                  </a:move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1" y="59"/>
                    <a:pt x="1" y="56"/>
                  </a:cubicBezTo>
                  <a:cubicBezTo>
                    <a:pt x="2" y="44"/>
                    <a:pt x="0" y="12"/>
                    <a:pt x="1" y="6"/>
                  </a:cubicBezTo>
                  <a:cubicBezTo>
                    <a:pt x="1" y="0"/>
                    <a:pt x="7" y="0"/>
                    <a:pt x="7" y="0"/>
                  </a:cubicBezTo>
                  <a:cubicBezTo>
                    <a:pt x="7" y="0"/>
                    <a:pt x="23" y="0"/>
                    <a:pt x="27" y="1"/>
                  </a:cubicBezTo>
                  <a:cubicBezTo>
                    <a:pt x="32" y="2"/>
                    <a:pt x="32" y="8"/>
                    <a:pt x="32" y="8"/>
                  </a:cubicBezTo>
                  <a:cubicBezTo>
                    <a:pt x="32" y="8"/>
                    <a:pt x="30" y="51"/>
                    <a:pt x="30" y="54"/>
                  </a:cubicBezTo>
                  <a:cubicBezTo>
                    <a:pt x="30" y="59"/>
                    <a:pt x="25" y="60"/>
                    <a:pt x="25" y="6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5" name="Freeform 274">
              <a:extLst>
                <a:ext uri="{FF2B5EF4-FFF2-40B4-BE49-F238E27FC236}">
                  <a16:creationId xmlns:a16="http://schemas.microsoft.com/office/drawing/2014/main" id="{8F1323E7-ECF5-E1A1-80D9-89B0DB076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5" y="2862263"/>
              <a:ext cx="71438" cy="134938"/>
            </a:xfrm>
            <a:custGeom>
              <a:avLst/>
              <a:gdLst>
                <a:gd name="T0" fmla="*/ 25 w 32"/>
                <a:gd name="T1" fmla="*/ 60 h 61"/>
                <a:gd name="T2" fmla="*/ 6 w 32"/>
                <a:gd name="T3" fmla="*/ 61 h 61"/>
                <a:gd name="T4" fmla="*/ 2 w 32"/>
                <a:gd name="T5" fmla="*/ 56 h 61"/>
                <a:gd name="T6" fmla="*/ 1 w 32"/>
                <a:gd name="T7" fmla="*/ 6 h 61"/>
                <a:gd name="T8" fmla="*/ 7 w 32"/>
                <a:gd name="T9" fmla="*/ 1 h 61"/>
                <a:gd name="T10" fmla="*/ 28 w 32"/>
                <a:gd name="T11" fmla="*/ 1 h 61"/>
                <a:gd name="T12" fmla="*/ 32 w 32"/>
                <a:gd name="T13" fmla="*/ 8 h 61"/>
                <a:gd name="T14" fmla="*/ 30 w 32"/>
                <a:gd name="T15" fmla="*/ 54 h 61"/>
                <a:gd name="T16" fmla="*/ 25 w 32"/>
                <a:gd name="T17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61">
                  <a:moveTo>
                    <a:pt x="25" y="60"/>
                  </a:move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1" y="60"/>
                    <a:pt x="2" y="56"/>
                  </a:cubicBezTo>
                  <a:cubicBezTo>
                    <a:pt x="2" y="45"/>
                    <a:pt x="0" y="12"/>
                    <a:pt x="1" y="6"/>
                  </a:cubicBezTo>
                  <a:cubicBezTo>
                    <a:pt x="2" y="1"/>
                    <a:pt x="7" y="1"/>
                    <a:pt x="7" y="1"/>
                  </a:cubicBezTo>
                  <a:cubicBezTo>
                    <a:pt x="7" y="1"/>
                    <a:pt x="24" y="0"/>
                    <a:pt x="28" y="1"/>
                  </a:cubicBezTo>
                  <a:cubicBezTo>
                    <a:pt x="32" y="2"/>
                    <a:pt x="32" y="8"/>
                    <a:pt x="32" y="8"/>
                  </a:cubicBezTo>
                  <a:cubicBezTo>
                    <a:pt x="32" y="8"/>
                    <a:pt x="30" y="52"/>
                    <a:pt x="30" y="54"/>
                  </a:cubicBezTo>
                  <a:cubicBezTo>
                    <a:pt x="30" y="59"/>
                    <a:pt x="25" y="60"/>
                    <a:pt x="25" y="6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6" name="Freeform 275">
              <a:extLst>
                <a:ext uri="{FF2B5EF4-FFF2-40B4-BE49-F238E27FC236}">
                  <a16:creationId xmlns:a16="http://schemas.microsoft.com/office/drawing/2014/main" id="{E5AA190A-1F48-AEBB-FC03-1E64F23CD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888" y="2725738"/>
              <a:ext cx="71438" cy="133350"/>
            </a:xfrm>
            <a:custGeom>
              <a:avLst/>
              <a:gdLst>
                <a:gd name="T0" fmla="*/ 25 w 32"/>
                <a:gd name="T1" fmla="*/ 59 h 60"/>
                <a:gd name="T2" fmla="*/ 7 w 32"/>
                <a:gd name="T3" fmla="*/ 60 h 60"/>
                <a:gd name="T4" fmla="*/ 2 w 32"/>
                <a:gd name="T5" fmla="*/ 55 h 60"/>
                <a:gd name="T6" fmla="*/ 1 w 32"/>
                <a:gd name="T7" fmla="*/ 5 h 60"/>
                <a:gd name="T8" fmla="*/ 7 w 32"/>
                <a:gd name="T9" fmla="*/ 0 h 60"/>
                <a:gd name="T10" fmla="*/ 28 w 32"/>
                <a:gd name="T11" fmla="*/ 0 h 60"/>
                <a:gd name="T12" fmla="*/ 32 w 32"/>
                <a:gd name="T13" fmla="*/ 7 h 60"/>
                <a:gd name="T14" fmla="*/ 30 w 32"/>
                <a:gd name="T15" fmla="*/ 54 h 60"/>
                <a:gd name="T16" fmla="*/ 25 w 32"/>
                <a:gd name="T17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60">
                  <a:moveTo>
                    <a:pt x="25" y="59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2" y="59"/>
                    <a:pt x="2" y="55"/>
                  </a:cubicBezTo>
                  <a:cubicBezTo>
                    <a:pt x="2" y="44"/>
                    <a:pt x="0" y="11"/>
                    <a:pt x="1" y="5"/>
                  </a:cubicBezTo>
                  <a:cubicBezTo>
                    <a:pt x="2" y="0"/>
                    <a:pt x="7" y="0"/>
                    <a:pt x="7" y="0"/>
                  </a:cubicBezTo>
                  <a:cubicBezTo>
                    <a:pt x="7" y="0"/>
                    <a:pt x="24" y="0"/>
                    <a:pt x="28" y="0"/>
                  </a:cubicBezTo>
                  <a:cubicBezTo>
                    <a:pt x="32" y="1"/>
                    <a:pt x="32" y="7"/>
                    <a:pt x="32" y="7"/>
                  </a:cubicBezTo>
                  <a:cubicBezTo>
                    <a:pt x="32" y="7"/>
                    <a:pt x="30" y="51"/>
                    <a:pt x="30" y="54"/>
                  </a:cubicBezTo>
                  <a:cubicBezTo>
                    <a:pt x="30" y="58"/>
                    <a:pt x="25" y="59"/>
                    <a:pt x="25" y="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7" name="Freeform 276">
              <a:extLst>
                <a:ext uri="{FF2B5EF4-FFF2-40B4-BE49-F238E27FC236}">
                  <a16:creationId xmlns:a16="http://schemas.microsoft.com/office/drawing/2014/main" id="{15A606F7-84AE-7CBC-609D-62E8141E3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2475" y="2859088"/>
              <a:ext cx="69850" cy="136525"/>
            </a:xfrm>
            <a:custGeom>
              <a:avLst/>
              <a:gdLst>
                <a:gd name="T0" fmla="*/ 25 w 31"/>
                <a:gd name="T1" fmla="*/ 60 h 61"/>
                <a:gd name="T2" fmla="*/ 6 w 31"/>
                <a:gd name="T3" fmla="*/ 61 h 61"/>
                <a:gd name="T4" fmla="*/ 1 w 31"/>
                <a:gd name="T5" fmla="*/ 56 h 61"/>
                <a:gd name="T6" fmla="*/ 1 w 31"/>
                <a:gd name="T7" fmla="*/ 6 h 61"/>
                <a:gd name="T8" fmla="*/ 6 w 31"/>
                <a:gd name="T9" fmla="*/ 0 h 61"/>
                <a:gd name="T10" fmla="*/ 27 w 31"/>
                <a:gd name="T11" fmla="*/ 1 h 61"/>
                <a:gd name="T12" fmla="*/ 31 w 31"/>
                <a:gd name="T13" fmla="*/ 8 h 61"/>
                <a:gd name="T14" fmla="*/ 30 w 31"/>
                <a:gd name="T15" fmla="*/ 54 h 61"/>
                <a:gd name="T16" fmla="*/ 25 w 31"/>
                <a:gd name="T17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61">
                  <a:moveTo>
                    <a:pt x="25" y="60"/>
                  </a:move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1" y="60"/>
                    <a:pt x="1" y="56"/>
                  </a:cubicBezTo>
                  <a:cubicBezTo>
                    <a:pt x="1" y="44"/>
                    <a:pt x="0" y="12"/>
                    <a:pt x="1" y="6"/>
                  </a:cubicBezTo>
                  <a:cubicBezTo>
                    <a:pt x="1" y="1"/>
                    <a:pt x="6" y="0"/>
                    <a:pt x="6" y="0"/>
                  </a:cubicBezTo>
                  <a:cubicBezTo>
                    <a:pt x="6" y="0"/>
                    <a:pt x="23" y="0"/>
                    <a:pt x="27" y="1"/>
                  </a:cubicBezTo>
                  <a:cubicBezTo>
                    <a:pt x="31" y="2"/>
                    <a:pt x="31" y="8"/>
                    <a:pt x="31" y="8"/>
                  </a:cubicBezTo>
                  <a:cubicBezTo>
                    <a:pt x="31" y="8"/>
                    <a:pt x="30" y="51"/>
                    <a:pt x="30" y="54"/>
                  </a:cubicBezTo>
                  <a:cubicBezTo>
                    <a:pt x="30" y="59"/>
                    <a:pt x="25" y="60"/>
                    <a:pt x="25" y="6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sp>
        <p:nvSpPr>
          <p:cNvPr id="330" name="TextBox 329">
            <a:extLst>
              <a:ext uri="{FF2B5EF4-FFF2-40B4-BE49-F238E27FC236}">
                <a16:creationId xmlns:a16="http://schemas.microsoft.com/office/drawing/2014/main" id="{C71D6624-CBA8-310D-8B14-2CA814AFA86E}"/>
              </a:ext>
            </a:extLst>
          </p:cNvPr>
          <p:cNvSpPr txBox="1"/>
          <p:nvPr/>
        </p:nvSpPr>
        <p:spPr>
          <a:xfrm>
            <a:off x="5359237" y="2191106"/>
            <a:ext cx="1352557" cy="219291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Antibody-Drug Conjugate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30B6D2B1-38B2-05F4-61EC-0A1024FB2D26}"/>
              </a:ext>
            </a:extLst>
          </p:cNvPr>
          <p:cNvSpPr txBox="1"/>
          <p:nvPr/>
        </p:nvSpPr>
        <p:spPr>
          <a:xfrm>
            <a:off x="6294393" y="2460851"/>
            <a:ext cx="504831" cy="207749"/>
          </a:xfrm>
          <a:prstGeom prst="rect">
            <a:avLst/>
          </a:prstGeom>
          <a:noFill/>
        </p:spPr>
        <p:txBody>
          <a:bodyPr wrap="square" lIns="34290" r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Antibody</a:t>
            </a:r>
          </a:p>
        </p:txBody>
      </p: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09891795-4C2A-7ED2-1D77-531323DACF20}"/>
              </a:ext>
            </a:extLst>
          </p:cNvPr>
          <p:cNvCxnSpPr>
            <a:cxnSpLocks/>
            <a:stCxn id="331" idx="1"/>
          </p:cNvCxnSpPr>
          <p:nvPr/>
        </p:nvCxnSpPr>
        <p:spPr>
          <a:xfrm flipH="1">
            <a:off x="6173114" y="2564725"/>
            <a:ext cx="12127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1" name="TextBox 340">
            <a:extLst>
              <a:ext uri="{FF2B5EF4-FFF2-40B4-BE49-F238E27FC236}">
                <a16:creationId xmlns:a16="http://schemas.microsoft.com/office/drawing/2014/main" id="{E1ACDE9F-C54A-27C1-3A05-1E62711D99ED}"/>
              </a:ext>
            </a:extLst>
          </p:cNvPr>
          <p:cNvSpPr txBox="1"/>
          <p:nvPr/>
        </p:nvSpPr>
        <p:spPr>
          <a:xfrm>
            <a:off x="6294393" y="2632039"/>
            <a:ext cx="869431" cy="207749"/>
          </a:xfrm>
          <a:prstGeom prst="rect">
            <a:avLst/>
          </a:prstGeom>
          <a:noFill/>
        </p:spPr>
        <p:txBody>
          <a:bodyPr wrap="square" lIns="34290" r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Cytotoxic payload</a:t>
            </a:r>
          </a:p>
        </p:txBody>
      </p: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AC82AF17-F42D-0B98-C2C0-10F8FA1852A5}"/>
              </a:ext>
            </a:extLst>
          </p:cNvPr>
          <p:cNvCxnSpPr>
            <a:cxnSpLocks/>
          </p:cNvCxnSpPr>
          <p:nvPr/>
        </p:nvCxnSpPr>
        <p:spPr>
          <a:xfrm flipH="1">
            <a:off x="6115804" y="2741393"/>
            <a:ext cx="17914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TextBox 342">
            <a:extLst>
              <a:ext uri="{FF2B5EF4-FFF2-40B4-BE49-F238E27FC236}">
                <a16:creationId xmlns:a16="http://schemas.microsoft.com/office/drawing/2014/main" id="{1812C3A2-DC29-46D9-0C41-B111F5873A25}"/>
              </a:ext>
            </a:extLst>
          </p:cNvPr>
          <p:cNvSpPr txBox="1"/>
          <p:nvPr/>
        </p:nvSpPr>
        <p:spPr>
          <a:xfrm>
            <a:off x="6298050" y="2834416"/>
            <a:ext cx="834069" cy="207749"/>
          </a:xfrm>
          <a:prstGeom prst="rect">
            <a:avLst/>
          </a:prstGeom>
          <a:noFill/>
        </p:spPr>
        <p:txBody>
          <a:bodyPr wrap="square" lIns="34290" r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Linker</a:t>
            </a:r>
          </a:p>
        </p:txBody>
      </p:sp>
      <p:cxnSp>
        <p:nvCxnSpPr>
          <p:cNvPr id="348" name="Connector: Elbow 347">
            <a:extLst>
              <a:ext uri="{FF2B5EF4-FFF2-40B4-BE49-F238E27FC236}">
                <a16:creationId xmlns:a16="http://schemas.microsoft.com/office/drawing/2014/main" id="{5C0CA738-D097-9141-F286-D2A04F87CA78}"/>
              </a:ext>
            </a:extLst>
          </p:cNvPr>
          <p:cNvCxnSpPr>
            <a:cxnSpLocks/>
            <a:stCxn id="83" idx="4"/>
            <a:endCxn id="343" idx="1"/>
          </p:cNvCxnSpPr>
          <p:nvPr/>
        </p:nvCxnSpPr>
        <p:spPr>
          <a:xfrm>
            <a:off x="6065145" y="2871639"/>
            <a:ext cx="232905" cy="66650"/>
          </a:xfrm>
          <a:prstGeom prst="bentConnector3">
            <a:avLst>
              <a:gd name="adj1" fmla="val 1309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Freeform 253">
            <a:extLst>
              <a:ext uri="{FF2B5EF4-FFF2-40B4-BE49-F238E27FC236}">
                <a16:creationId xmlns:a16="http://schemas.microsoft.com/office/drawing/2014/main" id="{10ED7E7C-DB28-89CC-0ECC-194E96AF6BCC}"/>
              </a:ext>
            </a:extLst>
          </p:cNvPr>
          <p:cNvSpPr>
            <a:spLocks/>
          </p:cNvSpPr>
          <p:nvPr/>
        </p:nvSpPr>
        <p:spPr bwMode="auto">
          <a:xfrm>
            <a:off x="2601905" y="2671681"/>
            <a:ext cx="208004" cy="254906"/>
          </a:xfrm>
          <a:custGeom>
            <a:avLst/>
            <a:gdLst>
              <a:gd name="T0" fmla="*/ 64 w 64"/>
              <a:gd name="T1" fmla="*/ 77 h 77"/>
              <a:gd name="T2" fmla="*/ 57 w 64"/>
              <a:gd name="T3" fmla="*/ 77 h 77"/>
              <a:gd name="T4" fmla="*/ 57 w 64"/>
              <a:gd name="T5" fmla="*/ 38 h 77"/>
              <a:gd name="T6" fmla="*/ 35 w 64"/>
              <a:gd name="T7" fmla="*/ 10 h 77"/>
              <a:gd name="T8" fmla="*/ 4 w 64"/>
              <a:gd name="T9" fmla="*/ 31 h 77"/>
              <a:gd name="T10" fmla="*/ 0 w 64"/>
              <a:gd name="T11" fmla="*/ 26 h 77"/>
              <a:gd name="T12" fmla="*/ 36 w 64"/>
              <a:gd name="T13" fmla="*/ 0 h 77"/>
              <a:gd name="T14" fmla="*/ 64 w 64"/>
              <a:gd name="T15" fmla="*/ 37 h 77"/>
              <a:gd name="T16" fmla="*/ 64 w 64"/>
              <a:gd name="T17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77">
                <a:moveTo>
                  <a:pt x="64" y="77"/>
                </a:moveTo>
                <a:lnTo>
                  <a:pt x="57" y="77"/>
                </a:lnTo>
                <a:lnTo>
                  <a:pt x="57" y="38"/>
                </a:lnTo>
                <a:lnTo>
                  <a:pt x="35" y="10"/>
                </a:lnTo>
                <a:lnTo>
                  <a:pt x="4" y="31"/>
                </a:lnTo>
                <a:lnTo>
                  <a:pt x="0" y="26"/>
                </a:lnTo>
                <a:lnTo>
                  <a:pt x="36" y="0"/>
                </a:lnTo>
                <a:lnTo>
                  <a:pt x="64" y="37"/>
                </a:lnTo>
                <a:lnTo>
                  <a:pt x="64" y="77"/>
                </a:lnTo>
                <a:close/>
              </a:path>
            </a:pathLst>
          </a:custGeom>
          <a:solidFill>
            <a:srgbClr val="264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60" name="Freeform 254">
            <a:extLst>
              <a:ext uri="{FF2B5EF4-FFF2-40B4-BE49-F238E27FC236}">
                <a16:creationId xmlns:a16="http://schemas.microsoft.com/office/drawing/2014/main" id="{F9BD6EE3-9371-B153-F7DC-3721CA3687CF}"/>
              </a:ext>
            </a:extLst>
          </p:cNvPr>
          <p:cNvSpPr>
            <a:spLocks/>
          </p:cNvSpPr>
          <p:nvPr/>
        </p:nvSpPr>
        <p:spPr bwMode="auto">
          <a:xfrm>
            <a:off x="2956161" y="2678302"/>
            <a:ext cx="208004" cy="254906"/>
          </a:xfrm>
          <a:custGeom>
            <a:avLst/>
            <a:gdLst>
              <a:gd name="T0" fmla="*/ 7 w 64"/>
              <a:gd name="T1" fmla="*/ 77 h 77"/>
              <a:gd name="T2" fmla="*/ 0 w 64"/>
              <a:gd name="T3" fmla="*/ 77 h 77"/>
              <a:gd name="T4" fmla="*/ 0 w 64"/>
              <a:gd name="T5" fmla="*/ 36 h 77"/>
              <a:gd name="T6" fmla="*/ 28 w 64"/>
              <a:gd name="T7" fmla="*/ 0 h 77"/>
              <a:gd name="T8" fmla="*/ 64 w 64"/>
              <a:gd name="T9" fmla="*/ 25 h 77"/>
              <a:gd name="T10" fmla="*/ 60 w 64"/>
              <a:gd name="T11" fmla="*/ 31 h 77"/>
              <a:gd name="T12" fmla="*/ 29 w 64"/>
              <a:gd name="T13" fmla="*/ 10 h 77"/>
              <a:gd name="T14" fmla="*/ 7 w 64"/>
              <a:gd name="T15" fmla="*/ 38 h 77"/>
              <a:gd name="T16" fmla="*/ 7 w 64"/>
              <a:gd name="T17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77">
                <a:moveTo>
                  <a:pt x="7" y="77"/>
                </a:moveTo>
                <a:lnTo>
                  <a:pt x="0" y="77"/>
                </a:lnTo>
                <a:lnTo>
                  <a:pt x="0" y="36"/>
                </a:lnTo>
                <a:lnTo>
                  <a:pt x="28" y="0"/>
                </a:lnTo>
                <a:lnTo>
                  <a:pt x="64" y="25"/>
                </a:lnTo>
                <a:lnTo>
                  <a:pt x="60" y="31"/>
                </a:lnTo>
                <a:lnTo>
                  <a:pt x="29" y="10"/>
                </a:lnTo>
                <a:lnTo>
                  <a:pt x="7" y="38"/>
                </a:lnTo>
                <a:lnTo>
                  <a:pt x="7" y="77"/>
                </a:lnTo>
                <a:close/>
              </a:path>
            </a:pathLst>
          </a:custGeom>
          <a:solidFill>
            <a:srgbClr val="264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61" name="Rectangle 255">
            <a:extLst>
              <a:ext uri="{FF2B5EF4-FFF2-40B4-BE49-F238E27FC236}">
                <a16:creationId xmlns:a16="http://schemas.microsoft.com/office/drawing/2014/main" id="{BBE87416-768A-D95A-8354-2850B41B1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910" y="2807410"/>
            <a:ext cx="169003" cy="23174"/>
          </a:xfrm>
          <a:prstGeom prst="rect">
            <a:avLst/>
          </a:prstGeom>
          <a:solidFill>
            <a:srgbClr val="264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62" name="Rectangle 256">
            <a:extLst>
              <a:ext uri="{FF2B5EF4-FFF2-40B4-BE49-F238E27FC236}">
                <a16:creationId xmlns:a16="http://schemas.microsoft.com/office/drawing/2014/main" id="{C602930D-9E3C-6CF0-419C-07459AB09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909" y="2863689"/>
            <a:ext cx="172254" cy="23174"/>
          </a:xfrm>
          <a:prstGeom prst="rect">
            <a:avLst/>
          </a:prstGeom>
          <a:solidFill>
            <a:srgbClr val="2644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63" name="Freeform 258">
            <a:extLst>
              <a:ext uri="{FF2B5EF4-FFF2-40B4-BE49-F238E27FC236}">
                <a16:creationId xmlns:a16="http://schemas.microsoft.com/office/drawing/2014/main" id="{045A3359-5DA2-8CB7-49A6-C60E312F0D81}"/>
              </a:ext>
            </a:extLst>
          </p:cNvPr>
          <p:cNvSpPr>
            <a:spLocks/>
          </p:cNvSpPr>
          <p:nvPr/>
        </p:nvSpPr>
        <p:spPr bwMode="auto">
          <a:xfrm>
            <a:off x="2546655" y="2459813"/>
            <a:ext cx="260005" cy="301253"/>
          </a:xfrm>
          <a:custGeom>
            <a:avLst/>
            <a:gdLst>
              <a:gd name="T0" fmla="*/ 54 w 57"/>
              <a:gd name="T1" fmla="*/ 52 h 65"/>
              <a:gd name="T2" fmla="*/ 39 w 57"/>
              <a:gd name="T3" fmla="*/ 63 h 65"/>
              <a:gd name="T4" fmla="*/ 32 w 57"/>
              <a:gd name="T5" fmla="*/ 62 h 65"/>
              <a:gd name="T6" fmla="*/ 3 w 57"/>
              <a:gd name="T7" fmla="*/ 22 h 65"/>
              <a:gd name="T8" fmla="*/ 4 w 57"/>
              <a:gd name="T9" fmla="*/ 14 h 65"/>
              <a:gd name="T10" fmla="*/ 21 w 57"/>
              <a:gd name="T11" fmla="*/ 2 h 65"/>
              <a:gd name="T12" fmla="*/ 29 w 57"/>
              <a:gd name="T13" fmla="*/ 5 h 65"/>
              <a:gd name="T14" fmla="*/ 55 w 57"/>
              <a:gd name="T15" fmla="*/ 44 h 65"/>
              <a:gd name="T16" fmla="*/ 54 w 57"/>
              <a:gd name="T17" fmla="*/ 52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" h="65">
                <a:moveTo>
                  <a:pt x="54" y="52"/>
                </a:moveTo>
                <a:cubicBezTo>
                  <a:pt x="39" y="63"/>
                  <a:pt x="39" y="63"/>
                  <a:pt x="39" y="63"/>
                </a:cubicBezTo>
                <a:cubicBezTo>
                  <a:pt x="39" y="63"/>
                  <a:pt x="34" y="65"/>
                  <a:pt x="32" y="62"/>
                </a:cubicBezTo>
                <a:cubicBezTo>
                  <a:pt x="26" y="53"/>
                  <a:pt x="5" y="27"/>
                  <a:pt x="3" y="22"/>
                </a:cubicBezTo>
                <a:cubicBezTo>
                  <a:pt x="0" y="17"/>
                  <a:pt x="4" y="14"/>
                  <a:pt x="4" y="14"/>
                </a:cubicBezTo>
                <a:cubicBezTo>
                  <a:pt x="4" y="14"/>
                  <a:pt x="18" y="4"/>
                  <a:pt x="21" y="2"/>
                </a:cubicBezTo>
                <a:cubicBezTo>
                  <a:pt x="25" y="0"/>
                  <a:pt x="29" y="5"/>
                  <a:pt x="29" y="5"/>
                </a:cubicBezTo>
                <a:cubicBezTo>
                  <a:pt x="29" y="5"/>
                  <a:pt x="53" y="41"/>
                  <a:pt x="55" y="44"/>
                </a:cubicBezTo>
                <a:cubicBezTo>
                  <a:pt x="57" y="48"/>
                  <a:pt x="54" y="52"/>
                  <a:pt x="54" y="52"/>
                </a:cubicBezTo>
                <a:close/>
              </a:path>
            </a:pathLst>
          </a:custGeom>
          <a:solidFill>
            <a:schemeClr val="accent1"/>
          </a:solidFill>
          <a:ln w="4763" cap="flat">
            <a:solidFill>
              <a:srgbClr val="264466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64" name="Freeform 260">
            <a:extLst>
              <a:ext uri="{FF2B5EF4-FFF2-40B4-BE49-F238E27FC236}">
                <a16:creationId xmlns:a16="http://schemas.microsoft.com/office/drawing/2014/main" id="{73167B56-527E-D0C3-946D-8B44C1BAEC2D}"/>
              </a:ext>
            </a:extLst>
          </p:cNvPr>
          <p:cNvSpPr>
            <a:spLocks/>
          </p:cNvSpPr>
          <p:nvPr/>
        </p:nvSpPr>
        <p:spPr bwMode="auto">
          <a:xfrm>
            <a:off x="2387404" y="2572368"/>
            <a:ext cx="260005" cy="301253"/>
          </a:xfrm>
          <a:custGeom>
            <a:avLst/>
            <a:gdLst>
              <a:gd name="T0" fmla="*/ 54 w 57"/>
              <a:gd name="T1" fmla="*/ 51 h 65"/>
              <a:gd name="T2" fmla="*/ 39 w 57"/>
              <a:gd name="T3" fmla="*/ 63 h 65"/>
              <a:gd name="T4" fmla="*/ 32 w 57"/>
              <a:gd name="T5" fmla="*/ 62 h 65"/>
              <a:gd name="T6" fmla="*/ 2 w 57"/>
              <a:gd name="T7" fmla="*/ 22 h 65"/>
              <a:gd name="T8" fmla="*/ 4 w 57"/>
              <a:gd name="T9" fmla="*/ 14 h 65"/>
              <a:gd name="T10" fmla="*/ 21 w 57"/>
              <a:gd name="T11" fmla="*/ 2 h 65"/>
              <a:gd name="T12" fmla="*/ 29 w 57"/>
              <a:gd name="T13" fmla="*/ 5 h 65"/>
              <a:gd name="T14" fmla="*/ 54 w 57"/>
              <a:gd name="T15" fmla="*/ 44 h 65"/>
              <a:gd name="T16" fmla="*/ 54 w 57"/>
              <a:gd name="T17" fmla="*/ 51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" h="65">
                <a:moveTo>
                  <a:pt x="54" y="51"/>
                </a:moveTo>
                <a:cubicBezTo>
                  <a:pt x="39" y="63"/>
                  <a:pt x="39" y="63"/>
                  <a:pt x="39" y="63"/>
                </a:cubicBezTo>
                <a:cubicBezTo>
                  <a:pt x="39" y="63"/>
                  <a:pt x="34" y="65"/>
                  <a:pt x="32" y="62"/>
                </a:cubicBezTo>
                <a:cubicBezTo>
                  <a:pt x="26" y="52"/>
                  <a:pt x="5" y="27"/>
                  <a:pt x="2" y="22"/>
                </a:cubicBezTo>
                <a:cubicBezTo>
                  <a:pt x="0" y="17"/>
                  <a:pt x="4" y="14"/>
                  <a:pt x="4" y="14"/>
                </a:cubicBezTo>
                <a:cubicBezTo>
                  <a:pt x="4" y="14"/>
                  <a:pt x="17" y="4"/>
                  <a:pt x="21" y="2"/>
                </a:cubicBezTo>
                <a:cubicBezTo>
                  <a:pt x="25" y="0"/>
                  <a:pt x="29" y="5"/>
                  <a:pt x="29" y="5"/>
                </a:cubicBezTo>
                <a:cubicBezTo>
                  <a:pt x="29" y="5"/>
                  <a:pt x="53" y="41"/>
                  <a:pt x="54" y="44"/>
                </a:cubicBezTo>
                <a:cubicBezTo>
                  <a:pt x="57" y="47"/>
                  <a:pt x="54" y="51"/>
                  <a:pt x="54" y="51"/>
                </a:cubicBezTo>
                <a:close/>
              </a:path>
            </a:pathLst>
          </a:custGeom>
          <a:solidFill>
            <a:schemeClr val="accent1"/>
          </a:solidFill>
          <a:ln w="4763" cap="flat">
            <a:solidFill>
              <a:srgbClr val="264466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65" name="Freeform 265">
            <a:extLst>
              <a:ext uri="{FF2B5EF4-FFF2-40B4-BE49-F238E27FC236}">
                <a16:creationId xmlns:a16="http://schemas.microsoft.com/office/drawing/2014/main" id="{F9870087-B447-F39C-7FBE-CB1D2284BD86}"/>
              </a:ext>
            </a:extLst>
          </p:cNvPr>
          <p:cNvSpPr>
            <a:spLocks/>
          </p:cNvSpPr>
          <p:nvPr/>
        </p:nvSpPr>
        <p:spPr bwMode="auto">
          <a:xfrm>
            <a:off x="2556406" y="3095420"/>
            <a:ext cx="211255" cy="36416"/>
          </a:xfrm>
          <a:custGeom>
            <a:avLst/>
            <a:gdLst>
              <a:gd name="T0" fmla="*/ 0 w 65"/>
              <a:gd name="T1" fmla="*/ 10 h 11"/>
              <a:gd name="T2" fmla="*/ 0 w 65"/>
              <a:gd name="T3" fmla="*/ 0 h 11"/>
              <a:gd name="T4" fmla="*/ 65 w 65"/>
              <a:gd name="T5" fmla="*/ 1 h 11"/>
              <a:gd name="T6" fmla="*/ 65 w 65"/>
              <a:gd name="T7" fmla="*/ 11 h 11"/>
              <a:gd name="T8" fmla="*/ 0 w 65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11">
                <a:moveTo>
                  <a:pt x="0" y="10"/>
                </a:moveTo>
                <a:lnTo>
                  <a:pt x="0" y="0"/>
                </a:lnTo>
                <a:lnTo>
                  <a:pt x="65" y="1"/>
                </a:lnTo>
                <a:lnTo>
                  <a:pt x="65" y="11"/>
                </a:lnTo>
                <a:lnTo>
                  <a:pt x="0" y="10"/>
                </a:lnTo>
                <a:close/>
              </a:path>
            </a:pathLst>
          </a:custGeom>
          <a:solidFill>
            <a:srgbClr val="4221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66" name="Freeform 266">
            <a:extLst>
              <a:ext uri="{FF2B5EF4-FFF2-40B4-BE49-F238E27FC236}">
                <a16:creationId xmlns:a16="http://schemas.microsoft.com/office/drawing/2014/main" id="{01DAE209-EC96-C37E-EFB8-0CB3369F460B}"/>
              </a:ext>
            </a:extLst>
          </p:cNvPr>
          <p:cNvSpPr>
            <a:spLocks/>
          </p:cNvSpPr>
          <p:nvPr/>
        </p:nvSpPr>
        <p:spPr bwMode="auto">
          <a:xfrm>
            <a:off x="2400403" y="2992796"/>
            <a:ext cx="247005" cy="251595"/>
          </a:xfrm>
          <a:custGeom>
            <a:avLst/>
            <a:gdLst>
              <a:gd name="T0" fmla="*/ 48 w 76"/>
              <a:gd name="T1" fmla="*/ 0 h 76"/>
              <a:gd name="T2" fmla="*/ 50 w 76"/>
              <a:gd name="T3" fmla="*/ 22 h 76"/>
              <a:gd name="T4" fmla="*/ 71 w 76"/>
              <a:gd name="T5" fmla="*/ 18 h 76"/>
              <a:gd name="T6" fmla="*/ 57 w 76"/>
              <a:gd name="T7" fmla="*/ 35 h 76"/>
              <a:gd name="T8" fmla="*/ 76 w 76"/>
              <a:gd name="T9" fmla="*/ 48 h 76"/>
              <a:gd name="T10" fmla="*/ 53 w 76"/>
              <a:gd name="T11" fmla="*/ 50 h 76"/>
              <a:gd name="T12" fmla="*/ 57 w 76"/>
              <a:gd name="T13" fmla="*/ 71 h 76"/>
              <a:gd name="T14" fmla="*/ 41 w 76"/>
              <a:gd name="T15" fmla="*/ 57 h 76"/>
              <a:gd name="T16" fmla="*/ 28 w 76"/>
              <a:gd name="T17" fmla="*/ 76 h 76"/>
              <a:gd name="T18" fmla="*/ 27 w 76"/>
              <a:gd name="T19" fmla="*/ 53 h 76"/>
              <a:gd name="T20" fmla="*/ 4 w 76"/>
              <a:gd name="T21" fmla="*/ 57 h 76"/>
              <a:gd name="T22" fmla="*/ 18 w 76"/>
              <a:gd name="T23" fmla="*/ 41 h 76"/>
              <a:gd name="T24" fmla="*/ 0 w 76"/>
              <a:gd name="T25" fmla="*/ 28 h 76"/>
              <a:gd name="T26" fmla="*/ 23 w 76"/>
              <a:gd name="T27" fmla="*/ 27 h 76"/>
              <a:gd name="T28" fmla="*/ 18 w 76"/>
              <a:gd name="T29" fmla="*/ 4 h 76"/>
              <a:gd name="T30" fmla="*/ 35 w 76"/>
              <a:gd name="T31" fmla="*/ 18 h 76"/>
              <a:gd name="T32" fmla="*/ 48 w 76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6" h="76">
                <a:moveTo>
                  <a:pt x="48" y="0"/>
                </a:moveTo>
                <a:lnTo>
                  <a:pt x="50" y="22"/>
                </a:lnTo>
                <a:lnTo>
                  <a:pt x="71" y="18"/>
                </a:lnTo>
                <a:lnTo>
                  <a:pt x="57" y="35"/>
                </a:lnTo>
                <a:lnTo>
                  <a:pt x="76" y="48"/>
                </a:lnTo>
                <a:lnTo>
                  <a:pt x="53" y="50"/>
                </a:lnTo>
                <a:lnTo>
                  <a:pt x="57" y="71"/>
                </a:lnTo>
                <a:lnTo>
                  <a:pt x="41" y="57"/>
                </a:lnTo>
                <a:lnTo>
                  <a:pt x="28" y="76"/>
                </a:lnTo>
                <a:lnTo>
                  <a:pt x="27" y="53"/>
                </a:lnTo>
                <a:lnTo>
                  <a:pt x="4" y="57"/>
                </a:lnTo>
                <a:lnTo>
                  <a:pt x="18" y="41"/>
                </a:lnTo>
                <a:lnTo>
                  <a:pt x="0" y="28"/>
                </a:lnTo>
                <a:lnTo>
                  <a:pt x="23" y="27"/>
                </a:lnTo>
                <a:lnTo>
                  <a:pt x="18" y="4"/>
                </a:lnTo>
                <a:lnTo>
                  <a:pt x="35" y="18"/>
                </a:lnTo>
                <a:lnTo>
                  <a:pt x="4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67" name="Freeform 267">
            <a:extLst>
              <a:ext uri="{FF2B5EF4-FFF2-40B4-BE49-F238E27FC236}">
                <a16:creationId xmlns:a16="http://schemas.microsoft.com/office/drawing/2014/main" id="{66AC2C23-3FF5-899F-418E-5AA257C55E18}"/>
              </a:ext>
            </a:extLst>
          </p:cNvPr>
          <p:cNvSpPr>
            <a:spLocks/>
          </p:cNvSpPr>
          <p:nvPr/>
        </p:nvSpPr>
        <p:spPr bwMode="auto">
          <a:xfrm>
            <a:off x="2556406" y="3396671"/>
            <a:ext cx="211255" cy="36416"/>
          </a:xfrm>
          <a:custGeom>
            <a:avLst/>
            <a:gdLst>
              <a:gd name="T0" fmla="*/ 0 w 65"/>
              <a:gd name="T1" fmla="*/ 9 h 11"/>
              <a:gd name="T2" fmla="*/ 0 w 65"/>
              <a:gd name="T3" fmla="*/ 0 h 11"/>
              <a:gd name="T4" fmla="*/ 65 w 65"/>
              <a:gd name="T5" fmla="*/ 1 h 11"/>
              <a:gd name="T6" fmla="*/ 65 w 65"/>
              <a:gd name="T7" fmla="*/ 11 h 11"/>
              <a:gd name="T8" fmla="*/ 0 w 65"/>
              <a:gd name="T9" fmla="*/ 9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11">
                <a:moveTo>
                  <a:pt x="0" y="9"/>
                </a:moveTo>
                <a:lnTo>
                  <a:pt x="0" y="0"/>
                </a:lnTo>
                <a:lnTo>
                  <a:pt x="65" y="1"/>
                </a:lnTo>
                <a:lnTo>
                  <a:pt x="65" y="11"/>
                </a:lnTo>
                <a:lnTo>
                  <a:pt x="0" y="9"/>
                </a:lnTo>
                <a:close/>
              </a:path>
            </a:pathLst>
          </a:custGeom>
          <a:solidFill>
            <a:srgbClr val="4221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68" name="Freeform 268">
            <a:extLst>
              <a:ext uri="{FF2B5EF4-FFF2-40B4-BE49-F238E27FC236}">
                <a16:creationId xmlns:a16="http://schemas.microsoft.com/office/drawing/2014/main" id="{FC82C501-13D1-2529-2FE4-E9EB6DB30F2B}"/>
              </a:ext>
            </a:extLst>
          </p:cNvPr>
          <p:cNvSpPr>
            <a:spLocks/>
          </p:cNvSpPr>
          <p:nvPr/>
        </p:nvSpPr>
        <p:spPr bwMode="auto">
          <a:xfrm>
            <a:off x="2400403" y="3294047"/>
            <a:ext cx="247005" cy="254906"/>
          </a:xfrm>
          <a:custGeom>
            <a:avLst/>
            <a:gdLst>
              <a:gd name="T0" fmla="*/ 48 w 76"/>
              <a:gd name="T1" fmla="*/ 0 h 77"/>
              <a:gd name="T2" fmla="*/ 50 w 76"/>
              <a:gd name="T3" fmla="*/ 22 h 77"/>
              <a:gd name="T4" fmla="*/ 71 w 76"/>
              <a:gd name="T5" fmla="*/ 18 h 77"/>
              <a:gd name="T6" fmla="*/ 57 w 76"/>
              <a:gd name="T7" fmla="*/ 35 h 77"/>
              <a:gd name="T8" fmla="*/ 76 w 76"/>
              <a:gd name="T9" fmla="*/ 49 h 77"/>
              <a:gd name="T10" fmla="*/ 53 w 76"/>
              <a:gd name="T11" fmla="*/ 50 h 77"/>
              <a:gd name="T12" fmla="*/ 57 w 76"/>
              <a:gd name="T13" fmla="*/ 73 h 77"/>
              <a:gd name="T14" fmla="*/ 41 w 76"/>
              <a:gd name="T15" fmla="*/ 57 h 77"/>
              <a:gd name="T16" fmla="*/ 28 w 76"/>
              <a:gd name="T17" fmla="*/ 77 h 77"/>
              <a:gd name="T18" fmla="*/ 27 w 76"/>
              <a:gd name="T19" fmla="*/ 54 h 77"/>
              <a:gd name="T20" fmla="*/ 4 w 76"/>
              <a:gd name="T21" fmla="*/ 57 h 77"/>
              <a:gd name="T22" fmla="*/ 18 w 76"/>
              <a:gd name="T23" fmla="*/ 40 h 77"/>
              <a:gd name="T24" fmla="*/ 0 w 76"/>
              <a:gd name="T25" fmla="*/ 28 h 77"/>
              <a:gd name="T26" fmla="*/ 23 w 76"/>
              <a:gd name="T27" fmla="*/ 26 h 77"/>
              <a:gd name="T28" fmla="*/ 18 w 76"/>
              <a:gd name="T29" fmla="*/ 4 h 77"/>
              <a:gd name="T30" fmla="*/ 35 w 76"/>
              <a:gd name="T31" fmla="*/ 18 h 77"/>
              <a:gd name="T32" fmla="*/ 48 w 76"/>
              <a:gd name="T33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6" h="77">
                <a:moveTo>
                  <a:pt x="48" y="0"/>
                </a:moveTo>
                <a:lnTo>
                  <a:pt x="50" y="22"/>
                </a:lnTo>
                <a:lnTo>
                  <a:pt x="71" y="18"/>
                </a:lnTo>
                <a:lnTo>
                  <a:pt x="57" y="35"/>
                </a:lnTo>
                <a:lnTo>
                  <a:pt x="76" y="49"/>
                </a:lnTo>
                <a:lnTo>
                  <a:pt x="53" y="50"/>
                </a:lnTo>
                <a:lnTo>
                  <a:pt x="57" y="73"/>
                </a:lnTo>
                <a:lnTo>
                  <a:pt x="41" y="57"/>
                </a:lnTo>
                <a:lnTo>
                  <a:pt x="28" y="77"/>
                </a:lnTo>
                <a:lnTo>
                  <a:pt x="27" y="54"/>
                </a:lnTo>
                <a:lnTo>
                  <a:pt x="4" y="57"/>
                </a:lnTo>
                <a:lnTo>
                  <a:pt x="18" y="40"/>
                </a:lnTo>
                <a:lnTo>
                  <a:pt x="0" y="28"/>
                </a:lnTo>
                <a:lnTo>
                  <a:pt x="23" y="26"/>
                </a:lnTo>
                <a:lnTo>
                  <a:pt x="18" y="4"/>
                </a:lnTo>
                <a:lnTo>
                  <a:pt x="35" y="18"/>
                </a:lnTo>
                <a:lnTo>
                  <a:pt x="4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69" name="Freeform 269">
            <a:extLst>
              <a:ext uri="{FF2B5EF4-FFF2-40B4-BE49-F238E27FC236}">
                <a16:creationId xmlns:a16="http://schemas.microsoft.com/office/drawing/2014/main" id="{F073B9B1-546F-9C09-4369-8EF4256D484F}"/>
              </a:ext>
            </a:extLst>
          </p:cNvPr>
          <p:cNvSpPr>
            <a:spLocks/>
          </p:cNvSpPr>
          <p:nvPr/>
        </p:nvSpPr>
        <p:spPr bwMode="auto">
          <a:xfrm>
            <a:off x="2988663" y="2989486"/>
            <a:ext cx="211255" cy="36416"/>
          </a:xfrm>
          <a:custGeom>
            <a:avLst/>
            <a:gdLst>
              <a:gd name="T0" fmla="*/ 65 w 65"/>
              <a:gd name="T1" fmla="*/ 9 h 11"/>
              <a:gd name="T2" fmla="*/ 65 w 65"/>
              <a:gd name="T3" fmla="*/ 0 h 11"/>
              <a:gd name="T4" fmla="*/ 0 w 65"/>
              <a:gd name="T5" fmla="*/ 1 h 11"/>
              <a:gd name="T6" fmla="*/ 0 w 65"/>
              <a:gd name="T7" fmla="*/ 11 h 11"/>
              <a:gd name="T8" fmla="*/ 65 w 65"/>
              <a:gd name="T9" fmla="*/ 9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11">
                <a:moveTo>
                  <a:pt x="65" y="9"/>
                </a:moveTo>
                <a:lnTo>
                  <a:pt x="65" y="0"/>
                </a:lnTo>
                <a:lnTo>
                  <a:pt x="0" y="1"/>
                </a:lnTo>
                <a:lnTo>
                  <a:pt x="0" y="11"/>
                </a:lnTo>
                <a:lnTo>
                  <a:pt x="65" y="9"/>
                </a:lnTo>
                <a:close/>
              </a:path>
            </a:pathLst>
          </a:custGeom>
          <a:solidFill>
            <a:srgbClr val="4221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70" name="Freeform 270">
            <a:extLst>
              <a:ext uri="{FF2B5EF4-FFF2-40B4-BE49-F238E27FC236}">
                <a16:creationId xmlns:a16="http://schemas.microsoft.com/office/drawing/2014/main" id="{477627DE-5D96-8E33-335D-9E4B42B5DD58}"/>
              </a:ext>
            </a:extLst>
          </p:cNvPr>
          <p:cNvSpPr>
            <a:spLocks/>
          </p:cNvSpPr>
          <p:nvPr/>
        </p:nvSpPr>
        <p:spPr bwMode="auto">
          <a:xfrm>
            <a:off x="3108916" y="2886860"/>
            <a:ext cx="247005" cy="254906"/>
          </a:xfrm>
          <a:custGeom>
            <a:avLst/>
            <a:gdLst>
              <a:gd name="T0" fmla="*/ 28 w 76"/>
              <a:gd name="T1" fmla="*/ 0 h 77"/>
              <a:gd name="T2" fmla="*/ 25 w 76"/>
              <a:gd name="T3" fmla="*/ 22 h 77"/>
              <a:gd name="T4" fmla="*/ 3 w 76"/>
              <a:gd name="T5" fmla="*/ 18 h 77"/>
              <a:gd name="T6" fmla="*/ 18 w 76"/>
              <a:gd name="T7" fmla="*/ 36 h 77"/>
              <a:gd name="T8" fmla="*/ 0 w 76"/>
              <a:gd name="T9" fmla="*/ 49 h 77"/>
              <a:gd name="T10" fmla="*/ 23 w 76"/>
              <a:gd name="T11" fmla="*/ 50 h 77"/>
              <a:gd name="T12" fmla="*/ 18 w 76"/>
              <a:gd name="T13" fmla="*/ 73 h 77"/>
              <a:gd name="T14" fmla="*/ 35 w 76"/>
              <a:gd name="T15" fmla="*/ 57 h 77"/>
              <a:gd name="T16" fmla="*/ 48 w 76"/>
              <a:gd name="T17" fmla="*/ 77 h 77"/>
              <a:gd name="T18" fmla="*/ 49 w 76"/>
              <a:gd name="T19" fmla="*/ 54 h 77"/>
              <a:gd name="T20" fmla="*/ 72 w 76"/>
              <a:gd name="T21" fmla="*/ 59 h 77"/>
              <a:gd name="T22" fmla="*/ 58 w 76"/>
              <a:gd name="T23" fmla="*/ 40 h 77"/>
              <a:gd name="T24" fmla="*/ 76 w 76"/>
              <a:gd name="T25" fmla="*/ 28 h 77"/>
              <a:gd name="T26" fmla="*/ 53 w 76"/>
              <a:gd name="T27" fmla="*/ 26 h 77"/>
              <a:gd name="T28" fmla="*/ 58 w 76"/>
              <a:gd name="T29" fmla="*/ 4 h 77"/>
              <a:gd name="T30" fmla="*/ 41 w 76"/>
              <a:gd name="T31" fmla="*/ 19 h 77"/>
              <a:gd name="T32" fmla="*/ 28 w 76"/>
              <a:gd name="T33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6" h="77">
                <a:moveTo>
                  <a:pt x="28" y="0"/>
                </a:moveTo>
                <a:lnTo>
                  <a:pt x="25" y="22"/>
                </a:lnTo>
                <a:lnTo>
                  <a:pt x="3" y="18"/>
                </a:lnTo>
                <a:lnTo>
                  <a:pt x="18" y="36"/>
                </a:lnTo>
                <a:lnTo>
                  <a:pt x="0" y="49"/>
                </a:lnTo>
                <a:lnTo>
                  <a:pt x="23" y="50"/>
                </a:lnTo>
                <a:lnTo>
                  <a:pt x="18" y="73"/>
                </a:lnTo>
                <a:lnTo>
                  <a:pt x="35" y="57"/>
                </a:lnTo>
                <a:lnTo>
                  <a:pt x="48" y="77"/>
                </a:lnTo>
                <a:lnTo>
                  <a:pt x="49" y="54"/>
                </a:lnTo>
                <a:lnTo>
                  <a:pt x="72" y="59"/>
                </a:lnTo>
                <a:lnTo>
                  <a:pt x="58" y="40"/>
                </a:lnTo>
                <a:lnTo>
                  <a:pt x="76" y="28"/>
                </a:lnTo>
                <a:lnTo>
                  <a:pt x="53" y="26"/>
                </a:lnTo>
                <a:lnTo>
                  <a:pt x="58" y="4"/>
                </a:lnTo>
                <a:lnTo>
                  <a:pt x="41" y="19"/>
                </a:lnTo>
                <a:lnTo>
                  <a:pt x="2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71" name="Freeform 271">
            <a:extLst>
              <a:ext uri="{FF2B5EF4-FFF2-40B4-BE49-F238E27FC236}">
                <a16:creationId xmlns:a16="http://schemas.microsoft.com/office/drawing/2014/main" id="{124F364F-3259-7E17-5124-6258737AC5C5}"/>
              </a:ext>
            </a:extLst>
          </p:cNvPr>
          <p:cNvSpPr>
            <a:spLocks/>
          </p:cNvSpPr>
          <p:nvPr/>
        </p:nvSpPr>
        <p:spPr bwMode="auto">
          <a:xfrm>
            <a:off x="2988663" y="3294047"/>
            <a:ext cx="211255" cy="33104"/>
          </a:xfrm>
          <a:custGeom>
            <a:avLst/>
            <a:gdLst>
              <a:gd name="T0" fmla="*/ 65 w 65"/>
              <a:gd name="T1" fmla="*/ 8 h 10"/>
              <a:gd name="T2" fmla="*/ 65 w 65"/>
              <a:gd name="T3" fmla="*/ 0 h 10"/>
              <a:gd name="T4" fmla="*/ 0 w 65"/>
              <a:gd name="T5" fmla="*/ 1 h 10"/>
              <a:gd name="T6" fmla="*/ 0 w 65"/>
              <a:gd name="T7" fmla="*/ 10 h 10"/>
              <a:gd name="T8" fmla="*/ 65 w 65"/>
              <a:gd name="T9" fmla="*/ 8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10">
                <a:moveTo>
                  <a:pt x="65" y="8"/>
                </a:moveTo>
                <a:lnTo>
                  <a:pt x="65" y="0"/>
                </a:lnTo>
                <a:lnTo>
                  <a:pt x="0" y="1"/>
                </a:lnTo>
                <a:lnTo>
                  <a:pt x="0" y="10"/>
                </a:lnTo>
                <a:lnTo>
                  <a:pt x="65" y="8"/>
                </a:lnTo>
                <a:close/>
              </a:path>
            </a:pathLst>
          </a:custGeom>
          <a:solidFill>
            <a:srgbClr val="4221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372" name="Freeform 272">
            <a:extLst>
              <a:ext uri="{FF2B5EF4-FFF2-40B4-BE49-F238E27FC236}">
                <a16:creationId xmlns:a16="http://schemas.microsoft.com/office/drawing/2014/main" id="{0640C2D8-2951-2916-54D7-5D8A35F9E8B9}"/>
              </a:ext>
            </a:extLst>
          </p:cNvPr>
          <p:cNvSpPr>
            <a:spLocks/>
          </p:cNvSpPr>
          <p:nvPr/>
        </p:nvSpPr>
        <p:spPr bwMode="auto">
          <a:xfrm>
            <a:off x="3108916" y="3191423"/>
            <a:ext cx="247005" cy="251595"/>
          </a:xfrm>
          <a:custGeom>
            <a:avLst/>
            <a:gdLst>
              <a:gd name="T0" fmla="*/ 28 w 76"/>
              <a:gd name="T1" fmla="*/ 0 h 76"/>
              <a:gd name="T2" fmla="*/ 25 w 76"/>
              <a:gd name="T3" fmla="*/ 23 h 76"/>
              <a:gd name="T4" fmla="*/ 3 w 76"/>
              <a:gd name="T5" fmla="*/ 18 h 76"/>
              <a:gd name="T6" fmla="*/ 18 w 76"/>
              <a:gd name="T7" fmla="*/ 35 h 76"/>
              <a:gd name="T8" fmla="*/ 0 w 76"/>
              <a:gd name="T9" fmla="*/ 48 h 76"/>
              <a:gd name="T10" fmla="*/ 23 w 76"/>
              <a:gd name="T11" fmla="*/ 49 h 76"/>
              <a:gd name="T12" fmla="*/ 18 w 76"/>
              <a:gd name="T13" fmla="*/ 71 h 76"/>
              <a:gd name="T14" fmla="*/ 35 w 76"/>
              <a:gd name="T15" fmla="*/ 57 h 76"/>
              <a:gd name="T16" fmla="*/ 48 w 76"/>
              <a:gd name="T17" fmla="*/ 76 h 76"/>
              <a:gd name="T18" fmla="*/ 49 w 76"/>
              <a:gd name="T19" fmla="*/ 53 h 76"/>
              <a:gd name="T20" fmla="*/ 72 w 76"/>
              <a:gd name="T21" fmla="*/ 57 h 76"/>
              <a:gd name="T22" fmla="*/ 58 w 76"/>
              <a:gd name="T23" fmla="*/ 41 h 76"/>
              <a:gd name="T24" fmla="*/ 76 w 76"/>
              <a:gd name="T25" fmla="*/ 27 h 76"/>
              <a:gd name="T26" fmla="*/ 53 w 76"/>
              <a:gd name="T27" fmla="*/ 25 h 76"/>
              <a:gd name="T28" fmla="*/ 58 w 76"/>
              <a:gd name="T29" fmla="*/ 3 h 76"/>
              <a:gd name="T30" fmla="*/ 41 w 76"/>
              <a:gd name="T31" fmla="*/ 18 h 76"/>
              <a:gd name="T32" fmla="*/ 28 w 76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6" h="76">
                <a:moveTo>
                  <a:pt x="28" y="0"/>
                </a:moveTo>
                <a:lnTo>
                  <a:pt x="25" y="23"/>
                </a:lnTo>
                <a:lnTo>
                  <a:pt x="3" y="18"/>
                </a:lnTo>
                <a:lnTo>
                  <a:pt x="18" y="35"/>
                </a:lnTo>
                <a:lnTo>
                  <a:pt x="0" y="48"/>
                </a:lnTo>
                <a:lnTo>
                  <a:pt x="23" y="49"/>
                </a:lnTo>
                <a:lnTo>
                  <a:pt x="18" y="71"/>
                </a:lnTo>
                <a:lnTo>
                  <a:pt x="35" y="57"/>
                </a:lnTo>
                <a:lnTo>
                  <a:pt x="48" y="76"/>
                </a:lnTo>
                <a:lnTo>
                  <a:pt x="49" y="53"/>
                </a:lnTo>
                <a:lnTo>
                  <a:pt x="72" y="57"/>
                </a:lnTo>
                <a:lnTo>
                  <a:pt x="58" y="41"/>
                </a:lnTo>
                <a:lnTo>
                  <a:pt x="76" y="27"/>
                </a:lnTo>
                <a:lnTo>
                  <a:pt x="53" y="25"/>
                </a:lnTo>
                <a:lnTo>
                  <a:pt x="58" y="3"/>
                </a:lnTo>
                <a:lnTo>
                  <a:pt x="41" y="18"/>
                </a:lnTo>
                <a:lnTo>
                  <a:pt x="2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B0A0B7DD-0CF6-5719-8A3F-B8564576153C}"/>
              </a:ext>
            </a:extLst>
          </p:cNvPr>
          <p:cNvGrpSpPr/>
          <p:nvPr/>
        </p:nvGrpSpPr>
        <p:grpSpPr>
          <a:xfrm>
            <a:off x="2224900" y="2234701"/>
            <a:ext cx="1316273" cy="1257974"/>
            <a:chOff x="5589588" y="2393951"/>
            <a:chExt cx="642937" cy="603250"/>
          </a:xfrm>
        </p:grpSpPr>
        <p:sp>
          <p:nvSpPr>
            <p:cNvPr id="381" name="Freeform 257">
              <a:extLst>
                <a:ext uri="{FF2B5EF4-FFF2-40B4-BE49-F238E27FC236}">
                  <a16:creationId xmlns:a16="http://schemas.microsoft.com/office/drawing/2014/main" id="{1A220270-0AC7-6126-3BD8-A482AB8B6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375" y="2393951"/>
              <a:ext cx="128588" cy="144463"/>
            </a:xfrm>
            <a:custGeom>
              <a:avLst/>
              <a:gdLst>
                <a:gd name="T0" fmla="*/ 54 w 58"/>
                <a:gd name="T1" fmla="*/ 52 h 65"/>
                <a:gd name="T2" fmla="*/ 39 w 58"/>
                <a:gd name="T3" fmla="*/ 63 h 65"/>
                <a:gd name="T4" fmla="*/ 33 w 58"/>
                <a:gd name="T5" fmla="*/ 62 h 65"/>
                <a:gd name="T6" fmla="*/ 3 w 58"/>
                <a:gd name="T7" fmla="*/ 22 h 65"/>
                <a:gd name="T8" fmla="*/ 4 w 58"/>
                <a:gd name="T9" fmla="*/ 14 h 65"/>
                <a:gd name="T10" fmla="*/ 22 w 58"/>
                <a:gd name="T11" fmla="*/ 2 h 65"/>
                <a:gd name="T12" fmla="*/ 29 w 58"/>
                <a:gd name="T13" fmla="*/ 5 h 65"/>
                <a:gd name="T14" fmla="*/ 55 w 58"/>
                <a:gd name="T15" fmla="*/ 44 h 65"/>
                <a:gd name="T16" fmla="*/ 54 w 58"/>
                <a:gd name="T17" fmla="*/ 5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65">
                  <a:moveTo>
                    <a:pt x="54" y="52"/>
                  </a:moveTo>
                  <a:cubicBezTo>
                    <a:pt x="39" y="63"/>
                    <a:pt x="39" y="63"/>
                    <a:pt x="39" y="63"/>
                  </a:cubicBezTo>
                  <a:cubicBezTo>
                    <a:pt x="39" y="63"/>
                    <a:pt x="35" y="65"/>
                    <a:pt x="33" y="62"/>
                  </a:cubicBezTo>
                  <a:cubicBezTo>
                    <a:pt x="26" y="53"/>
                    <a:pt x="6" y="27"/>
                    <a:pt x="3" y="22"/>
                  </a:cubicBezTo>
                  <a:cubicBezTo>
                    <a:pt x="0" y="17"/>
                    <a:pt x="4" y="14"/>
                    <a:pt x="4" y="14"/>
                  </a:cubicBezTo>
                  <a:cubicBezTo>
                    <a:pt x="4" y="14"/>
                    <a:pt x="18" y="4"/>
                    <a:pt x="22" y="2"/>
                  </a:cubicBezTo>
                  <a:cubicBezTo>
                    <a:pt x="26" y="0"/>
                    <a:pt x="29" y="5"/>
                    <a:pt x="29" y="5"/>
                  </a:cubicBezTo>
                  <a:cubicBezTo>
                    <a:pt x="29" y="5"/>
                    <a:pt x="53" y="41"/>
                    <a:pt x="55" y="44"/>
                  </a:cubicBezTo>
                  <a:cubicBezTo>
                    <a:pt x="58" y="48"/>
                    <a:pt x="54" y="52"/>
                    <a:pt x="54" y="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82" name="Freeform 259">
              <a:extLst>
                <a:ext uri="{FF2B5EF4-FFF2-40B4-BE49-F238E27FC236}">
                  <a16:creationId xmlns:a16="http://schemas.microsoft.com/office/drawing/2014/main" id="{34A5E38E-A478-2E53-4E25-74512F223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9588" y="2446338"/>
              <a:ext cx="125413" cy="144463"/>
            </a:xfrm>
            <a:custGeom>
              <a:avLst/>
              <a:gdLst>
                <a:gd name="T0" fmla="*/ 54 w 57"/>
                <a:gd name="T1" fmla="*/ 51 h 65"/>
                <a:gd name="T2" fmla="*/ 39 w 57"/>
                <a:gd name="T3" fmla="*/ 63 h 65"/>
                <a:gd name="T4" fmla="*/ 32 w 57"/>
                <a:gd name="T5" fmla="*/ 62 h 65"/>
                <a:gd name="T6" fmla="*/ 3 w 57"/>
                <a:gd name="T7" fmla="*/ 22 h 65"/>
                <a:gd name="T8" fmla="*/ 4 w 57"/>
                <a:gd name="T9" fmla="*/ 14 h 65"/>
                <a:gd name="T10" fmla="*/ 21 w 57"/>
                <a:gd name="T11" fmla="*/ 2 h 65"/>
                <a:gd name="T12" fmla="*/ 29 w 57"/>
                <a:gd name="T13" fmla="*/ 5 h 65"/>
                <a:gd name="T14" fmla="*/ 54 w 57"/>
                <a:gd name="T15" fmla="*/ 44 h 65"/>
                <a:gd name="T16" fmla="*/ 54 w 57"/>
                <a:gd name="T17" fmla="*/ 5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65">
                  <a:moveTo>
                    <a:pt x="54" y="51"/>
                  </a:moveTo>
                  <a:cubicBezTo>
                    <a:pt x="39" y="63"/>
                    <a:pt x="39" y="63"/>
                    <a:pt x="39" y="63"/>
                  </a:cubicBezTo>
                  <a:cubicBezTo>
                    <a:pt x="39" y="63"/>
                    <a:pt x="34" y="65"/>
                    <a:pt x="32" y="62"/>
                  </a:cubicBezTo>
                  <a:cubicBezTo>
                    <a:pt x="26" y="52"/>
                    <a:pt x="5" y="27"/>
                    <a:pt x="3" y="22"/>
                  </a:cubicBezTo>
                  <a:cubicBezTo>
                    <a:pt x="0" y="17"/>
                    <a:pt x="4" y="14"/>
                    <a:pt x="4" y="14"/>
                  </a:cubicBezTo>
                  <a:cubicBezTo>
                    <a:pt x="4" y="14"/>
                    <a:pt x="17" y="4"/>
                    <a:pt x="21" y="2"/>
                  </a:cubicBezTo>
                  <a:cubicBezTo>
                    <a:pt x="25" y="0"/>
                    <a:pt x="29" y="5"/>
                    <a:pt x="29" y="5"/>
                  </a:cubicBezTo>
                  <a:cubicBezTo>
                    <a:pt x="29" y="5"/>
                    <a:pt x="53" y="41"/>
                    <a:pt x="54" y="44"/>
                  </a:cubicBezTo>
                  <a:cubicBezTo>
                    <a:pt x="57" y="48"/>
                    <a:pt x="54" y="51"/>
                    <a:pt x="54" y="5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83" name="Freeform 261">
              <a:extLst>
                <a:ext uri="{FF2B5EF4-FFF2-40B4-BE49-F238E27FC236}">
                  <a16:creationId xmlns:a16="http://schemas.microsoft.com/office/drawing/2014/main" id="{9E807C96-8D07-A2E6-5B76-A6A5E256D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0" y="2397126"/>
              <a:ext cx="128588" cy="142875"/>
            </a:xfrm>
            <a:custGeom>
              <a:avLst/>
              <a:gdLst>
                <a:gd name="T0" fmla="*/ 4 w 58"/>
                <a:gd name="T1" fmla="*/ 51 h 64"/>
                <a:gd name="T2" fmla="*/ 19 w 58"/>
                <a:gd name="T3" fmla="*/ 62 h 64"/>
                <a:gd name="T4" fmla="*/ 25 w 58"/>
                <a:gd name="T5" fmla="*/ 61 h 64"/>
                <a:gd name="T6" fmla="*/ 55 w 58"/>
                <a:gd name="T7" fmla="*/ 21 h 64"/>
                <a:gd name="T8" fmla="*/ 54 w 58"/>
                <a:gd name="T9" fmla="*/ 13 h 64"/>
                <a:gd name="T10" fmla="*/ 36 w 58"/>
                <a:gd name="T11" fmla="*/ 1 h 64"/>
                <a:gd name="T12" fmla="*/ 29 w 58"/>
                <a:gd name="T13" fmla="*/ 4 h 64"/>
                <a:gd name="T14" fmla="*/ 3 w 58"/>
                <a:gd name="T15" fmla="*/ 43 h 64"/>
                <a:gd name="T16" fmla="*/ 4 w 58"/>
                <a:gd name="T17" fmla="*/ 5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64">
                  <a:moveTo>
                    <a:pt x="4" y="51"/>
                  </a:moveTo>
                  <a:cubicBezTo>
                    <a:pt x="19" y="62"/>
                    <a:pt x="19" y="62"/>
                    <a:pt x="19" y="62"/>
                  </a:cubicBezTo>
                  <a:cubicBezTo>
                    <a:pt x="19" y="62"/>
                    <a:pt x="23" y="64"/>
                    <a:pt x="25" y="61"/>
                  </a:cubicBezTo>
                  <a:cubicBezTo>
                    <a:pt x="32" y="52"/>
                    <a:pt x="52" y="26"/>
                    <a:pt x="55" y="21"/>
                  </a:cubicBezTo>
                  <a:cubicBezTo>
                    <a:pt x="58" y="16"/>
                    <a:pt x="54" y="13"/>
                    <a:pt x="54" y="13"/>
                  </a:cubicBezTo>
                  <a:cubicBezTo>
                    <a:pt x="54" y="13"/>
                    <a:pt x="40" y="3"/>
                    <a:pt x="36" y="1"/>
                  </a:cubicBezTo>
                  <a:cubicBezTo>
                    <a:pt x="32" y="0"/>
                    <a:pt x="29" y="4"/>
                    <a:pt x="29" y="4"/>
                  </a:cubicBezTo>
                  <a:cubicBezTo>
                    <a:pt x="29" y="4"/>
                    <a:pt x="5" y="41"/>
                    <a:pt x="3" y="43"/>
                  </a:cubicBezTo>
                  <a:cubicBezTo>
                    <a:pt x="0" y="47"/>
                    <a:pt x="4" y="51"/>
                    <a:pt x="4" y="5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84" name="Freeform 262">
              <a:extLst>
                <a:ext uri="{FF2B5EF4-FFF2-40B4-BE49-F238E27FC236}">
                  <a16:creationId xmlns:a16="http://schemas.microsoft.com/office/drawing/2014/main" id="{50AA88D5-0FC2-C249-EEA3-E6B030224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8363" y="2505076"/>
              <a:ext cx="127000" cy="142875"/>
            </a:xfrm>
            <a:custGeom>
              <a:avLst/>
              <a:gdLst>
                <a:gd name="T0" fmla="*/ 3 w 57"/>
                <a:gd name="T1" fmla="*/ 52 h 65"/>
                <a:gd name="T2" fmla="*/ 18 w 57"/>
                <a:gd name="T3" fmla="*/ 63 h 65"/>
                <a:gd name="T4" fmla="*/ 25 w 57"/>
                <a:gd name="T5" fmla="*/ 62 h 65"/>
                <a:gd name="T6" fmla="*/ 54 w 57"/>
                <a:gd name="T7" fmla="*/ 22 h 65"/>
                <a:gd name="T8" fmla="*/ 53 w 57"/>
                <a:gd name="T9" fmla="*/ 14 h 65"/>
                <a:gd name="T10" fmla="*/ 36 w 57"/>
                <a:gd name="T11" fmla="*/ 2 h 65"/>
                <a:gd name="T12" fmla="*/ 28 w 57"/>
                <a:gd name="T13" fmla="*/ 5 h 65"/>
                <a:gd name="T14" fmla="*/ 2 w 57"/>
                <a:gd name="T15" fmla="*/ 44 h 65"/>
                <a:gd name="T16" fmla="*/ 3 w 57"/>
                <a:gd name="T17" fmla="*/ 5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65">
                  <a:moveTo>
                    <a:pt x="3" y="52"/>
                  </a:move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23" y="65"/>
                    <a:pt x="25" y="62"/>
                  </a:cubicBezTo>
                  <a:cubicBezTo>
                    <a:pt x="31" y="53"/>
                    <a:pt x="52" y="27"/>
                    <a:pt x="54" y="22"/>
                  </a:cubicBezTo>
                  <a:cubicBezTo>
                    <a:pt x="57" y="17"/>
                    <a:pt x="53" y="14"/>
                    <a:pt x="53" y="14"/>
                  </a:cubicBezTo>
                  <a:cubicBezTo>
                    <a:pt x="53" y="14"/>
                    <a:pt x="39" y="4"/>
                    <a:pt x="36" y="2"/>
                  </a:cubicBezTo>
                  <a:cubicBezTo>
                    <a:pt x="32" y="0"/>
                    <a:pt x="28" y="5"/>
                    <a:pt x="28" y="5"/>
                  </a:cubicBezTo>
                  <a:cubicBezTo>
                    <a:pt x="28" y="5"/>
                    <a:pt x="4" y="41"/>
                    <a:pt x="2" y="44"/>
                  </a:cubicBezTo>
                  <a:cubicBezTo>
                    <a:pt x="0" y="48"/>
                    <a:pt x="3" y="52"/>
                    <a:pt x="3" y="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85" name="Freeform 263">
              <a:extLst>
                <a:ext uri="{FF2B5EF4-FFF2-40B4-BE49-F238E27FC236}">
                  <a16:creationId xmlns:a16="http://schemas.microsoft.com/office/drawing/2014/main" id="{D313CA68-264A-397E-1305-52FAEE29B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5525" y="2449513"/>
              <a:ext cx="127000" cy="142875"/>
            </a:xfrm>
            <a:custGeom>
              <a:avLst/>
              <a:gdLst>
                <a:gd name="T0" fmla="*/ 3 w 57"/>
                <a:gd name="T1" fmla="*/ 52 h 65"/>
                <a:gd name="T2" fmla="*/ 18 w 57"/>
                <a:gd name="T3" fmla="*/ 63 h 65"/>
                <a:gd name="T4" fmla="*/ 25 w 57"/>
                <a:gd name="T5" fmla="*/ 62 h 65"/>
                <a:gd name="T6" fmla="*/ 54 w 57"/>
                <a:gd name="T7" fmla="*/ 22 h 65"/>
                <a:gd name="T8" fmla="*/ 53 w 57"/>
                <a:gd name="T9" fmla="*/ 14 h 65"/>
                <a:gd name="T10" fmla="*/ 36 w 57"/>
                <a:gd name="T11" fmla="*/ 2 h 65"/>
                <a:gd name="T12" fmla="*/ 28 w 57"/>
                <a:gd name="T13" fmla="*/ 5 h 65"/>
                <a:gd name="T14" fmla="*/ 3 w 57"/>
                <a:gd name="T15" fmla="*/ 44 h 65"/>
                <a:gd name="T16" fmla="*/ 3 w 57"/>
                <a:gd name="T17" fmla="*/ 5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65">
                  <a:moveTo>
                    <a:pt x="3" y="52"/>
                  </a:move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23" y="65"/>
                    <a:pt x="25" y="62"/>
                  </a:cubicBezTo>
                  <a:cubicBezTo>
                    <a:pt x="31" y="53"/>
                    <a:pt x="52" y="27"/>
                    <a:pt x="54" y="22"/>
                  </a:cubicBezTo>
                  <a:cubicBezTo>
                    <a:pt x="57" y="17"/>
                    <a:pt x="53" y="14"/>
                    <a:pt x="53" y="14"/>
                  </a:cubicBezTo>
                  <a:cubicBezTo>
                    <a:pt x="53" y="14"/>
                    <a:pt x="40" y="4"/>
                    <a:pt x="36" y="2"/>
                  </a:cubicBezTo>
                  <a:cubicBezTo>
                    <a:pt x="32" y="0"/>
                    <a:pt x="28" y="5"/>
                    <a:pt x="28" y="5"/>
                  </a:cubicBezTo>
                  <a:cubicBezTo>
                    <a:pt x="28" y="5"/>
                    <a:pt x="4" y="41"/>
                    <a:pt x="3" y="44"/>
                  </a:cubicBezTo>
                  <a:cubicBezTo>
                    <a:pt x="0" y="48"/>
                    <a:pt x="3" y="52"/>
                    <a:pt x="3" y="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86" name="Freeform 264">
              <a:extLst>
                <a:ext uri="{FF2B5EF4-FFF2-40B4-BE49-F238E27FC236}">
                  <a16:creationId xmlns:a16="http://schemas.microsoft.com/office/drawing/2014/main" id="{DF1043AB-F1C8-BBFE-0766-F5AE3F116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0" y="2557463"/>
              <a:ext cx="127000" cy="144463"/>
            </a:xfrm>
            <a:custGeom>
              <a:avLst/>
              <a:gdLst>
                <a:gd name="T0" fmla="*/ 3 w 57"/>
                <a:gd name="T1" fmla="*/ 51 h 65"/>
                <a:gd name="T2" fmla="*/ 18 w 57"/>
                <a:gd name="T3" fmla="*/ 63 h 65"/>
                <a:gd name="T4" fmla="*/ 25 w 57"/>
                <a:gd name="T5" fmla="*/ 62 h 65"/>
                <a:gd name="T6" fmla="*/ 55 w 57"/>
                <a:gd name="T7" fmla="*/ 22 h 65"/>
                <a:gd name="T8" fmla="*/ 53 w 57"/>
                <a:gd name="T9" fmla="*/ 14 h 65"/>
                <a:gd name="T10" fmla="*/ 36 w 57"/>
                <a:gd name="T11" fmla="*/ 2 h 65"/>
                <a:gd name="T12" fmla="*/ 28 w 57"/>
                <a:gd name="T13" fmla="*/ 5 h 65"/>
                <a:gd name="T14" fmla="*/ 3 w 57"/>
                <a:gd name="T15" fmla="*/ 44 h 65"/>
                <a:gd name="T16" fmla="*/ 3 w 57"/>
                <a:gd name="T17" fmla="*/ 5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65">
                  <a:moveTo>
                    <a:pt x="3" y="51"/>
                  </a:moveTo>
                  <a:cubicBezTo>
                    <a:pt x="18" y="63"/>
                    <a:pt x="18" y="63"/>
                    <a:pt x="18" y="63"/>
                  </a:cubicBezTo>
                  <a:cubicBezTo>
                    <a:pt x="18" y="63"/>
                    <a:pt x="23" y="65"/>
                    <a:pt x="25" y="62"/>
                  </a:cubicBezTo>
                  <a:cubicBezTo>
                    <a:pt x="31" y="52"/>
                    <a:pt x="52" y="27"/>
                    <a:pt x="55" y="22"/>
                  </a:cubicBezTo>
                  <a:cubicBezTo>
                    <a:pt x="57" y="17"/>
                    <a:pt x="53" y="14"/>
                    <a:pt x="53" y="14"/>
                  </a:cubicBezTo>
                  <a:cubicBezTo>
                    <a:pt x="53" y="14"/>
                    <a:pt x="40" y="4"/>
                    <a:pt x="36" y="2"/>
                  </a:cubicBezTo>
                  <a:cubicBezTo>
                    <a:pt x="32" y="0"/>
                    <a:pt x="28" y="5"/>
                    <a:pt x="28" y="5"/>
                  </a:cubicBezTo>
                  <a:cubicBezTo>
                    <a:pt x="28" y="5"/>
                    <a:pt x="4" y="41"/>
                    <a:pt x="3" y="44"/>
                  </a:cubicBezTo>
                  <a:cubicBezTo>
                    <a:pt x="0" y="48"/>
                    <a:pt x="3" y="51"/>
                    <a:pt x="3" y="5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87" name="Freeform 273">
              <a:extLst>
                <a:ext uri="{FF2B5EF4-FFF2-40B4-BE49-F238E27FC236}">
                  <a16:creationId xmlns:a16="http://schemas.microsoft.com/office/drawing/2014/main" id="{83C392B4-FCD9-6B28-CC66-25CD6B718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5" y="2728913"/>
              <a:ext cx="71438" cy="133350"/>
            </a:xfrm>
            <a:custGeom>
              <a:avLst/>
              <a:gdLst>
                <a:gd name="T0" fmla="*/ 25 w 32"/>
                <a:gd name="T1" fmla="*/ 60 h 60"/>
                <a:gd name="T2" fmla="*/ 6 w 32"/>
                <a:gd name="T3" fmla="*/ 60 h 60"/>
                <a:gd name="T4" fmla="*/ 1 w 32"/>
                <a:gd name="T5" fmla="*/ 56 h 60"/>
                <a:gd name="T6" fmla="*/ 1 w 32"/>
                <a:gd name="T7" fmla="*/ 6 h 60"/>
                <a:gd name="T8" fmla="*/ 7 w 32"/>
                <a:gd name="T9" fmla="*/ 0 h 60"/>
                <a:gd name="T10" fmla="*/ 27 w 32"/>
                <a:gd name="T11" fmla="*/ 1 h 60"/>
                <a:gd name="T12" fmla="*/ 32 w 32"/>
                <a:gd name="T13" fmla="*/ 8 h 60"/>
                <a:gd name="T14" fmla="*/ 30 w 32"/>
                <a:gd name="T15" fmla="*/ 54 h 60"/>
                <a:gd name="T16" fmla="*/ 25 w 32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60">
                  <a:moveTo>
                    <a:pt x="25" y="60"/>
                  </a:move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1" y="59"/>
                    <a:pt x="1" y="56"/>
                  </a:cubicBezTo>
                  <a:cubicBezTo>
                    <a:pt x="2" y="44"/>
                    <a:pt x="0" y="12"/>
                    <a:pt x="1" y="6"/>
                  </a:cubicBezTo>
                  <a:cubicBezTo>
                    <a:pt x="1" y="0"/>
                    <a:pt x="7" y="0"/>
                    <a:pt x="7" y="0"/>
                  </a:cubicBezTo>
                  <a:cubicBezTo>
                    <a:pt x="7" y="0"/>
                    <a:pt x="23" y="0"/>
                    <a:pt x="27" y="1"/>
                  </a:cubicBezTo>
                  <a:cubicBezTo>
                    <a:pt x="32" y="2"/>
                    <a:pt x="32" y="8"/>
                    <a:pt x="32" y="8"/>
                  </a:cubicBezTo>
                  <a:cubicBezTo>
                    <a:pt x="32" y="8"/>
                    <a:pt x="30" y="51"/>
                    <a:pt x="30" y="54"/>
                  </a:cubicBezTo>
                  <a:cubicBezTo>
                    <a:pt x="30" y="59"/>
                    <a:pt x="25" y="60"/>
                    <a:pt x="25" y="6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88" name="Freeform 274">
              <a:extLst>
                <a:ext uri="{FF2B5EF4-FFF2-40B4-BE49-F238E27FC236}">
                  <a16:creationId xmlns:a16="http://schemas.microsoft.com/office/drawing/2014/main" id="{472CD4D6-B4FD-B861-84E8-699518E62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5" y="2862263"/>
              <a:ext cx="71438" cy="134938"/>
            </a:xfrm>
            <a:custGeom>
              <a:avLst/>
              <a:gdLst>
                <a:gd name="T0" fmla="*/ 25 w 32"/>
                <a:gd name="T1" fmla="*/ 60 h 61"/>
                <a:gd name="T2" fmla="*/ 6 w 32"/>
                <a:gd name="T3" fmla="*/ 61 h 61"/>
                <a:gd name="T4" fmla="*/ 2 w 32"/>
                <a:gd name="T5" fmla="*/ 56 h 61"/>
                <a:gd name="T6" fmla="*/ 1 w 32"/>
                <a:gd name="T7" fmla="*/ 6 h 61"/>
                <a:gd name="T8" fmla="*/ 7 w 32"/>
                <a:gd name="T9" fmla="*/ 1 h 61"/>
                <a:gd name="T10" fmla="*/ 28 w 32"/>
                <a:gd name="T11" fmla="*/ 1 h 61"/>
                <a:gd name="T12" fmla="*/ 32 w 32"/>
                <a:gd name="T13" fmla="*/ 8 h 61"/>
                <a:gd name="T14" fmla="*/ 30 w 32"/>
                <a:gd name="T15" fmla="*/ 54 h 61"/>
                <a:gd name="T16" fmla="*/ 25 w 32"/>
                <a:gd name="T17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61">
                  <a:moveTo>
                    <a:pt x="25" y="60"/>
                  </a:move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1" y="60"/>
                    <a:pt x="2" y="56"/>
                  </a:cubicBezTo>
                  <a:cubicBezTo>
                    <a:pt x="2" y="45"/>
                    <a:pt x="0" y="12"/>
                    <a:pt x="1" y="6"/>
                  </a:cubicBezTo>
                  <a:cubicBezTo>
                    <a:pt x="2" y="1"/>
                    <a:pt x="7" y="1"/>
                    <a:pt x="7" y="1"/>
                  </a:cubicBezTo>
                  <a:cubicBezTo>
                    <a:pt x="7" y="1"/>
                    <a:pt x="24" y="0"/>
                    <a:pt x="28" y="1"/>
                  </a:cubicBezTo>
                  <a:cubicBezTo>
                    <a:pt x="32" y="2"/>
                    <a:pt x="32" y="8"/>
                    <a:pt x="32" y="8"/>
                  </a:cubicBezTo>
                  <a:cubicBezTo>
                    <a:pt x="32" y="8"/>
                    <a:pt x="30" y="52"/>
                    <a:pt x="30" y="54"/>
                  </a:cubicBezTo>
                  <a:cubicBezTo>
                    <a:pt x="30" y="59"/>
                    <a:pt x="25" y="60"/>
                    <a:pt x="25" y="6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89" name="Freeform 275">
              <a:extLst>
                <a:ext uri="{FF2B5EF4-FFF2-40B4-BE49-F238E27FC236}">
                  <a16:creationId xmlns:a16="http://schemas.microsoft.com/office/drawing/2014/main" id="{758370AD-1C28-F253-7E06-7879404EF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888" y="2725738"/>
              <a:ext cx="71438" cy="133350"/>
            </a:xfrm>
            <a:custGeom>
              <a:avLst/>
              <a:gdLst>
                <a:gd name="T0" fmla="*/ 25 w 32"/>
                <a:gd name="T1" fmla="*/ 59 h 60"/>
                <a:gd name="T2" fmla="*/ 7 w 32"/>
                <a:gd name="T3" fmla="*/ 60 h 60"/>
                <a:gd name="T4" fmla="*/ 2 w 32"/>
                <a:gd name="T5" fmla="*/ 55 h 60"/>
                <a:gd name="T6" fmla="*/ 1 w 32"/>
                <a:gd name="T7" fmla="*/ 5 h 60"/>
                <a:gd name="T8" fmla="*/ 7 w 32"/>
                <a:gd name="T9" fmla="*/ 0 h 60"/>
                <a:gd name="T10" fmla="*/ 28 w 32"/>
                <a:gd name="T11" fmla="*/ 0 h 60"/>
                <a:gd name="T12" fmla="*/ 32 w 32"/>
                <a:gd name="T13" fmla="*/ 7 h 60"/>
                <a:gd name="T14" fmla="*/ 30 w 32"/>
                <a:gd name="T15" fmla="*/ 54 h 60"/>
                <a:gd name="T16" fmla="*/ 25 w 32"/>
                <a:gd name="T17" fmla="*/ 5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60">
                  <a:moveTo>
                    <a:pt x="25" y="59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2" y="59"/>
                    <a:pt x="2" y="55"/>
                  </a:cubicBezTo>
                  <a:cubicBezTo>
                    <a:pt x="2" y="44"/>
                    <a:pt x="0" y="11"/>
                    <a:pt x="1" y="5"/>
                  </a:cubicBezTo>
                  <a:cubicBezTo>
                    <a:pt x="2" y="0"/>
                    <a:pt x="7" y="0"/>
                    <a:pt x="7" y="0"/>
                  </a:cubicBezTo>
                  <a:cubicBezTo>
                    <a:pt x="7" y="0"/>
                    <a:pt x="24" y="0"/>
                    <a:pt x="28" y="0"/>
                  </a:cubicBezTo>
                  <a:cubicBezTo>
                    <a:pt x="32" y="1"/>
                    <a:pt x="32" y="7"/>
                    <a:pt x="32" y="7"/>
                  </a:cubicBezTo>
                  <a:cubicBezTo>
                    <a:pt x="32" y="7"/>
                    <a:pt x="30" y="51"/>
                    <a:pt x="30" y="54"/>
                  </a:cubicBezTo>
                  <a:cubicBezTo>
                    <a:pt x="30" y="58"/>
                    <a:pt x="25" y="59"/>
                    <a:pt x="25" y="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90" name="Freeform 276">
              <a:extLst>
                <a:ext uri="{FF2B5EF4-FFF2-40B4-BE49-F238E27FC236}">
                  <a16:creationId xmlns:a16="http://schemas.microsoft.com/office/drawing/2014/main" id="{DA5F10DF-884C-34E5-9954-E6B687C2C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2475" y="2859088"/>
              <a:ext cx="69850" cy="136525"/>
            </a:xfrm>
            <a:custGeom>
              <a:avLst/>
              <a:gdLst>
                <a:gd name="T0" fmla="*/ 25 w 31"/>
                <a:gd name="T1" fmla="*/ 60 h 61"/>
                <a:gd name="T2" fmla="*/ 6 w 31"/>
                <a:gd name="T3" fmla="*/ 61 h 61"/>
                <a:gd name="T4" fmla="*/ 1 w 31"/>
                <a:gd name="T5" fmla="*/ 56 h 61"/>
                <a:gd name="T6" fmla="*/ 1 w 31"/>
                <a:gd name="T7" fmla="*/ 6 h 61"/>
                <a:gd name="T8" fmla="*/ 6 w 31"/>
                <a:gd name="T9" fmla="*/ 0 h 61"/>
                <a:gd name="T10" fmla="*/ 27 w 31"/>
                <a:gd name="T11" fmla="*/ 1 h 61"/>
                <a:gd name="T12" fmla="*/ 31 w 31"/>
                <a:gd name="T13" fmla="*/ 8 h 61"/>
                <a:gd name="T14" fmla="*/ 30 w 31"/>
                <a:gd name="T15" fmla="*/ 54 h 61"/>
                <a:gd name="T16" fmla="*/ 25 w 31"/>
                <a:gd name="T17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61">
                  <a:moveTo>
                    <a:pt x="25" y="60"/>
                  </a:move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1" y="60"/>
                    <a:pt x="1" y="56"/>
                  </a:cubicBezTo>
                  <a:cubicBezTo>
                    <a:pt x="1" y="44"/>
                    <a:pt x="0" y="12"/>
                    <a:pt x="1" y="6"/>
                  </a:cubicBezTo>
                  <a:cubicBezTo>
                    <a:pt x="1" y="1"/>
                    <a:pt x="6" y="0"/>
                    <a:pt x="6" y="0"/>
                  </a:cubicBezTo>
                  <a:cubicBezTo>
                    <a:pt x="6" y="0"/>
                    <a:pt x="23" y="0"/>
                    <a:pt x="27" y="1"/>
                  </a:cubicBezTo>
                  <a:cubicBezTo>
                    <a:pt x="31" y="2"/>
                    <a:pt x="31" y="8"/>
                    <a:pt x="31" y="8"/>
                  </a:cubicBezTo>
                  <a:cubicBezTo>
                    <a:pt x="31" y="8"/>
                    <a:pt x="30" y="51"/>
                    <a:pt x="30" y="54"/>
                  </a:cubicBezTo>
                  <a:cubicBezTo>
                    <a:pt x="30" y="59"/>
                    <a:pt x="25" y="60"/>
                    <a:pt x="25" y="6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2644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sp>
        <p:nvSpPr>
          <p:cNvPr id="375" name="TextBox 374">
            <a:extLst>
              <a:ext uri="{FF2B5EF4-FFF2-40B4-BE49-F238E27FC236}">
                <a16:creationId xmlns:a16="http://schemas.microsoft.com/office/drawing/2014/main" id="{03717632-22E6-A111-01AD-AD51634C9E8B}"/>
              </a:ext>
            </a:extLst>
          </p:cNvPr>
          <p:cNvSpPr txBox="1"/>
          <p:nvPr/>
        </p:nvSpPr>
        <p:spPr>
          <a:xfrm>
            <a:off x="3719927" y="2355524"/>
            <a:ext cx="970039" cy="323165"/>
          </a:xfrm>
          <a:prstGeom prst="rect">
            <a:avLst/>
          </a:prstGeom>
          <a:noFill/>
        </p:spPr>
        <p:txBody>
          <a:bodyPr wrap="square" lIns="34290" r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Antibody</a:t>
            </a:r>
          </a:p>
        </p:txBody>
      </p: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AA6284A4-C91B-ADA4-1AF4-64994477FF48}"/>
              </a:ext>
            </a:extLst>
          </p:cNvPr>
          <p:cNvCxnSpPr>
            <a:cxnSpLocks/>
            <a:stCxn id="375" idx="1"/>
          </p:cNvCxnSpPr>
          <p:nvPr/>
        </p:nvCxnSpPr>
        <p:spPr>
          <a:xfrm flipH="1" flipV="1">
            <a:off x="3396686" y="2517102"/>
            <a:ext cx="323241" cy="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TextBox 376">
            <a:extLst>
              <a:ext uri="{FF2B5EF4-FFF2-40B4-BE49-F238E27FC236}">
                <a16:creationId xmlns:a16="http://schemas.microsoft.com/office/drawing/2014/main" id="{5CD39CAE-5C2A-B4FE-D18A-FBB8FC494D56}"/>
              </a:ext>
            </a:extLst>
          </p:cNvPr>
          <p:cNvSpPr txBox="1"/>
          <p:nvPr/>
        </p:nvSpPr>
        <p:spPr>
          <a:xfrm>
            <a:off x="3719926" y="2820269"/>
            <a:ext cx="1612928" cy="323165"/>
          </a:xfrm>
          <a:prstGeom prst="rect">
            <a:avLst/>
          </a:prstGeom>
          <a:noFill/>
        </p:spPr>
        <p:txBody>
          <a:bodyPr wrap="square" lIns="34290" r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Cytotoxic payload</a:t>
            </a:r>
          </a:p>
        </p:txBody>
      </p: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D1ECE6B9-60BC-E42E-DE1A-112D536DF07E}"/>
              </a:ext>
            </a:extLst>
          </p:cNvPr>
          <p:cNvCxnSpPr>
            <a:cxnSpLocks/>
          </p:cNvCxnSpPr>
          <p:nvPr/>
        </p:nvCxnSpPr>
        <p:spPr>
          <a:xfrm flipH="1">
            <a:off x="3243935" y="2996729"/>
            <a:ext cx="47747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" name="TextBox 378">
            <a:extLst>
              <a:ext uri="{FF2B5EF4-FFF2-40B4-BE49-F238E27FC236}">
                <a16:creationId xmlns:a16="http://schemas.microsoft.com/office/drawing/2014/main" id="{5EE1CA82-C7A8-9704-2806-EC9E0C75772C}"/>
              </a:ext>
            </a:extLst>
          </p:cNvPr>
          <p:cNvSpPr txBox="1"/>
          <p:nvPr/>
        </p:nvSpPr>
        <p:spPr>
          <a:xfrm>
            <a:off x="3729676" y="3369685"/>
            <a:ext cx="836525" cy="323165"/>
          </a:xfrm>
          <a:prstGeom prst="rect">
            <a:avLst/>
          </a:prstGeom>
          <a:noFill/>
        </p:spPr>
        <p:txBody>
          <a:bodyPr wrap="square" lIns="34290" rIns="0" rtlCol="0" anchor="ctr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Linker</a:t>
            </a:r>
          </a:p>
        </p:txBody>
      </p:sp>
      <p:cxnSp>
        <p:nvCxnSpPr>
          <p:cNvPr id="380" name="Connector: Elbow 379">
            <a:extLst>
              <a:ext uri="{FF2B5EF4-FFF2-40B4-BE49-F238E27FC236}">
                <a16:creationId xmlns:a16="http://schemas.microsoft.com/office/drawing/2014/main" id="{E6802AC3-199E-6D31-4049-8359CAC20E16}"/>
              </a:ext>
            </a:extLst>
          </p:cNvPr>
          <p:cNvCxnSpPr>
            <a:cxnSpLocks/>
            <a:endCxn id="379" idx="1"/>
          </p:cNvCxnSpPr>
          <p:nvPr/>
        </p:nvCxnSpPr>
        <p:spPr>
          <a:xfrm>
            <a:off x="3092767" y="3299648"/>
            <a:ext cx="636908" cy="231618"/>
          </a:xfrm>
          <a:prstGeom prst="bentConnector3">
            <a:avLst>
              <a:gd name="adj1" fmla="val -114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2F0AD3D-1837-DB4C-0189-132D3982BBCB}"/>
              </a:ext>
            </a:extLst>
          </p:cNvPr>
          <p:cNvSpPr txBox="1"/>
          <p:nvPr/>
        </p:nvSpPr>
        <p:spPr>
          <a:xfrm>
            <a:off x="527049" y="6287503"/>
            <a:ext cx="5486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Marianne J Davies, DNP, ACNP, AOCNP, FAAN</a:t>
            </a:r>
          </a:p>
        </p:txBody>
      </p:sp>
    </p:spTree>
    <p:extLst>
      <p:ext uri="{BB962C8B-B14F-4D97-AF65-F5344CB8AC3E}">
        <p14:creationId xmlns:p14="http://schemas.microsoft.com/office/powerpoint/2010/main" val="32088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AECF1-2A01-101D-F876-0B9A95B8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12191999" cy="842276"/>
          </a:xfrm>
        </p:spPr>
        <p:txBody>
          <a:bodyPr/>
          <a:lstStyle/>
          <a:p>
            <a:r>
              <a:rPr lang="en-US" dirty="0"/>
              <a:t>Current Approved ADCs in Oncology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504DB6-8D09-644D-D442-82957A3A2A9F}"/>
              </a:ext>
            </a:extLst>
          </p:cNvPr>
          <p:cNvSpPr txBox="1"/>
          <p:nvPr/>
        </p:nvSpPr>
        <p:spPr>
          <a:xfrm>
            <a:off x="42524" y="6534835"/>
            <a:ext cx="10835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https://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www.fda.gov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/drugs/resources-information-approved-drugs/oncology-cancer-hematologic-malignancies-approval-notifications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A417A3-13DA-9ABE-BDD2-DF8485BAF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731128"/>
              </p:ext>
            </p:extLst>
          </p:nvPr>
        </p:nvGraphicFramePr>
        <p:xfrm>
          <a:off x="519644" y="1268760"/>
          <a:ext cx="1069924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927382586"/>
                    </a:ext>
                  </a:extLst>
                </a:gridCol>
                <a:gridCol w="4002500">
                  <a:extLst>
                    <a:ext uri="{9D8B030D-6E8A-4147-A177-3AD203B41FA5}">
                      <a16:colId xmlns:a16="http://schemas.microsoft.com/office/drawing/2014/main" val="1952969132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3911879669"/>
                    </a:ext>
                  </a:extLst>
                </a:gridCol>
              </a:tblGrid>
              <a:tr h="297607">
                <a:tc>
                  <a:txBody>
                    <a:bodyPr/>
                    <a:lstStyle/>
                    <a:p>
                      <a:r>
                        <a:rPr lang="en-US" sz="1800" dirty="0"/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Year approved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Tumor type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106765"/>
                  </a:ext>
                </a:extLst>
              </a:tr>
              <a:tr h="514048">
                <a:tc>
                  <a:txBody>
                    <a:bodyPr/>
                    <a:lstStyle/>
                    <a:p>
                      <a:r>
                        <a:rPr lang="en-US" sz="1800" dirty="0"/>
                        <a:t>Trastuzumab emtansine (T-DM1)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Adjuvant: 2019</a:t>
                      </a:r>
                    </a:p>
                    <a:p>
                      <a:r>
                        <a:rPr lang="en-US" sz="1800" dirty="0"/>
                        <a:t>Metastatic: 2013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Breast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621363"/>
                  </a:ext>
                </a:extLst>
              </a:tr>
              <a:tr h="856586">
                <a:tc>
                  <a:txBody>
                    <a:bodyPr/>
                    <a:lstStyle/>
                    <a:p>
                      <a:r>
                        <a:rPr lang="en-US" sz="1800" dirty="0"/>
                        <a:t>Sacituzumab govitecan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HR-positive: 2023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Triple-negative: 2021 (Traditional)</a:t>
                      </a:r>
                    </a:p>
                    <a:p>
                      <a:r>
                        <a:rPr lang="en-US" sz="1800" dirty="0"/>
                        <a:t>Triple-negative: 2020 (Accelerated)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Breast</a:t>
                      </a:r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385742"/>
                  </a:ext>
                </a:extLst>
              </a:tr>
              <a:tr h="297607">
                <a:tc>
                  <a:txBody>
                    <a:bodyPr/>
                    <a:lstStyle/>
                    <a:p>
                      <a:r>
                        <a:rPr lang="en-US" sz="1800" dirty="0" err="1"/>
                        <a:t>Datopotamab</a:t>
                      </a:r>
                      <a:r>
                        <a:rPr lang="en-US" sz="1800" dirty="0"/>
                        <a:t> deruxtecan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Breast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04926"/>
                  </a:ext>
                </a:extLst>
              </a:tr>
              <a:tr h="730489">
                <a:tc>
                  <a:txBody>
                    <a:bodyPr/>
                    <a:lstStyle/>
                    <a:p>
                      <a:r>
                        <a:rPr lang="en-US" sz="1800" dirty="0"/>
                        <a:t>Trastuzumab deruxtecan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2025</a:t>
                      </a:r>
                    </a:p>
                    <a:p>
                      <a:r>
                        <a:rPr lang="en-US" sz="1800" dirty="0"/>
                        <a:t>2024</a:t>
                      </a:r>
                    </a:p>
                    <a:p>
                      <a:r>
                        <a:rPr lang="en-US" sz="1800" dirty="0"/>
                        <a:t>2022 </a:t>
                      </a:r>
                    </a:p>
                    <a:p>
                      <a:r>
                        <a:rPr lang="en-US" sz="1800" dirty="0"/>
                        <a:t>2022</a:t>
                      </a:r>
                    </a:p>
                    <a:p>
                      <a:r>
                        <a:rPr lang="en-US" sz="1800" dirty="0"/>
                        <a:t>2021</a:t>
                      </a:r>
                    </a:p>
                    <a:p>
                      <a:r>
                        <a:rPr lang="en-US" sz="1800" dirty="0"/>
                        <a:t>2019 (Accelerated) 2022 (Traditional)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HER2-low/ultralow breast</a:t>
                      </a:r>
                    </a:p>
                    <a:p>
                      <a:r>
                        <a:rPr lang="en-US" sz="1800" dirty="0"/>
                        <a:t>HER2-positive solid tumors</a:t>
                      </a:r>
                    </a:p>
                    <a:p>
                      <a:r>
                        <a:rPr lang="en-US" sz="1800" dirty="0"/>
                        <a:t>HER2-mutant lung</a:t>
                      </a:r>
                    </a:p>
                    <a:p>
                      <a:r>
                        <a:rPr lang="en-US" sz="1800" dirty="0"/>
                        <a:t>HER2-low breast </a:t>
                      </a:r>
                    </a:p>
                    <a:p>
                      <a:r>
                        <a:rPr lang="en-US" sz="1800" dirty="0"/>
                        <a:t>HER2-positive gastric</a:t>
                      </a:r>
                    </a:p>
                    <a:p>
                      <a:r>
                        <a:rPr lang="en-US" sz="1800" dirty="0"/>
                        <a:t>HER2-positive </a:t>
                      </a:r>
                      <a:r>
                        <a:rPr lang="en-US" sz="1800" dirty="0" err="1"/>
                        <a:t>mBC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994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587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AECF1-2A01-101D-F876-0B9A95B8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-17691"/>
            <a:ext cx="12144671" cy="1070427"/>
          </a:xfrm>
        </p:spPr>
        <p:txBody>
          <a:bodyPr/>
          <a:lstStyle/>
          <a:p>
            <a:r>
              <a:rPr lang="en-US" dirty="0"/>
              <a:t>Current Approved ADCs in Oncology (Continued)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504DB6-8D09-644D-D442-82957A3A2A9F}"/>
              </a:ext>
            </a:extLst>
          </p:cNvPr>
          <p:cNvSpPr txBox="1"/>
          <p:nvPr/>
        </p:nvSpPr>
        <p:spPr>
          <a:xfrm>
            <a:off x="47328" y="6453336"/>
            <a:ext cx="108359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https://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www.fda.gov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/drugs/resources-information-approved-drugs/oncology-cancer-hematologic-malignancies-approval-notifications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C0DF1BF-09A2-A360-0E60-80C5D83AD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085851"/>
              </p:ext>
            </p:extLst>
          </p:nvPr>
        </p:nvGraphicFramePr>
        <p:xfrm>
          <a:off x="1105793" y="942783"/>
          <a:ext cx="10027740" cy="54431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23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625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Name</a:t>
                      </a: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Year approved </a:t>
                      </a:r>
                    </a:p>
                  </a:txBody>
                  <a:tcPr marT="45730" marB="457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Tumor type</a:t>
                      </a:r>
                    </a:p>
                  </a:txBody>
                  <a:tcPr marT="45730" marB="457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657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Mirvetuximab soravtansine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2024 (Traditional) </a:t>
                      </a:r>
                    </a:p>
                    <a:p>
                      <a:pPr algn="l"/>
                      <a:r>
                        <a:rPr lang="en-US" sz="1700" dirty="0"/>
                        <a:t>2022 (Accelerated)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Ovarian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07153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/>
                      <a:r>
                        <a:rPr lang="en-US" sz="1700" dirty="0" err="1"/>
                        <a:t>Tisotumab</a:t>
                      </a:r>
                      <a:r>
                        <a:rPr lang="en-US" sz="1700" dirty="0"/>
                        <a:t> vedotin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Cervical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160829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Enfortumab vedotin (monotherapy)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2021 (Traditional) </a:t>
                      </a:r>
                    </a:p>
                    <a:p>
                      <a:pPr algn="l"/>
                      <a:r>
                        <a:rPr lang="en-US" sz="1700" dirty="0"/>
                        <a:t>2019 (Accelerated)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Urothelial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407934"/>
                  </a:ext>
                </a:extLst>
              </a:tr>
              <a:tr h="470520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Enfortumab vedotin (with pembrolizumab)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2023 (Accelerated/Traditional)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Urothelial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91455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algn="l"/>
                      <a:r>
                        <a:rPr lang="en-US" sz="1700" baseline="0" dirty="0" err="1"/>
                        <a:t>Gemtuzumab</a:t>
                      </a:r>
                      <a:r>
                        <a:rPr lang="en-US" sz="1700" baseline="0" dirty="0"/>
                        <a:t> </a:t>
                      </a:r>
                      <a:r>
                        <a:rPr lang="en-US" sz="1700" baseline="0" dirty="0" err="1"/>
                        <a:t>ozogamicin</a:t>
                      </a:r>
                      <a:br>
                        <a:rPr lang="en-US" sz="1700" baseline="0" dirty="0"/>
                      </a:br>
                      <a:endParaRPr lang="en-US" sz="1700" baseline="0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2017 (Traditional)</a:t>
                      </a:r>
                    </a:p>
                    <a:p>
                      <a:pPr marL="0" indent="0" algn="l">
                        <a:buFont typeface="Arial" charset="0"/>
                        <a:buNone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2000 (Accelerated)</a:t>
                      </a: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charset="0"/>
                        <a:buNone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AML</a:t>
                      </a: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994696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en-US" sz="1700" baseline="0" dirty="0"/>
                        <a:t>Brentuximab </a:t>
                      </a:r>
                      <a:r>
                        <a:rPr lang="en-US" sz="1700" baseline="0" dirty="0" err="1"/>
                        <a:t>vedotin</a:t>
                      </a:r>
                      <a:endParaRPr lang="en-US" sz="1700" baseline="0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700" u="none" dirty="0"/>
                        <a:t>2025 (Traditional)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700" u="none" dirty="0"/>
                        <a:t>2015 (Traditional)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700" u="none" dirty="0"/>
                        <a:t>2011 (Accelerated)</a:t>
                      </a: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700" dirty="0"/>
                        <a:t>DLBCL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700" dirty="0"/>
                        <a:t>Hodgkin lymphoma</a:t>
                      </a: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972">
                <a:tc>
                  <a:txBody>
                    <a:bodyPr/>
                    <a:lstStyle/>
                    <a:p>
                      <a:pPr algn="l"/>
                      <a:r>
                        <a:rPr lang="en-US" sz="1700" baseline="0" dirty="0" err="1"/>
                        <a:t>Inotuzumab</a:t>
                      </a:r>
                      <a:r>
                        <a:rPr lang="en-US" sz="1700" baseline="0" dirty="0"/>
                        <a:t> </a:t>
                      </a:r>
                      <a:r>
                        <a:rPr lang="en-US" sz="1700" baseline="0" dirty="0" err="1"/>
                        <a:t>ozogamicin</a:t>
                      </a:r>
                      <a:endParaRPr lang="en-US" sz="1700" baseline="0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700" u="none" dirty="0"/>
                        <a:t>2017</a:t>
                      </a: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700" dirty="0"/>
                        <a:t>ALL</a:t>
                      </a: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552677"/>
                  </a:ext>
                </a:extLst>
              </a:tr>
              <a:tr h="686524">
                <a:tc>
                  <a:txBody>
                    <a:bodyPr/>
                    <a:lstStyle/>
                    <a:p>
                      <a:pPr algn="l"/>
                      <a:r>
                        <a:rPr lang="en-US" sz="1700" baseline="0" dirty="0"/>
                        <a:t>Polatuzumab </a:t>
                      </a:r>
                      <a:r>
                        <a:rPr lang="en-US" sz="1700" baseline="0" dirty="0" err="1"/>
                        <a:t>vedotin</a:t>
                      </a:r>
                      <a:endParaRPr lang="en-US" sz="1700" baseline="0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700" u="none" dirty="0"/>
                        <a:t>2023 (Traditional) </a:t>
                      </a:r>
                    </a:p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700" u="none" dirty="0"/>
                        <a:t>2019 (Accelerated)</a:t>
                      </a: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700" dirty="0"/>
                        <a:t>DLBCL</a:t>
                      </a: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948">
                <a:tc>
                  <a:txBody>
                    <a:bodyPr/>
                    <a:lstStyle/>
                    <a:p>
                      <a:pPr algn="l"/>
                      <a:r>
                        <a:rPr lang="en-US" sz="1700" baseline="0" dirty="0" err="1"/>
                        <a:t>Loncastuximab</a:t>
                      </a:r>
                      <a:r>
                        <a:rPr lang="en-US" sz="1700" baseline="0" dirty="0"/>
                        <a:t> </a:t>
                      </a:r>
                      <a:r>
                        <a:rPr lang="en-US" sz="1700" baseline="0" dirty="0" err="1"/>
                        <a:t>tesirine</a:t>
                      </a:r>
                      <a:endParaRPr lang="en-US" sz="1700" baseline="0" dirty="0"/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charset="0"/>
                        <a:buNone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charset="0"/>
                        <a:buNone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LBCL</a:t>
                      </a:r>
                    </a:p>
                  </a:txBody>
                  <a:tcPr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569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66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5BFBF-92AD-C19A-3D93-17F0C8BE5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D95B2-23B6-65C2-01C4-305601B90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12191999" cy="842276"/>
          </a:xfrm>
        </p:spPr>
        <p:txBody>
          <a:bodyPr/>
          <a:lstStyle/>
          <a:p>
            <a:r>
              <a:rPr lang="en-US" dirty="0"/>
              <a:t>Select Promising Investigational ADCs in Oncology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179078-1D44-441D-6446-0DCD0AFFC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638748"/>
              </p:ext>
            </p:extLst>
          </p:nvPr>
        </p:nvGraphicFramePr>
        <p:xfrm>
          <a:off x="1343471" y="1836244"/>
          <a:ext cx="9505056" cy="3185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927382586"/>
                    </a:ext>
                  </a:extLst>
                </a:gridCol>
                <a:gridCol w="1949324">
                  <a:extLst>
                    <a:ext uri="{9D8B030D-6E8A-4147-A177-3AD203B41FA5}">
                      <a16:colId xmlns:a16="http://schemas.microsoft.com/office/drawing/2014/main" val="1952969132"/>
                    </a:ext>
                  </a:extLst>
                </a:gridCol>
                <a:gridCol w="4243364">
                  <a:extLst>
                    <a:ext uri="{9D8B030D-6E8A-4147-A177-3AD203B41FA5}">
                      <a16:colId xmlns:a16="http://schemas.microsoft.com/office/drawing/2014/main" val="39118796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Biological target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Tumor types under investigation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106765"/>
                  </a:ext>
                </a:extLst>
              </a:tr>
              <a:tr h="353982">
                <a:tc>
                  <a:txBody>
                    <a:bodyPr/>
                    <a:lstStyle/>
                    <a:p>
                      <a:r>
                        <a:rPr lang="en-US" sz="1800" dirty="0"/>
                        <a:t>Ifinatamab Deruxtecan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B7-H3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SCLC, ESCC, CRPC, NSCLC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621363"/>
                  </a:ext>
                </a:extLst>
              </a:tr>
              <a:tr h="348262">
                <a:tc>
                  <a:txBody>
                    <a:bodyPr/>
                    <a:lstStyle/>
                    <a:p>
                      <a:r>
                        <a:rPr lang="en-US" sz="1800" dirty="0"/>
                        <a:t>Raludotatug Deruxtecan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CDH6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Ovarian, RCC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385742"/>
                  </a:ext>
                </a:extLst>
              </a:tr>
              <a:tr h="297607">
                <a:tc>
                  <a:txBody>
                    <a:bodyPr/>
                    <a:lstStyle/>
                    <a:p>
                      <a:r>
                        <a:rPr lang="en-US" sz="1800" dirty="0"/>
                        <a:t>Patritumab Deruxtecan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HER3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Breast, NSCLC, melanoma, SCCHN, gastric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04926"/>
                  </a:ext>
                </a:extLst>
              </a:tr>
              <a:tr h="472153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Sacituzumab Tirumotecan</a:t>
                      </a:r>
                    </a:p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TROP2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Breast, NSCLC, cervical, endometrial, gastric, BTCs, CRC, pancreatic, malignant neoplasms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994348"/>
                  </a:ext>
                </a:extLst>
              </a:tr>
              <a:tr h="376024">
                <a:tc>
                  <a:txBody>
                    <a:bodyPr/>
                    <a:lstStyle/>
                    <a:p>
                      <a:r>
                        <a:rPr lang="en-US" sz="1800" dirty="0"/>
                        <a:t>Telisotuzumab Vedotin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c-Met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NSCLC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82356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en-US" sz="1800" dirty="0"/>
                        <a:t>Disitamab Vedotin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HER2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Bladder, breast, GI cancers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103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568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05825-D0C4-B56D-F083-F529CCC7D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D6C456-F075-A1DD-2119-E6CFBA1B921B}"/>
              </a:ext>
            </a:extLst>
          </p:cNvPr>
          <p:cNvSpPr/>
          <p:nvPr/>
        </p:nvSpPr>
        <p:spPr bwMode="auto">
          <a:xfrm>
            <a:off x="758948" y="1700808"/>
            <a:ext cx="10512305" cy="93610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992F0-3D38-9D88-F628-944FBAD31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17D1-220A-603F-02C2-12898E149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dirty="0">
                <a:solidFill>
                  <a:schemeClr val="tx1"/>
                </a:solidFill>
              </a:rPr>
              <a:t>Overview of Antibody-Drug Conjugates (ADCs)</a:t>
            </a:r>
          </a:p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2: Trastuzumab </a:t>
            </a:r>
            <a:r>
              <a:rPr lang="en-US" sz="2500" dirty="0" err="1">
                <a:solidFill>
                  <a:schemeClr val="bg1"/>
                </a:solidFill>
              </a:rPr>
              <a:t>Deruxtecan</a:t>
            </a:r>
            <a:r>
              <a:rPr lang="en-US" sz="2500" dirty="0">
                <a:solidFill>
                  <a:schemeClr val="bg1"/>
                </a:solidFill>
              </a:rPr>
              <a:t> (T-</a:t>
            </a:r>
            <a:r>
              <a:rPr lang="en-US" sz="2500" dirty="0" err="1">
                <a:solidFill>
                  <a:schemeClr val="bg1"/>
                </a:solidFill>
              </a:rPr>
              <a:t>DXd</a:t>
            </a:r>
            <a:r>
              <a:rPr lang="en-US" sz="2500" dirty="0">
                <a:solidFill>
                  <a:schemeClr val="bg1"/>
                </a:solidFill>
              </a:rPr>
              <a:t>) in Patients with HER2-Positive Metastatic Breast Cancer (</a:t>
            </a:r>
            <a:r>
              <a:rPr lang="en-US" sz="2500" dirty="0" err="1">
                <a:solidFill>
                  <a:schemeClr val="bg1"/>
                </a:solidFill>
              </a:rPr>
              <a:t>mBC</a:t>
            </a:r>
            <a:r>
              <a:rPr lang="en-US" sz="2500" dirty="0">
                <a:solidFill>
                  <a:schemeClr val="bg1"/>
                </a:solidFill>
              </a:rPr>
              <a:t>) with and without Brain Metastases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Role of ADCs for Patients with ER-Positive </a:t>
            </a:r>
            <a:r>
              <a:rPr lang="en-US" sz="2500" dirty="0" err="1">
                <a:solidFill>
                  <a:schemeClr val="tx1"/>
                </a:solidFill>
              </a:rPr>
              <a:t>mBC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T-</a:t>
            </a:r>
            <a:r>
              <a:rPr lang="en-US" sz="2500" dirty="0" err="1">
                <a:solidFill>
                  <a:schemeClr val="tx1"/>
                </a:solidFill>
              </a:rPr>
              <a:t>DXd</a:t>
            </a:r>
            <a:r>
              <a:rPr lang="en-US" sz="2500" dirty="0">
                <a:solidFill>
                  <a:schemeClr val="tx1"/>
                </a:solidFill>
              </a:rPr>
              <a:t> in Patients with Metastatic Non-Small Cell Lung Cancer (NSCLC) with HER2 Alterations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5: </a:t>
            </a:r>
            <a:r>
              <a:rPr lang="en-US" sz="2500" dirty="0">
                <a:solidFill>
                  <a:schemeClr val="tx1"/>
                </a:solidFill>
              </a:rPr>
              <a:t>Emerging Role of ADCs for Patients with Progressive EGFR-Mutant NSCLC </a:t>
            </a:r>
          </a:p>
        </p:txBody>
      </p:sp>
    </p:spTree>
    <p:extLst>
      <p:ext uri="{BB962C8B-B14F-4D97-AF65-F5344CB8AC3E}">
        <p14:creationId xmlns:p14="http://schemas.microsoft.com/office/powerpoint/2010/main" val="121654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8461A-95B4-D2B3-898B-3D64D9C9C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4" y="1988840"/>
            <a:ext cx="11183989" cy="4524375"/>
          </a:xfrm>
        </p:spPr>
        <p:txBody>
          <a:bodyPr/>
          <a:lstStyle/>
          <a:p>
            <a:pPr marL="98425" indent="0">
              <a:buNone/>
            </a:pPr>
            <a:r>
              <a:rPr lang="en-US" sz="3200" dirty="0"/>
              <a:t>A patient with HER2-positive mBC experiences disease progression, including new brain metastases, on first-line THP (docetaxel/trastuzumab/</a:t>
            </a:r>
            <a:r>
              <a:rPr lang="en-US" sz="3200" dirty="0" err="1"/>
              <a:t>pertuzumab</a:t>
            </a:r>
            <a:r>
              <a:rPr lang="en-US" sz="3200" dirty="0"/>
              <a:t>) and is about to begin treatment with T-DXd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76C3A45-697B-E5BD-79F8-0F3595D3C3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635" y="476672"/>
            <a:ext cx="10744200" cy="605309"/>
          </a:xfrm>
        </p:spPr>
        <p:txBody>
          <a:bodyPr/>
          <a:lstStyle/>
          <a:p>
            <a:pPr algn="ctr"/>
            <a:r>
              <a:rPr lang="en-US" i="0" dirty="0"/>
              <a:t>Clinical Scenario</a:t>
            </a:r>
          </a:p>
        </p:txBody>
      </p:sp>
    </p:spTree>
    <p:extLst>
      <p:ext uri="{BB962C8B-B14F-4D97-AF65-F5344CB8AC3E}">
        <p14:creationId xmlns:p14="http://schemas.microsoft.com/office/powerpoint/2010/main" val="264285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CD7AA-FAF4-BC58-3376-9E62FE78B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BEE3-6C56-93EB-16C0-B77B2713B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5366"/>
            <a:ext cx="10358967" cy="903354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F8341159-9ACA-6D6D-D2DF-0692E93F6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812" y="1113677"/>
            <a:ext cx="4328101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Marianne J Davies, DNP, ACNP, AOCNP, FAAN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Program Manager, Care Signature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Oncology Service Line, Yale New Haven Health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Oncology Nurse Practitioner-Senior APP II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Yale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Smilow Cancer Hospital at Yale New Haven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Associate Professor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Yale University School of Nursing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New Haven, Connecticut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56CAE6-BC61-DA66-D368-7A1E136B7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173" y="1113677"/>
            <a:ext cx="1261872" cy="1261872"/>
          </a:xfrm>
          <a:prstGeom prst="rect">
            <a:avLst/>
          </a:prstGeom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A0760721-7B44-6D8A-7CCF-D1896FF2E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1376" y="1113677"/>
            <a:ext cx="4328101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Edward B Garon, MD, MS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Director, Thoracic Oncology Program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Director, Signal Transduction and Therapeutics Research Program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David Geffen School of Medicine at UCLA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Jonsson Comprehensive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Los Angeles, California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75125E-2D2B-2FD8-95AA-F00FAD093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737" y="1113677"/>
            <a:ext cx="1261872" cy="1261872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263C2FF2-909F-B85B-791B-B1CEC1D10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2769" y="3851516"/>
            <a:ext cx="4325112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Marissa Marti-Smith, DNP, APRN, AGNP-C, AOCNP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Nurse Practitioner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Texas Oncology-Baylor Charles A Sammons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Dallas, Texas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B7274C-7A63-2C66-ECAF-D4F387481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130" y="3851516"/>
            <a:ext cx="1261872" cy="1261872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784638FB-F112-8A13-062B-C59C92765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1376" y="3851516"/>
            <a:ext cx="4325112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Tiffany A Traina, MD, FASCO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Vice Chair, Department of Medicine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Section Head, Triple-Negative Breast Cancer Clinical Research Program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Associate Attending Physician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Breast Medicine Service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Memorial Sloan Kettering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Associate Professor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Weill Cornell Medical College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New York, New York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F2259-5BF0-8956-C1AB-9609C9C9A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737" y="3851516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8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626E89-104D-F4DE-4A7D-E2BF1B155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699" y="2195001"/>
            <a:ext cx="9266239" cy="1470025"/>
          </a:xfrm>
        </p:spPr>
        <p:txBody>
          <a:bodyPr>
            <a:normAutofit/>
          </a:bodyPr>
          <a:lstStyle/>
          <a:p>
            <a:r>
              <a:rPr lang="en-US" dirty="0"/>
              <a:t>ADCs @ 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445ACFC-52AB-1777-0ABA-54A438119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280" y="4292600"/>
            <a:ext cx="10245853" cy="23241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Tiffany A. Traina, MD FASCO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spc="-1" dirty="0">
                <a:solidFill>
                  <a:srgbClr val="000000"/>
                </a:solidFill>
                <a:latin typeface="Georgia" panose="02040502050405020303" pitchFamily="18" charset="0"/>
              </a:rPr>
              <a:t>Associate Attending, Breast Medicine Service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spc="-1" dirty="0">
                <a:solidFill>
                  <a:srgbClr val="000000"/>
                </a:solidFill>
                <a:latin typeface="Georgia" panose="02040502050405020303" pitchFamily="18" charset="0"/>
              </a:rPr>
              <a:t>Vice Chair, Department of Medicine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Section Head, TNBC Clinical Research Program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spc="-1" dirty="0">
                <a:solidFill>
                  <a:srgbClr val="000000"/>
                </a:solidFill>
                <a:latin typeface="Georgia" panose="02040502050405020303" pitchFamily="18" charset="0"/>
              </a:rPr>
              <a:t>Memorial Sloan Kettering Cancer Center</a:t>
            </a:r>
            <a:endParaRPr lang="en-US" sz="20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spc="-1" dirty="0">
                <a:solidFill>
                  <a:srgbClr val="000000"/>
                </a:solidFill>
                <a:latin typeface="Georgia" panose="02040502050405020303" pitchFamily="18" charset="0"/>
              </a:rPr>
              <a:t>Associate Professor, Weill Cornell Medicine</a:t>
            </a:r>
          </a:p>
        </p:txBody>
      </p:sp>
    </p:spTree>
    <p:extLst>
      <p:ext uri="{BB962C8B-B14F-4D97-AF65-F5344CB8AC3E}">
        <p14:creationId xmlns:p14="http://schemas.microsoft.com/office/powerpoint/2010/main" val="39971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64EE7-B96C-B829-62B8-302755D6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1L HER2+ MBC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2FE8D2-1383-B559-3ECF-FE7A7F1AC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THP is Standard of Care</a:t>
            </a:r>
          </a:p>
        </p:txBody>
      </p:sp>
      <p:sp>
        <p:nvSpPr>
          <p:cNvPr id="217" name="Content Placeholder 216">
            <a:extLst>
              <a:ext uri="{FF2B5EF4-FFF2-40B4-BE49-F238E27FC236}">
                <a16:creationId xmlns:a16="http://schemas.microsoft.com/office/drawing/2014/main" id="{22B8B5AF-493D-629E-7AB6-033745F93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7581" y="2105892"/>
            <a:ext cx="4992611" cy="3951288"/>
          </a:xfrm>
        </p:spPr>
        <p:txBody>
          <a:bodyPr/>
          <a:lstStyle/>
          <a:p>
            <a:r>
              <a:rPr lang="en-US" sz="2400" dirty="0"/>
              <a:t>Often discontinue chemotherapy and continue maintenance HP </a:t>
            </a:r>
          </a:p>
          <a:p>
            <a:pPr lvl="1"/>
            <a:r>
              <a:rPr lang="en-US" sz="1867" dirty="0"/>
              <a:t>Residual neuropathy from prolonged </a:t>
            </a:r>
            <a:r>
              <a:rPr lang="en-US" sz="1867" dirty="0" err="1"/>
              <a:t>taxane</a:t>
            </a:r>
            <a:r>
              <a:rPr lang="en-US" sz="1867" dirty="0"/>
              <a:t> </a:t>
            </a:r>
          </a:p>
          <a:p>
            <a:pPr lvl="1"/>
            <a:r>
              <a:rPr lang="en-US" sz="1867" dirty="0"/>
              <a:t>High QoL with dual antibodies alone</a:t>
            </a:r>
          </a:p>
          <a:p>
            <a:r>
              <a:rPr lang="en-US" sz="2400" dirty="0"/>
              <a:t>Median Duration of Response ~ 2 years on 1L therapy 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CDF2E5-6480-95D5-0393-948820013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Lingering Considerations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FC881FC2-6AD9-F532-9E40-A1E0930026FB}"/>
              </a:ext>
            </a:extLst>
          </p:cNvPr>
          <p:cNvSpPr txBox="1"/>
          <p:nvPr/>
        </p:nvSpPr>
        <p:spPr>
          <a:xfrm>
            <a:off x="0" y="6581001"/>
            <a:ext cx="509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Swain et al 2020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5341F04-CBBD-667B-4730-C6C651324A1B}"/>
              </a:ext>
            </a:extLst>
          </p:cNvPr>
          <p:cNvSpPr txBox="1"/>
          <p:nvPr/>
        </p:nvSpPr>
        <p:spPr>
          <a:xfrm>
            <a:off x="623455" y="5105825"/>
            <a:ext cx="5471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Significant ~16% absolute benefit in overall survival with docetaxel, trastuzumab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pertuzumab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(“THP”)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OS 56.5mo vs. 40.8mo (HR 0.68, p=0.0002)</a:t>
            </a:r>
          </a:p>
        </p:txBody>
      </p:sp>
      <p:pic>
        <p:nvPicPr>
          <p:cNvPr id="219" name="Picture 218" descr="A graph showing the growth of a baby&#10;&#10;Description automatically generated">
            <a:extLst>
              <a:ext uri="{FF2B5EF4-FFF2-40B4-BE49-F238E27FC236}">
                <a16:creationId xmlns:a16="http://schemas.microsoft.com/office/drawing/2014/main" id="{96CBC42C-2011-8E93-2DEF-0EE244B89B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6823"/>
          <a:stretch/>
        </p:blipFill>
        <p:spPr>
          <a:xfrm>
            <a:off x="991808" y="2105892"/>
            <a:ext cx="4758251" cy="277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C8C2-7CF2-577D-28F9-F80A69823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908" y="256040"/>
            <a:ext cx="10196285" cy="811232"/>
          </a:xfrm>
        </p:spPr>
        <p:txBody>
          <a:bodyPr wrap="square" anchor="b">
            <a:noAutofit/>
          </a:bodyPr>
          <a:lstStyle/>
          <a:p>
            <a:r>
              <a:rPr lang="en-US" sz="3200" dirty="0"/>
              <a:t>Guidelines support 2L T-</a:t>
            </a:r>
            <a:r>
              <a:rPr lang="en-US" sz="3200" dirty="0" err="1"/>
              <a:t>DXd</a:t>
            </a:r>
            <a:r>
              <a:rPr lang="en-US" sz="3200" dirty="0"/>
              <a:t> in HER2+ MBC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391BC0-0C93-22C1-BD34-510693CBB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3909" y="1429009"/>
            <a:ext cx="4992611" cy="639763"/>
          </a:xfrm>
        </p:spPr>
        <p:txBody>
          <a:bodyPr/>
          <a:lstStyle/>
          <a:p>
            <a:r>
              <a:rPr lang="en-US" dirty="0"/>
              <a:t>NCCN 3.2025</a:t>
            </a:r>
          </a:p>
        </p:txBody>
      </p:sp>
      <p:pic>
        <p:nvPicPr>
          <p:cNvPr id="5" name="Content Placeholder 4" descr="A medical form with text&#10;&#10;Description automatically generated with medium confidence">
            <a:extLst>
              <a:ext uri="{FF2B5EF4-FFF2-40B4-BE49-F238E27FC236}">
                <a16:creationId xmlns:a16="http://schemas.microsoft.com/office/drawing/2014/main" id="{A19EC197-8778-FC8C-B8CE-6158C0F215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03909" y="2134740"/>
            <a:ext cx="4992611" cy="3819346"/>
          </a:xfrm>
          <a:noFill/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DDA63DA-8DBB-3305-444A-48B9649965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8" y="1429009"/>
            <a:ext cx="5006824" cy="639763"/>
          </a:xfrm>
        </p:spPr>
        <p:txBody>
          <a:bodyPr/>
          <a:lstStyle/>
          <a:p>
            <a:r>
              <a:rPr lang="en-US" dirty="0"/>
              <a:t>ASCO </a:t>
            </a:r>
          </a:p>
        </p:txBody>
      </p:sp>
      <p:pic>
        <p:nvPicPr>
          <p:cNvPr id="7" name="Content Placeholder 6" descr="A screenshot of a white background&#10;&#10;Description automatically generated">
            <a:extLst>
              <a:ext uri="{FF2B5EF4-FFF2-40B4-BE49-F238E27FC236}">
                <a16:creationId xmlns:a16="http://schemas.microsoft.com/office/drawing/2014/main" id="{0F022392-97A1-13B9-3080-1B1BC50D808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92838" y="3169529"/>
            <a:ext cx="5006975" cy="174925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CD4942-1DD3-F669-89EE-27B3C318A914}"/>
              </a:ext>
            </a:extLst>
          </p:cNvPr>
          <p:cNvSpPr txBox="1"/>
          <p:nvPr/>
        </p:nvSpPr>
        <p:spPr>
          <a:xfrm>
            <a:off x="203200" y="6366930"/>
            <a:ext cx="660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NCCN Guidelines 3.2025; Giordano et al JCO 2022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19BE8871-3025-F71C-791F-CE6BD8A6EBB4}"/>
              </a:ext>
            </a:extLst>
          </p:cNvPr>
          <p:cNvSpPr/>
          <p:nvPr/>
        </p:nvSpPr>
        <p:spPr>
          <a:xfrm>
            <a:off x="1676400" y="3228110"/>
            <a:ext cx="3740727" cy="2286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11B2DDAA-AAC7-4E33-F0F5-8BD607483BCD}"/>
              </a:ext>
            </a:extLst>
          </p:cNvPr>
          <p:cNvSpPr/>
          <p:nvPr/>
        </p:nvSpPr>
        <p:spPr>
          <a:xfrm>
            <a:off x="6691746" y="4157174"/>
            <a:ext cx="3740727" cy="2286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1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42F59-50D6-4FE2-A861-44B847709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71" y="343182"/>
            <a:ext cx="11394276" cy="685235"/>
          </a:xfrm>
        </p:spPr>
        <p:txBody>
          <a:bodyPr/>
          <a:lstStyle/>
          <a:p>
            <a:r>
              <a:rPr lang="en-US" dirty="0"/>
              <a:t>Trastuzumab </a:t>
            </a:r>
            <a:r>
              <a:rPr lang="en-US" dirty="0" err="1"/>
              <a:t>Deruxtecan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B2074-056E-4F80-99D0-14674DD7E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84" y="1449226"/>
            <a:ext cx="11856632" cy="472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06EA-C239-0EFF-718B-7D60A3C8A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843" y="477873"/>
            <a:ext cx="10239828" cy="782663"/>
          </a:xfrm>
        </p:spPr>
        <p:txBody>
          <a:bodyPr/>
          <a:lstStyle/>
          <a:p>
            <a:r>
              <a:rPr lang="en-US" dirty="0"/>
              <a:t>DESTINY-Breast01: </a:t>
            </a:r>
            <a:br>
              <a:rPr lang="en-US" dirty="0"/>
            </a:br>
            <a:r>
              <a:rPr lang="en-US" sz="2800" dirty="0">
                <a:solidFill>
                  <a:schemeClr val="accent1"/>
                </a:solidFill>
              </a:rPr>
              <a:t>T-</a:t>
            </a:r>
            <a:r>
              <a:rPr lang="en-US" sz="2800" dirty="0" err="1">
                <a:solidFill>
                  <a:schemeClr val="accent1"/>
                </a:solidFill>
              </a:rPr>
              <a:t>DXd</a:t>
            </a:r>
            <a:r>
              <a:rPr lang="en-US" sz="2800" dirty="0">
                <a:solidFill>
                  <a:schemeClr val="accent1"/>
                </a:solidFill>
              </a:rPr>
              <a:t> is Highly Active in HER2+ MBC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D00863-F5C2-307C-3AEE-88E7905D6DCF}"/>
              </a:ext>
            </a:extLst>
          </p:cNvPr>
          <p:cNvGrpSpPr/>
          <p:nvPr/>
        </p:nvGrpSpPr>
        <p:grpSpPr>
          <a:xfrm>
            <a:off x="167842" y="2535226"/>
            <a:ext cx="5991658" cy="2811778"/>
            <a:chOff x="1074343" y="1690373"/>
            <a:chExt cx="5048175" cy="25224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082490-A089-8996-517D-69C2E3ADC93A}"/>
                </a:ext>
              </a:extLst>
            </p:cNvPr>
            <p:cNvGrpSpPr/>
            <p:nvPr/>
          </p:nvGrpSpPr>
          <p:grpSpPr>
            <a:xfrm>
              <a:off x="1074343" y="1690373"/>
              <a:ext cx="5048175" cy="2136152"/>
              <a:chOff x="5978262" y="2132841"/>
              <a:chExt cx="6280298" cy="271540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77269FE-9D33-A128-1D56-F8B94D3CF3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78262" y="2482464"/>
                <a:ext cx="6280298" cy="2365782"/>
              </a:xfrm>
              <a:prstGeom prst="rect">
                <a:avLst/>
              </a:prstGeom>
            </p:spPr>
          </p:pic>
          <p:sp>
            <p:nvSpPr>
              <p:cNvPr id="6" name="Text Placeholder 18">
                <a:extLst>
                  <a:ext uri="{FF2B5EF4-FFF2-40B4-BE49-F238E27FC236}">
                    <a16:creationId xmlns:a16="http://schemas.microsoft.com/office/drawing/2014/main" id="{38F773F0-6FBE-8C6D-33B6-A7B8007607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92133" y="2132841"/>
                <a:ext cx="3591803" cy="36976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accent4"/>
                  </a:buClr>
                  <a:buSzPct val="85000"/>
                  <a:buFont typeface="Wingdings" pitchFamily="2" charset="2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Clr>
                    <a:schemeClr val="accent4"/>
                  </a:buClr>
                  <a:buFont typeface="System Font Regular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Clr>
                    <a:schemeClr val="accent4"/>
                  </a:buClr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Clr>
                    <a:schemeClr val="accent4"/>
                  </a:buClr>
                  <a:buFont typeface="Wingdings" pitchFamily="2" charset="2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Clr>
                    <a:schemeClr val="accent4"/>
                  </a:buClr>
                  <a:buFont typeface="Monaco" pitchFamily="2" charset="77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737373"/>
                  </a:buClr>
                  <a:buSzPct val="85000"/>
                  <a:buFont typeface="Wingdings" pitchFamily="2" charset="2"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Best Percentage Change From Baseline in Tumor Size (by ICR)</a:t>
                </a:r>
              </a:p>
            </p:txBody>
          </p:sp>
        </p:grp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4A4EDA1-6899-B3E2-BACF-4587D958AFE5}"/>
                </a:ext>
              </a:extLst>
            </p:cNvPr>
            <p:cNvSpPr/>
            <p:nvPr/>
          </p:nvSpPr>
          <p:spPr>
            <a:xfrm>
              <a:off x="1727425" y="3440251"/>
              <a:ext cx="2442793" cy="77254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6913" marR="0" lvl="0" indent="0" algn="l" defTabSz="1217676" rtl="0" eaLnBrk="1" fontAlgn="auto" latinLnBrk="0" hangingPunct="1">
                <a:lnSpc>
                  <a:spcPts val="2149"/>
                </a:lnSpc>
                <a:spcBef>
                  <a:spcPts val="1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7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Confirmed ORR:</a:t>
              </a:r>
              <a:r>
                <a:rPr kumimoji="0" lang="en-US" sz="1400" b="1" i="0" u="none" strike="noStrike" kern="1200" cap="none" spc="-1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1200" cap="none" spc="-7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62%</a:t>
              </a:r>
              <a:endParaRPr kumimoji="0" lang="en-US" sz="1400" b="0" i="0" u="none" strike="noStrike" kern="1200" cap="none" spc="0" normalizeH="0" baseline="24691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6913" marR="0" lvl="0" indent="0" algn="l" defTabSz="1217676" rtl="0" eaLnBrk="1" fontAlgn="auto" latinLnBrk="0" hangingPunct="1">
                <a:lnSpc>
                  <a:spcPts val="171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7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(95% CI,</a:t>
              </a:r>
              <a:r>
                <a:rPr kumimoji="0" lang="en-US" sz="1400" b="0" i="0" u="none" strike="noStrike" kern="1200" cap="none" spc="7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-7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54.5%–69.0%)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E949EB0-BF5A-A6F1-612F-A8752B3A5795}"/>
              </a:ext>
            </a:extLst>
          </p:cNvPr>
          <p:cNvSpPr txBox="1"/>
          <p:nvPr/>
        </p:nvSpPr>
        <p:spPr>
          <a:xfrm>
            <a:off x="0" y="6334780"/>
            <a:ext cx="669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Modi et al Destiny Breast01;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C, et al. ESMO 2021. Abstract 279P; Saura C, et al.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 Oncol 2024 35(3):302-307.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8997B3-5600-16ED-BA48-BF1437C0E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2189" y="2444576"/>
            <a:ext cx="5398767" cy="43833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8DF11F-EFE7-4560-A4D9-72589C24ABFC}"/>
              </a:ext>
            </a:extLst>
          </p:cNvPr>
          <p:cNvSpPr txBox="1"/>
          <p:nvPr/>
        </p:nvSpPr>
        <p:spPr>
          <a:xfrm>
            <a:off x="6954984" y="1953496"/>
            <a:ext cx="469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Overall Survival = 29 months! </a:t>
            </a:r>
          </a:p>
        </p:txBody>
      </p:sp>
    </p:spTree>
    <p:extLst>
      <p:ext uri="{BB962C8B-B14F-4D97-AF65-F5344CB8AC3E}">
        <p14:creationId xmlns:p14="http://schemas.microsoft.com/office/powerpoint/2010/main" val="14387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5E210-D862-4A52-9298-36D2A9B0D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139" y="311564"/>
            <a:ext cx="11394276" cy="685235"/>
          </a:xfrm>
        </p:spPr>
        <p:txBody>
          <a:bodyPr/>
          <a:lstStyle/>
          <a:p>
            <a:r>
              <a:rPr lang="en-US" dirty="0"/>
              <a:t>DESTINY-Breast03: Phase 3 RCT 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BDB5BA2-A7B0-4A40-A5E5-C0CEB40AC36E}"/>
              </a:ext>
            </a:extLst>
          </p:cNvPr>
          <p:cNvSpPr txBox="1">
            <a:spLocks/>
          </p:cNvSpPr>
          <p:nvPr/>
        </p:nvSpPr>
        <p:spPr>
          <a:xfrm>
            <a:off x="313293" y="1640450"/>
            <a:ext cx="4531744" cy="3942935"/>
          </a:xfrm>
          <a:prstGeom prst="rect">
            <a:avLst/>
          </a:prstGeom>
          <a:solidFill>
            <a:srgbClr val="EDF1FB"/>
          </a:solidFill>
          <a:ln w="31750">
            <a:noFill/>
          </a:ln>
        </p:spPr>
        <p:txBody>
          <a:bodyPr anchor="ctr">
            <a:noAutofit/>
          </a:bodyPr>
          <a:lstStyle>
            <a:lvl1pPr marL="342900" marR="0" indent="-3429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-381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1625478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Patients</a:t>
            </a:r>
          </a:p>
          <a:p>
            <a:pPr marL="228589" marR="0" lvl="0" indent="-228589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34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Unresectable or metastatic HER2-positive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breast cancer </a:t>
            </a:r>
          </a:p>
          <a:p>
            <a:pPr marL="228589" marR="0" lvl="0" indent="-228589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34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Previously treated with trastuzumab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taxane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in advanced/metastatic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setting</a:t>
            </a:r>
            <a:r>
              <a:rPr kumimoji="0" lang="en-US" sz="16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b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228589" marR="0" lvl="0" indent="-228589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34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Could have clinically stable, treated brain metastases</a:t>
            </a:r>
          </a:p>
          <a:p>
            <a:pPr marL="0" marR="0" lvl="0" indent="0" algn="l" defTabSz="1625478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Stratification factors</a:t>
            </a:r>
          </a:p>
          <a:p>
            <a:pPr marL="234939" marR="0" lvl="0" indent="-234939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Hormone receptor status </a:t>
            </a:r>
          </a:p>
          <a:p>
            <a:pPr marL="234939" marR="0" lvl="0" indent="-234939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Prior treatment with pertuzumab </a:t>
            </a:r>
          </a:p>
          <a:p>
            <a:pPr marL="234939" marR="0" lvl="0" indent="-234939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History of visceral disease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A32980-F819-453D-930F-7A04D22E8790}"/>
              </a:ext>
            </a:extLst>
          </p:cNvPr>
          <p:cNvCxnSpPr>
            <a:cxnSpLocks/>
          </p:cNvCxnSpPr>
          <p:nvPr/>
        </p:nvCxnSpPr>
        <p:spPr>
          <a:xfrm>
            <a:off x="4823339" y="3213795"/>
            <a:ext cx="747581" cy="0"/>
          </a:xfrm>
          <a:prstGeom prst="straightConnector1">
            <a:avLst/>
          </a:prstGeom>
          <a:noFill/>
          <a:ln w="222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CDCBD4-AE7A-4B89-93EC-A31DCD3FC411}"/>
              </a:ext>
            </a:extLst>
          </p:cNvPr>
          <p:cNvCxnSpPr/>
          <p:nvPr/>
        </p:nvCxnSpPr>
        <p:spPr>
          <a:xfrm>
            <a:off x="5753923" y="2319377"/>
            <a:ext cx="0" cy="1728216"/>
          </a:xfrm>
          <a:prstGeom prst="line">
            <a:avLst/>
          </a:prstGeom>
          <a:noFill/>
          <a:ln w="222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4B8F11-77FC-4707-A496-20D1DF5AD4D9}"/>
              </a:ext>
            </a:extLst>
          </p:cNvPr>
          <p:cNvCxnSpPr/>
          <p:nvPr/>
        </p:nvCxnSpPr>
        <p:spPr>
          <a:xfrm>
            <a:off x="5753923" y="4047047"/>
            <a:ext cx="731520" cy="0"/>
          </a:xfrm>
          <a:prstGeom prst="straightConnector1">
            <a:avLst/>
          </a:prstGeom>
          <a:noFill/>
          <a:ln w="222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BB28737-4720-476A-B7A1-5D7A309366C8}"/>
              </a:ext>
            </a:extLst>
          </p:cNvPr>
          <p:cNvCxnSpPr/>
          <p:nvPr/>
        </p:nvCxnSpPr>
        <p:spPr>
          <a:xfrm>
            <a:off x="5753923" y="2323021"/>
            <a:ext cx="731520" cy="0"/>
          </a:xfrm>
          <a:prstGeom prst="straightConnector1">
            <a:avLst/>
          </a:prstGeom>
          <a:noFill/>
          <a:ln w="222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48BEEAF-DAED-45E5-A7FC-39234D74A7FD}"/>
              </a:ext>
            </a:extLst>
          </p:cNvPr>
          <p:cNvSpPr/>
          <p:nvPr/>
        </p:nvSpPr>
        <p:spPr>
          <a:xfrm>
            <a:off x="5243842" y="2691235"/>
            <a:ext cx="1051559" cy="1001479"/>
          </a:xfrm>
          <a:prstGeom prst="ellipse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</p:spPr>
        <p:txBody>
          <a:bodyPr lIns="48000" tIns="48000" rIns="48000" bIns="48000" rtlCol="0" anchor="ctr"/>
          <a:lstStyle/>
          <a:p>
            <a:pPr marL="0" marR="0" lvl="0" indent="0" algn="ctr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</a:t>
            </a:r>
          </a:p>
          <a:p>
            <a:pPr marL="0" marR="0" lvl="0" indent="0" algn="ctr" defTabSz="9143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1:1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E7FB2D-6A43-4488-BCD7-D690796507C6}"/>
              </a:ext>
            </a:extLst>
          </p:cNvPr>
          <p:cNvSpPr/>
          <p:nvPr/>
        </p:nvSpPr>
        <p:spPr>
          <a:xfrm>
            <a:off x="6546277" y="1935043"/>
            <a:ext cx="2164803" cy="831156"/>
          </a:xfrm>
          <a:prstGeom prst="rect">
            <a:avLst/>
          </a:prstGeom>
          <a:solidFill>
            <a:srgbClr val="00298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77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T-DXd </a:t>
            </a:r>
          </a:p>
          <a:p>
            <a:pPr marL="0" marR="0" lvl="0" indent="0" algn="ctr" defTabSz="6077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5.4 mg/kg Q3W</a:t>
            </a:r>
          </a:p>
          <a:p>
            <a:pPr marL="0" marR="0" lvl="0" indent="0" algn="ctr" defTabSz="6077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(n = 261)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eiryo UI" pitchFamily="50" charset="-128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5F3292-0B8B-4B31-BF75-6F07B035FECE}"/>
              </a:ext>
            </a:extLst>
          </p:cNvPr>
          <p:cNvSpPr/>
          <p:nvPr/>
        </p:nvSpPr>
        <p:spPr>
          <a:xfrm>
            <a:off x="6572905" y="3509859"/>
            <a:ext cx="2164809" cy="831156"/>
          </a:xfrm>
          <a:prstGeom prst="rect">
            <a:avLst/>
          </a:prstGeom>
          <a:solidFill>
            <a:srgbClr val="6E6E6E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6077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T-DM1 </a:t>
            </a:r>
          </a:p>
          <a:p>
            <a:pPr marL="0" marR="0" lvl="0" indent="0" algn="ctr" defTabSz="6077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3.6 mg/kg Q3W</a:t>
            </a:r>
          </a:p>
          <a:p>
            <a:pPr marL="0" marR="0" lvl="0" indent="0" algn="ctr" defTabSz="6077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(n = 263)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eiryo UI" pitchFamily="50" charset="-128"/>
              <a:cs typeface="Arial" panose="020B0604020202020204" pitchFamily="34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F7572995-656B-4F36-9678-A9EB4508CD39}"/>
              </a:ext>
            </a:extLst>
          </p:cNvPr>
          <p:cNvSpPr txBox="1">
            <a:spLocks/>
          </p:cNvSpPr>
          <p:nvPr/>
        </p:nvSpPr>
        <p:spPr>
          <a:xfrm>
            <a:off x="9079778" y="1647752"/>
            <a:ext cx="2613423" cy="3032365"/>
          </a:xfrm>
          <a:prstGeom prst="rect">
            <a:avLst/>
          </a:prstGeom>
          <a:solidFill>
            <a:srgbClr val="EDF1FB"/>
          </a:solidFill>
          <a:ln w="31750">
            <a:noFill/>
          </a:ln>
        </p:spPr>
        <p:txBody>
          <a:bodyPr anchor="ctr">
            <a:noAutofit/>
          </a:bodyPr>
          <a:lstStyle>
            <a:lvl1pPr marL="342900" marR="0" indent="-3429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342900" marR="0" indent="-381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1625478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Primary endpoint</a:t>
            </a:r>
          </a:p>
          <a:p>
            <a:pPr marL="228589" marR="0" lvl="0" indent="-228589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34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PFS (BICR)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1625478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Key secondary endpoint</a:t>
            </a:r>
          </a:p>
          <a:p>
            <a:pPr marL="228589" marR="0" lvl="0" indent="-228589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346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OS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1346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1625478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Secondary endpoints</a:t>
            </a:r>
          </a:p>
          <a:p>
            <a:pPr marL="234939" marR="0" lvl="0" indent="-234939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ORR (BICR and investigator)</a:t>
            </a:r>
          </a:p>
          <a:p>
            <a:pPr marL="234939" marR="0" lvl="0" indent="-234939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DOR (BICR)</a:t>
            </a:r>
          </a:p>
          <a:p>
            <a:pPr marL="234939" marR="0" lvl="0" indent="-234939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PFS (investigator)</a:t>
            </a:r>
          </a:p>
          <a:p>
            <a:pPr marL="234939" marR="0" lvl="0" indent="-234939" algn="l" defTabSz="1625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Safety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65DA92-8DA1-4CE5-96DE-1625072D4102}"/>
              </a:ext>
            </a:extLst>
          </p:cNvPr>
          <p:cNvSpPr txBox="1"/>
          <p:nvPr/>
        </p:nvSpPr>
        <p:spPr>
          <a:xfrm>
            <a:off x="481652" y="6514956"/>
            <a:ext cx="11710349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0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HER2 IHC3+ or IHC2+/ISH+ based on central confirmation. 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Progression during or &lt;6 months after completing adjuvant therapy involving trastuzumab and taxane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C637FD-809E-4557-9D87-1DC41289C2AE}"/>
              </a:ext>
            </a:extLst>
          </p:cNvPr>
          <p:cNvSpPr txBox="1"/>
          <p:nvPr/>
        </p:nvSpPr>
        <p:spPr>
          <a:xfrm>
            <a:off x="5111456" y="4776238"/>
            <a:ext cx="4178011" cy="157735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114185" marR="0" lvl="0" indent="-114185" algn="l" defTabSz="456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C85C7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Key Characteristics:</a:t>
            </a:r>
          </a:p>
          <a:p>
            <a:pPr marL="230394" marR="0" lvl="0" indent="-230394" algn="l" defTabSz="456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100% received prior trastuzumab</a:t>
            </a:r>
          </a:p>
          <a:p>
            <a:pPr marL="230394" marR="0" lvl="0" indent="-230394" algn="l" defTabSz="456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60% received prior pertuzumab</a:t>
            </a:r>
          </a:p>
          <a:p>
            <a:pPr marL="230394" marR="0" lvl="0" indent="-230394" algn="l" defTabSz="456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16% received HER2 TKI</a:t>
            </a:r>
          </a:p>
          <a:p>
            <a:pPr marL="230394" marR="0" lvl="0" indent="-230394" algn="l" defTabSz="456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50% were treated in the 2L setting, ~50% were 3L+</a:t>
            </a:r>
          </a:p>
          <a:p>
            <a:pPr marL="230394" marR="0" lvl="0" indent="-230394" algn="l" defTabSz="456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prstClr val="black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22% had brain metastases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8655C9-A63F-49B1-88C8-D51B1832A684}"/>
              </a:ext>
            </a:extLst>
          </p:cNvPr>
          <p:cNvSpPr txBox="1"/>
          <p:nvPr/>
        </p:nvSpPr>
        <p:spPr>
          <a:xfrm>
            <a:off x="481652" y="6302000"/>
            <a:ext cx="1681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Cortes, J et al. ESMO 2021</a:t>
            </a:r>
          </a:p>
        </p:txBody>
      </p:sp>
    </p:spTree>
    <p:extLst>
      <p:ext uri="{BB962C8B-B14F-4D97-AF65-F5344CB8AC3E}">
        <p14:creationId xmlns:p14="http://schemas.microsoft.com/office/powerpoint/2010/main" val="151279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5E210-D862-4A52-9298-36D2A9B0D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95" y="61511"/>
            <a:ext cx="11394276" cy="685235"/>
          </a:xfrm>
        </p:spPr>
        <p:txBody>
          <a:bodyPr/>
          <a:lstStyle/>
          <a:p>
            <a:r>
              <a:rPr lang="en-US" sz="3600" dirty="0"/>
              <a:t>DESTINY-Breast03: Primary Endpoint - PFS</a:t>
            </a:r>
          </a:p>
        </p:txBody>
      </p:sp>
      <p:sp>
        <p:nvSpPr>
          <p:cNvPr id="743" name="TextBox 742">
            <a:extLst>
              <a:ext uri="{FF2B5EF4-FFF2-40B4-BE49-F238E27FC236}">
                <a16:creationId xmlns:a16="http://schemas.microsoft.com/office/drawing/2014/main" id="{2920BF3E-A549-4554-8F01-F5EA9A30DCE0}"/>
              </a:ext>
            </a:extLst>
          </p:cNvPr>
          <p:cNvSpPr txBox="1"/>
          <p:nvPr/>
        </p:nvSpPr>
        <p:spPr>
          <a:xfrm>
            <a:off x="192357" y="6532398"/>
            <a:ext cx="8992379" cy="25654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0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Cortes et al Nature Medicine June 2024; Hamilton et al. ASCO 2024;Abstract 1025. </a:t>
            </a:r>
          </a:p>
        </p:txBody>
      </p:sp>
      <p:sp>
        <p:nvSpPr>
          <p:cNvPr id="1476" name="TextBox 1475">
            <a:extLst>
              <a:ext uri="{FF2B5EF4-FFF2-40B4-BE49-F238E27FC236}">
                <a16:creationId xmlns:a16="http://schemas.microsoft.com/office/drawing/2014/main" id="{E22DC612-F8F1-4C4E-931C-F7D6CEC93C16}"/>
              </a:ext>
            </a:extLst>
          </p:cNvPr>
          <p:cNvSpPr txBox="1"/>
          <p:nvPr/>
        </p:nvSpPr>
        <p:spPr>
          <a:xfrm>
            <a:off x="10265765" y="6522259"/>
            <a:ext cx="1681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Cortes, J et al. ESMO 2021</a:t>
            </a:r>
          </a:p>
        </p:txBody>
      </p:sp>
      <p:pic>
        <p:nvPicPr>
          <p:cNvPr id="3" name="Picture 2" descr="A graph of a patient's blood pressure&#10;&#10;Description automatically generated with medium confidence">
            <a:extLst>
              <a:ext uri="{FF2B5EF4-FFF2-40B4-BE49-F238E27FC236}">
                <a16:creationId xmlns:a16="http://schemas.microsoft.com/office/drawing/2014/main" id="{559D3BC6-F6B0-E135-4C30-596486D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8" y="1403399"/>
            <a:ext cx="7667455" cy="44622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FD766-FE05-1F15-ABB7-99A9B3A0149F}"/>
              </a:ext>
            </a:extLst>
          </p:cNvPr>
          <p:cNvSpPr txBox="1"/>
          <p:nvPr/>
        </p:nvSpPr>
        <p:spPr>
          <a:xfrm>
            <a:off x="8395855" y="2194311"/>
            <a:ext cx="33666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986E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86E2"/>
                </a:solidFill>
                <a:effectLst/>
                <a:uLnTx/>
                <a:uFillTx/>
                <a:latin typeface="Harding"/>
                <a:ea typeface="+mn-ea"/>
                <a:cs typeface="+mn-cs"/>
              </a:rPr>
              <a:t>Median OS was 52.6 months (95% CI, 48.7 months to NE) with T-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986E2"/>
                </a:solidFill>
                <a:effectLst/>
                <a:uLnTx/>
                <a:uFillTx/>
                <a:latin typeface="Harding"/>
                <a:ea typeface="+mn-ea"/>
                <a:cs typeface="+mn-cs"/>
              </a:rPr>
              <a:t>DXd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86E2"/>
                </a:solidFill>
                <a:effectLst/>
                <a:uLnTx/>
                <a:uFillTx/>
                <a:latin typeface="Harding"/>
                <a:ea typeface="+mn-ea"/>
                <a:cs typeface="+mn-cs"/>
              </a:rPr>
              <a:t> vs. 42.7 months (95% CI, 35.4 months to NE) with T-DM1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986E2"/>
              </a:solidFill>
              <a:effectLst/>
              <a:uLnTx/>
              <a:uFillTx/>
              <a:latin typeface="Harding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86E2"/>
                </a:solidFill>
                <a:effectLst/>
                <a:uLnTx/>
                <a:uFillTx/>
                <a:latin typeface="Harding"/>
                <a:ea typeface="+mn-ea"/>
                <a:cs typeface="+mn-cs"/>
              </a:rPr>
              <a:t>(HR, 0.73; 95% CI, 0.56–0.94)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986E2"/>
              </a:solidFill>
              <a:effectLst/>
              <a:uLnTx/>
              <a:uFillTx/>
              <a:latin typeface="Harding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09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92AA3-0A62-F2BD-8BDC-DC6CA8B52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Toxicity 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9BED4-7981-8C43-59A5-AACCAE333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583" y="1235503"/>
            <a:ext cx="4304192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/>
              <a:t>&gt;</a:t>
            </a:r>
            <a:r>
              <a:rPr lang="en-US" sz="2000" b="1" dirty="0"/>
              <a:t>Gr 3</a:t>
            </a:r>
          </a:p>
          <a:p>
            <a:r>
              <a:rPr lang="en-US" sz="2000" dirty="0"/>
              <a:t>Nausea: 7% (all grade 77%)</a:t>
            </a:r>
          </a:p>
          <a:p>
            <a:r>
              <a:rPr lang="en-US" sz="2000" dirty="0"/>
              <a:t>Vomiting 2% (all grade 52%)</a:t>
            </a:r>
          </a:p>
          <a:p>
            <a:r>
              <a:rPr lang="en-US" sz="2000" dirty="0"/>
              <a:t>Thrombocytopenia 8% (25%)</a:t>
            </a:r>
          </a:p>
          <a:p>
            <a:r>
              <a:rPr lang="en-US" sz="2000" dirty="0"/>
              <a:t>Alopecia &lt;1% (40%)</a:t>
            </a:r>
            <a:endParaRPr lang="en-US" sz="2000" u="sng" dirty="0"/>
          </a:p>
          <a:p>
            <a:pPr marL="0" indent="0">
              <a:buNone/>
            </a:pPr>
            <a:r>
              <a:rPr lang="en-US" sz="2000" b="1" dirty="0"/>
              <a:t>Don’t forget cardiac monitoring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6F1A79-E1AF-B43D-102B-03547929068E}"/>
              </a:ext>
            </a:extLst>
          </p:cNvPr>
          <p:cNvSpPr txBox="1"/>
          <p:nvPr/>
        </p:nvSpPr>
        <p:spPr>
          <a:xfrm>
            <a:off x="115136" y="6298628"/>
            <a:ext cx="625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Hurvitz et al Lancet 2023; Powell et al ESMO Open 2022; Hamilton et al.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ASCO 2024;Abstract 1025.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FC955-833D-1D1D-F897-74D41A4D2569}"/>
              </a:ext>
            </a:extLst>
          </p:cNvPr>
          <p:cNvSpPr txBox="1"/>
          <p:nvPr/>
        </p:nvSpPr>
        <p:spPr>
          <a:xfrm>
            <a:off x="1020843" y="3931714"/>
            <a:ext cx="3897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Treatment related discontinuation for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DXd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20% vs T-DM1 6.5%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duration of treatment was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18.2 mo. vs. 6.9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E6B31E-0248-0679-098C-847838DA6836}"/>
              </a:ext>
            </a:extLst>
          </p:cNvPr>
          <p:cNvGrpSpPr/>
          <p:nvPr/>
        </p:nvGrpSpPr>
        <p:grpSpPr>
          <a:xfrm>
            <a:off x="6140757" y="3013503"/>
            <a:ext cx="5791229" cy="3817678"/>
            <a:chOff x="6434238" y="1938629"/>
            <a:chExt cx="4577676" cy="35905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E20E751-0B1C-BD8A-017D-6392B896D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r="62358"/>
            <a:stretch/>
          </p:blipFill>
          <p:spPr>
            <a:xfrm>
              <a:off x="6434238" y="1938630"/>
              <a:ext cx="2009969" cy="359053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ECEA42-37F4-E04A-5C7A-821702D60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1795" r="12382"/>
            <a:stretch/>
          </p:blipFill>
          <p:spPr>
            <a:xfrm>
              <a:off x="8442032" y="1938629"/>
              <a:ext cx="2446792" cy="359053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F74CA7-58C6-4D14-EF05-81BD172A2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7695"/>
            <a:stretch/>
          </p:blipFill>
          <p:spPr>
            <a:xfrm>
              <a:off x="10888824" y="1938630"/>
              <a:ext cx="123090" cy="3590539"/>
            </a:xfrm>
            <a:prstGeom prst="rect">
              <a:avLst/>
            </a:prstGeom>
          </p:spPr>
        </p:pic>
      </p:grpSp>
      <p:pic>
        <p:nvPicPr>
          <p:cNvPr id="4" name="Picture 3" descr="A screenshot of a screen&#10;&#10;AI-generated content may be incorrect.">
            <a:extLst>
              <a:ext uri="{FF2B5EF4-FFF2-40B4-BE49-F238E27FC236}">
                <a16:creationId xmlns:a16="http://schemas.microsoft.com/office/drawing/2014/main" id="{3AA8DE8C-F4ED-2217-3AB5-0FB225618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3186" y="1172002"/>
            <a:ext cx="69088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1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1370-9A79-5EF5-2757-92539EA9F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Brain metastases: unmet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876F5-7F7A-D33D-D39D-43F9CAAE4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842" y="1345844"/>
            <a:ext cx="9851945" cy="3554769"/>
          </a:xfrm>
        </p:spPr>
        <p:txBody>
          <a:bodyPr/>
          <a:lstStyle/>
          <a:p>
            <a:r>
              <a:rPr lang="en-US" sz="2000" dirty="0"/>
              <a:t>17 studies with 5,971 patients reported a pooled cumulative incidence of brain metastases of 31% over a median follow-up of approximately 31 months.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Flatiron Health database ~17,000 patients:  by 4L therapy the incidence of brain metastases is:​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1" dirty="0"/>
              <a:t>HR-/HER2+:</a:t>
            </a:r>
            <a:r>
              <a:rPr lang="en-US" sz="1800" dirty="0"/>
              <a:t> 37.1%​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1" dirty="0"/>
              <a:t>HR+/HER2+:</a:t>
            </a:r>
            <a:r>
              <a:rPr lang="en-US" sz="1800" dirty="0"/>
              <a:t> 26.1%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Median Overall Survival when diagnosed with breast cancer brain metastases (BCBM) ~ 6- 15 </a:t>
            </a:r>
            <a:r>
              <a:rPr lang="en-US" sz="2000" dirty="0" err="1"/>
              <a:t>mo</a:t>
            </a:r>
            <a:r>
              <a:rPr lang="en-US" sz="20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Important considerations include symptom management, palliative goals, loss of function and independence, impact of local therapies (</a:t>
            </a:r>
            <a:r>
              <a:rPr lang="en-US" sz="2000" dirty="0" err="1"/>
              <a:t>ie</a:t>
            </a:r>
            <a:r>
              <a:rPr lang="en-US" sz="2000" dirty="0"/>
              <a:t>, RT), social supports, proxy designation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052ACA-3B96-834E-3268-F9A8C24EA4E5}"/>
              </a:ext>
            </a:extLst>
          </p:cNvPr>
          <p:cNvSpPr txBox="1"/>
          <p:nvPr/>
        </p:nvSpPr>
        <p:spPr>
          <a:xfrm>
            <a:off x="214312" y="6137226"/>
            <a:ext cx="5732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Kuksis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 Neuro Oncol 2020; Sammons et al SABCS 2023; Raghavendra et al JCO OP May 2024</a:t>
            </a:r>
          </a:p>
        </p:txBody>
      </p:sp>
    </p:spTree>
    <p:extLst>
      <p:ext uri="{BB962C8B-B14F-4D97-AF65-F5344CB8AC3E}">
        <p14:creationId xmlns:p14="http://schemas.microsoft.com/office/powerpoint/2010/main" val="3496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E4261-50DB-4356-925D-B998E6F2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927" y="179732"/>
            <a:ext cx="11394276" cy="685235"/>
          </a:xfrm>
        </p:spPr>
        <p:txBody>
          <a:bodyPr>
            <a:noAutofit/>
          </a:bodyPr>
          <a:lstStyle/>
          <a:p>
            <a:r>
              <a:rPr lang="en-US" sz="2800" dirty="0"/>
              <a:t>HER2CLIMB: Tucatinib, Trastuzumab and Capecitabine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36D93BC-49D0-4985-A3EA-681538051945}"/>
              </a:ext>
            </a:extLst>
          </p:cNvPr>
          <p:cNvSpPr txBox="1">
            <a:spLocks/>
          </p:cNvSpPr>
          <p:nvPr/>
        </p:nvSpPr>
        <p:spPr>
          <a:xfrm>
            <a:off x="95009" y="6122795"/>
            <a:ext cx="6923402" cy="5554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System Font Regular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Monaco" pitchFamily="2" charset="77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1509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Murthy RK, et al.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Engl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J Med.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2020;382:597-609.</a:t>
            </a:r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3B5D4B04-3963-4D00-8C6D-59E1EBF074E0}"/>
              </a:ext>
            </a:extLst>
          </p:cNvPr>
          <p:cNvSpPr txBox="1">
            <a:spLocks/>
          </p:cNvSpPr>
          <p:nvPr/>
        </p:nvSpPr>
        <p:spPr>
          <a:xfrm>
            <a:off x="1910469" y="3970806"/>
            <a:ext cx="6300276" cy="1845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System Font Regular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Monaco" pitchFamily="2" charset="77"/>
              <a:buChar char="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1509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Tucatinib is an oral, HER2 selective kinase inhibitor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15091"/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1509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Key characteristics: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1509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All had prior trastuzumab,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pertuzumab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 T-DM1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1509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75% had visceral disease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1509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Brain metastases enrollment robust…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15091"/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15091"/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Medium" panose="020B06030201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0DDEE6-D037-4098-8549-2A45617E3F7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15091">
                <a:tint val="45000"/>
                <a:satMod val="400000"/>
              </a:srgbClr>
            </a:duotone>
            <a:lum contrast="40000"/>
          </a:blip>
          <a:stretch>
            <a:fillRect/>
          </a:stretch>
        </p:blipFill>
        <p:spPr>
          <a:xfrm>
            <a:off x="1197970" y="1279448"/>
            <a:ext cx="10293102" cy="1715517"/>
          </a:xfrm>
          <a:prstGeom prst="rect">
            <a:avLst/>
          </a:prstGeom>
        </p:spPr>
      </p:pic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4FE4FC98-D079-513B-7736-8858CB4F9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745" y="3163692"/>
            <a:ext cx="3614738" cy="369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 err="1">
                <a:solidFill>
                  <a:srgbClr val="0432FF"/>
                </a:solidFill>
              </a:rPr>
              <a:t>Ms</a:t>
            </a:r>
            <a:r>
              <a:rPr lang="en-US" sz="3200" dirty="0">
                <a:solidFill>
                  <a:srgbClr val="0432FF"/>
                </a:solidFill>
              </a:rPr>
              <a:t> Davies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C54A03E-3DC1-4C41-A07A-B20EBF4DEA0B}"/>
              </a:ext>
            </a:extLst>
          </p:cNvPr>
          <p:cNvGraphicFramePr>
            <a:graphicFrameLocks/>
          </p:cNvGraphicFramePr>
          <p:nvPr/>
        </p:nvGraphicFramePr>
        <p:xfrm>
          <a:off x="1397796" y="2348880"/>
          <a:ext cx="9396406" cy="122413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9396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relevant conflicts of interest to disclose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42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11595-8C4A-1327-583B-9061D908E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E9CB-2EC0-BBAA-7934-1ABB98970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82" y="497430"/>
            <a:ext cx="11394276" cy="685235"/>
          </a:xfrm>
        </p:spPr>
        <p:txBody>
          <a:bodyPr/>
          <a:lstStyle/>
          <a:p>
            <a:r>
              <a:rPr lang="en-US" dirty="0"/>
              <a:t>HER2CLIMB: </a:t>
            </a:r>
            <a:br>
              <a:rPr lang="en-US" dirty="0"/>
            </a:br>
            <a:r>
              <a:rPr lang="en-US" sz="2400" dirty="0"/>
              <a:t>PFS and OS in Overall Population</a:t>
            </a:r>
            <a:endParaRPr lang="en-US" dirty="0"/>
          </a:p>
        </p:txBody>
      </p:sp>
      <p:sp>
        <p:nvSpPr>
          <p:cNvPr id="26" name="Content Placeholder 30">
            <a:extLst>
              <a:ext uri="{FF2B5EF4-FFF2-40B4-BE49-F238E27FC236}">
                <a16:creationId xmlns:a16="http://schemas.microsoft.com/office/drawing/2014/main" id="{DA2DD9C5-7F7B-53F1-AC2F-F7D8A78EBF32}"/>
              </a:ext>
            </a:extLst>
          </p:cNvPr>
          <p:cNvSpPr txBox="1">
            <a:spLocks/>
          </p:cNvSpPr>
          <p:nvPr/>
        </p:nvSpPr>
        <p:spPr>
          <a:xfrm>
            <a:off x="939576" y="1294151"/>
            <a:ext cx="11215587" cy="875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System Font Regular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Monaco" pitchFamily="2" charset="77"/>
              <a:buChar char="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71509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1509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Indication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- “...metastatic HER2-positive breast cancer, including patients with brain metastases, who have received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1509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one or more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prior anti-HER2-based regimens in the metastatic setting”. 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D60BB60-8469-5C6E-F19E-819EC8B2D023}"/>
              </a:ext>
            </a:extLst>
          </p:cNvPr>
          <p:cNvSpPr txBox="1">
            <a:spLocks/>
          </p:cNvSpPr>
          <p:nvPr/>
        </p:nvSpPr>
        <p:spPr>
          <a:xfrm>
            <a:off x="193789" y="6389613"/>
            <a:ext cx="6923087" cy="2843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System Font Regular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Monaco" pitchFamily="2" charset="77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1509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Murthy RK, et al. N Engl J Med. 2020;382:597-609;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Curigliano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G et al. Ann Oncol 2022;33(3):321-29.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C517C9E-2657-89A5-1CCD-330957BC97A9}"/>
              </a:ext>
            </a:extLst>
          </p:cNvPr>
          <p:cNvSpPr txBox="1">
            <a:spLocks/>
          </p:cNvSpPr>
          <p:nvPr/>
        </p:nvSpPr>
        <p:spPr>
          <a:xfrm>
            <a:off x="1118795" y="2241102"/>
            <a:ext cx="4191449" cy="342503"/>
          </a:xfrm>
          <a:prstGeom prst="rect">
            <a:avLst/>
          </a:prstGeom>
          <a:noFill/>
          <a:ln>
            <a:noFill/>
          </a:ln>
        </p:spPr>
        <p:txBody>
          <a:bodyPr vert="horz" lIns="91440" tIns="0" rIns="9144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14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7388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1413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17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F85"/>
              </a:buClr>
              <a:buSzPct val="60000"/>
              <a:buFont typeface="Courier New" charset="0"/>
              <a:buChar char="o"/>
              <a:defRPr sz="1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5813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F85"/>
              </a:buClr>
              <a:buFont typeface="Arial"/>
              <a:buChar char="•"/>
              <a:defRPr sz="1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4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Medium" panose="020B0603020102020204"/>
                <a:cs typeface="Arial" charset="0"/>
              </a:rPr>
              <a:t>Progression-Free Survival by BICR (N=480)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FE43BB8-7C1E-D0C7-4FE1-28AAF0D98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89" y="2794681"/>
            <a:ext cx="6317931" cy="3254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FEBAAC-63A6-BE24-AD98-2B8B38115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738" y="2827371"/>
            <a:ext cx="3021330" cy="985452"/>
          </a:xfrm>
          <a:prstGeom prst="rect">
            <a:avLst/>
          </a:prstGeom>
        </p:spPr>
      </p:pic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A85488CF-0EBA-E5C7-FA04-EC32A55C1F1F}"/>
              </a:ext>
            </a:extLst>
          </p:cNvPr>
          <p:cNvSpPr txBox="1">
            <a:spLocks/>
          </p:cNvSpPr>
          <p:nvPr/>
        </p:nvSpPr>
        <p:spPr>
          <a:xfrm>
            <a:off x="6712772" y="2280926"/>
            <a:ext cx="4677120" cy="342503"/>
          </a:xfrm>
          <a:prstGeom prst="rect">
            <a:avLst/>
          </a:prstGeom>
          <a:noFill/>
          <a:ln>
            <a:noFill/>
          </a:ln>
        </p:spPr>
        <p:txBody>
          <a:bodyPr vert="horz" lIns="91440" tIns="0" rIns="9144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SzPct val="14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7388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1413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17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F85"/>
              </a:buClr>
              <a:buSzPct val="60000"/>
              <a:buFont typeface="Courier New" charset="0"/>
              <a:buChar char="o"/>
              <a:defRPr sz="1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5813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F85"/>
              </a:buClr>
              <a:buFont typeface="Arial"/>
              <a:buChar char="•"/>
              <a:defRPr sz="1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4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Medium" panose="020B0603020102020204"/>
                <a:cs typeface="Arial" charset="0"/>
              </a:rPr>
              <a:t>Overall Survival (N=612)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571504C-D25F-A490-CE25-A768485811E2}"/>
              </a:ext>
            </a:extLst>
          </p:cNvPr>
          <p:cNvSpPr/>
          <p:nvPr/>
        </p:nvSpPr>
        <p:spPr>
          <a:xfrm>
            <a:off x="5751992" y="2623429"/>
            <a:ext cx="400637" cy="56896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8C71DDE-DAF6-1213-B1D2-B75D34B71087}"/>
              </a:ext>
            </a:extLst>
          </p:cNvPr>
          <p:cNvSpPr/>
          <p:nvPr/>
        </p:nvSpPr>
        <p:spPr>
          <a:xfrm>
            <a:off x="333504" y="2623429"/>
            <a:ext cx="400637" cy="56896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" name="Picture 3" descr="A graph of a number of events&#10;&#10;AI-generated content may be incorrect.">
            <a:extLst>
              <a:ext uri="{FF2B5EF4-FFF2-40B4-BE49-F238E27FC236}">
                <a16:creationId xmlns:a16="http://schemas.microsoft.com/office/drawing/2014/main" id="{FF3B538C-78A8-D3C8-E1C3-2247611CA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838" y="2827371"/>
            <a:ext cx="6271658" cy="31741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395BCF-B52C-74CB-E9B3-142774403D1F}"/>
              </a:ext>
            </a:extLst>
          </p:cNvPr>
          <p:cNvSpPr/>
          <p:nvPr/>
        </p:nvSpPr>
        <p:spPr>
          <a:xfrm>
            <a:off x="5751992" y="2827371"/>
            <a:ext cx="200318" cy="365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55F6-588E-4F68-9358-86F7D5D21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843" y="569234"/>
            <a:ext cx="10239828" cy="782663"/>
          </a:xfrm>
        </p:spPr>
        <p:txBody>
          <a:bodyPr/>
          <a:lstStyle/>
          <a:p>
            <a:r>
              <a:rPr lang="en-US" dirty="0"/>
              <a:t>HER2CLIMB: </a:t>
            </a:r>
            <a:br>
              <a:rPr lang="en-US" dirty="0"/>
            </a:br>
            <a:r>
              <a:rPr lang="en-US" sz="3200" dirty="0">
                <a:solidFill>
                  <a:schemeClr val="accent1"/>
                </a:solidFill>
              </a:rPr>
              <a:t>Key Safety Event is Diarrhea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EDADE-D3FE-4CB7-9EAF-9DC243A16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843" y="1631601"/>
            <a:ext cx="10239828" cy="4525963"/>
          </a:xfrm>
        </p:spPr>
        <p:txBody>
          <a:bodyPr/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Most common AE in both arms (82% tucatinib arm vs 54% control arm); </a:t>
            </a:r>
            <a:b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Grade ≥3: 13% vs 9%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median time to onset of any grade diarrhea was 12 days, and the median time to resolution was 8 days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Treatment discontinuation of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tucatinib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due to diarrhea occurred in 1%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patients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Antidiarrheal prophylaxis: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Antidiarrheals used in less than half of all cycles where diarrhea was reported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used, duration of antidiarrheal treatment was short (median of 3 days/cycle) and the same in both arms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0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76C3C-58CE-C64A-B1F9-D6E5B0E6B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361" y="384098"/>
            <a:ext cx="10792178" cy="920998"/>
          </a:xfrm>
        </p:spPr>
        <p:txBody>
          <a:bodyPr/>
          <a:lstStyle/>
          <a:p>
            <a:r>
              <a:rPr lang="en-US" sz="2800" dirty="0"/>
              <a:t>DESTINY-Breast01, -02, and -03 Pooled Analysis:</a:t>
            </a:r>
            <a:br>
              <a:rPr lang="en-US" sz="2800" dirty="0"/>
            </a:br>
            <a:r>
              <a:rPr lang="en-US" sz="2800" dirty="0"/>
              <a:t>T-</a:t>
            </a:r>
            <a:r>
              <a:rPr lang="en-US" sz="2800" dirty="0" err="1"/>
              <a:t>DXd</a:t>
            </a:r>
            <a:r>
              <a:rPr lang="en-US" sz="2800" dirty="0"/>
              <a:t> in HER2+ MBC With Brain Metastases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1E94B-FD7E-D24E-B870-E8593A7A8C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803" y="6149087"/>
            <a:ext cx="6317577" cy="598841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For patients with measurable brain lesion(s) at baseline and at least 1 postbaseline assessment.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Hurvitz SA, et al. ESMO 2023. Abstract 377O; Andes  F Ann Oncol 2024;35(12):1169-80.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8E6B45-8FA7-D63D-CA44-565165332FC2}"/>
              </a:ext>
            </a:extLst>
          </p:cNvPr>
          <p:cNvSpPr txBox="1"/>
          <p:nvPr/>
        </p:nvSpPr>
        <p:spPr>
          <a:xfrm>
            <a:off x="6096001" y="2162568"/>
            <a:ext cx="541972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Comparator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3C18B6-A3D6-06D8-DF2D-141C87403277}"/>
              </a:ext>
            </a:extLst>
          </p:cNvPr>
          <p:cNvSpPr txBox="1"/>
          <p:nvPr/>
        </p:nvSpPr>
        <p:spPr>
          <a:xfrm>
            <a:off x="698500" y="2162568"/>
            <a:ext cx="541972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T-DXd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99DEDD-CA3D-4401-616B-2042903FFB5A}"/>
              </a:ext>
            </a:extLst>
          </p:cNvPr>
          <p:cNvGrpSpPr/>
          <p:nvPr/>
        </p:nvGrpSpPr>
        <p:grpSpPr>
          <a:xfrm>
            <a:off x="6048375" y="2923161"/>
            <a:ext cx="6018269" cy="3118521"/>
            <a:chOff x="6091834" y="2414114"/>
            <a:chExt cx="5856909" cy="283304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2D4F58-AA25-BEEB-7F76-4BA803F77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7753"/>
            <a:stretch/>
          </p:blipFill>
          <p:spPr>
            <a:xfrm>
              <a:off x="6091834" y="2414115"/>
              <a:ext cx="5856909" cy="28330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A8EA29-C7AD-C779-11DB-92991DD38AA1}"/>
                </a:ext>
              </a:extLst>
            </p:cNvPr>
            <p:cNvSpPr/>
            <p:nvPr/>
          </p:nvSpPr>
          <p:spPr>
            <a:xfrm>
              <a:off x="9581745" y="2414114"/>
              <a:ext cx="2366998" cy="513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C45160-3AD3-FBB1-CE70-42AA73186BF7}"/>
              </a:ext>
            </a:extLst>
          </p:cNvPr>
          <p:cNvGrpSpPr/>
          <p:nvPr/>
        </p:nvGrpSpPr>
        <p:grpSpPr>
          <a:xfrm>
            <a:off x="7028478" y="2759397"/>
            <a:ext cx="3639044" cy="831510"/>
            <a:chOff x="7981213" y="2156141"/>
            <a:chExt cx="3639044" cy="8315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888EE8-408B-2537-FF5B-F5A51F07411D}"/>
                </a:ext>
              </a:extLst>
            </p:cNvPr>
            <p:cNvSpPr txBox="1"/>
            <p:nvPr/>
          </p:nvSpPr>
          <p:spPr>
            <a:xfrm>
              <a:off x="8486155" y="2156141"/>
              <a:ext cx="26788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T-DM1 (n=27)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Trastuzumab/capecitabine (n=13)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Lapatinib/capecitabine (n=16)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607ABE-D176-1F7B-B461-9CE9B86B4AE6}"/>
                </a:ext>
              </a:extLst>
            </p:cNvPr>
            <p:cNvSpPr/>
            <p:nvPr/>
          </p:nvSpPr>
          <p:spPr>
            <a:xfrm>
              <a:off x="7981214" y="2227808"/>
              <a:ext cx="504941" cy="139783"/>
            </a:xfrm>
            <a:prstGeom prst="rect">
              <a:avLst/>
            </a:prstGeom>
            <a:solidFill>
              <a:srgbClr val="6263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3E97832-3724-D8A2-B3CC-E3D6DD346197}"/>
                </a:ext>
              </a:extLst>
            </p:cNvPr>
            <p:cNvSpPr/>
            <p:nvPr/>
          </p:nvSpPr>
          <p:spPr>
            <a:xfrm>
              <a:off x="7981213" y="2409415"/>
              <a:ext cx="504941" cy="139783"/>
            </a:xfrm>
            <a:prstGeom prst="rect">
              <a:avLst/>
            </a:prstGeom>
            <a:solidFill>
              <a:srgbClr val="8CCD4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BFD6F4-0475-D3B8-E8CF-D91D3E86B0AC}"/>
                </a:ext>
              </a:extLst>
            </p:cNvPr>
            <p:cNvSpPr/>
            <p:nvPr/>
          </p:nvSpPr>
          <p:spPr>
            <a:xfrm>
              <a:off x="7981214" y="2591023"/>
              <a:ext cx="504941" cy="13978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89DF58-DC4F-FB73-2513-ECD07D6A32B0}"/>
                </a:ext>
              </a:extLst>
            </p:cNvPr>
            <p:cNvSpPr txBox="1"/>
            <p:nvPr/>
          </p:nvSpPr>
          <p:spPr>
            <a:xfrm>
              <a:off x="8108637" y="2679874"/>
              <a:ext cx="35116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*     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Patients without prior RT to the brain (n=18)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D52F54-D97F-DEE8-9214-A05861EA8F9D}"/>
              </a:ext>
            </a:extLst>
          </p:cNvPr>
          <p:cNvGrpSpPr/>
          <p:nvPr/>
        </p:nvGrpSpPr>
        <p:grpSpPr>
          <a:xfrm>
            <a:off x="223993" y="2672859"/>
            <a:ext cx="5805339" cy="3050971"/>
            <a:chOff x="390490" y="2414114"/>
            <a:chExt cx="5390679" cy="28330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A208DB-66C0-C518-A48D-C553F9385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51912"/>
            <a:stretch/>
          </p:blipFill>
          <p:spPr>
            <a:xfrm>
              <a:off x="390490" y="2414114"/>
              <a:ext cx="5390679" cy="2833048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A9D4B5-3F67-9B0F-0B11-DE2A1DE20E5C}"/>
                </a:ext>
              </a:extLst>
            </p:cNvPr>
            <p:cNvSpPr/>
            <p:nvPr/>
          </p:nvSpPr>
          <p:spPr>
            <a:xfrm>
              <a:off x="3578423" y="2613118"/>
              <a:ext cx="2202746" cy="314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7CCD93-8689-2C5F-4D8C-484979AD54B0}"/>
              </a:ext>
            </a:extLst>
          </p:cNvPr>
          <p:cNvGrpSpPr/>
          <p:nvPr/>
        </p:nvGrpSpPr>
        <p:grpSpPr>
          <a:xfrm>
            <a:off x="1728296" y="2765084"/>
            <a:ext cx="3639043" cy="481313"/>
            <a:chOff x="7981214" y="2156141"/>
            <a:chExt cx="3639043" cy="48131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FCBC7F-A454-691A-CAC4-632EA5F21339}"/>
                </a:ext>
              </a:extLst>
            </p:cNvPr>
            <p:cNvSpPr txBox="1"/>
            <p:nvPr/>
          </p:nvSpPr>
          <p:spPr>
            <a:xfrm>
              <a:off x="8486155" y="2156141"/>
              <a:ext cx="2678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DXd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(n=85)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65BF615-0A3F-5BD4-8132-761492062D90}"/>
                </a:ext>
              </a:extLst>
            </p:cNvPr>
            <p:cNvSpPr/>
            <p:nvPr/>
          </p:nvSpPr>
          <p:spPr>
            <a:xfrm>
              <a:off x="7981214" y="2227808"/>
              <a:ext cx="504941" cy="139783"/>
            </a:xfrm>
            <a:prstGeom prst="rect">
              <a:avLst/>
            </a:prstGeom>
            <a:solidFill>
              <a:srgbClr val="0052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3A66C8-9E1F-3200-1435-D7EDBC131328}"/>
                </a:ext>
              </a:extLst>
            </p:cNvPr>
            <p:cNvSpPr txBox="1"/>
            <p:nvPr/>
          </p:nvSpPr>
          <p:spPr>
            <a:xfrm>
              <a:off x="8108637" y="2329677"/>
              <a:ext cx="35116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*     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Patients without prior RT to the brain (n=26)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10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71E2AC6-0394-593A-8452-AC0CCBDE7AEA}"/>
              </a:ext>
            </a:extLst>
          </p:cNvPr>
          <p:cNvGrpSpPr/>
          <p:nvPr/>
        </p:nvGrpSpPr>
        <p:grpSpPr>
          <a:xfrm>
            <a:off x="657812" y="1764639"/>
            <a:ext cx="5422948" cy="2782084"/>
            <a:chOff x="339762" y="1612238"/>
            <a:chExt cx="5743308" cy="29597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48CEE91-F25D-0B2D-7AC0-939F29C8035C}"/>
                </a:ext>
              </a:extLst>
            </p:cNvPr>
            <p:cNvGrpSpPr/>
            <p:nvPr/>
          </p:nvGrpSpPr>
          <p:grpSpPr>
            <a:xfrm>
              <a:off x="339762" y="1612238"/>
              <a:ext cx="5743308" cy="2959769"/>
              <a:chOff x="339762" y="1957284"/>
              <a:chExt cx="5743308" cy="295976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95B2184-FEBF-48E3-71AA-1E5C6FB8C5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t="11761" r="50297" b="-1"/>
              <a:stretch/>
            </p:blipFill>
            <p:spPr>
              <a:xfrm>
                <a:off x="339762" y="1957284"/>
                <a:ext cx="5701898" cy="295976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97E1E79-593B-3612-824F-93F30DC71734}"/>
                  </a:ext>
                </a:extLst>
              </p:cNvPr>
              <p:cNvSpPr/>
              <p:nvPr/>
            </p:nvSpPr>
            <p:spPr>
              <a:xfrm>
                <a:off x="3657599" y="2045777"/>
                <a:ext cx="2425471" cy="774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51EA1A6-18F9-335E-126B-94CBEE7D4DDD}"/>
                </a:ext>
              </a:extLst>
            </p:cNvPr>
            <p:cNvSpPr/>
            <p:nvPr/>
          </p:nvSpPr>
          <p:spPr>
            <a:xfrm>
              <a:off x="1673157" y="3280136"/>
              <a:ext cx="123541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8739A57-C059-C739-F562-D3AE4CC8132B}"/>
              </a:ext>
            </a:extLst>
          </p:cNvPr>
          <p:cNvGrpSpPr/>
          <p:nvPr/>
        </p:nvGrpSpPr>
        <p:grpSpPr>
          <a:xfrm>
            <a:off x="6150380" y="1774164"/>
            <a:ext cx="5435157" cy="2782084"/>
            <a:chOff x="6096000" y="1612238"/>
            <a:chExt cx="5756238" cy="295976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E188F9E-F713-8DFE-F851-CB7B3E402982}"/>
                </a:ext>
              </a:extLst>
            </p:cNvPr>
            <p:cNvGrpSpPr/>
            <p:nvPr/>
          </p:nvGrpSpPr>
          <p:grpSpPr>
            <a:xfrm>
              <a:off x="6096000" y="1612238"/>
              <a:ext cx="5756238" cy="2959769"/>
              <a:chOff x="6096000" y="1957284"/>
              <a:chExt cx="5756238" cy="295976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B3C6279-BC45-2E91-7A07-6E2847D5C2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50297" t="11761" b="-1"/>
              <a:stretch/>
            </p:blipFill>
            <p:spPr>
              <a:xfrm>
                <a:off x="6096000" y="1957284"/>
                <a:ext cx="5701898" cy="2959769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FAF9457-15FE-5203-63D4-784660C43AE5}"/>
                  </a:ext>
                </a:extLst>
              </p:cNvPr>
              <p:cNvSpPr/>
              <p:nvPr/>
            </p:nvSpPr>
            <p:spPr>
              <a:xfrm>
                <a:off x="9444835" y="2050943"/>
                <a:ext cx="2407403" cy="774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6449DCD-5F8E-C06E-F6E5-78F7365AFF5A}"/>
                </a:ext>
              </a:extLst>
            </p:cNvPr>
            <p:cNvSpPr/>
            <p:nvPr/>
          </p:nvSpPr>
          <p:spPr>
            <a:xfrm>
              <a:off x="7375054" y="3467912"/>
              <a:ext cx="981005" cy="193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B76C3C-58CE-C64A-B1F9-D6E5B0E6B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014" y="227508"/>
            <a:ext cx="10792178" cy="920998"/>
          </a:xfrm>
        </p:spPr>
        <p:txBody>
          <a:bodyPr/>
          <a:lstStyle/>
          <a:p>
            <a:r>
              <a:rPr lang="en-US" sz="2800" dirty="0"/>
              <a:t>DESTINY-Breast01, -02, and -03 Pooled Analysis </a:t>
            </a:r>
            <a:br>
              <a:rPr lang="en-US" sz="2800" dirty="0"/>
            </a:br>
            <a:r>
              <a:rPr lang="en-US" sz="2800" dirty="0"/>
              <a:t>Exploratory CNS-PFS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1E94B-FD7E-D24E-B870-E8593A7A8C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947" y="6149087"/>
            <a:ext cx="6317577" cy="598841"/>
          </a:xfrm>
        </p:spPr>
        <p:txBody>
          <a:bodyPr>
            <a:norm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  <a:p>
            <a:pPr lvl="0"/>
            <a:r>
              <a:rPr lang="en-US" dirty="0">
                <a:solidFill>
                  <a:schemeClr val="tx1"/>
                </a:solidFill>
              </a:rPr>
              <a:t>Hurvitz SA, et al. ESMO 2023. Abstract 377O; Andes  F Ann Oncol 2024;35(12):1169-80.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738AF1-19AF-FF64-DE7A-A8788BCEF7FC}"/>
              </a:ext>
            </a:extLst>
          </p:cNvPr>
          <p:cNvCxnSpPr/>
          <p:nvPr/>
        </p:nvCxnSpPr>
        <p:spPr>
          <a:xfrm>
            <a:off x="3968885" y="2290660"/>
            <a:ext cx="301558" cy="0"/>
          </a:xfrm>
          <a:prstGeom prst="line">
            <a:avLst/>
          </a:prstGeom>
          <a:ln w="25400">
            <a:solidFill>
              <a:srgbClr val="0052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8F4A85-32E9-C29C-3104-A47F445682BB}"/>
              </a:ext>
            </a:extLst>
          </p:cNvPr>
          <p:cNvCxnSpPr/>
          <p:nvPr/>
        </p:nvCxnSpPr>
        <p:spPr>
          <a:xfrm>
            <a:off x="3968885" y="2511156"/>
            <a:ext cx="301558" cy="0"/>
          </a:xfrm>
          <a:prstGeom prst="line">
            <a:avLst/>
          </a:prstGeom>
          <a:ln w="2540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697C2E9-CEAD-29DC-7CB5-479522F412B3}"/>
              </a:ext>
            </a:extLst>
          </p:cNvPr>
          <p:cNvSpPr txBox="1"/>
          <p:nvPr/>
        </p:nvSpPr>
        <p:spPr>
          <a:xfrm>
            <a:off x="3968885" y="1893726"/>
            <a:ext cx="30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81418D-01AB-0B01-46B6-0FB3A99B195B}"/>
              </a:ext>
            </a:extLst>
          </p:cNvPr>
          <p:cNvSpPr txBox="1"/>
          <p:nvPr/>
        </p:nvSpPr>
        <p:spPr>
          <a:xfrm>
            <a:off x="4288380" y="1924265"/>
            <a:ext cx="18936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Censored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T-DXd Treated (n=104)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 Treated (n=58)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E899F-43D4-5A6A-FEB1-2FF1383AB981}"/>
              </a:ext>
            </a:extLst>
          </p:cNvPr>
          <p:cNvSpPr txBox="1"/>
          <p:nvPr/>
        </p:nvSpPr>
        <p:spPr>
          <a:xfrm>
            <a:off x="699912" y="1362456"/>
            <a:ext cx="5396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CNS-PFS in Treated/Stable BMs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91C0F7-D613-CD89-856C-9030B8D89D67}"/>
              </a:ext>
            </a:extLst>
          </p:cNvPr>
          <p:cNvCxnSpPr/>
          <p:nvPr/>
        </p:nvCxnSpPr>
        <p:spPr>
          <a:xfrm>
            <a:off x="9506045" y="2287723"/>
            <a:ext cx="301558" cy="0"/>
          </a:xfrm>
          <a:prstGeom prst="line">
            <a:avLst/>
          </a:prstGeom>
          <a:ln w="25400">
            <a:solidFill>
              <a:srgbClr val="0052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01CF34-2EC5-9B2B-A35D-B3AEA9FF57CF}"/>
              </a:ext>
            </a:extLst>
          </p:cNvPr>
          <p:cNvCxnSpPr/>
          <p:nvPr/>
        </p:nvCxnSpPr>
        <p:spPr>
          <a:xfrm>
            <a:off x="9506045" y="2508219"/>
            <a:ext cx="301558" cy="0"/>
          </a:xfrm>
          <a:prstGeom prst="line">
            <a:avLst/>
          </a:prstGeom>
          <a:ln w="25400"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6D67F09-213B-9C99-9F64-8BFE89AC1B2B}"/>
              </a:ext>
            </a:extLst>
          </p:cNvPr>
          <p:cNvSpPr txBox="1"/>
          <p:nvPr/>
        </p:nvSpPr>
        <p:spPr>
          <a:xfrm>
            <a:off x="9506045" y="1890789"/>
            <a:ext cx="30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A9EA22-341C-BC9A-FE37-3AEB1A50F3F1}"/>
              </a:ext>
            </a:extLst>
          </p:cNvPr>
          <p:cNvSpPr txBox="1"/>
          <p:nvPr/>
        </p:nvSpPr>
        <p:spPr>
          <a:xfrm>
            <a:off x="9825540" y="1921328"/>
            <a:ext cx="18936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Censored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T-DXd Treated (n=44)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 Treated (n=25)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D293D6-9D73-4E35-4723-6C5FE1A47CDF}"/>
              </a:ext>
            </a:extLst>
          </p:cNvPr>
          <p:cNvSpPr/>
          <p:nvPr/>
        </p:nvSpPr>
        <p:spPr>
          <a:xfrm>
            <a:off x="7407275" y="3309319"/>
            <a:ext cx="569406" cy="232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44F383-4A9C-7B6F-6817-65719EB935CB}"/>
              </a:ext>
            </a:extLst>
          </p:cNvPr>
          <p:cNvSpPr txBox="1"/>
          <p:nvPr/>
        </p:nvSpPr>
        <p:spPr>
          <a:xfrm>
            <a:off x="6111240" y="1362456"/>
            <a:ext cx="5383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CNS-PFS in Untreated/Active BMs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16E7769B-7CBD-F85E-4982-08C936633EC9}"/>
              </a:ext>
            </a:extLst>
          </p:cNvPr>
          <p:cNvSpPr txBox="1">
            <a:spLocks/>
          </p:cNvSpPr>
          <p:nvPr/>
        </p:nvSpPr>
        <p:spPr>
          <a:xfrm>
            <a:off x="704088" y="5458887"/>
            <a:ext cx="5276850" cy="4762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System Font Regular"/>
              <a:buChar char="–"/>
              <a:defRPr sz="2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Monaco" pitchFamily="2" charset="77"/>
              <a:buChar char="⎼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37373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Treated/stable BMs: Patients have received prior CNS-directed therapy for their BMs, and their CNS disease is stable</a:t>
            </a:r>
          </a:p>
        </p:txBody>
      </p:sp>
      <p:graphicFrame>
        <p:nvGraphicFramePr>
          <p:cNvPr id="33" name="Table 10">
            <a:extLst>
              <a:ext uri="{FF2B5EF4-FFF2-40B4-BE49-F238E27FC236}">
                <a16:creationId xmlns:a16="http://schemas.microsoft.com/office/drawing/2014/main" id="{CA2E5C84-7C7C-C6D5-1BAF-5E18C850AF42}"/>
              </a:ext>
            </a:extLst>
          </p:cNvPr>
          <p:cNvGraphicFramePr>
            <a:graphicFrameLocks noGrp="1"/>
          </p:cNvGraphicFramePr>
          <p:nvPr/>
        </p:nvGraphicFramePr>
        <p:xfrm>
          <a:off x="6172201" y="4664403"/>
          <a:ext cx="5315712" cy="81113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78534">
                  <a:extLst>
                    <a:ext uri="{9D8B030D-6E8A-4147-A177-3AD203B41FA5}">
                      <a16:colId xmlns:a16="http://schemas.microsoft.com/office/drawing/2014/main" val="2786280556"/>
                    </a:ext>
                  </a:extLst>
                </a:gridCol>
                <a:gridCol w="1407640">
                  <a:extLst>
                    <a:ext uri="{9D8B030D-6E8A-4147-A177-3AD203B41FA5}">
                      <a16:colId xmlns:a16="http://schemas.microsoft.com/office/drawing/2014/main" val="2990647604"/>
                    </a:ext>
                  </a:extLst>
                </a:gridCol>
                <a:gridCol w="1629538">
                  <a:extLst>
                    <a:ext uri="{9D8B030D-6E8A-4147-A177-3AD203B41FA5}">
                      <a16:colId xmlns:a16="http://schemas.microsoft.com/office/drawing/2014/main" val="1651614072"/>
                    </a:ext>
                  </a:extLst>
                </a:gridCol>
              </a:tblGrid>
              <a:tr h="270378">
                <a:tc>
                  <a:txBody>
                    <a:bodyPr/>
                    <a:lstStyle/>
                    <a:p>
                      <a:r>
                        <a:rPr lang="en-US" sz="1300" dirty="0"/>
                        <a:t>Untreated/Active BMs</a:t>
                      </a:r>
                    </a:p>
                  </a:txBody>
                  <a:tcPr marR="0" marT="9144" marB="91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T-DXd (n=44)</a:t>
                      </a:r>
                    </a:p>
                  </a:txBody>
                  <a:tcPr marL="18288" marR="0" marT="9144" marB="9144" anchor="ctr">
                    <a:solidFill>
                      <a:srgbClr val="0052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Comparator (n=25)</a:t>
                      </a:r>
                    </a:p>
                  </a:txBody>
                  <a:tcPr marL="27432" marR="0" marT="9144" marB="9144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981018"/>
                  </a:ext>
                </a:extLst>
              </a:tr>
              <a:tr h="270378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Median CNS-PFS, mo (95% CI)</a:t>
                      </a:r>
                    </a:p>
                  </a:txBody>
                  <a:tcPr marR="0" marT="9144" marB="91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18.5 (13.6-23.3)</a:t>
                      </a:r>
                    </a:p>
                  </a:txBody>
                  <a:tcPr marL="18288" marR="0" marT="9144" marB="91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4.0 (2.7-5.7)</a:t>
                      </a:r>
                    </a:p>
                  </a:txBody>
                  <a:tcPr marL="18288" marR="0" marT="9144" marB="9144" anchor="ctr"/>
                </a:tc>
                <a:extLst>
                  <a:ext uri="{0D108BD9-81ED-4DB2-BD59-A6C34878D82A}">
                    <a16:rowId xmlns:a16="http://schemas.microsoft.com/office/drawing/2014/main" val="1877325856"/>
                  </a:ext>
                </a:extLst>
              </a:tr>
              <a:tr h="270378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HR (95% CI)</a:t>
                      </a:r>
                    </a:p>
                  </a:txBody>
                  <a:tcPr marR="0" marT="9144" marB="9144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0.19 (0.11-0.35)</a:t>
                      </a:r>
                    </a:p>
                  </a:txBody>
                  <a:tcPr marL="18288" marR="0" marT="9144" marB="9144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939423"/>
                  </a:ext>
                </a:extLst>
              </a:tr>
            </a:tbl>
          </a:graphicData>
        </a:graphic>
      </p:graphicFrame>
      <p:graphicFrame>
        <p:nvGraphicFramePr>
          <p:cNvPr id="34" name="Table 10">
            <a:extLst>
              <a:ext uri="{FF2B5EF4-FFF2-40B4-BE49-F238E27FC236}">
                <a16:creationId xmlns:a16="http://schemas.microsoft.com/office/drawing/2014/main" id="{2D750FE1-317D-169C-96F3-2A88DB7D1980}"/>
              </a:ext>
            </a:extLst>
          </p:cNvPr>
          <p:cNvGraphicFramePr>
            <a:graphicFrameLocks noGrp="1"/>
          </p:cNvGraphicFramePr>
          <p:nvPr/>
        </p:nvGraphicFramePr>
        <p:xfrm>
          <a:off x="704088" y="4663829"/>
          <a:ext cx="5270510" cy="81228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40600">
                  <a:extLst>
                    <a:ext uri="{9D8B030D-6E8A-4147-A177-3AD203B41FA5}">
                      <a16:colId xmlns:a16="http://schemas.microsoft.com/office/drawing/2014/main" val="2786280556"/>
                    </a:ext>
                  </a:extLst>
                </a:gridCol>
                <a:gridCol w="1464955">
                  <a:extLst>
                    <a:ext uri="{9D8B030D-6E8A-4147-A177-3AD203B41FA5}">
                      <a16:colId xmlns:a16="http://schemas.microsoft.com/office/drawing/2014/main" val="2990647604"/>
                    </a:ext>
                  </a:extLst>
                </a:gridCol>
                <a:gridCol w="1464955">
                  <a:extLst>
                    <a:ext uri="{9D8B030D-6E8A-4147-A177-3AD203B41FA5}">
                      <a16:colId xmlns:a16="http://schemas.microsoft.com/office/drawing/2014/main" val="1651614072"/>
                    </a:ext>
                  </a:extLst>
                </a:gridCol>
              </a:tblGrid>
              <a:tr h="270761">
                <a:tc>
                  <a:txBody>
                    <a:bodyPr/>
                    <a:lstStyle/>
                    <a:p>
                      <a:r>
                        <a:rPr lang="en-US" sz="1300" dirty="0"/>
                        <a:t>Treated/Stable BMs</a:t>
                      </a:r>
                    </a:p>
                  </a:txBody>
                  <a:tcPr marR="0" marT="9144" marB="91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T-DXd (n=104)</a:t>
                      </a:r>
                    </a:p>
                  </a:txBody>
                  <a:tcPr marL="18288" marR="18288" marT="9144" marB="9144" anchor="ctr">
                    <a:solidFill>
                      <a:srgbClr val="0052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Comparator (n=58)</a:t>
                      </a:r>
                    </a:p>
                  </a:txBody>
                  <a:tcPr marL="18288" marR="18288" marT="9144" marB="9144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981018"/>
                  </a:ext>
                </a:extLst>
              </a:tr>
              <a:tr h="270761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Median CNS-PFS, mo (95% CI)</a:t>
                      </a:r>
                    </a:p>
                  </a:txBody>
                  <a:tcPr marR="0" marT="9144" marB="91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12.3 (11.1-13.8)</a:t>
                      </a:r>
                    </a:p>
                  </a:txBody>
                  <a:tcPr marL="18288" marR="18288" marT="9144" marB="914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8.7 (6.3-11.8)</a:t>
                      </a:r>
                    </a:p>
                  </a:txBody>
                  <a:tcPr marL="18288" marR="18288" marT="9144" marB="9144" anchor="ctr"/>
                </a:tc>
                <a:extLst>
                  <a:ext uri="{0D108BD9-81ED-4DB2-BD59-A6C34878D82A}">
                    <a16:rowId xmlns:a16="http://schemas.microsoft.com/office/drawing/2014/main" val="1877325856"/>
                  </a:ext>
                </a:extLst>
              </a:tr>
              <a:tr h="270761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HR (95% CI)</a:t>
                      </a:r>
                    </a:p>
                  </a:txBody>
                  <a:tcPr marR="0" marT="9144" marB="9144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0.59 (0.39-0.89)</a:t>
                      </a:r>
                    </a:p>
                  </a:txBody>
                  <a:tcPr marL="18288" marR="18288" marT="9144" marB="9144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939423"/>
                  </a:ext>
                </a:extLst>
              </a:tr>
            </a:tbl>
          </a:graphicData>
        </a:graphic>
      </p:graphicFrame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C0380DBD-83F3-4462-AB28-E528060DFF14}"/>
              </a:ext>
            </a:extLst>
          </p:cNvPr>
          <p:cNvSpPr txBox="1">
            <a:spLocks/>
          </p:cNvSpPr>
          <p:nvPr/>
        </p:nvSpPr>
        <p:spPr>
          <a:xfrm>
            <a:off x="6096000" y="5458694"/>
            <a:ext cx="5686659" cy="47644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00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System Font Regular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3200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3200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Monaco" pitchFamily="2" charset="77"/>
              <a:buChar char="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75B4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Untreated/active BMs: Patients have new BMs or progressive BMs that have not been subjected to CNS-directed therapy since documented progression</a:t>
            </a:r>
          </a:p>
        </p:txBody>
      </p:sp>
    </p:spTree>
    <p:extLst>
      <p:ext uri="{BB962C8B-B14F-4D97-AF65-F5344CB8AC3E}">
        <p14:creationId xmlns:p14="http://schemas.microsoft.com/office/powerpoint/2010/main" val="237431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C0D89-C507-5200-79A2-F306A4BA6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822FA-0232-C9D8-8D09-1F022B3FD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36" y="1196752"/>
            <a:ext cx="11600928" cy="44644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9D9435-D6E3-743A-D9A0-DEC016EAA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5" y="173930"/>
            <a:ext cx="12192000" cy="662782"/>
          </a:xfrm>
        </p:spPr>
        <p:txBody>
          <a:bodyPr>
            <a:normAutofit/>
          </a:bodyPr>
          <a:lstStyle/>
          <a:p>
            <a:r>
              <a:rPr lang="en-US" dirty="0"/>
              <a:t>DESTINY-Breast12: T-</a:t>
            </a:r>
            <a:r>
              <a:rPr lang="en-US" dirty="0" err="1"/>
              <a:t>DXd</a:t>
            </a:r>
            <a:r>
              <a:rPr lang="en-US" dirty="0"/>
              <a:t> for HER2+ Brain Mets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A4AC2-1F40-4D33-2D29-57DEFEA37008}"/>
              </a:ext>
            </a:extLst>
          </p:cNvPr>
          <p:cNvSpPr txBox="1"/>
          <p:nvPr/>
        </p:nvSpPr>
        <p:spPr>
          <a:xfrm>
            <a:off x="-13376" y="6529607"/>
            <a:ext cx="4176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Harbeck N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Nat Med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 2024;30(12):3717-3727.</a:t>
            </a:r>
          </a:p>
        </p:txBody>
      </p:sp>
    </p:spTree>
    <p:extLst>
      <p:ext uri="{BB962C8B-B14F-4D97-AF65-F5344CB8AC3E}">
        <p14:creationId xmlns:p14="http://schemas.microsoft.com/office/powerpoint/2010/main" val="314941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DA58F-A4CE-0379-6898-053FDF65B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F48C36F-3F93-3EF2-532D-2F03A230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5" y="173930"/>
            <a:ext cx="12192000" cy="662782"/>
          </a:xfrm>
        </p:spPr>
        <p:txBody>
          <a:bodyPr>
            <a:normAutofit/>
          </a:bodyPr>
          <a:lstStyle/>
          <a:p>
            <a:r>
              <a:rPr lang="en-US" dirty="0"/>
              <a:t>DESTINY-Breast12: T-</a:t>
            </a:r>
            <a:r>
              <a:rPr lang="en-US" dirty="0" err="1"/>
              <a:t>DXd</a:t>
            </a:r>
            <a:r>
              <a:rPr lang="en-US" dirty="0"/>
              <a:t> for HER2+ Brain Mets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4CB6E9-9FC5-2ED8-2E36-E60E17C59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4559"/>
            <a:ext cx="6161749" cy="2070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D2B89A-D8C3-7F4D-1904-D65BA7225DFC}"/>
              </a:ext>
            </a:extLst>
          </p:cNvPr>
          <p:cNvSpPr txBox="1"/>
          <p:nvPr/>
        </p:nvSpPr>
        <p:spPr>
          <a:xfrm>
            <a:off x="2567608" y="179047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With Baseline Brain Mets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70381-73FB-526B-A3B7-DAEBBAF34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466" y="1304559"/>
            <a:ext cx="6315107" cy="20700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FF0009-AB59-DFCC-FC22-30606BA75DF4}"/>
              </a:ext>
            </a:extLst>
          </p:cNvPr>
          <p:cNvSpPr txBox="1"/>
          <p:nvPr/>
        </p:nvSpPr>
        <p:spPr>
          <a:xfrm>
            <a:off x="8734400" y="179047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No Baseline Brain Mets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93D1EE-C1B1-9324-F1EC-B509ED04B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92" y="3573016"/>
            <a:ext cx="11132816" cy="22874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E0058D-987F-16FD-F8F3-A182C057FA99}"/>
              </a:ext>
            </a:extLst>
          </p:cNvPr>
          <p:cNvSpPr txBox="1"/>
          <p:nvPr/>
        </p:nvSpPr>
        <p:spPr>
          <a:xfrm>
            <a:off x="-13376" y="6529607"/>
            <a:ext cx="4176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Harbeck N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Nat Med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 2024;30(12):3717-3727.</a:t>
            </a:r>
          </a:p>
        </p:txBody>
      </p:sp>
    </p:spTree>
    <p:extLst>
      <p:ext uri="{BB962C8B-B14F-4D97-AF65-F5344CB8AC3E}">
        <p14:creationId xmlns:p14="http://schemas.microsoft.com/office/powerpoint/2010/main" val="134280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D75B7-676D-874D-D7B2-F0A5F59C8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843" y="469212"/>
            <a:ext cx="10239828" cy="782663"/>
          </a:xfrm>
        </p:spPr>
        <p:txBody>
          <a:bodyPr/>
          <a:lstStyle/>
          <a:p>
            <a:r>
              <a:rPr lang="en-US" dirty="0"/>
              <a:t>How do I choose in 2L? </a:t>
            </a:r>
            <a:br>
              <a:rPr lang="en-US" dirty="0"/>
            </a:br>
            <a:r>
              <a:rPr lang="en-US" sz="3200" dirty="0">
                <a:solidFill>
                  <a:schemeClr val="accent1"/>
                </a:solidFill>
              </a:rPr>
              <a:t>Shared decision making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A1653E6-0D72-1ADA-1F2C-37E761167F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0843" y="1460500"/>
          <a:ext cx="10554630" cy="4546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230">
                  <a:extLst>
                    <a:ext uri="{9D8B030D-6E8A-4147-A177-3AD203B41FA5}">
                      <a16:colId xmlns:a16="http://schemas.microsoft.com/office/drawing/2014/main" val="1910507767"/>
                    </a:ext>
                  </a:extLst>
                </a:gridCol>
                <a:gridCol w="3917372">
                  <a:extLst>
                    <a:ext uri="{9D8B030D-6E8A-4147-A177-3AD203B41FA5}">
                      <a16:colId xmlns:a16="http://schemas.microsoft.com/office/drawing/2014/main" val="2979303367"/>
                    </a:ext>
                  </a:extLst>
                </a:gridCol>
                <a:gridCol w="3855028">
                  <a:extLst>
                    <a:ext uri="{9D8B030D-6E8A-4147-A177-3AD203B41FA5}">
                      <a16:colId xmlns:a16="http://schemas.microsoft.com/office/drawing/2014/main" val="322199478"/>
                    </a:ext>
                  </a:extLst>
                </a:gridCol>
              </a:tblGrid>
              <a:tr h="43506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T-</a:t>
                      </a:r>
                      <a:r>
                        <a:rPr lang="en-US" dirty="0" err="1"/>
                        <a:t>DXd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HER2Climb Regimen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172914"/>
                  </a:ext>
                </a:extLst>
              </a:tr>
              <a:tr h="16532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Superiority in PFS/OS compared to prior 2L Standard of care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Does have non-Ph 3 signs of activity in BCBM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Convenient q3 week schedule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Impressive OS and activity in patients with BCBM and ITT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All oral regimen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No alopecia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491707"/>
                  </a:ext>
                </a:extLst>
              </a:tr>
              <a:tr h="2436358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ILD risk is rare but non-trivial including Gr 5 events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~40% all grade alopecia with uncertain scalp cooling benefit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IV therapy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No randomized data for sequencing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Control arm not typical 2L SOC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All oral regimen may be complicated for some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Large pill burden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Overlapping GI toxicity with cape and tucatinib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Diarrhea </a:t>
                      </a:r>
                    </a:p>
                    <a:p>
                      <a:pPr marL="285750" marR="0" lvl="0" indent="-285750" algn="l" defTabSz="6083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No randomized data for sequencing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810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7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5901C-0D57-C810-D4C2-62F5268BE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ER(-) HER2+ MBC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A292D4-AA68-4320-F160-0A67A8E51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600" y="1752500"/>
            <a:ext cx="6845076" cy="4525963"/>
          </a:xfrm>
        </p:spPr>
        <p:txBody>
          <a:bodyPr/>
          <a:lstStyle/>
          <a:p>
            <a:r>
              <a:rPr lang="en-US" sz="2400" dirty="0"/>
              <a:t>69 </a:t>
            </a:r>
            <a:r>
              <a:rPr lang="en-US" sz="2400" dirty="0" err="1"/>
              <a:t>yo</a:t>
            </a:r>
            <a:r>
              <a:rPr lang="en-US" sz="2400" dirty="0"/>
              <a:t> woman diagnosed with de novo MBC ER(-) HER2 3+ to brain, bone, liver in 3/2015</a:t>
            </a:r>
          </a:p>
          <a:p>
            <a:r>
              <a:rPr lang="en-US" sz="2400" dirty="0"/>
              <a:t>1L: weekly paclitaxel + HP x 6 </a:t>
            </a:r>
            <a:r>
              <a:rPr lang="en-US" sz="2400" dirty="0" err="1"/>
              <a:t>mo</a:t>
            </a:r>
            <a:r>
              <a:rPr lang="en-US" sz="2400" dirty="0"/>
              <a:t> with near CR </a:t>
            </a:r>
            <a:r>
              <a:rPr lang="en-US" sz="2400" dirty="0">
                <a:sym typeface="Wingdings" pitchFamily="2" charset="2"/>
              </a:rPr>
              <a:t> HP alone</a:t>
            </a:r>
          </a:p>
          <a:p>
            <a:r>
              <a:rPr lang="en-US" sz="2400" dirty="0">
                <a:sym typeface="Wingdings" pitchFamily="2" charset="2"/>
              </a:rPr>
              <a:t>3/2016 new brain lesions s/p WBXRT; continued HP</a:t>
            </a:r>
          </a:p>
          <a:p>
            <a:r>
              <a:rPr lang="en-US" sz="2400" dirty="0">
                <a:sym typeface="Wingdings" pitchFamily="2" charset="2"/>
              </a:rPr>
              <a:t>4/2024 LE weakness, spinal uptake on imaging, MRI concerning for LMD, LP cytology + </a:t>
            </a:r>
          </a:p>
          <a:p>
            <a:pPr lvl="1"/>
            <a:r>
              <a:rPr lang="en-US" sz="2000" dirty="0">
                <a:sym typeface="Wingdings" pitchFamily="2" charset="2"/>
              </a:rPr>
              <a:t>T-</a:t>
            </a:r>
            <a:r>
              <a:rPr lang="en-US" sz="2000" dirty="0" err="1">
                <a:sym typeface="Wingdings" pitchFamily="2" charset="2"/>
              </a:rPr>
              <a:t>DXd</a:t>
            </a:r>
            <a:r>
              <a:rPr lang="en-US" sz="2000" dirty="0">
                <a:sym typeface="Wingdings" pitchFamily="2" charset="2"/>
              </a:rPr>
              <a:t>  improved MRI, cleared cytology, improved function but increasing fatigue/nausea</a:t>
            </a:r>
          </a:p>
          <a:p>
            <a:pPr lvl="1"/>
            <a:r>
              <a:rPr lang="en-US" sz="2000" dirty="0">
                <a:sym typeface="Wingdings" pitchFamily="2" charset="2"/>
              </a:rPr>
              <a:t>Dose reduced x2 since</a:t>
            </a:r>
          </a:p>
          <a:p>
            <a:endParaRPr lang="en-US" sz="24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228ED48-F20F-19C6-B71A-8E76D57A7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636443" y="579537"/>
            <a:ext cx="12834256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close-up of an x-ray of a person's body&#10;&#10;Description automatically generated">
            <a:extLst>
              <a:ext uri="{FF2B5EF4-FFF2-40B4-BE49-F238E27FC236}">
                <a16:creationId xmlns:a16="http://schemas.microsoft.com/office/drawing/2014/main" id="{3F16FFD9-3835-8E81-6DF1-6FF2CFD43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638" y="1858963"/>
            <a:ext cx="4000500" cy="3340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3C4B32-3701-614C-0023-E9E01ADC729D}"/>
              </a:ext>
            </a:extLst>
          </p:cNvPr>
          <p:cNvSpPr txBox="1"/>
          <p:nvPr/>
        </p:nvSpPr>
        <p:spPr>
          <a:xfrm>
            <a:off x="8043863" y="5414963"/>
            <a:ext cx="3328987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86E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 Feb 2025 NED</a:t>
            </a:r>
          </a:p>
        </p:txBody>
      </p:sp>
    </p:spTree>
    <p:extLst>
      <p:ext uri="{BB962C8B-B14F-4D97-AF65-F5344CB8AC3E}">
        <p14:creationId xmlns:p14="http://schemas.microsoft.com/office/powerpoint/2010/main" val="88937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5901C-0D57-C810-D4C2-62F5268BE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ER(-) HER2+ MBC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A292D4-AA68-4320-F160-0A67A8E51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843" y="1617307"/>
            <a:ext cx="6394370" cy="4525963"/>
          </a:xfrm>
        </p:spPr>
        <p:txBody>
          <a:bodyPr/>
          <a:lstStyle/>
          <a:p>
            <a:r>
              <a:rPr lang="en-US" sz="2400" dirty="0"/>
              <a:t>56 </a:t>
            </a:r>
            <a:r>
              <a:rPr lang="en-US" sz="2400" dirty="0" err="1"/>
              <a:t>yo</a:t>
            </a:r>
            <a:r>
              <a:rPr lang="en-US" sz="2400" dirty="0"/>
              <a:t> woman diagnosed with pT1N0 ER”+” HER2? in 2006. Declined therapy. </a:t>
            </a:r>
          </a:p>
          <a:p>
            <a:r>
              <a:rPr lang="en-US" sz="2400" dirty="0"/>
              <a:t>2008 Local recurrence s/p TM for ER+ HER2 3+ BC s/p </a:t>
            </a:r>
            <a:r>
              <a:rPr lang="en-US" sz="2400" dirty="0" err="1"/>
              <a:t>ddAC</a:t>
            </a:r>
            <a:r>
              <a:rPr lang="en-US" sz="2400" dirty="0"/>
              <a:t>-TH </a:t>
            </a:r>
            <a:r>
              <a:rPr lang="en-US" sz="2400" dirty="0">
                <a:sym typeface="Wingdings" pitchFamily="2" charset="2"/>
              </a:rPr>
              <a:t> Tam until self d/c in 2011</a:t>
            </a:r>
          </a:p>
          <a:p>
            <a:r>
              <a:rPr lang="en-US" sz="2400" dirty="0">
                <a:sym typeface="Wingdings" pitchFamily="2" charset="2"/>
              </a:rPr>
              <a:t>2012 Local rec s/p excision  OS/letrozole/H  </a:t>
            </a:r>
            <a:r>
              <a:rPr lang="en-US" sz="2400" dirty="0" err="1">
                <a:sym typeface="Wingdings" pitchFamily="2" charset="2"/>
              </a:rPr>
              <a:t>pt</a:t>
            </a:r>
            <a:r>
              <a:rPr lang="en-US" sz="2400" dirty="0">
                <a:sym typeface="Wingdings" pitchFamily="2" charset="2"/>
              </a:rPr>
              <a:t> self d/</a:t>
            </a:r>
            <a:r>
              <a:rPr lang="en-US" sz="2400" dirty="0" err="1">
                <a:sym typeface="Wingdings" pitchFamily="2" charset="2"/>
              </a:rPr>
              <a:t>c’d</a:t>
            </a:r>
            <a:r>
              <a:rPr lang="en-US" sz="2400" dirty="0">
                <a:sym typeface="Wingdings" pitchFamily="2" charset="2"/>
              </a:rPr>
              <a:t> 2012</a:t>
            </a:r>
          </a:p>
          <a:p>
            <a:r>
              <a:rPr lang="en-US" sz="2400" dirty="0">
                <a:sym typeface="Wingdings" pitchFamily="2" charset="2"/>
              </a:rPr>
              <a:t>Reestablished care 2013 and resumed letrozole</a:t>
            </a:r>
          </a:p>
          <a:p>
            <a:r>
              <a:rPr lang="en-US" sz="2400" dirty="0">
                <a:sym typeface="Wingdings" pitchFamily="2" charset="2"/>
              </a:rPr>
              <a:t>2019 Diagnosed with cervical cancer s/p Cis/RT</a:t>
            </a:r>
          </a:p>
          <a:p>
            <a:r>
              <a:rPr lang="en-US" sz="2400" dirty="0">
                <a:sym typeface="Wingdings" pitchFamily="2" charset="2"/>
              </a:rPr>
              <a:t>3/2022 CT CAP for cervical ca = liver &amp; bone lesions</a:t>
            </a:r>
          </a:p>
          <a:p>
            <a:pPr lvl="1"/>
            <a:r>
              <a:rPr lang="en-US" sz="1866" dirty="0">
                <a:sym typeface="Wingdings" pitchFamily="2" charset="2"/>
              </a:rPr>
              <a:t>Liver Bx metastatic breast ca ER+ HER2 3+ </a:t>
            </a:r>
            <a:endParaRPr lang="en-US" sz="1866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228ED48-F20F-19C6-B71A-8E76D57A7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636443" y="579537"/>
            <a:ext cx="12834256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9A0D815-4A33-D171-69AB-962871CB54B3}"/>
              </a:ext>
            </a:extLst>
          </p:cNvPr>
          <p:cNvSpPr/>
          <p:nvPr/>
        </p:nvSpPr>
        <p:spPr>
          <a:xfrm>
            <a:off x="8201025" y="257173"/>
            <a:ext cx="3786188" cy="121725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THP x4mo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 HP + denosumab maintenance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NED by 8/2022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A799035-0192-8492-348E-42400AC4E43C}"/>
              </a:ext>
            </a:extLst>
          </p:cNvPr>
          <p:cNvSpPr/>
          <p:nvPr/>
        </p:nvSpPr>
        <p:spPr>
          <a:xfrm>
            <a:off x="8201025" y="1655327"/>
            <a:ext cx="3786188" cy="10144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6/2023 POD in oligo bone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RT to humerus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A60630-8596-9DC6-5E06-6645C28FCA2A}"/>
              </a:ext>
            </a:extLst>
          </p:cNvPr>
          <p:cNvSpPr/>
          <p:nvPr/>
        </p:nvSpPr>
        <p:spPr>
          <a:xfrm>
            <a:off x="8201025" y="2887411"/>
            <a:ext cx="3786188" cy="10144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8/2023 POD in bone and liver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Started T-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DXd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4A78E98-551D-CF3C-F0B6-B9FD82AC739D}"/>
              </a:ext>
            </a:extLst>
          </p:cNvPr>
          <p:cNvSpPr/>
          <p:nvPr/>
        </p:nvSpPr>
        <p:spPr>
          <a:xfrm>
            <a:off x="8201025" y="4150517"/>
            <a:ext cx="3786188" cy="10144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8/2023 POD in bone and liver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Started T-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DXd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5D6F884-1F46-0DF4-E847-3A1D69A99650}"/>
              </a:ext>
            </a:extLst>
          </p:cNvPr>
          <p:cNvSpPr/>
          <p:nvPr/>
        </p:nvSpPr>
        <p:spPr>
          <a:xfrm>
            <a:off x="8201025" y="5433800"/>
            <a:ext cx="3786188" cy="1281324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Excellent response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1/2025 Inc SOB/dry cough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GGO,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Steroids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Holding T-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DXd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?ILD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07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AFD5-1107-2E3E-A7A5-F27E60BF3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5" y="3097609"/>
            <a:ext cx="12192000" cy="662782"/>
          </a:xfrm>
        </p:spPr>
        <p:txBody>
          <a:bodyPr>
            <a:normAutofit/>
          </a:bodyPr>
          <a:lstStyle/>
          <a:p>
            <a:r>
              <a:rPr lang="en-US" sz="4000" dirty="0"/>
              <a:t>Roundtable Discussion</a:t>
            </a:r>
          </a:p>
        </p:txBody>
      </p:sp>
    </p:spTree>
    <p:extLst>
      <p:ext uri="{BB962C8B-B14F-4D97-AF65-F5344CB8AC3E}">
        <p14:creationId xmlns:p14="http://schemas.microsoft.com/office/powerpoint/2010/main" val="42067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Garon — Disclosures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18D11090-A4FE-AAF9-80EF-90A22AAB21C8}"/>
              </a:ext>
            </a:extLst>
          </p:cNvPr>
          <p:cNvGraphicFramePr>
            <a:graphicFrameLocks/>
          </p:cNvGraphicFramePr>
          <p:nvPr/>
        </p:nvGraphicFramePr>
        <p:xfrm>
          <a:off x="1236095" y="1313384"/>
          <a:ext cx="9719807" cy="506794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916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3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1329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Committees and Consulting Agreements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Arcus Biosciences,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ArriVent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Biopharma, AstraZeneca Pharmaceuticals LP,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Atreca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Black Diamond Therapeutics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BridgeBio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Bristol Myers Squibb, EMD Serono Inc, Gilead Sciences Inc, Hookipa Pharma Inc, I-Mab Biopharma, LianBio, Lilly, Merck, Merus, Novartis,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Nuvalent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Pfizer Inc, Regeneron Pharmaceuticals Inc, Sanofi,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Seagen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Sensei Biotherapeutics, Strata Oncology, Sumitomo Dainippon Pharma Oncology Inc, Summit Therapeutics,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Synthekine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3215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ABL Bio,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ArriVent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Biopharma, AstraZeneca Pharmaceuticals LP,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BridgeBio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Bristol Myers Squibb, Daiichi Sankyo Inc, EMD Serono Inc, Genentech, a member of the Roche Group, Gilead Sciences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Iovance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Biotherapeutics, Lilly, Merck, Mirati Therapeutics Inc, Novartis, Prelude Therapeutics, Regeneron Pharmaceuticals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Synthekine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TILT Biotherapeutics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053471"/>
                  </a:ext>
                </a:extLst>
              </a:tr>
              <a:tr h="670757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Sponsored Independent Medical Education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Daiichi Sankyo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281715"/>
                  </a:ext>
                </a:extLst>
              </a:tr>
              <a:tr h="372643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Travel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 Bio, Novartis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27584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5427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2A447A-0274-4A4F-BBAE-E5B178C88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8719" y="181422"/>
            <a:ext cx="7975600" cy="1908175"/>
          </a:xfrm>
        </p:spPr>
        <p:txBody>
          <a:bodyPr/>
          <a:lstStyle/>
          <a:p>
            <a:r>
              <a:rPr lang="en-US" dirty="0"/>
              <a:t>Antibody-Drug Conjugates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5C20A09-A9C6-1B41-9B16-45646D2A7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4329" y="3446479"/>
            <a:ext cx="7975600" cy="11684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0000" b="1" dirty="0">
                <a:solidFill>
                  <a:schemeClr val="bg2"/>
                </a:solidFill>
                <a:latin typeface="+mj-lt"/>
              </a:rPr>
              <a:t>Marissa Marti-Smith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bg1"/>
                </a:solidFill>
                <a:latin typeface="+mj-lt"/>
              </a:rPr>
              <a:t>DNP, APRN, AGNP-C, AOCNP</a:t>
            </a:r>
          </a:p>
          <a:p>
            <a:pPr marL="0" indent="0">
              <a:buNone/>
            </a:pPr>
            <a:endParaRPr lang="en-US" sz="88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8800" dirty="0">
                <a:solidFill>
                  <a:schemeClr val="bg1"/>
                </a:solidFill>
                <a:latin typeface="+mj-lt"/>
              </a:rPr>
              <a:t>Breast Oncology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bg1"/>
                </a:solidFill>
                <a:latin typeface="+mj-lt"/>
              </a:rPr>
              <a:t>Nurse Practitioner</a:t>
            </a:r>
          </a:p>
          <a:p>
            <a:endParaRPr lang="en-US" dirty="0"/>
          </a:p>
        </p:txBody>
      </p:sp>
      <p:pic>
        <p:nvPicPr>
          <p:cNvPr id="3" name="Picture 2" descr="A diagram of a cell&#10;&#10;Description automatically generated">
            <a:extLst>
              <a:ext uri="{FF2B5EF4-FFF2-40B4-BE49-F238E27FC236}">
                <a16:creationId xmlns:a16="http://schemas.microsoft.com/office/drawing/2014/main" id="{D68AB63F-AB3A-F1D6-B38B-6D6D9328D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345" y="2144351"/>
            <a:ext cx="3683496" cy="294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7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BCE939-D22D-7DA0-F9D1-190334E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62560"/>
            <a:ext cx="9692640" cy="773322"/>
          </a:xfrm>
        </p:spPr>
        <p:txBody>
          <a:bodyPr anchor="ctr">
            <a:normAutofit/>
          </a:bodyPr>
          <a:lstStyle/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(</a:t>
            </a:r>
            <a:r>
              <a:rPr lang="en-US" i="0" dirty="0">
                <a:effectLst/>
              </a:rPr>
              <a:t>Trastuzumab </a:t>
            </a:r>
            <a:r>
              <a:rPr lang="en-US" i="0" dirty="0" err="1">
                <a:effectLst/>
              </a:rPr>
              <a:t>deruxtecan</a:t>
            </a:r>
            <a:r>
              <a:rPr lang="en-US" dirty="0"/>
              <a:t>)</a:t>
            </a:r>
          </a:p>
        </p:txBody>
      </p:sp>
      <p:pic>
        <p:nvPicPr>
          <p:cNvPr id="1026" name="Picture 2" descr="Illustration showing how Enhertu works">
            <a:extLst>
              <a:ext uri="{FF2B5EF4-FFF2-40B4-BE49-F238E27FC236}">
                <a16:creationId xmlns:a16="http://schemas.microsoft.com/office/drawing/2014/main" id="{BFEE40E5-E661-4FD3-AD25-F862B8310A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1" r="2" b="2"/>
          <a:stretch/>
        </p:blipFill>
        <p:spPr bwMode="auto">
          <a:xfrm>
            <a:off x="2363190" y="1057867"/>
            <a:ext cx="7167176" cy="575773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49B81E-30FD-8C06-02E1-73B6FA5AB77C}"/>
              </a:ext>
            </a:extLst>
          </p:cNvPr>
          <p:cNvSpPr txBox="1"/>
          <p:nvPr/>
        </p:nvSpPr>
        <p:spPr>
          <a:xfrm>
            <a:off x="83446" y="6382026"/>
            <a:ext cx="4108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2573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72573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www.ucir.org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2573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/immunotherapy-drugs/fam-trastuzumab-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72573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deruxtecan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72573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72573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nxki-enhertu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2573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79D1BF-6C12-C073-8DF3-3E4E2B4A9AC0}"/>
              </a:ext>
            </a:extLst>
          </p:cNvPr>
          <p:cNvSpPr txBox="1"/>
          <p:nvPr/>
        </p:nvSpPr>
        <p:spPr>
          <a:xfrm>
            <a:off x="2906486" y="1822264"/>
            <a:ext cx="644236" cy="181697"/>
          </a:xfrm>
          <a:prstGeom prst="rect">
            <a:avLst/>
          </a:prstGeom>
          <a:solidFill>
            <a:srgbClr val="A1D7A1"/>
          </a:solidFill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T-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DXd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11DC0-B1C7-F708-CE1B-452D65E1F0D7}"/>
              </a:ext>
            </a:extLst>
          </p:cNvPr>
          <p:cNvSpPr txBox="1"/>
          <p:nvPr/>
        </p:nvSpPr>
        <p:spPr>
          <a:xfrm>
            <a:off x="3417125" y="1335375"/>
            <a:ext cx="525483" cy="181697"/>
          </a:xfrm>
          <a:prstGeom prst="rect">
            <a:avLst/>
          </a:prstGeom>
          <a:solidFill>
            <a:srgbClr val="A1D7A1"/>
          </a:solidFill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T-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DXd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9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0712-301B-CD66-1A1B-8A4A4161A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Education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AC53F-F42E-F642-FC39-027219B7A1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5760" y="1676400"/>
            <a:ext cx="5882640" cy="4853189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b="0" i="0" dirty="0">
                <a:effectLst/>
              </a:rPr>
              <a:t>Her2+ target</a:t>
            </a:r>
            <a:endParaRPr lang="en-US" sz="24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/>
              <a:t>Guided missile analogy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dirty="0"/>
              <a:t>Target &gt; deliver &gt; destroy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0" i="0" dirty="0">
                <a:effectLst/>
              </a:rPr>
              <a:t>Her</a:t>
            </a:r>
            <a:r>
              <a:rPr lang="en-US" sz="2200" dirty="0"/>
              <a:t>2 antibody &gt; linker &gt; </a:t>
            </a:r>
            <a:r>
              <a:rPr lang="en-US" sz="2200" dirty="0" err="1"/>
              <a:t>Deruxtecan</a:t>
            </a:r>
            <a:endParaRPr lang="en-US" sz="2200" dirty="0"/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200" b="0" i="0" dirty="0">
                <a:effectLst/>
              </a:rPr>
              <a:t>Bystander antitumor </a:t>
            </a:r>
            <a:r>
              <a:rPr lang="en-US" sz="2200" dirty="0"/>
              <a:t>effect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Positive data on longer PFS</a:t>
            </a:r>
            <a:endParaRPr lang="en-US" sz="2400" b="0" i="0" dirty="0">
              <a:effectLst/>
            </a:endParaRP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1800" b="0" i="0" dirty="0">
                <a:effectLst/>
              </a:rPr>
              <a:t>(Rugo et al, 2023)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Content Placeholder 9" descr="3D rocket graphic">
            <a:extLst>
              <a:ext uri="{FF2B5EF4-FFF2-40B4-BE49-F238E27FC236}">
                <a16:creationId xmlns:a16="http://schemas.microsoft.com/office/drawing/2014/main" id="{72C0F68E-A94B-B15A-67B5-DB0967BD0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193396"/>
            <a:ext cx="4816475" cy="3210983"/>
          </a:xfrm>
        </p:spPr>
      </p:pic>
    </p:spTree>
    <p:extLst>
      <p:ext uri="{BB962C8B-B14F-4D97-AF65-F5344CB8AC3E}">
        <p14:creationId xmlns:p14="http://schemas.microsoft.com/office/powerpoint/2010/main" val="17267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BF7069-AFF9-95A4-2FB0-694080D1A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267" y="1519707"/>
            <a:ext cx="5035173" cy="4402411"/>
          </a:xfrm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sz="2100" dirty="0"/>
              <a:t>ILD</a:t>
            </a:r>
          </a:p>
          <a:p>
            <a:pPr marL="952485" lvl="1" indent="-342900">
              <a:buFont typeface="Wingdings" pitchFamily="2" charset="2"/>
              <a:buChar char="ü"/>
            </a:pPr>
            <a:r>
              <a:rPr lang="en-US" sz="2100" dirty="0">
                <a:solidFill>
                  <a:schemeClr val="bg1"/>
                </a:solidFill>
              </a:rPr>
              <a:t>Baseline O2 sats</a:t>
            </a:r>
          </a:p>
          <a:p>
            <a:pPr marL="952485" lvl="1" indent="-342900">
              <a:buFont typeface="Wingdings" pitchFamily="2" charset="2"/>
              <a:buChar char="ü"/>
            </a:pPr>
            <a:r>
              <a:rPr lang="en-US" sz="2100" dirty="0">
                <a:solidFill>
                  <a:schemeClr val="bg1"/>
                </a:solidFill>
              </a:rPr>
              <a:t>HRCT every 12 weeks </a:t>
            </a:r>
            <a:br>
              <a:rPr lang="en-US" sz="2100" dirty="0">
                <a:solidFill>
                  <a:schemeClr val="bg1"/>
                </a:solidFill>
              </a:rPr>
            </a:br>
            <a:r>
              <a:rPr lang="en-US" sz="2100" dirty="0">
                <a:solidFill>
                  <a:schemeClr val="bg1"/>
                </a:solidFill>
              </a:rPr>
              <a:t>(if higher risk q6-9 weeks)</a:t>
            </a:r>
          </a:p>
          <a:p>
            <a:pPr marL="952485" lvl="1" indent="-342900">
              <a:buFont typeface="Wingdings" pitchFamily="2" charset="2"/>
              <a:buChar char="ü"/>
            </a:pPr>
            <a:r>
              <a:rPr lang="en-US" sz="2100" dirty="0">
                <a:solidFill>
                  <a:schemeClr val="bg1"/>
                </a:solidFill>
              </a:rPr>
              <a:t>Consider PFTs </a:t>
            </a:r>
          </a:p>
          <a:p>
            <a:pPr lvl="1"/>
            <a:endParaRPr lang="en-US" sz="2100" dirty="0">
              <a:solidFill>
                <a:schemeClr val="bg1"/>
              </a:solidFill>
            </a:endParaRPr>
          </a:p>
          <a:p>
            <a:pPr marL="952485" lvl="1" indent="-342900">
              <a:buFont typeface="Wingdings" pitchFamily="2" charset="2"/>
              <a:buChar char="ü"/>
            </a:pPr>
            <a:endParaRPr lang="en-US" sz="2100" dirty="0">
              <a:solidFill>
                <a:schemeClr val="bg1"/>
              </a:solidFill>
            </a:endParaRPr>
          </a:p>
          <a:p>
            <a:pPr marL="952485" lvl="1" indent="-342900">
              <a:buFont typeface="Wingdings" pitchFamily="2" charset="2"/>
              <a:buChar char="ü"/>
            </a:pPr>
            <a:r>
              <a:rPr lang="en-US" sz="2100" dirty="0">
                <a:solidFill>
                  <a:schemeClr val="bg1"/>
                </a:solidFill>
              </a:rPr>
              <a:t>Higher risk pts </a:t>
            </a:r>
          </a:p>
          <a:p>
            <a:pPr marL="1257277" lvl="2" indent="-342900">
              <a:buFont typeface="Courier New" panose="02070309020205020404" pitchFamily="49" charset="0"/>
              <a:buChar char="o"/>
            </a:pPr>
            <a:r>
              <a:rPr lang="en-US" sz="1833" dirty="0">
                <a:solidFill>
                  <a:schemeClr val="bg1"/>
                </a:solidFill>
              </a:rPr>
              <a:t>Pts with lower O2 levels</a:t>
            </a:r>
          </a:p>
          <a:p>
            <a:pPr marL="1257277" lvl="2" indent="-342900">
              <a:buFont typeface="Courier New" panose="02070309020205020404" pitchFamily="49" charset="0"/>
              <a:buChar char="o"/>
            </a:pPr>
            <a:r>
              <a:rPr lang="en-US" sz="1833" dirty="0">
                <a:solidFill>
                  <a:schemeClr val="bg1"/>
                </a:solidFill>
              </a:rPr>
              <a:t>Japanese ancestry </a:t>
            </a:r>
          </a:p>
          <a:p>
            <a:pPr marL="1257277" lvl="2" indent="-342900">
              <a:buFont typeface="Courier New" panose="02070309020205020404" pitchFamily="49" charset="0"/>
              <a:buChar char="o"/>
            </a:pPr>
            <a:r>
              <a:rPr lang="en-US" sz="1833" dirty="0">
                <a:solidFill>
                  <a:schemeClr val="bg1"/>
                </a:solidFill>
              </a:rPr>
              <a:t>Poor renal function</a:t>
            </a:r>
          </a:p>
          <a:p>
            <a:pPr marL="1257277" lvl="2" indent="-342900">
              <a:buFont typeface="Courier New" panose="02070309020205020404" pitchFamily="49" charset="0"/>
              <a:buChar char="o"/>
            </a:pPr>
            <a:r>
              <a:rPr lang="en-US" sz="1833" dirty="0">
                <a:solidFill>
                  <a:schemeClr val="bg1"/>
                </a:solidFill>
              </a:rPr>
              <a:t>Decreased lung function as baseline</a:t>
            </a:r>
          </a:p>
          <a:p>
            <a:pPr lvl="1" algn="ctr"/>
            <a:endParaRPr lang="en-US" sz="2100" dirty="0">
              <a:solidFill>
                <a:schemeClr val="bg1"/>
              </a:solidFill>
            </a:endParaRPr>
          </a:p>
        </p:txBody>
      </p:sp>
      <p:pic>
        <p:nvPicPr>
          <p:cNvPr id="1026" name="Picture 2" descr="5,200+ Human Lungs Respiratory Cartoon Stock Photos, Pictures &amp;  Royalty-Free Images - iStock">
            <a:extLst>
              <a:ext uri="{FF2B5EF4-FFF2-40B4-BE49-F238E27FC236}">
                <a16:creationId xmlns:a16="http://schemas.microsoft.com/office/drawing/2014/main" id="{41E3F6D7-340C-C40C-3197-116F093BA50D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65760" y="1676401"/>
            <a:ext cx="5339975" cy="380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7BC06D-D96D-4B52-1679-599CA95C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toxicity monitoring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EED0E0-E3F6-D547-DEBB-C720C0C1DE70}"/>
              </a:ext>
            </a:extLst>
          </p:cNvPr>
          <p:cNvSpPr txBox="1"/>
          <p:nvPr/>
        </p:nvSpPr>
        <p:spPr>
          <a:xfrm>
            <a:off x="641776" y="6353808"/>
            <a:ext cx="39022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06787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(Rugo et al, 2023)</a:t>
            </a:r>
          </a:p>
        </p:txBody>
      </p:sp>
    </p:spTree>
    <p:extLst>
      <p:ext uri="{BB962C8B-B14F-4D97-AF65-F5344CB8AC3E}">
        <p14:creationId xmlns:p14="http://schemas.microsoft.com/office/powerpoint/2010/main" val="4743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2">
            <a:extLst>
              <a:ext uri="{FF2B5EF4-FFF2-40B4-BE49-F238E27FC236}">
                <a16:creationId xmlns:a16="http://schemas.microsoft.com/office/drawing/2014/main" id="{B9DE3010-ADF2-96B9-66BF-C377CDFC8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62560"/>
            <a:ext cx="9692640" cy="773322"/>
          </a:xfrm>
        </p:spPr>
        <p:txBody>
          <a:bodyPr/>
          <a:lstStyle/>
          <a:p>
            <a:r>
              <a:rPr lang="en-US" dirty="0"/>
              <a:t>Management of ILD</a:t>
            </a:r>
          </a:p>
        </p:txBody>
      </p:sp>
      <p:pic>
        <p:nvPicPr>
          <p:cNvPr id="4" name="Picture 3" descr="A screenshot of a medical form&#10;&#10;Description automatically generated">
            <a:extLst>
              <a:ext uri="{FF2B5EF4-FFF2-40B4-BE49-F238E27FC236}">
                <a16:creationId xmlns:a16="http://schemas.microsoft.com/office/drawing/2014/main" id="{C94067A4-3291-D60E-A317-90E2E0CD8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32" y="1269697"/>
            <a:ext cx="10012820" cy="48992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B0D424-BFFD-955A-235F-42BBBF3F0FBF}"/>
              </a:ext>
            </a:extLst>
          </p:cNvPr>
          <p:cNvSpPr txBox="1"/>
          <p:nvPr/>
        </p:nvSpPr>
        <p:spPr>
          <a:xfrm>
            <a:off x="641776" y="6353808"/>
            <a:ext cx="39022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06787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(Rugo et al, 2023)</a:t>
            </a:r>
          </a:p>
        </p:txBody>
      </p:sp>
    </p:spTree>
    <p:extLst>
      <p:ext uri="{BB962C8B-B14F-4D97-AF65-F5344CB8AC3E}">
        <p14:creationId xmlns:p14="http://schemas.microsoft.com/office/powerpoint/2010/main" val="14443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FA0C97E2-C1EF-05C1-E1F9-85574C7C3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6" y="332509"/>
            <a:ext cx="10962807" cy="5582767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693D65-FE8A-262E-7DE7-A2439CD23D63}"/>
              </a:ext>
            </a:extLst>
          </p:cNvPr>
          <p:cNvSpPr txBox="1"/>
          <p:nvPr/>
        </p:nvSpPr>
        <p:spPr>
          <a:xfrm>
            <a:off x="641776" y="6353808"/>
            <a:ext cx="39022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06787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(Rugo et al, 2023)</a:t>
            </a:r>
          </a:p>
        </p:txBody>
      </p:sp>
    </p:spTree>
    <p:extLst>
      <p:ext uri="{BB962C8B-B14F-4D97-AF65-F5344CB8AC3E}">
        <p14:creationId xmlns:p14="http://schemas.microsoft.com/office/powerpoint/2010/main" val="381978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1557D-3335-8228-1C6D-B0E2BE568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62560"/>
            <a:ext cx="9692640" cy="773322"/>
          </a:xfrm>
        </p:spPr>
        <p:txBody>
          <a:bodyPr anchor="ctr">
            <a:normAutofit/>
          </a:bodyPr>
          <a:lstStyle/>
          <a:p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Patient Case Study</a:t>
            </a:r>
          </a:p>
        </p:txBody>
      </p:sp>
      <p:graphicFrame>
        <p:nvGraphicFramePr>
          <p:cNvPr id="16" name="Content Placeholder 3">
            <a:extLst>
              <a:ext uri="{FF2B5EF4-FFF2-40B4-BE49-F238E27FC236}">
                <a16:creationId xmlns:a16="http://schemas.microsoft.com/office/drawing/2014/main" id="{271F3737-E27B-CEBC-9A6B-5146C53F4AEC}"/>
              </a:ext>
            </a:extLst>
          </p:cNvPr>
          <p:cNvGraphicFramePr>
            <a:graphicFrameLocks noGrp="1"/>
          </p:cNvGraphicFramePr>
          <p:nvPr>
            <p:ph idx="13"/>
          </p:nvPr>
        </p:nvGraphicFramePr>
        <p:xfrm>
          <a:off x="365760" y="1676400"/>
          <a:ext cx="11267440" cy="4245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991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353F2-9288-1C07-ABF9-DDD3FE803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5C25C-D476-023C-48EC-A4CA05E7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5" y="3097609"/>
            <a:ext cx="12192000" cy="662782"/>
          </a:xfrm>
        </p:spPr>
        <p:txBody>
          <a:bodyPr>
            <a:normAutofit/>
          </a:bodyPr>
          <a:lstStyle/>
          <a:p>
            <a:r>
              <a:rPr lang="en-US" sz="4000" dirty="0"/>
              <a:t>Roundtable Discussion</a:t>
            </a:r>
          </a:p>
        </p:txBody>
      </p:sp>
    </p:spTree>
    <p:extLst>
      <p:ext uri="{BB962C8B-B14F-4D97-AF65-F5344CB8AC3E}">
        <p14:creationId xmlns:p14="http://schemas.microsoft.com/office/powerpoint/2010/main" val="12596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59EC4-EC1D-3384-86B6-46F273CB1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A22655-25DB-52A1-FF22-BF796C6E402E}"/>
              </a:ext>
            </a:extLst>
          </p:cNvPr>
          <p:cNvSpPr/>
          <p:nvPr/>
        </p:nvSpPr>
        <p:spPr bwMode="auto">
          <a:xfrm>
            <a:off x="758948" y="2708920"/>
            <a:ext cx="10512305" cy="57606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703C9F-3A23-4613-6E89-54EC6CD6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F5471-8398-FE83-3A43-E31A9814F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dirty="0">
                <a:solidFill>
                  <a:schemeClr val="tx1"/>
                </a:solidFill>
              </a:rPr>
              <a:t>Overview of Antibody-Drug Conjugates (ADCs)</a:t>
            </a:r>
          </a:p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Trastuzumab </a:t>
            </a:r>
            <a:r>
              <a:rPr lang="en-US" sz="2500" dirty="0" err="1">
                <a:solidFill>
                  <a:schemeClr val="tx1"/>
                </a:solidFill>
              </a:rPr>
              <a:t>Deruxtecan</a:t>
            </a:r>
            <a:r>
              <a:rPr lang="en-US" sz="2500" dirty="0">
                <a:solidFill>
                  <a:schemeClr val="tx1"/>
                </a:solidFill>
              </a:rPr>
              <a:t> (T-</a:t>
            </a:r>
            <a:r>
              <a:rPr lang="en-US" sz="2500" dirty="0" err="1">
                <a:solidFill>
                  <a:schemeClr val="tx1"/>
                </a:solidFill>
              </a:rPr>
              <a:t>DXd</a:t>
            </a:r>
            <a:r>
              <a:rPr lang="en-US" sz="2500" dirty="0">
                <a:solidFill>
                  <a:schemeClr val="tx1"/>
                </a:solidFill>
              </a:rPr>
              <a:t>) in Patients with HER2-Positive Metastatic Breast Cancer (</a:t>
            </a:r>
            <a:r>
              <a:rPr lang="en-US" sz="2500" dirty="0" err="1">
                <a:solidFill>
                  <a:schemeClr val="tx1"/>
                </a:solidFill>
              </a:rPr>
              <a:t>mBC</a:t>
            </a:r>
            <a:r>
              <a:rPr lang="en-US" sz="2500" dirty="0">
                <a:solidFill>
                  <a:schemeClr val="tx1"/>
                </a:solidFill>
              </a:rPr>
              <a:t>) with and without Brain Metastases </a:t>
            </a:r>
            <a:endParaRPr lang="en-US" sz="2500" dirty="0">
              <a:solidFill>
                <a:srgbClr val="0432FF"/>
              </a:solidFill>
            </a:endParaRP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3: Role of ADCs for Patients with ER-Positive </a:t>
            </a:r>
            <a:r>
              <a:rPr lang="en-US" sz="2500" dirty="0" err="1">
                <a:solidFill>
                  <a:schemeClr val="bg1"/>
                </a:solidFill>
              </a:rPr>
              <a:t>mBC</a:t>
            </a:r>
            <a:r>
              <a:rPr lang="en-US" sz="2500" dirty="0">
                <a:solidFill>
                  <a:schemeClr val="bg1"/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4: </a:t>
            </a:r>
            <a:r>
              <a:rPr lang="en-US" sz="2500" dirty="0">
                <a:solidFill>
                  <a:schemeClr val="tx1"/>
                </a:solidFill>
              </a:rPr>
              <a:t>T-</a:t>
            </a:r>
            <a:r>
              <a:rPr lang="en-US" sz="2500" dirty="0" err="1">
                <a:solidFill>
                  <a:schemeClr val="tx1"/>
                </a:solidFill>
              </a:rPr>
              <a:t>DXd</a:t>
            </a:r>
            <a:r>
              <a:rPr lang="en-US" sz="2500" dirty="0">
                <a:solidFill>
                  <a:schemeClr val="tx1"/>
                </a:solidFill>
              </a:rPr>
              <a:t> in Patients with Metastatic Non-Small Cell Lung Cancer (NSCLC) with HER2 Alterations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5: </a:t>
            </a:r>
            <a:r>
              <a:rPr lang="en-US" sz="2500" dirty="0">
                <a:solidFill>
                  <a:schemeClr val="tx1"/>
                </a:solidFill>
              </a:rPr>
              <a:t>Emerging Role of ADCs for Patients with Progressive EGFR-Mutant NSCLC </a:t>
            </a:r>
          </a:p>
        </p:txBody>
      </p:sp>
    </p:spTree>
    <p:extLst>
      <p:ext uri="{BB962C8B-B14F-4D97-AF65-F5344CB8AC3E}">
        <p14:creationId xmlns:p14="http://schemas.microsoft.com/office/powerpoint/2010/main" val="4439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BF51A-BDC6-D3C8-7AE6-E21E6D701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E3BE05-9788-E822-5781-C8786CD9F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4" y="1988840"/>
            <a:ext cx="11183989" cy="4524375"/>
          </a:xfrm>
        </p:spPr>
        <p:txBody>
          <a:bodyPr/>
          <a:lstStyle/>
          <a:p>
            <a:pPr marL="98425" indent="0">
              <a:buNone/>
            </a:pPr>
            <a:r>
              <a:rPr lang="en-US" sz="3200" dirty="0"/>
              <a:t>A patient with ER-positive, HER2-low mBC who has received multiple lines of standard treatment, including endocrine therapy, capecitabine, T-DXd and sacituzumab govitecan, is about to start therapy with </a:t>
            </a:r>
            <a:r>
              <a:rPr lang="en-US" sz="3200" dirty="0" err="1"/>
              <a:t>datopotamab</a:t>
            </a:r>
            <a:r>
              <a:rPr lang="en-US" sz="3200" dirty="0"/>
              <a:t> </a:t>
            </a:r>
            <a:r>
              <a:rPr lang="en-US" sz="3200" dirty="0" err="1"/>
              <a:t>deruxtecan</a:t>
            </a:r>
            <a:endParaRPr lang="en-US" sz="32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77963C2-43ED-51E2-F92D-B5A9FB02BF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635" y="476672"/>
            <a:ext cx="10744200" cy="605309"/>
          </a:xfrm>
        </p:spPr>
        <p:txBody>
          <a:bodyPr/>
          <a:lstStyle/>
          <a:p>
            <a:pPr algn="ctr"/>
            <a:r>
              <a:rPr lang="en-US" i="0" dirty="0"/>
              <a:t>Clinical Scenario</a:t>
            </a:r>
          </a:p>
        </p:txBody>
      </p:sp>
    </p:spTree>
    <p:extLst>
      <p:ext uri="{BB962C8B-B14F-4D97-AF65-F5344CB8AC3E}">
        <p14:creationId xmlns:p14="http://schemas.microsoft.com/office/powerpoint/2010/main" val="38563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685E9-C2FF-2A62-59F3-A5789A75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77C69-F6A6-A780-B859-8DF65FC3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 err="1">
                <a:solidFill>
                  <a:srgbClr val="0432FF"/>
                </a:solidFill>
              </a:rPr>
              <a:t>Ms</a:t>
            </a:r>
            <a:r>
              <a:rPr lang="en-US" sz="3200" dirty="0">
                <a:solidFill>
                  <a:srgbClr val="0432FF"/>
                </a:solidFill>
              </a:rPr>
              <a:t> Marti-Smith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2296D996-2D8B-F35A-B47F-1514A7FCFC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0398155"/>
              </p:ext>
            </p:extLst>
          </p:nvPr>
        </p:nvGraphicFramePr>
        <p:xfrm>
          <a:off x="1236095" y="2204864"/>
          <a:ext cx="9719807" cy="244827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916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3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Speakers Bureaus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Biotheranostics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Stemline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Nonrelevant Financial Relationships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ASCO Advantage, Clinical Education Alliance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146445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6808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52B35-722C-BA2E-E872-B9C65D2C2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F15DA0-F659-1A04-ED60-8070385828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ADCs @ 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9312005-7DB5-8A6F-EA8B-6A7EDBE61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3073" y="4394200"/>
            <a:ext cx="10245853" cy="17526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Georgia" panose="02040502050405020303" pitchFamily="18" charset="0"/>
              </a:rPr>
              <a:t>Tiffany A. Traina, MD FASCO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0" spc="-1" dirty="0">
                <a:solidFill>
                  <a:srgbClr val="000000"/>
                </a:solidFill>
                <a:latin typeface="Georgia" panose="02040502050405020303" pitchFamily="18" charset="0"/>
              </a:rPr>
              <a:t>Associate Attending, Breast Medicine Service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0" spc="-1" dirty="0">
                <a:solidFill>
                  <a:srgbClr val="000000"/>
                </a:solidFill>
                <a:latin typeface="Georgia" panose="02040502050405020303" pitchFamily="18" charset="0"/>
              </a:rPr>
              <a:t>Vice Chair, Department of Medicine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0" strike="noStrike" spc="-1" dirty="0">
                <a:solidFill>
                  <a:srgbClr val="000000"/>
                </a:solidFill>
                <a:latin typeface="Georgia" panose="02040502050405020303" pitchFamily="18" charset="0"/>
              </a:rPr>
              <a:t>Section Head, TNBC Clinical Research Program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0" spc="-1" dirty="0">
                <a:solidFill>
                  <a:srgbClr val="000000"/>
                </a:solidFill>
                <a:latin typeface="Georgia" panose="02040502050405020303" pitchFamily="18" charset="0"/>
              </a:rPr>
              <a:t>Memorial Sloan Kettering Cancer Center</a:t>
            </a:r>
            <a:endParaRPr lang="en-US" sz="2400" b="0" strike="noStrike" spc="-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0" spc="-1" dirty="0">
                <a:solidFill>
                  <a:srgbClr val="000000"/>
                </a:solidFill>
                <a:latin typeface="Georgia" panose="02040502050405020303" pitchFamily="18" charset="0"/>
              </a:rPr>
              <a:t>Associate Professor, Weill Cornell Medicine</a:t>
            </a:r>
          </a:p>
        </p:txBody>
      </p:sp>
    </p:spTree>
    <p:extLst>
      <p:ext uri="{BB962C8B-B14F-4D97-AF65-F5344CB8AC3E}">
        <p14:creationId xmlns:p14="http://schemas.microsoft.com/office/powerpoint/2010/main" val="31254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A06D9-E0BF-55A4-A8BF-F38C7E50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ADCs in ER+ MBC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746352-E150-4649-FB9F-9C36380915D3}"/>
              </a:ext>
            </a:extLst>
          </p:cNvPr>
          <p:cNvGraphicFramePr>
            <a:graphicFrameLocks noGrp="1"/>
          </p:cNvGraphicFramePr>
          <p:nvPr/>
        </p:nvGraphicFramePr>
        <p:xfrm>
          <a:off x="699911" y="1545289"/>
          <a:ext cx="11063000" cy="452699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336062">
                  <a:extLst>
                    <a:ext uri="{9D8B030D-6E8A-4147-A177-3AD203B41FA5}">
                      <a16:colId xmlns:a16="http://schemas.microsoft.com/office/drawing/2014/main" val="1091871772"/>
                    </a:ext>
                  </a:extLst>
                </a:gridCol>
                <a:gridCol w="2921464">
                  <a:extLst>
                    <a:ext uri="{9D8B030D-6E8A-4147-A177-3AD203B41FA5}">
                      <a16:colId xmlns:a16="http://schemas.microsoft.com/office/drawing/2014/main" val="600296644"/>
                    </a:ext>
                  </a:extLst>
                </a:gridCol>
                <a:gridCol w="2809100">
                  <a:extLst>
                    <a:ext uri="{9D8B030D-6E8A-4147-A177-3AD203B41FA5}">
                      <a16:colId xmlns:a16="http://schemas.microsoft.com/office/drawing/2014/main" val="3502532783"/>
                    </a:ext>
                  </a:extLst>
                </a:gridCol>
                <a:gridCol w="2996374">
                  <a:extLst>
                    <a:ext uri="{9D8B030D-6E8A-4147-A177-3AD203B41FA5}">
                      <a16:colId xmlns:a16="http://schemas.microsoft.com/office/drawing/2014/main" val="2129254102"/>
                    </a:ext>
                  </a:extLst>
                </a:gridCol>
              </a:tblGrid>
              <a:tr h="20768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4"/>
                          </a:solidFill>
                        </a:rPr>
                        <a:t>T-</a:t>
                      </a:r>
                      <a:r>
                        <a:rPr lang="en-US" sz="1400" dirty="0" err="1">
                          <a:solidFill>
                            <a:schemeClr val="accent4"/>
                          </a:solidFill>
                        </a:rPr>
                        <a:t>DXd</a:t>
                      </a:r>
                      <a:endParaRPr lang="en-US" sz="1400" baseline="30000" dirty="0">
                        <a:solidFill>
                          <a:schemeClr val="accent4"/>
                        </a:solidFill>
                      </a:endParaRPr>
                    </a:p>
                  </a:txBody>
                  <a:tcPr marT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4"/>
                          </a:solidFill>
                        </a:rPr>
                        <a:t>Sacituzumab </a:t>
                      </a:r>
                      <a:r>
                        <a:rPr lang="en-US" sz="1400" dirty="0" err="1">
                          <a:solidFill>
                            <a:schemeClr val="accent4"/>
                          </a:solidFill>
                        </a:rPr>
                        <a:t>Govitecan</a:t>
                      </a:r>
                      <a:endParaRPr lang="en-US" sz="1400" baseline="30000" dirty="0">
                        <a:solidFill>
                          <a:schemeClr val="accent4"/>
                        </a:solidFill>
                      </a:endParaRPr>
                    </a:p>
                  </a:txBody>
                  <a:tcPr marT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4"/>
                          </a:solidFill>
                        </a:rPr>
                        <a:t>Dato-</a:t>
                      </a:r>
                      <a:r>
                        <a:rPr lang="en-US" sz="1400" dirty="0" err="1">
                          <a:solidFill>
                            <a:schemeClr val="accent4"/>
                          </a:solidFill>
                        </a:rPr>
                        <a:t>DXd</a:t>
                      </a:r>
                      <a:endParaRPr lang="en-US" sz="1400" baseline="30000" dirty="0">
                        <a:solidFill>
                          <a:schemeClr val="accent4"/>
                        </a:solidFill>
                      </a:endParaRPr>
                    </a:p>
                  </a:txBody>
                  <a:tcPr marT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827890"/>
                  </a:ext>
                </a:extLst>
              </a:tr>
              <a:tr h="306274">
                <a:tc>
                  <a:txBody>
                    <a:bodyPr/>
                    <a:lstStyle/>
                    <a:p>
                      <a:r>
                        <a:rPr lang="en-US" sz="1400" b="1" dirty="0"/>
                        <a:t>Monoclonal antibody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Trastuzumab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Sacituzumab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Datopotamab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145030"/>
                  </a:ext>
                </a:extLst>
              </a:tr>
              <a:tr h="306274">
                <a:tc>
                  <a:txBody>
                    <a:bodyPr/>
                    <a:lstStyle/>
                    <a:p>
                      <a:r>
                        <a:rPr lang="en-US" sz="1400" b="1" dirty="0"/>
                        <a:t>Target antigen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HER2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Trop2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Trop2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525650"/>
                  </a:ext>
                </a:extLst>
              </a:tr>
              <a:tr h="306274">
                <a:tc>
                  <a:txBody>
                    <a:bodyPr/>
                    <a:lstStyle/>
                    <a:p>
                      <a:r>
                        <a:rPr lang="en-US" sz="1400" b="1" dirty="0"/>
                        <a:t>Payload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Deruxtecan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SN-38 (irinotecan metabolite)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Deruxtecan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816675"/>
                  </a:ext>
                </a:extLst>
              </a:tr>
              <a:tr h="306274">
                <a:tc>
                  <a:txBody>
                    <a:bodyPr/>
                    <a:lstStyle/>
                    <a:p>
                      <a:r>
                        <a:rPr lang="en-US" sz="1400" b="1" dirty="0"/>
                        <a:t>Payload class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Topo-I inhibitor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Topo-I inhibitor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Topo-I inhibitor 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475980"/>
                  </a:ext>
                </a:extLst>
              </a:tr>
              <a:tr h="306274">
                <a:tc>
                  <a:txBody>
                    <a:bodyPr/>
                    <a:lstStyle/>
                    <a:p>
                      <a:r>
                        <a:rPr lang="en-US" sz="1400" b="1" dirty="0"/>
                        <a:t>Bystander effect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Yes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Yes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Yes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391906"/>
                  </a:ext>
                </a:extLst>
              </a:tr>
              <a:tr h="306274">
                <a:tc>
                  <a:txBody>
                    <a:bodyPr/>
                    <a:lstStyle/>
                    <a:p>
                      <a:r>
                        <a:rPr lang="en-US" sz="1400" b="1" dirty="0"/>
                        <a:t>Linker subtype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Cleavable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Cleavable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Cleavable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982824"/>
                  </a:ext>
                </a:extLst>
              </a:tr>
              <a:tr h="306274">
                <a:tc>
                  <a:txBody>
                    <a:bodyPr/>
                    <a:lstStyle/>
                    <a:p>
                      <a:r>
                        <a:rPr lang="en-US" sz="1400" b="1" dirty="0"/>
                        <a:t>Drug:Antibody Ratio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~8:1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~8:1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4:1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781879"/>
                  </a:ext>
                </a:extLst>
              </a:tr>
              <a:tr h="306274">
                <a:tc>
                  <a:txBody>
                    <a:bodyPr/>
                    <a:lstStyle/>
                    <a:p>
                      <a:r>
                        <a:rPr lang="en-US" sz="1400" b="1" dirty="0"/>
                        <a:t>Half-life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~7 days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~15 hours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~5 days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18558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1BA5BCC-8277-2901-AD96-C7E8E44EB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73"/>
          <a:stretch/>
        </p:blipFill>
        <p:spPr>
          <a:xfrm>
            <a:off x="3659854" y="1967519"/>
            <a:ext cx="1568918" cy="1449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1D5E2B-D2BF-3D1F-942C-2F10E62F0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76"/>
          <a:stretch/>
        </p:blipFill>
        <p:spPr>
          <a:xfrm>
            <a:off x="6678474" y="1967519"/>
            <a:ext cx="1475876" cy="14500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4F054AA-C32E-D759-16C7-F125E9A09A78}"/>
              </a:ext>
            </a:extLst>
          </p:cNvPr>
          <p:cNvGrpSpPr/>
          <p:nvPr/>
        </p:nvGrpSpPr>
        <p:grpSpPr>
          <a:xfrm>
            <a:off x="9339802" y="1966699"/>
            <a:ext cx="1661538" cy="1450010"/>
            <a:chOff x="9084323" y="2073235"/>
            <a:chExt cx="1661538" cy="14500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22E19A-FB4C-D424-926A-5569917E4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476"/>
            <a:stretch/>
          </p:blipFill>
          <p:spPr>
            <a:xfrm>
              <a:off x="9168276" y="2073235"/>
              <a:ext cx="1475876" cy="14500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A464DA-EAE8-A188-E049-D4AC8BFDA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t="56148" r="55456" b="24769"/>
            <a:stretch/>
          </p:blipFill>
          <p:spPr>
            <a:xfrm>
              <a:off x="9084323" y="2848543"/>
              <a:ext cx="698870" cy="2925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6FD268-60F3-86E4-4EF5-AF97FBE7C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t="56148" r="55456" b="24769"/>
            <a:stretch/>
          </p:blipFill>
          <p:spPr>
            <a:xfrm rot="10800000">
              <a:off x="10046991" y="2881296"/>
              <a:ext cx="698870" cy="29256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B54E700-F38F-6076-131A-47413963E3F2}"/>
                </a:ext>
              </a:extLst>
            </p:cNvPr>
            <p:cNvSpPr/>
            <p:nvPr/>
          </p:nvSpPr>
          <p:spPr>
            <a:xfrm>
              <a:off x="10046991" y="3173856"/>
              <a:ext cx="349435" cy="255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5C6D05-8F88-6251-1CBF-06BE2A8EC442}"/>
                </a:ext>
              </a:extLst>
            </p:cNvPr>
            <p:cNvSpPr/>
            <p:nvPr/>
          </p:nvSpPr>
          <p:spPr>
            <a:xfrm>
              <a:off x="9426228" y="3141103"/>
              <a:ext cx="349435" cy="255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35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C338-C58E-E18D-A3C4-5B60DB42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ADCs in ER+ MBC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9A8F088-7266-E796-4711-ED55FE3B26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0843" y="1350236"/>
          <a:ext cx="10796588" cy="468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9559">
                  <a:extLst>
                    <a:ext uri="{9D8B030D-6E8A-4147-A177-3AD203B41FA5}">
                      <a16:colId xmlns:a16="http://schemas.microsoft.com/office/drawing/2014/main" val="1215948779"/>
                    </a:ext>
                  </a:extLst>
                </a:gridCol>
                <a:gridCol w="2712027">
                  <a:extLst>
                    <a:ext uri="{9D8B030D-6E8A-4147-A177-3AD203B41FA5}">
                      <a16:colId xmlns:a16="http://schemas.microsoft.com/office/drawing/2014/main" val="1426236612"/>
                    </a:ext>
                  </a:extLst>
                </a:gridCol>
                <a:gridCol w="2639291">
                  <a:extLst>
                    <a:ext uri="{9D8B030D-6E8A-4147-A177-3AD203B41FA5}">
                      <a16:colId xmlns:a16="http://schemas.microsoft.com/office/drawing/2014/main" val="2314901759"/>
                    </a:ext>
                  </a:extLst>
                </a:gridCol>
                <a:gridCol w="3075711">
                  <a:extLst>
                    <a:ext uri="{9D8B030D-6E8A-4147-A177-3AD203B41FA5}">
                      <a16:colId xmlns:a16="http://schemas.microsoft.com/office/drawing/2014/main" val="882643056"/>
                    </a:ext>
                  </a:extLst>
                </a:gridCol>
              </a:tblGrid>
              <a:tr h="90056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T-</a:t>
                      </a:r>
                      <a:r>
                        <a:rPr lang="en-US" dirty="0" err="1"/>
                        <a:t>DXd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Sacituzumab </a:t>
                      </a:r>
                      <a:r>
                        <a:rPr lang="en-US" dirty="0" err="1"/>
                        <a:t>Govitecan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Dato-</a:t>
                      </a:r>
                      <a:r>
                        <a:rPr lang="en-US" dirty="0" err="1"/>
                        <a:t>DXd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877663"/>
                  </a:ext>
                </a:extLst>
              </a:tr>
              <a:tr h="45586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DB04, DB06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Tropics02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TROPION Breast01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704298"/>
                  </a:ext>
                </a:extLst>
              </a:tr>
              <a:tr h="820554">
                <a:tc>
                  <a:txBody>
                    <a:bodyPr/>
                    <a:lstStyle/>
                    <a:p>
                      <a:r>
                        <a:rPr lang="en-US" sz="2000" dirty="0"/>
                        <a:t>Need testing for target expression?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Yes, HER2 low (1+, 2+) or Ultralow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408304"/>
                  </a:ext>
                </a:extLst>
              </a:tr>
              <a:tr h="1300808">
                <a:tc>
                  <a:txBody>
                    <a:bodyPr/>
                    <a:lstStyle/>
                    <a:p>
                      <a:r>
                        <a:rPr lang="en-US" sz="2000" dirty="0"/>
                        <a:t>FDA indication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HER2 low or UL after 1 or more endocrine </a:t>
                      </a:r>
                      <a:r>
                        <a:rPr lang="en-US" sz="1800" dirty="0" err="1"/>
                        <a:t>tx</a:t>
                      </a:r>
                      <a:endParaRPr lang="en-US" sz="1800" dirty="0"/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HER2 low after 1 prior chemo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Endocrine </a:t>
                      </a:r>
                      <a:r>
                        <a:rPr lang="en-US" sz="1800" b="0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tx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at least two additional systemic therapies in the metastatic setting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dirty="0">
                          <a:effectLst/>
                          <a:latin typeface="+mn-lt"/>
                        </a:rPr>
                        <a:t>Endocrine </a:t>
                      </a:r>
                      <a:r>
                        <a:rPr lang="en-US" sz="1800" b="0" i="0" dirty="0" err="1">
                          <a:effectLst/>
                          <a:latin typeface="+mn-lt"/>
                        </a:rPr>
                        <a:t>tx</a:t>
                      </a:r>
                      <a:r>
                        <a:rPr lang="en-US" sz="1800" b="0" i="0" dirty="0">
                          <a:effectLst/>
                          <a:latin typeface="+mn-lt"/>
                        </a:rPr>
                        <a:t> and chemotherapy for metastatic disease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006706"/>
                  </a:ext>
                </a:extLst>
              </a:tr>
              <a:tr h="775495">
                <a:tc>
                  <a:txBody>
                    <a:bodyPr/>
                    <a:lstStyle/>
                    <a:p>
                      <a:r>
                        <a:rPr lang="en-US" sz="2000" dirty="0"/>
                        <a:t>Main toxicity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Nausea, alopecia, ILD, LVEF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Diarrhea, neutropenia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Stomatitis, rare ocular events, rare ILD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524477"/>
                  </a:ext>
                </a:extLst>
              </a:tr>
              <a:tr h="433603">
                <a:tc>
                  <a:txBody>
                    <a:bodyPr/>
                    <a:lstStyle/>
                    <a:p>
                      <a:r>
                        <a:rPr lang="en-US" sz="2000" dirty="0"/>
                        <a:t>Sequencing data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There are no prospective randomized sequencing data to guide decision-making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259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37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01AA8-FA26-7C5E-F9DA-B9408E117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ER+ MBC before ADCs</a:t>
            </a:r>
          </a:p>
        </p:txBody>
      </p:sp>
      <p:pic>
        <p:nvPicPr>
          <p:cNvPr id="5" name="Content Placeholder 4" descr="A diagram of a cancer patient&#10;&#10;Description automatically generated">
            <a:extLst>
              <a:ext uri="{FF2B5EF4-FFF2-40B4-BE49-F238E27FC236}">
                <a16:creationId xmlns:a16="http://schemas.microsoft.com/office/drawing/2014/main" id="{6794B912-4744-B9E5-A6D3-593CA0767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888" y="1489075"/>
            <a:ext cx="6036809" cy="47039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459A0E-1924-08DB-A5C7-0C3374D0825B}"/>
              </a:ext>
            </a:extLst>
          </p:cNvPr>
          <p:cNvSpPr txBox="1"/>
          <p:nvPr/>
        </p:nvSpPr>
        <p:spPr>
          <a:xfrm>
            <a:off x="7200900" y="1489075"/>
            <a:ext cx="34882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Serial sequential endocrine therapies beginning with CDK4/6i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Biomarker driven targeted options to overcome endocrine resistance: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PI3K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ESR1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BRCA1 or BRCA2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82D92A43-9E94-6F77-8D42-7EAC96EDDF12}"/>
              </a:ext>
            </a:extLst>
          </p:cNvPr>
          <p:cNvSpPr/>
          <p:nvPr/>
        </p:nvSpPr>
        <p:spPr>
          <a:xfrm>
            <a:off x="8215313" y="3723480"/>
            <a:ext cx="200025" cy="23415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F832D-D65F-3D7B-CF0E-ADB89397D60B}"/>
              </a:ext>
            </a:extLst>
          </p:cNvPr>
          <p:cNvSpPr txBox="1"/>
          <p:nvPr/>
        </p:nvSpPr>
        <p:spPr>
          <a:xfrm>
            <a:off x="8415338" y="3631167"/>
            <a:ext cx="231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86E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alpelisib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86E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CBF57F67-420C-D4CF-3018-63A0FA5A7941}"/>
              </a:ext>
            </a:extLst>
          </p:cNvPr>
          <p:cNvSpPr/>
          <p:nvPr/>
        </p:nvSpPr>
        <p:spPr>
          <a:xfrm>
            <a:off x="9358313" y="3652040"/>
            <a:ext cx="215030" cy="86280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9BA62-332F-AB14-0AED-88F059BE0BF5}"/>
              </a:ext>
            </a:extLst>
          </p:cNvPr>
          <p:cNvSpPr txBox="1"/>
          <p:nvPr/>
        </p:nvSpPr>
        <p:spPr>
          <a:xfrm>
            <a:off x="9673352" y="3865836"/>
            <a:ext cx="231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86E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capivasertib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86E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8B89A5-B606-5B41-91AA-456A2CB62B84}"/>
              </a:ext>
            </a:extLst>
          </p:cNvPr>
          <p:cNvSpPr txBox="1"/>
          <p:nvPr/>
        </p:nvSpPr>
        <p:spPr>
          <a:xfrm>
            <a:off x="8394249" y="4554166"/>
            <a:ext cx="231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86E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elacestrant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86E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DAC64693-B74A-0C8D-C7B0-BAB7F8B6487C}"/>
              </a:ext>
            </a:extLst>
          </p:cNvPr>
          <p:cNvSpPr/>
          <p:nvPr/>
        </p:nvSpPr>
        <p:spPr>
          <a:xfrm>
            <a:off x="8194224" y="4617900"/>
            <a:ext cx="200025" cy="23415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D94B0C-ECBC-FF1F-93C6-6E4B4EAD8878}"/>
              </a:ext>
            </a:extLst>
          </p:cNvPr>
          <p:cNvSpPr txBox="1"/>
          <p:nvPr/>
        </p:nvSpPr>
        <p:spPr>
          <a:xfrm>
            <a:off x="7236976" y="537317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2652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Generally exhaust endocrine options and transition to ADCs or chemotherapy upon endocrine resistance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A6BFC4-A7AF-BF69-AC40-104855279081}"/>
              </a:ext>
            </a:extLst>
          </p:cNvPr>
          <p:cNvSpPr txBox="1"/>
          <p:nvPr/>
        </p:nvSpPr>
        <p:spPr>
          <a:xfrm>
            <a:off x="9587598" y="4824922"/>
            <a:ext cx="231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86E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olaparib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86E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86E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talazoparib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86E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FF9DEBC0-46E2-10AA-50EB-D2ED590FEA37}"/>
              </a:ext>
            </a:extLst>
          </p:cNvPr>
          <p:cNvSpPr/>
          <p:nvPr/>
        </p:nvSpPr>
        <p:spPr>
          <a:xfrm>
            <a:off x="9408676" y="4895431"/>
            <a:ext cx="207524" cy="29882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9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5CC76-65FB-19D9-3BA5-742BE54E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261" y="233036"/>
            <a:ext cx="10792178" cy="920998"/>
          </a:xfrm>
        </p:spPr>
        <p:txBody>
          <a:bodyPr/>
          <a:lstStyle/>
          <a:p>
            <a:r>
              <a:rPr lang="en-US" dirty="0"/>
              <a:t>HER2 IHC Categories Within HR+/HER2– MBC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32BB67-083F-22CB-1CB2-5ED7CCB9B3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4011" y="6120230"/>
            <a:ext cx="6317577" cy="598841"/>
          </a:xfrm>
        </p:spPr>
        <p:txBody>
          <a:bodyPr/>
          <a:lstStyle/>
          <a:p>
            <a:r>
              <a:rPr lang="en-US" sz="1400" dirty="0"/>
              <a:t>Curigliano G, et al. ASCO 2024. Abstract LBA1000. </a:t>
            </a:r>
          </a:p>
        </p:txBody>
      </p:sp>
      <p:pic>
        <p:nvPicPr>
          <p:cNvPr id="11" name="Picture 10" descr="A group of blue and white objects&#10;&#10;Description automatically generated">
            <a:extLst>
              <a:ext uri="{FF2B5EF4-FFF2-40B4-BE49-F238E27FC236}">
                <a16:creationId xmlns:a16="http://schemas.microsoft.com/office/drawing/2014/main" id="{29FCA97D-9207-0018-3328-071DBAD17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336"/>
          <a:stretch/>
        </p:blipFill>
        <p:spPr>
          <a:xfrm>
            <a:off x="309418" y="2272145"/>
            <a:ext cx="11573164" cy="22264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EBC754-641A-D0D1-4C7F-B7D91F3DBE8C}"/>
              </a:ext>
            </a:extLst>
          </p:cNvPr>
          <p:cNvSpPr txBox="1"/>
          <p:nvPr/>
        </p:nvSpPr>
        <p:spPr>
          <a:xfrm>
            <a:off x="831273" y="4492632"/>
            <a:ext cx="2521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5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Weak-to-moderate complete membrane staining in &gt;10% cells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66C969-0A4E-25B0-D87A-65A4C3F5F9F2}"/>
              </a:ext>
            </a:extLst>
          </p:cNvPr>
          <p:cNvSpPr txBox="1"/>
          <p:nvPr/>
        </p:nvSpPr>
        <p:spPr>
          <a:xfrm>
            <a:off x="4613564" y="4492632"/>
            <a:ext cx="2521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Faint, incomplete membrane staining in &gt;10% tumor cells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59A7C-3696-1A9E-C0BA-0886A63C065A}"/>
              </a:ext>
            </a:extLst>
          </p:cNvPr>
          <p:cNvSpPr txBox="1"/>
          <p:nvPr/>
        </p:nvSpPr>
        <p:spPr>
          <a:xfrm>
            <a:off x="7721600" y="4498584"/>
            <a:ext cx="2521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7AC4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Faint, incomplete membrane staining in ≤10% tumor cells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1CE9DF-0B7B-ED8C-D06C-054D055D9F72}"/>
              </a:ext>
            </a:extLst>
          </p:cNvPr>
          <p:cNvSpPr txBox="1"/>
          <p:nvPr/>
        </p:nvSpPr>
        <p:spPr>
          <a:xfrm>
            <a:off x="10090647" y="4492632"/>
            <a:ext cx="194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Absent/no observable membrane staining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9A705-3FC6-4A29-4DAE-4B9EF491D78B}"/>
              </a:ext>
            </a:extLst>
          </p:cNvPr>
          <p:cNvSpPr txBox="1"/>
          <p:nvPr/>
        </p:nvSpPr>
        <p:spPr>
          <a:xfrm>
            <a:off x="2092036" y="1530715"/>
            <a:ext cx="39286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5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HER2-low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5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~60% to 65% of HR+/HER2– MBC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C53F38-E239-FF16-F8E5-080586ABD3C8}"/>
              </a:ext>
            </a:extLst>
          </p:cNvPr>
          <p:cNvSpPr txBox="1"/>
          <p:nvPr/>
        </p:nvSpPr>
        <p:spPr>
          <a:xfrm>
            <a:off x="7207009" y="1530715"/>
            <a:ext cx="40020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7AC4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HER2-ultralow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AC4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~20% to 25% of HR+/HER2– MBC </a:t>
            </a:r>
          </a:p>
        </p:txBody>
      </p:sp>
    </p:spTree>
    <p:extLst>
      <p:ext uri="{BB962C8B-B14F-4D97-AF65-F5344CB8AC3E}">
        <p14:creationId xmlns:p14="http://schemas.microsoft.com/office/powerpoint/2010/main" val="301400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64B97FC-E365-D6FC-1A0A-1B7D9DDB4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12" y="84004"/>
            <a:ext cx="10792178" cy="92099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DESTINY-Breast04: T-</a:t>
            </a:r>
            <a:r>
              <a:rPr lang="en-US" dirty="0" err="1">
                <a:solidFill>
                  <a:schemeClr val="tx1"/>
                </a:solidFill>
              </a:rPr>
              <a:t>DXd</a:t>
            </a:r>
            <a:r>
              <a:rPr lang="en-US" dirty="0">
                <a:solidFill>
                  <a:schemeClr val="tx1"/>
                </a:solidFill>
              </a:rPr>
              <a:t> in HER2 low MBC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30% improvement in OS!</a:t>
            </a:r>
            <a:endParaRPr lang="en-US" baseline="30000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547DF-859C-2180-5118-D4F3C72D8A10}"/>
              </a:ext>
            </a:extLst>
          </p:cNvPr>
          <p:cNvSpPr txBox="1"/>
          <p:nvPr/>
        </p:nvSpPr>
        <p:spPr>
          <a:xfrm>
            <a:off x="1009205" y="1453907"/>
            <a:ext cx="4186416" cy="1446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Key Eligibility Criteria</a:t>
            </a:r>
          </a:p>
          <a:p>
            <a:pPr marL="166320" marR="0" lvl="0" indent="-166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37373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HER2-low (IHC 1+ or IHC 2+/ISH–) unresectable and/or MBC</a:t>
            </a:r>
          </a:p>
          <a:p>
            <a:pPr marL="166320" marR="0" lvl="0" indent="-166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37373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≥1 prior line of chemotherapy in the metastatic setting</a:t>
            </a:r>
          </a:p>
          <a:p>
            <a:pPr marL="166320" marR="0" lvl="0" indent="-166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37373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≥1 line of ET if HR+ MBC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867083-AC45-3E04-4F9D-9C0988A6FA6D}"/>
              </a:ext>
            </a:extLst>
          </p:cNvPr>
          <p:cNvSpPr/>
          <p:nvPr/>
        </p:nvSpPr>
        <p:spPr>
          <a:xfrm>
            <a:off x="6837841" y="1212048"/>
            <a:ext cx="2891946" cy="888318"/>
          </a:xfrm>
          <a:prstGeom prst="rect">
            <a:avLst/>
          </a:prstGeom>
          <a:solidFill>
            <a:srgbClr val="00288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T-DXd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5.4 mg/kg q3w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(n=373)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10BD79-929B-B978-274C-DC89A9D156C3}"/>
              </a:ext>
            </a:extLst>
          </p:cNvPr>
          <p:cNvSpPr/>
          <p:nvPr/>
        </p:nvSpPr>
        <p:spPr>
          <a:xfrm>
            <a:off x="6837841" y="2276953"/>
            <a:ext cx="2891946" cy="942124"/>
          </a:xfrm>
          <a:prstGeom prst="rect">
            <a:avLst/>
          </a:prstGeom>
          <a:solidFill>
            <a:srgbClr val="82828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Capecitabine, eribulin, gemcitabine, paclitaxel, or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-paclitaxel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(n=184)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608F94-E2E8-5899-5484-AFE6C95FA335}"/>
              </a:ext>
            </a:extLst>
          </p:cNvPr>
          <p:cNvSpPr txBox="1"/>
          <p:nvPr/>
        </p:nvSpPr>
        <p:spPr>
          <a:xfrm>
            <a:off x="6161128" y="1999954"/>
            <a:ext cx="383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2:1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094456-CF69-376E-A6DD-746F04903EF1}"/>
              </a:ext>
            </a:extLst>
          </p:cNvPr>
          <p:cNvSpPr/>
          <p:nvPr/>
        </p:nvSpPr>
        <p:spPr>
          <a:xfrm>
            <a:off x="10079742" y="1656207"/>
            <a:ext cx="1695499" cy="8567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Ins="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Primary endpoint: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PFS by BICR (HR+)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C13840-FEA0-8DF3-2909-AD7123CDAB84}"/>
              </a:ext>
            </a:extLst>
          </p:cNvPr>
          <p:cNvSpPr txBox="1"/>
          <p:nvPr/>
        </p:nvSpPr>
        <p:spPr>
          <a:xfrm>
            <a:off x="5538787" y="2561686"/>
            <a:ext cx="686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N=557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F727B8-4836-605D-9F6F-8AC6AF8C3AFF}"/>
              </a:ext>
            </a:extLst>
          </p:cNvPr>
          <p:cNvSpPr/>
          <p:nvPr/>
        </p:nvSpPr>
        <p:spPr>
          <a:xfrm>
            <a:off x="5538787" y="1903327"/>
            <a:ext cx="686331" cy="68633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315B66C6-0840-DED4-79F7-E65EBA324A26}"/>
              </a:ext>
            </a:extLst>
          </p:cNvPr>
          <p:cNvCxnSpPr>
            <a:cxnSpLocks/>
            <a:stCxn id="15" idx="1"/>
            <a:endCxn id="5" idx="6"/>
          </p:cNvCxnSpPr>
          <p:nvPr/>
        </p:nvCxnSpPr>
        <p:spPr>
          <a:xfrm rot="10800000">
            <a:off x="6225119" y="2246493"/>
            <a:ext cx="612723" cy="501522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5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BE558710-E662-2F3E-1FE8-ADF81A0D7E05}"/>
              </a:ext>
            </a:extLst>
          </p:cNvPr>
          <p:cNvCxnSpPr>
            <a:cxnSpLocks/>
            <a:stCxn id="14" idx="1"/>
            <a:endCxn id="5" idx="6"/>
          </p:cNvCxnSpPr>
          <p:nvPr/>
        </p:nvCxnSpPr>
        <p:spPr>
          <a:xfrm rot="10800000" flipV="1">
            <a:off x="6225119" y="1656207"/>
            <a:ext cx="612723" cy="590286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5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F1FD12-030C-BFDB-5938-66ADF99C49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Modi et al ESMO 2023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CF486A8-12A0-2734-B5D2-D066FCF95BDC}"/>
              </a:ext>
            </a:extLst>
          </p:cNvPr>
          <p:cNvGraphicFramePr>
            <a:graphicFrameLocks noGrp="1"/>
          </p:cNvGraphicFramePr>
          <p:nvPr/>
        </p:nvGraphicFramePr>
        <p:xfrm>
          <a:off x="616761" y="5134527"/>
          <a:ext cx="10808525" cy="10350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82698">
                  <a:extLst>
                    <a:ext uri="{9D8B030D-6E8A-4147-A177-3AD203B41FA5}">
                      <a16:colId xmlns:a16="http://schemas.microsoft.com/office/drawing/2014/main" val="167432749"/>
                    </a:ext>
                  </a:extLst>
                </a:gridCol>
                <a:gridCol w="1856960">
                  <a:extLst>
                    <a:ext uri="{9D8B030D-6E8A-4147-A177-3AD203B41FA5}">
                      <a16:colId xmlns:a16="http://schemas.microsoft.com/office/drawing/2014/main" val="1873159455"/>
                    </a:ext>
                  </a:extLst>
                </a:gridCol>
                <a:gridCol w="2020643">
                  <a:extLst>
                    <a:ext uri="{9D8B030D-6E8A-4147-A177-3AD203B41FA5}">
                      <a16:colId xmlns:a16="http://schemas.microsoft.com/office/drawing/2014/main" val="3050317291"/>
                    </a:ext>
                  </a:extLst>
                </a:gridCol>
                <a:gridCol w="2020643">
                  <a:extLst>
                    <a:ext uri="{9D8B030D-6E8A-4147-A177-3AD203B41FA5}">
                      <a16:colId xmlns:a16="http://schemas.microsoft.com/office/drawing/2014/main" val="1991887552"/>
                    </a:ext>
                  </a:extLst>
                </a:gridCol>
                <a:gridCol w="1827581">
                  <a:extLst>
                    <a:ext uri="{9D8B030D-6E8A-4147-A177-3AD203B41FA5}">
                      <a16:colId xmlns:a16="http://schemas.microsoft.com/office/drawing/2014/main" val="1975113696"/>
                    </a:ext>
                  </a:extLst>
                </a:gridCol>
              </a:tblGrid>
              <a:tr h="258763">
                <a:tc rowSpan="2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08000" marR="27432" marT="18288" marB="18288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PFS in HR+ Patients (by INV)</a:t>
                      </a:r>
                      <a:endParaRPr lang="en-US" sz="1400" i="0" dirty="0"/>
                    </a:p>
                  </a:txBody>
                  <a:tcPr marL="27432" marR="27432" marT="18288" marB="1828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OS in HR+ Patients</a:t>
                      </a:r>
                    </a:p>
                  </a:txBody>
                  <a:tcPr marL="27432" marR="27432" marT="18288" marB="1828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803983"/>
                  </a:ext>
                </a:extLst>
              </a:tr>
              <a:tr h="258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T-DXd (n=331)</a:t>
                      </a:r>
                      <a:endParaRPr lang="en-US" sz="1400" i="0" dirty="0">
                        <a:solidFill>
                          <a:schemeClr val="bg1"/>
                        </a:solidFill>
                      </a:endParaRPr>
                    </a:p>
                  </a:txBody>
                  <a:tcPr marL="27432" marR="27432" marT="18288" marB="1828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TPC (n=163)</a:t>
                      </a:r>
                      <a:endParaRPr lang="en-US" sz="1400" i="0" dirty="0">
                        <a:solidFill>
                          <a:schemeClr val="bg1"/>
                        </a:solidFill>
                      </a:endParaRPr>
                    </a:p>
                  </a:txBody>
                  <a:tcPr marL="27432" marR="27432" marT="18288" marB="1828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82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T-DXd (n=331)</a:t>
                      </a:r>
                      <a:endParaRPr lang="en-US" sz="1400" i="0" dirty="0">
                        <a:solidFill>
                          <a:schemeClr val="bg1"/>
                        </a:solidFill>
                      </a:endParaRP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8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TPC (n=163)</a:t>
                      </a:r>
                      <a:endParaRPr lang="en-US" sz="1400" i="0" dirty="0">
                        <a:solidFill>
                          <a:schemeClr val="bg1"/>
                        </a:solidFill>
                      </a:endParaRP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82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105254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Median, months</a:t>
                      </a:r>
                    </a:p>
                  </a:txBody>
                  <a:tcPr marL="108000" marR="27432" marT="18288" marB="18288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9.6 (8.4-10.0)</a:t>
                      </a:r>
                    </a:p>
                  </a:txBody>
                  <a:tcPr marL="27432" marR="27432" marT="18288" marB="1828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4.2 (3.4-4.9)</a:t>
                      </a:r>
                    </a:p>
                  </a:txBody>
                  <a:tcPr marL="27432" marR="27432" marT="18288" marB="1828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23.9 (21.7-25.2)</a:t>
                      </a:r>
                    </a:p>
                  </a:txBody>
                  <a:tcPr marL="9144" marR="9144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17.6 (15.1-20.2)</a:t>
                      </a:r>
                    </a:p>
                  </a:txBody>
                  <a:tcPr marL="9144" marR="9144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851810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2286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HR (95% CI)</a:t>
                      </a:r>
                    </a:p>
                  </a:txBody>
                  <a:tcPr marL="27432" marR="27432" marT="18288" marB="18288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0.37 (0.30-0.46)</a:t>
                      </a:r>
                    </a:p>
                  </a:txBody>
                  <a:tcPr marL="27432" marR="27432" marT="18288" marB="1828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9144" marR="9144" marT="9144" marB="9144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0.69 (0.55-0.87)</a:t>
                      </a:r>
                    </a:p>
                  </a:txBody>
                  <a:tcPr marL="9144" marR="9144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9144" marR="9144" marT="9144" marB="9144"/>
                </a:tc>
                <a:extLst>
                  <a:ext uri="{0D108BD9-81ED-4DB2-BD59-A6C34878D82A}">
                    <a16:rowId xmlns:a16="http://schemas.microsoft.com/office/drawing/2014/main" val="69498823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5A75C6C-ACD8-D0D7-84D3-1BD2CAA0546D}"/>
              </a:ext>
            </a:extLst>
          </p:cNvPr>
          <p:cNvSpPr txBox="1"/>
          <p:nvPr/>
        </p:nvSpPr>
        <p:spPr>
          <a:xfrm>
            <a:off x="616761" y="3469105"/>
            <a:ext cx="63007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characteristics: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~90% of population had HR+ disease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1 prior line of chemo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2% had 3 or more lines of chemo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2 prior 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4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378ED-1449-9935-16FF-3112AA49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24" y="66352"/>
            <a:ext cx="10792178" cy="92099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DESTINY-Breast04: </a:t>
            </a:r>
            <a:r>
              <a:rPr lang="en-US" dirty="0"/>
              <a:t>Safety</a:t>
            </a:r>
            <a:br>
              <a:rPr lang="en-US" dirty="0"/>
            </a:br>
            <a:r>
              <a:rPr lang="en-US" sz="2400" dirty="0">
                <a:solidFill>
                  <a:schemeClr val="accent1"/>
                </a:solidFill>
              </a:rPr>
              <a:t>Is the risk/benefit balance different in ER+ MBC?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D5EB70-2B64-D03A-99F1-85355DF7A2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pt-BR" sz="900" dirty="0"/>
              <a:t>Modi S, et al. ESMO 2023. Abstract 376O</a:t>
            </a:r>
            <a:r>
              <a:rPr lang="pt-BR" sz="900" b="1" dirty="0"/>
              <a:t>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B4140-A0F8-E43C-A54F-C79694EBDF68}"/>
              </a:ext>
            </a:extLst>
          </p:cNvPr>
          <p:cNvSpPr txBox="1"/>
          <p:nvPr/>
        </p:nvSpPr>
        <p:spPr>
          <a:xfrm>
            <a:off x="699911" y="1465709"/>
            <a:ext cx="5186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Drug-Related TEAEs in ≥20% of Patients</a:t>
            </a:r>
          </a:p>
        </p:txBody>
      </p:sp>
      <p:graphicFrame>
        <p:nvGraphicFramePr>
          <p:cNvPr id="3" name="Content Placeholder 15">
            <a:extLst>
              <a:ext uri="{FF2B5EF4-FFF2-40B4-BE49-F238E27FC236}">
                <a16:creationId xmlns:a16="http://schemas.microsoft.com/office/drawing/2014/main" id="{973CDA1C-AB09-F45E-DCA0-4E7DBFD06F40}"/>
              </a:ext>
            </a:extLst>
          </p:cNvPr>
          <p:cNvGraphicFramePr>
            <a:graphicFrameLocks/>
          </p:cNvGraphicFramePr>
          <p:nvPr/>
        </p:nvGraphicFramePr>
        <p:xfrm>
          <a:off x="2352293" y="4810654"/>
          <a:ext cx="7487414" cy="13186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72386">
                  <a:extLst>
                    <a:ext uri="{9D8B030D-6E8A-4147-A177-3AD203B41FA5}">
                      <a16:colId xmlns:a16="http://schemas.microsoft.com/office/drawing/2014/main" val="167432749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006501661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1873159455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3050317291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3424628024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3754914440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3281194569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2398964384"/>
                    </a:ext>
                  </a:extLst>
                </a:gridCol>
              </a:tblGrid>
              <a:tr h="411714">
                <a:tc gridSpan="2">
                  <a:txBody>
                    <a:bodyPr/>
                    <a:lstStyle/>
                    <a:p>
                      <a:r>
                        <a:rPr lang="en-US" sz="1300" dirty="0"/>
                        <a:t>AEs of Special Interest, n (%)</a:t>
                      </a:r>
                    </a:p>
                  </a:txBody>
                  <a:tcPr marL="72000" marR="27432" marT="18288" marB="1828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Grade 1</a:t>
                      </a:r>
                      <a:endParaRPr lang="en-US" sz="1300" i="0" dirty="0">
                        <a:solidFill>
                          <a:schemeClr val="bg1"/>
                        </a:solidFill>
                      </a:endParaRP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Grade 2</a:t>
                      </a:r>
                      <a:endParaRPr lang="en-US" sz="1300" i="0" dirty="0">
                        <a:solidFill>
                          <a:schemeClr val="bg1"/>
                        </a:solidFill>
                      </a:endParaRP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Grade 3</a:t>
                      </a:r>
                      <a:endParaRPr lang="en-US" sz="1300" i="0" dirty="0">
                        <a:solidFill>
                          <a:schemeClr val="bg1"/>
                        </a:solidFill>
                      </a:endParaRP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Grade 4</a:t>
                      </a:r>
                      <a:endParaRPr lang="en-US" sz="1300" i="0" dirty="0">
                        <a:solidFill>
                          <a:schemeClr val="bg1"/>
                        </a:solidFill>
                      </a:endParaRP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Grade 5</a:t>
                      </a:r>
                      <a:endParaRPr lang="en-US" sz="1300" i="0" dirty="0">
                        <a:solidFill>
                          <a:schemeClr val="bg1"/>
                        </a:solidFill>
                      </a:endParaRP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Any Grade</a:t>
                      </a:r>
                      <a:endParaRPr lang="en-US" sz="1300" i="0" dirty="0">
                        <a:solidFill>
                          <a:schemeClr val="bg1"/>
                        </a:solidFill>
                      </a:endParaRP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8105254"/>
                  </a:ext>
                </a:extLst>
              </a:tr>
              <a:tr h="45347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Adjudicated as </a:t>
                      </a:r>
                      <a:br>
                        <a:rPr lang="en-US" sz="13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drug-related ILD/pneumonitis</a:t>
                      </a:r>
                    </a:p>
                  </a:txBody>
                  <a:tcPr marL="72000" marR="27432" marT="18288" marB="1828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T-DXd (n=371)</a:t>
                      </a:r>
                    </a:p>
                  </a:txBody>
                  <a:tcPr marL="72000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8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13 (3.5)</a:t>
                      </a: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24 (6.5)</a:t>
                      </a: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4 (1.1)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4 (1.1)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45 (12.1)</a:t>
                      </a: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A72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238335"/>
                  </a:ext>
                </a:extLst>
              </a:tr>
              <a:tr h="45347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9144" marR="9144" marT="9144" marB="91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TPC (n=172)</a:t>
                      </a:r>
                    </a:p>
                  </a:txBody>
                  <a:tcPr marL="72000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1 (0.6)</a:t>
                      </a: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1 (0.6)</a:t>
                      </a:r>
                    </a:p>
                  </a:txBody>
                  <a:tcPr marL="27432" marR="27432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629040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9788FEF2-2705-637B-02EB-F07A9561DE36}"/>
              </a:ext>
            </a:extLst>
          </p:cNvPr>
          <p:cNvGrpSpPr/>
          <p:nvPr/>
        </p:nvGrpSpPr>
        <p:grpSpPr>
          <a:xfrm>
            <a:off x="699911" y="1844680"/>
            <a:ext cx="5168900" cy="2687032"/>
            <a:chOff x="219198" y="1885950"/>
            <a:chExt cx="5518661" cy="285379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3F1DE03-FD42-E8CA-1BDB-835DEEAF8EE9}"/>
                </a:ext>
              </a:extLst>
            </p:cNvPr>
            <p:cNvGrpSpPr/>
            <p:nvPr/>
          </p:nvGrpSpPr>
          <p:grpSpPr>
            <a:xfrm>
              <a:off x="219198" y="1885950"/>
              <a:ext cx="5518661" cy="2853792"/>
              <a:chOff x="219198" y="1724025"/>
              <a:chExt cx="5518661" cy="285379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56B0DC9-7129-7178-AF69-45F8557EF3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24225"/>
              <a:stretch/>
            </p:blipFill>
            <p:spPr>
              <a:xfrm>
                <a:off x="219198" y="1724025"/>
                <a:ext cx="5076702" cy="2853792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BC6587C-6F8E-E566-D397-562ECE7E11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1888" b="74001"/>
              <a:stretch/>
            </p:blipFill>
            <p:spPr>
              <a:xfrm>
                <a:off x="4524374" y="3260151"/>
                <a:ext cx="1213485" cy="741961"/>
              </a:xfrm>
              <a:prstGeom prst="rect">
                <a:avLst/>
              </a:prstGeom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7923F2-A69A-F245-D503-F97519B284FB}"/>
                </a:ext>
              </a:extLst>
            </p:cNvPr>
            <p:cNvSpPr/>
            <p:nvPr/>
          </p:nvSpPr>
          <p:spPr>
            <a:xfrm>
              <a:off x="1777612" y="2184788"/>
              <a:ext cx="64333" cy="86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07254F1-A03F-AA6B-7FEC-86AFE57EACE6}"/>
                </a:ext>
              </a:extLst>
            </p:cNvPr>
            <p:cNvSpPr/>
            <p:nvPr/>
          </p:nvSpPr>
          <p:spPr>
            <a:xfrm>
              <a:off x="1777612" y="2388397"/>
              <a:ext cx="64333" cy="86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BBA2AE0-D2A1-3039-FBDD-0C5F7CD5AF68}"/>
                </a:ext>
              </a:extLst>
            </p:cNvPr>
            <p:cNvSpPr/>
            <p:nvPr/>
          </p:nvSpPr>
          <p:spPr>
            <a:xfrm>
              <a:off x="1779921" y="2828547"/>
              <a:ext cx="64333" cy="86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1B1B3EE-2F80-C8A7-C52C-CBB6729BA3FC}"/>
                </a:ext>
              </a:extLst>
            </p:cNvPr>
            <p:cNvSpPr/>
            <p:nvPr/>
          </p:nvSpPr>
          <p:spPr>
            <a:xfrm>
              <a:off x="1772941" y="3030915"/>
              <a:ext cx="64333" cy="86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2AD5B7D-4E92-217F-E5B2-E365033D7D49}"/>
                </a:ext>
              </a:extLst>
            </p:cNvPr>
            <p:cNvSpPr/>
            <p:nvPr/>
          </p:nvSpPr>
          <p:spPr>
            <a:xfrm>
              <a:off x="1772940" y="3666538"/>
              <a:ext cx="64333" cy="86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AAEE9B5-F04D-A5BE-05E0-8FB2E91BC357}"/>
                </a:ext>
              </a:extLst>
            </p:cNvPr>
            <p:cNvSpPr/>
            <p:nvPr/>
          </p:nvSpPr>
          <p:spPr>
            <a:xfrm>
              <a:off x="1805106" y="3857233"/>
              <a:ext cx="64333" cy="105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469B60-D395-3B76-0106-DFB7B7CD4A54}"/>
              </a:ext>
            </a:extLst>
          </p:cNvPr>
          <p:cNvSpPr txBox="1"/>
          <p:nvPr/>
        </p:nvSpPr>
        <p:spPr>
          <a:xfrm>
            <a:off x="7450930" y="2311060"/>
            <a:ext cx="3444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 discontinuation 17%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54% Gr 3 or greater TEAEs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4% treatment related deaths (ILD)</a:t>
            </a:r>
          </a:p>
        </p:txBody>
      </p:sp>
    </p:spTree>
    <p:extLst>
      <p:ext uri="{BB962C8B-B14F-4D97-AF65-F5344CB8AC3E}">
        <p14:creationId xmlns:p14="http://schemas.microsoft.com/office/powerpoint/2010/main" val="26195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F3027C-C30D-6CE0-BF76-498DC8F60009}"/>
              </a:ext>
            </a:extLst>
          </p:cNvPr>
          <p:cNvSpPr/>
          <p:nvPr/>
        </p:nvSpPr>
        <p:spPr>
          <a:xfrm>
            <a:off x="9461500" y="5376802"/>
            <a:ext cx="2730500" cy="1398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75CC76-65FB-19D9-3BA5-742BE54E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313" y="82635"/>
            <a:ext cx="10347030" cy="920998"/>
          </a:xfrm>
        </p:spPr>
        <p:txBody>
          <a:bodyPr/>
          <a:lstStyle/>
          <a:p>
            <a:r>
              <a:rPr lang="en-US" sz="2800" dirty="0"/>
              <a:t>DESTINY-Breast06: T-</a:t>
            </a:r>
            <a:r>
              <a:rPr lang="en-US" sz="2800" dirty="0" err="1"/>
              <a:t>DXd</a:t>
            </a:r>
            <a:r>
              <a:rPr lang="en-US" sz="2800" dirty="0"/>
              <a:t> in HER2-Low/Ultralow MBC and</a:t>
            </a:r>
            <a:r>
              <a:rPr lang="en-US" sz="2800" dirty="0">
                <a:solidFill>
                  <a:schemeClr val="accent1"/>
                </a:solidFill>
              </a:rPr>
              <a:t> in earlier line of therapy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65203E-6E2B-254A-35B3-558240199D03}"/>
              </a:ext>
            </a:extLst>
          </p:cNvPr>
          <p:cNvGrpSpPr/>
          <p:nvPr/>
        </p:nvGrpSpPr>
        <p:grpSpPr>
          <a:xfrm>
            <a:off x="6604159" y="1151379"/>
            <a:ext cx="3028466" cy="1436026"/>
            <a:chOff x="874211" y="3086495"/>
            <a:chExt cx="3028466" cy="143602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DE4E6A0-3782-522F-3CA3-E5070A2C83FB}"/>
                </a:ext>
              </a:extLst>
            </p:cNvPr>
            <p:cNvSpPr/>
            <p:nvPr/>
          </p:nvSpPr>
          <p:spPr>
            <a:xfrm>
              <a:off x="1943101" y="3086495"/>
              <a:ext cx="1959576" cy="686740"/>
            </a:xfrm>
            <a:prstGeom prst="rect">
              <a:avLst/>
            </a:prstGeom>
            <a:solidFill>
              <a:srgbClr val="0028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T-DXd (n=436)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5.4 mg/kg q3w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ED968E4-CF76-F7CC-22C6-252AD92E6CB6}"/>
                </a:ext>
              </a:extLst>
            </p:cNvPr>
            <p:cNvSpPr/>
            <p:nvPr/>
          </p:nvSpPr>
          <p:spPr>
            <a:xfrm>
              <a:off x="1943101" y="3835152"/>
              <a:ext cx="1959576" cy="687369"/>
            </a:xfrm>
            <a:prstGeom prst="rect">
              <a:avLst/>
            </a:prstGeom>
            <a:solidFill>
              <a:srgbClr val="80808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TPC (n=430)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Capecitabine, </a:t>
              </a: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nab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-paclitaxel, paclitaxel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A1F98B4-2D45-CD9A-7F1D-1FFCBED39C00}"/>
                </a:ext>
              </a:extLst>
            </p:cNvPr>
            <p:cNvSpPr/>
            <p:nvPr/>
          </p:nvSpPr>
          <p:spPr>
            <a:xfrm>
              <a:off x="874211" y="3466765"/>
              <a:ext cx="687369" cy="687369"/>
            </a:xfrm>
            <a:prstGeom prst="ellipse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1:1</a:t>
              </a:r>
            </a:p>
          </p:txBody>
        </p:sp>
        <p:cxnSp>
          <p:nvCxnSpPr>
            <p:cNvPr id="26" name="Elbow Connector 28">
              <a:extLst>
                <a:ext uri="{FF2B5EF4-FFF2-40B4-BE49-F238E27FC236}">
                  <a16:creationId xmlns:a16="http://schemas.microsoft.com/office/drawing/2014/main" id="{12770BBD-9FBE-9E12-F43F-BD2E261A585E}"/>
                </a:ext>
              </a:extLst>
            </p:cNvPr>
            <p:cNvCxnSpPr>
              <a:cxnSpLocks/>
              <a:stCxn id="25" idx="6"/>
              <a:endCxn id="23" idx="1"/>
            </p:cNvCxnSpPr>
            <p:nvPr/>
          </p:nvCxnSpPr>
          <p:spPr>
            <a:xfrm flipV="1">
              <a:off x="1561580" y="3429865"/>
              <a:ext cx="381521" cy="380585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accent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7" name="Elbow Connector 29">
              <a:extLst>
                <a:ext uri="{FF2B5EF4-FFF2-40B4-BE49-F238E27FC236}">
                  <a16:creationId xmlns:a16="http://schemas.microsoft.com/office/drawing/2014/main" id="{BB8B50BE-DDC8-F675-C0B5-443AE047B72B}"/>
                </a:ext>
              </a:extLst>
            </p:cNvPr>
            <p:cNvCxnSpPr>
              <a:cxnSpLocks/>
              <a:stCxn id="25" idx="6"/>
              <a:endCxn id="24" idx="1"/>
            </p:cNvCxnSpPr>
            <p:nvPr/>
          </p:nvCxnSpPr>
          <p:spPr>
            <a:xfrm>
              <a:off x="1561580" y="3810450"/>
              <a:ext cx="381521" cy="368387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accent5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FBCDAE4-C5FA-7C2C-617C-19DDA18FE9B9}"/>
              </a:ext>
            </a:extLst>
          </p:cNvPr>
          <p:cNvSpPr/>
          <p:nvPr/>
        </p:nvSpPr>
        <p:spPr>
          <a:xfrm>
            <a:off x="8242222" y="2692126"/>
            <a:ext cx="3447471" cy="676087"/>
          </a:xfrm>
          <a:prstGeom prst="rect">
            <a:avLst/>
          </a:prstGeom>
          <a:noFill/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Primary endpoint: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PFS (BICR) in HER2-low</a:t>
            </a:r>
            <a:endParaRPr kumimoji="0" lang="en-US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F4DE02-E939-05B3-C7F5-320A69E0E45E}"/>
              </a:ext>
            </a:extLst>
          </p:cNvPr>
          <p:cNvSpPr/>
          <p:nvPr/>
        </p:nvSpPr>
        <p:spPr>
          <a:xfrm>
            <a:off x="9748330" y="1151379"/>
            <a:ext cx="2315558" cy="1436026"/>
          </a:xfrm>
          <a:prstGeom prst="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Stratification Factors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  <a:t>Prior CDK4/6i use (yes vs no)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  <a:t>HER2 expression (IHC 1+ vs IHC 2+/ISH– vs IHC 0 with membrane staining)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  <a:t>Prior taxane in nonmetastatic setting (yes vs no)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EC0EC6-DD58-31F2-E8B5-C95958B8C8B2}"/>
              </a:ext>
            </a:extLst>
          </p:cNvPr>
          <p:cNvSpPr txBox="1"/>
          <p:nvPr/>
        </p:nvSpPr>
        <p:spPr>
          <a:xfrm>
            <a:off x="6568752" y="2403439"/>
            <a:ext cx="18270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ITT (N=866)</a:t>
            </a:r>
            <a:b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HER2-low (n=713)</a:t>
            </a:r>
            <a:b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HER2-ultralow (n=153)</a:t>
            </a:r>
            <a:r>
              <a:rPr kumimoji="0" lang="en-US" sz="10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F11F1A-0CF1-51F2-0CEB-6AC23FBBC770}"/>
              </a:ext>
            </a:extLst>
          </p:cNvPr>
          <p:cNvSpPr txBox="1"/>
          <p:nvPr/>
        </p:nvSpPr>
        <p:spPr>
          <a:xfrm>
            <a:off x="938798" y="1173126"/>
            <a:ext cx="5495136" cy="1784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Key Eligibility Criteria</a:t>
            </a:r>
          </a:p>
          <a:p>
            <a:pPr marL="177750" marR="0" lvl="0" indent="-177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  <a:t>HR+/HER2-low (IHC 1+ or IHC 2+/ISH–) or HR+/HER2-ultralow 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  <a:t>(IHC 0 with membrane staining) MBC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Symbol" pitchFamily="2" charset="2"/>
            </a:endParaRPr>
          </a:p>
          <a:p>
            <a:pPr marL="177750" marR="0" lvl="0" indent="-177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  <a:t>Chemotherapy-naive in the MBC setting </a:t>
            </a:r>
          </a:p>
          <a:p>
            <a:pPr marL="177750" marR="0" lvl="0" indent="-177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  <a:t>≥2 lines of ET ± targeted therapy for MBC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  <a:t>OR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191B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  <a:t> </a:t>
            </a:r>
          </a:p>
          <a:p>
            <a:pPr marL="177750" marR="0" lvl="0" indent="-177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  <a:t>1 line for MBC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  <a:t>AND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191B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  <a:t> </a:t>
            </a:r>
          </a:p>
          <a:p>
            <a:pPr marL="418950" marR="0" lvl="1" indent="-213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Tx/>
              <a:buFont typeface="Franklin Gothic Book" panose="020B0503020102020204" pitchFamily="34" charset="0"/>
              <a:buChar char="─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  <a:t>Progression ≤6 mo of starting 1L ET + CDK4/6i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  <a:t>OR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  <a:t> recurrence </a:t>
            </a:r>
            <a:b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</a:b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Symbol" pitchFamily="2" charset="2"/>
              </a:rPr>
              <a:t>≤24 mo of starting adjuvant 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738567-C4D5-4D55-A599-D8AF1891477C}"/>
              </a:ext>
            </a:extLst>
          </p:cNvPr>
          <p:cNvSpPr txBox="1">
            <a:spLocks/>
          </p:cNvSpPr>
          <p:nvPr/>
        </p:nvSpPr>
        <p:spPr>
          <a:xfrm>
            <a:off x="497840" y="5669647"/>
            <a:ext cx="6070912" cy="722512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System Font Regular"/>
              <a:buChar char="–"/>
              <a:defRPr sz="2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Font typeface="Monaco" pitchFamily="2" charset="77"/>
              <a:buChar char="⎼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720" b="0" i="0" u="none" strike="noStrike" kern="1200" cap="none" spc="0" normalizeH="0" baseline="0" noProof="0" dirty="0">
              <a:ln>
                <a:noFill/>
              </a:ln>
              <a:solidFill>
                <a:srgbClr val="F2652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730A692-5569-7F8C-1B2E-54E15597B344}"/>
              </a:ext>
            </a:extLst>
          </p:cNvPr>
          <p:cNvSpPr txBox="1">
            <a:spLocks/>
          </p:cNvSpPr>
          <p:nvPr/>
        </p:nvSpPr>
        <p:spPr>
          <a:xfrm>
            <a:off x="497840" y="5772288"/>
            <a:ext cx="6909435" cy="7225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00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System Font Regular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3200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3200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Monaco" pitchFamily="2" charset="77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3C8DE0-A586-96A2-32B5-D2F0AEDBDC8F}"/>
              </a:ext>
            </a:extLst>
          </p:cNvPr>
          <p:cNvGrpSpPr/>
          <p:nvPr/>
        </p:nvGrpSpPr>
        <p:grpSpPr>
          <a:xfrm>
            <a:off x="260269" y="3340264"/>
            <a:ext cx="10384781" cy="3180780"/>
            <a:chOff x="260269" y="3613397"/>
            <a:chExt cx="10384781" cy="31807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8721106-DB7F-0C03-BDE3-FE87F0BF2473}"/>
                </a:ext>
              </a:extLst>
            </p:cNvPr>
            <p:cNvGrpSpPr/>
            <p:nvPr/>
          </p:nvGrpSpPr>
          <p:grpSpPr>
            <a:xfrm>
              <a:off x="260269" y="4033039"/>
              <a:ext cx="6015903" cy="2677854"/>
              <a:chOff x="373189" y="5233117"/>
              <a:chExt cx="6015903" cy="2677854"/>
            </a:xfrm>
          </p:grpSpPr>
          <p:pic>
            <p:nvPicPr>
              <p:cNvPr id="11" name="Picture 10" descr="A graph of a patient's life cycle&#10;&#10;Description automatically generated with medium confidence">
                <a:extLst>
                  <a:ext uri="{FF2B5EF4-FFF2-40B4-BE49-F238E27FC236}">
                    <a16:creationId xmlns:a16="http://schemas.microsoft.com/office/drawing/2014/main" id="{ED4D6401-E3B8-6492-1BFF-9231D0B318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3189" y="5233117"/>
                <a:ext cx="6015903" cy="2677854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2FCDAA-FB4D-0971-ECEB-BFC695393758}"/>
                  </a:ext>
                </a:extLst>
              </p:cNvPr>
              <p:cNvSpPr txBox="1"/>
              <p:nvPr/>
            </p:nvSpPr>
            <p:spPr>
              <a:xfrm>
                <a:off x="540929" y="5305691"/>
                <a:ext cx="51625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3737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PFS (BICR) in HER2-Low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20002BA-7F1C-A8C1-F8D5-36E85CCCFAAA}"/>
                </a:ext>
              </a:extLst>
            </p:cNvPr>
            <p:cNvGrpSpPr/>
            <p:nvPr/>
          </p:nvGrpSpPr>
          <p:grpSpPr>
            <a:xfrm>
              <a:off x="6317901" y="3613397"/>
              <a:ext cx="4327149" cy="3180780"/>
              <a:chOff x="5309755" y="3694845"/>
              <a:chExt cx="5789161" cy="417542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78BDD6-3ACD-ACBA-5B23-527613E5FFEC}"/>
                  </a:ext>
                </a:extLst>
              </p:cNvPr>
              <p:cNvSpPr txBox="1"/>
              <p:nvPr/>
            </p:nvSpPr>
            <p:spPr>
              <a:xfrm>
                <a:off x="5309755" y="3694845"/>
                <a:ext cx="514898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3737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PFS (BICR) in HER2-Ultralow </a:t>
                </a:r>
                <a:b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3737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37373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(Prespecified Exploratory Analysis)</a:t>
                </a:r>
              </a:p>
            </p:txBody>
          </p:sp>
          <p:pic>
            <p:nvPicPr>
              <p:cNvPr id="19" name="Picture 18" descr="A graph of a hazard ratio&#10;&#10;Description automatically generated with medium confidence">
                <a:extLst>
                  <a:ext uri="{FF2B5EF4-FFF2-40B4-BE49-F238E27FC236}">
                    <a16:creationId xmlns:a16="http://schemas.microsoft.com/office/drawing/2014/main" id="{8F7C36BC-30CE-569A-2BAF-4C11AE16E7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5844" r="51169"/>
              <a:stretch/>
            </p:blipFill>
            <p:spPr>
              <a:xfrm>
                <a:off x="5692731" y="4453777"/>
                <a:ext cx="5406185" cy="3416497"/>
              </a:xfrm>
              <a:prstGeom prst="rect">
                <a:avLst/>
              </a:prstGeom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AD34A99-7E2D-CD96-90E1-D182FC226536}"/>
              </a:ext>
            </a:extLst>
          </p:cNvPr>
          <p:cNvSpPr txBox="1"/>
          <p:nvPr/>
        </p:nvSpPr>
        <p:spPr>
          <a:xfrm>
            <a:off x="52515" y="6521044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Curigliano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G, et al. ASCO 2024. Abstract LBA1000; Bardia A et al. N Engl J Med 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40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5CC76-65FB-19D9-3BA5-742BE54E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361" y="110072"/>
            <a:ext cx="10792178" cy="920998"/>
          </a:xfrm>
        </p:spPr>
        <p:txBody>
          <a:bodyPr/>
          <a:lstStyle/>
          <a:p>
            <a:r>
              <a:rPr lang="en-US" sz="2900" dirty="0"/>
              <a:t>How do you weigh safety &amp; efficacy?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CC5375E-574E-DF66-8324-22E4E9468835}"/>
              </a:ext>
            </a:extLst>
          </p:cNvPr>
          <p:cNvGraphicFramePr>
            <a:graphicFrameLocks noGrp="1"/>
          </p:cNvGraphicFramePr>
          <p:nvPr/>
        </p:nvGraphicFramePr>
        <p:xfrm>
          <a:off x="590946" y="2657652"/>
          <a:ext cx="6724254" cy="164256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52542">
                  <a:extLst>
                    <a:ext uri="{9D8B030D-6E8A-4147-A177-3AD203B41FA5}">
                      <a16:colId xmlns:a16="http://schemas.microsoft.com/office/drawing/2014/main" val="1144905074"/>
                    </a:ext>
                  </a:extLst>
                </a:gridCol>
                <a:gridCol w="861952">
                  <a:extLst>
                    <a:ext uri="{9D8B030D-6E8A-4147-A177-3AD203B41FA5}">
                      <a16:colId xmlns:a16="http://schemas.microsoft.com/office/drawing/2014/main" val="515032721"/>
                    </a:ext>
                  </a:extLst>
                </a:gridCol>
                <a:gridCol w="861952">
                  <a:extLst>
                    <a:ext uri="{9D8B030D-6E8A-4147-A177-3AD203B41FA5}">
                      <a16:colId xmlns:a16="http://schemas.microsoft.com/office/drawing/2014/main" val="1047787426"/>
                    </a:ext>
                  </a:extLst>
                </a:gridCol>
                <a:gridCol w="861952">
                  <a:extLst>
                    <a:ext uri="{9D8B030D-6E8A-4147-A177-3AD203B41FA5}">
                      <a16:colId xmlns:a16="http://schemas.microsoft.com/office/drawing/2014/main" val="2452006099"/>
                    </a:ext>
                  </a:extLst>
                </a:gridCol>
                <a:gridCol w="861952">
                  <a:extLst>
                    <a:ext uri="{9D8B030D-6E8A-4147-A177-3AD203B41FA5}">
                      <a16:colId xmlns:a16="http://schemas.microsoft.com/office/drawing/2014/main" val="4027534843"/>
                    </a:ext>
                  </a:extLst>
                </a:gridCol>
                <a:gridCol w="861952">
                  <a:extLst>
                    <a:ext uri="{9D8B030D-6E8A-4147-A177-3AD203B41FA5}">
                      <a16:colId xmlns:a16="http://schemas.microsoft.com/office/drawing/2014/main" val="3907505731"/>
                    </a:ext>
                  </a:extLst>
                </a:gridCol>
                <a:gridCol w="861952">
                  <a:extLst>
                    <a:ext uri="{9D8B030D-6E8A-4147-A177-3AD203B41FA5}">
                      <a16:colId xmlns:a16="http://schemas.microsoft.com/office/drawing/2014/main" val="3740393527"/>
                    </a:ext>
                  </a:extLst>
                </a:gridCol>
              </a:tblGrid>
              <a:tr h="339044"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1" u="none" strike="noStrike" kern="1200" baseline="0" dirty="0">
                          <a:solidFill>
                            <a:schemeClr val="lt1"/>
                          </a:solidFill>
                        </a:rPr>
                        <a:t>AESI Adjudicated as Drug-Related ILD/Pneumonitis</a:t>
                      </a:r>
                      <a:r>
                        <a:rPr lang="en-US" sz="1600" b="1" u="none" strike="noStrike" kern="1200" baseline="30000" dirty="0">
                          <a:solidFill>
                            <a:schemeClr val="lt1"/>
                          </a:solidFill>
                        </a:rPr>
                        <a:t>b</a:t>
                      </a:r>
                      <a:endParaRPr lang="en-US" sz="1600" b="1" i="0" baseline="30000" dirty="0"/>
                    </a:p>
                  </a:txBody>
                  <a:tcPr marL="18288" marR="18288" marT="18288" marB="18288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682293"/>
                  </a:ext>
                </a:extLst>
              </a:tr>
              <a:tr h="3896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n (%)</a:t>
                      </a:r>
                    </a:p>
                  </a:txBody>
                  <a:tcPr marL="18288" marR="18288" marT="18288" marB="1828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Any grade</a:t>
                      </a: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Grade 1</a:t>
                      </a: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Grade 2</a:t>
                      </a: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Grade 3</a:t>
                      </a: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Grade 4</a:t>
                      </a: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Grade 5</a:t>
                      </a: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458785"/>
                  </a:ext>
                </a:extLst>
              </a:tr>
              <a:tr h="3896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kern="1200" baseline="0" dirty="0">
                          <a:solidFill>
                            <a:schemeClr val="lt1"/>
                          </a:solidFill>
                        </a:rPr>
                        <a:t>T-DXd (n=434)</a:t>
                      </a:r>
                      <a:endParaRPr lang="en-US" sz="1600" b="1" dirty="0"/>
                    </a:p>
                  </a:txBody>
                  <a:tcPr marL="18288" marR="18288" marT="18288" marB="1828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0" u="none" strike="noStrike" kern="1200" baseline="0" dirty="0">
                          <a:solidFill>
                            <a:schemeClr val="dk1"/>
                          </a:solidFill>
                        </a:rPr>
                        <a:t>49 (11.3)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0" u="none" strike="noStrike" kern="1200" baseline="0" dirty="0">
                          <a:solidFill>
                            <a:schemeClr val="dk1"/>
                          </a:solidFill>
                        </a:rPr>
                        <a:t>7 (1.6)</a:t>
                      </a:r>
                      <a:endParaRPr lang="en-US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0" u="none" strike="noStrike" kern="1200" baseline="0" dirty="0">
                          <a:solidFill>
                            <a:schemeClr val="dk1"/>
                          </a:solidFill>
                        </a:rPr>
                        <a:t>36 (8.3)</a:t>
                      </a:r>
                      <a:endParaRPr lang="en-US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0" u="none" strike="noStrike" kern="1200" baseline="0" dirty="0">
                          <a:solidFill>
                            <a:schemeClr val="dk1"/>
                          </a:solidFill>
                        </a:rPr>
                        <a:t>3 (0.7)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0" dirty="0"/>
                        <a:t>0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0" u="none" strike="noStrike" kern="1200" baseline="0" dirty="0">
                          <a:solidFill>
                            <a:schemeClr val="dk1"/>
                          </a:solidFill>
                        </a:rPr>
                        <a:t>3 (0.7)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923191"/>
                  </a:ext>
                </a:extLst>
              </a:tr>
              <a:tr h="3896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kern="1200" baseline="0" dirty="0">
                          <a:solidFill>
                            <a:schemeClr val="lt1"/>
                          </a:solidFill>
                        </a:rPr>
                        <a:t>TPC (n=417)</a:t>
                      </a:r>
                      <a:endParaRPr lang="en-US" sz="1600" b="1" dirty="0"/>
                    </a:p>
                  </a:txBody>
                  <a:tcPr marL="18288" marR="18288" marT="18288" marB="1828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0" u="none" strike="noStrike" kern="1200" baseline="0" dirty="0">
                          <a:solidFill>
                            <a:schemeClr val="dk1"/>
                          </a:solidFill>
                        </a:rPr>
                        <a:t>1 (0.2)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0" dirty="0"/>
                        <a:t>0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baseline="0" dirty="0">
                          <a:solidFill>
                            <a:schemeClr val="dk1"/>
                          </a:solidFill>
                        </a:rPr>
                        <a:t>1 (0.2)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0" dirty="0"/>
                        <a:t>0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0" dirty="0"/>
                        <a:t>0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600" b="0" dirty="0"/>
                        <a:t>0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86549135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AB984F0A-9AD5-9903-1570-988E690D3308}"/>
              </a:ext>
            </a:extLst>
          </p:cNvPr>
          <p:cNvSpPr/>
          <p:nvPr/>
        </p:nvSpPr>
        <p:spPr>
          <a:xfrm>
            <a:off x="590946" y="4491023"/>
            <a:ext cx="6269046" cy="693704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77750" marR="0" lvl="0" indent="-177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 the T-DXd vs TPC arms, 35 (8.1%) vs 12 (2.9%) patients experienced any grade ejection fraction decreased, and 0 vs 3 (0.7%) patients experienced any grade cardiac failure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F4AF6C-EFFE-E828-15EF-3093F86CFFC4}"/>
              </a:ext>
            </a:extLst>
          </p:cNvPr>
          <p:cNvSpPr txBox="1"/>
          <p:nvPr/>
        </p:nvSpPr>
        <p:spPr>
          <a:xfrm>
            <a:off x="7558136" y="2402551"/>
            <a:ext cx="44239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Sites of disease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Burden of disease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Underlying risks for ILD?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KPS, frailty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Cardiac comorbidities?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Psychosocial factors: IV vs oral, alopecia, q3 week travel to infusion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DB04 as salvage </a:t>
            </a:r>
          </a:p>
        </p:txBody>
      </p:sp>
    </p:spTree>
    <p:extLst>
      <p:ext uri="{BB962C8B-B14F-4D97-AF65-F5344CB8AC3E}">
        <p14:creationId xmlns:p14="http://schemas.microsoft.com/office/powerpoint/2010/main" val="136646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6D6430-E731-27A9-C630-9FD332BE08FD}"/>
              </a:ext>
            </a:extLst>
          </p:cNvPr>
          <p:cNvSpPr/>
          <p:nvPr/>
        </p:nvSpPr>
        <p:spPr>
          <a:xfrm>
            <a:off x="8890000" y="5809675"/>
            <a:ext cx="3258086" cy="96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016BA-36EA-3959-D341-45EF2F04A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244316"/>
            <a:ext cx="10792178" cy="920998"/>
          </a:xfrm>
        </p:spPr>
        <p:txBody>
          <a:bodyPr/>
          <a:lstStyle/>
          <a:p>
            <a:r>
              <a:rPr lang="en-US" dirty="0"/>
              <a:t>TROPiCS-02: </a:t>
            </a:r>
            <a:br>
              <a:rPr lang="en-US" dirty="0"/>
            </a:br>
            <a:r>
              <a:rPr lang="en-US" dirty="0"/>
              <a:t>Sacituzumab in ER+ MBC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EF45B-F242-48E7-A8E1-CCDF353BC0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037" y="6149087"/>
            <a:ext cx="6317577" cy="598841"/>
          </a:xfrm>
        </p:spPr>
        <p:txBody>
          <a:bodyPr/>
          <a:lstStyle/>
          <a:p>
            <a:r>
              <a:rPr lang="en-US" dirty="0"/>
              <a:t>Rugo H, et al. ASCO 2022. Abstract LBA1001.; </a:t>
            </a:r>
            <a:r>
              <a:rPr lang="en-US" dirty="0" err="1"/>
              <a:t>Tolaney</a:t>
            </a:r>
            <a:r>
              <a:rPr lang="en-US" dirty="0"/>
              <a:t> S, et al. ASCO 2023. Abstract 1003.  Rugo H, et al. Lancet 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120FC6-6869-ACEC-DF51-FCEB0410025F}"/>
              </a:ext>
            </a:extLst>
          </p:cNvPr>
          <p:cNvSpPr/>
          <p:nvPr/>
        </p:nvSpPr>
        <p:spPr>
          <a:xfrm>
            <a:off x="10278027" y="1160053"/>
            <a:ext cx="1214062" cy="10931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Until PD or unacceptable toxicity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1E3595-6B63-9B53-5D05-966B62786418}"/>
              </a:ext>
            </a:extLst>
          </p:cNvPr>
          <p:cNvSpPr/>
          <p:nvPr/>
        </p:nvSpPr>
        <p:spPr>
          <a:xfrm>
            <a:off x="7695943" y="592475"/>
            <a:ext cx="2513191" cy="972000"/>
          </a:xfrm>
          <a:prstGeom prst="rect">
            <a:avLst/>
          </a:prstGeom>
          <a:solidFill>
            <a:srgbClr val="34A7A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mg/kg IV, days 1 and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21 days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(n=272)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DD93D0-C341-ED4A-F14B-467A8BA4B3D9}"/>
              </a:ext>
            </a:extLst>
          </p:cNvPr>
          <p:cNvSpPr/>
          <p:nvPr/>
        </p:nvSpPr>
        <p:spPr>
          <a:xfrm>
            <a:off x="7695943" y="1848739"/>
            <a:ext cx="2513191" cy="9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Physician’s choice (TPC) </a:t>
            </a:r>
            <a:b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apecitabine, vinorelbine, gemcitabine, or eribulin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(n=271)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EA36D8-22DD-3A54-9893-CAC44DC50970}"/>
              </a:ext>
            </a:extLst>
          </p:cNvPr>
          <p:cNvSpPr txBox="1"/>
          <p:nvPr/>
        </p:nvSpPr>
        <p:spPr>
          <a:xfrm>
            <a:off x="6926915" y="1435591"/>
            <a:ext cx="383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1:1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963FF1-7CB2-FAE7-83AE-E3E419EA59AE}"/>
              </a:ext>
            </a:extLst>
          </p:cNvPr>
          <p:cNvSpPr/>
          <p:nvPr/>
        </p:nvSpPr>
        <p:spPr>
          <a:xfrm>
            <a:off x="7594217" y="2707574"/>
            <a:ext cx="2614917" cy="7225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9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Primary endpoint: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PFS by BICR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8FA6B6-7541-B9CA-ED87-3C8E0EA7DC4B}"/>
              </a:ext>
            </a:extLst>
          </p:cNvPr>
          <p:cNvSpPr txBox="1"/>
          <p:nvPr/>
        </p:nvSpPr>
        <p:spPr>
          <a:xfrm>
            <a:off x="6257669" y="2058799"/>
            <a:ext cx="752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N=543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EAE98C8-8274-1EEC-42FD-41161AE72E88}"/>
              </a:ext>
            </a:extLst>
          </p:cNvPr>
          <p:cNvSpPr/>
          <p:nvPr/>
        </p:nvSpPr>
        <p:spPr>
          <a:xfrm>
            <a:off x="6257669" y="1363441"/>
            <a:ext cx="686331" cy="68633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7624EF7D-4246-30ED-EC10-E0F4F783CFAE}"/>
              </a:ext>
            </a:extLst>
          </p:cNvPr>
          <p:cNvCxnSpPr>
            <a:stCxn id="13" idx="1"/>
            <a:endCxn id="8" idx="6"/>
          </p:cNvCxnSpPr>
          <p:nvPr/>
        </p:nvCxnSpPr>
        <p:spPr>
          <a:xfrm rot="10800000" flipV="1">
            <a:off x="6944001" y="1078475"/>
            <a:ext cx="751943" cy="628132"/>
          </a:xfrm>
          <a:prstGeom prst="bentConnector3">
            <a:avLst/>
          </a:prstGeom>
          <a:ln w="12700">
            <a:solidFill>
              <a:schemeClr val="accent5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FABE5712-47B6-3FB2-0359-8BC95A0014E3}"/>
              </a:ext>
            </a:extLst>
          </p:cNvPr>
          <p:cNvCxnSpPr>
            <a:stCxn id="14" idx="1"/>
            <a:endCxn id="8" idx="6"/>
          </p:cNvCxnSpPr>
          <p:nvPr/>
        </p:nvCxnSpPr>
        <p:spPr>
          <a:xfrm rot="10800000">
            <a:off x="6944001" y="1706607"/>
            <a:ext cx="751943" cy="628132"/>
          </a:xfrm>
          <a:prstGeom prst="bentConnector3">
            <a:avLst/>
          </a:prstGeom>
          <a:ln w="12700">
            <a:solidFill>
              <a:schemeClr val="accent5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A0A79BF-B3D7-ECC9-2AFC-D39D89EBC47A}"/>
              </a:ext>
            </a:extLst>
          </p:cNvPr>
          <p:cNvSpPr txBox="1"/>
          <p:nvPr/>
        </p:nvSpPr>
        <p:spPr>
          <a:xfrm>
            <a:off x="699908" y="1279331"/>
            <a:ext cx="5229837" cy="1446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Key Eligibility Criteria</a:t>
            </a:r>
          </a:p>
          <a:p>
            <a:pPr marL="166320" marR="0" lvl="0" indent="-16632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37373"/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HR+/HER2– MBC (or locally recurrent inoperable) with PD after:</a:t>
            </a:r>
          </a:p>
          <a:p>
            <a:pPr marL="368640" marR="0" lvl="1" indent="-20232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37373"/>
              </a:buClr>
              <a:buSzPct val="85000"/>
              <a:buFont typeface="System Font Regular"/>
              <a:buChar char="—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2" charset="2"/>
              </a:rPr>
              <a:t>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ET, taxane, and CDK4/6i in any setting</a:t>
            </a:r>
          </a:p>
          <a:p>
            <a:pPr marL="368640" marR="0" lvl="1" indent="-20232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37373"/>
              </a:buClr>
              <a:buSzPct val="85000"/>
              <a:buFont typeface="System Font Regular"/>
              <a:buChar char="—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2" charset="2"/>
              </a:rPr>
              <a:t>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to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2" charset="2"/>
              </a:rPr>
              <a:t>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lines of chemotherapy for metastatic disease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8640" marR="0" lvl="1" indent="-20232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37373"/>
              </a:buClr>
              <a:buSzPct val="85000"/>
              <a:buFont typeface="System Font Regular"/>
              <a:buChar char="—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Measurable disease by RECIST v1:1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2345EC-F89B-ECD8-C12A-7E1C4C85834F}"/>
              </a:ext>
            </a:extLst>
          </p:cNvPr>
          <p:cNvGrpSpPr/>
          <p:nvPr/>
        </p:nvGrpSpPr>
        <p:grpSpPr>
          <a:xfrm>
            <a:off x="1556144" y="3218090"/>
            <a:ext cx="9328914" cy="3240010"/>
            <a:chOff x="689299" y="1362456"/>
            <a:chExt cx="11059569" cy="4088030"/>
          </a:xfrm>
        </p:grpSpPr>
        <p:pic>
          <p:nvPicPr>
            <p:cNvPr id="11" name="Picture 10" descr="A picture containing black, darkness, night&#10;&#10;Description automatically generated">
              <a:extLst>
                <a:ext uri="{FF2B5EF4-FFF2-40B4-BE49-F238E27FC236}">
                  <a16:creationId xmlns:a16="http://schemas.microsoft.com/office/drawing/2014/main" id="{EF639596-9FB5-E898-3D70-3359CFC26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372" r="-653"/>
            <a:stretch/>
          </p:blipFill>
          <p:spPr>
            <a:xfrm>
              <a:off x="6042401" y="1831846"/>
              <a:ext cx="5706467" cy="3618640"/>
            </a:xfrm>
            <a:prstGeom prst="rect">
              <a:avLst/>
            </a:prstGeom>
          </p:spPr>
        </p:pic>
        <p:pic>
          <p:nvPicPr>
            <p:cNvPr id="12" name="Picture 11" descr="A picture containing black, darkness, night&#10;&#10;Description automatically generated">
              <a:extLst>
                <a:ext uri="{FF2B5EF4-FFF2-40B4-BE49-F238E27FC236}">
                  <a16:creationId xmlns:a16="http://schemas.microsoft.com/office/drawing/2014/main" id="{AF9725CC-166D-BBF0-154A-08B67D75F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50702"/>
            <a:stretch/>
          </p:blipFill>
          <p:spPr>
            <a:xfrm>
              <a:off x="699911" y="1831846"/>
              <a:ext cx="5485891" cy="361864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5D24ED6-E81E-917A-8F9C-02C23E2E2AEF}"/>
                </a:ext>
              </a:extLst>
            </p:cNvPr>
            <p:cNvSpPr/>
            <p:nvPr/>
          </p:nvSpPr>
          <p:spPr>
            <a:xfrm>
              <a:off x="689299" y="1362456"/>
              <a:ext cx="5406701" cy="2642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BICR-Assessed PFS in the ITT Population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7223BB1-FB26-CA79-FBEB-21F6AC2C0D9B}"/>
                </a:ext>
              </a:extLst>
            </p:cNvPr>
            <p:cNvSpPr/>
            <p:nvPr/>
          </p:nvSpPr>
          <p:spPr>
            <a:xfrm>
              <a:off x="6264055" y="1362456"/>
              <a:ext cx="5399088" cy="262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3737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OS in the ITT Population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368770D-E24E-0F39-DA9B-66984F4CD072}"/>
              </a:ext>
            </a:extLst>
          </p:cNvPr>
          <p:cNvSpPr txBox="1"/>
          <p:nvPr/>
        </p:nvSpPr>
        <p:spPr>
          <a:xfrm>
            <a:off x="3850225" y="4113149"/>
            <a:ext cx="24074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PFS 5.5m v 4.0m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 0.65 (0.53-0.81)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P= 0.0001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123B1A-D44A-291A-2BA7-D1995FEB9F5C}"/>
              </a:ext>
            </a:extLst>
          </p:cNvPr>
          <p:cNvSpPr/>
          <p:nvPr/>
        </p:nvSpPr>
        <p:spPr>
          <a:xfrm>
            <a:off x="6047885" y="3590110"/>
            <a:ext cx="4866589" cy="30305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 descr="A graph of a number of events&#10;&#10;AI-generated content may be incorrect.">
            <a:extLst>
              <a:ext uri="{FF2B5EF4-FFF2-40B4-BE49-F238E27FC236}">
                <a16:creationId xmlns:a16="http://schemas.microsoft.com/office/drawing/2014/main" id="{3A33D5B3-1AAD-1EE8-54F8-09853F199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9073" y="3483548"/>
            <a:ext cx="4319439" cy="31627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71650-FED3-0833-C063-283271A438DC}"/>
              </a:ext>
            </a:extLst>
          </p:cNvPr>
          <p:cNvSpPr txBox="1"/>
          <p:nvPr/>
        </p:nvSpPr>
        <p:spPr>
          <a:xfrm>
            <a:off x="9295536" y="4413361"/>
            <a:ext cx="25260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OS 14.4m v 11.2m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 0.79 (0.65-0.96)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P=0.020</a:t>
            </a:r>
          </a:p>
        </p:txBody>
      </p:sp>
    </p:spTree>
    <p:extLst>
      <p:ext uri="{BB962C8B-B14F-4D97-AF65-F5344CB8AC3E}">
        <p14:creationId xmlns:p14="http://schemas.microsoft.com/office/powerpoint/2010/main" val="28785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Traina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C54A03E-3DC1-4C41-A07A-B20EBF4DEA0B}"/>
              </a:ext>
            </a:extLst>
          </p:cNvPr>
          <p:cNvGraphicFramePr>
            <a:graphicFrameLocks/>
          </p:cNvGraphicFramePr>
          <p:nvPr/>
        </p:nvGraphicFramePr>
        <p:xfrm>
          <a:off x="909446" y="2132856"/>
          <a:ext cx="10199178" cy="230425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060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9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6629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Committees and Consulting Agreements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Aktis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Oncology, AstraZeneca Pharmaceuticals LP, BioNTech SE, Daiichi Sankyo Inc, Ellipses Pharma, Exact Sciences Corporation, Genentech, a member of the Roche Group, Gilead Sciences Inc, GSK, Merck, Pfizer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Stemline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TerSera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 LLC,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Veracyte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627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Astellas, AstraZeneca Pharmaceuticals LP, BioNTech SE, Daiichi Sankyo Inc, Genentech, a member of the Roche Group, Pfizer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6245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725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976F2-A50C-21EB-B5FB-C5D8D8D8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905000" algn="l"/>
              </a:tabLst>
            </a:pPr>
            <a:r>
              <a:rPr lang="en-US" dirty="0"/>
              <a:t>TROPiCS-02: Safety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FB43B3-952E-254E-46A7-AA6BA3F40D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286" y="6146462"/>
            <a:ext cx="6317577" cy="598841"/>
          </a:xfrm>
        </p:spPr>
        <p:txBody>
          <a:bodyPr/>
          <a:lstStyle/>
          <a:p>
            <a:r>
              <a:rPr lang="en-US" dirty="0"/>
              <a:t>Tolaney S, et al. ASCO 2023. Abstract 1003.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EFFF609-1119-296D-815B-99BF32F6F171}"/>
              </a:ext>
            </a:extLst>
          </p:cNvPr>
          <p:cNvGraphicFramePr>
            <a:graphicFrameLocks noGrp="1"/>
          </p:cNvGraphicFramePr>
          <p:nvPr/>
        </p:nvGraphicFramePr>
        <p:xfrm>
          <a:off x="699910" y="1365250"/>
          <a:ext cx="10795176" cy="39115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26570">
                  <a:extLst>
                    <a:ext uri="{9D8B030D-6E8A-4147-A177-3AD203B41FA5}">
                      <a16:colId xmlns:a16="http://schemas.microsoft.com/office/drawing/2014/main" val="1786404291"/>
                    </a:ext>
                  </a:extLst>
                </a:gridCol>
                <a:gridCol w="2088062">
                  <a:extLst>
                    <a:ext uri="{9D8B030D-6E8A-4147-A177-3AD203B41FA5}">
                      <a16:colId xmlns:a16="http://schemas.microsoft.com/office/drawing/2014/main" val="362682475"/>
                    </a:ext>
                  </a:extLst>
                </a:gridCol>
                <a:gridCol w="1720136">
                  <a:extLst>
                    <a:ext uri="{9D8B030D-6E8A-4147-A177-3AD203B41FA5}">
                      <a16:colId xmlns:a16="http://schemas.microsoft.com/office/drawing/2014/main" val="2296479947"/>
                    </a:ext>
                  </a:extLst>
                </a:gridCol>
                <a:gridCol w="1720136">
                  <a:extLst>
                    <a:ext uri="{9D8B030D-6E8A-4147-A177-3AD203B41FA5}">
                      <a16:colId xmlns:a16="http://schemas.microsoft.com/office/drawing/2014/main" val="1805346176"/>
                    </a:ext>
                  </a:extLst>
                </a:gridCol>
                <a:gridCol w="1720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0136">
                  <a:extLst>
                    <a:ext uri="{9D8B030D-6E8A-4147-A177-3AD203B41FA5}">
                      <a16:colId xmlns:a16="http://schemas.microsoft.com/office/drawing/2014/main" val="1399430550"/>
                    </a:ext>
                  </a:extLst>
                </a:gridCol>
              </a:tblGrid>
              <a:tr h="300892">
                <a:tc rowSpan="2" gridSpan="2"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TEAEs (All Grade &gt;20%), n (%)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80000" marR="27432" marT="18288" marB="18288" anchor="ctr"/>
                </a:tc>
                <a:tc rowSpan="2" h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</a:rPr>
                        <a:t>SG (n=268)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endParaRPr lang="en-US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9B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TPC (n=249)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92">
                <a:tc gridSpan="2" vMerge="1">
                  <a:txBody>
                    <a:bodyPr/>
                    <a:lstStyle/>
                    <a:p>
                      <a:pPr marL="1601788" indent="52388" algn="l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TRAE</a:t>
                      </a:r>
                      <a:endParaRPr lang="en-US" sz="1400" b="1" i="0" u="none" strike="noStrike" baseline="300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0960" marR="121920" marT="60960" marB="60960" anchor="ctr"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All grade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Grade ≥3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All grade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Grade ≥3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829695217"/>
                  </a:ext>
                </a:extLst>
              </a:tr>
              <a:tr h="300892">
                <a:tc rowSpan="2">
                  <a:txBody>
                    <a:bodyPr/>
                    <a:lstStyle/>
                    <a:p>
                      <a:pPr marL="0" indent="0" algn="l" fontAlgn="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Hematologic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80000" marR="0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Neutropenia</a:t>
                      </a:r>
                      <a:endParaRPr lang="it-IT" sz="1400" b="0" baseline="300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8000" marR="27432" marT="18288" marB="1828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189 (71)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140 (52)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136 (55)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97 (39)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820014258"/>
                  </a:ext>
                </a:extLst>
              </a:tr>
              <a:tr h="300892">
                <a:tc vMerge="1">
                  <a:txBody>
                    <a:bodyPr/>
                    <a:lstStyle/>
                    <a:p>
                      <a:pPr marL="0" indent="0" algn="l" fontAlgn="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121920"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Anemia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27432" marT="18288" marB="18288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98 (37)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20 (7)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69 (28)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8 (3)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1299327655"/>
                  </a:ext>
                </a:extLst>
              </a:tr>
              <a:tr h="300892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GI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80000" marR="0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Diarrhea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8000" marR="27432" marT="18288" marB="18288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166 (62)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27 (10)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57 (23)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3 (1)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3178109824"/>
                  </a:ext>
                </a:extLst>
              </a:tr>
              <a:tr h="300892">
                <a:tc vMerge="1">
                  <a:txBody>
                    <a:bodyPr/>
                    <a:lstStyle/>
                    <a:p>
                      <a:pPr marL="0" indent="0" algn="l" fontAlgn="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121920" marT="60960" marB="60960" anchor="ctr">
                    <a:solidFill>
                      <a:srgbClr val="E7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Nausea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8000" marR="27432" marT="18288" marB="18288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157 (59)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 (1)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87 (35)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7 (3)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3066077340"/>
                  </a:ext>
                </a:extLst>
              </a:tr>
              <a:tr h="30089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80000" marR="0" marT="18288" marB="1828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Constipation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8000" marR="27432" marT="18288" marB="18288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93 (35)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 (&lt;1)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61 (24)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2669909529"/>
                  </a:ext>
                </a:extLst>
              </a:tr>
              <a:tr h="30089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80000" marR="0" marT="18288" marB="1828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Vomiting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8000" marR="27432" marT="18288" marB="18288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64 (24)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 (1)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39 (16)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4 (2)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1446409900"/>
                  </a:ext>
                </a:extLst>
              </a:tr>
              <a:tr h="30089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80000" marR="0" marT="18288" marB="1828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0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Abdominal pain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8000" marR="27432" marT="18288" marB="18288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53 (20)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10 (4)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34 (14)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2 (1)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3992810051"/>
                  </a:ext>
                </a:extLst>
              </a:tr>
              <a:tr h="300892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Other</a:t>
                      </a:r>
                      <a:endParaRPr kumimoji="0" lang="en-US" sz="1400" b="0" i="0" u="none" strike="sngStrike" kern="1200" cap="none" spc="0" normalizeH="0" baseline="1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Alopecia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8000" marR="27432" marT="18288" marB="18288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128 (48)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46 (18)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3178967909"/>
                  </a:ext>
                </a:extLst>
              </a:tr>
              <a:tr h="30089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Other</a:t>
                      </a:r>
                      <a:endParaRPr kumimoji="0" lang="en-US" sz="1400" b="0" i="0" u="none" strike="sngStrike" kern="1200" cap="none" spc="0" normalizeH="0" baseline="1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Fatigue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8000" marR="27432" marT="18288" marB="1828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105 (39)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16 (6)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82 (33)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9 (4)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1118530078"/>
                  </a:ext>
                </a:extLst>
              </a:tr>
              <a:tr h="30089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sngStrike" kern="1200" cap="none" spc="0" normalizeH="0" baseline="1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18288" marB="1828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E9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Asthenia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8000" marR="27432" marT="18288" marB="18288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62 (23)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6 (2)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50 (20)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 (2)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2658475637"/>
                  </a:ext>
                </a:extLst>
              </a:tr>
              <a:tr h="30089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sngStrike" kern="1200" cap="none" spc="0" normalizeH="0" baseline="1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18288" marB="1828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BE9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Decreased appetite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08000" marR="27432" marT="18288" marB="18288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57 (21)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 (1)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52 (21)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 (1)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1083587584"/>
                  </a:ext>
                </a:extLst>
              </a:tr>
            </a:tbl>
          </a:graphicData>
        </a:graphic>
      </p:graphicFrame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0C09B76-A0B2-A437-991A-1165BD40E22C}"/>
              </a:ext>
            </a:extLst>
          </p:cNvPr>
          <p:cNvSpPr txBox="1">
            <a:spLocks/>
          </p:cNvSpPr>
          <p:nvPr/>
        </p:nvSpPr>
        <p:spPr>
          <a:xfrm>
            <a:off x="699910" y="5585279"/>
            <a:ext cx="10795177" cy="570009"/>
          </a:xfrm>
          <a:prstGeom prst="rect">
            <a:avLst/>
          </a:prstGeom>
        </p:spPr>
        <p:txBody>
          <a:bodyPr/>
          <a:lstStyle>
            <a:lvl1pPr marL="320040" indent="-3200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5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200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System Font Regular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3200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3200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32004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Monaco" pitchFamily="2" charset="77"/>
              <a:buChar char="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737373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2" charset="2"/>
              </a:rPr>
              <a:t>Treatment discontinuations due to AEs occurred in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2" charset="2"/>
              </a:rPr>
              <a:t>17 patients (6%)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2" charset="2"/>
              </a:rPr>
              <a:t>receiving SG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2" charset="2"/>
              </a:rPr>
              <a:t>11 patients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2" charset="2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2" charset="2"/>
              </a:rPr>
              <a:t>(4%)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 pitchFamily="2" charset="2"/>
              </a:rPr>
              <a:t>receiving TPC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2AD273DB-3200-356C-FB59-85D425E9B7DD}"/>
              </a:ext>
            </a:extLst>
          </p:cNvPr>
          <p:cNvSpPr/>
          <p:nvPr/>
        </p:nvSpPr>
        <p:spPr>
          <a:xfrm>
            <a:off x="2328864" y="2557462"/>
            <a:ext cx="9474953" cy="371475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F6CF46D1-E793-058E-111E-53F15C8B1EF0}"/>
              </a:ext>
            </a:extLst>
          </p:cNvPr>
          <p:cNvSpPr/>
          <p:nvPr/>
        </p:nvSpPr>
        <p:spPr>
          <a:xfrm>
            <a:off x="2328864" y="1936917"/>
            <a:ext cx="9474953" cy="371475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0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F35B8-AA38-9EAD-02BA-DDD3E9C7B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5B1C-FA4C-7CD1-1B4C-0ECC609C4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6629"/>
            <a:ext cx="10792178" cy="92099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TROPION-Breast01: Dato-</a:t>
            </a:r>
            <a:r>
              <a:rPr lang="en-US" dirty="0" err="1">
                <a:solidFill>
                  <a:schemeClr val="tx1"/>
                </a:solidFill>
              </a:rPr>
              <a:t>DXd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in ER+ MBC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D91289-9B1E-46C4-0F92-4D92314CA614}"/>
              </a:ext>
            </a:extLst>
          </p:cNvPr>
          <p:cNvSpPr/>
          <p:nvPr/>
        </p:nvSpPr>
        <p:spPr>
          <a:xfrm>
            <a:off x="6880549" y="4677331"/>
            <a:ext cx="4615039" cy="817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Dual primary endpoints: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PFS by BICR per RECIST v1.1, OS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BCE970-2091-21E2-B464-2F320BB09943}"/>
              </a:ext>
            </a:extLst>
          </p:cNvPr>
          <p:cNvSpPr/>
          <p:nvPr/>
        </p:nvSpPr>
        <p:spPr>
          <a:xfrm>
            <a:off x="6880549" y="1965371"/>
            <a:ext cx="4615039" cy="1282862"/>
          </a:xfrm>
          <a:prstGeom prst="rect">
            <a:avLst/>
          </a:prstGeom>
          <a:solidFill>
            <a:srgbClr val="71235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Dato-DXd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6 mg/kg IV day 1 q3w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n=365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75AE8-7452-F859-782D-72421B8C6A81}"/>
              </a:ext>
            </a:extLst>
          </p:cNvPr>
          <p:cNvSpPr/>
          <p:nvPr/>
        </p:nvSpPr>
        <p:spPr>
          <a:xfrm>
            <a:off x="6880549" y="3351938"/>
            <a:ext cx="4615039" cy="1325393"/>
          </a:xfrm>
          <a:prstGeom prst="rect">
            <a:avLst/>
          </a:prstGeom>
          <a:solidFill>
            <a:srgbClr val="5075C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ICC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Eribulin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 vinorelbine,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gemcitabine, capecitabine)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n=367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E45DB4-1BD8-065F-20DB-C6C93736EDBB}"/>
              </a:ext>
            </a:extLst>
          </p:cNvPr>
          <p:cNvSpPr txBox="1"/>
          <p:nvPr/>
        </p:nvSpPr>
        <p:spPr>
          <a:xfrm>
            <a:off x="6253939" y="3034418"/>
            <a:ext cx="402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MS PGothic" charset="0"/>
                <a:cs typeface="+mn-cs"/>
              </a:rPr>
              <a:t>1:1</a:t>
            </a:r>
            <a:endParaRPr kumimoji="0" lang="en-US" sz="1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MS PGothic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C50456-67A9-B16B-BEA4-99982B375350}"/>
              </a:ext>
            </a:extLst>
          </p:cNvPr>
          <p:cNvSpPr/>
          <p:nvPr/>
        </p:nvSpPr>
        <p:spPr>
          <a:xfrm>
            <a:off x="788889" y="2510485"/>
            <a:ext cx="4978185" cy="128286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t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Key Eligibility Criteria</a:t>
            </a:r>
          </a:p>
          <a:p>
            <a:pPr marL="166320" marR="0" lvl="0" indent="-166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HR+/HER2– MBC (HER2 IHC 0/1+/2+; ISH–)</a:t>
            </a:r>
          </a:p>
          <a:p>
            <a:pPr marL="166320" marR="0" lvl="0" indent="-166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Progressed on and not suitable for ET</a:t>
            </a:r>
          </a:p>
          <a:p>
            <a:pPr marL="166320" marR="0" lvl="0" indent="-166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1-2 prior lines of Chemo in inoperable/metastatic setting</a:t>
            </a:r>
          </a:p>
          <a:p>
            <a:pPr marL="166320" marR="0" lvl="0" indent="-166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ct val="8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ECOG PS 0-1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63D008A-DFB6-7B67-F69D-AB4FEB9C66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164301"/>
            <a:ext cx="6041131" cy="598841"/>
          </a:xfr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</a:pPr>
            <a:r>
              <a:rPr lang="en-US" sz="900" dirty="0" err="1"/>
              <a:t>Bardia</a:t>
            </a:r>
            <a:r>
              <a:rPr lang="en-US" sz="900" dirty="0"/>
              <a:t> A, et al. ESMO 2023. Abstract LBA11</a:t>
            </a:r>
            <a:r>
              <a:rPr lang="en-US" dirty="0"/>
              <a:t>.; </a:t>
            </a:r>
            <a:r>
              <a:rPr lang="en-US" sz="900" dirty="0" err="1"/>
              <a:t>Bardia</a:t>
            </a:r>
            <a:r>
              <a:rPr lang="en-US" sz="900" dirty="0"/>
              <a:t> A, et al. SABCS 2023. Abstract GS02-01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ACE6E-1AEC-5088-C529-01B97705E635}"/>
              </a:ext>
            </a:extLst>
          </p:cNvPr>
          <p:cNvSpPr txBox="1"/>
          <p:nvPr/>
        </p:nvSpPr>
        <p:spPr>
          <a:xfrm>
            <a:off x="5476323" y="3665742"/>
            <a:ext cx="1016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MS PGothic" charset="0"/>
                <a:cs typeface="+mn-cs"/>
              </a:rPr>
              <a:t>N=732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25E937-15F5-1A91-2B0E-90CBFA539911}"/>
              </a:ext>
            </a:extLst>
          </p:cNvPr>
          <p:cNvSpPr/>
          <p:nvPr/>
        </p:nvSpPr>
        <p:spPr>
          <a:xfrm>
            <a:off x="5641197" y="2956919"/>
            <a:ext cx="686331" cy="68633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00444403-C578-E43E-4E1C-6819D91E295A}"/>
              </a:ext>
            </a:extLst>
          </p:cNvPr>
          <p:cNvCxnSpPr>
            <a:cxnSpLocks/>
            <a:stCxn id="6" idx="6"/>
            <a:endCxn id="13" idx="1"/>
          </p:cNvCxnSpPr>
          <p:nvPr/>
        </p:nvCxnSpPr>
        <p:spPr>
          <a:xfrm flipV="1">
            <a:off x="6327528" y="2606802"/>
            <a:ext cx="553021" cy="693283"/>
          </a:xfrm>
          <a:prstGeom prst="bentConnector3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29908853-CAC1-93BD-392E-3EB0F38AF56B}"/>
              </a:ext>
            </a:extLst>
          </p:cNvPr>
          <p:cNvCxnSpPr>
            <a:cxnSpLocks/>
            <a:stCxn id="6" idx="6"/>
            <a:endCxn id="14" idx="1"/>
          </p:cNvCxnSpPr>
          <p:nvPr/>
        </p:nvCxnSpPr>
        <p:spPr>
          <a:xfrm>
            <a:off x="6327528" y="3300085"/>
            <a:ext cx="553021" cy="714550"/>
          </a:xfrm>
          <a:prstGeom prst="bentConnector3">
            <a:avLst/>
          </a:prstGeom>
          <a:ln w="127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6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9147E-AC6E-AB35-AD18-6712AFD3A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CDD3B-882F-7396-1D00-8556BA9E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6629"/>
            <a:ext cx="10792178" cy="92099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TROPION-Breast01: Dato-</a:t>
            </a:r>
            <a:r>
              <a:rPr lang="en-US" dirty="0" err="1">
                <a:solidFill>
                  <a:schemeClr val="tx1"/>
                </a:solidFill>
              </a:rPr>
              <a:t>DXd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Efficacy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9E658A9-1471-D38C-85A5-7787B26E5D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164301"/>
            <a:ext cx="6041131" cy="598841"/>
          </a:xfr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</a:pPr>
            <a:r>
              <a:rPr lang="en-US" sz="900" dirty="0" err="1"/>
              <a:t>Bardia</a:t>
            </a:r>
            <a:r>
              <a:rPr lang="en-US" sz="900" dirty="0"/>
              <a:t> A, et al. ESMO 2023. Abstract LBA11</a:t>
            </a:r>
            <a:r>
              <a:rPr lang="en-US" dirty="0"/>
              <a:t>.; </a:t>
            </a:r>
            <a:r>
              <a:rPr lang="en-US" sz="900" dirty="0" err="1"/>
              <a:t>Bardia</a:t>
            </a:r>
            <a:r>
              <a:rPr lang="en-US" sz="900" dirty="0"/>
              <a:t> A, et al. SABCS 2023. Abstract GS02-01</a:t>
            </a:r>
            <a:r>
              <a:rPr lang="en-US" dirty="0"/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29B12E-D6DD-4C0F-87A5-F2FCACD626B7}"/>
              </a:ext>
            </a:extLst>
          </p:cNvPr>
          <p:cNvGrpSpPr/>
          <p:nvPr/>
        </p:nvGrpSpPr>
        <p:grpSpPr>
          <a:xfrm>
            <a:off x="361095" y="2240352"/>
            <a:ext cx="6808561" cy="3828233"/>
            <a:chOff x="182796" y="1998548"/>
            <a:chExt cx="5118625" cy="27020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95C5186-2F7C-9994-7186-FE3B441BEFC6}"/>
                </a:ext>
              </a:extLst>
            </p:cNvPr>
            <p:cNvGrpSpPr/>
            <p:nvPr/>
          </p:nvGrpSpPr>
          <p:grpSpPr>
            <a:xfrm>
              <a:off x="182796" y="1998548"/>
              <a:ext cx="5118625" cy="2702087"/>
              <a:chOff x="182796" y="1998548"/>
              <a:chExt cx="5118625" cy="270208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0627EAB-BE18-AB92-E603-897E1C93E9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521" r="15819"/>
              <a:stretch/>
            </p:blipFill>
            <p:spPr>
              <a:xfrm>
                <a:off x="182796" y="2005533"/>
                <a:ext cx="5030500" cy="2695102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F68E118-3002-F2C0-7A28-91ED5DC76C2D}"/>
                  </a:ext>
                </a:extLst>
              </p:cNvPr>
              <p:cNvSpPr/>
              <p:nvPr/>
            </p:nvSpPr>
            <p:spPr>
              <a:xfrm>
                <a:off x="1882588" y="1998548"/>
                <a:ext cx="2691526" cy="2067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C66C54A-0A81-C055-B23D-F7124569DA82}"/>
                  </a:ext>
                </a:extLst>
              </p:cNvPr>
              <p:cNvSpPr/>
              <p:nvPr/>
            </p:nvSpPr>
            <p:spPr>
              <a:xfrm>
                <a:off x="3341453" y="2246031"/>
                <a:ext cx="1959968" cy="8566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567F103-1582-9E38-A591-7FCCB88C2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3334" y="3590443"/>
              <a:ext cx="1165772" cy="30972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F4D2CD-A4C2-CD6A-7544-0BE6A5E9124D}"/>
                </a:ext>
              </a:extLst>
            </p:cNvPr>
            <p:cNvSpPr/>
            <p:nvPr/>
          </p:nvSpPr>
          <p:spPr>
            <a:xfrm>
              <a:off x="4195860" y="2645848"/>
              <a:ext cx="1105561" cy="856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0F97E4CD-03AB-88B1-44A5-CAA40775139E}"/>
              </a:ext>
            </a:extLst>
          </p:cNvPr>
          <p:cNvGraphicFramePr>
            <a:graphicFrameLocks noGrp="1"/>
          </p:cNvGraphicFramePr>
          <p:nvPr/>
        </p:nvGraphicFramePr>
        <p:xfrm>
          <a:off x="6041131" y="1782597"/>
          <a:ext cx="5895559" cy="12044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42217">
                  <a:extLst>
                    <a:ext uri="{9D8B030D-6E8A-4147-A177-3AD203B41FA5}">
                      <a16:colId xmlns:a16="http://schemas.microsoft.com/office/drawing/2014/main" val="167432749"/>
                    </a:ext>
                  </a:extLst>
                </a:gridCol>
                <a:gridCol w="1776671">
                  <a:extLst>
                    <a:ext uri="{9D8B030D-6E8A-4147-A177-3AD203B41FA5}">
                      <a16:colId xmlns:a16="http://schemas.microsoft.com/office/drawing/2014/main" val="1873159455"/>
                    </a:ext>
                  </a:extLst>
                </a:gridCol>
                <a:gridCol w="1776671">
                  <a:extLst>
                    <a:ext uri="{9D8B030D-6E8A-4147-A177-3AD203B41FA5}">
                      <a16:colId xmlns:a16="http://schemas.microsoft.com/office/drawing/2014/main" val="1991887552"/>
                    </a:ext>
                  </a:extLst>
                </a:gridCol>
              </a:tblGrid>
              <a:tr h="437369">
                <a:tc>
                  <a:txBody>
                    <a:bodyPr/>
                    <a:lstStyle/>
                    <a:p>
                      <a:r>
                        <a:rPr lang="en-US" sz="1400" dirty="0"/>
                        <a:t>PFS by Investigator</a:t>
                      </a:r>
                    </a:p>
                  </a:txBody>
                  <a:tcPr marR="27432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Dato-DXd (n=365)</a:t>
                      </a:r>
                      <a:endParaRPr lang="en-US" sz="1400" i="0" baseline="30000" dirty="0"/>
                    </a:p>
                  </a:txBody>
                  <a:tcPr marL="0" marR="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ICC (n=367)</a:t>
                      </a:r>
                      <a:endParaRPr lang="en-US" sz="1400" baseline="30000" dirty="0"/>
                    </a:p>
                  </a:txBody>
                  <a:tcPr marL="0" marR="0" marT="18288" marB="18288" anchor="ctr"/>
                </a:tc>
                <a:extLst>
                  <a:ext uri="{0D108BD9-81ED-4DB2-BD59-A6C34878D82A}">
                    <a16:rowId xmlns:a16="http://schemas.microsoft.com/office/drawing/2014/main" val="3762803983"/>
                  </a:ext>
                </a:extLst>
              </a:tr>
              <a:tr h="3835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Median PFS, mo (95% CI)</a:t>
                      </a:r>
                    </a:p>
                  </a:txBody>
                  <a:tcPr marR="27432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6.9 (5.9-7.1)</a:t>
                      </a:r>
                    </a:p>
                  </a:txBody>
                  <a:tcPr marL="0" marR="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4.5 (4.2-5.5)</a:t>
                      </a:r>
                    </a:p>
                  </a:txBody>
                  <a:tcPr marL="0" marR="0" marT="18288" marB="18288" anchor="ctr"/>
                </a:tc>
                <a:extLst>
                  <a:ext uri="{0D108BD9-81ED-4DB2-BD59-A6C34878D82A}">
                    <a16:rowId xmlns:a16="http://schemas.microsoft.com/office/drawing/2014/main" val="4033612400"/>
                  </a:ext>
                </a:extLst>
              </a:tr>
              <a:tr h="383548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HR (95% CI)</a:t>
                      </a:r>
                    </a:p>
                  </a:txBody>
                  <a:tcPr marR="27432" marT="18288" marB="18288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0.64 (0.53-0.76)</a:t>
                      </a:r>
                    </a:p>
                  </a:txBody>
                  <a:tcPr marL="0" marR="0" marT="18288" marB="1828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27432" marR="27432" marT="18288" marB="18288" anchor="ctr"/>
                </a:tc>
                <a:extLst>
                  <a:ext uri="{0D108BD9-81ED-4DB2-BD59-A6C34878D82A}">
                    <a16:rowId xmlns:a16="http://schemas.microsoft.com/office/drawing/2014/main" val="324290462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819477B7-53F9-B157-CC9E-CB4E30A2A3AD}"/>
              </a:ext>
            </a:extLst>
          </p:cNvPr>
          <p:cNvSpPr txBox="1"/>
          <p:nvPr/>
        </p:nvSpPr>
        <p:spPr>
          <a:xfrm>
            <a:off x="7176120" y="3231139"/>
            <a:ext cx="53088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ct val="8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MS PGothic" charset="0"/>
                <a:cs typeface="+mn-cs"/>
              </a:rPr>
              <a:t>Median PFS by BICR (primary endpoint):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ct val="8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MS PGothic" charset="0"/>
                <a:cs typeface="+mn-cs"/>
              </a:rPr>
              <a:t>6.9 vs 4.9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MS PGothic" charset="0"/>
                <a:cs typeface="+mn-cs"/>
              </a:rPr>
              <a:t>mo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MS PGothic" charset="0"/>
                <a:cs typeface="+mn-cs"/>
              </a:rPr>
              <a:t>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ct val="8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MS PGothic" charset="0"/>
                <a:cs typeface="+mn-cs"/>
              </a:rPr>
              <a:t>HR=0.63 (95% CI: 0.52-0.76);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MS PGothic" charset="0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MS PGothic" charset="0"/>
                <a:cs typeface="+mn-cs"/>
              </a:rPr>
              <a:t>&lt;0.0001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MS PGothic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C7C82D-20D7-04DE-467C-5CEF19BC09BE}"/>
              </a:ext>
            </a:extLst>
          </p:cNvPr>
          <p:cNvSpPr txBox="1"/>
          <p:nvPr/>
        </p:nvSpPr>
        <p:spPr>
          <a:xfrm>
            <a:off x="1249929" y="2356840"/>
            <a:ext cx="5397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Franklin Gothic Book" panose="020B0503020102020204"/>
                <a:ea typeface="MS PGothic" charset="0"/>
                <a:cs typeface="+mn-cs"/>
              </a:rPr>
              <a:t>PFS by Investigator Assessment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Franklin Gothic Book" panose="020B050302010202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0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76C3C-58CE-C64A-B1F9-D6E5B0E6B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45" y="61835"/>
            <a:ext cx="10792178" cy="92099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TROPION-Breast01: Dato-</a:t>
            </a:r>
            <a:r>
              <a:rPr lang="en-US" dirty="0" err="1">
                <a:solidFill>
                  <a:schemeClr val="tx1"/>
                </a:solidFill>
              </a:rPr>
              <a:t>DXd</a:t>
            </a:r>
            <a:r>
              <a:rPr lang="en-US" dirty="0">
                <a:solidFill>
                  <a:schemeClr val="tx1"/>
                </a:solidFill>
              </a:rPr>
              <a:t> Safety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1E94B-FD7E-D24E-B870-E8593A7A8C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lvl="0" indent="0">
              <a:buClrTx/>
              <a:buSzTx/>
            </a:pPr>
            <a:r>
              <a:rPr lang="en-US" sz="1000" dirty="0"/>
              <a:t>Bardia A, et al. ESMO 2023. Abstract LBA11</a:t>
            </a:r>
            <a:r>
              <a:rPr lang="en-US" dirty="0"/>
              <a:t>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5814D7-D86B-F417-B32B-B2697471037F}"/>
              </a:ext>
            </a:extLst>
          </p:cNvPr>
          <p:cNvGraphicFramePr>
            <a:graphicFrameLocks/>
          </p:cNvGraphicFramePr>
          <p:nvPr/>
        </p:nvGraphicFramePr>
        <p:xfrm>
          <a:off x="760680" y="1856548"/>
          <a:ext cx="5335320" cy="316382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23272">
                  <a:extLst>
                    <a:ext uri="{9D8B030D-6E8A-4147-A177-3AD203B41FA5}">
                      <a16:colId xmlns:a16="http://schemas.microsoft.com/office/drawing/2014/main" val="4002270179"/>
                    </a:ext>
                  </a:extLst>
                </a:gridCol>
                <a:gridCol w="903012">
                  <a:extLst>
                    <a:ext uri="{9D8B030D-6E8A-4147-A177-3AD203B41FA5}">
                      <a16:colId xmlns:a16="http://schemas.microsoft.com/office/drawing/2014/main" val="1791826741"/>
                    </a:ext>
                  </a:extLst>
                </a:gridCol>
                <a:gridCol w="903012">
                  <a:extLst>
                    <a:ext uri="{9D8B030D-6E8A-4147-A177-3AD203B41FA5}">
                      <a16:colId xmlns:a16="http://schemas.microsoft.com/office/drawing/2014/main" val="1693187406"/>
                    </a:ext>
                  </a:extLst>
                </a:gridCol>
                <a:gridCol w="903012">
                  <a:extLst>
                    <a:ext uri="{9D8B030D-6E8A-4147-A177-3AD203B41FA5}">
                      <a16:colId xmlns:a16="http://schemas.microsoft.com/office/drawing/2014/main" val="2730193346"/>
                    </a:ext>
                  </a:extLst>
                </a:gridCol>
                <a:gridCol w="903012">
                  <a:extLst>
                    <a:ext uri="{9D8B030D-6E8A-4147-A177-3AD203B41FA5}">
                      <a16:colId xmlns:a16="http://schemas.microsoft.com/office/drawing/2014/main" val="1264793132"/>
                    </a:ext>
                  </a:extLst>
                </a:gridCol>
              </a:tblGrid>
              <a:tr h="263576">
                <a:tc rowSpan="2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TRAEs (in ≥15%), </a:t>
                      </a:r>
                      <a:br>
                        <a:rPr lang="en-US" sz="14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n (%)</a:t>
                      </a:r>
                      <a:endParaRPr lang="en-US" sz="14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T="27432" marB="2743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Dato-DXd (n=360)</a:t>
                      </a:r>
                      <a:endParaRPr lang="en-US" sz="1400" i="0" baseline="30000" dirty="0"/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235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i="0" baseline="30000" dirty="0"/>
                    </a:p>
                  </a:txBody>
                  <a:tcPr marL="27432" marR="27432" marT="18288" marB="18288" anchor="ctr">
                    <a:solidFill>
                      <a:schemeClr val="accent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ICC (n=351)</a:t>
                      </a:r>
                      <a:endParaRPr lang="en-US" sz="1400" baseline="30000" dirty="0"/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75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aseline="30000" dirty="0"/>
                    </a:p>
                  </a:txBody>
                  <a:tcPr marL="27432" marR="27432" marT="18288" marB="18288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362788"/>
                  </a:ext>
                </a:extLst>
              </a:tr>
              <a:tr h="462351">
                <a:tc vMerge="1">
                  <a:txBody>
                    <a:bodyPr/>
                    <a:lstStyle/>
                    <a:p>
                      <a:endParaRPr lang="en-US" sz="14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27432" marR="27432" marT="18288" marB="18288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Any grade</a:t>
                      </a:r>
                      <a:endParaRPr lang="en-US" sz="14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23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Grade ≥3</a:t>
                      </a:r>
                      <a:endParaRPr lang="en-US" sz="14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235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Any grade</a:t>
                      </a:r>
                      <a:endParaRPr lang="en-US" sz="14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75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Grade ≥3</a:t>
                      </a:r>
                      <a:endParaRPr lang="en-US" sz="1400" b="1" i="0" baseline="0" dirty="0">
                        <a:solidFill>
                          <a:schemeClr val="bg1"/>
                        </a:solidFill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75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54131"/>
                  </a:ext>
                </a:extLst>
              </a:tr>
              <a:tr h="2635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Anemia</a:t>
                      </a:r>
                      <a:endParaRPr lang="en-US" sz="14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T="27432" marB="2743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40 (11)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 (1)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69 (20)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 (2)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075262"/>
                  </a:ext>
                </a:extLst>
              </a:tr>
              <a:tr h="2635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Neutropenia</a:t>
                      </a:r>
                    </a:p>
                  </a:txBody>
                  <a:tcPr marT="27432" marB="2743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39 (11)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 (1)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149 (42)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108 (31)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175807"/>
                  </a:ext>
                </a:extLst>
              </a:tr>
              <a:tr h="263576">
                <a:tc>
                  <a:txBody>
                    <a:bodyPr/>
                    <a:lstStyle/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Dry eye</a:t>
                      </a:r>
                    </a:p>
                  </a:txBody>
                  <a:tcPr marT="27432" marB="2743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78 (22)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 (1)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27 (8)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999231"/>
                  </a:ext>
                </a:extLst>
              </a:tr>
              <a:tr h="263576">
                <a:tc>
                  <a:txBody>
                    <a:bodyPr/>
                    <a:lstStyle/>
                    <a:p>
                      <a:pPr lvl="0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Nausea</a:t>
                      </a:r>
                    </a:p>
                  </a:txBody>
                  <a:tcPr marT="27432" marB="2743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184 (51)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 (1)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83 (24)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 (1)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235066"/>
                  </a:ext>
                </a:extLst>
              </a:tr>
              <a:tr h="263576">
                <a:tc>
                  <a:txBody>
                    <a:bodyPr/>
                    <a:lstStyle/>
                    <a:p>
                      <a:pPr lvl="0"/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Stomatitis</a:t>
                      </a:r>
                    </a:p>
                  </a:txBody>
                  <a:tcPr marT="27432" marB="2743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180 (50)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23 (6)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46 (13)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9 (3)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074432"/>
                  </a:ext>
                </a:extLst>
              </a:tr>
              <a:tr h="263576">
                <a:tc>
                  <a:txBody>
                    <a:bodyPr/>
                    <a:lstStyle/>
                    <a:p>
                      <a:pPr lvl="0"/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Vomiting</a:t>
                      </a:r>
                    </a:p>
                  </a:txBody>
                  <a:tcPr marT="27432" marB="2743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71 (20)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 (1)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27 (8)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 (1)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323365"/>
                  </a:ext>
                </a:extLst>
              </a:tr>
              <a:tr h="263576">
                <a:tc>
                  <a:txBody>
                    <a:bodyPr/>
                    <a:lstStyle/>
                    <a:p>
                      <a:pPr lvl="0"/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Constipation</a:t>
                      </a:r>
                    </a:p>
                  </a:txBody>
                  <a:tcPr marT="27432" marB="2743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65 (18)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32 (9)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1228152"/>
                  </a:ext>
                </a:extLst>
              </a:tr>
              <a:tr h="263576">
                <a:tc>
                  <a:txBody>
                    <a:bodyPr/>
                    <a:lstStyle/>
                    <a:p>
                      <a:pPr lvl="0"/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Fatigue</a:t>
                      </a:r>
                    </a:p>
                  </a:txBody>
                  <a:tcPr marT="27432" marB="2743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85 (24)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 (2)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64 (18)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 (2)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6084989"/>
                  </a:ext>
                </a:extLst>
              </a:tr>
              <a:tr h="263576">
                <a:tc>
                  <a:txBody>
                    <a:bodyPr/>
                    <a:lstStyle/>
                    <a:p>
                      <a:pPr lvl="0"/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Alopecia</a:t>
                      </a:r>
                    </a:p>
                  </a:txBody>
                  <a:tcPr marT="27432" marB="2743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131 (36)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72 (21)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T="27432" marB="274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18435435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id="{89937686-32A7-8077-7C24-78AFA053D7B0}"/>
              </a:ext>
            </a:extLst>
          </p:cNvPr>
          <p:cNvSpPr/>
          <p:nvPr/>
        </p:nvSpPr>
        <p:spPr>
          <a:xfrm>
            <a:off x="636145" y="3661413"/>
            <a:ext cx="5907530" cy="367667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9A46C8-A58F-0432-6983-FE1D3522B8B9}"/>
              </a:ext>
            </a:extLst>
          </p:cNvPr>
          <p:cNvSpPr txBox="1"/>
          <p:nvPr/>
        </p:nvSpPr>
        <p:spPr>
          <a:xfrm>
            <a:off x="6872288" y="1859339"/>
            <a:ext cx="43406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Favorable toxicity profile, unlike T-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DXd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Stomatitis prophylaxis successful with steroid rinse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1 patient d/c Dato due to stomatitis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ocular events were dry eye and low grade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1 patient d/c Dato due to ocular AE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ILD rare: 3% all grade</a:t>
            </a:r>
          </a:p>
        </p:txBody>
      </p:sp>
    </p:spTree>
    <p:extLst>
      <p:ext uri="{BB962C8B-B14F-4D97-AF65-F5344CB8AC3E}">
        <p14:creationId xmlns:p14="http://schemas.microsoft.com/office/powerpoint/2010/main" val="3731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76C3C-58CE-C64A-B1F9-D6E5B0E6B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571" y="247167"/>
            <a:ext cx="10792178" cy="92099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Sequential ADC Use</a:t>
            </a:r>
            <a:r>
              <a:rPr lang="en-US" dirty="0"/>
              <a:t>? </a:t>
            </a:r>
            <a:br>
              <a:rPr lang="en-US" dirty="0"/>
            </a:br>
            <a:r>
              <a:rPr lang="en-US" sz="2800" dirty="0">
                <a:solidFill>
                  <a:schemeClr val="accent1"/>
                </a:solidFill>
              </a:rPr>
              <a:t>No prospective 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D62F3C-9AAE-DFCF-F0B6-7A5E1CE528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282" y="6149087"/>
            <a:ext cx="6759127" cy="598841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Tx/>
              <a:buSzTx/>
            </a:pPr>
            <a:br>
              <a:rPr lang="en-US" baseline="30000" dirty="0"/>
            </a:br>
            <a:r>
              <a:rPr lang="en-US" dirty="0"/>
              <a:t>Huppert L, et al. ASCO 2024. Abstract 1083.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581191-DAB3-AB44-25BC-70C871D93E63}"/>
              </a:ext>
            </a:extLst>
          </p:cNvPr>
          <p:cNvSpPr txBox="1"/>
          <p:nvPr/>
        </p:nvSpPr>
        <p:spPr>
          <a:xfrm>
            <a:off x="5441966" y="1641140"/>
            <a:ext cx="5397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37373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HR+/HER2-Low (n=56)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9CCBA6-9164-6B74-5065-2F6ABA120EEF}"/>
              </a:ext>
            </a:extLst>
          </p:cNvPr>
          <p:cNvSpPr/>
          <p:nvPr/>
        </p:nvSpPr>
        <p:spPr>
          <a:xfrm>
            <a:off x="9707348" y="2385314"/>
            <a:ext cx="1018202" cy="363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1DD132-729D-D1FB-7778-9A32DCFB3D13}"/>
              </a:ext>
            </a:extLst>
          </p:cNvPr>
          <p:cNvGrpSpPr>
            <a:grpSpLocks noChangeAspect="1"/>
          </p:cNvGrpSpPr>
          <p:nvPr/>
        </p:nvGrpSpPr>
        <p:grpSpPr>
          <a:xfrm>
            <a:off x="4892962" y="2555110"/>
            <a:ext cx="2926080" cy="1944297"/>
            <a:chOff x="614927" y="2002130"/>
            <a:chExt cx="3031958" cy="2014650"/>
          </a:xfrm>
        </p:grpSpPr>
        <p:pic>
          <p:nvPicPr>
            <p:cNvPr id="6" name="Picture 5" descr="A graph of different colored bars&#10;&#10;Description automatically generated with medium confidence">
              <a:extLst>
                <a:ext uri="{FF2B5EF4-FFF2-40B4-BE49-F238E27FC236}">
                  <a16:creationId xmlns:a16="http://schemas.microsoft.com/office/drawing/2014/main" id="{4F682FEC-5740-8363-02B6-D3DFBFC36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728"/>
            <a:stretch/>
          </p:blipFill>
          <p:spPr>
            <a:xfrm>
              <a:off x="614927" y="2002130"/>
              <a:ext cx="3031958" cy="201465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B3A612-FF16-A252-B33E-BD8C7F5F3F43}"/>
                </a:ext>
              </a:extLst>
            </p:cNvPr>
            <p:cNvSpPr/>
            <p:nvPr/>
          </p:nvSpPr>
          <p:spPr>
            <a:xfrm>
              <a:off x="3444364" y="2290637"/>
              <a:ext cx="183381" cy="8757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56ACFE-8DDF-739F-804F-B220F40CC6F0}"/>
              </a:ext>
            </a:extLst>
          </p:cNvPr>
          <p:cNvGrpSpPr>
            <a:grpSpLocks noChangeAspect="1"/>
          </p:cNvGrpSpPr>
          <p:nvPr/>
        </p:nvGrpSpPr>
        <p:grpSpPr>
          <a:xfrm>
            <a:off x="7808239" y="2482936"/>
            <a:ext cx="2926080" cy="2016471"/>
            <a:chOff x="641885" y="4023540"/>
            <a:chExt cx="3265097" cy="2250100"/>
          </a:xfrm>
        </p:grpSpPr>
        <p:pic>
          <p:nvPicPr>
            <p:cNvPr id="11" name="Picture 10" descr="A graph of different colored bars&#10;&#10;Description automatically generated with medium confidence">
              <a:extLst>
                <a:ext uri="{FF2B5EF4-FFF2-40B4-BE49-F238E27FC236}">
                  <a16:creationId xmlns:a16="http://schemas.microsoft.com/office/drawing/2014/main" id="{22209F42-E064-11E4-BD6D-7F528FF54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803"/>
            <a:stretch/>
          </p:blipFill>
          <p:spPr>
            <a:xfrm>
              <a:off x="641885" y="4023540"/>
              <a:ext cx="3265097" cy="22501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935858-0DD3-97D1-4A27-C354805E41CE}"/>
                </a:ext>
              </a:extLst>
            </p:cNvPr>
            <p:cNvSpPr/>
            <p:nvPr/>
          </p:nvSpPr>
          <p:spPr>
            <a:xfrm>
              <a:off x="3558334" y="4299643"/>
              <a:ext cx="348648" cy="1057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408D954-4B94-5FF0-37C2-B36BEC2B305B}"/>
              </a:ext>
            </a:extLst>
          </p:cNvPr>
          <p:cNvGraphicFramePr>
            <a:graphicFrameLocks noGrp="1"/>
          </p:cNvGraphicFramePr>
          <p:nvPr/>
        </p:nvGraphicFramePr>
        <p:xfrm>
          <a:off x="5063748" y="4578217"/>
          <a:ext cx="2834639" cy="84734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40229">
                  <a:extLst>
                    <a:ext uri="{9D8B030D-6E8A-4147-A177-3AD203B41FA5}">
                      <a16:colId xmlns:a16="http://schemas.microsoft.com/office/drawing/2014/main" val="211439724"/>
                    </a:ext>
                  </a:extLst>
                </a:gridCol>
                <a:gridCol w="944875">
                  <a:extLst>
                    <a:ext uri="{9D8B030D-6E8A-4147-A177-3AD203B41FA5}">
                      <a16:colId xmlns:a16="http://schemas.microsoft.com/office/drawing/2014/main" val="487604537"/>
                    </a:ext>
                  </a:extLst>
                </a:gridCol>
                <a:gridCol w="849535">
                  <a:extLst>
                    <a:ext uri="{9D8B030D-6E8A-4147-A177-3AD203B41FA5}">
                      <a16:colId xmlns:a16="http://schemas.microsoft.com/office/drawing/2014/main" val="29972928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300" dirty="0"/>
                        <a:t>n=24</a:t>
                      </a:r>
                    </a:p>
                  </a:txBody>
                  <a:tcPr marL="45720" marR="45720" marT="9144" marB="914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ADC1 </a:t>
                      </a:r>
                    </a:p>
                    <a:p>
                      <a:pPr algn="ctr"/>
                      <a:r>
                        <a:rPr lang="en-US" sz="1300" dirty="0"/>
                        <a:t>(SG)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ADC2 </a:t>
                      </a:r>
                    </a:p>
                    <a:p>
                      <a:pPr algn="ctr"/>
                      <a:r>
                        <a:rPr lang="en-US" sz="1300" dirty="0"/>
                        <a:t>(T-DXd)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548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mrwPFS, mo</a:t>
                      </a:r>
                    </a:p>
                  </a:txBody>
                  <a:tcPr marL="45720" marR="45720" marT="9144" marB="914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6.5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3.6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201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mrwOS, mo</a:t>
                      </a:r>
                    </a:p>
                  </a:txBody>
                  <a:tcPr marL="45720" marR="45720" marT="9144" marB="914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20.1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7.7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4217950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1871290-CAA5-8BD0-D507-1592BFFA8BAF}"/>
              </a:ext>
            </a:extLst>
          </p:cNvPr>
          <p:cNvGraphicFramePr>
            <a:graphicFrameLocks noGrp="1"/>
          </p:cNvGraphicFramePr>
          <p:nvPr/>
        </p:nvGraphicFramePr>
        <p:xfrm>
          <a:off x="8002391" y="4587401"/>
          <a:ext cx="2834640" cy="84734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00922">
                  <a:extLst>
                    <a:ext uri="{9D8B030D-6E8A-4147-A177-3AD203B41FA5}">
                      <a16:colId xmlns:a16="http://schemas.microsoft.com/office/drawing/2014/main" val="211439724"/>
                    </a:ext>
                  </a:extLst>
                </a:gridCol>
                <a:gridCol w="870233">
                  <a:extLst>
                    <a:ext uri="{9D8B030D-6E8A-4147-A177-3AD203B41FA5}">
                      <a16:colId xmlns:a16="http://schemas.microsoft.com/office/drawing/2014/main" val="487604537"/>
                    </a:ext>
                  </a:extLst>
                </a:gridCol>
                <a:gridCol w="763485">
                  <a:extLst>
                    <a:ext uri="{9D8B030D-6E8A-4147-A177-3AD203B41FA5}">
                      <a16:colId xmlns:a16="http://schemas.microsoft.com/office/drawing/2014/main" val="29972928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300" dirty="0"/>
                        <a:t>n=32</a:t>
                      </a:r>
                    </a:p>
                  </a:txBody>
                  <a:tcPr marL="45720" marR="27432" marT="9144" marB="914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ADC1 </a:t>
                      </a:r>
                    </a:p>
                    <a:p>
                      <a:pPr algn="ctr"/>
                      <a:r>
                        <a:rPr lang="en-US" sz="1300" dirty="0"/>
                        <a:t>(T-DXd)</a:t>
                      </a:r>
                    </a:p>
                  </a:txBody>
                  <a:tcPr marL="27432" marR="27432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ADC2 </a:t>
                      </a:r>
                    </a:p>
                    <a:p>
                      <a:pPr algn="ctr"/>
                      <a:r>
                        <a:rPr lang="en-US" sz="1300" dirty="0"/>
                        <a:t>(SG)</a:t>
                      </a:r>
                    </a:p>
                  </a:txBody>
                  <a:tcPr marL="27432" marR="27432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548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mrwPFS, mo</a:t>
                      </a:r>
                    </a:p>
                  </a:txBody>
                  <a:tcPr marL="45720" marR="27432" marT="9144" marB="914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5.3</a:t>
                      </a:r>
                    </a:p>
                  </a:txBody>
                  <a:tcPr marL="27432" marR="27432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2.1</a:t>
                      </a:r>
                    </a:p>
                  </a:txBody>
                  <a:tcPr marL="27432" marR="27432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201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mrwOS, mo</a:t>
                      </a:r>
                    </a:p>
                  </a:txBody>
                  <a:tcPr marL="45720" marR="27432" marT="9144" marB="914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15.1</a:t>
                      </a:r>
                    </a:p>
                  </a:txBody>
                  <a:tcPr marL="27432" marR="27432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5.6</a:t>
                      </a:r>
                    </a:p>
                  </a:txBody>
                  <a:tcPr marL="27432" marR="27432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42179505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4A515862-290C-D2BD-8FA5-0BAC4E30564E}"/>
              </a:ext>
            </a:extLst>
          </p:cNvPr>
          <p:cNvSpPr txBox="1"/>
          <p:nvPr/>
        </p:nvSpPr>
        <p:spPr>
          <a:xfrm>
            <a:off x="8109208" y="2043231"/>
            <a:ext cx="263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T-DXd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SG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(n=32)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1A9D05-42E4-848D-FD6C-351D9195EA47}"/>
              </a:ext>
            </a:extLst>
          </p:cNvPr>
          <p:cNvSpPr txBox="1"/>
          <p:nvPr/>
        </p:nvSpPr>
        <p:spPr>
          <a:xfrm>
            <a:off x="5205684" y="2043231"/>
            <a:ext cx="271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T-DXd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Wingdings" panose="05000000000000000000" pitchFamily="2" charset="2"/>
              </a:rPr>
              <a:t>(n=24)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C49DCC-44AD-04EB-F3FC-AF03AC4A7C9D}"/>
              </a:ext>
            </a:extLst>
          </p:cNvPr>
          <p:cNvSpPr txBox="1"/>
          <p:nvPr/>
        </p:nvSpPr>
        <p:spPr>
          <a:xfrm>
            <a:off x="852572" y="2228850"/>
            <a:ext cx="36882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ADC generally has longer time 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Intervening cytotoxic chemotherapy “sandwich” approach does not appear to be an advantage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drives resistance?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Payload?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does Dato-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DXd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fit in? </a:t>
            </a:r>
          </a:p>
        </p:txBody>
      </p:sp>
    </p:spTree>
    <p:extLst>
      <p:ext uri="{BB962C8B-B14F-4D97-AF65-F5344CB8AC3E}">
        <p14:creationId xmlns:p14="http://schemas.microsoft.com/office/powerpoint/2010/main" val="15407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AE7925-A3E7-6D11-AFC7-F4D7874B3AFB}"/>
              </a:ext>
            </a:extLst>
          </p:cNvPr>
          <p:cNvSpPr/>
          <p:nvPr/>
        </p:nvSpPr>
        <p:spPr>
          <a:xfrm>
            <a:off x="8946573" y="5766955"/>
            <a:ext cx="3245427" cy="1091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7C338-C58E-E18D-A3C4-5B60DB427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67" y="426354"/>
            <a:ext cx="10239828" cy="782663"/>
          </a:xfrm>
        </p:spPr>
        <p:txBody>
          <a:bodyPr/>
          <a:lstStyle/>
          <a:p>
            <a:r>
              <a:rPr lang="en-US" dirty="0"/>
              <a:t>ADCs in ER+ MBC</a:t>
            </a:r>
            <a:br>
              <a:rPr lang="en-US" dirty="0"/>
            </a:br>
            <a:r>
              <a:rPr lang="en-US" sz="3200" dirty="0">
                <a:solidFill>
                  <a:schemeClr val="accent1"/>
                </a:solidFill>
              </a:rPr>
              <a:t>Bringing it together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9A8F088-7266-E796-4711-ED55FE3B26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92267" y="1409042"/>
          <a:ext cx="9788604" cy="1263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151">
                  <a:extLst>
                    <a:ext uri="{9D8B030D-6E8A-4147-A177-3AD203B41FA5}">
                      <a16:colId xmlns:a16="http://schemas.microsoft.com/office/drawing/2014/main" val="1215948779"/>
                    </a:ext>
                  </a:extLst>
                </a:gridCol>
                <a:gridCol w="2447151">
                  <a:extLst>
                    <a:ext uri="{9D8B030D-6E8A-4147-A177-3AD203B41FA5}">
                      <a16:colId xmlns:a16="http://schemas.microsoft.com/office/drawing/2014/main" val="1426236612"/>
                    </a:ext>
                  </a:extLst>
                </a:gridCol>
                <a:gridCol w="2447151">
                  <a:extLst>
                    <a:ext uri="{9D8B030D-6E8A-4147-A177-3AD203B41FA5}">
                      <a16:colId xmlns:a16="http://schemas.microsoft.com/office/drawing/2014/main" val="2314901759"/>
                    </a:ext>
                  </a:extLst>
                </a:gridCol>
                <a:gridCol w="2447151">
                  <a:extLst>
                    <a:ext uri="{9D8B030D-6E8A-4147-A177-3AD203B41FA5}">
                      <a16:colId xmlns:a16="http://schemas.microsoft.com/office/drawing/2014/main" val="882643056"/>
                    </a:ext>
                  </a:extLst>
                </a:gridCol>
              </a:tblGrid>
              <a:tr h="440825"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T-</a:t>
                      </a:r>
                      <a:r>
                        <a:rPr lang="en-US" sz="1600" dirty="0" err="1"/>
                        <a:t>DXd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Sacituzumab </a:t>
                      </a:r>
                      <a:r>
                        <a:rPr lang="en-US" sz="1600" dirty="0" err="1"/>
                        <a:t>Govitecan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Dato-</a:t>
                      </a:r>
                      <a:r>
                        <a:rPr lang="en-US" sz="1600" dirty="0" err="1"/>
                        <a:t>DXd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877663"/>
                  </a:ext>
                </a:extLst>
              </a:tr>
              <a:tr h="636747">
                <a:tc>
                  <a:txBody>
                    <a:bodyPr/>
                    <a:lstStyle/>
                    <a:p>
                      <a:r>
                        <a:rPr lang="en-US" sz="1600" dirty="0"/>
                        <a:t>FDA indication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HER2 low or UL after 1 or more endocrine </a:t>
                      </a:r>
                      <a:r>
                        <a:rPr lang="en-US" sz="1200" dirty="0" err="1"/>
                        <a:t>tx</a:t>
                      </a:r>
                      <a:endParaRPr lang="en-US" sz="1200" dirty="0"/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HER2 low after 1 prior chemo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Prior Endocrine </a:t>
                      </a:r>
                      <a:r>
                        <a:rPr lang="en-US" sz="1200" b="0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tx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at least two additional systemic therapies in the metastatic setting</a:t>
                      </a:r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>
                          <a:effectLst/>
                          <a:latin typeface="+mn-lt"/>
                        </a:rPr>
                        <a:t>Prior Endocrine </a:t>
                      </a:r>
                      <a:r>
                        <a:rPr lang="en-US" sz="1200" b="0" i="0" dirty="0" err="1">
                          <a:effectLst/>
                          <a:latin typeface="+mn-lt"/>
                        </a:rPr>
                        <a:t>tx</a:t>
                      </a:r>
                      <a:r>
                        <a:rPr lang="en-US" sz="1200" b="0" i="0" dirty="0">
                          <a:effectLst/>
                          <a:latin typeface="+mn-lt"/>
                        </a:rPr>
                        <a:t> and chemotherapy for metastatic disease</a:t>
                      </a:r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006706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936FE2C-B347-57A7-660D-3096410CD435}"/>
              </a:ext>
            </a:extLst>
          </p:cNvPr>
          <p:cNvSpPr/>
          <p:nvPr/>
        </p:nvSpPr>
        <p:spPr>
          <a:xfrm>
            <a:off x="106442" y="3857624"/>
            <a:ext cx="1771650" cy="15913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Endocrine resistant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s/p prior 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(not candidate 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PARPi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8967E59-4B45-A4F5-49CB-1754E1524FF5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1878092" y="3857625"/>
            <a:ext cx="893683" cy="795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36F99E-3295-993E-D9E9-28DBEE33F78F}"/>
              </a:ext>
            </a:extLst>
          </p:cNvPr>
          <p:cNvSpPr txBox="1"/>
          <p:nvPr/>
        </p:nvSpPr>
        <p:spPr>
          <a:xfrm>
            <a:off x="1796296" y="3445621"/>
            <a:ext cx="893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HER2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305818-D924-EA2F-A0B4-1EF6C8338A0F}"/>
              </a:ext>
            </a:extLst>
          </p:cNvPr>
          <p:cNvSpPr txBox="1"/>
          <p:nvPr/>
        </p:nvSpPr>
        <p:spPr>
          <a:xfrm>
            <a:off x="992267" y="5481400"/>
            <a:ext cx="1779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HER2 0+, 1+, 2+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8B5B66-1655-3EFB-0F06-449ACE217958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1878092" y="4653291"/>
            <a:ext cx="893683" cy="6805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8CC8CC8-E16F-554B-9274-181F6BE4022F}"/>
              </a:ext>
            </a:extLst>
          </p:cNvPr>
          <p:cNvSpPr/>
          <p:nvPr/>
        </p:nvSpPr>
        <p:spPr>
          <a:xfrm>
            <a:off x="2771775" y="3471326"/>
            <a:ext cx="2128838" cy="7725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Chemotherapy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cape,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taxane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A223BE-2CA4-4AB0-F2C3-ED45F00C212A}"/>
              </a:ext>
            </a:extLst>
          </p:cNvPr>
          <p:cNvSpPr/>
          <p:nvPr/>
        </p:nvSpPr>
        <p:spPr>
          <a:xfrm>
            <a:off x="2771775" y="4821983"/>
            <a:ext cx="2128836" cy="18670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DXd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Chemotherapy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DE6175-62A4-5F4C-A262-4B9FC7AE42B1}"/>
              </a:ext>
            </a:extLst>
          </p:cNvPr>
          <p:cNvSpPr txBox="1"/>
          <p:nvPr/>
        </p:nvSpPr>
        <p:spPr>
          <a:xfrm>
            <a:off x="3286125" y="2845946"/>
            <a:ext cx="110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B18C5-61FF-D4ED-F07D-A6EEA85AED40}"/>
              </a:ext>
            </a:extLst>
          </p:cNvPr>
          <p:cNvSpPr txBox="1"/>
          <p:nvPr/>
        </p:nvSpPr>
        <p:spPr>
          <a:xfrm>
            <a:off x="5936575" y="2845946"/>
            <a:ext cx="110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92A97D-1E8B-230B-D954-446A5267EFA8}"/>
              </a:ext>
            </a:extLst>
          </p:cNvPr>
          <p:cNvSpPr/>
          <p:nvPr/>
        </p:nvSpPr>
        <p:spPr>
          <a:xfrm>
            <a:off x="5429250" y="3429000"/>
            <a:ext cx="1985963" cy="8149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Dato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Saci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09F551-D365-8E0C-7628-0C291F2914B1}"/>
              </a:ext>
            </a:extLst>
          </p:cNvPr>
          <p:cNvSpPr/>
          <p:nvPr/>
        </p:nvSpPr>
        <p:spPr>
          <a:xfrm>
            <a:off x="5422820" y="4821984"/>
            <a:ext cx="1985963" cy="8149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Dato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Saci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65C499-EF4F-3F21-A74B-D0582B8ACA89}"/>
              </a:ext>
            </a:extLst>
          </p:cNvPr>
          <p:cNvSpPr/>
          <p:nvPr/>
        </p:nvSpPr>
        <p:spPr>
          <a:xfrm>
            <a:off x="5422820" y="5874166"/>
            <a:ext cx="1985963" cy="8149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DXd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AEFFDF9-1271-8626-67EE-89243E7034F7}"/>
              </a:ext>
            </a:extLst>
          </p:cNvPr>
          <p:cNvCxnSpPr/>
          <p:nvPr/>
        </p:nvCxnSpPr>
        <p:spPr>
          <a:xfrm>
            <a:off x="4900613" y="5186363"/>
            <a:ext cx="52220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5174CC4-A486-3F0F-AF0E-4B6372142FC2}"/>
              </a:ext>
            </a:extLst>
          </p:cNvPr>
          <p:cNvCxnSpPr/>
          <p:nvPr/>
        </p:nvCxnSpPr>
        <p:spPr>
          <a:xfrm>
            <a:off x="4900612" y="6096000"/>
            <a:ext cx="52220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5729462-4EEA-31D3-CF07-30574415BAE6}"/>
              </a:ext>
            </a:extLst>
          </p:cNvPr>
          <p:cNvCxnSpPr/>
          <p:nvPr/>
        </p:nvCxnSpPr>
        <p:spPr>
          <a:xfrm>
            <a:off x="4907043" y="3857625"/>
            <a:ext cx="52220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79509F5-DBCE-5E7B-E3B3-F465518CA310}"/>
              </a:ext>
            </a:extLst>
          </p:cNvPr>
          <p:cNvSpPr/>
          <p:nvPr/>
        </p:nvSpPr>
        <p:spPr>
          <a:xfrm>
            <a:off x="7930992" y="5867888"/>
            <a:ext cx="1985963" cy="8149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Dato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Saci or chemo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041BC9-1F08-8499-6BD9-F070DCFAE761}"/>
              </a:ext>
            </a:extLst>
          </p:cNvPr>
          <p:cNvSpPr/>
          <p:nvPr/>
        </p:nvSpPr>
        <p:spPr>
          <a:xfrm>
            <a:off x="7930992" y="4821984"/>
            <a:ext cx="1985963" cy="8149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Dato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Saci or chemo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9F33BF1-1050-4B5E-5E10-7A4307025B17}"/>
              </a:ext>
            </a:extLst>
          </p:cNvPr>
          <p:cNvCxnSpPr/>
          <p:nvPr/>
        </p:nvCxnSpPr>
        <p:spPr>
          <a:xfrm>
            <a:off x="7415213" y="5186363"/>
            <a:ext cx="52220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9FAD0F-9DC2-04C8-A3CC-D8702ADD3BEC}"/>
              </a:ext>
            </a:extLst>
          </p:cNvPr>
          <p:cNvCxnSpPr/>
          <p:nvPr/>
        </p:nvCxnSpPr>
        <p:spPr>
          <a:xfrm>
            <a:off x="7415213" y="6096000"/>
            <a:ext cx="52220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CD49EBD-0357-DE54-2F6E-05B5CE8C0F56}"/>
              </a:ext>
            </a:extLst>
          </p:cNvPr>
          <p:cNvSpPr/>
          <p:nvPr/>
        </p:nvSpPr>
        <p:spPr>
          <a:xfrm>
            <a:off x="7937420" y="3431978"/>
            <a:ext cx="1985963" cy="8149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Dato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Saci or chemo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546557C-EF5A-1F9F-706B-A045CED6CC11}"/>
              </a:ext>
            </a:extLst>
          </p:cNvPr>
          <p:cNvCxnSpPr/>
          <p:nvPr/>
        </p:nvCxnSpPr>
        <p:spPr>
          <a:xfrm>
            <a:off x="7415213" y="3857624"/>
            <a:ext cx="52220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B509C24-3250-EF87-4C05-E0BC8E042EB1}"/>
              </a:ext>
            </a:extLst>
          </p:cNvPr>
          <p:cNvSpPr txBox="1"/>
          <p:nvPr/>
        </p:nvSpPr>
        <p:spPr>
          <a:xfrm>
            <a:off x="8380332" y="2845946"/>
            <a:ext cx="110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3L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E6C64B5C-EBE9-84E7-1C57-F8A5752F733A}"/>
              </a:ext>
            </a:extLst>
          </p:cNvPr>
          <p:cNvSpPr/>
          <p:nvPr/>
        </p:nvSpPr>
        <p:spPr>
          <a:xfrm>
            <a:off x="10086975" y="2916310"/>
            <a:ext cx="471488" cy="382738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A38DC4-DE39-C505-AE70-D463D5F660DF}"/>
              </a:ext>
            </a:extLst>
          </p:cNvPr>
          <p:cNvSpPr txBox="1"/>
          <p:nvPr/>
        </p:nvSpPr>
        <p:spPr>
          <a:xfrm>
            <a:off x="10779205" y="4053125"/>
            <a:ext cx="1163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Shared decision making essential! </a:t>
            </a:r>
          </a:p>
        </p:txBody>
      </p:sp>
    </p:spTree>
    <p:extLst>
      <p:ext uri="{BB962C8B-B14F-4D97-AF65-F5344CB8AC3E}">
        <p14:creationId xmlns:p14="http://schemas.microsoft.com/office/powerpoint/2010/main" val="410002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F04D-715E-BB44-E3EA-77CA7C74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ER(+) HER2 low MBC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08BE3-D71E-C884-AF36-4B2341981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843" y="1574444"/>
            <a:ext cx="6437232" cy="4525963"/>
          </a:xfrm>
        </p:spPr>
        <p:txBody>
          <a:bodyPr/>
          <a:lstStyle/>
          <a:p>
            <a:r>
              <a:rPr lang="en-US" sz="2400" dirty="0"/>
              <a:t>71 </a:t>
            </a:r>
            <a:r>
              <a:rPr lang="en-US" sz="2400" dirty="0" err="1"/>
              <a:t>yo</a:t>
            </a:r>
            <a:r>
              <a:rPr lang="en-US" sz="2400" dirty="0"/>
              <a:t> pT1N2 ER &gt;95% HER2 2+ FISH NA </a:t>
            </a:r>
            <a:r>
              <a:rPr lang="en-US" sz="2400" dirty="0">
                <a:sym typeface="Wingdings" pitchFamily="2" charset="2"/>
              </a:rPr>
              <a:t>PET/CT negative for MBC </a:t>
            </a:r>
          </a:p>
          <a:p>
            <a:pPr lvl="1"/>
            <a:r>
              <a:rPr lang="en-US" sz="2000" dirty="0" err="1">
                <a:sym typeface="Wingdings" pitchFamily="2" charset="2"/>
              </a:rPr>
              <a:t>ddAC</a:t>
            </a:r>
            <a:r>
              <a:rPr lang="en-US" sz="2000" dirty="0">
                <a:sym typeface="Wingdings" pitchFamily="2" charset="2"/>
              </a:rPr>
              <a:t> started but c/b anemia (</a:t>
            </a:r>
            <a:r>
              <a:rPr lang="en-US" sz="2000" dirty="0" err="1">
                <a:sym typeface="Wingdings" pitchFamily="2" charset="2"/>
              </a:rPr>
              <a:t>hgb</a:t>
            </a:r>
            <a:r>
              <a:rPr lang="en-US" sz="2000" dirty="0">
                <a:sym typeface="Wingdings" pitchFamily="2" charset="2"/>
              </a:rPr>
              <a:t> 4.6)</a:t>
            </a:r>
          </a:p>
          <a:p>
            <a:pPr lvl="1"/>
            <a:r>
              <a:rPr lang="en-US" sz="2000" dirty="0">
                <a:sym typeface="Wingdings" pitchFamily="2" charset="2"/>
              </a:rPr>
              <a:t>Bone marrow bx = MBC ER+ HER2 3+ FISH amplified </a:t>
            </a:r>
            <a:r>
              <a:rPr lang="en-US" sz="2000" i="1" dirty="0">
                <a:sym typeface="Wingdings" pitchFamily="2" charset="2"/>
              </a:rPr>
              <a:t>and</a:t>
            </a:r>
            <a:r>
              <a:rPr lang="en-US" sz="2000" dirty="0">
                <a:sym typeface="Wingdings" pitchFamily="2" charset="2"/>
              </a:rPr>
              <a:t> low grade B cell lymphoma</a:t>
            </a:r>
          </a:p>
          <a:p>
            <a:r>
              <a:rPr lang="en-US" sz="2400" dirty="0">
                <a:sym typeface="Wingdings" pitchFamily="2" charset="2"/>
              </a:rPr>
              <a:t>1L anastrozole (9/2022) → added Palbociclib (11/2022) and HP  w/ excellent clinical response and NED on scans</a:t>
            </a:r>
          </a:p>
          <a:p>
            <a:r>
              <a:rPr lang="en-US" sz="2400" dirty="0">
                <a:sym typeface="Wingdings" pitchFamily="2" charset="2"/>
              </a:rPr>
              <a:t>11/2024 Altered MS and seizure  MR w/ CNS metastases and LMD</a:t>
            </a:r>
          </a:p>
          <a:p>
            <a:r>
              <a:rPr lang="en-US" sz="2400" dirty="0">
                <a:sym typeface="Wingdings" pitchFamily="2" charset="2"/>
              </a:rPr>
              <a:t> s/p WBXRT, </a:t>
            </a:r>
            <a:r>
              <a:rPr lang="en-US" sz="2400" dirty="0" err="1">
                <a:sym typeface="Wingdings" pitchFamily="2" charset="2"/>
              </a:rPr>
              <a:t>pCSI</a:t>
            </a:r>
            <a:r>
              <a:rPr lang="en-US" sz="2400" dirty="0">
                <a:sym typeface="Wingdings" pitchFamily="2" charset="2"/>
              </a:rPr>
              <a:t>  1/2025 Began T-</a:t>
            </a:r>
            <a:r>
              <a:rPr lang="en-US" sz="2400" dirty="0" err="1">
                <a:sym typeface="Wingdings" pitchFamily="2" charset="2"/>
              </a:rPr>
              <a:t>DXd</a:t>
            </a:r>
            <a:endParaRPr lang="en-US" sz="2400" dirty="0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C601FFFF-D261-D113-AB83-426525C2DF9E}"/>
              </a:ext>
            </a:extLst>
          </p:cNvPr>
          <p:cNvSpPr/>
          <p:nvPr/>
        </p:nvSpPr>
        <p:spPr>
          <a:xfrm>
            <a:off x="8129588" y="803560"/>
            <a:ext cx="3571875" cy="2625440"/>
          </a:xfrm>
          <a:prstGeom prst="wedgeRoundRectCallout">
            <a:avLst>
              <a:gd name="adj1" fmla="val -45233"/>
              <a:gd name="adj2" fmla="val 9838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MRI Brain &amp; Spine 3/24/25: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Numerous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subcm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brain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have contracted with a few resolved. Dominant parietal lesion decreased from ~2cm to 0.9cm. No new lesions. Decreased conspicuity of cauda equina lesions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8B2B5943-D7CC-8564-1915-F5ED45EBCA7C}"/>
              </a:ext>
            </a:extLst>
          </p:cNvPr>
          <p:cNvSpPr/>
          <p:nvPr/>
        </p:nvSpPr>
        <p:spPr>
          <a:xfrm>
            <a:off x="9314843" y="3726582"/>
            <a:ext cx="2615219" cy="2002706"/>
          </a:xfrm>
          <a:prstGeom prst="wedgeEllipseCallout">
            <a:avLst>
              <a:gd name="adj1" fmla="val -98957"/>
              <a:gd name="adj2" fmla="val 667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 3/2025: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new lesions. Stable treated bone lesions.</a:t>
            </a:r>
          </a:p>
        </p:txBody>
      </p:sp>
    </p:spTree>
    <p:extLst>
      <p:ext uri="{BB962C8B-B14F-4D97-AF65-F5344CB8AC3E}">
        <p14:creationId xmlns:p14="http://schemas.microsoft.com/office/powerpoint/2010/main" val="356101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F04D-715E-BB44-E3EA-77CA7C74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 low HER2 low MBC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08BE3-D71E-C884-AF36-4B2341981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843" y="1574444"/>
            <a:ext cx="6437232" cy="4525963"/>
          </a:xfrm>
        </p:spPr>
        <p:txBody>
          <a:bodyPr/>
          <a:lstStyle/>
          <a:p>
            <a:r>
              <a:rPr lang="en-US" sz="2400" dirty="0"/>
              <a:t>70 </a:t>
            </a:r>
            <a:r>
              <a:rPr lang="en-US" sz="2400" dirty="0" err="1"/>
              <a:t>yo</a:t>
            </a:r>
            <a:r>
              <a:rPr lang="en-US" sz="2400" dirty="0"/>
              <a:t> pT2N0 ER low HER2 0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 err="1">
                <a:sym typeface="Wingdings" pitchFamily="2" charset="2"/>
              </a:rPr>
              <a:t>ddAC</a:t>
            </a:r>
            <a:r>
              <a:rPr lang="en-US" sz="2400" dirty="0">
                <a:sym typeface="Wingdings" pitchFamily="2" charset="2"/>
              </a:rPr>
              <a:t>-T; no ET (2014)</a:t>
            </a:r>
          </a:p>
          <a:p>
            <a:r>
              <a:rPr lang="en-US" sz="2400" dirty="0">
                <a:sym typeface="Wingdings" pitchFamily="2" charset="2"/>
              </a:rPr>
              <a:t>2018 Ipsilateral Ax recurrence ER 40% HER2 1+ s/p neo Gem/Carbo  </a:t>
            </a:r>
            <a:r>
              <a:rPr lang="en-US" sz="2400" dirty="0" err="1">
                <a:sym typeface="Wingdings" pitchFamily="2" charset="2"/>
              </a:rPr>
              <a:t>AxD</a:t>
            </a:r>
            <a:r>
              <a:rPr lang="en-US" sz="2400" dirty="0">
                <a:sym typeface="Wingdings" pitchFamily="2" charset="2"/>
              </a:rPr>
              <a:t>  RT  Anastrozole</a:t>
            </a:r>
          </a:p>
          <a:p>
            <a:r>
              <a:rPr lang="en-US" sz="2400" dirty="0">
                <a:sym typeface="Wingdings" pitchFamily="2" charset="2"/>
              </a:rPr>
              <a:t>2020 Unresectable Axillary and chest wall recurrence </a:t>
            </a:r>
            <a:r>
              <a:rPr lang="en-US" sz="2400" dirty="0" err="1">
                <a:sym typeface="Wingdings" pitchFamily="2" charset="2"/>
              </a:rPr>
              <a:t>cw</a:t>
            </a:r>
            <a:r>
              <a:rPr lang="en-US" sz="2400" dirty="0">
                <a:sym typeface="Wingdings" pitchFamily="2" charset="2"/>
              </a:rPr>
              <a:t> MBC ER 5-10% HER2 0 PDL1 1%  Capecitabine</a:t>
            </a:r>
          </a:p>
          <a:p>
            <a:r>
              <a:rPr lang="en-US" sz="2400" dirty="0">
                <a:sym typeface="Wingdings" pitchFamily="2" charset="2"/>
              </a:rPr>
              <a:t>2022 POD in chest wall, LN, ?lung  </a:t>
            </a:r>
            <a:r>
              <a:rPr lang="en-US" sz="2400" dirty="0" err="1">
                <a:sym typeface="Wingdings" pitchFamily="2" charset="2"/>
              </a:rPr>
              <a:t>eribulin</a:t>
            </a:r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3/2023 POD in lung; Bx MBC ER 5% HER2 0</a:t>
            </a:r>
          </a:p>
          <a:p>
            <a:pPr lvl="1"/>
            <a:r>
              <a:rPr lang="en-US" sz="1866" dirty="0">
                <a:sym typeface="Wingdings" pitchFamily="2" charset="2"/>
              </a:rPr>
              <a:t>Started </a:t>
            </a:r>
            <a:r>
              <a:rPr lang="en-US" sz="1866" dirty="0" err="1">
                <a:sym typeface="Wingdings" pitchFamily="2" charset="2"/>
              </a:rPr>
              <a:t>sacituzumab</a:t>
            </a:r>
            <a:r>
              <a:rPr lang="en-US" sz="1866" dirty="0">
                <a:sym typeface="Wingdings" pitchFamily="2" charset="2"/>
              </a:rPr>
              <a:t> </a:t>
            </a:r>
            <a:r>
              <a:rPr lang="en-US" sz="1866" dirty="0" err="1">
                <a:sym typeface="Wingdings" pitchFamily="2" charset="2"/>
              </a:rPr>
              <a:t>govitecan</a:t>
            </a:r>
            <a:endParaRPr lang="en-US" sz="1866" dirty="0">
              <a:sym typeface="Wingdings" pitchFamily="2" charset="2"/>
            </a:endParaRPr>
          </a:p>
          <a:p>
            <a:endParaRPr lang="en-US" sz="2400" dirty="0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C601FFFF-D261-D113-AB83-426525C2DF9E}"/>
              </a:ext>
            </a:extLst>
          </p:cNvPr>
          <p:cNvSpPr/>
          <p:nvPr/>
        </p:nvSpPr>
        <p:spPr>
          <a:xfrm>
            <a:off x="8243888" y="1574444"/>
            <a:ext cx="3571875" cy="2625440"/>
          </a:xfrm>
          <a:prstGeom prst="wedgeRoundRectCallout">
            <a:avLst>
              <a:gd name="adj1" fmla="val -75233"/>
              <a:gd name="adj2" fmla="val 11743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 11/2024: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Stable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subcm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nodules. Reactive marrow. No new sites of disease</a:t>
            </a:r>
          </a:p>
        </p:txBody>
      </p:sp>
    </p:spTree>
    <p:extLst>
      <p:ext uri="{BB962C8B-B14F-4D97-AF65-F5344CB8AC3E}">
        <p14:creationId xmlns:p14="http://schemas.microsoft.com/office/powerpoint/2010/main" val="57941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AA35A-48EA-4696-CEC5-661EBB9EC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C6DE2-17C5-44A7-1073-58DB82932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5" y="3097609"/>
            <a:ext cx="12192000" cy="662782"/>
          </a:xfrm>
        </p:spPr>
        <p:txBody>
          <a:bodyPr>
            <a:normAutofit/>
          </a:bodyPr>
          <a:lstStyle/>
          <a:p>
            <a:r>
              <a:rPr lang="en-US" sz="4000" dirty="0"/>
              <a:t>Roundtable Discussion</a:t>
            </a:r>
          </a:p>
        </p:txBody>
      </p:sp>
    </p:spTree>
    <p:extLst>
      <p:ext uri="{BB962C8B-B14F-4D97-AF65-F5344CB8AC3E}">
        <p14:creationId xmlns:p14="http://schemas.microsoft.com/office/powerpoint/2010/main" val="7104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E23D5-E0CC-7C69-7E76-31A95BE47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C16E79-38CC-8F77-4BFA-51CD218ED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8719" y="181422"/>
            <a:ext cx="7975600" cy="1908175"/>
          </a:xfrm>
        </p:spPr>
        <p:txBody>
          <a:bodyPr/>
          <a:lstStyle/>
          <a:p>
            <a:r>
              <a:rPr lang="en-US" dirty="0"/>
              <a:t>Antibody-Drug Conjugates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A34AC56-5D48-E6BB-2C45-D801626C0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4329" y="3446479"/>
            <a:ext cx="7975600" cy="11684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0000" b="1" dirty="0">
                <a:solidFill>
                  <a:schemeClr val="bg2"/>
                </a:solidFill>
                <a:latin typeface="+mj-lt"/>
              </a:rPr>
              <a:t>Marissa Marti-Smith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bg1"/>
                </a:solidFill>
                <a:latin typeface="+mj-lt"/>
              </a:rPr>
              <a:t>DNP, APRN, AGNP-C, AOCNP</a:t>
            </a:r>
          </a:p>
          <a:p>
            <a:pPr marL="0" indent="0">
              <a:buNone/>
            </a:pPr>
            <a:endParaRPr lang="en-US" sz="88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8800" dirty="0">
                <a:solidFill>
                  <a:schemeClr val="bg1"/>
                </a:solidFill>
                <a:latin typeface="+mj-lt"/>
              </a:rPr>
              <a:t>Breast Oncology</a:t>
            </a:r>
          </a:p>
          <a:p>
            <a:pPr marL="0" indent="0">
              <a:buNone/>
            </a:pPr>
            <a:r>
              <a:rPr lang="en-US" sz="8800" dirty="0">
                <a:solidFill>
                  <a:schemeClr val="bg1"/>
                </a:solidFill>
                <a:latin typeface="+mj-lt"/>
              </a:rPr>
              <a:t>Nurse Practitioner</a:t>
            </a:r>
          </a:p>
          <a:p>
            <a:endParaRPr lang="en-US" dirty="0"/>
          </a:p>
        </p:txBody>
      </p:sp>
      <p:pic>
        <p:nvPicPr>
          <p:cNvPr id="3" name="Picture 2" descr="A diagram of a cell&#10;&#10;Description automatically generated">
            <a:extLst>
              <a:ext uri="{FF2B5EF4-FFF2-40B4-BE49-F238E27FC236}">
                <a16:creationId xmlns:a16="http://schemas.microsoft.com/office/drawing/2014/main" id="{8859BCB8-84B2-7C0C-9F1C-84696415C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345" y="2144351"/>
            <a:ext cx="3683496" cy="294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1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639" y="1556792"/>
            <a:ext cx="10358967" cy="4799013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AstraZeneca Pharmaceuticals LP and Daiichi Sankyo Inc.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009152-E724-A64C-A30B-6758754F9324}"/>
              </a:ext>
            </a:extLst>
          </p:cNvPr>
          <p:cNvSpPr txBox="1">
            <a:spLocks/>
          </p:cNvSpPr>
          <p:nvPr/>
        </p:nvSpPr>
        <p:spPr bwMode="auto">
          <a:xfrm>
            <a:off x="912286" y="3460941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Research To Practice NCPD Planning Committee Members, 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Staff and Reviewers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8D3090-4FC7-2B40-B374-D8A89852AA83}"/>
              </a:ext>
            </a:extLst>
          </p:cNvPr>
          <p:cNvSpPr txBox="1">
            <a:spLocks/>
          </p:cNvSpPr>
          <p:nvPr/>
        </p:nvSpPr>
        <p:spPr bwMode="auto">
          <a:xfrm>
            <a:off x="912286" y="5006744"/>
            <a:ext cx="1051230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19945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C5C07-DA19-588F-A505-1B6B380F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0210"/>
            <a:ext cx="9692640" cy="77332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j-lt"/>
              </a:rPr>
              <a:t>Dato </a:t>
            </a:r>
            <a:r>
              <a:rPr lang="en-US" dirty="0" err="1">
                <a:latin typeface="+mj-lt"/>
              </a:rPr>
              <a:t>DXd</a:t>
            </a:r>
            <a:r>
              <a:rPr lang="en-US" dirty="0">
                <a:latin typeface="+mj-lt"/>
              </a:rPr>
              <a:t> (</a:t>
            </a:r>
            <a:r>
              <a:rPr lang="en-US" b="1" i="0" dirty="0" err="1">
                <a:effectLst/>
                <a:latin typeface="+mj-lt"/>
              </a:rPr>
              <a:t>Datopotamab</a:t>
            </a:r>
            <a:r>
              <a:rPr lang="en-US" b="1" i="0" dirty="0">
                <a:effectLst/>
                <a:latin typeface="+mj-lt"/>
              </a:rPr>
              <a:t> </a:t>
            </a:r>
            <a:r>
              <a:rPr lang="en-US" b="1" i="0" dirty="0" err="1">
                <a:effectLst/>
                <a:latin typeface="+mj-lt"/>
              </a:rPr>
              <a:t>Deruxtecan</a:t>
            </a:r>
            <a:r>
              <a:rPr lang="en-US" b="1" i="0" dirty="0">
                <a:effectLst/>
                <a:latin typeface="+mj-lt"/>
              </a:rPr>
              <a:t>)</a:t>
            </a:r>
            <a:br>
              <a:rPr lang="en-US" sz="2200" b="1" i="0" dirty="0">
                <a:effectLst/>
              </a:rPr>
            </a:br>
            <a:endParaRPr lang="en-US" sz="2200" dirty="0"/>
          </a:p>
        </p:txBody>
      </p:sp>
      <p:pic>
        <p:nvPicPr>
          <p:cNvPr id="5" name="Picture 2" descr="A close-up of a blue and red object&#10;&#10;Description automatically generated">
            <a:extLst>
              <a:ext uri="{FF2B5EF4-FFF2-40B4-BE49-F238E27FC236}">
                <a16:creationId xmlns:a16="http://schemas.microsoft.com/office/drawing/2014/main" id="{93D023E4-5DA6-9C33-3565-2F05352811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540512" y="2444261"/>
            <a:ext cx="5285728" cy="297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031D0-646E-3942-1B2B-6F5EBFE8BF8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5760" y="1676400"/>
            <a:ext cx="5882640" cy="5181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500" b="1" i="0" dirty="0">
                <a:effectLst/>
              </a:rPr>
              <a:t>TROP2-directed</a:t>
            </a:r>
            <a:r>
              <a:rPr lang="en-US" sz="2500" b="0" i="0" dirty="0">
                <a:effectLst/>
              </a:rPr>
              <a:t> ADC comprising a humanized anti-TROP2 immunoglobulin G1 monoclonal antibody covalently linked to a highly potent topoisomerase I (topo I) inhibitor, a derivative of </a:t>
            </a:r>
            <a:r>
              <a:rPr lang="en-US" sz="2500" b="0" i="0" dirty="0" err="1">
                <a:effectLst/>
              </a:rPr>
              <a:t>exatecan</a:t>
            </a:r>
            <a:r>
              <a:rPr lang="en-US" sz="2500" b="0" i="0" dirty="0">
                <a:effectLst/>
              </a:rPr>
              <a:t>, via a plasma-stable, tumor-selective, tetrapeptide-based cleavable linker, resulting in reduced systemic exposure and off-target adverse effects.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6056BA-05D9-75A6-2225-DF87655B6FD0}"/>
              </a:ext>
            </a:extLst>
          </p:cNvPr>
          <p:cNvSpPr txBox="1"/>
          <p:nvPr/>
        </p:nvSpPr>
        <p:spPr>
          <a:xfrm>
            <a:off x="641776" y="6353808"/>
            <a:ext cx="39022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06787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(Bardia et al, 2024)</a:t>
            </a:r>
          </a:p>
        </p:txBody>
      </p:sp>
    </p:spTree>
    <p:extLst>
      <p:ext uri="{BB962C8B-B14F-4D97-AF65-F5344CB8AC3E}">
        <p14:creationId xmlns:p14="http://schemas.microsoft.com/office/powerpoint/2010/main" val="327812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pace shuttle launch">
            <a:extLst>
              <a:ext uri="{FF2B5EF4-FFF2-40B4-BE49-F238E27FC236}">
                <a16:creationId xmlns:a16="http://schemas.microsoft.com/office/drawing/2014/main" id="{23E63053-0679-9D15-9D98-D35A31635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25455" y="1676400"/>
            <a:ext cx="3290430" cy="4245717"/>
          </a:xfr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FDE7B8-A84C-D082-46EE-B7E5ED39BCB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5760" y="1676400"/>
            <a:ext cx="5882640" cy="4641273"/>
          </a:xfrm>
        </p:spPr>
        <p:txBody>
          <a:bodyPr>
            <a:normAutofit/>
          </a:bodyPr>
          <a:lstStyle/>
          <a:p>
            <a:r>
              <a:rPr lang="en-US" sz="2400" b="0" i="0" dirty="0">
                <a:effectLst/>
              </a:rPr>
              <a:t>Internalization of Dato-</a:t>
            </a:r>
            <a:r>
              <a:rPr lang="en-US" sz="2400" b="0" i="0" dirty="0" err="1">
                <a:effectLst/>
              </a:rPr>
              <a:t>DXd</a:t>
            </a:r>
            <a:r>
              <a:rPr lang="en-US" sz="2400" b="0" i="0" dirty="0">
                <a:effectLst/>
              </a:rPr>
              <a:t> </a:t>
            </a:r>
            <a:r>
              <a:rPr lang="en-US" sz="2400" b="1" i="0" dirty="0">
                <a:effectLst/>
              </a:rPr>
              <a:t>into</a:t>
            </a:r>
            <a:r>
              <a:rPr lang="en-US" sz="2400" b="0" i="0" dirty="0">
                <a:effectLst/>
              </a:rPr>
              <a:t> </a:t>
            </a:r>
            <a:r>
              <a:rPr lang="en-US" sz="2400" b="1" i="0" dirty="0">
                <a:effectLst/>
              </a:rPr>
              <a:t>TROP2-expressing</a:t>
            </a:r>
            <a:r>
              <a:rPr lang="en-US" sz="2400" b="0" i="0" dirty="0">
                <a:effectLst/>
              </a:rPr>
              <a:t> cells leads to death of target tumor cells and bystander killing of neighboring cells in the tumor microenvironment.</a:t>
            </a:r>
          </a:p>
          <a:p>
            <a:endParaRPr lang="en-US" sz="2400" b="0" i="0" dirty="0">
              <a:effectLst/>
            </a:endParaRPr>
          </a:p>
          <a:p>
            <a:r>
              <a:rPr lang="en-US" sz="2400" b="1" dirty="0"/>
              <a:t>Guided missile analogy</a:t>
            </a:r>
          </a:p>
          <a:p>
            <a:r>
              <a:rPr lang="en-US" sz="2400" b="1" dirty="0"/>
              <a:t>Approved for </a:t>
            </a:r>
            <a:r>
              <a:rPr lang="en-US" sz="2400" b="1" dirty="0" err="1"/>
              <a:t>mBC</a:t>
            </a:r>
            <a:r>
              <a:rPr lang="en-US" sz="2400" b="1" dirty="0"/>
              <a:t> ER+ Her2-</a:t>
            </a:r>
          </a:p>
          <a:p>
            <a:endParaRPr lang="en-US" sz="2300" dirty="0"/>
          </a:p>
          <a:p>
            <a:endParaRPr lang="en-US" sz="23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E4112-A0DB-9DA2-0E6A-C0BE23D6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62560"/>
            <a:ext cx="9692640" cy="773322"/>
          </a:xfrm>
        </p:spPr>
        <p:txBody>
          <a:bodyPr anchor="ctr">
            <a:normAutofit/>
          </a:bodyPr>
          <a:lstStyle/>
          <a:p>
            <a:r>
              <a:rPr lang="en-US" dirty="0"/>
              <a:t>Patient Education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6621F4-31DD-67E2-FC11-9B09819DEFC8}"/>
              </a:ext>
            </a:extLst>
          </p:cNvPr>
          <p:cNvSpPr txBox="1"/>
          <p:nvPr/>
        </p:nvSpPr>
        <p:spPr>
          <a:xfrm>
            <a:off x="641776" y="6353808"/>
            <a:ext cx="39022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06787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(Bardia et al, 2024)</a:t>
            </a:r>
          </a:p>
        </p:txBody>
      </p:sp>
    </p:spTree>
    <p:extLst>
      <p:ext uri="{BB962C8B-B14F-4D97-AF65-F5344CB8AC3E}">
        <p14:creationId xmlns:p14="http://schemas.microsoft.com/office/powerpoint/2010/main" val="760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01A25-33A6-935A-DE06-287D53B3A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62560"/>
            <a:ext cx="9692640" cy="773322"/>
          </a:xfrm>
        </p:spPr>
        <p:txBody>
          <a:bodyPr anchor="ctr">
            <a:normAutofit/>
          </a:bodyPr>
          <a:lstStyle/>
          <a:p>
            <a:r>
              <a:rPr lang="en-US" dirty="0"/>
              <a:t>Dato </a:t>
            </a:r>
            <a:r>
              <a:rPr lang="en-US" dirty="0" err="1"/>
              <a:t>DXd</a:t>
            </a:r>
            <a:r>
              <a:rPr lang="en-US" dirty="0"/>
              <a:t> side effects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67A5F-11E8-8F39-F790-92F5AD8D0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478280"/>
            <a:ext cx="4856480" cy="3901440"/>
          </a:xfrm>
        </p:spPr>
        <p:txBody>
          <a:bodyPr>
            <a:noAutofit/>
          </a:bodyPr>
          <a:lstStyle/>
          <a:p>
            <a:r>
              <a:rPr lang="en-US" sz="2000" b="1" dirty="0"/>
              <a:t>Stomatitis </a:t>
            </a:r>
            <a:r>
              <a:rPr lang="en-US" sz="2000" dirty="0"/>
              <a:t>(59%; grades 3/4 7%)</a:t>
            </a:r>
          </a:p>
          <a:p>
            <a:r>
              <a:rPr lang="en-US" sz="2000" b="1" dirty="0"/>
              <a:t>Dry eyes </a:t>
            </a:r>
            <a:r>
              <a:rPr lang="en-US" sz="2000" dirty="0"/>
              <a:t>(27%), </a:t>
            </a:r>
            <a:r>
              <a:rPr lang="en-US" sz="2000" b="1" dirty="0"/>
              <a:t>Keratitis</a:t>
            </a:r>
            <a:r>
              <a:rPr lang="en-US" sz="2000" dirty="0"/>
              <a:t> (24%)</a:t>
            </a:r>
          </a:p>
          <a:p>
            <a:r>
              <a:rPr lang="en-US" sz="2000" dirty="0"/>
              <a:t>Low blood counts (</a:t>
            </a:r>
            <a:r>
              <a:rPr lang="en-US" sz="2000" dirty="0" err="1"/>
              <a:t>hgb</a:t>
            </a:r>
            <a:r>
              <a:rPr lang="en-US" sz="2000" dirty="0"/>
              <a:t>, ANC, leukopenia)</a:t>
            </a:r>
          </a:p>
          <a:p>
            <a:r>
              <a:rPr lang="en-US" sz="2000" b="1" dirty="0"/>
              <a:t>Fatigue</a:t>
            </a:r>
            <a:r>
              <a:rPr lang="en-US" sz="2000" dirty="0"/>
              <a:t> (44%)</a:t>
            </a:r>
          </a:p>
          <a:p>
            <a:r>
              <a:rPr lang="en-US" sz="2000" dirty="0"/>
              <a:t>Cough (15%)</a:t>
            </a:r>
          </a:p>
          <a:p>
            <a:r>
              <a:rPr lang="en-US" sz="2000" dirty="0"/>
              <a:t>GI (poor appetite, constipation, diarrhea, </a:t>
            </a:r>
            <a:r>
              <a:rPr lang="en-US" sz="2000" b="1" dirty="0"/>
              <a:t>nausea</a:t>
            </a:r>
            <a:r>
              <a:rPr lang="en-US" sz="2000" dirty="0"/>
              <a:t> (56%), vomiting</a:t>
            </a:r>
          </a:p>
          <a:p>
            <a:r>
              <a:rPr lang="en-US" sz="2000" dirty="0"/>
              <a:t>Decreased Ca+ (39%)</a:t>
            </a:r>
          </a:p>
          <a:p>
            <a:r>
              <a:rPr lang="en-US" sz="2000" dirty="0"/>
              <a:t>Alopecia (38%)</a:t>
            </a:r>
          </a:p>
          <a:p>
            <a:r>
              <a:rPr lang="en-US" sz="2000" dirty="0"/>
              <a:t>Rash (19%)</a:t>
            </a:r>
          </a:p>
          <a:p>
            <a:r>
              <a:rPr lang="en-US" sz="2000" dirty="0"/>
              <a:t>ILD/pneumonitis </a:t>
            </a:r>
          </a:p>
          <a:p>
            <a:r>
              <a:rPr lang="en-US" sz="2000" dirty="0"/>
              <a:t>Elevated LFTS (23%)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0" name="Content Placeholder 19" descr="Close-up of a doctor holding a paper&#10;&#10;Description automatically generated">
            <a:extLst>
              <a:ext uri="{FF2B5EF4-FFF2-40B4-BE49-F238E27FC236}">
                <a16:creationId xmlns:a16="http://schemas.microsoft.com/office/drawing/2014/main" id="{211BAF25-4C40-308D-5958-578CCEFDA38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91" y="1883729"/>
            <a:ext cx="5334000" cy="3507104"/>
          </a:xfr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194549F-0437-8A00-4BE3-9B3DEB21D5F3}"/>
              </a:ext>
            </a:extLst>
          </p:cNvPr>
          <p:cNvSpPr txBox="1"/>
          <p:nvPr/>
        </p:nvSpPr>
        <p:spPr>
          <a:xfrm>
            <a:off x="504354" y="6372274"/>
            <a:ext cx="3011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2573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2573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UptoDate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2573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2573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31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2AD575-6E92-562A-33CF-06271506D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62560"/>
            <a:ext cx="9692640" cy="773322"/>
          </a:xfrm>
        </p:spPr>
        <p:txBody>
          <a:bodyPr anchor="ctr">
            <a:normAutofit/>
          </a:bodyPr>
          <a:lstStyle/>
          <a:p>
            <a:r>
              <a:rPr lang="en-US" dirty="0"/>
              <a:t>Dato-</a:t>
            </a:r>
            <a:r>
              <a:rPr lang="en-US" dirty="0" err="1"/>
              <a:t>DXd</a:t>
            </a:r>
            <a:r>
              <a:rPr lang="en-US" dirty="0"/>
              <a:t> Patient Case Study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27C2193-E9E4-0E7B-5382-C9D3DF16A6FC}"/>
              </a:ext>
            </a:extLst>
          </p:cNvPr>
          <p:cNvGraphicFramePr>
            <a:graphicFrameLocks noGrp="1"/>
          </p:cNvGraphicFramePr>
          <p:nvPr>
            <p:ph idx="13"/>
          </p:nvPr>
        </p:nvGraphicFramePr>
        <p:xfrm>
          <a:off x="365760" y="1676400"/>
          <a:ext cx="11267440" cy="4245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276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B63A3-95B5-FB30-F215-7BF5A0B40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F084-8473-2101-A375-338539B64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5" y="3097609"/>
            <a:ext cx="12192000" cy="662782"/>
          </a:xfrm>
        </p:spPr>
        <p:txBody>
          <a:bodyPr>
            <a:normAutofit/>
          </a:bodyPr>
          <a:lstStyle/>
          <a:p>
            <a:r>
              <a:rPr lang="en-US" sz="4000" dirty="0"/>
              <a:t>Roundtable Discussion</a:t>
            </a:r>
          </a:p>
        </p:txBody>
      </p:sp>
    </p:spTree>
    <p:extLst>
      <p:ext uri="{BB962C8B-B14F-4D97-AF65-F5344CB8AC3E}">
        <p14:creationId xmlns:p14="http://schemas.microsoft.com/office/powerpoint/2010/main" val="8505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7BCB8-14CB-0256-93B6-6F37C19FE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FA09FD2-EB5F-34FE-B7A9-F4ABEAD1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5" y="173930"/>
            <a:ext cx="12192000" cy="662782"/>
          </a:xfrm>
        </p:spPr>
        <p:txBody>
          <a:bodyPr>
            <a:normAutofit/>
          </a:bodyPr>
          <a:lstStyle/>
          <a:p>
            <a:r>
              <a:rPr lang="en-US" dirty="0"/>
              <a:t>Sacituzumab Govitecan: TROP2-Targeting ADC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F37198-8EBE-7812-9EC9-9C5F295A6A4B}"/>
              </a:ext>
            </a:extLst>
          </p:cNvPr>
          <p:cNvSpPr txBox="1"/>
          <p:nvPr/>
        </p:nvSpPr>
        <p:spPr>
          <a:xfrm>
            <a:off x="-13376" y="6529607"/>
            <a:ext cx="4176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Spring LM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Oncologist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 2021;26(10):827-834.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41737-AF2E-1276-AF75-5F7DDF226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631" y="980728"/>
            <a:ext cx="5386738" cy="5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9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8979C-7F1B-6526-01BA-4C9BBD133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E6AF20-6543-41AA-F7B1-E1B119A5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5" y="173930"/>
            <a:ext cx="12192000" cy="662782"/>
          </a:xfrm>
        </p:spPr>
        <p:txBody>
          <a:bodyPr>
            <a:normAutofit/>
          </a:bodyPr>
          <a:lstStyle/>
          <a:p>
            <a:r>
              <a:rPr lang="en-US" dirty="0"/>
              <a:t>Management of Sacituzumab Govitecan–Induced Diarrhea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DE8ABD-388D-2763-ED91-7007C429F5E1}"/>
              </a:ext>
            </a:extLst>
          </p:cNvPr>
          <p:cNvSpPr txBox="1"/>
          <p:nvPr/>
        </p:nvSpPr>
        <p:spPr>
          <a:xfrm>
            <a:off x="-13376" y="6529607"/>
            <a:ext cx="4176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Spring LM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Oncologist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 2021;26(10):827-834.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A76295-6C4F-EB81-9ECD-211AF9808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96" y="1052736"/>
            <a:ext cx="10283608" cy="506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7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418FD-A75A-7689-362A-AF51636F4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B70D82A-BF54-E37F-D540-DCF639A9E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5" y="173930"/>
            <a:ext cx="12192000" cy="662782"/>
          </a:xfrm>
        </p:spPr>
        <p:txBody>
          <a:bodyPr>
            <a:normAutofit/>
          </a:bodyPr>
          <a:lstStyle/>
          <a:p>
            <a:r>
              <a:rPr lang="en-US" dirty="0"/>
              <a:t>Management of Sacituzumab Govitecan–Induced Neutropenia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9D84A4-73B4-2B12-0ED0-4979CBC2E86B}"/>
              </a:ext>
            </a:extLst>
          </p:cNvPr>
          <p:cNvSpPr txBox="1"/>
          <p:nvPr/>
        </p:nvSpPr>
        <p:spPr>
          <a:xfrm>
            <a:off x="-13376" y="6529607"/>
            <a:ext cx="41764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Spring LM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Oncologist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t> 2021;26(10):827-834.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B9CDA9-83BD-B0D5-909D-FEA81111C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468" y="1052736"/>
            <a:ext cx="9577064" cy="510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4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68E12-A0C3-77C1-AB79-A070E742A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608252-77EC-1B51-45BF-C058BCB65FCE}"/>
              </a:ext>
            </a:extLst>
          </p:cNvPr>
          <p:cNvSpPr/>
          <p:nvPr/>
        </p:nvSpPr>
        <p:spPr bwMode="auto">
          <a:xfrm>
            <a:off x="758948" y="3356992"/>
            <a:ext cx="10512305" cy="1008112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A1421C-A6B8-4FDA-2F26-2CAD1F899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45506-051B-F93E-9E21-9D3C12F3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143000"/>
            <a:ext cx="10512306" cy="4799013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1: </a:t>
            </a:r>
            <a:r>
              <a:rPr lang="en-US" sz="2500" dirty="0">
                <a:solidFill>
                  <a:schemeClr val="tx1"/>
                </a:solidFill>
              </a:rPr>
              <a:t>Overview of Antibody-Drug Conjugates (ADCs)</a:t>
            </a:r>
          </a:p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2: </a:t>
            </a:r>
            <a:r>
              <a:rPr lang="en-US" sz="2500" dirty="0">
                <a:solidFill>
                  <a:schemeClr val="tx1"/>
                </a:solidFill>
              </a:rPr>
              <a:t>Trastuzumab </a:t>
            </a:r>
            <a:r>
              <a:rPr lang="en-US" sz="2500" dirty="0" err="1">
                <a:solidFill>
                  <a:schemeClr val="tx1"/>
                </a:solidFill>
              </a:rPr>
              <a:t>Deruxtecan</a:t>
            </a:r>
            <a:r>
              <a:rPr lang="en-US" sz="2500" dirty="0">
                <a:solidFill>
                  <a:schemeClr val="tx1"/>
                </a:solidFill>
              </a:rPr>
              <a:t> (T-</a:t>
            </a:r>
            <a:r>
              <a:rPr lang="en-US" sz="2500" dirty="0" err="1">
                <a:solidFill>
                  <a:schemeClr val="tx1"/>
                </a:solidFill>
              </a:rPr>
              <a:t>DXd</a:t>
            </a:r>
            <a:r>
              <a:rPr lang="en-US" sz="2500" dirty="0">
                <a:solidFill>
                  <a:schemeClr val="tx1"/>
                </a:solidFill>
              </a:rPr>
              <a:t>) in Patients with HER2-Positive Metastatic Breast Cancer (</a:t>
            </a:r>
            <a:r>
              <a:rPr lang="en-US" sz="2500" dirty="0" err="1">
                <a:solidFill>
                  <a:schemeClr val="tx1"/>
                </a:solidFill>
              </a:rPr>
              <a:t>mBC</a:t>
            </a:r>
            <a:r>
              <a:rPr lang="en-US" sz="2500" dirty="0">
                <a:solidFill>
                  <a:schemeClr val="tx1"/>
                </a:solidFill>
              </a:rPr>
              <a:t>) with and without Brain Metastases </a:t>
            </a:r>
            <a:endParaRPr lang="en-US" sz="2500" dirty="0">
              <a:solidFill>
                <a:srgbClr val="0432FF"/>
              </a:solidFill>
            </a:endParaRP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3: </a:t>
            </a:r>
            <a:r>
              <a:rPr lang="en-US" sz="2500" dirty="0">
                <a:solidFill>
                  <a:schemeClr val="tx1"/>
                </a:solidFill>
              </a:rPr>
              <a:t>Role of ADCs for Patients with ER-Positive </a:t>
            </a:r>
            <a:r>
              <a:rPr lang="en-US" sz="2500" dirty="0" err="1">
                <a:solidFill>
                  <a:schemeClr val="tx1"/>
                </a:solidFill>
              </a:rPr>
              <a:t>mBC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bg1"/>
                </a:solidFill>
              </a:rPr>
              <a:t>Module 4: T-</a:t>
            </a:r>
            <a:r>
              <a:rPr lang="en-US" sz="2500" dirty="0" err="1">
                <a:solidFill>
                  <a:schemeClr val="bg1"/>
                </a:solidFill>
              </a:rPr>
              <a:t>DXd</a:t>
            </a:r>
            <a:r>
              <a:rPr lang="en-US" sz="2500" dirty="0">
                <a:solidFill>
                  <a:schemeClr val="bg1"/>
                </a:solidFill>
              </a:rPr>
              <a:t> in Patients with Metastatic Non-Small Cell Lung Cancer (NSCLC) with HER2 Alterations 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432FF"/>
                </a:solidFill>
              </a:rPr>
              <a:t>Module 5: </a:t>
            </a:r>
            <a:r>
              <a:rPr lang="en-US" sz="2500" dirty="0">
                <a:solidFill>
                  <a:schemeClr val="tx1"/>
                </a:solidFill>
              </a:rPr>
              <a:t>Emerging Role of ADCs for Patients with Progressive EGFR-Mutant NSCLC </a:t>
            </a:r>
          </a:p>
        </p:txBody>
      </p:sp>
    </p:spTree>
    <p:extLst>
      <p:ext uri="{BB962C8B-B14F-4D97-AF65-F5344CB8AC3E}">
        <p14:creationId xmlns:p14="http://schemas.microsoft.com/office/powerpoint/2010/main" val="4451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B986B-14A3-98DD-3F7C-57305A225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7AF27B-D616-6715-0B65-4BE75205C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4" y="1988840"/>
            <a:ext cx="11183989" cy="4524375"/>
          </a:xfrm>
        </p:spPr>
        <p:txBody>
          <a:bodyPr/>
          <a:lstStyle/>
          <a:p>
            <a:pPr marL="98425" indent="0">
              <a:buNone/>
            </a:pPr>
            <a:r>
              <a:rPr lang="en-US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patient with metastatic HER2-mutant NSCLC is about to start first-line therapy with T-DXd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B4C9D0B-E77A-0BFD-F1DB-F36E72323F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635" y="476672"/>
            <a:ext cx="10744200" cy="605309"/>
          </a:xfrm>
        </p:spPr>
        <p:txBody>
          <a:bodyPr/>
          <a:lstStyle/>
          <a:p>
            <a:pPr algn="ctr"/>
            <a:r>
              <a:rPr lang="en-US" i="0" dirty="0"/>
              <a:t>Clinical Scenario</a:t>
            </a:r>
          </a:p>
        </p:txBody>
      </p:sp>
    </p:spTree>
    <p:extLst>
      <p:ext uri="{BB962C8B-B14F-4D97-AF65-F5344CB8AC3E}">
        <p14:creationId xmlns:p14="http://schemas.microsoft.com/office/powerpoint/2010/main" val="365050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2060848"/>
            <a:ext cx="9072146" cy="2444995"/>
          </a:xfrm>
          <a:solidFill>
            <a:srgbClr val="E9F8FD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lIns="365760" rIns="365760" anchor="ctr"/>
          <a:lstStyle/>
          <a:p>
            <a:pPr marL="98425" indent="0">
              <a:lnSpc>
                <a:spcPct val="100000"/>
              </a:lnSpc>
              <a:buNone/>
            </a:pPr>
            <a:r>
              <a:rPr lang="en-US" sz="3200" dirty="0"/>
              <a:t>This educational activity contains discussion of </a:t>
            </a:r>
            <a:br>
              <a:rPr lang="en-US" sz="3200" dirty="0"/>
            </a:br>
            <a:r>
              <a:rPr lang="en-US" sz="3200" dirty="0"/>
              <a:t>non-FDA-approved uses of agents and regimens. Please refer to official prescribing information for each product for approved indications. </a:t>
            </a:r>
          </a:p>
        </p:txBody>
      </p:sp>
    </p:spTree>
    <p:extLst>
      <p:ext uri="{BB962C8B-B14F-4D97-AF65-F5344CB8AC3E}">
        <p14:creationId xmlns:p14="http://schemas.microsoft.com/office/powerpoint/2010/main" val="22855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32747" y="3842262"/>
            <a:ext cx="8526505" cy="2937247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Edward B. Garon, MD, MS</a:t>
            </a:r>
          </a:p>
          <a:p>
            <a:r>
              <a:rPr lang="en-US" dirty="0">
                <a:solidFill>
                  <a:srgbClr val="002E51"/>
                </a:solidFill>
              </a:rPr>
              <a:t>Professor</a:t>
            </a:r>
          </a:p>
          <a:p>
            <a:r>
              <a:rPr lang="en-US" dirty="0">
                <a:solidFill>
                  <a:srgbClr val="002E51"/>
                </a:solidFill>
              </a:rPr>
              <a:t>David Geffen School of Medicine at UCLA</a:t>
            </a:r>
          </a:p>
          <a:p>
            <a:r>
              <a:rPr lang="en-US" dirty="0">
                <a:solidFill>
                  <a:srgbClr val="002E51"/>
                </a:solidFill>
              </a:rPr>
              <a:t>Los Angeles, CA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57513"/>
            <a:ext cx="12180722" cy="104827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Role of T-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DXd</a:t>
            </a:r>
            <a:r>
              <a:rPr lang="en-US" sz="40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in Patients with Metastatic NSCLC with HER2 Alterations </a:t>
            </a:r>
            <a:endParaRPr lang="en-US" sz="4000" b="1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2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06E8A-D891-38E3-42E1-B7EF3C6D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295C4-85F7-5610-A4AD-885B82EAC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560" y="1690688"/>
            <a:ext cx="11074879" cy="4965792"/>
          </a:xfrm>
        </p:spPr>
        <p:txBody>
          <a:bodyPr>
            <a:normAutofit/>
          </a:bodyPr>
          <a:lstStyle/>
          <a:p>
            <a:r>
              <a:rPr lang="en-US" dirty="0"/>
              <a:t>63 year old woman with no smoking history presented when a chest X-ray obtained for work showed masses</a:t>
            </a:r>
          </a:p>
          <a:p>
            <a:r>
              <a:rPr lang="en-US" dirty="0"/>
              <a:t>Scans demonstrated bilateral lung lesions including three masses over 4 cm</a:t>
            </a:r>
          </a:p>
          <a:p>
            <a:r>
              <a:rPr lang="en-US" dirty="0"/>
              <a:t>Patient was without complaint</a:t>
            </a:r>
          </a:p>
          <a:p>
            <a:r>
              <a:rPr lang="en-US" dirty="0"/>
              <a:t>Biopsy demonstrated adenocarcinoma</a:t>
            </a:r>
          </a:p>
          <a:p>
            <a:r>
              <a:rPr lang="en-US" dirty="0"/>
              <a:t>Molecular studies showed ERBB2 (Her2/Neu</a:t>
            </a:r>
            <a:r>
              <a:rPr lang="en-US" dirty="0">
                <a:latin typeface="Calibri (Body)"/>
              </a:rPr>
              <a:t>)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alibri (Body)"/>
              </a:rPr>
              <a:t>Exon 20 p.G778_P780dup</a:t>
            </a:r>
            <a:endParaRPr lang="en-US" dirty="0">
              <a:latin typeface="Calibri (Body)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1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6F38E-B79F-CA68-A9C3-E022286EC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33"/>
            <a:ext cx="10515600" cy="1325563"/>
          </a:xfrm>
        </p:spPr>
        <p:txBody>
          <a:bodyPr/>
          <a:lstStyle/>
          <a:p>
            <a:r>
              <a:rPr lang="en-US" dirty="0"/>
              <a:t>HER2 Abnormalities in NSCLC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5FD13-0D2B-8B3D-2935-88BDBC60E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8902"/>
            <a:ext cx="4389582" cy="4351338"/>
          </a:xfrm>
        </p:spPr>
        <p:txBody>
          <a:bodyPr>
            <a:normAutofit/>
          </a:bodyPr>
          <a:lstStyle/>
          <a:p>
            <a:r>
              <a:rPr lang="en-US" dirty="0"/>
              <a:t>HER2 mutations are seen in nearly 2% of NSCLC cases in US</a:t>
            </a:r>
          </a:p>
          <a:p>
            <a:r>
              <a:rPr lang="en-US" dirty="0"/>
              <a:t>HER2 3+ is seen in nearly 3% of NSCLC</a:t>
            </a:r>
          </a:p>
          <a:p>
            <a:r>
              <a:rPr lang="en-US" dirty="0"/>
              <a:t>High level HER2 amplification is seen in nearly 1% of NSCLC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12607-963C-6B28-6E93-CE12F0E725E3}"/>
              </a:ext>
            </a:extLst>
          </p:cNvPr>
          <p:cNvSpPr txBox="1"/>
          <p:nvPr/>
        </p:nvSpPr>
        <p:spPr>
          <a:xfrm>
            <a:off x="397164" y="5580361"/>
            <a:ext cx="4710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Uzunparnak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B. Annals of Oncology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Waliany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S. Cancer Med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Odintsov I. Journal of Thoracic Oncology 2024</a:t>
            </a:r>
          </a:p>
        </p:txBody>
      </p:sp>
      <p:pic>
        <p:nvPicPr>
          <p:cNvPr id="5" name="Picture 4" descr="A graph of the number of diseases&#10;&#10;AI-generated content may be incorrect.">
            <a:extLst>
              <a:ext uri="{FF2B5EF4-FFF2-40B4-BE49-F238E27FC236}">
                <a16:creationId xmlns:a16="http://schemas.microsoft.com/office/drawing/2014/main" id="{42CA4879-887E-AEAD-EDB8-92FDF9D0C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7782" y="1344696"/>
            <a:ext cx="6468613" cy="49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3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https://www.nejm.org/na101/home/literatum/publisher/mms/journals/content/nejm/2022/nejm_2022.386.issue-3/nejmoa2112431/20220117/images/img_xlarge/nejmoa2112431_f1.jpeg">
            <a:extLst>
              <a:ext uri="{FF2B5EF4-FFF2-40B4-BE49-F238E27FC236}">
                <a16:creationId xmlns:a16="http://schemas.microsoft.com/office/drawing/2014/main" id="{6269B61F-E090-BF06-F66B-866E1F9FE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0"/>
          <a:stretch/>
        </p:blipFill>
        <p:spPr bwMode="auto">
          <a:xfrm>
            <a:off x="1543050" y="1989139"/>
            <a:ext cx="9224962" cy="388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Rectangle 1">
            <a:extLst>
              <a:ext uri="{FF2B5EF4-FFF2-40B4-BE49-F238E27FC236}">
                <a16:creationId xmlns:a16="http://schemas.microsoft.com/office/drawing/2014/main" id="{BA08BAA3-C106-A438-C456-09CAF6CCF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2" y="5876928"/>
            <a:ext cx="10662359" cy="9810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9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9508" name="Rectangle 5">
            <a:extLst>
              <a:ext uri="{FF2B5EF4-FFF2-40B4-BE49-F238E27FC236}">
                <a16:creationId xmlns:a16="http://schemas.microsoft.com/office/drawing/2014/main" id="{96A2DC11-8114-EC49-A176-6FD1C421C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11" y="6438633"/>
            <a:ext cx="64801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7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inkMacSystemFont"/>
                <a:ea typeface="+mn-ea"/>
                <a:cs typeface="+mn-cs"/>
              </a:rPr>
              <a:t>Li BT et al. N Engl J Med. 2022 Jan 20;386(3):241-251.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C2A48B-FAD8-6453-E3D0-EBA8D1D4DAD0}"/>
              </a:ext>
            </a:extLst>
          </p:cNvPr>
          <p:cNvSpPr txBox="1">
            <a:spLocks/>
          </p:cNvSpPr>
          <p:nvPr/>
        </p:nvSpPr>
        <p:spPr>
          <a:xfrm>
            <a:off x="1543050" y="304800"/>
            <a:ext cx="8991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Trastuzumab Deruxtecan in HER2 Mutation Positive NSCLC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65102-F455-267B-96D9-B9DDA5A5B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E04380-B485-94F4-6505-7A3A0FDCC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3033"/>
            <a:ext cx="5701433" cy="2828561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BFCD1786-E596-2964-2C6B-056A6E0799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611" y="298246"/>
            <a:ext cx="4050764" cy="627335"/>
          </a:xfrm>
          <a:prstGeom prst="rect">
            <a:avLst/>
          </a:prstGeom>
        </p:spPr>
        <p:txBody>
          <a:bodyPr vert="horz" wrap="square" lIns="0" tIns="17764" rIns="0" bIns="0" rtlCol="0" anchor="ctr">
            <a:spAutoFit/>
          </a:bodyPr>
          <a:lstStyle/>
          <a:p>
            <a:pPr marL="16918">
              <a:spcBef>
                <a:spcPts val="140"/>
              </a:spcBef>
            </a:pPr>
            <a:r>
              <a:rPr spc="-13" dirty="0"/>
              <a:t>DESTINY-Lung02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F2DC78-AED2-102A-EEDD-DF14F5B3E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223" y="810881"/>
            <a:ext cx="6246380" cy="54907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061B35-F44C-D694-8AE4-6EE7691135A0}"/>
              </a:ext>
            </a:extLst>
          </p:cNvPr>
          <p:cNvSpPr txBox="1"/>
          <p:nvPr/>
        </p:nvSpPr>
        <p:spPr>
          <a:xfrm>
            <a:off x="7139797" y="1997921"/>
            <a:ext cx="145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5.4 mg/kg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6A13E-E5B9-13E4-74B8-895130D7A0AB}"/>
              </a:ext>
            </a:extLst>
          </p:cNvPr>
          <p:cNvSpPr txBox="1"/>
          <p:nvPr/>
        </p:nvSpPr>
        <p:spPr>
          <a:xfrm>
            <a:off x="7139797" y="4860079"/>
            <a:ext cx="145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6.4 mg/kg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3F39CF-7482-14E1-6AC2-682B974B0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99" y="1141303"/>
            <a:ext cx="5535934" cy="21160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2D12F1-CB73-791D-260D-C75D214A091A}"/>
              </a:ext>
            </a:extLst>
          </p:cNvPr>
          <p:cNvSpPr txBox="1"/>
          <p:nvPr/>
        </p:nvSpPr>
        <p:spPr>
          <a:xfrm>
            <a:off x="5824987" y="6529908"/>
            <a:ext cx="6367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Goto K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J Clin Oncol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 2024;42(30):3635. Janne P et al. ASCO 2024;Abstract 8543.</a:t>
            </a:r>
          </a:p>
        </p:txBody>
      </p:sp>
    </p:spTree>
    <p:extLst>
      <p:ext uri="{BB962C8B-B14F-4D97-AF65-F5344CB8AC3E}">
        <p14:creationId xmlns:p14="http://schemas.microsoft.com/office/powerpoint/2010/main" val="420906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1EFBF-9A62-FC10-FFA8-1CC8819CC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F4D6AD4-F84F-DDAF-52DB-7572D29EB0CD}"/>
              </a:ext>
            </a:extLst>
          </p:cNvPr>
          <p:cNvSpPr txBox="1"/>
          <p:nvPr/>
        </p:nvSpPr>
        <p:spPr>
          <a:xfrm>
            <a:off x="224027" y="6056172"/>
            <a:ext cx="10968990" cy="65659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8100" marR="30480" lvl="0" indent="0" algn="l" defTabSz="914400" rtl="0" eaLnBrk="1" fontAlgn="auto" latinLnBrk="0" hangingPunct="1">
              <a:lnSpc>
                <a:spcPts val="969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Investigator</a:t>
            </a:r>
            <a:r>
              <a:rPr kumimoji="0" sz="9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assessed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per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RECIST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v1.1.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Best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percentage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change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is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the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maximum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reduction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or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minimum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increase</a:t>
            </a:r>
            <a:r>
              <a:rPr kumimoji="0" sz="9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from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baseline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in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the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target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lesion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size;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the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dashed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lines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at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−30%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and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20%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change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in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target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lesion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size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indicate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the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thresholds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for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partial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response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and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progressive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disease,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respectively.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The</a:t>
            </a:r>
            <a:r>
              <a:rPr kumimoji="0" sz="9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study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was</a:t>
            </a:r>
            <a:r>
              <a:rPr kumimoji="0" sz="9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not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designed/powered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to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compare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efficacy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between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subgroups.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38100" marR="0" lvl="0" indent="0" algn="l" defTabSz="914400" rtl="0" eaLnBrk="1" fontAlgn="auto" latinLnBrk="0" hangingPunct="1">
              <a:lnSpc>
                <a:spcPts val="9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*One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patient</a:t>
            </a:r>
            <a:r>
              <a:rPr kumimoji="0" sz="9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was</a:t>
            </a:r>
            <a:r>
              <a:rPr kumimoji="0" sz="9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not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evaluable;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27777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†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patients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with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unknown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PD-L1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status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(n=12)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are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represented</a:t>
            </a:r>
            <a:r>
              <a:rPr kumimoji="0" sz="9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by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white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spaces;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27777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‡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unconfirmed</a:t>
            </a:r>
            <a:r>
              <a:rPr kumimoji="0" sz="9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response;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27777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§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patients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had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HER2-OE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(IHC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3+/2+)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NSCLC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38100" marR="1261745" lvl="0" indent="0" algn="l" defTabSz="914400" rtl="0" eaLnBrk="1" fontAlgn="auto" latinLnBrk="0" hangingPunct="1">
              <a:lnSpc>
                <a:spcPts val="969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EGFR,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epidermal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growth factor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receptor;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HER2,</a:t>
            </a:r>
            <a:r>
              <a:rPr kumimoji="0" sz="9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human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epidermal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growth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factor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receptor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2;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HER2-OE,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HER2-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overexpressing;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IHC,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immunohistochemistry;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NSCLC, non-small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cell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lung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cancer; PD-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L1,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programmed</a:t>
            </a:r>
            <a:r>
              <a:rPr kumimoji="0" sz="9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cell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death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ligand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1;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RECIST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v1.1,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Response</a:t>
            </a:r>
            <a:r>
              <a:rPr kumimoji="0" sz="9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Evaluation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Criteria</a:t>
            </a:r>
            <a:r>
              <a:rPr kumimoji="0" sz="9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in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Solid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Tumours</a:t>
            </a:r>
            <a:r>
              <a:rPr kumimoji="0" sz="9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version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1.1;</a:t>
            </a:r>
            <a:r>
              <a:rPr kumimoji="0" sz="9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T-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DXd,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trastuzumab</a:t>
            </a:r>
            <a:r>
              <a:rPr kumimoji="0" sz="9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deruxtecan;</a:t>
            </a:r>
            <a:r>
              <a:rPr kumimoji="0" sz="9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TKI,</a:t>
            </a:r>
            <a:r>
              <a:rPr kumimoji="0" sz="9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tyrosine</a:t>
            </a:r>
            <a:r>
              <a:rPr kumimoji="0" sz="9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kinase</a:t>
            </a:r>
            <a:r>
              <a:rPr kumimoji="0" sz="9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inhibitor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7517DFE-6921-2C91-4F2E-48001F033B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868" y="172923"/>
            <a:ext cx="10507660" cy="96629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in HER2-overexpressing NSCLC: </a:t>
            </a:r>
            <a:r>
              <a:rPr dirty="0"/>
              <a:t>Best</a:t>
            </a:r>
            <a:r>
              <a:rPr spc="-60" dirty="0"/>
              <a:t> </a:t>
            </a:r>
            <a:r>
              <a:rPr dirty="0"/>
              <a:t>percentage</a:t>
            </a:r>
            <a:r>
              <a:rPr spc="-65" dirty="0"/>
              <a:t> </a:t>
            </a:r>
            <a:r>
              <a:rPr dirty="0"/>
              <a:t>change</a:t>
            </a:r>
            <a:r>
              <a:rPr spc="-70" dirty="0"/>
              <a:t> </a:t>
            </a:r>
            <a:r>
              <a:rPr dirty="0"/>
              <a:t>from</a:t>
            </a:r>
            <a:r>
              <a:rPr spc="-45" dirty="0"/>
              <a:t> </a:t>
            </a:r>
            <a:r>
              <a:rPr spc="-10" dirty="0"/>
              <a:t>baseline </a:t>
            </a:r>
            <a:r>
              <a:rPr dirty="0"/>
              <a:t>in</a:t>
            </a:r>
            <a:r>
              <a:rPr spc="-40" dirty="0"/>
              <a:t> </a:t>
            </a:r>
            <a:r>
              <a:rPr dirty="0"/>
              <a:t>target</a:t>
            </a:r>
            <a:r>
              <a:rPr spc="-35" dirty="0"/>
              <a:t> </a:t>
            </a:r>
            <a:r>
              <a:rPr dirty="0"/>
              <a:t>lesion</a:t>
            </a:r>
            <a:r>
              <a:rPr spc="-40" dirty="0"/>
              <a:t> </a:t>
            </a:r>
            <a:r>
              <a:rPr spc="-20" dirty="0"/>
              <a:t>size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24D44AB-923D-A736-E03A-67F410BEEE7D}"/>
              </a:ext>
            </a:extLst>
          </p:cNvPr>
          <p:cNvSpPr txBox="1"/>
          <p:nvPr/>
        </p:nvSpPr>
        <p:spPr>
          <a:xfrm>
            <a:off x="287959" y="2296474"/>
            <a:ext cx="438150" cy="22860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Best</a:t>
            </a:r>
            <a:r>
              <a:rPr kumimoji="0" sz="14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change</a:t>
            </a:r>
            <a:r>
              <a:rPr kumimoji="0" sz="14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from</a:t>
            </a:r>
            <a:r>
              <a:rPr kumimoji="0" sz="14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baseline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in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target</a:t>
            </a:r>
            <a:r>
              <a:rPr kumimoji="0" sz="14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lesion</a:t>
            </a:r>
            <a:r>
              <a:rPr kumimoji="0" sz="1400" b="1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size</a:t>
            </a:r>
            <a:r>
              <a:rPr kumimoji="0" sz="14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(%)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</p:txBody>
      </p:sp>
      <p:grpSp>
        <p:nvGrpSpPr>
          <p:cNvPr id="6" name="object 6">
            <a:extLst>
              <a:ext uri="{FF2B5EF4-FFF2-40B4-BE49-F238E27FC236}">
                <a16:creationId xmlns:a16="http://schemas.microsoft.com/office/drawing/2014/main" id="{FBD5A4A6-72AA-CB24-1E81-58999ABD6BFA}"/>
              </a:ext>
            </a:extLst>
          </p:cNvPr>
          <p:cNvGrpSpPr/>
          <p:nvPr/>
        </p:nvGrpSpPr>
        <p:grpSpPr>
          <a:xfrm>
            <a:off x="10419397" y="1854517"/>
            <a:ext cx="180340" cy="180340"/>
            <a:chOff x="10419397" y="1854517"/>
            <a:chExt cx="180340" cy="180340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513A315F-5765-B82B-F572-5138433EF2A4}"/>
                </a:ext>
              </a:extLst>
            </p:cNvPr>
            <p:cNvSpPr/>
            <p:nvPr/>
          </p:nvSpPr>
          <p:spPr>
            <a:xfrm>
              <a:off x="10424159" y="1859279"/>
              <a:ext cx="170815" cy="170815"/>
            </a:xfrm>
            <a:custGeom>
              <a:avLst/>
              <a:gdLst/>
              <a:ahLst/>
              <a:cxnLst/>
              <a:rect l="l" t="t" r="r" b="b"/>
              <a:pathLst>
                <a:path w="170815" h="170814">
                  <a:moveTo>
                    <a:pt x="170688" y="0"/>
                  </a:moveTo>
                  <a:lnTo>
                    <a:pt x="0" y="0"/>
                  </a:lnTo>
                  <a:lnTo>
                    <a:pt x="0" y="170687"/>
                  </a:lnTo>
                  <a:lnTo>
                    <a:pt x="170688" y="170687"/>
                  </a:lnTo>
                  <a:lnTo>
                    <a:pt x="170688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FF8F9BDF-4B4F-11DE-D0A4-3A23D725B893}"/>
                </a:ext>
              </a:extLst>
            </p:cNvPr>
            <p:cNvSpPr/>
            <p:nvPr/>
          </p:nvSpPr>
          <p:spPr>
            <a:xfrm>
              <a:off x="10424159" y="1859279"/>
              <a:ext cx="170815" cy="170815"/>
            </a:xfrm>
            <a:custGeom>
              <a:avLst/>
              <a:gdLst/>
              <a:ahLst/>
              <a:cxnLst/>
              <a:rect l="l" t="t" r="r" b="b"/>
              <a:pathLst>
                <a:path w="170815" h="170814">
                  <a:moveTo>
                    <a:pt x="0" y="170687"/>
                  </a:moveTo>
                  <a:lnTo>
                    <a:pt x="170688" y="170687"/>
                  </a:lnTo>
                  <a:lnTo>
                    <a:pt x="170688" y="0"/>
                  </a:lnTo>
                  <a:lnTo>
                    <a:pt x="0" y="0"/>
                  </a:lnTo>
                  <a:lnTo>
                    <a:pt x="0" y="17068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grpSp>
        <p:nvGrpSpPr>
          <p:cNvPr id="9" name="object 9">
            <a:extLst>
              <a:ext uri="{FF2B5EF4-FFF2-40B4-BE49-F238E27FC236}">
                <a16:creationId xmlns:a16="http://schemas.microsoft.com/office/drawing/2014/main" id="{08438025-7EE3-6431-FA64-92E8F6ED13EF}"/>
              </a:ext>
            </a:extLst>
          </p:cNvPr>
          <p:cNvGrpSpPr/>
          <p:nvPr/>
        </p:nvGrpSpPr>
        <p:grpSpPr>
          <a:xfrm>
            <a:off x="10419397" y="2124265"/>
            <a:ext cx="180340" cy="180340"/>
            <a:chOff x="10419397" y="2124265"/>
            <a:chExt cx="180340" cy="180340"/>
          </a:xfrm>
        </p:grpSpPr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21F9A664-67CC-E504-2BA0-F718A6943629}"/>
                </a:ext>
              </a:extLst>
            </p:cNvPr>
            <p:cNvSpPr/>
            <p:nvPr/>
          </p:nvSpPr>
          <p:spPr>
            <a:xfrm>
              <a:off x="10424159" y="2129027"/>
              <a:ext cx="170815" cy="170815"/>
            </a:xfrm>
            <a:custGeom>
              <a:avLst/>
              <a:gdLst/>
              <a:ahLst/>
              <a:cxnLst/>
              <a:rect l="l" t="t" r="r" b="b"/>
              <a:pathLst>
                <a:path w="170815" h="170814">
                  <a:moveTo>
                    <a:pt x="170688" y="0"/>
                  </a:moveTo>
                  <a:lnTo>
                    <a:pt x="0" y="0"/>
                  </a:lnTo>
                  <a:lnTo>
                    <a:pt x="0" y="170687"/>
                  </a:lnTo>
                  <a:lnTo>
                    <a:pt x="170688" y="170687"/>
                  </a:lnTo>
                  <a:lnTo>
                    <a:pt x="170688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C76D9569-0DE7-25B9-2631-638374A476DE}"/>
                </a:ext>
              </a:extLst>
            </p:cNvPr>
            <p:cNvSpPr/>
            <p:nvPr/>
          </p:nvSpPr>
          <p:spPr>
            <a:xfrm>
              <a:off x="10424159" y="2129027"/>
              <a:ext cx="170815" cy="170815"/>
            </a:xfrm>
            <a:custGeom>
              <a:avLst/>
              <a:gdLst/>
              <a:ahLst/>
              <a:cxnLst/>
              <a:rect l="l" t="t" r="r" b="b"/>
              <a:pathLst>
                <a:path w="170815" h="170814">
                  <a:moveTo>
                    <a:pt x="0" y="170687"/>
                  </a:moveTo>
                  <a:lnTo>
                    <a:pt x="170688" y="170687"/>
                  </a:lnTo>
                  <a:lnTo>
                    <a:pt x="170688" y="0"/>
                  </a:lnTo>
                  <a:lnTo>
                    <a:pt x="0" y="0"/>
                  </a:lnTo>
                  <a:lnTo>
                    <a:pt x="0" y="17068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grpSp>
        <p:nvGrpSpPr>
          <p:cNvPr id="12" name="object 12">
            <a:extLst>
              <a:ext uri="{FF2B5EF4-FFF2-40B4-BE49-F238E27FC236}">
                <a16:creationId xmlns:a16="http://schemas.microsoft.com/office/drawing/2014/main" id="{CE0D4B7C-A790-5B84-9BC4-EB3B5BA1B10E}"/>
              </a:ext>
            </a:extLst>
          </p:cNvPr>
          <p:cNvGrpSpPr/>
          <p:nvPr/>
        </p:nvGrpSpPr>
        <p:grpSpPr>
          <a:xfrm>
            <a:off x="10419397" y="2386393"/>
            <a:ext cx="180340" cy="182245"/>
            <a:chOff x="10419397" y="2386393"/>
            <a:chExt cx="180340" cy="182245"/>
          </a:xfrm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B747D39D-0B60-C910-665D-75AB75B68C90}"/>
                </a:ext>
              </a:extLst>
            </p:cNvPr>
            <p:cNvSpPr/>
            <p:nvPr/>
          </p:nvSpPr>
          <p:spPr>
            <a:xfrm>
              <a:off x="10424159" y="2391155"/>
              <a:ext cx="170815" cy="172720"/>
            </a:xfrm>
            <a:custGeom>
              <a:avLst/>
              <a:gdLst/>
              <a:ahLst/>
              <a:cxnLst/>
              <a:rect l="l" t="t" r="r" b="b"/>
              <a:pathLst>
                <a:path w="170815" h="172719">
                  <a:moveTo>
                    <a:pt x="170688" y="0"/>
                  </a:moveTo>
                  <a:lnTo>
                    <a:pt x="0" y="0"/>
                  </a:lnTo>
                  <a:lnTo>
                    <a:pt x="0" y="172212"/>
                  </a:lnTo>
                  <a:lnTo>
                    <a:pt x="170688" y="172212"/>
                  </a:lnTo>
                  <a:lnTo>
                    <a:pt x="17068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E5D20646-7102-000C-8E58-665853249C63}"/>
                </a:ext>
              </a:extLst>
            </p:cNvPr>
            <p:cNvSpPr/>
            <p:nvPr/>
          </p:nvSpPr>
          <p:spPr>
            <a:xfrm>
              <a:off x="10424159" y="2391155"/>
              <a:ext cx="170815" cy="172720"/>
            </a:xfrm>
            <a:custGeom>
              <a:avLst/>
              <a:gdLst/>
              <a:ahLst/>
              <a:cxnLst/>
              <a:rect l="l" t="t" r="r" b="b"/>
              <a:pathLst>
                <a:path w="170815" h="172719">
                  <a:moveTo>
                    <a:pt x="0" y="172212"/>
                  </a:moveTo>
                  <a:lnTo>
                    <a:pt x="170688" y="172212"/>
                  </a:lnTo>
                  <a:lnTo>
                    <a:pt x="170688" y="0"/>
                  </a:lnTo>
                  <a:lnTo>
                    <a:pt x="0" y="0"/>
                  </a:lnTo>
                  <a:lnTo>
                    <a:pt x="0" y="17221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30AD39D7-17ED-0ED0-8320-D5FC9C02FCB6}"/>
              </a:ext>
            </a:extLst>
          </p:cNvPr>
          <p:cNvGrpSpPr/>
          <p:nvPr/>
        </p:nvGrpSpPr>
        <p:grpSpPr>
          <a:xfrm>
            <a:off x="10419397" y="2657665"/>
            <a:ext cx="180340" cy="180340"/>
            <a:chOff x="10419397" y="2657665"/>
            <a:chExt cx="180340" cy="180340"/>
          </a:xfrm>
        </p:grpSpPr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4201D365-5C22-2924-D816-CD87AE1B2C8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24159" y="2662427"/>
              <a:ext cx="170688" cy="170687"/>
            </a:xfrm>
            <a:prstGeom prst="rect">
              <a:avLst/>
            </a:prstGeom>
          </p:spPr>
        </p:pic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5B47A623-21E3-4BBC-CA4F-54EE11B3607E}"/>
                </a:ext>
              </a:extLst>
            </p:cNvPr>
            <p:cNvSpPr/>
            <p:nvPr/>
          </p:nvSpPr>
          <p:spPr>
            <a:xfrm>
              <a:off x="10424159" y="2662427"/>
              <a:ext cx="170815" cy="170815"/>
            </a:xfrm>
            <a:custGeom>
              <a:avLst/>
              <a:gdLst/>
              <a:ahLst/>
              <a:cxnLst/>
              <a:rect l="l" t="t" r="r" b="b"/>
              <a:pathLst>
                <a:path w="170815" h="170814">
                  <a:moveTo>
                    <a:pt x="0" y="170687"/>
                  </a:moveTo>
                  <a:lnTo>
                    <a:pt x="170688" y="170687"/>
                  </a:lnTo>
                  <a:lnTo>
                    <a:pt x="170688" y="0"/>
                  </a:lnTo>
                  <a:lnTo>
                    <a:pt x="0" y="0"/>
                  </a:lnTo>
                  <a:lnTo>
                    <a:pt x="0" y="17068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grpSp>
        <p:nvGrpSpPr>
          <p:cNvPr id="18" name="object 18">
            <a:extLst>
              <a:ext uri="{FF2B5EF4-FFF2-40B4-BE49-F238E27FC236}">
                <a16:creationId xmlns:a16="http://schemas.microsoft.com/office/drawing/2014/main" id="{E09E9CEE-FC2B-2A73-B612-3382B9003F1C}"/>
              </a:ext>
            </a:extLst>
          </p:cNvPr>
          <p:cNvGrpSpPr/>
          <p:nvPr/>
        </p:nvGrpSpPr>
        <p:grpSpPr>
          <a:xfrm>
            <a:off x="10417809" y="2925826"/>
            <a:ext cx="183515" cy="183515"/>
            <a:chOff x="10417809" y="2925826"/>
            <a:chExt cx="183515" cy="183515"/>
          </a:xfrm>
        </p:grpSpPr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9AA3A6DF-BF8A-2565-B878-EC288F0D0435}"/>
                </a:ext>
              </a:extLst>
            </p:cNvPr>
            <p:cNvSpPr/>
            <p:nvPr/>
          </p:nvSpPr>
          <p:spPr>
            <a:xfrm>
              <a:off x="10424159" y="2932176"/>
              <a:ext cx="170815" cy="170815"/>
            </a:xfrm>
            <a:custGeom>
              <a:avLst/>
              <a:gdLst/>
              <a:ahLst/>
              <a:cxnLst/>
              <a:rect l="l" t="t" r="r" b="b"/>
              <a:pathLst>
                <a:path w="170815" h="170814">
                  <a:moveTo>
                    <a:pt x="170688" y="0"/>
                  </a:moveTo>
                  <a:lnTo>
                    <a:pt x="0" y="0"/>
                  </a:lnTo>
                  <a:lnTo>
                    <a:pt x="0" y="170687"/>
                  </a:lnTo>
                  <a:lnTo>
                    <a:pt x="170688" y="170687"/>
                  </a:lnTo>
                  <a:lnTo>
                    <a:pt x="170688" y="0"/>
                  </a:lnTo>
                  <a:close/>
                </a:path>
              </a:pathLst>
            </a:custGeom>
            <a:solidFill>
              <a:srgbClr val="3E3E3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496D889F-27B6-C2D9-7EE2-85F6AE25B721}"/>
                </a:ext>
              </a:extLst>
            </p:cNvPr>
            <p:cNvSpPr/>
            <p:nvPr/>
          </p:nvSpPr>
          <p:spPr>
            <a:xfrm>
              <a:off x="10424159" y="2932176"/>
              <a:ext cx="170815" cy="170815"/>
            </a:xfrm>
            <a:custGeom>
              <a:avLst/>
              <a:gdLst/>
              <a:ahLst/>
              <a:cxnLst/>
              <a:rect l="l" t="t" r="r" b="b"/>
              <a:pathLst>
                <a:path w="170815" h="170814">
                  <a:moveTo>
                    <a:pt x="0" y="170687"/>
                  </a:moveTo>
                  <a:lnTo>
                    <a:pt x="170688" y="170687"/>
                  </a:lnTo>
                  <a:lnTo>
                    <a:pt x="170688" y="0"/>
                  </a:lnTo>
                  <a:lnTo>
                    <a:pt x="0" y="0"/>
                  </a:lnTo>
                  <a:lnTo>
                    <a:pt x="0" y="17068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A3EA290B-BE6F-3F25-F018-F0DE2BCF67D0}"/>
              </a:ext>
            </a:extLst>
          </p:cNvPr>
          <p:cNvSpPr txBox="1"/>
          <p:nvPr/>
        </p:nvSpPr>
        <p:spPr>
          <a:xfrm>
            <a:off x="4312158" y="1327150"/>
            <a:ext cx="357377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Part</a:t>
            </a:r>
            <a:r>
              <a:rPr kumimoji="0" sz="14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1:</a:t>
            </a:r>
            <a:r>
              <a:rPr kumimoji="0" sz="1400" b="1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DXd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monotherapy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(arm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1D;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N=36)*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60F3175A-72F5-7A1E-769B-1B205173035D}"/>
              </a:ext>
            </a:extLst>
          </p:cNvPr>
          <p:cNvSpPr/>
          <p:nvPr/>
        </p:nvSpPr>
        <p:spPr>
          <a:xfrm>
            <a:off x="10442447" y="3230879"/>
            <a:ext cx="142240" cy="114300"/>
          </a:xfrm>
          <a:custGeom>
            <a:avLst/>
            <a:gdLst/>
            <a:ahLst/>
            <a:cxnLst/>
            <a:rect l="l" t="t" r="r" b="b"/>
            <a:pathLst>
              <a:path w="142240" h="114300">
                <a:moveTo>
                  <a:pt x="70866" y="0"/>
                </a:moveTo>
                <a:lnTo>
                  <a:pt x="0" y="114300"/>
                </a:lnTo>
                <a:lnTo>
                  <a:pt x="141731" y="114300"/>
                </a:lnTo>
                <a:lnTo>
                  <a:pt x="70866" y="0"/>
                </a:lnTo>
                <a:close/>
              </a:path>
            </a:pathLst>
          </a:custGeom>
          <a:solidFill>
            <a:srgbClr val="80BD4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7F936F78-A2A0-8FFF-454B-3F7E99FF1BA3}"/>
              </a:ext>
            </a:extLst>
          </p:cNvPr>
          <p:cNvSpPr txBox="1"/>
          <p:nvPr/>
        </p:nvSpPr>
        <p:spPr>
          <a:xfrm>
            <a:off x="10410697" y="1842643"/>
            <a:ext cx="1330960" cy="2026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7175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HER2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IHC</a:t>
            </a: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3+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257175" marR="0" lvl="0" indent="0" algn="l" defTabSz="914400" rtl="0" eaLnBrk="1" fontAlgn="auto" latinLnBrk="0" hangingPunct="1">
              <a:lnSpc>
                <a:spcPct val="100000"/>
              </a:lnSpc>
              <a:spcBef>
                <a:spcPts val="8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HER2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IHC</a:t>
            </a:r>
            <a:r>
              <a:rPr kumimoji="0" sz="11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2+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257175" marR="0" lvl="0" indent="0" algn="l" defTabSz="914400" rtl="0" eaLnBrk="1" fontAlgn="auto" latinLnBrk="0" hangingPunct="1">
              <a:lnSpc>
                <a:spcPct val="10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PD-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L1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&lt;1%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257175" marR="196215" lvl="0" indent="0" algn="l" defTabSz="914400" rtl="0" eaLnBrk="1" fontAlgn="auto" latinLnBrk="0" hangingPunct="1">
              <a:lnSpc>
                <a:spcPts val="213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PD-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L1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1–49% PD-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L1</a:t>
            </a:r>
            <a:r>
              <a:rPr kumimoji="0" sz="11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≥50%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260985" marR="0" lvl="0" indent="0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Prior</a:t>
            </a:r>
            <a:r>
              <a:rPr kumimoji="0" sz="1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EGFR</a:t>
            </a:r>
            <a:r>
              <a:rPr kumimoji="0" sz="11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1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TKI</a:t>
            </a:r>
            <a:r>
              <a:rPr kumimoji="0" sz="1050" b="0" i="0" u="none" strike="noStrike" kern="0" cap="none" spc="-30" normalizeH="0" baseline="27777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§</a:t>
            </a:r>
            <a:endParaRPr kumimoji="0" sz="1050" b="0" i="0" u="none" strike="noStrike" kern="0" cap="none" spc="0" normalizeH="0" baseline="27777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38100" marR="236220" lvl="0" indent="0" algn="just" defTabSz="914400" rtl="0" eaLnBrk="1" fontAlgn="auto" latinLnBrk="0" hangingPunct="1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Note: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bars</a:t>
            </a:r>
            <a:r>
              <a:rPr kumimoji="0" sz="1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without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symbols</a:t>
            </a:r>
            <a:r>
              <a:rPr kumimoji="0" sz="1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represent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no</a:t>
            </a:r>
            <a:r>
              <a:rPr kumimoji="0" sz="1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prior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EGFR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 TKI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49F4DE86-F293-18AC-228A-15FBE2B81953}"/>
              </a:ext>
            </a:extLst>
          </p:cNvPr>
          <p:cNvSpPr txBox="1"/>
          <p:nvPr/>
        </p:nvSpPr>
        <p:spPr>
          <a:xfrm>
            <a:off x="7238238" y="3771138"/>
            <a:ext cx="679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‡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</p:txBody>
      </p:sp>
      <p:grpSp>
        <p:nvGrpSpPr>
          <p:cNvPr id="25" name="object 25">
            <a:extLst>
              <a:ext uri="{FF2B5EF4-FFF2-40B4-BE49-F238E27FC236}">
                <a16:creationId xmlns:a16="http://schemas.microsoft.com/office/drawing/2014/main" id="{3CE5F30F-2F85-C8DA-6EC2-BF02EB9D46B3}"/>
              </a:ext>
            </a:extLst>
          </p:cNvPr>
          <p:cNvGrpSpPr/>
          <p:nvPr/>
        </p:nvGrpSpPr>
        <p:grpSpPr>
          <a:xfrm>
            <a:off x="1218946" y="1520697"/>
            <a:ext cx="8956040" cy="3845560"/>
            <a:chOff x="1218946" y="1520697"/>
            <a:chExt cx="8956040" cy="3845560"/>
          </a:xfrm>
        </p:grpSpPr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8E71DDDF-FA70-83CF-D5AA-747F18DBE072}"/>
                </a:ext>
              </a:extLst>
            </p:cNvPr>
            <p:cNvSpPr/>
            <p:nvPr/>
          </p:nvSpPr>
          <p:spPr>
            <a:xfrm>
              <a:off x="1225296" y="2625851"/>
              <a:ext cx="67945" cy="0"/>
            </a:xfrm>
            <a:custGeom>
              <a:avLst/>
              <a:gdLst/>
              <a:ahLst/>
              <a:cxnLst/>
              <a:rect l="l" t="t" r="r" b="b"/>
              <a:pathLst>
                <a:path w="67944">
                  <a:moveTo>
                    <a:pt x="0" y="0"/>
                  </a:moveTo>
                  <a:lnTo>
                    <a:pt x="6781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219743D3-29D5-25E8-FAEB-1A9577193F52}"/>
                </a:ext>
              </a:extLst>
            </p:cNvPr>
            <p:cNvSpPr/>
            <p:nvPr/>
          </p:nvSpPr>
          <p:spPr>
            <a:xfrm>
              <a:off x="1225296" y="4267199"/>
              <a:ext cx="67945" cy="0"/>
            </a:xfrm>
            <a:custGeom>
              <a:avLst/>
              <a:gdLst/>
              <a:ahLst/>
              <a:cxnLst/>
              <a:rect l="l" t="t" r="r" b="b"/>
              <a:pathLst>
                <a:path w="67944">
                  <a:moveTo>
                    <a:pt x="0" y="0"/>
                  </a:moveTo>
                  <a:lnTo>
                    <a:pt x="6781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211243BE-2566-7569-7785-D839DADFE70F}"/>
                </a:ext>
              </a:extLst>
            </p:cNvPr>
            <p:cNvSpPr/>
            <p:nvPr/>
          </p:nvSpPr>
          <p:spPr>
            <a:xfrm>
              <a:off x="1225296" y="5359907"/>
              <a:ext cx="67945" cy="0"/>
            </a:xfrm>
            <a:custGeom>
              <a:avLst/>
              <a:gdLst/>
              <a:ahLst/>
              <a:cxnLst/>
              <a:rect l="l" t="t" r="r" b="b"/>
              <a:pathLst>
                <a:path w="67944">
                  <a:moveTo>
                    <a:pt x="0" y="0"/>
                  </a:moveTo>
                  <a:lnTo>
                    <a:pt x="6781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D1030275-1281-FE80-9923-502546979332}"/>
                </a:ext>
              </a:extLst>
            </p:cNvPr>
            <p:cNvSpPr/>
            <p:nvPr/>
          </p:nvSpPr>
          <p:spPr>
            <a:xfrm>
              <a:off x="1367028" y="2444495"/>
              <a:ext cx="215265" cy="181610"/>
            </a:xfrm>
            <a:custGeom>
              <a:avLst/>
              <a:gdLst/>
              <a:ahLst/>
              <a:cxnLst/>
              <a:rect l="l" t="t" r="r" b="b"/>
              <a:pathLst>
                <a:path w="215265" h="181610">
                  <a:moveTo>
                    <a:pt x="214884" y="0"/>
                  </a:moveTo>
                  <a:lnTo>
                    <a:pt x="0" y="0"/>
                  </a:lnTo>
                  <a:lnTo>
                    <a:pt x="0" y="181355"/>
                  </a:lnTo>
                  <a:lnTo>
                    <a:pt x="214884" y="181355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2201AEB7-9D0C-2525-736C-4753F961C137}"/>
                </a:ext>
              </a:extLst>
            </p:cNvPr>
            <p:cNvSpPr/>
            <p:nvPr/>
          </p:nvSpPr>
          <p:spPr>
            <a:xfrm>
              <a:off x="1367028" y="2444495"/>
              <a:ext cx="215265" cy="181610"/>
            </a:xfrm>
            <a:custGeom>
              <a:avLst/>
              <a:gdLst/>
              <a:ahLst/>
              <a:cxnLst/>
              <a:rect l="l" t="t" r="r" b="b"/>
              <a:pathLst>
                <a:path w="215265" h="181610">
                  <a:moveTo>
                    <a:pt x="0" y="181355"/>
                  </a:moveTo>
                  <a:lnTo>
                    <a:pt x="214884" y="181355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18135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F3ADBF25-834E-EBAC-AB90-A484EFAAB2AE}"/>
                </a:ext>
              </a:extLst>
            </p:cNvPr>
            <p:cNvSpPr/>
            <p:nvPr/>
          </p:nvSpPr>
          <p:spPr>
            <a:xfrm>
              <a:off x="1615440" y="2514600"/>
              <a:ext cx="216535" cy="111760"/>
            </a:xfrm>
            <a:custGeom>
              <a:avLst/>
              <a:gdLst/>
              <a:ahLst/>
              <a:cxnLst/>
              <a:rect l="l" t="t" r="r" b="b"/>
              <a:pathLst>
                <a:path w="216535" h="111760">
                  <a:moveTo>
                    <a:pt x="216408" y="0"/>
                  </a:moveTo>
                  <a:lnTo>
                    <a:pt x="0" y="0"/>
                  </a:lnTo>
                  <a:lnTo>
                    <a:pt x="0" y="111251"/>
                  </a:lnTo>
                  <a:lnTo>
                    <a:pt x="216408" y="11125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E54EA016-CFD4-4052-98AD-D4C97EE4C43C}"/>
                </a:ext>
              </a:extLst>
            </p:cNvPr>
            <p:cNvSpPr/>
            <p:nvPr/>
          </p:nvSpPr>
          <p:spPr>
            <a:xfrm>
              <a:off x="1615440" y="2514600"/>
              <a:ext cx="216535" cy="111760"/>
            </a:xfrm>
            <a:custGeom>
              <a:avLst/>
              <a:gdLst/>
              <a:ahLst/>
              <a:cxnLst/>
              <a:rect l="l" t="t" r="r" b="b"/>
              <a:pathLst>
                <a:path w="216535" h="111760">
                  <a:moveTo>
                    <a:pt x="0" y="111251"/>
                  </a:moveTo>
                  <a:lnTo>
                    <a:pt x="216408" y="111251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11125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C8F9AA6D-0F9F-F145-EB5F-9C52B8AE4DB5}"/>
                </a:ext>
              </a:extLst>
            </p:cNvPr>
            <p:cNvSpPr/>
            <p:nvPr/>
          </p:nvSpPr>
          <p:spPr>
            <a:xfrm>
              <a:off x="2115312" y="2625851"/>
              <a:ext cx="215265" cy="102235"/>
            </a:xfrm>
            <a:custGeom>
              <a:avLst/>
              <a:gdLst/>
              <a:ahLst/>
              <a:cxnLst/>
              <a:rect l="l" t="t" r="r" b="b"/>
              <a:pathLst>
                <a:path w="215264" h="102235">
                  <a:moveTo>
                    <a:pt x="214884" y="0"/>
                  </a:moveTo>
                  <a:lnTo>
                    <a:pt x="0" y="0"/>
                  </a:lnTo>
                  <a:lnTo>
                    <a:pt x="0" y="102108"/>
                  </a:lnTo>
                  <a:lnTo>
                    <a:pt x="214884" y="102108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015A1174-11CF-1BBA-D20A-A5EF4D5F9AB6}"/>
                </a:ext>
              </a:extLst>
            </p:cNvPr>
            <p:cNvSpPr/>
            <p:nvPr/>
          </p:nvSpPr>
          <p:spPr>
            <a:xfrm>
              <a:off x="2115312" y="2625851"/>
              <a:ext cx="215265" cy="102235"/>
            </a:xfrm>
            <a:custGeom>
              <a:avLst/>
              <a:gdLst/>
              <a:ahLst/>
              <a:cxnLst/>
              <a:rect l="l" t="t" r="r" b="b"/>
              <a:pathLst>
                <a:path w="215264" h="102235">
                  <a:moveTo>
                    <a:pt x="0" y="102108"/>
                  </a:moveTo>
                  <a:lnTo>
                    <a:pt x="214884" y="102108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10210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95443095-2E0C-852F-3FCB-8D915DF10676}"/>
                </a:ext>
              </a:extLst>
            </p:cNvPr>
            <p:cNvSpPr/>
            <p:nvPr/>
          </p:nvSpPr>
          <p:spPr>
            <a:xfrm>
              <a:off x="2363724" y="2625851"/>
              <a:ext cx="216535" cy="192405"/>
            </a:xfrm>
            <a:custGeom>
              <a:avLst/>
              <a:gdLst/>
              <a:ahLst/>
              <a:cxnLst/>
              <a:rect l="l" t="t" r="r" b="b"/>
              <a:pathLst>
                <a:path w="216535" h="192405">
                  <a:moveTo>
                    <a:pt x="216407" y="0"/>
                  </a:moveTo>
                  <a:lnTo>
                    <a:pt x="0" y="0"/>
                  </a:lnTo>
                  <a:lnTo>
                    <a:pt x="0" y="192024"/>
                  </a:lnTo>
                  <a:lnTo>
                    <a:pt x="216407" y="192024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D065AE65-718E-ACA0-DE6B-C6FAFE5E223D}"/>
                </a:ext>
              </a:extLst>
            </p:cNvPr>
            <p:cNvSpPr/>
            <p:nvPr/>
          </p:nvSpPr>
          <p:spPr>
            <a:xfrm>
              <a:off x="2363724" y="2625851"/>
              <a:ext cx="216535" cy="192405"/>
            </a:xfrm>
            <a:custGeom>
              <a:avLst/>
              <a:gdLst/>
              <a:ahLst/>
              <a:cxnLst/>
              <a:rect l="l" t="t" r="r" b="b"/>
              <a:pathLst>
                <a:path w="216535" h="192405">
                  <a:moveTo>
                    <a:pt x="0" y="192024"/>
                  </a:moveTo>
                  <a:lnTo>
                    <a:pt x="216407" y="192024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19202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3E692934-7259-0D49-F1F3-50BBAD453955}"/>
                </a:ext>
              </a:extLst>
            </p:cNvPr>
            <p:cNvSpPr/>
            <p:nvPr/>
          </p:nvSpPr>
          <p:spPr>
            <a:xfrm>
              <a:off x="2613660" y="2625851"/>
              <a:ext cx="216535" cy="195580"/>
            </a:xfrm>
            <a:custGeom>
              <a:avLst/>
              <a:gdLst/>
              <a:ahLst/>
              <a:cxnLst/>
              <a:rect l="l" t="t" r="r" b="b"/>
              <a:pathLst>
                <a:path w="216535" h="195580">
                  <a:moveTo>
                    <a:pt x="216407" y="0"/>
                  </a:moveTo>
                  <a:lnTo>
                    <a:pt x="0" y="0"/>
                  </a:lnTo>
                  <a:lnTo>
                    <a:pt x="0" y="195072"/>
                  </a:lnTo>
                  <a:lnTo>
                    <a:pt x="216407" y="195072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E8748F14-C84D-7E26-71BB-FBCF9428FD6F}"/>
                </a:ext>
              </a:extLst>
            </p:cNvPr>
            <p:cNvSpPr/>
            <p:nvPr/>
          </p:nvSpPr>
          <p:spPr>
            <a:xfrm>
              <a:off x="2613660" y="2625851"/>
              <a:ext cx="216535" cy="195580"/>
            </a:xfrm>
            <a:custGeom>
              <a:avLst/>
              <a:gdLst/>
              <a:ahLst/>
              <a:cxnLst/>
              <a:rect l="l" t="t" r="r" b="b"/>
              <a:pathLst>
                <a:path w="216535" h="195580">
                  <a:moveTo>
                    <a:pt x="0" y="195072"/>
                  </a:moveTo>
                  <a:lnTo>
                    <a:pt x="216407" y="195072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19507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39" name="object 39">
              <a:extLst>
                <a:ext uri="{FF2B5EF4-FFF2-40B4-BE49-F238E27FC236}">
                  <a16:creationId xmlns:a16="http://schemas.microsoft.com/office/drawing/2014/main" id="{56208CE2-50E6-E1A4-33D1-6209802A4A45}"/>
                </a:ext>
              </a:extLst>
            </p:cNvPr>
            <p:cNvSpPr/>
            <p:nvPr/>
          </p:nvSpPr>
          <p:spPr>
            <a:xfrm>
              <a:off x="2863596" y="2625851"/>
              <a:ext cx="215265" cy="210820"/>
            </a:xfrm>
            <a:custGeom>
              <a:avLst/>
              <a:gdLst/>
              <a:ahLst/>
              <a:cxnLst/>
              <a:rect l="l" t="t" r="r" b="b"/>
              <a:pathLst>
                <a:path w="215264" h="210819">
                  <a:moveTo>
                    <a:pt x="214883" y="0"/>
                  </a:moveTo>
                  <a:lnTo>
                    <a:pt x="0" y="0"/>
                  </a:lnTo>
                  <a:lnTo>
                    <a:pt x="0" y="210312"/>
                  </a:lnTo>
                  <a:lnTo>
                    <a:pt x="214883" y="210312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ABDEADDD-79C8-6FCD-C06E-0D69B81CF525}"/>
                </a:ext>
              </a:extLst>
            </p:cNvPr>
            <p:cNvSpPr/>
            <p:nvPr/>
          </p:nvSpPr>
          <p:spPr>
            <a:xfrm>
              <a:off x="2863596" y="2625851"/>
              <a:ext cx="215265" cy="210820"/>
            </a:xfrm>
            <a:custGeom>
              <a:avLst/>
              <a:gdLst/>
              <a:ahLst/>
              <a:cxnLst/>
              <a:rect l="l" t="t" r="r" b="b"/>
              <a:pathLst>
                <a:path w="215264" h="210819">
                  <a:moveTo>
                    <a:pt x="0" y="210312"/>
                  </a:moveTo>
                  <a:lnTo>
                    <a:pt x="214883" y="210312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21031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C007D2D3-1DCD-BE01-3340-54EA0F3F77B5}"/>
                </a:ext>
              </a:extLst>
            </p:cNvPr>
            <p:cNvSpPr/>
            <p:nvPr/>
          </p:nvSpPr>
          <p:spPr>
            <a:xfrm>
              <a:off x="3112008" y="2625851"/>
              <a:ext cx="216535" cy="370840"/>
            </a:xfrm>
            <a:custGeom>
              <a:avLst/>
              <a:gdLst/>
              <a:ahLst/>
              <a:cxnLst/>
              <a:rect l="l" t="t" r="r" b="b"/>
              <a:pathLst>
                <a:path w="216535" h="370839">
                  <a:moveTo>
                    <a:pt x="216407" y="0"/>
                  </a:moveTo>
                  <a:lnTo>
                    <a:pt x="0" y="0"/>
                  </a:lnTo>
                  <a:lnTo>
                    <a:pt x="0" y="370332"/>
                  </a:lnTo>
                  <a:lnTo>
                    <a:pt x="216407" y="370332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38738157-0307-17DF-EDF9-AA7A6348D0A4}"/>
                </a:ext>
              </a:extLst>
            </p:cNvPr>
            <p:cNvSpPr/>
            <p:nvPr/>
          </p:nvSpPr>
          <p:spPr>
            <a:xfrm>
              <a:off x="3112008" y="2625851"/>
              <a:ext cx="216535" cy="370840"/>
            </a:xfrm>
            <a:custGeom>
              <a:avLst/>
              <a:gdLst/>
              <a:ahLst/>
              <a:cxnLst/>
              <a:rect l="l" t="t" r="r" b="b"/>
              <a:pathLst>
                <a:path w="216535" h="370839">
                  <a:moveTo>
                    <a:pt x="0" y="370332"/>
                  </a:moveTo>
                  <a:lnTo>
                    <a:pt x="216407" y="370332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37033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567FEB54-5FAB-0903-B60C-C13E3C982868}"/>
                </a:ext>
              </a:extLst>
            </p:cNvPr>
            <p:cNvSpPr/>
            <p:nvPr/>
          </p:nvSpPr>
          <p:spPr>
            <a:xfrm>
              <a:off x="3610356" y="2625851"/>
              <a:ext cx="216535" cy="437515"/>
            </a:xfrm>
            <a:custGeom>
              <a:avLst/>
              <a:gdLst/>
              <a:ahLst/>
              <a:cxnLst/>
              <a:rect l="l" t="t" r="r" b="b"/>
              <a:pathLst>
                <a:path w="216535" h="437514">
                  <a:moveTo>
                    <a:pt x="216408" y="0"/>
                  </a:moveTo>
                  <a:lnTo>
                    <a:pt x="0" y="0"/>
                  </a:lnTo>
                  <a:lnTo>
                    <a:pt x="0" y="437388"/>
                  </a:lnTo>
                  <a:lnTo>
                    <a:pt x="216408" y="437388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A505C59D-77AD-5046-7707-FDF228C84C9F}"/>
                </a:ext>
              </a:extLst>
            </p:cNvPr>
            <p:cNvSpPr/>
            <p:nvPr/>
          </p:nvSpPr>
          <p:spPr>
            <a:xfrm>
              <a:off x="3610356" y="2625851"/>
              <a:ext cx="216535" cy="437515"/>
            </a:xfrm>
            <a:custGeom>
              <a:avLst/>
              <a:gdLst/>
              <a:ahLst/>
              <a:cxnLst/>
              <a:rect l="l" t="t" r="r" b="b"/>
              <a:pathLst>
                <a:path w="216535" h="437514">
                  <a:moveTo>
                    <a:pt x="0" y="437388"/>
                  </a:moveTo>
                  <a:lnTo>
                    <a:pt x="216408" y="437388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43738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EA3B445D-F6DF-8C8F-7955-DC4CB0056D50}"/>
                </a:ext>
              </a:extLst>
            </p:cNvPr>
            <p:cNvSpPr/>
            <p:nvPr/>
          </p:nvSpPr>
          <p:spPr>
            <a:xfrm>
              <a:off x="3860291" y="2625851"/>
              <a:ext cx="216535" cy="516890"/>
            </a:xfrm>
            <a:custGeom>
              <a:avLst/>
              <a:gdLst/>
              <a:ahLst/>
              <a:cxnLst/>
              <a:rect l="l" t="t" r="r" b="b"/>
              <a:pathLst>
                <a:path w="216535" h="516889">
                  <a:moveTo>
                    <a:pt x="216408" y="0"/>
                  </a:moveTo>
                  <a:lnTo>
                    <a:pt x="0" y="0"/>
                  </a:lnTo>
                  <a:lnTo>
                    <a:pt x="0" y="516636"/>
                  </a:lnTo>
                  <a:lnTo>
                    <a:pt x="216408" y="516636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B57AE7D5-97AF-197A-EB32-88237CF7334E}"/>
                </a:ext>
              </a:extLst>
            </p:cNvPr>
            <p:cNvSpPr/>
            <p:nvPr/>
          </p:nvSpPr>
          <p:spPr>
            <a:xfrm>
              <a:off x="3860291" y="2625851"/>
              <a:ext cx="216535" cy="516890"/>
            </a:xfrm>
            <a:custGeom>
              <a:avLst/>
              <a:gdLst/>
              <a:ahLst/>
              <a:cxnLst/>
              <a:rect l="l" t="t" r="r" b="b"/>
              <a:pathLst>
                <a:path w="216535" h="516889">
                  <a:moveTo>
                    <a:pt x="0" y="516636"/>
                  </a:moveTo>
                  <a:lnTo>
                    <a:pt x="216408" y="516636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51663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47" name="object 47">
              <a:extLst>
                <a:ext uri="{FF2B5EF4-FFF2-40B4-BE49-F238E27FC236}">
                  <a16:creationId xmlns:a16="http://schemas.microsoft.com/office/drawing/2014/main" id="{77D15260-55E8-9CA6-07DF-6406E5018497}"/>
                </a:ext>
              </a:extLst>
            </p:cNvPr>
            <p:cNvSpPr/>
            <p:nvPr/>
          </p:nvSpPr>
          <p:spPr>
            <a:xfrm>
              <a:off x="4110228" y="2625851"/>
              <a:ext cx="215265" cy="574675"/>
            </a:xfrm>
            <a:custGeom>
              <a:avLst/>
              <a:gdLst/>
              <a:ahLst/>
              <a:cxnLst/>
              <a:rect l="l" t="t" r="r" b="b"/>
              <a:pathLst>
                <a:path w="215264" h="574675">
                  <a:moveTo>
                    <a:pt x="214884" y="0"/>
                  </a:moveTo>
                  <a:lnTo>
                    <a:pt x="0" y="0"/>
                  </a:lnTo>
                  <a:lnTo>
                    <a:pt x="0" y="574548"/>
                  </a:lnTo>
                  <a:lnTo>
                    <a:pt x="214884" y="574548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43832C50-61A7-54AC-B321-733B24DB2CBA}"/>
                </a:ext>
              </a:extLst>
            </p:cNvPr>
            <p:cNvSpPr/>
            <p:nvPr/>
          </p:nvSpPr>
          <p:spPr>
            <a:xfrm>
              <a:off x="4110228" y="2625851"/>
              <a:ext cx="215265" cy="574675"/>
            </a:xfrm>
            <a:custGeom>
              <a:avLst/>
              <a:gdLst/>
              <a:ahLst/>
              <a:cxnLst/>
              <a:rect l="l" t="t" r="r" b="b"/>
              <a:pathLst>
                <a:path w="215264" h="574675">
                  <a:moveTo>
                    <a:pt x="0" y="574548"/>
                  </a:moveTo>
                  <a:lnTo>
                    <a:pt x="214884" y="574548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57454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46D3D66E-91DE-1B2A-6B11-2223E15CDB04}"/>
                </a:ext>
              </a:extLst>
            </p:cNvPr>
            <p:cNvSpPr/>
            <p:nvPr/>
          </p:nvSpPr>
          <p:spPr>
            <a:xfrm>
              <a:off x="4358640" y="2625851"/>
              <a:ext cx="216535" cy="632460"/>
            </a:xfrm>
            <a:custGeom>
              <a:avLst/>
              <a:gdLst/>
              <a:ahLst/>
              <a:cxnLst/>
              <a:rect l="l" t="t" r="r" b="b"/>
              <a:pathLst>
                <a:path w="216535" h="632460">
                  <a:moveTo>
                    <a:pt x="216408" y="0"/>
                  </a:moveTo>
                  <a:lnTo>
                    <a:pt x="0" y="0"/>
                  </a:lnTo>
                  <a:lnTo>
                    <a:pt x="0" y="632460"/>
                  </a:lnTo>
                  <a:lnTo>
                    <a:pt x="216408" y="632460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CD9667A0-5286-EF7E-5E08-97CC273ADC7B}"/>
                </a:ext>
              </a:extLst>
            </p:cNvPr>
            <p:cNvSpPr/>
            <p:nvPr/>
          </p:nvSpPr>
          <p:spPr>
            <a:xfrm>
              <a:off x="4358640" y="2625851"/>
              <a:ext cx="216535" cy="632460"/>
            </a:xfrm>
            <a:custGeom>
              <a:avLst/>
              <a:gdLst/>
              <a:ahLst/>
              <a:cxnLst/>
              <a:rect l="l" t="t" r="r" b="b"/>
              <a:pathLst>
                <a:path w="216535" h="632460">
                  <a:moveTo>
                    <a:pt x="0" y="632460"/>
                  </a:moveTo>
                  <a:lnTo>
                    <a:pt x="216408" y="632460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63246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51" name="object 51">
              <a:extLst>
                <a:ext uri="{FF2B5EF4-FFF2-40B4-BE49-F238E27FC236}">
                  <a16:creationId xmlns:a16="http://schemas.microsoft.com/office/drawing/2014/main" id="{43FA6B45-FA63-02F6-194C-B839D9C9AC42}"/>
                </a:ext>
              </a:extLst>
            </p:cNvPr>
            <p:cNvSpPr/>
            <p:nvPr/>
          </p:nvSpPr>
          <p:spPr>
            <a:xfrm>
              <a:off x="4608575" y="2625851"/>
              <a:ext cx="216535" cy="638810"/>
            </a:xfrm>
            <a:custGeom>
              <a:avLst/>
              <a:gdLst/>
              <a:ahLst/>
              <a:cxnLst/>
              <a:rect l="l" t="t" r="r" b="b"/>
              <a:pathLst>
                <a:path w="216535" h="638810">
                  <a:moveTo>
                    <a:pt x="216408" y="0"/>
                  </a:moveTo>
                  <a:lnTo>
                    <a:pt x="0" y="0"/>
                  </a:lnTo>
                  <a:lnTo>
                    <a:pt x="0" y="638556"/>
                  </a:lnTo>
                  <a:lnTo>
                    <a:pt x="216408" y="638556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52" name="object 52">
              <a:extLst>
                <a:ext uri="{FF2B5EF4-FFF2-40B4-BE49-F238E27FC236}">
                  <a16:creationId xmlns:a16="http://schemas.microsoft.com/office/drawing/2014/main" id="{493FB84A-625A-EA2F-A8AD-BD72C52D15C6}"/>
                </a:ext>
              </a:extLst>
            </p:cNvPr>
            <p:cNvSpPr/>
            <p:nvPr/>
          </p:nvSpPr>
          <p:spPr>
            <a:xfrm>
              <a:off x="4608575" y="2625851"/>
              <a:ext cx="216535" cy="638810"/>
            </a:xfrm>
            <a:custGeom>
              <a:avLst/>
              <a:gdLst/>
              <a:ahLst/>
              <a:cxnLst/>
              <a:rect l="l" t="t" r="r" b="b"/>
              <a:pathLst>
                <a:path w="216535" h="638810">
                  <a:moveTo>
                    <a:pt x="0" y="638556"/>
                  </a:moveTo>
                  <a:lnTo>
                    <a:pt x="216408" y="638556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63855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53" name="object 53">
              <a:extLst>
                <a:ext uri="{FF2B5EF4-FFF2-40B4-BE49-F238E27FC236}">
                  <a16:creationId xmlns:a16="http://schemas.microsoft.com/office/drawing/2014/main" id="{02E6D3B9-6159-05EC-DD38-D077BBD70E94}"/>
                </a:ext>
              </a:extLst>
            </p:cNvPr>
            <p:cNvSpPr/>
            <p:nvPr/>
          </p:nvSpPr>
          <p:spPr>
            <a:xfrm>
              <a:off x="4858511" y="2625851"/>
              <a:ext cx="215265" cy="702945"/>
            </a:xfrm>
            <a:custGeom>
              <a:avLst/>
              <a:gdLst/>
              <a:ahLst/>
              <a:cxnLst/>
              <a:rect l="l" t="t" r="r" b="b"/>
              <a:pathLst>
                <a:path w="215264" h="702945">
                  <a:moveTo>
                    <a:pt x="214884" y="0"/>
                  </a:moveTo>
                  <a:lnTo>
                    <a:pt x="0" y="0"/>
                  </a:lnTo>
                  <a:lnTo>
                    <a:pt x="0" y="702563"/>
                  </a:lnTo>
                  <a:lnTo>
                    <a:pt x="214884" y="702563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54" name="object 54">
              <a:extLst>
                <a:ext uri="{FF2B5EF4-FFF2-40B4-BE49-F238E27FC236}">
                  <a16:creationId xmlns:a16="http://schemas.microsoft.com/office/drawing/2014/main" id="{F8E33057-2752-69FC-9B68-A499AF777FC2}"/>
                </a:ext>
              </a:extLst>
            </p:cNvPr>
            <p:cNvSpPr/>
            <p:nvPr/>
          </p:nvSpPr>
          <p:spPr>
            <a:xfrm>
              <a:off x="4858511" y="2625851"/>
              <a:ext cx="215265" cy="702945"/>
            </a:xfrm>
            <a:custGeom>
              <a:avLst/>
              <a:gdLst/>
              <a:ahLst/>
              <a:cxnLst/>
              <a:rect l="l" t="t" r="r" b="b"/>
              <a:pathLst>
                <a:path w="215264" h="702945">
                  <a:moveTo>
                    <a:pt x="0" y="702563"/>
                  </a:moveTo>
                  <a:lnTo>
                    <a:pt x="214884" y="702563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70256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E76637ED-D02D-C014-26F1-56A17F438F49}"/>
                </a:ext>
              </a:extLst>
            </p:cNvPr>
            <p:cNvSpPr/>
            <p:nvPr/>
          </p:nvSpPr>
          <p:spPr>
            <a:xfrm>
              <a:off x="5106924" y="2625851"/>
              <a:ext cx="216535" cy="783590"/>
            </a:xfrm>
            <a:custGeom>
              <a:avLst/>
              <a:gdLst/>
              <a:ahLst/>
              <a:cxnLst/>
              <a:rect l="l" t="t" r="r" b="b"/>
              <a:pathLst>
                <a:path w="216535" h="783589">
                  <a:moveTo>
                    <a:pt x="216408" y="0"/>
                  </a:moveTo>
                  <a:lnTo>
                    <a:pt x="0" y="0"/>
                  </a:lnTo>
                  <a:lnTo>
                    <a:pt x="0" y="783336"/>
                  </a:lnTo>
                  <a:lnTo>
                    <a:pt x="216408" y="783336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56" name="object 56">
              <a:extLst>
                <a:ext uri="{FF2B5EF4-FFF2-40B4-BE49-F238E27FC236}">
                  <a16:creationId xmlns:a16="http://schemas.microsoft.com/office/drawing/2014/main" id="{DF90068D-D770-5F0F-0CDA-4F9A8FE66ED2}"/>
                </a:ext>
              </a:extLst>
            </p:cNvPr>
            <p:cNvSpPr/>
            <p:nvPr/>
          </p:nvSpPr>
          <p:spPr>
            <a:xfrm>
              <a:off x="5106924" y="2625851"/>
              <a:ext cx="216535" cy="783590"/>
            </a:xfrm>
            <a:custGeom>
              <a:avLst/>
              <a:gdLst/>
              <a:ahLst/>
              <a:cxnLst/>
              <a:rect l="l" t="t" r="r" b="b"/>
              <a:pathLst>
                <a:path w="216535" h="783589">
                  <a:moveTo>
                    <a:pt x="0" y="783336"/>
                  </a:moveTo>
                  <a:lnTo>
                    <a:pt x="216408" y="783336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78333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57" name="object 57">
              <a:extLst>
                <a:ext uri="{FF2B5EF4-FFF2-40B4-BE49-F238E27FC236}">
                  <a16:creationId xmlns:a16="http://schemas.microsoft.com/office/drawing/2014/main" id="{2047968B-B9FA-0D8D-41A1-04D013EED8B2}"/>
                </a:ext>
              </a:extLst>
            </p:cNvPr>
            <p:cNvSpPr/>
            <p:nvPr/>
          </p:nvSpPr>
          <p:spPr>
            <a:xfrm>
              <a:off x="5356860" y="2625851"/>
              <a:ext cx="216535" cy="815340"/>
            </a:xfrm>
            <a:custGeom>
              <a:avLst/>
              <a:gdLst/>
              <a:ahLst/>
              <a:cxnLst/>
              <a:rect l="l" t="t" r="r" b="b"/>
              <a:pathLst>
                <a:path w="216535" h="815339">
                  <a:moveTo>
                    <a:pt x="216408" y="0"/>
                  </a:moveTo>
                  <a:lnTo>
                    <a:pt x="0" y="0"/>
                  </a:lnTo>
                  <a:lnTo>
                    <a:pt x="0" y="815339"/>
                  </a:lnTo>
                  <a:lnTo>
                    <a:pt x="216408" y="815339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58" name="object 58">
              <a:extLst>
                <a:ext uri="{FF2B5EF4-FFF2-40B4-BE49-F238E27FC236}">
                  <a16:creationId xmlns:a16="http://schemas.microsoft.com/office/drawing/2014/main" id="{F0E3CE23-1C10-EF22-1FFC-81979B532046}"/>
                </a:ext>
              </a:extLst>
            </p:cNvPr>
            <p:cNvSpPr/>
            <p:nvPr/>
          </p:nvSpPr>
          <p:spPr>
            <a:xfrm>
              <a:off x="5356860" y="2625851"/>
              <a:ext cx="216535" cy="815340"/>
            </a:xfrm>
            <a:custGeom>
              <a:avLst/>
              <a:gdLst/>
              <a:ahLst/>
              <a:cxnLst/>
              <a:rect l="l" t="t" r="r" b="b"/>
              <a:pathLst>
                <a:path w="216535" h="815339">
                  <a:moveTo>
                    <a:pt x="0" y="815339"/>
                  </a:moveTo>
                  <a:lnTo>
                    <a:pt x="216408" y="815339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81533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59" name="object 59">
              <a:extLst>
                <a:ext uri="{FF2B5EF4-FFF2-40B4-BE49-F238E27FC236}">
                  <a16:creationId xmlns:a16="http://schemas.microsoft.com/office/drawing/2014/main" id="{9F84DEE2-4E95-8310-EF10-DA8007E2D002}"/>
                </a:ext>
              </a:extLst>
            </p:cNvPr>
            <p:cNvSpPr/>
            <p:nvPr/>
          </p:nvSpPr>
          <p:spPr>
            <a:xfrm>
              <a:off x="5605272" y="2625851"/>
              <a:ext cx="216535" cy="894715"/>
            </a:xfrm>
            <a:custGeom>
              <a:avLst/>
              <a:gdLst/>
              <a:ahLst/>
              <a:cxnLst/>
              <a:rect l="l" t="t" r="r" b="b"/>
              <a:pathLst>
                <a:path w="216535" h="894714">
                  <a:moveTo>
                    <a:pt x="216408" y="0"/>
                  </a:moveTo>
                  <a:lnTo>
                    <a:pt x="0" y="0"/>
                  </a:lnTo>
                  <a:lnTo>
                    <a:pt x="0" y="894588"/>
                  </a:lnTo>
                  <a:lnTo>
                    <a:pt x="216408" y="894588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60" name="object 60">
              <a:extLst>
                <a:ext uri="{FF2B5EF4-FFF2-40B4-BE49-F238E27FC236}">
                  <a16:creationId xmlns:a16="http://schemas.microsoft.com/office/drawing/2014/main" id="{FBAC665E-097D-6FFA-79A5-9286D9D8385E}"/>
                </a:ext>
              </a:extLst>
            </p:cNvPr>
            <p:cNvSpPr/>
            <p:nvPr/>
          </p:nvSpPr>
          <p:spPr>
            <a:xfrm>
              <a:off x="5605272" y="2625851"/>
              <a:ext cx="216535" cy="894715"/>
            </a:xfrm>
            <a:custGeom>
              <a:avLst/>
              <a:gdLst/>
              <a:ahLst/>
              <a:cxnLst/>
              <a:rect l="l" t="t" r="r" b="b"/>
              <a:pathLst>
                <a:path w="216535" h="894714">
                  <a:moveTo>
                    <a:pt x="0" y="894588"/>
                  </a:moveTo>
                  <a:lnTo>
                    <a:pt x="216408" y="894588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89458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61" name="object 61">
              <a:extLst>
                <a:ext uri="{FF2B5EF4-FFF2-40B4-BE49-F238E27FC236}">
                  <a16:creationId xmlns:a16="http://schemas.microsoft.com/office/drawing/2014/main" id="{35328F9D-66AB-3082-FA14-1F345234CF94}"/>
                </a:ext>
              </a:extLst>
            </p:cNvPr>
            <p:cNvSpPr/>
            <p:nvPr/>
          </p:nvSpPr>
          <p:spPr>
            <a:xfrm>
              <a:off x="5855208" y="2625851"/>
              <a:ext cx="216535" cy="923925"/>
            </a:xfrm>
            <a:custGeom>
              <a:avLst/>
              <a:gdLst/>
              <a:ahLst/>
              <a:cxnLst/>
              <a:rect l="l" t="t" r="r" b="b"/>
              <a:pathLst>
                <a:path w="216535" h="923925">
                  <a:moveTo>
                    <a:pt x="216408" y="0"/>
                  </a:moveTo>
                  <a:lnTo>
                    <a:pt x="0" y="0"/>
                  </a:lnTo>
                  <a:lnTo>
                    <a:pt x="0" y="923544"/>
                  </a:lnTo>
                  <a:lnTo>
                    <a:pt x="216408" y="923544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62" name="object 62">
              <a:extLst>
                <a:ext uri="{FF2B5EF4-FFF2-40B4-BE49-F238E27FC236}">
                  <a16:creationId xmlns:a16="http://schemas.microsoft.com/office/drawing/2014/main" id="{506A97C6-DDC5-197C-2840-6C99A0EB9D36}"/>
                </a:ext>
              </a:extLst>
            </p:cNvPr>
            <p:cNvSpPr/>
            <p:nvPr/>
          </p:nvSpPr>
          <p:spPr>
            <a:xfrm>
              <a:off x="5855208" y="2625851"/>
              <a:ext cx="216535" cy="923925"/>
            </a:xfrm>
            <a:custGeom>
              <a:avLst/>
              <a:gdLst/>
              <a:ahLst/>
              <a:cxnLst/>
              <a:rect l="l" t="t" r="r" b="b"/>
              <a:pathLst>
                <a:path w="216535" h="923925">
                  <a:moveTo>
                    <a:pt x="0" y="923544"/>
                  </a:moveTo>
                  <a:lnTo>
                    <a:pt x="216408" y="923544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92354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63" name="object 63">
              <a:extLst>
                <a:ext uri="{FF2B5EF4-FFF2-40B4-BE49-F238E27FC236}">
                  <a16:creationId xmlns:a16="http://schemas.microsoft.com/office/drawing/2014/main" id="{D08962EA-FAA9-27ED-E329-AF9328D40053}"/>
                </a:ext>
              </a:extLst>
            </p:cNvPr>
            <p:cNvSpPr/>
            <p:nvPr/>
          </p:nvSpPr>
          <p:spPr>
            <a:xfrm>
              <a:off x="6105143" y="2625851"/>
              <a:ext cx="215265" cy="974090"/>
            </a:xfrm>
            <a:custGeom>
              <a:avLst/>
              <a:gdLst/>
              <a:ahLst/>
              <a:cxnLst/>
              <a:rect l="l" t="t" r="r" b="b"/>
              <a:pathLst>
                <a:path w="215264" h="974089">
                  <a:moveTo>
                    <a:pt x="214884" y="0"/>
                  </a:moveTo>
                  <a:lnTo>
                    <a:pt x="0" y="0"/>
                  </a:lnTo>
                  <a:lnTo>
                    <a:pt x="0" y="973836"/>
                  </a:lnTo>
                  <a:lnTo>
                    <a:pt x="214884" y="973836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64" name="object 64">
              <a:extLst>
                <a:ext uri="{FF2B5EF4-FFF2-40B4-BE49-F238E27FC236}">
                  <a16:creationId xmlns:a16="http://schemas.microsoft.com/office/drawing/2014/main" id="{294167A1-ACA2-F5C8-D11D-A7508A0DD5B3}"/>
                </a:ext>
              </a:extLst>
            </p:cNvPr>
            <p:cNvSpPr/>
            <p:nvPr/>
          </p:nvSpPr>
          <p:spPr>
            <a:xfrm>
              <a:off x="6105143" y="2625851"/>
              <a:ext cx="215265" cy="974090"/>
            </a:xfrm>
            <a:custGeom>
              <a:avLst/>
              <a:gdLst/>
              <a:ahLst/>
              <a:cxnLst/>
              <a:rect l="l" t="t" r="r" b="b"/>
              <a:pathLst>
                <a:path w="215264" h="974089">
                  <a:moveTo>
                    <a:pt x="0" y="973836"/>
                  </a:moveTo>
                  <a:lnTo>
                    <a:pt x="214884" y="973836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97383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65" name="object 65">
              <a:extLst>
                <a:ext uri="{FF2B5EF4-FFF2-40B4-BE49-F238E27FC236}">
                  <a16:creationId xmlns:a16="http://schemas.microsoft.com/office/drawing/2014/main" id="{1424CB48-3BF5-FF0A-7867-9956BD0F89D9}"/>
                </a:ext>
              </a:extLst>
            </p:cNvPr>
            <p:cNvSpPr/>
            <p:nvPr/>
          </p:nvSpPr>
          <p:spPr>
            <a:xfrm>
              <a:off x="6353555" y="2625851"/>
              <a:ext cx="216535" cy="977265"/>
            </a:xfrm>
            <a:custGeom>
              <a:avLst/>
              <a:gdLst/>
              <a:ahLst/>
              <a:cxnLst/>
              <a:rect l="l" t="t" r="r" b="b"/>
              <a:pathLst>
                <a:path w="216534" h="977264">
                  <a:moveTo>
                    <a:pt x="216407" y="0"/>
                  </a:moveTo>
                  <a:lnTo>
                    <a:pt x="0" y="0"/>
                  </a:lnTo>
                  <a:lnTo>
                    <a:pt x="0" y="976884"/>
                  </a:lnTo>
                  <a:lnTo>
                    <a:pt x="216407" y="976884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66" name="object 66">
              <a:extLst>
                <a:ext uri="{FF2B5EF4-FFF2-40B4-BE49-F238E27FC236}">
                  <a16:creationId xmlns:a16="http://schemas.microsoft.com/office/drawing/2014/main" id="{F2A179CA-55EC-0F8E-5A8C-EE7882CF2292}"/>
                </a:ext>
              </a:extLst>
            </p:cNvPr>
            <p:cNvSpPr/>
            <p:nvPr/>
          </p:nvSpPr>
          <p:spPr>
            <a:xfrm>
              <a:off x="6353555" y="2625851"/>
              <a:ext cx="216535" cy="977265"/>
            </a:xfrm>
            <a:custGeom>
              <a:avLst/>
              <a:gdLst/>
              <a:ahLst/>
              <a:cxnLst/>
              <a:rect l="l" t="t" r="r" b="b"/>
              <a:pathLst>
                <a:path w="216534" h="977264">
                  <a:moveTo>
                    <a:pt x="0" y="976884"/>
                  </a:moveTo>
                  <a:lnTo>
                    <a:pt x="216407" y="976884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97688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67" name="object 67">
              <a:extLst>
                <a:ext uri="{FF2B5EF4-FFF2-40B4-BE49-F238E27FC236}">
                  <a16:creationId xmlns:a16="http://schemas.microsoft.com/office/drawing/2014/main" id="{65B4B930-34AE-37F9-8DD5-B62B86DCBDC3}"/>
                </a:ext>
              </a:extLst>
            </p:cNvPr>
            <p:cNvSpPr/>
            <p:nvPr/>
          </p:nvSpPr>
          <p:spPr>
            <a:xfrm>
              <a:off x="6603492" y="2625851"/>
              <a:ext cx="216535" cy="1096010"/>
            </a:xfrm>
            <a:custGeom>
              <a:avLst/>
              <a:gdLst/>
              <a:ahLst/>
              <a:cxnLst/>
              <a:rect l="l" t="t" r="r" b="b"/>
              <a:pathLst>
                <a:path w="216534" h="1096010">
                  <a:moveTo>
                    <a:pt x="216407" y="0"/>
                  </a:moveTo>
                  <a:lnTo>
                    <a:pt x="0" y="0"/>
                  </a:lnTo>
                  <a:lnTo>
                    <a:pt x="0" y="1095756"/>
                  </a:lnTo>
                  <a:lnTo>
                    <a:pt x="216407" y="1095756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68" name="object 68">
              <a:extLst>
                <a:ext uri="{FF2B5EF4-FFF2-40B4-BE49-F238E27FC236}">
                  <a16:creationId xmlns:a16="http://schemas.microsoft.com/office/drawing/2014/main" id="{A7F9D5D2-7A8B-7840-9073-B8BFC93BBE54}"/>
                </a:ext>
              </a:extLst>
            </p:cNvPr>
            <p:cNvSpPr/>
            <p:nvPr/>
          </p:nvSpPr>
          <p:spPr>
            <a:xfrm>
              <a:off x="6603492" y="2625851"/>
              <a:ext cx="216535" cy="1096010"/>
            </a:xfrm>
            <a:custGeom>
              <a:avLst/>
              <a:gdLst/>
              <a:ahLst/>
              <a:cxnLst/>
              <a:rect l="l" t="t" r="r" b="b"/>
              <a:pathLst>
                <a:path w="216534" h="1096010">
                  <a:moveTo>
                    <a:pt x="0" y="1095756"/>
                  </a:moveTo>
                  <a:lnTo>
                    <a:pt x="216407" y="1095756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109575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69" name="object 69">
              <a:extLst>
                <a:ext uri="{FF2B5EF4-FFF2-40B4-BE49-F238E27FC236}">
                  <a16:creationId xmlns:a16="http://schemas.microsoft.com/office/drawing/2014/main" id="{34A673AA-CEDA-CA4C-4919-77F9ED326B78}"/>
                </a:ext>
              </a:extLst>
            </p:cNvPr>
            <p:cNvSpPr/>
            <p:nvPr/>
          </p:nvSpPr>
          <p:spPr>
            <a:xfrm>
              <a:off x="6853428" y="2625851"/>
              <a:ext cx="215265" cy="1118870"/>
            </a:xfrm>
            <a:custGeom>
              <a:avLst/>
              <a:gdLst/>
              <a:ahLst/>
              <a:cxnLst/>
              <a:rect l="l" t="t" r="r" b="b"/>
              <a:pathLst>
                <a:path w="215265" h="1118870">
                  <a:moveTo>
                    <a:pt x="214883" y="0"/>
                  </a:moveTo>
                  <a:lnTo>
                    <a:pt x="0" y="0"/>
                  </a:lnTo>
                  <a:lnTo>
                    <a:pt x="0" y="1118616"/>
                  </a:lnTo>
                  <a:lnTo>
                    <a:pt x="214883" y="1118616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70" name="object 70">
              <a:extLst>
                <a:ext uri="{FF2B5EF4-FFF2-40B4-BE49-F238E27FC236}">
                  <a16:creationId xmlns:a16="http://schemas.microsoft.com/office/drawing/2014/main" id="{BD8C0519-4F12-34A8-64F6-EDB4EB54CAB0}"/>
                </a:ext>
              </a:extLst>
            </p:cNvPr>
            <p:cNvSpPr/>
            <p:nvPr/>
          </p:nvSpPr>
          <p:spPr>
            <a:xfrm>
              <a:off x="6853428" y="2625851"/>
              <a:ext cx="215265" cy="1118870"/>
            </a:xfrm>
            <a:custGeom>
              <a:avLst/>
              <a:gdLst/>
              <a:ahLst/>
              <a:cxnLst/>
              <a:rect l="l" t="t" r="r" b="b"/>
              <a:pathLst>
                <a:path w="215265" h="1118870">
                  <a:moveTo>
                    <a:pt x="0" y="1118616"/>
                  </a:moveTo>
                  <a:lnTo>
                    <a:pt x="214883" y="1118616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111861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71" name="object 71">
              <a:extLst>
                <a:ext uri="{FF2B5EF4-FFF2-40B4-BE49-F238E27FC236}">
                  <a16:creationId xmlns:a16="http://schemas.microsoft.com/office/drawing/2014/main" id="{B7552530-F10D-AF4A-8169-DBA253CC77A2}"/>
                </a:ext>
              </a:extLst>
            </p:cNvPr>
            <p:cNvSpPr/>
            <p:nvPr/>
          </p:nvSpPr>
          <p:spPr>
            <a:xfrm>
              <a:off x="7101840" y="2625851"/>
              <a:ext cx="216535" cy="1156970"/>
            </a:xfrm>
            <a:custGeom>
              <a:avLst/>
              <a:gdLst/>
              <a:ahLst/>
              <a:cxnLst/>
              <a:rect l="l" t="t" r="r" b="b"/>
              <a:pathLst>
                <a:path w="216534" h="1156970">
                  <a:moveTo>
                    <a:pt x="216407" y="0"/>
                  </a:moveTo>
                  <a:lnTo>
                    <a:pt x="0" y="0"/>
                  </a:lnTo>
                  <a:lnTo>
                    <a:pt x="0" y="1156716"/>
                  </a:lnTo>
                  <a:lnTo>
                    <a:pt x="216407" y="1156716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72" name="object 72">
              <a:extLst>
                <a:ext uri="{FF2B5EF4-FFF2-40B4-BE49-F238E27FC236}">
                  <a16:creationId xmlns:a16="http://schemas.microsoft.com/office/drawing/2014/main" id="{89EB62E6-E11E-A41A-12A3-0556F224DA6B}"/>
                </a:ext>
              </a:extLst>
            </p:cNvPr>
            <p:cNvSpPr/>
            <p:nvPr/>
          </p:nvSpPr>
          <p:spPr>
            <a:xfrm>
              <a:off x="7101840" y="2625851"/>
              <a:ext cx="216535" cy="1156970"/>
            </a:xfrm>
            <a:custGeom>
              <a:avLst/>
              <a:gdLst/>
              <a:ahLst/>
              <a:cxnLst/>
              <a:rect l="l" t="t" r="r" b="b"/>
              <a:pathLst>
                <a:path w="216534" h="1156970">
                  <a:moveTo>
                    <a:pt x="0" y="1156716"/>
                  </a:moveTo>
                  <a:lnTo>
                    <a:pt x="216407" y="1156716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115671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73" name="object 73">
              <a:extLst>
                <a:ext uri="{FF2B5EF4-FFF2-40B4-BE49-F238E27FC236}">
                  <a16:creationId xmlns:a16="http://schemas.microsoft.com/office/drawing/2014/main" id="{D0673541-42AB-434D-5A22-A08E1C199A56}"/>
                </a:ext>
              </a:extLst>
            </p:cNvPr>
            <p:cNvSpPr/>
            <p:nvPr/>
          </p:nvSpPr>
          <p:spPr>
            <a:xfrm>
              <a:off x="7351775" y="2625851"/>
              <a:ext cx="216535" cy="1285240"/>
            </a:xfrm>
            <a:custGeom>
              <a:avLst/>
              <a:gdLst/>
              <a:ahLst/>
              <a:cxnLst/>
              <a:rect l="l" t="t" r="r" b="b"/>
              <a:pathLst>
                <a:path w="216534" h="1285239">
                  <a:moveTo>
                    <a:pt x="216407" y="0"/>
                  </a:moveTo>
                  <a:lnTo>
                    <a:pt x="0" y="0"/>
                  </a:lnTo>
                  <a:lnTo>
                    <a:pt x="0" y="1284732"/>
                  </a:lnTo>
                  <a:lnTo>
                    <a:pt x="216407" y="1284732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74" name="object 74">
              <a:extLst>
                <a:ext uri="{FF2B5EF4-FFF2-40B4-BE49-F238E27FC236}">
                  <a16:creationId xmlns:a16="http://schemas.microsoft.com/office/drawing/2014/main" id="{0E395C21-D4AB-1EEB-62FA-009611B06E1B}"/>
                </a:ext>
              </a:extLst>
            </p:cNvPr>
            <p:cNvSpPr/>
            <p:nvPr/>
          </p:nvSpPr>
          <p:spPr>
            <a:xfrm>
              <a:off x="7351775" y="2625851"/>
              <a:ext cx="216535" cy="1285240"/>
            </a:xfrm>
            <a:custGeom>
              <a:avLst/>
              <a:gdLst/>
              <a:ahLst/>
              <a:cxnLst/>
              <a:rect l="l" t="t" r="r" b="b"/>
              <a:pathLst>
                <a:path w="216534" h="1285239">
                  <a:moveTo>
                    <a:pt x="0" y="1284732"/>
                  </a:moveTo>
                  <a:lnTo>
                    <a:pt x="216407" y="1284732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128473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75" name="object 75">
              <a:extLst>
                <a:ext uri="{FF2B5EF4-FFF2-40B4-BE49-F238E27FC236}">
                  <a16:creationId xmlns:a16="http://schemas.microsoft.com/office/drawing/2014/main" id="{61E2246B-2249-0922-BAC2-DA0417769E6A}"/>
                </a:ext>
              </a:extLst>
            </p:cNvPr>
            <p:cNvSpPr/>
            <p:nvPr/>
          </p:nvSpPr>
          <p:spPr>
            <a:xfrm>
              <a:off x="7601711" y="2625851"/>
              <a:ext cx="215265" cy="1348740"/>
            </a:xfrm>
            <a:custGeom>
              <a:avLst/>
              <a:gdLst/>
              <a:ahLst/>
              <a:cxnLst/>
              <a:rect l="l" t="t" r="r" b="b"/>
              <a:pathLst>
                <a:path w="215265" h="1348739">
                  <a:moveTo>
                    <a:pt x="214883" y="0"/>
                  </a:moveTo>
                  <a:lnTo>
                    <a:pt x="0" y="0"/>
                  </a:lnTo>
                  <a:lnTo>
                    <a:pt x="0" y="1348740"/>
                  </a:lnTo>
                  <a:lnTo>
                    <a:pt x="214883" y="1348740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76" name="object 76">
              <a:extLst>
                <a:ext uri="{FF2B5EF4-FFF2-40B4-BE49-F238E27FC236}">
                  <a16:creationId xmlns:a16="http://schemas.microsoft.com/office/drawing/2014/main" id="{BFB31900-73BE-D327-1B83-B86AE25EB42A}"/>
                </a:ext>
              </a:extLst>
            </p:cNvPr>
            <p:cNvSpPr/>
            <p:nvPr/>
          </p:nvSpPr>
          <p:spPr>
            <a:xfrm>
              <a:off x="7601711" y="2625851"/>
              <a:ext cx="215265" cy="1348740"/>
            </a:xfrm>
            <a:custGeom>
              <a:avLst/>
              <a:gdLst/>
              <a:ahLst/>
              <a:cxnLst/>
              <a:rect l="l" t="t" r="r" b="b"/>
              <a:pathLst>
                <a:path w="215265" h="1348739">
                  <a:moveTo>
                    <a:pt x="0" y="1348740"/>
                  </a:moveTo>
                  <a:lnTo>
                    <a:pt x="214883" y="1348740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134874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77" name="object 77">
              <a:extLst>
                <a:ext uri="{FF2B5EF4-FFF2-40B4-BE49-F238E27FC236}">
                  <a16:creationId xmlns:a16="http://schemas.microsoft.com/office/drawing/2014/main" id="{0CC2B0AD-9D85-334E-6AAC-54F31C4CBBD5}"/>
                </a:ext>
              </a:extLst>
            </p:cNvPr>
            <p:cNvSpPr/>
            <p:nvPr/>
          </p:nvSpPr>
          <p:spPr>
            <a:xfrm>
              <a:off x="7850124" y="2625851"/>
              <a:ext cx="216535" cy="1470660"/>
            </a:xfrm>
            <a:custGeom>
              <a:avLst/>
              <a:gdLst/>
              <a:ahLst/>
              <a:cxnLst/>
              <a:rect l="l" t="t" r="r" b="b"/>
              <a:pathLst>
                <a:path w="216534" h="1470660">
                  <a:moveTo>
                    <a:pt x="216407" y="0"/>
                  </a:moveTo>
                  <a:lnTo>
                    <a:pt x="0" y="0"/>
                  </a:lnTo>
                  <a:lnTo>
                    <a:pt x="0" y="1470660"/>
                  </a:lnTo>
                  <a:lnTo>
                    <a:pt x="216407" y="1470660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78" name="object 78">
              <a:extLst>
                <a:ext uri="{FF2B5EF4-FFF2-40B4-BE49-F238E27FC236}">
                  <a16:creationId xmlns:a16="http://schemas.microsoft.com/office/drawing/2014/main" id="{41A1457D-171F-A3FE-8F32-B7F6FE097BEB}"/>
                </a:ext>
              </a:extLst>
            </p:cNvPr>
            <p:cNvSpPr/>
            <p:nvPr/>
          </p:nvSpPr>
          <p:spPr>
            <a:xfrm>
              <a:off x="7850124" y="2625851"/>
              <a:ext cx="216535" cy="1470660"/>
            </a:xfrm>
            <a:custGeom>
              <a:avLst/>
              <a:gdLst/>
              <a:ahLst/>
              <a:cxnLst/>
              <a:rect l="l" t="t" r="r" b="b"/>
              <a:pathLst>
                <a:path w="216534" h="1470660">
                  <a:moveTo>
                    <a:pt x="0" y="1470660"/>
                  </a:moveTo>
                  <a:lnTo>
                    <a:pt x="216407" y="1470660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147066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79" name="object 79">
              <a:extLst>
                <a:ext uri="{FF2B5EF4-FFF2-40B4-BE49-F238E27FC236}">
                  <a16:creationId xmlns:a16="http://schemas.microsoft.com/office/drawing/2014/main" id="{1A691AD0-5E44-3DCA-7B0D-DF6790EE5EDA}"/>
                </a:ext>
              </a:extLst>
            </p:cNvPr>
            <p:cNvSpPr/>
            <p:nvPr/>
          </p:nvSpPr>
          <p:spPr>
            <a:xfrm>
              <a:off x="8100060" y="2625851"/>
              <a:ext cx="215265" cy="1518285"/>
            </a:xfrm>
            <a:custGeom>
              <a:avLst/>
              <a:gdLst/>
              <a:ahLst/>
              <a:cxnLst/>
              <a:rect l="l" t="t" r="r" b="b"/>
              <a:pathLst>
                <a:path w="215265" h="1518285">
                  <a:moveTo>
                    <a:pt x="214883" y="0"/>
                  </a:moveTo>
                  <a:lnTo>
                    <a:pt x="0" y="0"/>
                  </a:lnTo>
                  <a:lnTo>
                    <a:pt x="0" y="1517904"/>
                  </a:lnTo>
                  <a:lnTo>
                    <a:pt x="214883" y="1517904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0" name="object 80">
              <a:extLst>
                <a:ext uri="{FF2B5EF4-FFF2-40B4-BE49-F238E27FC236}">
                  <a16:creationId xmlns:a16="http://schemas.microsoft.com/office/drawing/2014/main" id="{447470F8-C2E1-59F9-7309-ACF72DF4E7FD}"/>
                </a:ext>
              </a:extLst>
            </p:cNvPr>
            <p:cNvSpPr/>
            <p:nvPr/>
          </p:nvSpPr>
          <p:spPr>
            <a:xfrm>
              <a:off x="8100060" y="2625851"/>
              <a:ext cx="215265" cy="1518285"/>
            </a:xfrm>
            <a:custGeom>
              <a:avLst/>
              <a:gdLst/>
              <a:ahLst/>
              <a:cxnLst/>
              <a:rect l="l" t="t" r="r" b="b"/>
              <a:pathLst>
                <a:path w="215265" h="1518285">
                  <a:moveTo>
                    <a:pt x="0" y="1517904"/>
                  </a:moveTo>
                  <a:lnTo>
                    <a:pt x="214883" y="1517904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151790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1" name="object 81">
              <a:extLst>
                <a:ext uri="{FF2B5EF4-FFF2-40B4-BE49-F238E27FC236}">
                  <a16:creationId xmlns:a16="http://schemas.microsoft.com/office/drawing/2014/main" id="{54110302-ABEA-35C9-2947-104C2702C95A}"/>
                </a:ext>
              </a:extLst>
            </p:cNvPr>
            <p:cNvSpPr/>
            <p:nvPr/>
          </p:nvSpPr>
          <p:spPr>
            <a:xfrm>
              <a:off x="8348472" y="2625851"/>
              <a:ext cx="216535" cy="1597660"/>
            </a:xfrm>
            <a:custGeom>
              <a:avLst/>
              <a:gdLst/>
              <a:ahLst/>
              <a:cxnLst/>
              <a:rect l="l" t="t" r="r" b="b"/>
              <a:pathLst>
                <a:path w="216534" h="1597660">
                  <a:moveTo>
                    <a:pt x="216407" y="0"/>
                  </a:moveTo>
                  <a:lnTo>
                    <a:pt x="0" y="0"/>
                  </a:lnTo>
                  <a:lnTo>
                    <a:pt x="0" y="1597152"/>
                  </a:lnTo>
                  <a:lnTo>
                    <a:pt x="216407" y="1597152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2" name="object 82">
              <a:extLst>
                <a:ext uri="{FF2B5EF4-FFF2-40B4-BE49-F238E27FC236}">
                  <a16:creationId xmlns:a16="http://schemas.microsoft.com/office/drawing/2014/main" id="{6185206D-0EE6-3BD6-3493-AFDED0499249}"/>
                </a:ext>
              </a:extLst>
            </p:cNvPr>
            <p:cNvSpPr/>
            <p:nvPr/>
          </p:nvSpPr>
          <p:spPr>
            <a:xfrm>
              <a:off x="8348472" y="2625851"/>
              <a:ext cx="216535" cy="1597660"/>
            </a:xfrm>
            <a:custGeom>
              <a:avLst/>
              <a:gdLst/>
              <a:ahLst/>
              <a:cxnLst/>
              <a:rect l="l" t="t" r="r" b="b"/>
              <a:pathLst>
                <a:path w="216534" h="1597660">
                  <a:moveTo>
                    <a:pt x="0" y="1597152"/>
                  </a:moveTo>
                  <a:lnTo>
                    <a:pt x="216407" y="1597152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159715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3" name="object 83">
              <a:extLst>
                <a:ext uri="{FF2B5EF4-FFF2-40B4-BE49-F238E27FC236}">
                  <a16:creationId xmlns:a16="http://schemas.microsoft.com/office/drawing/2014/main" id="{D884AF17-FBB3-F3AE-3EE5-EF795331879C}"/>
                </a:ext>
              </a:extLst>
            </p:cNvPr>
            <p:cNvSpPr/>
            <p:nvPr/>
          </p:nvSpPr>
          <p:spPr>
            <a:xfrm>
              <a:off x="8598408" y="2625851"/>
              <a:ext cx="216535" cy="1637030"/>
            </a:xfrm>
            <a:custGeom>
              <a:avLst/>
              <a:gdLst/>
              <a:ahLst/>
              <a:cxnLst/>
              <a:rect l="l" t="t" r="r" b="b"/>
              <a:pathLst>
                <a:path w="216534" h="1637029">
                  <a:moveTo>
                    <a:pt x="216407" y="0"/>
                  </a:moveTo>
                  <a:lnTo>
                    <a:pt x="0" y="0"/>
                  </a:lnTo>
                  <a:lnTo>
                    <a:pt x="0" y="1636776"/>
                  </a:lnTo>
                  <a:lnTo>
                    <a:pt x="216407" y="1636776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4" name="object 84">
              <a:extLst>
                <a:ext uri="{FF2B5EF4-FFF2-40B4-BE49-F238E27FC236}">
                  <a16:creationId xmlns:a16="http://schemas.microsoft.com/office/drawing/2014/main" id="{A17A6B79-EFAD-EA83-51AA-57979A9E8743}"/>
                </a:ext>
              </a:extLst>
            </p:cNvPr>
            <p:cNvSpPr/>
            <p:nvPr/>
          </p:nvSpPr>
          <p:spPr>
            <a:xfrm>
              <a:off x="8598408" y="2625851"/>
              <a:ext cx="216535" cy="1637030"/>
            </a:xfrm>
            <a:custGeom>
              <a:avLst/>
              <a:gdLst/>
              <a:ahLst/>
              <a:cxnLst/>
              <a:rect l="l" t="t" r="r" b="b"/>
              <a:pathLst>
                <a:path w="216534" h="1637029">
                  <a:moveTo>
                    <a:pt x="0" y="1636776"/>
                  </a:moveTo>
                  <a:lnTo>
                    <a:pt x="216407" y="1636776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163677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5" name="object 85">
              <a:extLst>
                <a:ext uri="{FF2B5EF4-FFF2-40B4-BE49-F238E27FC236}">
                  <a16:creationId xmlns:a16="http://schemas.microsoft.com/office/drawing/2014/main" id="{F2A5D381-4E6C-55C5-B245-26F167C4ACAD}"/>
                </a:ext>
              </a:extLst>
            </p:cNvPr>
            <p:cNvSpPr/>
            <p:nvPr/>
          </p:nvSpPr>
          <p:spPr>
            <a:xfrm>
              <a:off x="8848343" y="2625851"/>
              <a:ext cx="215265" cy="1704339"/>
            </a:xfrm>
            <a:custGeom>
              <a:avLst/>
              <a:gdLst/>
              <a:ahLst/>
              <a:cxnLst/>
              <a:rect l="l" t="t" r="r" b="b"/>
              <a:pathLst>
                <a:path w="215265" h="1704339">
                  <a:moveTo>
                    <a:pt x="214883" y="0"/>
                  </a:moveTo>
                  <a:lnTo>
                    <a:pt x="0" y="0"/>
                  </a:lnTo>
                  <a:lnTo>
                    <a:pt x="0" y="1703832"/>
                  </a:lnTo>
                  <a:lnTo>
                    <a:pt x="214883" y="1703832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6" name="object 86">
              <a:extLst>
                <a:ext uri="{FF2B5EF4-FFF2-40B4-BE49-F238E27FC236}">
                  <a16:creationId xmlns:a16="http://schemas.microsoft.com/office/drawing/2014/main" id="{05D8FA3F-CBE7-3037-B8B1-2121B83BC334}"/>
                </a:ext>
              </a:extLst>
            </p:cNvPr>
            <p:cNvSpPr/>
            <p:nvPr/>
          </p:nvSpPr>
          <p:spPr>
            <a:xfrm>
              <a:off x="8848343" y="2625851"/>
              <a:ext cx="215265" cy="1704339"/>
            </a:xfrm>
            <a:custGeom>
              <a:avLst/>
              <a:gdLst/>
              <a:ahLst/>
              <a:cxnLst/>
              <a:rect l="l" t="t" r="r" b="b"/>
              <a:pathLst>
                <a:path w="215265" h="1704339">
                  <a:moveTo>
                    <a:pt x="0" y="1703832"/>
                  </a:moveTo>
                  <a:lnTo>
                    <a:pt x="214883" y="1703832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170383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7" name="object 87">
              <a:extLst>
                <a:ext uri="{FF2B5EF4-FFF2-40B4-BE49-F238E27FC236}">
                  <a16:creationId xmlns:a16="http://schemas.microsoft.com/office/drawing/2014/main" id="{A03AFF4D-E2FE-450B-211E-D7F19576CC8D}"/>
                </a:ext>
              </a:extLst>
            </p:cNvPr>
            <p:cNvSpPr/>
            <p:nvPr/>
          </p:nvSpPr>
          <p:spPr>
            <a:xfrm>
              <a:off x="9096755" y="2625851"/>
              <a:ext cx="216535" cy="1821180"/>
            </a:xfrm>
            <a:custGeom>
              <a:avLst/>
              <a:gdLst/>
              <a:ahLst/>
              <a:cxnLst/>
              <a:rect l="l" t="t" r="r" b="b"/>
              <a:pathLst>
                <a:path w="216534" h="1821179">
                  <a:moveTo>
                    <a:pt x="216407" y="0"/>
                  </a:moveTo>
                  <a:lnTo>
                    <a:pt x="0" y="0"/>
                  </a:lnTo>
                  <a:lnTo>
                    <a:pt x="0" y="1821180"/>
                  </a:lnTo>
                  <a:lnTo>
                    <a:pt x="216407" y="1821180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8" name="object 88">
              <a:extLst>
                <a:ext uri="{FF2B5EF4-FFF2-40B4-BE49-F238E27FC236}">
                  <a16:creationId xmlns:a16="http://schemas.microsoft.com/office/drawing/2014/main" id="{5DDE0137-FE85-8D39-4B83-DBCC1C545220}"/>
                </a:ext>
              </a:extLst>
            </p:cNvPr>
            <p:cNvSpPr/>
            <p:nvPr/>
          </p:nvSpPr>
          <p:spPr>
            <a:xfrm>
              <a:off x="9096755" y="2625851"/>
              <a:ext cx="216535" cy="1821180"/>
            </a:xfrm>
            <a:custGeom>
              <a:avLst/>
              <a:gdLst/>
              <a:ahLst/>
              <a:cxnLst/>
              <a:rect l="l" t="t" r="r" b="b"/>
              <a:pathLst>
                <a:path w="216534" h="1821179">
                  <a:moveTo>
                    <a:pt x="0" y="1821180"/>
                  </a:moveTo>
                  <a:lnTo>
                    <a:pt x="216407" y="1821180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182118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89" name="object 89">
              <a:extLst>
                <a:ext uri="{FF2B5EF4-FFF2-40B4-BE49-F238E27FC236}">
                  <a16:creationId xmlns:a16="http://schemas.microsoft.com/office/drawing/2014/main" id="{FFCF3367-9D1D-7685-EA79-EB9858D8641F}"/>
                </a:ext>
              </a:extLst>
            </p:cNvPr>
            <p:cNvSpPr/>
            <p:nvPr/>
          </p:nvSpPr>
          <p:spPr>
            <a:xfrm>
              <a:off x="9346691" y="2625851"/>
              <a:ext cx="216535" cy="1931035"/>
            </a:xfrm>
            <a:custGeom>
              <a:avLst/>
              <a:gdLst/>
              <a:ahLst/>
              <a:cxnLst/>
              <a:rect l="l" t="t" r="r" b="b"/>
              <a:pathLst>
                <a:path w="216534" h="1931035">
                  <a:moveTo>
                    <a:pt x="216407" y="0"/>
                  </a:moveTo>
                  <a:lnTo>
                    <a:pt x="0" y="0"/>
                  </a:lnTo>
                  <a:lnTo>
                    <a:pt x="0" y="1930908"/>
                  </a:lnTo>
                  <a:lnTo>
                    <a:pt x="216407" y="1930908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90" name="object 90">
              <a:extLst>
                <a:ext uri="{FF2B5EF4-FFF2-40B4-BE49-F238E27FC236}">
                  <a16:creationId xmlns:a16="http://schemas.microsoft.com/office/drawing/2014/main" id="{A0229B37-4C71-C7F5-34B9-3E345B9C0AC7}"/>
                </a:ext>
              </a:extLst>
            </p:cNvPr>
            <p:cNvSpPr/>
            <p:nvPr/>
          </p:nvSpPr>
          <p:spPr>
            <a:xfrm>
              <a:off x="9346691" y="2625851"/>
              <a:ext cx="216535" cy="1931035"/>
            </a:xfrm>
            <a:custGeom>
              <a:avLst/>
              <a:gdLst/>
              <a:ahLst/>
              <a:cxnLst/>
              <a:rect l="l" t="t" r="r" b="b"/>
              <a:pathLst>
                <a:path w="216534" h="1931035">
                  <a:moveTo>
                    <a:pt x="0" y="1930908"/>
                  </a:moveTo>
                  <a:lnTo>
                    <a:pt x="216407" y="1930908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193090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91" name="object 91">
              <a:extLst>
                <a:ext uri="{FF2B5EF4-FFF2-40B4-BE49-F238E27FC236}">
                  <a16:creationId xmlns:a16="http://schemas.microsoft.com/office/drawing/2014/main" id="{DF3DF064-E988-355E-AAE9-856E4281E5D4}"/>
                </a:ext>
              </a:extLst>
            </p:cNvPr>
            <p:cNvSpPr/>
            <p:nvPr/>
          </p:nvSpPr>
          <p:spPr>
            <a:xfrm>
              <a:off x="9596627" y="2625851"/>
              <a:ext cx="215265" cy="2231390"/>
            </a:xfrm>
            <a:custGeom>
              <a:avLst/>
              <a:gdLst/>
              <a:ahLst/>
              <a:cxnLst/>
              <a:rect l="l" t="t" r="r" b="b"/>
              <a:pathLst>
                <a:path w="215265" h="2231390">
                  <a:moveTo>
                    <a:pt x="214883" y="0"/>
                  </a:moveTo>
                  <a:lnTo>
                    <a:pt x="0" y="0"/>
                  </a:lnTo>
                  <a:lnTo>
                    <a:pt x="0" y="2231136"/>
                  </a:lnTo>
                  <a:lnTo>
                    <a:pt x="214883" y="2231136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0E9E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92" name="object 92">
              <a:extLst>
                <a:ext uri="{FF2B5EF4-FFF2-40B4-BE49-F238E27FC236}">
                  <a16:creationId xmlns:a16="http://schemas.microsoft.com/office/drawing/2014/main" id="{35624D79-5D5A-43C9-D6E8-B546137B926D}"/>
                </a:ext>
              </a:extLst>
            </p:cNvPr>
            <p:cNvSpPr/>
            <p:nvPr/>
          </p:nvSpPr>
          <p:spPr>
            <a:xfrm>
              <a:off x="9596627" y="2625851"/>
              <a:ext cx="215265" cy="2231390"/>
            </a:xfrm>
            <a:custGeom>
              <a:avLst/>
              <a:gdLst/>
              <a:ahLst/>
              <a:cxnLst/>
              <a:rect l="l" t="t" r="r" b="b"/>
              <a:pathLst>
                <a:path w="215265" h="2231390">
                  <a:moveTo>
                    <a:pt x="0" y="2231136"/>
                  </a:moveTo>
                  <a:lnTo>
                    <a:pt x="214883" y="2231136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223113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93" name="object 93">
              <a:extLst>
                <a:ext uri="{FF2B5EF4-FFF2-40B4-BE49-F238E27FC236}">
                  <a16:creationId xmlns:a16="http://schemas.microsoft.com/office/drawing/2014/main" id="{2B4344C1-E601-7516-90B0-2289A3BE6E58}"/>
                </a:ext>
              </a:extLst>
            </p:cNvPr>
            <p:cNvSpPr/>
            <p:nvPr/>
          </p:nvSpPr>
          <p:spPr>
            <a:xfrm>
              <a:off x="3361944" y="2625851"/>
              <a:ext cx="216535" cy="373380"/>
            </a:xfrm>
            <a:custGeom>
              <a:avLst/>
              <a:gdLst/>
              <a:ahLst/>
              <a:cxnLst/>
              <a:rect l="l" t="t" r="r" b="b"/>
              <a:pathLst>
                <a:path w="216535" h="373380">
                  <a:moveTo>
                    <a:pt x="216408" y="0"/>
                  </a:moveTo>
                  <a:lnTo>
                    <a:pt x="0" y="0"/>
                  </a:lnTo>
                  <a:lnTo>
                    <a:pt x="0" y="373379"/>
                  </a:lnTo>
                  <a:lnTo>
                    <a:pt x="216408" y="373379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94" name="object 94">
              <a:extLst>
                <a:ext uri="{FF2B5EF4-FFF2-40B4-BE49-F238E27FC236}">
                  <a16:creationId xmlns:a16="http://schemas.microsoft.com/office/drawing/2014/main" id="{758EA674-82B7-1A83-0BC1-5FD911AEEFDB}"/>
                </a:ext>
              </a:extLst>
            </p:cNvPr>
            <p:cNvSpPr/>
            <p:nvPr/>
          </p:nvSpPr>
          <p:spPr>
            <a:xfrm>
              <a:off x="3361944" y="2625851"/>
              <a:ext cx="216535" cy="373380"/>
            </a:xfrm>
            <a:custGeom>
              <a:avLst/>
              <a:gdLst/>
              <a:ahLst/>
              <a:cxnLst/>
              <a:rect l="l" t="t" r="r" b="b"/>
              <a:pathLst>
                <a:path w="216535" h="373380">
                  <a:moveTo>
                    <a:pt x="0" y="373379"/>
                  </a:moveTo>
                  <a:lnTo>
                    <a:pt x="216408" y="373379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37337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95" name="object 95">
              <a:extLst>
                <a:ext uri="{FF2B5EF4-FFF2-40B4-BE49-F238E27FC236}">
                  <a16:creationId xmlns:a16="http://schemas.microsoft.com/office/drawing/2014/main" id="{E739223A-5743-9F7E-7BF9-D41053DD5274}"/>
                </a:ext>
              </a:extLst>
            </p:cNvPr>
            <p:cNvSpPr/>
            <p:nvPr/>
          </p:nvSpPr>
          <p:spPr>
            <a:xfrm>
              <a:off x="9845039" y="2628900"/>
              <a:ext cx="216535" cy="2228215"/>
            </a:xfrm>
            <a:custGeom>
              <a:avLst/>
              <a:gdLst/>
              <a:ahLst/>
              <a:cxnLst/>
              <a:rect l="l" t="t" r="r" b="b"/>
              <a:pathLst>
                <a:path w="216534" h="2228215">
                  <a:moveTo>
                    <a:pt x="216407" y="0"/>
                  </a:moveTo>
                  <a:lnTo>
                    <a:pt x="0" y="0"/>
                  </a:lnTo>
                  <a:lnTo>
                    <a:pt x="0" y="2228088"/>
                  </a:lnTo>
                  <a:lnTo>
                    <a:pt x="216407" y="2228088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C9EDF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96" name="object 96">
              <a:extLst>
                <a:ext uri="{FF2B5EF4-FFF2-40B4-BE49-F238E27FC236}">
                  <a16:creationId xmlns:a16="http://schemas.microsoft.com/office/drawing/2014/main" id="{BDE60863-C5F1-5054-7A9B-D1E636491F11}"/>
                </a:ext>
              </a:extLst>
            </p:cNvPr>
            <p:cNvSpPr/>
            <p:nvPr/>
          </p:nvSpPr>
          <p:spPr>
            <a:xfrm>
              <a:off x="9845039" y="2628900"/>
              <a:ext cx="216535" cy="2228215"/>
            </a:xfrm>
            <a:custGeom>
              <a:avLst/>
              <a:gdLst/>
              <a:ahLst/>
              <a:cxnLst/>
              <a:rect l="l" t="t" r="r" b="b"/>
              <a:pathLst>
                <a:path w="216534" h="2228215">
                  <a:moveTo>
                    <a:pt x="0" y="2228088"/>
                  </a:moveTo>
                  <a:lnTo>
                    <a:pt x="216407" y="2228088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222808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97" name="object 97">
              <a:extLst>
                <a:ext uri="{FF2B5EF4-FFF2-40B4-BE49-F238E27FC236}">
                  <a16:creationId xmlns:a16="http://schemas.microsoft.com/office/drawing/2014/main" id="{71B73571-A7BA-660B-7249-372D0D5A5D4D}"/>
                </a:ext>
              </a:extLst>
            </p:cNvPr>
            <p:cNvSpPr/>
            <p:nvPr/>
          </p:nvSpPr>
          <p:spPr>
            <a:xfrm>
              <a:off x="1292352" y="2625851"/>
              <a:ext cx="8807450" cy="0"/>
            </a:xfrm>
            <a:custGeom>
              <a:avLst/>
              <a:gdLst/>
              <a:ahLst/>
              <a:cxnLst/>
              <a:rect l="l" t="t" r="r" b="b"/>
              <a:pathLst>
                <a:path w="8807450">
                  <a:moveTo>
                    <a:pt x="0" y="0"/>
                  </a:moveTo>
                  <a:lnTo>
                    <a:pt x="8807196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98" name="object 98">
              <a:extLst>
                <a:ext uri="{FF2B5EF4-FFF2-40B4-BE49-F238E27FC236}">
                  <a16:creationId xmlns:a16="http://schemas.microsoft.com/office/drawing/2014/main" id="{6A334ACB-2E2A-9294-5528-D38E8B506272}"/>
                </a:ext>
              </a:extLst>
            </p:cNvPr>
            <p:cNvSpPr/>
            <p:nvPr/>
          </p:nvSpPr>
          <p:spPr>
            <a:xfrm>
              <a:off x="1292352" y="2074163"/>
              <a:ext cx="8807450" cy="1373505"/>
            </a:xfrm>
            <a:custGeom>
              <a:avLst/>
              <a:gdLst/>
              <a:ahLst/>
              <a:cxnLst/>
              <a:rect l="l" t="t" r="r" b="b"/>
              <a:pathLst>
                <a:path w="8807450" h="1373504">
                  <a:moveTo>
                    <a:pt x="0" y="0"/>
                  </a:moveTo>
                  <a:lnTo>
                    <a:pt x="8807196" y="0"/>
                  </a:lnTo>
                </a:path>
                <a:path w="8807450" h="1373504">
                  <a:moveTo>
                    <a:pt x="0" y="1373124"/>
                  </a:moveTo>
                  <a:lnTo>
                    <a:pt x="8807196" y="1373124"/>
                  </a:lnTo>
                </a:path>
              </a:pathLst>
            </a:custGeom>
            <a:ln w="12700">
              <a:solidFill>
                <a:srgbClr val="7E7E7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99" name="object 99">
              <a:extLst>
                <a:ext uri="{FF2B5EF4-FFF2-40B4-BE49-F238E27FC236}">
                  <a16:creationId xmlns:a16="http://schemas.microsoft.com/office/drawing/2014/main" id="{65EBF722-DD73-9752-0BE3-C04A7A5791BD}"/>
                </a:ext>
              </a:extLst>
            </p:cNvPr>
            <p:cNvSpPr/>
            <p:nvPr/>
          </p:nvSpPr>
          <p:spPr>
            <a:xfrm>
              <a:off x="1286256" y="1527047"/>
              <a:ext cx="8882380" cy="3832860"/>
            </a:xfrm>
            <a:custGeom>
              <a:avLst/>
              <a:gdLst/>
              <a:ahLst/>
              <a:cxnLst/>
              <a:rect l="l" t="t" r="r" b="b"/>
              <a:pathLst>
                <a:path w="8882380" h="3832860">
                  <a:moveTo>
                    <a:pt x="0" y="0"/>
                  </a:moveTo>
                  <a:lnTo>
                    <a:pt x="0" y="3832860"/>
                  </a:lnTo>
                  <a:lnTo>
                    <a:pt x="8881872" y="383286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sp>
        <p:nvSpPr>
          <p:cNvPr id="100" name="object 100">
            <a:extLst>
              <a:ext uri="{FF2B5EF4-FFF2-40B4-BE49-F238E27FC236}">
                <a16:creationId xmlns:a16="http://schemas.microsoft.com/office/drawing/2014/main" id="{2F599602-E284-5859-B0F2-1C04CEF6C32E}"/>
              </a:ext>
            </a:extLst>
          </p:cNvPr>
          <p:cNvSpPr txBox="1"/>
          <p:nvPr/>
        </p:nvSpPr>
        <p:spPr>
          <a:xfrm>
            <a:off x="1098905" y="2517140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</p:txBody>
      </p:sp>
      <p:sp>
        <p:nvSpPr>
          <p:cNvPr id="101" name="object 101">
            <a:extLst>
              <a:ext uri="{FF2B5EF4-FFF2-40B4-BE49-F238E27FC236}">
                <a16:creationId xmlns:a16="http://schemas.microsoft.com/office/drawing/2014/main" id="{AC186653-12B8-AF5B-02AC-5EE65063B893}"/>
              </a:ext>
            </a:extLst>
          </p:cNvPr>
          <p:cNvSpPr txBox="1"/>
          <p:nvPr/>
        </p:nvSpPr>
        <p:spPr>
          <a:xfrm>
            <a:off x="5743447" y="3521202"/>
            <a:ext cx="679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‡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</p:txBody>
      </p:sp>
      <p:grpSp>
        <p:nvGrpSpPr>
          <p:cNvPr id="102" name="object 102">
            <a:extLst>
              <a:ext uri="{FF2B5EF4-FFF2-40B4-BE49-F238E27FC236}">
                <a16:creationId xmlns:a16="http://schemas.microsoft.com/office/drawing/2014/main" id="{8777E735-B349-77E5-A51D-59825C316BFC}"/>
              </a:ext>
            </a:extLst>
          </p:cNvPr>
          <p:cNvGrpSpPr/>
          <p:nvPr/>
        </p:nvGrpSpPr>
        <p:grpSpPr>
          <a:xfrm>
            <a:off x="1218946" y="1516125"/>
            <a:ext cx="8780145" cy="3472179"/>
            <a:chOff x="1218946" y="1516125"/>
            <a:chExt cx="8780145" cy="3472179"/>
          </a:xfrm>
        </p:grpSpPr>
        <p:sp>
          <p:nvSpPr>
            <p:cNvPr id="103" name="object 103">
              <a:extLst>
                <a:ext uri="{FF2B5EF4-FFF2-40B4-BE49-F238E27FC236}">
                  <a16:creationId xmlns:a16="http://schemas.microsoft.com/office/drawing/2014/main" id="{97681F0E-CAD4-5292-B034-01B4DD282A6B}"/>
                </a:ext>
              </a:extLst>
            </p:cNvPr>
            <p:cNvSpPr/>
            <p:nvPr/>
          </p:nvSpPr>
          <p:spPr>
            <a:xfrm>
              <a:off x="1429512" y="2290571"/>
              <a:ext cx="8569960" cy="2697480"/>
            </a:xfrm>
            <a:custGeom>
              <a:avLst/>
              <a:gdLst/>
              <a:ahLst/>
              <a:cxnLst/>
              <a:rect l="l" t="t" r="r" b="b"/>
              <a:pathLst>
                <a:path w="8569960" h="2697479">
                  <a:moveTo>
                    <a:pt x="89916" y="73152"/>
                  </a:moveTo>
                  <a:lnTo>
                    <a:pt x="44958" y="0"/>
                  </a:lnTo>
                  <a:lnTo>
                    <a:pt x="0" y="73152"/>
                  </a:lnTo>
                  <a:lnTo>
                    <a:pt x="89916" y="73152"/>
                  </a:lnTo>
                  <a:close/>
                </a:path>
                <a:path w="8569960" h="2697479">
                  <a:moveTo>
                    <a:pt x="339852" y="160020"/>
                  </a:moveTo>
                  <a:lnTo>
                    <a:pt x="294894" y="86868"/>
                  </a:lnTo>
                  <a:lnTo>
                    <a:pt x="249936" y="160020"/>
                  </a:lnTo>
                  <a:lnTo>
                    <a:pt x="339852" y="160020"/>
                  </a:lnTo>
                  <a:close/>
                </a:path>
                <a:path w="8569960" h="2697479">
                  <a:moveTo>
                    <a:pt x="2334768" y="888492"/>
                  </a:moveTo>
                  <a:lnTo>
                    <a:pt x="2289810" y="816864"/>
                  </a:lnTo>
                  <a:lnTo>
                    <a:pt x="2244852" y="888492"/>
                  </a:lnTo>
                  <a:lnTo>
                    <a:pt x="2334768" y="888492"/>
                  </a:lnTo>
                  <a:close/>
                </a:path>
                <a:path w="8569960" h="2697479">
                  <a:moveTo>
                    <a:pt x="3831336" y="1272540"/>
                  </a:moveTo>
                  <a:lnTo>
                    <a:pt x="3786378" y="1200912"/>
                  </a:lnTo>
                  <a:lnTo>
                    <a:pt x="3741420" y="1272540"/>
                  </a:lnTo>
                  <a:lnTo>
                    <a:pt x="3831336" y="1272540"/>
                  </a:lnTo>
                  <a:close/>
                </a:path>
                <a:path w="8569960" h="2697479">
                  <a:moveTo>
                    <a:pt x="4329684" y="1383792"/>
                  </a:moveTo>
                  <a:lnTo>
                    <a:pt x="4284726" y="1310640"/>
                  </a:lnTo>
                  <a:lnTo>
                    <a:pt x="4239768" y="1383792"/>
                  </a:lnTo>
                  <a:lnTo>
                    <a:pt x="4329684" y="1383792"/>
                  </a:lnTo>
                  <a:close/>
                </a:path>
                <a:path w="8569960" h="2697479">
                  <a:moveTo>
                    <a:pt x="4578096" y="1389888"/>
                  </a:moveTo>
                  <a:lnTo>
                    <a:pt x="4533138" y="1316736"/>
                  </a:lnTo>
                  <a:lnTo>
                    <a:pt x="4488180" y="1389888"/>
                  </a:lnTo>
                  <a:lnTo>
                    <a:pt x="4578096" y="1389888"/>
                  </a:lnTo>
                  <a:close/>
                </a:path>
                <a:path w="8569960" h="2697479">
                  <a:moveTo>
                    <a:pt x="5334000" y="1588008"/>
                  </a:moveTo>
                  <a:lnTo>
                    <a:pt x="5289042" y="1516380"/>
                  </a:lnTo>
                  <a:lnTo>
                    <a:pt x="5244084" y="1588008"/>
                  </a:lnTo>
                  <a:lnTo>
                    <a:pt x="5334000" y="1588008"/>
                  </a:lnTo>
                  <a:close/>
                </a:path>
                <a:path w="8569960" h="2697479">
                  <a:moveTo>
                    <a:pt x="5579364" y="1598676"/>
                  </a:moveTo>
                  <a:lnTo>
                    <a:pt x="5534406" y="1527048"/>
                  </a:lnTo>
                  <a:lnTo>
                    <a:pt x="5489448" y="1598676"/>
                  </a:lnTo>
                  <a:lnTo>
                    <a:pt x="5579364" y="1598676"/>
                  </a:lnTo>
                  <a:close/>
                </a:path>
                <a:path w="8569960" h="2697479">
                  <a:moveTo>
                    <a:pt x="5832348" y="1624584"/>
                  </a:moveTo>
                  <a:lnTo>
                    <a:pt x="5787390" y="1552956"/>
                  </a:lnTo>
                  <a:lnTo>
                    <a:pt x="5742432" y="1624584"/>
                  </a:lnTo>
                  <a:lnTo>
                    <a:pt x="5832348" y="1624584"/>
                  </a:lnTo>
                  <a:close/>
                </a:path>
                <a:path w="8569960" h="2697479">
                  <a:moveTo>
                    <a:pt x="6074664" y="1757172"/>
                  </a:moveTo>
                  <a:lnTo>
                    <a:pt x="6029706" y="1685544"/>
                  </a:lnTo>
                  <a:lnTo>
                    <a:pt x="5984748" y="1757172"/>
                  </a:lnTo>
                  <a:lnTo>
                    <a:pt x="6074664" y="1757172"/>
                  </a:lnTo>
                  <a:close/>
                </a:path>
                <a:path w="8569960" h="2697479">
                  <a:moveTo>
                    <a:pt x="6324600" y="1825752"/>
                  </a:moveTo>
                  <a:lnTo>
                    <a:pt x="6279642" y="1754124"/>
                  </a:lnTo>
                  <a:lnTo>
                    <a:pt x="6234684" y="1825752"/>
                  </a:lnTo>
                  <a:lnTo>
                    <a:pt x="6324600" y="1825752"/>
                  </a:lnTo>
                  <a:close/>
                </a:path>
                <a:path w="8569960" h="2697479">
                  <a:moveTo>
                    <a:pt x="6574536" y="1946148"/>
                  </a:moveTo>
                  <a:lnTo>
                    <a:pt x="6528816" y="1874520"/>
                  </a:lnTo>
                  <a:lnTo>
                    <a:pt x="6483096" y="1946148"/>
                  </a:lnTo>
                  <a:lnTo>
                    <a:pt x="6574536" y="1946148"/>
                  </a:lnTo>
                  <a:close/>
                </a:path>
                <a:path w="8569960" h="2697479">
                  <a:moveTo>
                    <a:pt x="6822948" y="1994916"/>
                  </a:moveTo>
                  <a:lnTo>
                    <a:pt x="6777990" y="1923288"/>
                  </a:lnTo>
                  <a:lnTo>
                    <a:pt x="6733032" y="1994916"/>
                  </a:lnTo>
                  <a:lnTo>
                    <a:pt x="6822948" y="1994916"/>
                  </a:lnTo>
                  <a:close/>
                </a:path>
                <a:path w="8569960" h="2697479">
                  <a:moveTo>
                    <a:pt x="7321296" y="2093976"/>
                  </a:moveTo>
                  <a:lnTo>
                    <a:pt x="7276338" y="2022348"/>
                  </a:lnTo>
                  <a:lnTo>
                    <a:pt x="7231380" y="2093976"/>
                  </a:lnTo>
                  <a:lnTo>
                    <a:pt x="7321296" y="2093976"/>
                  </a:lnTo>
                  <a:close/>
                </a:path>
                <a:path w="8569960" h="2697479">
                  <a:moveTo>
                    <a:pt x="7571232" y="2162556"/>
                  </a:moveTo>
                  <a:lnTo>
                    <a:pt x="7526274" y="2090928"/>
                  </a:lnTo>
                  <a:lnTo>
                    <a:pt x="7481316" y="2162556"/>
                  </a:lnTo>
                  <a:lnTo>
                    <a:pt x="7571232" y="2162556"/>
                  </a:lnTo>
                  <a:close/>
                </a:path>
                <a:path w="8569960" h="2697479">
                  <a:moveTo>
                    <a:pt x="7821168" y="2299716"/>
                  </a:moveTo>
                  <a:lnTo>
                    <a:pt x="7776210" y="2228088"/>
                  </a:lnTo>
                  <a:lnTo>
                    <a:pt x="7731252" y="2299716"/>
                  </a:lnTo>
                  <a:lnTo>
                    <a:pt x="7821168" y="2299716"/>
                  </a:lnTo>
                  <a:close/>
                </a:path>
                <a:path w="8569960" h="2697479">
                  <a:moveTo>
                    <a:pt x="8069580" y="2400300"/>
                  </a:moveTo>
                  <a:lnTo>
                    <a:pt x="8024622" y="2327148"/>
                  </a:lnTo>
                  <a:lnTo>
                    <a:pt x="7979664" y="2400300"/>
                  </a:lnTo>
                  <a:lnTo>
                    <a:pt x="8069580" y="2400300"/>
                  </a:lnTo>
                  <a:close/>
                </a:path>
                <a:path w="8569960" h="2697479">
                  <a:moveTo>
                    <a:pt x="8319516" y="2697480"/>
                  </a:moveTo>
                  <a:lnTo>
                    <a:pt x="8274558" y="2625852"/>
                  </a:lnTo>
                  <a:lnTo>
                    <a:pt x="8229600" y="2697480"/>
                  </a:lnTo>
                  <a:lnTo>
                    <a:pt x="8319516" y="2697480"/>
                  </a:lnTo>
                  <a:close/>
                </a:path>
                <a:path w="8569960" h="2697479">
                  <a:moveTo>
                    <a:pt x="8569452" y="2697480"/>
                  </a:moveTo>
                  <a:lnTo>
                    <a:pt x="8524494" y="2625852"/>
                  </a:lnTo>
                  <a:lnTo>
                    <a:pt x="8479536" y="2697480"/>
                  </a:lnTo>
                  <a:lnTo>
                    <a:pt x="8569452" y="2697480"/>
                  </a:lnTo>
                  <a:close/>
                </a:path>
              </a:pathLst>
            </a:custGeom>
            <a:solidFill>
              <a:srgbClr val="80BD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04" name="object 104">
              <a:extLst>
                <a:ext uri="{FF2B5EF4-FFF2-40B4-BE49-F238E27FC236}">
                  <a16:creationId xmlns:a16="http://schemas.microsoft.com/office/drawing/2014/main" id="{8C74669E-9589-B5DD-39C1-90E526BB3D6C}"/>
                </a:ext>
              </a:extLst>
            </p:cNvPr>
            <p:cNvSpPr/>
            <p:nvPr/>
          </p:nvSpPr>
          <p:spPr>
            <a:xfrm>
              <a:off x="1225296" y="2075687"/>
              <a:ext cx="67945" cy="0"/>
            </a:xfrm>
            <a:custGeom>
              <a:avLst/>
              <a:gdLst/>
              <a:ahLst/>
              <a:cxnLst/>
              <a:rect l="l" t="t" r="r" b="b"/>
              <a:pathLst>
                <a:path w="67944">
                  <a:moveTo>
                    <a:pt x="0" y="0"/>
                  </a:moveTo>
                  <a:lnTo>
                    <a:pt x="6781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05" name="object 105">
              <a:extLst>
                <a:ext uri="{FF2B5EF4-FFF2-40B4-BE49-F238E27FC236}">
                  <a16:creationId xmlns:a16="http://schemas.microsoft.com/office/drawing/2014/main" id="{0C01B86C-8F01-7274-E510-FBB2CC152EBA}"/>
                </a:ext>
              </a:extLst>
            </p:cNvPr>
            <p:cNvSpPr/>
            <p:nvPr/>
          </p:nvSpPr>
          <p:spPr>
            <a:xfrm>
              <a:off x="1225296" y="1522475"/>
              <a:ext cx="67945" cy="0"/>
            </a:xfrm>
            <a:custGeom>
              <a:avLst/>
              <a:gdLst/>
              <a:ahLst/>
              <a:cxnLst/>
              <a:rect l="l" t="t" r="r" b="b"/>
              <a:pathLst>
                <a:path w="67944">
                  <a:moveTo>
                    <a:pt x="0" y="0"/>
                  </a:moveTo>
                  <a:lnTo>
                    <a:pt x="6781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06" name="object 106">
              <a:extLst>
                <a:ext uri="{FF2B5EF4-FFF2-40B4-BE49-F238E27FC236}">
                  <a16:creationId xmlns:a16="http://schemas.microsoft.com/office/drawing/2014/main" id="{0944289D-9BE2-D4CE-CF95-EAF8E8BAB1A2}"/>
                </a:ext>
              </a:extLst>
            </p:cNvPr>
            <p:cNvSpPr/>
            <p:nvPr/>
          </p:nvSpPr>
          <p:spPr>
            <a:xfrm>
              <a:off x="1225296" y="3172968"/>
              <a:ext cx="67945" cy="0"/>
            </a:xfrm>
            <a:custGeom>
              <a:avLst/>
              <a:gdLst/>
              <a:ahLst/>
              <a:cxnLst/>
              <a:rect l="l" t="t" r="r" b="b"/>
              <a:pathLst>
                <a:path w="67944">
                  <a:moveTo>
                    <a:pt x="0" y="0"/>
                  </a:moveTo>
                  <a:lnTo>
                    <a:pt x="6781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07" name="object 107">
              <a:extLst>
                <a:ext uri="{FF2B5EF4-FFF2-40B4-BE49-F238E27FC236}">
                  <a16:creationId xmlns:a16="http://schemas.microsoft.com/office/drawing/2014/main" id="{AB8C618A-0747-B531-DA2A-887C3F7BA1FE}"/>
                </a:ext>
              </a:extLst>
            </p:cNvPr>
            <p:cNvSpPr/>
            <p:nvPr/>
          </p:nvSpPr>
          <p:spPr>
            <a:xfrm>
              <a:off x="1225296" y="4814316"/>
              <a:ext cx="67945" cy="0"/>
            </a:xfrm>
            <a:custGeom>
              <a:avLst/>
              <a:gdLst/>
              <a:ahLst/>
              <a:cxnLst/>
              <a:rect l="l" t="t" r="r" b="b"/>
              <a:pathLst>
                <a:path w="67944">
                  <a:moveTo>
                    <a:pt x="0" y="0"/>
                  </a:moveTo>
                  <a:lnTo>
                    <a:pt x="6781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sp>
        <p:nvSpPr>
          <p:cNvPr id="108" name="object 108">
            <a:extLst>
              <a:ext uri="{FF2B5EF4-FFF2-40B4-BE49-F238E27FC236}">
                <a16:creationId xmlns:a16="http://schemas.microsoft.com/office/drawing/2014/main" id="{E40BBE80-AAAC-19C8-897C-55E4508A8336}"/>
              </a:ext>
            </a:extLst>
          </p:cNvPr>
          <p:cNvSpPr txBox="1"/>
          <p:nvPr/>
        </p:nvSpPr>
        <p:spPr>
          <a:xfrm>
            <a:off x="791972" y="4158488"/>
            <a:ext cx="546100" cy="16471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541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−60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14541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−80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−100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PD-</a:t>
            </a:r>
            <a:r>
              <a:rPr kumimoji="0" sz="105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L1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status</a:t>
            </a:r>
            <a:r>
              <a:rPr kumimoji="0" sz="1050" b="0" i="0" u="none" strike="noStrike" kern="0" cap="none" spc="-15" normalizeH="0" baseline="23809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†</a:t>
            </a:r>
            <a:endParaRPr kumimoji="0" sz="1050" b="0" i="0" u="none" strike="noStrike" kern="0" cap="none" spc="0" normalizeH="0" baseline="23809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</p:txBody>
      </p:sp>
      <p:grpSp>
        <p:nvGrpSpPr>
          <p:cNvPr id="109" name="object 109">
            <a:extLst>
              <a:ext uri="{FF2B5EF4-FFF2-40B4-BE49-F238E27FC236}">
                <a16:creationId xmlns:a16="http://schemas.microsoft.com/office/drawing/2014/main" id="{13FA01E5-9840-9530-7B3D-3774FD28FB91}"/>
              </a:ext>
            </a:extLst>
          </p:cNvPr>
          <p:cNvGrpSpPr/>
          <p:nvPr/>
        </p:nvGrpSpPr>
        <p:grpSpPr>
          <a:xfrm>
            <a:off x="1613725" y="5413057"/>
            <a:ext cx="224790" cy="355600"/>
            <a:chOff x="1613725" y="5413057"/>
            <a:chExt cx="224790" cy="355600"/>
          </a:xfrm>
        </p:grpSpPr>
        <p:sp>
          <p:nvSpPr>
            <p:cNvPr id="110" name="object 110">
              <a:extLst>
                <a:ext uri="{FF2B5EF4-FFF2-40B4-BE49-F238E27FC236}">
                  <a16:creationId xmlns:a16="http://schemas.microsoft.com/office/drawing/2014/main" id="{88B0EAAA-FED0-A879-1040-F9FBF6859407}"/>
                </a:ext>
              </a:extLst>
            </p:cNvPr>
            <p:cNvSpPr/>
            <p:nvPr/>
          </p:nvSpPr>
          <p:spPr>
            <a:xfrm>
              <a:off x="1618488" y="5417820"/>
              <a:ext cx="215265" cy="346075"/>
            </a:xfrm>
            <a:custGeom>
              <a:avLst/>
              <a:gdLst/>
              <a:ahLst/>
              <a:cxnLst/>
              <a:rect l="l" t="t" r="r" b="b"/>
              <a:pathLst>
                <a:path w="215264" h="346075">
                  <a:moveTo>
                    <a:pt x="214884" y="0"/>
                  </a:moveTo>
                  <a:lnTo>
                    <a:pt x="0" y="0"/>
                  </a:lnTo>
                  <a:lnTo>
                    <a:pt x="0" y="345947"/>
                  </a:lnTo>
                  <a:lnTo>
                    <a:pt x="214884" y="345947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11" name="object 111">
              <a:extLst>
                <a:ext uri="{FF2B5EF4-FFF2-40B4-BE49-F238E27FC236}">
                  <a16:creationId xmlns:a16="http://schemas.microsoft.com/office/drawing/2014/main" id="{5DF080DA-147F-A71F-321F-177573A8E3AB}"/>
                </a:ext>
              </a:extLst>
            </p:cNvPr>
            <p:cNvSpPr/>
            <p:nvPr/>
          </p:nvSpPr>
          <p:spPr>
            <a:xfrm>
              <a:off x="1618488" y="5417820"/>
              <a:ext cx="215265" cy="346075"/>
            </a:xfrm>
            <a:custGeom>
              <a:avLst/>
              <a:gdLst/>
              <a:ahLst/>
              <a:cxnLst/>
              <a:rect l="l" t="t" r="r" b="b"/>
              <a:pathLst>
                <a:path w="215264" h="346075">
                  <a:moveTo>
                    <a:pt x="0" y="345947"/>
                  </a:moveTo>
                  <a:lnTo>
                    <a:pt x="214884" y="345947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grpSp>
        <p:nvGrpSpPr>
          <p:cNvPr id="112" name="object 112">
            <a:extLst>
              <a:ext uri="{FF2B5EF4-FFF2-40B4-BE49-F238E27FC236}">
                <a16:creationId xmlns:a16="http://schemas.microsoft.com/office/drawing/2014/main" id="{A6058982-9387-48E8-0DAF-814792FD4ED3}"/>
              </a:ext>
            </a:extLst>
          </p:cNvPr>
          <p:cNvGrpSpPr/>
          <p:nvPr/>
        </p:nvGrpSpPr>
        <p:grpSpPr>
          <a:xfrm>
            <a:off x="2104453" y="5413057"/>
            <a:ext cx="1228725" cy="355600"/>
            <a:chOff x="2104453" y="5413057"/>
            <a:chExt cx="1228725" cy="355600"/>
          </a:xfrm>
        </p:grpSpPr>
        <p:sp>
          <p:nvSpPr>
            <p:cNvPr id="113" name="object 113">
              <a:extLst>
                <a:ext uri="{FF2B5EF4-FFF2-40B4-BE49-F238E27FC236}">
                  <a16:creationId xmlns:a16="http://schemas.microsoft.com/office/drawing/2014/main" id="{8D57FCF0-9451-3443-834F-0E67579DD98F}"/>
                </a:ext>
              </a:extLst>
            </p:cNvPr>
            <p:cNvSpPr/>
            <p:nvPr/>
          </p:nvSpPr>
          <p:spPr>
            <a:xfrm>
              <a:off x="2109216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216407" y="0"/>
                  </a:moveTo>
                  <a:lnTo>
                    <a:pt x="0" y="0"/>
                  </a:lnTo>
                  <a:lnTo>
                    <a:pt x="0" y="345947"/>
                  </a:lnTo>
                  <a:lnTo>
                    <a:pt x="216407" y="345947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14" name="object 114">
              <a:extLst>
                <a:ext uri="{FF2B5EF4-FFF2-40B4-BE49-F238E27FC236}">
                  <a16:creationId xmlns:a16="http://schemas.microsoft.com/office/drawing/2014/main" id="{F7B0593F-74D7-3192-A9A0-A1F805F1599A}"/>
                </a:ext>
              </a:extLst>
            </p:cNvPr>
            <p:cNvSpPr/>
            <p:nvPr/>
          </p:nvSpPr>
          <p:spPr>
            <a:xfrm>
              <a:off x="2109216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0" y="345947"/>
                  </a:moveTo>
                  <a:lnTo>
                    <a:pt x="216407" y="345947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pic>
          <p:nvPicPr>
            <p:cNvPr id="115" name="object 115">
              <a:extLst>
                <a:ext uri="{FF2B5EF4-FFF2-40B4-BE49-F238E27FC236}">
                  <a16:creationId xmlns:a16="http://schemas.microsoft.com/office/drawing/2014/main" id="{7EE6E834-D7AD-4370-7CF8-81C1A946228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3724" y="5417820"/>
              <a:ext cx="216407" cy="345947"/>
            </a:xfrm>
            <a:prstGeom prst="rect">
              <a:avLst/>
            </a:prstGeom>
          </p:spPr>
        </p:pic>
        <p:sp>
          <p:nvSpPr>
            <p:cNvPr id="116" name="object 116">
              <a:extLst>
                <a:ext uri="{FF2B5EF4-FFF2-40B4-BE49-F238E27FC236}">
                  <a16:creationId xmlns:a16="http://schemas.microsoft.com/office/drawing/2014/main" id="{CC57C7EA-267F-B70F-46E6-6BB4B5ACC260}"/>
                </a:ext>
              </a:extLst>
            </p:cNvPr>
            <p:cNvSpPr/>
            <p:nvPr/>
          </p:nvSpPr>
          <p:spPr>
            <a:xfrm>
              <a:off x="2363724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0" y="345947"/>
                  </a:moveTo>
                  <a:lnTo>
                    <a:pt x="216407" y="345947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pic>
          <p:nvPicPr>
            <p:cNvPr id="117" name="object 117">
              <a:extLst>
                <a:ext uri="{FF2B5EF4-FFF2-40B4-BE49-F238E27FC236}">
                  <a16:creationId xmlns:a16="http://schemas.microsoft.com/office/drawing/2014/main" id="{530E9EF1-0BDD-3EB1-1549-51DE44B5FBB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3660" y="5417820"/>
              <a:ext cx="216407" cy="345947"/>
            </a:xfrm>
            <a:prstGeom prst="rect">
              <a:avLst/>
            </a:prstGeom>
          </p:spPr>
        </p:pic>
        <p:sp>
          <p:nvSpPr>
            <p:cNvPr id="118" name="object 118">
              <a:extLst>
                <a:ext uri="{FF2B5EF4-FFF2-40B4-BE49-F238E27FC236}">
                  <a16:creationId xmlns:a16="http://schemas.microsoft.com/office/drawing/2014/main" id="{E05968C4-EDF1-59F8-BE7E-4AB1FDD410EE}"/>
                </a:ext>
              </a:extLst>
            </p:cNvPr>
            <p:cNvSpPr/>
            <p:nvPr/>
          </p:nvSpPr>
          <p:spPr>
            <a:xfrm>
              <a:off x="2613660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0" y="345947"/>
                  </a:moveTo>
                  <a:lnTo>
                    <a:pt x="216407" y="345947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19" name="object 119">
              <a:extLst>
                <a:ext uri="{FF2B5EF4-FFF2-40B4-BE49-F238E27FC236}">
                  <a16:creationId xmlns:a16="http://schemas.microsoft.com/office/drawing/2014/main" id="{0503A63C-37A5-3F2B-40AA-639BD26C60FA}"/>
                </a:ext>
              </a:extLst>
            </p:cNvPr>
            <p:cNvSpPr/>
            <p:nvPr/>
          </p:nvSpPr>
          <p:spPr>
            <a:xfrm>
              <a:off x="2863596" y="5417820"/>
              <a:ext cx="215265" cy="346075"/>
            </a:xfrm>
            <a:custGeom>
              <a:avLst/>
              <a:gdLst/>
              <a:ahLst/>
              <a:cxnLst/>
              <a:rect l="l" t="t" r="r" b="b"/>
              <a:pathLst>
                <a:path w="215264" h="346075">
                  <a:moveTo>
                    <a:pt x="214883" y="0"/>
                  </a:moveTo>
                  <a:lnTo>
                    <a:pt x="0" y="0"/>
                  </a:lnTo>
                  <a:lnTo>
                    <a:pt x="0" y="345947"/>
                  </a:lnTo>
                  <a:lnTo>
                    <a:pt x="214883" y="345947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20" name="object 120">
              <a:extLst>
                <a:ext uri="{FF2B5EF4-FFF2-40B4-BE49-F238E27FC236}">
                  <a16:creationId xmlns:a16="http://schemas.microsoft.com/office/drawing/2014/main" id="{B9DC75F4-E3D3-BBBE-B170-E3C903ED3307}"/>
                </a:ext>
              </a:extLst>
            </p:cNvPr>
            <p:cNvSpPr/>
            <p:nvPr/>
          </p:nvSpPr>
          <p:spPr>
            <a:xfrm>
              <a:off x="2863596" y="5417820"/>
              <a:ext cx="215265" cy="346075"/>
            </a:xfrm>
            <a:custGeom>
              <a:avLst/>
              <a:gdLst/>
              <a:ahLst/>
              <a:cxnLst/>
              <a:rect l="l" t="t" r="r" b="b"/>
              <a:pathLst>
                <a:path w="215264" h="346075">
                  <a:moveTo>
                    <a:pt x="0" y="345947"/>
                  </a:moveTo>
                  <a:lnTo>
                    <a:pt x="214883" y="345947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pic>
          <p:nvPicPr>
            <p:cNvPr id="121" name="object 121">
              <a:extLst>
                <a:ext uri="{FF2B5EF4-FFF2-40B4-BE49-F238E27FC236}">
                  <a16:creationId xmlns:a16="http://schemas.microsoft.com/office/drawing/2014/main" id="{4737237D-9E5D-3DE7-02C0-5BC3888CE86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12008" y="5417820"/>
              <a:ext cx="216407" cy="345947"/>
            </a:xfrm>
            <a:prstGeom prst="rect">
              <a:avLst/>
            </a:prstGeom>
          </p:spPr>
        </p:pic>
        <p:sp>
          <p:nvSpPr>
            <p:cNvPr id="122" name="object 122">
              <a:extLst>
                <a:ext uri="{FF2B5EF4-FFF2-40B4-BE49-F238E27FC236}">
                  <a16:creationId xmlns:a16="http://schemas.microsoft.com/office/drawing/2014/main" id="{1CDB8BE9-3C66-9978-397F-02779D49D9A3}"/>
                </a:ext>
              </a:extLst>
            </p:cNvPr>
            <p:cNvSpPr/>
            <p:nvPr/>
          </p:nvSpPr>
          <p:spPr>
            <a:xfrm>
              <a:off x="3112008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0" y="345947"/>
                  </a:moveTo>
                  <a:lnTo>
                    <a:pt x="216407" y="345947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grpSp>
        <p:nvGrpSpPr>
          <p:cNvPr id="123" name="object 123">
            <a:extLst>
              <a:ext uri="{FF2B5EF4-FFF2-40B4-BE49-F238E27FC236}">
                <a16:creationId xmlns:a16="http://schemas.microsoft.com/office/drawing/2014/main" id="{60D326E2-772B-B2C4-81C9-BCEB79497FD3}"/>
              </a:ext>
            </a:extLst>
          </p:cNvPr>
          <p:cNvGrpSpPr/>
          <p:nvPr/>
        </p:nvGrpSpPr>
        <p:grpSpPr>
          <a:xfrm>
            <a:off x="3605593" y="5413057"/>
            <a:ext cx="1722755" cy="355600"/>
            <a:chOff x="3605593" y="5413057"/>
            <a:chExt cx="1722755" cy="355600"/>
          </a:xfrm>
        </p:grpSpPr>
        <p:sp>
          <p:nvSpPr>
            <p:cNvPr id="124" name="object 124">
              <a:extLst>
                <a:ext uri="{FF2B5EF4-FFF2-40B4-BE49-F238E27FC236}">
                  <a16:creationId xmlns:a16="http://schemas.microsoft.com/office/drawing/2014/main" id="{9CC359B9-63C2-D6C7-49E3-B3FFC77D3BED}"/>
                </a:ext>
              </a:extLst>
            </p:cNvPr>
            <p:cNvSpPr/>
            <p:nvPr/>
          </p:nvSpPr>
          <p:spPr>
            <a:xfrm>
              <a:off x="3610355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216408" y="0"/>
                  </a:moveTo>
                  <a:lnTo>
                    <a:pt x="0" y="0"/>
                  </a:lnTo>
                  <a:lnTo>
                    <a:pt x="0" y="345947"/>
                  </a:lnTo>
                  <a:lnTo>
                    <a:pt x="216408" y="345947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25" name="object 125">
              <a:extLst>
                <a:ext uri="{FF2B5EF4-FFF2-40B4-BE49-F238E27FC236}">
                  <a16:creationId xmlns:a16="http://schemas.microsoft.com/office/drawing/2014/main" id="{8DBB4298-ED34-ECAB-1BE4-5DFD4E5CD338}"/>
                </a:ext>
              </a:extLst>
            </p:cNvPr>
            <p:cNvSpPr/>
            <p:nvPr/>
          </p:nvSpPr>
          <p:spPr>
            <a:xfrm>
              <a:off x="3610355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0" y="345947"/>
                  </a:moveTo>
                  <a:lnTo>
                    <a:pt x="216408" y="345947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26" name="object 126">
              <a:extLst>
                <a:ext uri="{FF2B5EF4-FFF2-40B4-BE49-F238E27FC236}">
                  <a16:creationId xmlns:a16="http://schemas.microsoft.com/office/drawing/2014/main" id="{650043DE-A583-08A0-BCB3-9EAEF2327003}"/>
                </a:ext>
              </a:extLst>
            </p:cNvPr>
            <p:cNvSpPr/>
            <p:nvPr/>
          </p:nvSpPr>
          <p:spPr>
            <a:xfrm>
              <a:off x="3860291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216408" y="0"/>
                  </a:moveTo>
                  <a:lnTo>
                    <a:pt x="0" y="0"/>
                  </a:lnTo>
                  <a:lnTo>
                    <a:pt x="0" y="345947"/>
                  </a:lnTo>
                  <a:lnTo>
                    <a:pt x="216408" y="345947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27" name="object 127">
              <a:extLst>
                <a:ext uri="{FF2B5EF4-FFF2-40B4-BE49-F238E27FC236}">
                  <a16:creationId xmlns:a16="http://schemas.microsoft.com/office/drawing/2014/main" id="{B2E09975-7A5D-024F-9E64-AC609444C530}"/>
                </a:ext>
              </a:extLst>
            </p:cNvPr>
            <p:cNvSpPr/>
            <p:nvPr/>
          </p:nvSpPr>
          <p:spPr>
            <a:xfrm>
              <a:off x="3860291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0" y="345947"/>
                  </a:moveTo>
                  <a:lnTo>
                    <a:pt x="216408" y="345947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pic>
          <p:nvPicPr>
            <p:cNvPr id="128" name="object 128">
              <a:extLst>
                <a:ext uri="{FF2B5EF4-FFF2-40B4-BE49-F238E27FC236}">
                  <a16:creationId xmlns:a16="http://schemas.microsoft.com/office/drawing/2014/main" id="{A502E32D-98B6-458C-72E7-117E878A862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10227" y="5417820"/>
              <a:ext cx="216408" cy="345947"/>
            </a:xfrm>
            <a:prstGeom prst="rect">
              <a:avLst/>
            </a:prstGeom>
          </p:spPr>
        </p:pic>
        <p:sp>
          <p:nvSpPr>
            <p:cNvPr id="129" name="object 129">
              <a:extLst>
                <a:ext uri="{FF2B5EF4-FFF2-40B4-BE49-F238E27FC236}">
                  <a16:creationId xmlns:a16="http://schemas.microsoft.com/office/drawing/2014/main" id="{2BE2C107-BFA1-D760-C784-8FE0046269D2}"/>
                </a:ext>
              </a:extLst>
            </p:cNvPr>
            <p:cNvSpPr/>
            <p:nvPr/>
          </p:nvSpPr>
          <p:spPr>
            <a:xfrm>
              <a:off x="4110227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0" y="345947"/>
                  </a:moveTo>
                  <a:lnTo>
                    <a:pt x="216408" y="345947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pic>
          <p:nvPicPr>
            <p:cNvPr id="130" name="object 130">
              <a:extLst>
                <a:ext uri="{FF2B5EF4-FFF2-40B4-BE49-F238E27FC236}">
                  <a16:creationId xmlns:a16="http://schemas.microsoft.com/office/drawing/2014/main" id="{0D2A4BD2-79AC-676C-50C5-2D61FA322EF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60163" y="5417820"/>
              <a:ext cx="214884" cy="345947"/>
            </a:xfrm>
            <a:prstGeom prst="rect">
              <a:avLst/>
            </a:prstGeom>
          </p:spPr>
        </p:pic>
        <p:sp>
          <p:nvSpPr>
            <p:cNvPr id="131" name="object 131">
              <a:extLst>
                <a:ext uri="{FF2B5EF4-FFF2-40B4-BE49-F238E27FC236}">
                  <a16:creationId xmlns:a16="http://schemas.microsoft.com/office/drawing/2014/main" id="{E131190E-17F2-6341-816E-18DFE9FD97CA}"/>
                </a:ext>
              </a:extLst>
            </p:cNvPr>
            <p:cNvSpPr/>
            <p:nvPr/>
          </p:nvSpPr>
          <p:spPr>
            <a:xfrm>
              <a:off x="4360163" y="5417820"/>
              <a:ext cx="215265" cy="346075"/>
            </a:xfrm>
            <a:custGeom>
              <a:avLst/>
              <a:gdLst/>
              <a:ahLst/>
              <a:cxnLst/>
              <a:rect l="l" t="t" r="r" b="b"/>
              <a:pathLst>
                <a:path w="215264" h="346075">
                  <a:moveTo>
                    <a:pt x="0" y="345947"/>
                  </a:moveTo>
                  <a:lnTo>
                    <a:pt x="214884" y="345947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pic>
          <p:nvPicPr>
            <p:cNvPr id="132" name="object 132">
              <a:extLst>
                <a:ext uri="{FF2B5EF4-FFF2-40B4-BE49-F238E27FC236}">
                  <a16:creationId xmlns:a16="http://schemas.microsoft.com/office/drawing/2014/main" id="{CEB5DD42-2804-4982-8C8A-E23FF2DA1AA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10100" y="5417820"/>
              <a:ext cx="214884" cy="345947"/>
            </a:xfrm>
            <a:prstGeom prst="rect">
              <a:avLst/>
            </a:prstGeom>
          </p:spPr>
        </p:pic>
        <p:sp>
          <p:nvSpPr>
            <p:cNvPr id="133" name="object 133">
              <a:extLst>
                <a:ext uri="{FF2B5EF4-FFF2-40B4-BE49-F238E27FC236}">
                  <a16:creationId xmlns:a16="http://schemas.microsoft.com/office/drawing/2014/main" id="{7B5AC5D1-34F8-E574-70DE-06FDF4F15A64}"/>
                </a:ext>
              </a:extLst>
            </p:cNvPr>
            <p:cNvSpPr/>
            <p:nvPr/>
          </p:nvSpPr>
          <p:spPr>
            <a:xfrm>
              <a:off x="4610100" y="5417820"/>
              <a:ext cx="215265" cy="346075"/>
            </a:xfrm>
            <a:custGeom>
              <a:avLst/>
              <a:gdLst/>
              <a:ahLst/>
              <a:cxnLst/>
              <a:rect l="l" t="t" r="r" b="b"/>
              <a:pathLst>
                <a:path w="215264" h="346075">
                  <a:moveTo>
                    <a:pt x="0" y="345947"/>
                  </a:moveTo>
                  <a:lnTo>
                    <a:pt x="214884" y="345947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34" name="object 134">
              <a:extLst>
                <a:ext uri="{FF2B5EF4-FFF2-40B4-BE49-F238E27FC236}">
                  <a16:creationId xmlns:a16="http://schemas.microsoft.com/office/drawing/2014/main" id="{40F546BB-D03F-18CC-E427-7EB64BBD54C8}"/>
                </a:ext>
              </a:extLst>
            </p:cNvPr>
            <p:cNvSpPr/>
            <p:nvPr/>
          </p:nvSpPr>
          <p:spPr>
            <a:xfrm>
              <a:off x="4858511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216408" y="0"/>
                  </a:moveTo>
                  <a:lnTo>
                    <a:pt x="0" y="0"/>
                  </a:lnTo>
                  <a:lnTo>
                    <a:pt x="0" y="345947"/>
                  </a:lnTo>
                  <a:lnTo>
                    <a:pt x="216408" y="345947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3E3E3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35" name="object 135">
              <a:extLst>
                <a:ext uri="{FF2B5EF4-FFF2-40B4-BE49-F238E27FC236}">
                  <a16:creationId xmlns:a16="http://schemas.microsoft.com/office/drawing/2014/main" id="{4BE31FF7-C3C5-1D0E-58C2-82C92C13AFD2}"/>
                </a:ext>
              </a:extLst>
            </p:cNvPr>
            <p:cNvSpPr/>
            <p:nvPr/>
          </p:nvSpPr>
          <p:spPr>
            <a:xfrm>
              <a:off x="4858511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0" y="345947"/>
                  </a:moveTo>
                  <a:lnTo>
                    <a:pt x="216408" y="345947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36" name="object 136">
              <a:extLst>
                <a:ext uri="{FF2B5EF4-FFF2-40B4-BE49-F238E27FC236}">
                  <a16:creationId xmlns:a16="http://schemas.microsoft.com/office/drawing/2014/main" id="{EC0FB56A-693A-D536-49D1-7ACD71A2D106}"/>
                </a:ext>
              </a:extLst>
            </p:cNvPr>
            <p:cNvSpPr/>
            <p:nvPr/>
          </p:nvSpPr>
          <p:spPr>
            <a:xfrm>
              <a:off x="5106923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216408" y="0"/>
                  </a:moveTo>
                  <a:lnTo>
                    <a:pt x="0" y="0"/>
                  </a:lnTo>
                  <a:lnTo>
                    <a:pt x="0" y="345947"/>
                  </a:lnTo>
                  <a:lnTo>
                    <a:pt x="216408" y="345947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37" name="object 137">
              <a:extLst>
                <a:ext uri="{FF2B5EF4-FFF2-40B4-BE49-F238E27FC236}">
                  <a16:creationId xmlns:a16="http://schemas.microsoft.com/office/drawing/2014/main" id="{8F54F9F9-2323-268C-E3CD-252013AD2839}"/>
                </a:ext>
              </a:extLst>
            </p:cNvPr>
            <p:cNvSpPr/>
            <p:nvPr/>
          </p:nvSpPr>
          <p:spPr>
            <a:xfrm>
              <a:off x="5106923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0" y="345947"/>
                  </a:moveTo>
                  <a:lnTo>
                    <a:pt x="216408" y="345947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grpSp>
        <p:nvGrpSpPr>
          <p:cNvPr id="138" name="object 138">
            <a:extLst>
              <a:ext uri="{FF2B5EF4-FFF2-40B4-BE49-F238E27FC236}">
                <a16:creationId xmlns:a16="http://schemas.microsoft.com/office/drawing/2014/main" id="{E500DAC9-B8E4-713A-AEB4-A6BF49B7CF0C}"/>
              </a:ext>
            </a:extLst>
          </p:cNvPr>
          <p:cNvGrpSpPr/>
          <p:nvPr/>
        </p:nvGrpSpPr>
        <p:grpSpPr>
          <a:xfrm>
            <a:off x="5600509" y="5413057"/>
            <a:ext cx="724535" cy="355600"/>
            <a:chOff x="5600509" y="5413057"/>
            <a:chExt cx="724535" cy="355600"/>
          </a:xfrm>
        </p:grpSpPr>
        <p:sp>
          <p:nvSpPr>
            <p:cNvPr id="139" name="object 139">
              <a:extLst>
                <a:ext uri="{FF2B5EF4-FFF2-40B4-BE49-F238E27FC236}">
                  <a16:creationId xmlns:a16="http://schemas.microsoft.com/office/drawing/2014/main" id="{892D2846-BFB4-1E90-C9F0-99353314555F}"/>
                </a:ext>
              </a:extLst>
            </p:cNvPr>
            <p:cNvSpPr/>
            <p:nvPr/>
          </p:nvSpPr>
          <p:spPr>
            <a:xfrm>
              <a:off x="5605271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216408" y="0"/>
                  </a:moveTo>
                  <a:lnTo>
                    <a:pt x="0" y="0"/>
                  </a:lnTo>
                  <a:lnTo>
                    <a:pt x="0" y="345947"/>
                  </a:lnTo>
                  <a:lnTo>
                    <a:pt x="216408" y="345947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40" name="object 140">
              <a:extLst>
                <a:ext uri="{FF2B5EF4-FFF2-40B4-BE49-F238E27FC236}">
                  <a16:creationId xmlns:a16="http://schemas.microsoft.com/office/drawing/2014/main" id="{38A9BE1F-35E9-7FB9-8360-2BBCC3A72C47}"/>
                </a:ext>
              </a:extLst>
            </p:cNvPr>
            <p:cNvSpPr/>
            <p:nvPr/>
          </p:nvSpPr>
          <p:spPr>
            <a:xfrm>
              <a:off x="5605271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0" y="345947"/>
                  </a:moveTo>
                  <a:lnTo>
                    <a:pt x="216408" y="345947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pic>
          <p:nvPicPr>
            <p:cNvPr id="141" name="object 141">
              <a:extLst>
                <a:ext uri="{FF2B5EF4-FFF2-40B4-BE49-F238E27FC236}">
                  <a16:creationId xmlns:a16="http://schemas.microsoft.com/office/drawing/2014/main" id="{F01D19EF-289F-D44F-0F49-CEEF4215405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55207" y="5417820"/>
              <a:ext cx="216408" cy="345947"/>
            </a:xfrm>
            <a:prstGeom prst="rect">
              <a:avLst/>
            </a:prstGeom>
          </p:spPr>
        </p:pic>
        <p:sp>
          <p:nvSpPr>
            <p:cNvPr id="142" name="object 142">
              <a:extLst>
                <a:ext uri="{FF2B5EF4-FFF2-40B4-BE49-F238E27FC236}">
                  <a16:creationId xmlns:a16="http://schemas.microsoft.com/office/drawing/2014/main" id="{334F84FD-8439-7FCE-88FE-89397C640D4D}"/>
                </a:ext>
              </a:extLst>
            </p:cNvPr>
            <p:cNvSpPr/>
            <p:nvPr/>
          </p:nvSpPr>
          <p:spPr>
            <a:xfrm>
              <a:off x="5855207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5" h="346075">
                  <a:moveTo>
                    <a:pt x="0" y="345947"/>
                  </a:moveTo>
                  <a:lnTo>
                    <a:pt x="216408" y="345947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43" name="object 143">
              <a:extLst>
                <a:ext uri="{FF2B5EF4-FFF2-40B4-BE49-F238E27FC236}">
                  <a16:creationId xmlns:a16="http://schemas.microsoft.com/office/drawing/2014/main" id="{F0200A07-FC64-2D73-78DB-066FCCB18BE0}"/>
                </a:ext>
              </a:extLst>
            </p:cNvPr>
            <p:cNvSpPr/>
            <p:nvPr/>
          </p:nvSpPr>
          <p:spPr>
            <a:xfrm>
              <a:off x="6105143" y="5417820"/>
              <a:ext cx="215265" cy="346075"/>
            </a:xfrm>
            <a:custGeom>
              <a:avLst/>
              <a:gdLst/>
              <a:ahLst/>
              <a:cxnLst/>
              <a:rect l="l" t="t" r="r" b="b"/>
              <a:pathLst>
                <a:path w="215264" h="346075">
                  <a:moveTo>
                    <a:pt x="214884" y="0"/>
                  </a:moveTo>
                  <a:lnTo>
                    <a:pt x="0" y="0"/>
                  </a:lnTo>
                  <a:lnTo>
                    <a:pt x="0" y="345947"/>
                  </a:lnTo>
                  <a:lnTo>
                    <a:pt x="214884" y="345947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3E3E3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44" name="object 144">
              <a:extLst>
                <a:ext uri="{FF2B5EF4-FFF2-40B4-BE49-F238E27FC236}">
                  <a16:creationId xmlns:a16="http://schemas.microsoft.com/office/drawing/2014/main" id="{036EC46F-D96F-5E40-A3EB-54C204E5C272}"/>
                </a:ext>
              </a:extLst>
            </p:cNvPr>
            <p:cNvSpPr/>
            <p:nvPr/>
          </p:nvSpPr>
          <p:spPr>
            <a:xfrm>
              <a:off x="6105143" y="5417820"/>
              <a:ext cx="215265" cy="346075"/>
            </a:xfrm>
            <a:custGeom>
              <a:avLst/>
              <a:gdLst/>
              <a:ahLst/>
              <a:cxnLst/>
              <a:rect l="l" t="t" r="r" b="b"/>
              <a:pathLst>
                <a:path w="215264" h="346075">
                  <a:moveTo>
                    <a:pt x="0" y="345947"/>
                  </a:moveTo>
                  <a:lnTo>
                    <a:pt x="214884" y="345947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grpSp>
        <p:nvGrpSpPr>
          <p:cNvPr id="145" name="object 145">
            <a:extLst>
              <a:ext uri="{FF2B5EF4-FFF2-40B4-BE49-F238E27FC236}">
                <a16:creationId xmlns:a16="http://schemas.microsoft.com/office/drawing/2014/main" id="{5ACE4DF7-7F9B-F919-0E04-9701532EA55E}"/>
              </a:ext>
            </a:extLst>
          </p:cNvPr>
          <p:cNvGrpSpPr/>
          <p:nvPr/>
        </p:nvGrpSpPr>
        <p:grpSpPr>
          <a:xfrm>
            <a:off x="6848665" y="5413057"/>
            <a:ext cx="224790" cy="355600"/>
            <a:chOff x="6848665" y="5413057"/>
            <a:chExt cx="224790" cy="355600"/>
          </a:xfrm>
        </p:grpSpPr>
        <p:pic>
          <p:nvPicPr>
            <p:cNvPr id="146" name="object 146">
              <a:extLst>
                <a:ext uri="{FF2B5EF4-FFF2-40B4-BE49-F238E27FC236}">
                  <a16:creationId xmlns:a16="http://schemas.microsoft.com/office/drawing/2014/main" id="{A5DB2093-DF1D-9906-8507-219359B2BA2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53428" y="5417820"/>
              <a:ext cx="214883" cy="345947"/>
            </a:xfrm>
            <a:prstGeom prst="rect">
              <a:avLst/>
            </a:prstGeom>
          </p:spPr>
        </p:pic>
        <p:sp>
          <p:nvSpPr>
            <p:cNvPr id="147" name="object 147">
              <a:extLst>
                <a:ext uri="{FF2B5EF4-FFF2-40B4-BE49-F238E27FC236}">
                  <a16:creationId xmlns:a16="http://schemas.microsoft.com/office/drawing/2014/main" id="{AB5AB397-705B-1BFB-6DD2-12A142BA94CA}"/>
                </a:ext>
              </a:extLst>
            </p:cNvPr>
            <p:cNvSpPr/>
            <p:nvPr/>
          </p:nvSpPr>
          <p:spPr>
            <a:xfrm>
              <a:off x="6853428" y="5417820"/>
              <a:ext cx="215265" cy="346075"/>
            </a:xfrm>
            <a:custGeom>
              <a:avLst/>
              <a:gdLst/>
              <a:ahLst/>
              <a:cxnLst/>
              <a:rect l="l" t="t" r="r" b="b"/>
              <a:pathLst>
                <a:path w="215265" h="346075">
                  <a:moveTo>
                    <a:pt x="0" y="345947"/>
                  </a:moveTo>
                  <a:lnTo>
                    <a:pt x="214883" y="345947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grpSp>
        <p:nvGrpSpPr>
          <p:cNvPr id="148" name="object 148">
            <a:extLst>
              <a:ext uri="{FF2B5EF4-FFF2-40B4-BE49-F238E27FC236}">
                <a16:creationId xmlns:a16="http://schemas.microsoft.com/office/drawing/2014/main" id="{B6EE4C8B-A313-B088-4BCB-4997B6F29BFE}"/>
              </a:ext>
            </a:extLst>
          </p:cNvPr>
          <p:cNvGrpSpPr/>
          <p:nvPr/>
        </p:nvGrpSpPr>
        <p:grpSpPr>
          <a:xfrm>
            <a:off x="8095297" y="5413057"/>
            <a:ext cx="474345" cy="355600"/>
            <a:chOff x="8095297" y="5413057"/>
            <a:chExt cx="474345" cy="355600"/>
          </a:xfrm>
        </p:grpSpPr>
        <p:sp>
          <p:nvSpPr>
            <p:cNvPr id="149" name="object 149">
              <a:extLst>
                <a:ext uri="{FF2B5EF4-FFF2-40B4-BE49-F238E27FC236}">
                  <a16:creationId xmlns:a16="http://schemas.microsoft.com/office/drawing/2014/main" id="{85BB91C7-8AEB-0786-4F3D-93A1C0194D5A}"/>
                </a:ext>
              </a:extLst>
            </p:cNvPr>
            <p:cNvSpPr/>
            <p:nvPr/>
          </p:nvSpPr>
          <p:spPr>
            <a:xfrm>
              <a:off x="8100059" y="5417820"/>
              <a:ext cx="215265" cy="346075"/>
            </a:xfrm>
            <a:custGeom>
              <a:avLst/>
              <a:gdLst/>
              <a:ahLst/>
              <a:cxnLst/>
              <a:rect l="l" t="t" r="r" b="b"/>
              <a:pathLst>
                <a:path w="215265" h="346075">
                  <a:moveTo>
                    <a:pt x="214883" y="0"/>
                  </a:moveTo>
                  <a:lnTo>
                    <a:pt x="0" y="0"/>
                  </a:lnTo>
                  <a:lnTo>
                    <a:pt x="0" y="345947"/>
                  </a:lnTo>
                  <a:lnTo>
                    <a:pt x="214883" y="345947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50" name="object 150">
              <a:extLst>
                <a:ext uri="{FF2B5EF4-FFF2-40B4-BE49-F238E27FC236}">
                  <a16:creationId xmlns:a16="http://schemas.microsoft.com/office/drawing/2014/main" id="{8E42EDCE-391C-371D-7FF6-F0198638A279}"/>
                </a:ext>
              </a:extLst>
            </p:cNvPr>
            <p:cNvSpPr/>
            <p:nvPr/>
          </p:nvSpPr>
          <p:spPr>
            <a:xfrm>
              <a:off x="8100059" y="5417820"/>
              <a:ext cx="215265" cy="346075"/>
            </a:xfrm>
            <a:custGeom>
              <a:avLst/>
              <a:gdLst/>
              <a:ahLst/>
              <a:cxnLst/>
              <a:rect l="l" t="t" r="r" b="b"/>
              <a:pathLst>
                <a:path w="215265" h="346075">
                  <a:moveTo>
                    <a:pt x="0" y="345947"/>
                  </a:moveTo>
                  <a:lnTo>
                    <a:pt x="214883" y="345947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51" name="object 151">
              <a:extLst>
                <a:ext uri="{FF2B5EF4-FFF2-40B4-BE49-F238E27FC236}">
                  <a16:creationId xmlns:a16="http://schemas.microsoft.com/office/drawing/2014/main" id="{FDCDB4B0-BF59-5F35-0CB2-D054DD16E9F8}"/>
                </a:ext>
              </a:extLst>
            </p:cNvPr>
            <p:cNvSpPr/>
            <p:nvPr/>
          </p:nvSpPr>
          <p:spPr>
            <a:xfrm>
              <a:off x="8348471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4" h="346075">
                  <a:moveTo>
                    <a:pt x="216407" y="0"/>
                  </a:moveTo>
                  <a:lnTo>
                    <a:pt x="0" y="0"/>
                  </a:lnTo>
                  <a:lnTo>
                    <a:pt x="0" y="345947"/>
                  </a:lnTo>
                  <a:lnTo>
                    <a:pt x="216407" y="345947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3E3E3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52" name="object 152">
              <a:extLst>
                <a:ext uri="{FF2B5EF4-FFF2-40B4-BE49-F238E27FC236}">
                  <a16:creationId xmlns:a16="http://schemas.microsoft.com/office/drawing/2014/main" id="{204301E7-6F3A-8298-D005-127AB1B18685}"/>
                </a:ext>
              </a:extLst>
            </p:cNvPr>
            <p:cNvSpPr/>
            <p:nvPr/>
          </p:nvSpPr>
          <p:spPr>
            <a:xfrm>
              <a:off x="8348471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4" h="346075">
                  <a:moveTo>
                    <a:pt x="0" y="345947"/>
                  </a:moveTo>
                  <a:lnTo>
                    <a:pt x="216407" y="345947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grpSp>
        <p:nvGrpSpPr>
          <p:cNvPr id="153" name="object 153">
            <a:extLst>
              <a:ext uri="{FF2B5EF4-FFF2-40B4-BE49-F238E27FC236}">
                <a16:creationId xmlns:a16="http://schemas.microsoft.com/office/drawing/2014/main" id="{BF83B28C-87A5-11B4-C5FE-068802B04B48}"/>
              </a:ext>
            </a:extLst>
          </p:cNvPr>
          <p:cNvGrpSpPr/>
          <p:nvPr/>
        </p:nvGrpSpPr>
        <p:grpSpPr>
          <a:xfrm>
            <a:off x="8843581" y="5413057"/>
            <a:ext cx="724535" cy="355600"/>
            <a:chOff x="8843581" y="5413057"/>
            <a:chExt cx="724535" cy="355600"/>
          </a:xfrm>
        </p:grpSpPr>
        <p:sp>
          <p:nvSpPr>
            <p:cNvPr id="154" name="object 154">
              <a:extLst>
                <a:ext uri="{FF2B5EF4-FFF2-40B4-BE49-F238E27FC236}">
                  <a16:creationId xmlns:a16="http://schemas.microsoft.com/office/drawing/2014/main" id="{9A0BBC06-2B44-1EF5-EF69-8EB6E2D61DDD}"/>
                </a:ext>
              </a:extLst>
            </p:cNvPr>
            <p:cNvSpPr/>
            <p:nvPr/>
          </p:nvSpPr>
          <p:spPr>
            <a:xfrm>
              <a:off x="8848343" y="5417820"/>
              <a:ext cx="215265" cy="346075"/>
            </a:xfrm>
            <a:custGeom>
              <a:avLst/>
              <a:gdLst/>
              <a:ahLst/>
              <a:cxnLst/>
              <a:rect l="l" t="t" r="r" b="b"/>
              <a:pathLst>
                <a:path w="215265" h="346075">
                  <a:moveTo>
                    <a:pt x="214883" y="0"/>
                  </a:moveTo>
                  <a:lnTo>
                    <a:pt x="0" y="0"/>
                  </a:lnTo>
                  <a:lnTo>
                    <a:pt x="0" y="345947"/>
                  </a:lnTo>
                  <a:lnTo>
                    <a:pt x="214883" y="345947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55" name="object 155">
              <a:extLst>
                <a:ext uri="{FF2B5EF4-FFF2-40B4-BE49-F238E27FC236}">
                  <a16:creationId xmlns:a16="http://schemas.microsoft.com/office/drawing/2014/main" id="{D4209D23-A668-EA00-4725-E6045F1702CA}"/>
                </a:ext>
              </a:extLst>
            </p:cNvPr>
            <p:cNvSpPr/>
            <p:nvPr/>
          </p:nvSpPr>
          <p:spPr>
            <a:xfrm>
              <a:off x="8848343" y="5417820"/>
              <a:ext cx="215265" cy="346075"/>
            </a:xfrm>
            <a:custGeom>
              <a:avLst/>
              <a:gdLst/>
              <a:ahLst/>
              <a:cxnLst/>
              <a:rect l="l" t="t" r="r" b="b"/>
              <a:pathLst>
                <a:path w="215265" h="346075">
                  <a:moveTo>
                    <a:pt x="0" y="345947"/>
                  </a:moveTo>
                  <a:lnTo>
                    <a:pt x="214883" y="345947"/>
                  </a:lnTo>
                  <a:lnTo>
                    <a:pt x="214883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56" name="object 156">
              <a:extLst>
                <a:ext uri="{FF2B5EF4-FFF2-40B4-BE49-F238E27FC236}">
                  <a16:creationId xmlns:a16="http://schemas.microsoft.com/office/drawing/2014/main" id="{BE94AA09-F53C-EB6F-411E-B923AB6A974E}"/>
                </a:ext>
              </a:extLst>
            </p:cNvPr>
            <p:cNvSpPr/>
            <p:nvPr/>
          </p:nvSpPr>
          <p:spPr>
            <a:xfrm>
              <a:off x="9096755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4" h="346075">
                  <a:moveTo>
                    <a:pt x="216407" y="0"/>
                  </a:moveTo>
                  <a:lnTo>
                    <a:pt x="0" y="0"/>
                  </a:lnTo>
                  <a:lnTo>
                    <a:pt x="0" y="345947"/>
                  </a:lnTo>
                  <a:lnTo>
                    <a:pt x="216407" y="345947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57" name="object 157">
              <a:extLst>
                <a:ext uri="{FF2B5EF4-FFF2-40B4-BE49-F238E27FC236}">
                  <a16:creationId xmlns:a16="http://schemas.microsoft.com/office/drawing/2014/main" id="{9FD33CC1-AE60-E847-B462-90043FB41962}"/>
                </a:ext>
              </a:extLst>
            </p:cNvPr>
            <p:cNvSpPr/>
            <p:nvPr/>
          </p:nvSpPr>
          <p:spPr>
            <a:xfrm>
              <a:off x="9096755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4" h="346075">
                  <a:moveTo>
                    <a:pt x="0" y="345947"/>
                  </a:moveTo>
                  <a:lnTo>
                    <a:pt x="216407" y="345947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58" name="object 158">
              <a:extLst>
                <a:ext uri="{FF2B5EF4-FFF2-40B4-BE49-F238E27FC236}">
                  <a16:creationId xmlns:a16="http://schemas.microsoft.com/office/drawing/2014/main" id="{D109394B-3F36-0C25-5DA7-273EE3F54CF4}"/>
                </a:ext>
              </a:extLst>
            </p:cNvPr>
            <p:cNvSpPr/>
            <p:nvPr/>
          </p:nvSpPr>
          <p:spPr>
            <a:xfrm>
              <a:off x="9346691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4" h="346075">
                  <a:moveTo>
                    <a:pt x="216407" y="0"/>
                  </a:moveTo>
                  <a:lnTo>
                    <a:pt x="0" y="0"/>
                  </a:lnTo>
                  <a:lnTo>
                    <a:pt x="0" y="345947"/>
                  </a:lnTo>
                  <a:lnTo>
                    <a:pt x="216407" y="345947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59" name="object 159">
              <a:extLst>
                <a:ext uri="{FF2B5EF4-FFF2-40B4-BE49-F238E27FC236}">
                  <a16:creationId xmlns:a16="http://schemas.microsoft.com/office/drawing/2014/main" id="{A8F3F514-3159-1378-4B54-D5B6D1EC6559}"/>
                </a:ext>
              </a:extLst>
            </p:cNvPr>
            <p:cNvSpPr/>
            <p:nvPr/>
          </p:nvSpPr>
          <p:spPr>
            <a:xfrm>
              <a:off x="9346691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4" h="346075">
                  <a:moveTo>
                    <a:pt x="0" y="345947"/>
                  </a:moveTo>
                  <a:lnTo>
                    <a:pt x="216407" y="345947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grpSp>
        <p:nvGrpSpPr>
          <p:cNvPr id="160" name="object 160">
            <a:extLst>
              <a:ext uri="{FF2B5EF4-FFF2-40B4-BE49-F238E27FC236}">
                <a16:creationId xmlns:a16="http://schemas.microsoft.com/office/drawing/2014/main" id="{092A36C8-25EA-FD56-E96E-91405EEC15D8}"/>
              </a:ext>
            </a:extLst>
          </p:cNvPr>
          <p:cNvGrpSpPr/>
          <p:nvPr/>
        </p:nvGrpSpPr>
        <p:grpSpPr>
          <a:xfrm>
            <a:off x="9840277" y="5413057"/>
            <a:ext cx="226060" cy="355600"/>
            <a:chOff x="9840277" y="5413057"/>
            <a:chExt cx="226060" cy="355600"/>
          </a:xfrm>
        </p:grpSpPr>
        <p:sp>
          <p:nvSpPr>
            <p:cNvPr id="161" name="object 161">
              <a:extLst>
                <a:ext uri="{FF2B5EF4-FFF2-40B4-BE49-F238E27FC236}">
                  <a16:creationId xmlns:a16="http://schemas.microsoft.com/office/drawing/2014/main" id="{062604A9-3D0E-2AF3-EF57-D2B0F86A804A}"/>
                </a:ext>
              </a:extLst>
            </p:cNvPr>
            <p:cNvSpPr/>
            <p:nvPr/>
          </p:nvSpPr>
          <p:spPr>
            <a:xfrm>
              <a:off x="9845040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4" h="346075">
                  <a:moveTo>
                    <a:pt x="216407" y="0"/>
                  </a:moveTo>
                  <a:lnTo>
                    <a:pt x="0" y="0"/>
                  </a:lnTo>
                  <a:lnTo>
                    <a:pt x="0" y="345947"/>
                  </a:lnTo>
                  <a:lnTo>
                    <a:pt x="216407" y="345947"/>
                  </a:lnTo>
                  <a:lnTo>
                    <a:pt x="216407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  <p:sp>
          <p:nvSpPr>
            <p:cNvPr id="162" name="object 162">
              <a:extLst>
                <a:ext uri="{FF2B5EF4-FFF2-40B4-BE49-F238E27FC236}">
                  <a16:creationId xmlns:a16="http://schemas.microsoft.com/office/drawing/2014/main" id="{9E51DCEF-73BA-F023-B593-95A249FF7BF6}"/>
                </a:ext>
              </a:extLst>
            </p:cNvPr>
            <p:cNvSpPr/>
            <p:nvPr/>
          </p:nvSpPr>
          <p:spPr>
            <a:xfrm>
              <a:off x="9845040" y="5417820"/>
              <a:ext cx="216535" cy="346075"/>
            </a:xfrm>
            <a:custGeom>
              <a:avLst/>
              <a:gdLst/>
              <a:ahLst/>
              <a:cxnLst/>
              <a:rect l="l" t="t" r="r" b="b"/>
              <a:pathLst>
                <a:path w="216534" h="346075">
                  <a:moveTo>
                    <a:pt x="0" y="345947"/>
                  </a:moveTo>
                  <a:lnTo>
                    <a:pt x="216407" y="345947"/>
                  </a:lnTo>
                  <a:lnTo>
                    <a:pt x="216407" y="0"/>
                  </a:lnTo>
                  <a:lnTo>
                    <a:pt x="0" y="0"/>
                  </a:lnTo>
                  <a:lnTo>
                    <a:pt x="0" y="34594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endParaRPr>
            </a:p>
          </p:txBody>
        </p:sp>
      </p:grpSp>
      <p:sp>
        <p:nvSpPr>
          <p:cNvPr id="163" name="object 163">
            <a:extLst>
              <a:ext uri="{FF2B5EF4-FFF2-40B4-BE49-F238E27FC236}">
                <a16:creationId xmlns:a16="http://schemas.microsoft.com/office/drawing/2014/main" id="{0C1F20CB-9C58-3014-874E-63F621B89AA2}"/>
              </a:ext>
            </a:extLst>
          </p:cNvPr>
          <p:cNvSpPr txBox="1"/>
          <p:nvPr/>
        </p:nvSpPr>
        <p:spPr>
          <a:xfrm>
            <a:off x="1013256" y="1965452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</p:txBody>
      </p:sp>
      <p:sp>
        <p:nvSpPr>
          <p:cNvPr id="164" name="object 164">
            <a:extLst>
              <a:ext uri="{FF2B5EF4-FFF2-40B4-BE49-F238E27FC236}">
                <a16:creationId xmlns:a16="http://schemas.microsoft.com/office/drawing/2014/main" id="{7EC9ED70-B707-B040-F801-58999AE4AEB1}"/>
              </a:ext>
            </a:extLst>
          </p:cNvPr>
          <p:cNvSpPr txBox="1"/>
          <p:nvPr/>
        </p:nvSpPr>
        <p:spPr>
          <a:xfrm>
            <a:off x="1013256" y="1412240"/>
            <a:ext cx="196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</p:txBody>
      </p:sp>
      <p:sp>
        <p:nvSpPr>
          <p:cNvPr id="165" name="object 165">
            <a:extLst>
              <a:ext uri="{FF2B5EF4-FFF2-40B4-BE49-F238E27FC236}">
                <a16:creationId xmlns:a16="http://schemas.microsoft.com/office/drawing/2014/main" id="{14155328-08C3-5F18-2C64-9C70DEF6EB51}"/>
              </a:ext>
            </a:extLst>
          </p:cNvPr>
          <p:cNvSpPr txBox="1"/>
          <p:nvPr/>
        </p:nvSpPr>
        <p:spPr>
          <a:xfrm>
            <a:off x="924864" y="3064255"/>
            <a:ext cx="2844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−20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</p:txBody>
      </p:sp>
      <p:sp>
        <p:nvSpPr>
          <p:cNvPr id="166" name="object 166">
            <a:extLst>
              <a:ext uri="{FF2B5EF4-FFF2-40B4-BE49-F238E27FC236}">
                <a16:creationId xmlns:a16="http://schemas.microsoft.com/office/drawing/2014/main" id="{58095B2E-EFC2-EDE5-0710-02898E764C6A}"/>
              </a:ext>
            </a:extLst>
          </p:cNvPr>
          <p:cNvSpPr/>
          <p:nvPr/>
        </p:nvSpPr>
        <p:spPr>
          <a:xfrm>
            <a:off x="1225296" y="3720084"/>
            <a:ext cx="67945" cy="0"/>
          </a:xfrm>
          <a:custGeom>
            <a:avLst/>
            <a:gdLst/>
            <a:ahLst/>
            <a:cxnLst/>
            <a:rect l="l" t="t" r="r" b="b"/>
            <a:pathLst>
              <a:path w="67944">
                <a:moveTo>
                  <a:pt x="0" y="0"/>
                </a:moveTo>
                <a:lnTo>
                  <a:pt x="6781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167" name="object 167">
            <a:extLst>
              <a:ext uri="{FF2B5EF4-FFF2-40B4-BE49-F238E27FC236}">
                <a16:creationId xmlns:a16="http://schemas.microsoft.com/office/drawing/2014/main" id="{AEF606FD-5D4C-BD0D-304E-FF5D4087F0EB}"/>
              </a:ext>
            </a:extLst>
          </p:cNvPr>
          <p:cNvSpPr txBox="1"/>
          <p:nvPr/>
        </p:nvSpPr>
        <p:spPr>
          <a:xfrm>
            <a:off x="924864" y="3611371"/>
            <a:ext cx="2844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MS PGothic" charset="0"/>
                <a:cs typeface="Arial"/>
              </a:rPr>
              <a:t>−40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S PGothic" charset="0"/>
              <a:cs typeface="Arial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367A8A0E-40FE-5F7E-6B92-1B86CAFD9FE2}"/>
              </a:ext>
            </a:extLst>
          </p:cNvPr>
          <p:cNvSpPr txBox="1"/>
          <p:nvPr/>
        </p:nvSpPr>
        <p:spPr>
          <a:xfrm>
            <a:off x="10513567" y="5257164"/>
            <a:ext cx="150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Planchard D. WCLC 2024</a:t>
            </a:r>
          </a:p>
        </p:txBody>
      </p:sp>
    </p:spTree>
    <p:extLst>
      <p:ext uri="{BB962C8B-B14F-4D97-AF65-F5344CB8AC3E}">
        <p14:creationId xmlns:p14="http://schemas.microsoft.com/office/powerpoint/2010/main" val="15062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78FD3-D22D-E1A6-D700-F4E63765B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Trastuzumab Deruxtecan in HER2 3+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5131E-8A8A-F1D7-0DC6-688F7FA05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50666"/>
          </a:xfrm>
        </p:spPr>
        <p:txBody>
          <a:bodyPr>
            <a:normAutofit/>
          </a:bodyPr>
          <a:lstStyle/>
          <a:p>
            <a:pPr algn="l"/>
            <a:r>
              <a:rPr lang="en-US" b="0" i="0" u="none" strike="noStrike" baseline="0" dirty="0">
                <a:latin typeface="Calibri" panose="020F0502020204030204" pitchFamily="34" charset="0"/>
              </a:rPr>
              <a:t>On April 5, 2024, the Food and Drug Administration granted accelerated approval to fam-trastuzumab deruxtecan-</a:t>
            </a:r>
            <a:r>
              <a:rPr lang="en-US" b="0" i="0" u="none" strike="noStrike" baseline="0" dirty="0" err="1">
                <a:latin typeface="Calibri" panose="020F0502020204030204" pitchFamily="34" charset="0"/>
              </a:rPr>
              <a:t>nxki</a:t>
            </a:r>
            <a:r>
              <a:rPr lang="en-US" b="0" i="0" u="none" strike="noStrike" baseline="0" dirty="0">
                <a:latin typeface="Calibri" panose="020F0502020204030204" pitchFamily="34" charset="0"/>
              </a:rPr>
              <a:t> for adult patients with unresectable or metastatic HER2-positive (IHC 3+) solid tumors who have received prior systemic treatment and have no satisfactory alternative treatment options.</a:t>
            </a:r>
          </a:p>
          <a:p>
            <a:pPr algn="l"/>
            <a:r>
              <a:rPr lang="en-US" dirty="0">
                <a:latin typeface="Calibri" panose="020F0502020204030204" pitchFamily="34" charset="0"/>
              </a:rPr>
              <a:t>ORR exceeded 50% and DOR exceeded a year (n = 16)</a:t>
            </a:r>
          </a:p>
          <a:p>
            <a:pPr algn="l"/>
            <a:endParaRPr lang="en-US" dirty="0">
              <a:latin typeface="Calibri" panose="020F0502020204030204" pitchFamily="34" charset="0"/>
            </a:endParaRPr>
          </a:p>
          <a:p>
            <a:pPr algn="l"/>
            <a:endParaRPr lang="en-US" dirty="0"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US" sz="1800" b="0" i="0" u="none" strike="noStrike" baseline="0" dirty="0">
                <a:latin typeface="Calibri" panose="020F0502020204030204" pitchFamily="34" charset="0"/>
                <a:hlinkClick r:id="rId2"/>
              </a:rPr>
              <a:t>https://www.fda.gov/drugs/resources-information-approved-drugs/fda-grantsaccelerated-approval-fam-trastuzumab-deruxtecan-nxki-unresectable-or-metastatic-her2</a:t>
            </a:r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1800" b="0" i="0" u="none" strike="noStrike" baseline="0" dirty="0" err="1">
                <a:latin typeface="Calibri" panose="020F0502020204030204" pitchFamily="34" charset="0"/>
              </a:rPr>
              <a:t>Planchard</a:t>
            </a:r>
            <a:r>
              <a:rPr lang="fr-FR" sz="1800" b="0" i="0" u="none" strike="noStrike" baseline="0" dirty="0">
                <a:latin typeface="Calibri" panose="020F0502020204030204" pitchFamily="34" charset="0"/>
              </a:rPr>
              <a:t> D et al. WCLC 2024;Abstract OA16.05.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C08E0-AEAE-A18F-F07D-C223FDED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4B76C-E11B-729A-E22B-2C211ED16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 initially was treated with carboplatin/pemetrexed and pembrolizumab</a:t>
            </a:r>
          </a:p>
          <a:p>
            <a:r>
              <a:rPr lang="en-US" dirty="0"/>
              <a:t>She responded and tolerated it well, but progressed after approximately a year and a half</a:t>
            </a:r>
          </a:p>
          <a:p>
            <a:r>
              <a:rPr lang="en-US" dirty="0"/>
              <a:t>She switched to trastuzumab deruxtecan, and again responded but progressed after approximately a year and a half</a:t>
            </a:r>
          </a:p>
          <a:p>
            <a:r>
              <a:rPr lang="en-US" dirty="0"/>
              <a:t>She recently initiated therapy on a trial of </a:t>
            </a:r>
            <a:r>
              <a:rPr lang="en-US" dirty="0" err="1"/>
              <a:t>zongertinib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83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E770-1737-497F-9E90-59CAC6F48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9C9CE-04DE-4D38-89AF-A650CB9C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7117"/>
          </a:xfrm>
        </p:spPr>
        <p:txBody>
          <a:bodyPr>
            <a:normAutofit/>
          </a:bodyPr>
          <a:lstStyle/>
          <a:p>
            <a:r>
              <a:rPr lang="en-US" dirty="0"/>
              <a:t>Although there is no HER2 molecular abnormality with high prevalence, when combining HER2 mutant NSCLC and HER2 3+, HER2 is one of the more common molecular drivers</a:t>
            </a:r>
          </a:p>
          <a:p>
            <a:r>
              <a:rPr lang="en-US" dirty="0"/>
              <a:t>Trastuzumab deruxtecan is the only agent approved for treating HER2 driven NSCLC, although oral inhibitors are in development</a:t>
            </a:r>
          </a:p>
          <a:p>
            <a:r>
              <a:rPr lang="en-US" dirty="0"/>
              <a:t>HER2 amplification is rare in NSCLC, and the role of targeted agents in this context is not clear</a:t>
            </a:r>
          </a:p>
        </p:txBody>
      </p:sp>
    </p:spTree>
    <p:extLst>
      <p:ext uri="{BB962C8B-B14F-4D97-AF65-F5344CB8AC3E}">
        <p14:creationId xmlns:p14="http://schemas.microsoft.com/office/powerpoint/2010/main" val="380158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D06D1-61AF-D7F4-9907-BC47A54F7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8E28-0142-B8CF-A270-20454AAC9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5" y="3097609"/>
            <a:ext cx="12192000" cy="662782"/>
          </a:xfrm>
        </p:spPr>
        <p:txBody>
          <a:bodyPr>
            <a:normAutofit/>
          </a:bodyPr>
          <a:lstStyle/>
          <a:p>
            <a:r>
              <a:rPr lang="en-US" sz="4000" dirty="0"/>
              <a:t>Roundtable Discussion</a:t>
            </a:r>
          </a:p>
        </p:txBody>
      </p:sp>
    </p:spTree>
    <p:extLst>
      <p:ext uri="{BB962C8B-B14F-4D97-AF65-F5344CB8AC3E}">
        <p14:creationId xmlns:p14="http://schemas.microsoft.com/office/powerpoint/2010/main" val="419233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2F38A3-3A95-F342-B531-2A10A8DE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Core Oncology Triad</a:t>
            </a:r>
            <a:br>
              <a:rPr lang="en-US" dirty="0"/>
            </a:br>
            <a:r>
              <a:rPr lang="en-US" dirty="0"/>
              <a:t>Developing an Individualized Oncology Strategy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D2BE7-A8D1-7F4C-9FE5-7F18A1459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812" y="1600200"/>
            <a:ext cx="5120375" cy="47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7556" y="422032"/>
            <a:ext cx="8028724" cy="2690794"/>
          </a:xfrm>
        </p:spPr>
        <p:txBody>
          <a:bodyPr>
            <a:normAutofit/>
          </a:bodyPr>
          <a:lstStyle/>
          <a:p>
            <a:r>
              <a:rPr lang="en-US" sz="2800" dirty="0"/>
              <a:t>Understanding the Current Paradigm and New Approaches: The Optimal Implementation of Antibody-Drug Conjugates in the Care of Patients with Cancer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87556" y="3075940"/>
            <a:ext cx="7152310" cy="59360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900" dirty="0">
                <a:solidFill>
                  <a:srgbClr val="FFFFFF"/>
                </a:solidFill>
              </a:rPr>
              <a:t>Research To Practice</a:t>
            </a:r>
          </a:p>
          <a:p>
            <a:pPr marL="0" indent="0">
              <a:buNone/>
            </a:pPr>
            <a:r>
              <a:rPr lang="en-US" sz="2900" dirty="0">
                <a:solidFill>
                  <a:srgbClr val="FFFFFF"/>
                </a:solidFill>
              </a:rPr>
              <a:t>Oncology Nursing Society Congress 2025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97221" y="4546315"/>
            <a:ext cx="5732980" cy="1551397"/>
          </a:xfrm>
        </p:spPr>
        <p:txBody>
          <a:bodyPr>
            <a:normAutofit/>
          </a:bodyPr>
          <a:lstStyle/>
          <a:p>
            <a:r>
              <a:rPr lang="en-US" sz="1400" dirty="0"/>
              <a:t>Marianne Davies, DNP, CNS-BC, ACNP-BC, AOCNP-BC, FAAN</a:t>
            </a:r>
          </a:p>
          <a:p>
            <a:pPr algn="ctr"/>
            <a:r>
              <a:rPr lang="en-US" sz="1200" dirty="0"/>
              <a:t>Program Manager, Care Signature: Oncology Service Line</a:t>
            </a:r>
          </a:p>
          <a:p>
            <a:pPr algn="ctr"/>
            <a:r>
              <a:rPr lang="en-US" sz="1200" dirty="0"/>
              <a:t>Thoracic Oncology Nurse Practitioner, Smilow Cancer Hospital</a:t>
            </a:r>
          </a:p>
          <a:p>
            <a:pPr algn="ctr"/>
            <a:r>
              <a:rPr lang="en-US" sz="1200" dirty="0"/>
              <a:t>Associate Professor, Yale University School of Nursing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F123C778-6FEB-4B37-9211-6DA9798AD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021925" y="2688012"/>
            <a:ext cx="1064766" cy="59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3" r="3658"/>
          <a:stretch/>
        </p:blipFill>
        <p:spPr>
          <a:xfrm>
            <a:off x="8936920" y="3708049"/>
            <a:ext cx="2722652" cy="296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Scenario 3: Nursing Considerations for Patients with NSCLC Receiving T-</a:t>
            </a:r>
            <a:r>
              <a:rPr lang="en-US" sz="2000" dirty="0" err="1"/>
              <a:t>DXd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77330" y="1600201"/>
            <a:ext cx="623581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62 </a:t>
            </a:r>
            <a:r>
              <a:rPr lang="en-US" dirty="0" err="1"/>
              <a:t>yo</a:t>
            </a:r>
            <a:r>
              <a:rPr lang="en-US" dirty="0"/>
              <a:t> male, married with two adult children and grandchildren; remote smoking history; works in sales; pizza aficionado; domestic bird owner.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Diagnosed with HER2-mutant (Exon 20 insertion) NSCLC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HER-2 mutant NSCLC: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More common in females, never smokers and younger 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2%-4% of NSCLC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Can also have HER-2 amplification +/or overexpression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342" y="1417639"/>
            <a:ext cx="2894021" cy="3858696"/>
          </a:xfrm>
        </p:spPr>
      </p:pic>
      <p:pic>
        <p:nvPicPr>
          <p:cNvPr id="2050" name="Picture 2" descr="Keeping a Green-Winged Macaw as a Pet: What You Need to Know - Port Orchard  Parrots P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22" y="5440361"/>
            <a:ext cx="1622242" cy="12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4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Interstitial Lung Disease</a:t>
            </a:r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7817984"/>
              </p:ext>
            </p:extLst>
          </p:nvPr>
        </p:nvGraphicFramePr>
        <p:xfrm>
          <a:off x="527050" y="1417638"/>
          <a:ext cx="11185573" cy="422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27050" y="6185042"/>
            <a:ext cx="932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b="0" spc="-10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Tarantino P. </a:t>
            </a:r>
            <a:r>
              <a:rPr lang="en-US" altLang="en-US" sz="1400" b="0" i="1" spc="-10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JAMA </a:t>
            </a:r>
            <a:r>
              <a:rPr lang="en-US" altLang="en-US" sz="1400" b="0" i="1" spc="-10" dirty="0" err="1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altLang="en-US" sz="1400" b="0" spc="-10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2021;7(12):1873-1881. doi:10.1001/jamaoncol.2021.3595</a:t>
            </a:r>
            <a:br>
              <a:rPr lang="en-US" altLang="en-US" sz="1400" b="0" spc="-10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b="0" spc="-10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Tarantino P. </a:t>
            </a:r>
            <a:r>
              <a:rPr lang="en-US" altLang="en-US" sz="1400" b="0" i="1" spc="-10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JCO </a:t>
            </a:r>
            <a:r>
              <a:rPr lang="en-US" altLang="en-US" sz="1400" b="0" i="1" spc="-10" dirty="0" err="1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altLang="en-US" sz="1400" b="0" i="1" spc="-10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0" i="1" spc="-10" dirty="0" err="1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</a:t>
            </a:r>
            <a:r>
              <a:rPr lang="en-US" altLang="en-US" sz="1400" b="0" spc="-10" dirty="0">
                <a:solidFill>
                  <a:srgbClr val="4555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2023;19(8):526-527. doi:10.1200/OP.23.00097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050" y="5722902"/>
            <a:ext cx="799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 out: Bird Fancier’s Lung (Avian </a:t>
            </a:r>
            <a:r>
              <a:rPr lang="en-US" sz="18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Hypersensitivity Pneumonitis)</a:t>
            </a:r>
            <a:endParaRPr lang="en-US" sz="18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4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D86E4-92EE-FF8C-66DF-B0AB63992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0533CE-0871-01AF-642D-0EF6E14D3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T-</a:t>
            </a:r>
            <a:r>
              <a:rPr lang="en-US" b="1" dirty="0" err="1"/>
              <a:t>DXd</a:t>
            </a:r>
            <a:r>
              <a:rPr lang="en-US" b="1" dirty="0"/>
              <a:t> MOA &amp; Approval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A2DB5-ABBB-F446-16CB-BFC6C43A8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11104605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Trastuzumab Deruxtecan (T-</a:t>
            </a:r>
            <a:r>
              <a:rPr lang="en-US" dirty="0" err="1"/>
              <a:t>DXd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	Trastuzumab: antibody that binds to HER2</a:t>
            </a:r>
          </a:p>
          <a:p>
            <a:pPr marL="0" indent="0">
              <a:buNone/>
            </a:pPr>
            <a:r>
              <a:rPr lang="en-US" dirty="0"/>
              <a:t>	Deruxtecan: chemotherapy</a:t>
            </a:r>
          </a:p>
          <a:p>
            <a:pPr marL="0" indent="0">
              <a:buNone/>
            </a:pPr>
            <a:r>
              <a:rPr lang="en-US" dirty="0"/>
              <a:t>Irinotecan derivative: Topoisomerase 1 inhibitor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DESTINY-Lung01, DESTINY-Lung02</a:t>
            </a:r>
          </a:p>
          <a:p>
            <a:pPr marL="0" indent="0">
              <a:buNone/>
            </a:pPr>
            <a:r>
              <a:rPr lang="en-US" dirty="0"/>
              <a:t>- Approved for treatment of patients with unresectable or metastatic NSCLC whose tumors have activating HER2 (ERBB2) mutations and who have received </a:t>
            </a:r>
            <a:r>
              <a:rPr lang="en-US" b="1" dirty="0"/>
              <a:t>a prior line of therapy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Approved for treatment of patients with unresectable or metastatic HER2-positive (IHC 3+) solid tumors who have received prior systemic treatment and have no satisfactory alternative treatment options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Patient enrolled on a First-Line Clinical Trial with T-</a:t>
            </a:r>
            <a:r>
              <a:rPr lang="en-US" b="1" dirty="0" err="1"/>
              <a:t>DXd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186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Potential Toxicities &amp; Monitoring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Factors influencing the side effects:  T-</a:t>
            </a:r>
            <a:r>
              <a:rPr lang="en-US" dirty="0" err="1"/>
              <a:t>DXd</a:t>
            </a:r>
            <a:r>
              <a:rPr lang="en-US" dirty="0"/>
              <a:t>:  has to do with the chemotherapy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Diarrhea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Neutropenia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Thrombocytopenia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Rash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Interstitial Lung Disease (ILD)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Cardiac/ myocarditis:  Left Ventricular Dysfunction: monitor LVEF at regular intervals;</a:t>
            </a:r>
            <a:br>
              <a:rPr lang="en-US" dirty="0"/>
            </a:br>
            <a:r>
              <a:rPr lang="en-US" dirty="0"/>
              <a:t>if decreased by &gt;10%;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Need baseline Echocardiogram;  If 40-45% and if decreased by 10-20%, hold </a:t>
            </a:r>
            <a:r>
              <a:rPr lang="en-US" dirty="0" err="1"/>
              <a:t>tx</a:t>
            </a:r>
            <a:r>
              <a:rPr lang="en-US" dirty="0"/>
              <a:t> and repeat ECHO at 3 weeks;  if it does not recover to within 10%, then need to discontinue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Reproductive Considerations in those of child bearing years.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Embryo-Fetal toxicity</a:t>
            </a:r>
          </a:p>
        </p:txBody>
      </p:sp>
    </p:spTree>
    <p:extLst>
      <p:ext uri="{BB962C8B-B14F-4D97-AF65-F5344CB8AC3E}">
        <p14:creationId xmlns:p14="http://schemas.microsoft.com/office/powerpoint/2010/main" val="165058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9F42-E5C4-4DCB-B89F-5A80648C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Cardiac Toxicity- Left Ventricular Dysfunction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B0AB3-E7C2-430C-B672-DC4DA1510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 Incidence - 4.6% --- Grade 3 or worse - 0.6% </a:t>
            </a:r>
          </a:p>
          <a:p>
            <a:r>
              <a:rPr lang="en-US" dirty="0"/>
              <a:t>Assess LVEF prior to initiation of therapy and then every 3 months</a:t>
            </a:r>
          </a:p>
          <a:p>
            <a:r>
              <a:rPr lang="en-US" dirty="0"/>
              <a:t>Interrupt and consult Cardiology if </a:t>
            </a:r>
          </a:p>
          <a:p>
            <a:pPr lvl="1"/>
            <a:r>
              <a:rPr lang="en-US" dirty="0"/>
              <a:t>IF LVEF 40%-45% and absolute decrease from 10-20%</a:t>
            </a:r>
          </a:p>
          <a:p>
            <a:pPr lvl="1"/>
            <a:r>
              <a:rPr lang="en-US" dirty="0"/>
              <a:t>LVEF &lt;40%</a:t>
            </a:r>
          </a:p>
          <a:p>
            <a:pPr lvl="1"/>
            <a:r>
              <a:rPr lang="en-US" dirty="0"/>
              <a:t>Absolute decrease from baseline &gt;20%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5A9AE2-0E17-936F-46D2-75ABE26CC77E}"/>
              </a:ext>
            </a:extLst>
          </p:cNvPr>
          <p:cNvSpPr txBox="1"/>
          <p:nvPr/>
        </p:nvSpPr>
        <p:spPr>
          <a:xfrm>
            <a:off x="9013371" y="6550223"/>
            <a:ext cx="317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Trastuzumab deruxtecan package insert.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9E75F-2E5A-D59A-40AA-1203071352C8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Jaclyn Shaver, MS, APRN, CNP, WHNP</a:t>
            </a:r>
          </a:p>
        </p:txBody>
      </p:sp>
    </p:spTree>
    <p:extLst>
      <p:ext uri="{BB962C8B-B14F-4D97-AF65-F5344CB8AC3E}">
        <p14:creationId xmlns:p14="http://schemas.microsoft.com/office/powerpoint/2010/main" val="52552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3EF89-871C-47C8-A998-CC6BB765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Nausea and Vomiting Management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85148A-CEAB-4AD3-A6C1-4489EF0CD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NCCN -Highly Emetogenic and includes delayed nausea and or vomiting. Administer prophylactic anti-emetics medications per institutional guidelines </a:t>
            </a:r>
          </a:p>
          <a:p>
            <a:r>
              <a:rPr lang="en-US" dirty="0"/>
              <a:t>At least D1-D4</a:t>
            </a:r>
          </a:p>
          <a:p>
            <a:r>
              <a:rPr lang="en-US" dirty="0"/>
              <a:t>NK1</a:t>
            </a:r>
          </a:p>
          <a:p>
            <a:r>
              <a:rPr lang="en-US" dirty="0"/>
              <a:t>5-HT3 antagonist</a:t>
            </a:r>
          </a:p>
          <a:p>
            <a:r>
              <a:rPr lang="en-US" dirty="0"/>
              <a:t>Olanzapine</a:t>
            </a:r>
          </a:p>
          <a:p>
            <a:r>
              <a:rPr lang="en-US" dirty="0"/>
              <a:t>Dexamethasone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9CD126-930E-4AD2-8EDB-986CC63C0D2B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Jaclyn Shaver, MS, APRN, CNP, WHNP</a:t>
            </a:r>
          </a:p>
        </p:txBody>
      </p:sp>
    </p:spTree>
    <p:extLst>
      <p:ext uri="{BB962C8B-B14F-4D97-AF65-F5344CB8AC3E}">
        <p14:creationId xmlns:p14="http://schemas.microsoft.com/office/powerpoint/2010/main" val="428618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B5B1A-C166-463E-B8D7-5F9853C44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Nausea and Vomiting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7AE4C-6C35-456D-9945-08380C7DC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Nonpharmacological Interventions</a:t>
            </a:r>
          </a:p>
          <a:p>
            <a:pPr lvl="1"/>
            <a:r>
              <a:rPr lang="en-US" dirty="0"/>
              <a:t>Eat small frequent meals</a:t>
            </a:r>
          </a:p>
          <a:p>
            <a:pPr lvl="1"/>
            <a:r>
              <a:rPr lang="en-US" dirty="0"/>
              <a:t>Avoid foods that cause nausea such as food with strong smells</a:t>
            </a:r>
          </a:p>
          <a:p>
            <a:pPr lvl="1"/>
            <a:r>
              <a:rPr lang="en-US" dirty="0"/>
              <a:t>Sit upright or lie with head raised for 1 hour after eating</a:t>
            </a:r>
          </a:p>
          <a:p>
            <a:pPr lvl="1"/>
            <a:r>
              <a:rPr lang="en-US" dirty="0"/>
              <a:t>Drink plenty of water throughout day – small sips</a:t>
            </a:r>
          </a:p>
          <a:p>
            <a:pPr lvl="1"/>
            <a:r>
              <a:rPr lang="en-US" dirty="0"/>
              <a:t>Consult dietician</a:t>
            </a:r>
          </a:p>
          <a:p>
            <a:pPr lvl="1"/>
            <a:r>
              <a:rPr lang="en-US" dirty="0"/>
              <a:t>Alternative Therapies – Relaxation Techniques, Acupuncture, hypnosis, music therapy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9D1B5D-78BF-091A-BFBC-2B5989E02E1D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Jaclyn Shaver, MS, APRN, CNP, WHNP</a:t>
            </a:r>
          </a:p>
        </p:txBody>
      </p:sp>
    </p:spTree>
    <p:extLst>
      <p:ext uri="{BB962C8B-B14F-4D97-AF65-F5344CB8AC3E}">
        <p14:creationId xmlns:p14="http://schemas.microsoft.com/office/powerpoint/2010/main" val="51649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2273-9557-4F21-96DA-3361E83C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Neutropenia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76E20-4F7C-4F68-8A06-2F186D671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Monitor Complete Blood Counts prior to each infusion</a:t>
            </a:r>
          </a:p>
          <a:p>
            <a:r>
              <a:rPr lang="en-US" dirty="0"/>
              <a:t>Delay/Dose reduce for grade 3 / 4</a:t>
            </a:r>
          </a:p>
          <a:p>
            <a:r>
              <a:rPr lang="en-US" dirty="0"/>
              <a:t>Add G-CSF as needed based on patient risk factors</a:t>
            </a:r>
          </a:p>
          <a:p>
            <a:r>
              <a:rPr lang="en-US" dirty="0"/>
              <a:t>Patient education</a:t>
            </a:r>
          </a:p>
          <a:p>
            <a:pPr lvl="1"/>
            <a:r>
              <a:rPr lang="en-US" dirty="0"/>
              <a:t>Reduce risk of infection by washing hands frequently, avoid being in contact with people who are sick. Avoid dental work while white count is low</a:t>
            </a:r>
          </a:p>
          <a:p>
            <a:pPr lvl="1"/>
            <a:r>
              <a:rPr lang="en-US" dirty="0"/>
              <a:t>Immediately contact provider if fever occurs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11E293-24E8-A033-4CE6-00B5109A735C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Jaclyn Shaver, MS, APRN, CNP, WHNP</a:t>
            </a:r>
          </a:p>
        </p:txBody>
      </p:sp>
    </p:spTree>
    <p:extLst>
      <p:ext uri="{BB962C8B-B14F-4D97-AF65-F5344CB8AC3E}">
        <p14:creationId xmlns:p14="http://schemas.microsoft.com/office/powerpoint/2010/main" val="12734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C94C-90FC-4D1D-AE58-E69EA7039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Fatigue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98007-E15A-4AEA-A946-D546C1A2A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Reliable laboratory test or objective measurements for cancer related fatigue</a:t>
            </a:r>
          </a:p>
          <a:p>
            <a:r>
              <a:rPr lang="en-US" dirty="0"/>
              <a:t>Rule out other causes – medication side effects, pain, anemia, emotional distress, sleep disturbances, nutritional deficiencies</a:t>
            </a:r>
          </a:p>
          <a:p>
            <a:r>
              <a:rPr lang="en-US" dirty="0"/>
              <a:t>Risk factors for cancer related fatigue- Pain, Nausea, pre-existing mental health disorders or stressors</a:t>
            </a:r>
          </a:p>
          <a:p>
            <a:r>
              <a:rPr lang="en-US" dirty="0"/>
              <a:t>Treatments- Physical Activity/Exercise, Cognitive Behavioral Therapy, mindfulness-based programs, Tai chi, Qigong, American Ginseng 2,000mg daily may also be recommended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768DF-21BC-7489-F52F-6895F734F051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Jaclyn Shaver, MS, APRN, CNP, WHNP</a:t>
            </a:r>
          </a:p>
        </p:txBody>
      </p:sp>
    </p:spTree>
    <p:extLst>
      <p:ext uri="{BB962C8B-B14F-4D97-AF65-F5344CB8AC3E}">
        <p14:creationId xmlns:p14="http://schemas.microsoft.com/office/powerpoint/2010/main" val="22879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100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Slide Template 1">
  <a:themeElements>
    <a:clrScheme name="MSK color pallete">
      <a:dk1>
        <a:sysClr val="windowText" lastClr="000000"/>
      </a:dk1>
      <a:lt1>
        <a:sysClr val="window" lastClr="FFFFFF"/>
      </a:lt1>
      <a:dk2>
        <a:srgbClr val="737373"/>
      </a:dk2>
      <a:lt2>
        <a:srgbClr val="B3B3A6"/>
      </a:lt2>
      <a:accent1>
        <a:srgbClr val="2986E2"/>
      </a:accent1>
      <a:accent2>
        <a:srgbClr val="F26529"/>
      </a:accent2>
      <a:accent3>
        <a:srgbClr val="FFF5BC"/>
      </a:accent3>
      <a:accent4>
        <a:srgbClr val="737373"/>
      </a:accent4>
      <a:accent5>
        <a:srgbClr val="B3B3A6"/>
      </a:accent5>
      <a:accent6>
        <a:srgbClr val="2875B4"/>
      </a:accent6>
      <a:hlink>
        <a:srgbClr val="00BDF2"/>
      </a:hlink>
      <a:folHlink>
        <a:srgbClr val="9BDC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XO2047_NewPPTTemplate_r1v4">
  <a:themeElements>
    <a:clrScheme name="Texas Oncology">
      <a:dk1>
        <a:srgbClr val="72573B"/>
      </a:dk1>
      <a:lt1>
        <a:sysClr val="window" lastClr="FFFFFF"/>
      </a:lt1>
      <a:dk2>
        <a:srgbClr val="000000"/>
      </a:dk2>
      <a:lt2>
        <a:srgbClr val="E7E6E6"/>
      </a:lt2>
      <a:accent1>
        <a:srgbClr val="872E27"/>
      </a:accent1>
      <a:accent2>
        <a:srgbClr val="006787"/>
      </a:accent2>
      <a:accent3>
        <a:srgbClr val="BC7138"/>
      </a:accent3>
      <a:accent4>
        <a:srgbClr val="72573B"/>
      </a:accent4>
      <a:accent5>
        <a:srgbClr val="ECC443"/>
      </a:accent5>
      <a:accent6>
        <a:srgbClr val="707070"/>
      </a:accent6>
      <a:hlink>
        <a:srgbClr val="006787"/>
      </a:hlink>
      <a:folHlink>
        <a:srgbClr val="72573B"/>
      </a:folHlink>
    </a:clrScheme>
    <a:fontScheme name="Texas Oncolog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3E6CBDF6-FF10-485B-9C4A-DF2F7B153ACB}"/>
</file>

<file path=customXml/itemProps2.xml><?xml version="1.0" encoding="utf-8"?>
<ds:datastoreItem xmlns:ds="http://schemas.openxmlformats.org/officeDocument/2006/customXml" ds:itemID="{97841675-B7D6-403E-8708-84EFA4BC071A}"/>
</file>

<file path=customXml/itemProps3.xml><?xml version="1.0" encoding="utf-8"?>
<ds:datastoreItem xmlns:ds="http://schemas.openxmlformats.org/officeDocument/2006/customXml" ds:itemID="{D08AB1F7-E0E9-4799-822B-1EE446BAECD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85306</TotalTime>
  <Words>12845</Words>
  <Application>Microsoft Macintosh PowerPoint</Application>
  <PresentationFormat>Widescreen</PresentationFormat>
  <Paragraphs>1824</Paragraphs>
  <Slides>128</Slides>
  <Notes>56</Notes>
  <HiddenSlides>0</HiddenSlides>
  <MMClips>0</MMClips>
  <ScaleCrop>false</ScaleCrop>
  <HeadingPairs>
    <vt:vector size="8" baseType="variant">
      <vt:variant>
        <vt:lpstr>Fonts Used</vt:lpstr>
      </vt:variant>
      <vt:variant>
        <vt:i4>27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66" baseType="lpstr">
      <vt:lpstr>Aptos</vt:lpstr>
      <vt:lpstr>Arial</vt:lpstr>
      <vt:lpstr>Arial Narrow</vt:lpstr>
      <vt:lpstr>BlinkMacSystemFont</vt:lpstr>
      <vt:lpstr>Calibri</vt:lpstr>
      <vt:lpstr>Calibri (Body)</vt:lpstr>
      <vt:lpstr>Calibri Light</vt:lpstr>
      <vt:lpstr>Corbel</vt:lpstr>
      <vt:lpstr>Courier New</vt:lpstr>
      <vt:lpstr>Franklin Gothic Book</vt:lpstr>
      <vt:lpstr>Franklin Gothic Medium</vt:lpstr>
      <vt:lpstr>Franklin Gothic Medium Cond</vt:lpstr>
      <vt:lpstr>Georgia</vt:lpstr>
      <vt:lpstr>Gotham Narrow Medium</vt:lpstr>
      <vt:lpstr>Harding</vt:lpstr>
      <vt:lpstr>Lato</vt:lpstr>
      <vt:lpstr>myriad-pro</vt:lpstr>
      <vt:lpstr>Noto Sans Symbols</vt:lpstr>
      <vt:lpstr>OpenSans-Regular</vt:lpstr>
      <vt:lpstr>StarSymbol</vt:lpstr>
      <vt:lpstr>Symbol</vt:lpstr>
      <vt:lpstr>System Font Regular</vt:lpstr>
      <vt:lpstr>Times</vt:lpstr>
      <vt:lpstr>Times New Roman</vt:lpstr>
      <vt:lpstr>Verdana</vt:lpstr>
      <vt:lpstr>Wingdings</vt:lpstr>
      <vt:lpstr>ヒラギノ角ゴ Pro W3</vt:lpstr>
      <vt:lpstr>1_Default Design</vt:lpstr>
      <vt:lpstr>Custom Design</vt:lpstr>
      <vt:lpstr>3_Default Design</vt:lpstr>
      <vt:lpstr>TXO2047_NewPPTTemplate_r1v4</vt:lpstr>
      <vt:lpstr>Office Theme</vt:lpstr>
      <vt:lpstr>1_Office Theme</vt:lpstr>
      <vt:lpstr>2_Office Theme</vt:lpstr>
      <vt:lpstr>4_Default Design</vt:lpstr>
      <vt:lpstr>Default Design</vt:lpstr>
      <vt:lpstr>1_Slide Template 1</vt:lpstr>
      <vt:lpstr>think-cell Slide</vt:lpstr>
      <vt:lpstr>Antibody-Drug Conjugates</vt:lpstr>
      <vt:lpstr>Faculty</vt:lpstr>
      <vt:lpstr>Ms Davies — Disclosures</vt:lpstr>
      <vt:lpstr>Dr Garon — Disclosures</vt:lpstr>
      <vt:lpstr>Ms Marti-Smith — Disclosures</vt:lpstr>
      <vt:lpstr>Dr Traina — Disclosures</vt:lpstr>
      <vt:lpstr>Commercial Support</vt:lpstr>
      <vt:lpstr>PowerPoint Presentation</vt:lpstr>
      <vt:lpstr>The Core Oncology Triad Developing an Individualized Oncology Strategy</vt:lpstr>
      <vt:lpstr>PowerPoint Presentation</vt:lpstr>
      <vt:lpstr>PowerPoint Presentation</vt:lpstr>
      <vt:lpstr>Agenda</vt:lpstr>
      <vt:lpstr>Agenda</vt:lpstr>
      <vt:lpstr>Mechanism of ADCs: Multi-step Process Teaching Point</vt:lpstr>
      <vt:lpstr>Current Approved ADCs in Oncology </vt:lpstr>
      <vt:lpstr>Current Approved ADCs in Oncology (Continued) </vt:lpstr>
      <vt:lpstr>Select Promising Investigational ADCs in Oncology </vt:lpstr>
      <vt:lpstr>Agenda</vt:lpstr>
      <vt:lpstr>PowerPoint Presentation</vt:lpstr>
      <vt:lpstr>ADCs @ ONS</vt:lpstr>
      <vt:lpstr>1L HER2+ MBC </vt:lpstr>
      <vt:lpstr>Guidelines support 2L T-DXd in HER2+ MBC </vt:lpstr>
      <vt:lpstr>Trastuzumab Deruxtecan</vt:lpstr>
      <vt:lpstr>DESTINY-Breast01:  T-DXd is Highly Active in HER2+ MBC</vt:lpstr>
      <vt:lpstr>DESTINY-Breast03: Phase 3 RCT </vt:lpstr>
      <vt:lpstr>DESTINY-Breast03: Primary Endpoint - PFS</vt:lpstr>
      <vt:lpstr>T-DXd Toxicity Considerations</vt:lpstr>
      <vt:lpstr>Brain metastases: unmet need</vt:lpstr>
      <vt:lpstr>HER2CLIMB: Tucatinib, Trastuzumab and Capecitabine</vt:lpstr>
      <vt:lpstr>HER2CLIMB:  PFS and OS in Overall Population</vt:lpstr>
      <vt:lpstr>HER2CLIMB:  Key Safety Event is Diarrhea</vt:lpstr>
      <vt:lpstr>DESTINY-Breast01, -02, and -03 Pooled Analysis: T-DXd in HER2+ MBC With Brain Metastases</vt:lpstr>
      <vt:lpstr>DESTINY-Breast01, -02, and -03 Pooled Analysis  Exploratory CNS-PFS</vt:lpstr>
      <vt:lpstr>DESTINY-Breast12: T-DXd for HER2+ Brain Mets</vt:lpstr>
      <vt:lpstr>DESTINY-Breast12: T-DXd for HER2+ Brain Mets</vt:lpstr>
      <vt:lpstr>How do I choose in 2L?  Shared decision making</vt:lpstr>
      <vt:lpstr>ER(-) HER2+ MBC </vt:lpstr>
      <vt:lpstr>ER(-) HER2+ MBC </vt:lpstr>
      <vt:lpstr>Roundtable Discussion</vt:lpstr>
      <vt:lpstr>Antibody-Drug Conjugates</vt:lpstr>
      <vt:lpstr>T-DXd (Trastuzumab deruxtecan)</vt:lpstr>
      <vt:lpstr>Patient Education </vt:lpstr>
      <vt:lpstr>T-DXd toxicity monitoring</vt:lpstr>
      <vt:lpstr>Management of ILD</vt:lpstr>
      <vt:lpstr>PowerPoint Presentation</vt:lpstr>
      <vt:lpstr>T-DXd Patient Case Study</vt:lpstr>
      <vt:lpstr>Roundtable Discussion</vt:lpstr>
      <vt:lpstr>Agenda</vt:lpstr>
      <vt:lpstr>PowerPoint Presentation</vt:lpstr>
      <vt:lpstr>ADCs @ ONS</vt:lpstr>
      <vt:lpstr>ADCs in ER+ MBC</vt:lpstr>
      <vt:lpstr>ADCs in ER+ MBC</vt:lpstr>
      <vt:lpstr>Approach to ER+ MBC before ADCs</vt:lpstr>
      <vt:lpstr>HER2 IHC Categories Within HR+/HER2– MBC</vt:lpstr>
      <vt:lpstr>DESTINY-Breast04: T-DXd in HER2 low MBC 30% improvement in OS!</vt:lpstr>
      <vt:lpstr>DESTINY-Breast04: Safety Is the risk/benefit balance different in ER+ MBC? </vt:lpstr>
      <vt:lpstr>DESTINY-Breast06: T-DXd in HER2-Low/Ultralow MBC and in earlier line of therapy</vt:lpstr>
      <vt:lpstr>How do you weigh safety &amp; efficacy? </vt:lpstr>
      <vt:lpstr>TROPiCS-02:  Sacituzumab in ER+ MBC </vt:lpstr>
      <vt:lpstr>TROPiCS-02: Safety</vt:lpstr>
      <vt:lpstr>TROPION-Breast01: Dato-DXd in ER+ MBC</vt:lpstr>
      <vt:lpstr>TROPION-Breast01: Dato-DXd Efficacy</vt:lpstr>
      <vt:lpstr>TROPION-Breast01: Dato-DXd Safety </vt:lpstr>
      <vt:lpstr>Sequential ADC Use?  No prospective data</vt:lpstr>
      <vt:lpstr>ADCs in ER+ MBC Bringing it together</vt:lpstr>
      <vt:lpstr>ER(+) HER2 low MBC </vt:lpstr>
      <vt:lpstr>ER low HER2 low MBC </vt:lpstr>
      <vt:lpstr>Roundtable Discussion</vt:lpstr>
      <vt:lpstr>Antibody-Drug Conjugates</vt:lpstr>
      <vt:lpstr>Dato DXd (Datopotamab Deruxtecan) </vt:lpstr>
      <vt:lpstr>Patient Education </vt:lpstr>
      <vt:lpstr>Dato DXd side effects</vt:lpstr>
      <vt:lpstr>Dato-DXd Patient Case Study</vt:lpstr>
      <vt:lpstr>Roundtable Discussion</vt:lpstr>
      <vt:lpstr>Sacituzumab Govitecan: TROP2-Targeting ADC</vt:lpstr>
      <vt:lpstr>Management of Sacituzumab Govitecan–Induced Diarrhea</vt:lpstr>
      <vt:lpstr>Management of Sacituzumab Govitecan–Induced Neutropenia</vt:lpstr>
      <vt:lpstr>Agenda</vt:lpstr>
      <vt:lpstr>PowerPoint Presentation</vt:lpstr>
      <vt:lpstr>Role of T-DXd in Patients with Metastatic NSCLC with HER2 Alterations </vt:lpstr>
      <vt:lpstr>Case</vt:lpstr>
      <vt:lpstr>HER2 Abnormalities in NSCLC</vt:lpstr>
      <vt:lpstr>PowerPoint Presentation</vt:lpstr>
      <vt:lpstr>DESTINY-Lung02</vt:lpstr>
      <vt:lpstr>T-DXd in HER2-overexpressing NSCLC: Best percentage change from baseline in target lesion size</vt:lpstr>
      <vt:lpstr>Trastuzumab Deruxtecan in HER2 3+</vt:lpstr>
      <vt:lpstr>Case 1 Continued</vt:lpstr>
      <vt:lpstr>Conclusions</vt:lpstr>
      <vt:lpstr>Roundtable Discussion</vt:lpstr>
      <vt:lpstr>Understanding the Current Paradigm and New Approaches: The Optimal Implementation of Antibody-Drug Conjugates in the Care of Patients with Cancer</vt:lpstr>
      <vt:lpstr>Scenario 3: Nursing Considerations for Patients with NSCLC Receiving T-DXd</vt:lpstr>
      <vt:lpstr>Interstitial Lung Disease</vt:lpstr>
      <vt:lpstr>T-DXd MOA &amp; Approval</vt:lpstr>
      <vt:lpstr>Potential Toxicities &amp; Monitoring</vt:lpstr>
      <vt:lpstr>Cardiac Toxicity- Left Ventricular Dysfunction</vt:lpstr>
      <vt:lpstr>Nausea and Vomiting Management</vt:lpstr>
      <vt:lpstr>Nausea and Vomiting</vt:lpstr>
      <vt:lpstr>Neutropenia Management</vt:lpstr>
      <vt:lpstr>Fatigue Management</vt:lpstr>
      <vt:lpstr>Alopecia</vt:lpstr>
      <vt:lpstr>Roundtable Discussion</vt:lpstr>
      <vt:lpstr>Agenda</vt:lpstr>
      <vt:lpstr>PowerPoint Presentation</vt:lpstr>
      <vt:lpstr>Emerging Role of ADCs in Patients with Progressive EGFR-Mutant NSCLC</vt:lpstr>
      <vt:lpstr>Case</vt:lpstr>
      <vt:lpstr>TROPION-Lung01 Study Design</vt:lpstr>
      <vt:lpstr>PFS by Histology</vt:lpstr>
      <vt:lpstr>PowerPoint Presentation</vt:lpstr>
      <vt:lpstr>PowerPoint Presentation</vt:lpstr>
      <vt:lpstr>PowerPoint Presentation</vt:lpstr>
      <vt:lpstr>Datopotamab deruxtecan granted Priority Review in the US for patients with previously treated advanced EGFR-mutated NSCLC Press Release: January 13, 2025</vt:lpstr>
      <vt:lpstr>Patritumab Deruxtecan (HER3-DXd)</vt:lpstr>
      <vt:lpstr>HERTHENA-Lung01 Study Design1 </vt:lpstr>
      <vt:lpstr>Tumor Reduction Across Diverse Mechanisms of EGFR TKI Resistance </vt:lpstr>
      <vt:lpstr>Efficacy Observed Across a Broad Range of Pretreatment Tumor HER3 Membrane Expression Levels</vt:lpstr>
      <vt:lpstr>Intracranial Responses (by CNS BICR) Observed With HER3-DXd </vt:lpstr>
      <vt:lpstr>HERTHENA-Lung02</vt:lpstr>
      <vt:lpstr>Conclusions</vt:lpstr>
      <vt:lpstr>Roundtable Discussion</vt:lpstr>
      <vt:lpstr>Understanding the Current Paradigm and New Approaches: The Optimal Implementation of Antibody-Drug Conjugates in the Care of Patients with Cancer</vt:lpstr>
      <vt:lpstr>Scenario 4: EGFR-mutant NSCLC</vt:lpstr>
      <vt:lpstr>Dato-DXd: Side Effect Reports on TROPION-Lung01</vt:lpstr>
      <vt:lpstr>Management of Ocular Surface Toxicities  Associated With Datopotamab Deruxtecan </vt:lpstr>
      <vt:lpstr>Ocular Surface Events (OSE)</vt:lpstr>
      <vt:lpstr>Management of Stomatitis/Mucositis Associated With Datopotamab Deruxtecan </vt:lpstr>
      <vt:lpstr>Stomatitis</vt:lpstr>
      <vt:lpstr>ILD Risk factors</vt:lpstr>
      <vt:lpstr>Management of ILD Associated With Datopotamab Deruxtecan 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8141</cp:revision>
  <cp:lastPrinted>2020-10-06T19:03:59Z</cp:lastPrinted>
  <dcterms:created xsi:type="dcterms:W3CDTF">2013-03-19T19:50:02Z</dcterms:created>
  <dcterms:modified xsi:type="dcterms:W3CDTF">2025-04-11T20:10:09Z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