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1.xml" ContentType="application/vnd.openxmlformats-officedocument.theme+xml"/>
  <Override PartName="/ppt/theme/themeOverride1.xml" ContentType="application/vnd.openxmlformats-officedocument.themeOverr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147471835" r:id="rId2"/>
    <p:sldId id="257" r:id="rId3"/>
    <p:sldId id="272" r:id="rId4"/>
    <p:sldId id="3738" r:id="rId5"/>
    <p:sldId id="3740" r:id="rId6"/>
    <p:sldId id="3739" r:id="rId7"/>
    <p:sldId id="3742" r:id="rId8"/>
    <p:sldId id="3743" r:id="rId9"/>
    <p:sldId id="2147471834" r:id="rId10"/>
    <p:sldId id="2147471833" r:id="rId11"/>
    <p:sldId id="3741" r:id="rId12"/>
    <p:sldId id="3744" r:id="rId13"/>
    <p:sldId id="3746" r:id="rId14"/>
    <p:sldId id="3748" r:id="rId15"/>
    <p:sldId id="3747" r:id="rId16"/>
    <p:sldId id="3726" r:id="rId17"/>
    <p:sldId id="3749" r:id="rId18"/>
    <p:sldId id="3752" r:id="rId19"/>
    <p:sldId id="3753" r:id="rId20"/>
    <p:sldId id="3754" r:id="rId21"/>
    <p:sldId id="3750" r:id="rId22"/>
    <p:sldId id="3755" r:id="rId23"/>
    <p:sldId id="3757" r:id="rId24"/>
    <p:sldId id="3756" r:id="rId25"/>
    <p:sldId id="3751" r:id="rId26"/>
    <p:sldId id="3758" r:id="rId27"/>
    <p:sldId id="3759" r:id="rId28"/>
    <p:sldId id="3760" r:id="rId29"/>
    <p:sldId id="3761" r:id="rId30"/>
    <p:sldId id="3762" r:id="rId31"/>
    <p:sldId id="3764" r:id="rId32"/>
    <p:sldId id="3766" r:id="rId33"/>
    <p:sldId id="3767" r:id="rId34"/>
    <p:sldId id="3765" r:id="rId35"/>
    <p:sldId id="3768" r:id="rId36"/>
    <p:sldId id="3770" r:id="rId37"/>
    <p:sldId id="3772" r:id="rId38"/>
    <p:sldId id="3769" r:id="rId39"/>
    <p:sldId id="3771" r:id="rId40"/>
    <p:sldId id="3773" r:id="rId41"/>
    <p:sldId id="3774" r:id="rId42"/>
    <p:sldId id="3763" r:id="rId43"/>
    <p:sldId id="3701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C8DE"/>
    <a:srgbClr val="E3B7D6"/>
    <a:srgbClr val="EFAD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7129ED-D945-1F47-A774-63EA98CA9DDF}" v="2" dt="2025-05-20T22:04:47.7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99" autoAdjust="0"/>
    <p:restoredTop sz="94658" autoAdjust="0"/>
  </p:normalViewPr>
  <p:slideViewPr>
    <p:cSldViewPr>
      <p:cViewPr varScale="1">
        <p:scale>
          <a:sx n="100" d="100"/>
          <a:sy n="100" d="100"/>
        </p:scale>
        <p:origin x="184" y="5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customXml" Target="../customXml/item3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customXml" Target="../customXml/item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DD4DC8-191C-49BD-9ABC-88BD67F3F81B}" type="datetimeFigureOut">
              <a:rPr lang="en-US" smtClean="0"/>
              <a:pPr/>
              <a:t>5/21/25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740292-1D70-4E43-BF33-DB5B063D53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4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727075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0EAFB-78CB-48FC-B0EB-F2EEA05C72D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>
            <a:extLst>
              <a:ext uri="{FF2B5EF4-FFF2-40B4-BE49-F238E27FC236}">
                <a16:creationId xmlns:a16="http://schemas.microsoft.com/office/drawing/2014/main" id="{69F522FB-BEB6-4F2D-A545-EFD3E8A962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C5F6A022-7D6C-4A95-9040-21D9FA81260E}" type="slidenum">
              <a:rPr lang="en-US" altLang="en-US" sz="1200"/>
              <a:pPr/>
              <a:t>16</a:t>
            </a:fld>
            <a:endParaRPr lang="en-US" altLang="en-US" sz="1200"/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4C476355-1977-46C5-8805-BFCB579524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3DB9BB78-E127-4269-948B-1032D25073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1926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09D54-59AC-2D0F-7094-A4E9E580C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>
            <a:extLst>
              <a:ext uri="{FF2B5EF4-FFF2-40B4-BE49-F238E27FC236}">
                <a16:creationId xmlns:a16="http://schemas.microsoft.com/office/drawing/2014/main" id="{2CAFC3F5-6AB4-AC64-7D9B-62F8A6B491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C5F6A022-7D6C-4A95-9040-21D9FA81260E}" type="slidenum">
              <a:rPr lang="en-US" altLang="en-US" sz="1200"/>
              <a:pPr/>
              <a:t>25</a:t>
            </a:fld>
            <a:endParaRPr lang="en-US" altLang="en-US" sz="1200"/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8780D323-B23F-B7D6-09E3-5FFD4826F6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BD2A9DEB-7126-7264-4600-5C8A838B88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6772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4C19A-4F44-294B-CEEC-35247045F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>
            <a:extLst>
              <a:ext uri="{FF2B5EF4-FFF2-40B4-BE49-F238E27FC236}">
                <a16:creationId xmlns:a16="http://schemas.microsoft.com/office/drawing/2014/main" id="{47AAD13A-E8B1-2E6E-D937-F0683BADCC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C5F6A022-7D6C-4A95-9040-21D9FA81260E}" type="slidenum">
              <a:rPr lang="en-US" altLang="en-US" sz="1200"/>
              <a:pPr/>
              <a:t>29</a:t>
            </a:fld>
            <a:endParaRPr lang="en-US" altLang="en-US" sz="1200"/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E4DAE27A-0282-5619-88F4-35991FB368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2891F57D-4F20-A442-1B38-FC89689847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3867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740292-1D70-4E43-BF33-DB5B063D534A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10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FB275-4BA0-4A59-BE05-28279F131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>
            <a:extLst>
              <a:ext uri="{FF2B5EF4-FFF2-40B4-BE49-F238E27FC236}">
                <a16:creationId xmlns:a16="http://schemas.microsoft.com/office/drawing/2014/main" id="{39B8623D-B388-9770-3B4B-5A18D8565D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C5F6A022-7D6C-4A95-9040-21D9FA81260E}" type="slidenum">
              <a:rPr lang="en-US" altLang="en-US" sz="1200"/>
              <a:pPr/>
              <a:t>42</a:t>
            </a:fld>
            <a:endParaRPr lang="en-US" altLang="en-US" sz="1200"/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08BBB895-74E8-D60D-BB16-05B63B17C8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0BBEAE15-FD63-A74C-027C-F2CD1CB63C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7717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>
            <a:extLst>
              <a:ext uri="{FF2B5EF4-FFF2-40B4-BE49-F238E27FC236}">
                <a16:creationId xmlns:a16="http://schemas.microsoft.com/office/drawing/2014/main" id="{69F522FB-BEB6-4F2D-A545-EFD3E8A962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C5F6A022-7D6C-4A95-9040-21D9FA81260E}" type="slidenum">
              <a:rPr lang="en-US" altLang="en-US" sz="1200"/>
              <a:pPr/>
              <a:t>43</a:t>
            </a:fld>
            <a:endParaRPr lang="en-US" altLang="en-US" sz="1200"/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4C476355-1977-46C5-8805-BFCB579524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3DB9BB78-E127-4269-948B-1032D25073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7614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94929-5672-4EC4-8542-EA986C4DF3F4}" type="datetimeFigureOut">
              <a:rPr lang="en-US" smtClean="0"/>
              <a:pPr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97A65-901B-464A-AAB9-A87F0BE640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885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94929-5672-4EC4-8542-EA986C4DF3F4}" type="datetimeFigureOut">
              <a:rPr lang="en-US" smtClean="0"/>
              <a:pPr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97A65-901B-464A-AAB9-A87F0BE640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526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94929-5672-4EC4-8542-EA986C4DF3F4}" type="datetimeFigureOut">
              <a:rPr lang="en-US" smtClean="0"/>
              <a:pPr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97A65-901B-464A-AAB9-A87F0BE640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008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482475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94929-5672-4EC4-8542-EA986C4DF3F4}" type="datetimeFigureOut">
              <a:rPr lang="en-US" smtClean="0"/>
              <a:pPr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97A65-901B-464A-AAB9-A87F0BE640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58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94929-5672-4EC4-8542-EA986C4DF3F4}" type="datetimeFigureOut">
              <a:rPr lang="en-US" smtClean="0"/>
              <a:pPr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97A65-901B-464A-AAB9-A87F0BE640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804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94929-5672-4EC4-8542-EA986C4DF3F4}" type="datetimeFigureOut">
              <a:rPr lang="en-US" smtClean="0"/>
              <a:pPr/>
              <a:t>5/21/25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97A65-901B-464A-AAB9-A87F0BE640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880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94929-5672-4EC4-8542-EA986C4DF3F4}" type="datetimeFigureOut">
              <a:rPr lang="en-US" smtClean="0"/>
              <a:pPr/>
              <a:t>5/21/25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97A65-901B-464A-AAB9-A87F0BE640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06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94929-5672-4EC4-8542-EA986C4DF3F4}" type="datetimeFigureOut">
              <a:rPr lang="en-US" smtClean="0"/>
              <a:pPr/>
              <a:t>5/21/25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97A65-901B-464A-AAB9-A87F0BE640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14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94929-5672-4EC4-8542-EA986C4DF3F4}" type="datetimeFigureOut">
              <a:rPr lang="en-US" smtClean="0"/>
              <a:pPr/>
              <a:t>5/21/25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97A65-901B-464A-AAB9-A87F0BE640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72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94929-5672-4EC4-8542-EA986C4DF3F4}" type="datetimeFigureOut">
              <a:rPr lang="en-US" smtClean="0"/>
              <a:pPr/>
              <a:t>5/21/25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97A65-901B-464A-AAB9-A87F0BE640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2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94929-5672-4EC4-8542-EA986C4DF3F4}" type="datetimeFigureOut">
              <a:rPr lang="en-US" smtClean="0"/>
              <a:pPr/>
              <a:t>5/21/25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97A65-901B-464A-AAB9-A87F0BE640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978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94929-5672-4EC4-8542-EA986C4DF3F4}" type="datetimeFigureOut">
              <a:rPr lang="en-US" smtClean="0"/>
              <a:pPr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97A65-901B-464A-AAB9-A87F0BE640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41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5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17.wdp"/><Relationship Id="rId7" Type="http://schemas.microsoft.com/office/2007/relationships/hdphoto" Target="../media/hdphoto19.wdp"/><Relationship Id="rId12" Type="http://schemas.microsoft.com/office/2007/relationships/hdphoto" Target="../media/hdphoto2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microsoft.com/office/2007/relationships/hdphoto" Target="../media/hdphoto18.wdp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microsoft.com/office/2007/relationships/hdphoto" Target="../media/hdphoto20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3.wdp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7" Type="http://schemas.microsoft.com/office/2007/relationships/hdphoto" Target="../media/hdphoto2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25.wdp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8.wdp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0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7" Type="http://schemas.microsoft.com/office/2007/relationships/hdphoto" Target="../media/hdphoto3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microsoft.com/office/2007/relationships/hdphoto" Target="../media/hdphoto32.wdp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7" Type="http://schemas.microsoft.com/office/2007/relationships/hdphoto" Target="../media/hdphoto36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microsoft.com/office/2007/relationships/hdphoto" Target="../media/hdphoto35.wdp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8.wdp"/><Relationship Id="rId7" Type="http://schemas.microsoft.com/office/2007/relationships/hdphoto" Target="../media/hdphoto40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microsoft.com/office/2007/relationships/hdphoto" Target="../media/hdphoto39.wdp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2.wdp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3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4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microsoft.com/office/2007/relationships/hdphoto" Target="../media/hdphoto45.wdp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6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7.wdp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8.wdp"/><Relationship Id="rId7" Type="http://schemas.microsoft.com/office/2007/relationships/hdphoto" Target="../media/hdphoto50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microsoft.com/office/2007/relationships/hdphoto" Target="../media/hdphoto49.wdp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5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2.wdp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55.wdp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4.wdp"/><Relationship Id="rId5" Type="http://schemas.openxmlformats.org/officeDocument/2006/relationships/image" Target="../media/image61.png"/><Relationship Id="rId10" Type="http://schemas.microsoft.com/office/2007/relationships/hdphoto" Target="../media/hdphoto56.wdp"/><Relationship Id="rId4" Type="http://schemas.microsoft.com/office/2007/relationships/hdphoto" Target="../media/hdphoto53.wdp"/><Relationship Id="rId9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57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58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9.wdp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60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61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62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63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4.wdp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65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66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microsoft.com/office/2007/relationships/hdphoto" Target="../media/hdphoto67.wdp"/><Relationship Id="rId7" Type="http://schemas.microsoft.com/office/2007/relationships/hdphoto" Target="../media/hdphoto69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microsoft.com/office/2007/relationships/hdphoto" Target="../media/hdphoto68.wdp"/><Relationship Id="rId4" Type="http://schemas.openxmlformats.org/officeDocument/2006/relationships/image" Target="../media/image75.png"/><Relationship Id="rId9" Type="http://schemas.microsoft.com/office/2007/relationships/hdphoto" Target="../media/hdphoto70.wdp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71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5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13.wdp"/><Relationship Id="rId3" Type="http://schemas.microsoft.com/office/2007/relationships/hdphoto" Target="../media/hdphoto8.wdp"/><Relationship Id="rId7" Type="http://schemas.microsoft.com/office/2007/relationships/hdphoto" Target="../media/hdphoto10.wdp"/><Relationship Id="rId12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7DB90E-5849-D3A9-0213-AFECA027C8FA}"/>
              </a:ext>
            </a:extLst>
          </p:cNvPr>
          <p:cNvSpPr txBox="1"/>
          <p:nvPr/>
        </p:nvSpPr>
        <p:spPr>
          <a:xfrm>
            <a:off x="1447800" y="1905000"/>
            <a:ext cx="92964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</a:rPr>
              <a:t>Subsequent to the recording of this interview, </a:t>
            </a:r>
            <a:r>
              <a:rPr lang="en-US" sz="2600" b="1" dirty="0" err="1">
                <a:solidFill>
                  <a:schemeClr val="bg1"/>
                </a:solidFill>
              </a:rPr>
              <a:t>telisotuzumab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vedotin</a:t>
            </a:r>
            <a:r>
              <a:rPr lang="en-US" sz="2600" b="1" dirty="0">
                <a:solidFill>
                  <a:schemeClr val="bg1"/>
                </a:solidFill>
              </a:rPr>
              <a:t> received accelerated FDA approval on May 14, 2025, for the treatment of adults with locally advanced or metastatic, </a:t>
            </a:r>
            <a:r>
              <a:rPr lang="en-US" sz="2600" b="1" dirty="0" err="1">
                <a:solidFill>
                  <a:schemeClr val="bg1"/>
                </a:solidFill>
              </a:rPr>
              <a:t>nonsquamous</a:t>
            </a:r>
            <a:r>
              <a:rPr lang="en-US" sz="2600" b="1" dirty="0">
                <a:solidFill>
                  <a:schemeClr val="bg1"/>
                </a:solidFill>
              </a:rPr>
              <a:t> NSCLC with high c-Met protein overexpression [≥50% of tumor cells with strong (3+) staining], as determined by an FDA-approved test, and who have received a prior systemic therapy.</a:t>
            </a:r>
          </a:p>
        </p:txBody>
      </p:sp>
    </p:spTree>
    <p:extLst>
      <p:ext uri="{BB962C8B-B14F-4D97-AF65-F5344CB8AC3E}">
        <p14:creationId xmlns:p14="http://schemas.microsoft.com/office/powerpoint/2010/main" val="1170460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72447-C99D-667A-4EE7-281FF83D7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T-</a:t>
            </a:r>
            <a:r>
              <a:rPr lang="en-US" dirty="0" err="1"/>
              <a:t>DXd</a:t>
            </a:r>
            <a:r>
              <a:rPr lang="en-US" dirty="0"/>
              <a:t> for HER2 Overexpression (DESTINY-Lung03)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12C5D2-0819-25B4-9BD1-459D4137B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905000"/>
            <a:ext cx="7371712" cy="3505200"/>
          </a:xfrm>
          <a:prstGeom prst="rect">
            <a:avLst/>
          </a:prstGeom>
        </p:spPr>
      </p:pic>
      <p:pic>
        <p:nvPicPr>
          <p:cNvPr id="6" name="Picture 5" descr="A graph of a number of patients&#10;&#10;AI-generated content may be incorrect.">
            <a:extLst>
              <a:ext uri="{FF2B5EF4-FFF2-40B4-BE49-F238E27FC236}">
                <a16:creationId xmlns:a16="http://schemas.microsoft.com/office/drawing/2014/main" id="{A78F9C5C-447D-387A-4F69-F71660D8DC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209800"/>
            <a:ext cx="4619395" cy="40624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DA1A5E-047A-6B9C-257F-8C8C1A310E5F}"/>
              </a:ext>
            </a:extLst>
          </p:cNvPr>
          <p:cNvSpPr txBox="1"/>
          <p:nvPr/>
        </p:nvSpPr>
        <p:spPr>
          <a:xfrm>
            <a:off x="6096000" y="1600200"/>
            <a:ext cx="1524000" cy="6096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86978F-602C-E99A-A2F9-A94124B3C6B0}"/>
              </a:ext>
            </a:extLst>
          </p:cNvPr>
          <p:cNvSpPr txBox="1"/>
          <p:nvPr/>
        </p:nvSpPr>
        <p:spPr>
          <a:xfrm>
            <a:off x="9601200" y="6550223"/>
            <a:ext cx="2362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PLANCHARD WCLC 2024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87536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6F1B6-B87B-797A-B0E2-B3BB6A49A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E3F7C4C-FF89-5632-6DE7-094D37DB6345}"/>
              </a:ext>
            </a:extLst>
          </p:cNvPr>
          <p:cNvSpPr txBox="1"/>
          <p:nvPr/>
        </p:nvSpPr>
        <p:spPr>
          <a:xfrm>
            <a:off x="7121317" y="6398696"/>
            <a:ext cx="507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Janne ASCO 2024 and Smit Lancet Oncol 2024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1F82A6-806A-EABF-4FD3-E1FE30A07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4105"/>
            <a:ext cx="10972800" cy="1143000"/>
          </a:xfrm>
        </p:spPr>
        <p:txBody>
          <a:bodyPr/>
          <a:lstStyle/>
          <a:p>
            <a:r>
              <a:rPr lang="en-US" dirty="0"/>
              <a:t>Trastuzumab deruxtecan (T-</a:t>
            </a:r>
            <a:r>
              <a:rPr lang="en-US" dirty="0" err="1"/>
              <a:t>DXd</a:t>
            </a:r>
            <a:r>
              <a:rPr lang="en-US" dirty="0"/>
              <a:t>) - Safety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45CD6F-9BE9-69A2-41E3-BFF622899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7000" y="1496034"/>
            <a:ext cx="4610743" cy="36295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8506E6-5BF1-B712-7D83-4F28887666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1709" y="1496034"/>
            <a:ext cx="4591691" cy="36771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A901CA-ABFB-3F0E-7752-D6DE9289CA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44327"/>
          <a:stretch/>
        </p:blipFill>
        <p:spPr>
          <a:xfrm>
            <a:off x="228600" y="1328444"/>
            <a:ext cx="1495613" cy="42011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B0D7DF0-0BDB-8C7C-0DAF-381BB800C085}"/>
              </a:ext>
            </a:extLst>
          </p:cNvPr>
          <p:cNvSpPr txBox="1"/>
          <p:nvPr/>
        </p:nvSpPr>
        <p:spPr>
          <a:xfrm>
            <a:off x="1686113" y="1272170"/>
            <a:ext cx="83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~70%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6E233F-5C2E-3C6B-9F1C-D235DD637265}"/>
              </a:ext>
            </a:extLst>
          </p:cNvPr>
          <p:cNvSpPr txBox="1"/>
          <p:nvPr/>
        </p:nvSpPr>
        <p:spPr>
          <a:xfrm>
            <a:off x="1676281" y="5216497"/>
            <a:ext cx="83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~10%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03FABFA-AC51-137A-0344-70E46BC9524A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2095381" y="1641502"/>
            <a:ext cx="0" cy="357499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5090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11B2E-7ACE-71DF-7D74-728E9D928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710B2A7-22D4-BA64-A4B9-8CCCE35FE2A5}"/>
              </a:ext>
            </a:extLst>
          </p:cNvPr>
          <p:cNvSpPr txBox="1"/>
          <p:nvPr/>
        </p:nvSpPr>
        <p:spPr>
          <a:xfrm>
            <a:off x="8991601" y="6398696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Heymach NEJM 2025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8CF466-2C64-0FD6-134C-2D317D7F6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Zongertinib</a:t>
            </a:r>
            <a:r>
              <a:rPr lang="en-US" dirty="0"/>
              <a:t> for HER2-mutant (</a:t>
            </a:r>
            <a:r>
              <a:rPr lang="en-US" dirty="0" err="1"/>
              <a:t>Beamion</a:t>
            </a:r>
            <a:r>
              <a:rPr lang="en-US" dirty="0"/>
              <a:t> LUNG-1)</a:t>
            </a:r>
            <a:endParaRPr lang="en-US" sz="27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00316EF-528F-BC77-E8E6-AB693FFF2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026" y="1981200"/>
            <a:ext cx="4388170" cy="3236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2543AE8-18D0-1FB0-6000-38ABA41AE4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4626" y="2468404"/>
            <a:ext cx="6630325" cy="6287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8067B47-8EFA-C07D-7045-8697A30B41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374" y="3784266"/>
            <a:ext cx="7680960" cy="25242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82CF65-AAA7-D123-EEEE-D9EFF60EAB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641" y="4118106"/>
            <a:ext cx="5048955" cy="44773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8A39FC9-7284-AC03-0E02-A0FC745C24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026" y="5188770"/>
            <a:ext cx="4875815" cy="25242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156BC31-E450-7B94-6466-347B0FB48E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0331" y="5532158"/>
            <a:ext cx="4667901" cy="409632"/>
          </a:xfrm>
          <a:prstGeom prst="rect">
            <a:avLst/>
          </a:prstGeom>
        </p:spPr>
      </p:pic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BDBA0C2E-0794-D4DE-B849-D63FB32FA7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3497462"/>
              </p:ext>
            </p:extLst>
          </p:nvPr>
        </p:nvGraphicFramePr>
        <p:xfrm>
          <a:off x="7673586" y="2414648"/>
          <a:ext cx="4388170" cy="2241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214">
                  <a:extLst>
                    <a:ext uri="{9D8B030D-6E8A-4147-A177-3AD203B41FA5}">
                      <a16:colId xmlns:a16="http://schemas.microsoft.com/office/drawing/2014/main" val="3356042388"/>
                    </a:ext>
                  </a:extLst>
                </a:gridCol>
                <a:gridCol w="742054">
                  <a:extLst>
                    <a:ext uri="{9D8B030D-6E8A-4147-A177-3AD203B41FA5}">
                      <a16:colId xmlns:a16="http://schemas.microsoft.com/office/drawing/2014/main" val="2588082199"/>
                    </a:ext>
                  </a:extLst>
                </a:gridCol>
                <a:gridCol w="877634">
                  <a:extLst>
                    <a:ext uri="{9D8B030D-6E8A-4147-A177-3AD203B41FA5}">
                      <a16:colId xmlns:a16="http://schemas.microsoft.com/office/drawing/2014/main" val="4223519282"/>
                    </a:ext>
                  </a:extLst>
                </a:gridCol>
                <a:gridCol w="877634">
                  <a:extLst>
                    <a:ext uri="{9D8B030D-6E8A-4147-A177-3AD203B41FA5}">
                      <a16:colId xmlns:a16="http://schemas.microsoft.com/office/drawing/2014/main" val="241596322"/>
                    </a:ext>
                  </a:extLst>
                </a:gridCol>
                <a:gridCol w="877634">
                  <a:extLst>
                    <a:ext uri="{9D8B030D-6E8A-4147-A177-3AD203B41FA5}">
                      <a16:colId xmlns:a16="http://schemas.microsoft.com/office/drawing/2014/main" val="2045426947"/>
                    </a:ext>
                  </a:extLst>
                </a:gridCol>
              </a:tblGrid>
              <a:tr h="656842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RR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DCR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DOR (m)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PFS (m)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531781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n-US" sz="1600" dirty="0"/>
                        <a:t>Cohort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14.1m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12.4m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6224545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r>
                        <a:rPr lang="en-US" sz="1600" dirty="0"/>
                        <a:t>Cohort 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1030863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r>
                        <a:rPr lang="en-US" sz="1600" dirty="0"/>
                        <a:t>Cohort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38795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5354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3291B8-4F70-1DB5-388A-83B3F63C6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7839D2-8F22-5C40-AB90-8903A843B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6962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Zongertinib</a:t>
            </a:r>
            <a:r>
              <a:rPr lang="en-US" dirty="0"/>
              <a:t> for HER2-mutant (</a:t>
            </a:r>
            <a:r>
              <a:rPr lang="en-US" dirty="0" err="1"/>
              <a:t>Beamion</a:t>
            </a:r>
            <a:r>
              <a:rPr lang="en-US" dirty="0"/>
              <a:t> LUNG-1)</a:t>
            </a:r>
            <a:endParaRPr lang="en-US" sz="27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1312EB-E8DC-A92E-2901-5025ACD12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1554" y="1828800"/>
            <a:ext cx="5924282" cy="304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9D7791-7198-0D0C-025B-43842600FF63}"/>
              </a:ext>
            </a:extLst>
          </p:cNvPr>
          <p:cNvSpPr txBox="1"/>
          <p:nvPr/>
        </p:nvSpPr>
        <p:spPr>
          <a:xfrm>
            <a:off x="8991601" y="6398696"/>
            <a:ext cx="3084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Heymach NEJM 2025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99EAF9-1AD7-049A-C5D7-FF097A479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485" y="1556102"/>
            <a:ext cx="5809075" cy="385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75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CAC4B2-8486-0022-930F-E727D8CE0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FA440B-2C10-26DC-D84F-F15BC438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BAY2927088 for HER2-mutant </a:t>
            </a:r>
            <a:br>
              <a:rPr lang="en-US" dirty="0"/>
            </a:br>
            <a:r>
              <a:rPr lang="en-US" dirty="0"/>
              <a:t>(SOHO-01Cohort D, HER2-mutant, TKI/ADC naïve)</a:t>
            </a:r>
            <a:br>
              <a:rPr lang="en-US" sz="2700" dirty="0"/>
            </a:br>
            <a:endParaRPr lang="en-US" sz="27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C6BA1E-7131-F818-F042-14DB3E4388B5}"/>
              </a:ext>
            </a:extLst>
          </p:cNvPr>
          <p:cNvSpPr txBox="1"/>
          <p:nvPr/>
        </p:nvSpPr>
        <p:spPr>
          <a:xfrm>
            <a:off x="8991601" y="6398696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Le WCLC 2024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935173-413D-E81C-56A1-5EF1FB060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5108" y="1524000"/>
            <a:ext cx="8463424" cy="27481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61D168-7471-BCA6-BE9E-B7BC295424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" y="1600200"/>
            <a:ext cx="3306119" cy="2438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1B03B1-0AAB-5646-8F2C-9BA3761065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2398" y="4471360"/>
            <a:ext cx="9807203" cy="175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53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65E28-FB36-969F-B203-194860113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AC4018-73EE-8F20-AF53-55C36D96F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673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Safety and tolerability of new HER2-TKIs</a:t>
            </a:r>
            <a:endParaRPr lang="en-US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111B26-E350-FE60-F5F0-E93ABAA6BBD0}"/>
              </a:ext>
            </a:extLst>
          </p:cNvPr>
          <p:cNvSpPr txBox="1"/>
          <p:nvPr/>
        </p:nvSpPr>
        <p:spPr>
          <a:xfrm>
            <a:off x="4427238" y="2023598"/>
            <a:ext cx="11789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~50%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3446CD-80ED-4D18-1B10-E8CFB348F4B2}"/>
              </a:ext>
            </a:extLst>
          </p:cNvPr>
          <p:cNvSpPr txBox="1"/>
          <p:nvPr/>
        </p:nvSpPr>
        <p:spPr>
          <a:xfrm>
            <a:off x="4435841" y="4636761"/>
            <a:ext cx="11617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~10%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B4EBE98-A807-5C80-78FD-C2950C2CE5BE}"/>
              </a:ext>
            </a:extLst>
          </p:cNvPr>
          <p:cNvCxnSpPr>
            <a:cxnSpLocks/>
          </p:cNvCxnSpPr>
          <p:nvPr/>
        </p:nvCxnSpPr>
        <p:spPr>
          <a:xfrm>
            <a:off x="4792099" y="2392930"/>
            <a:ext cx="0" cy="21568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93E0FA3-84F9-7948-D5B7-CB9B383F4BB6}"/>
              </a:ext>
            </a:extLst>
          </p:cNvPr>
          <p:cNvSpPr txBox="1"/>
          <p:nvPr/>
        </p:nvSpPr>
        <p:spPr>
          <a:xfrm>
            <a:off x="7239001" y="6398696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Heymach NEJM 2025 and Le WCLC 2024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F34659-E9E4-AAC5-4BB3-6821E980B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6947" y="1849237"/>
            <a:ext cx="2886478" cy="31151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6B5314-C194-9ACB-DC6F-117832FAC1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8769" y="1780440"/>
            <a:ext cx="3591426" cy="325800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27D9037-E14A-03B5-6892-476839966443}"/>
              </a:ext>
            </a:extLst>
          </p:cNvPr>
          <p:cNvSpPr txBox="1"/>
          <p:nvPr/>
        </p:nvSpPr>
        <p:spPr>
          <a:xfrm>
            <a:off x="2514600" y="1383334"/>
            <a:ext cx="13322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Zongertinib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26C7F1-10C5-596B-C20E-37871CF2B4D7}"/>
              </a:ext>
            </a:extLst>
          </p:cNvPr>
          <p:cNvSpPr txBox="1"/>
          <p:nvPr/>
        </p:nvSpPr>
        <p:spPr>
          <a:xfrm>
            <a:off x="10286791" y="1780920"/>
            <a:ext cx="11789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~90%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ABAA82-77C6-80D7-71F1-9C62D82BB147}"/>
              </a:ext>
            </a:extLst>
          </p:cNvPr>
          <p:cNvSpPr txBox="1"/>
          <p:nvPr/>
        </p:nvSpPr>
        <p:spPr>
          <a:xfrm>
            <a:off x="10295394" y="4728037"/>
            <a:ext cx="11617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~10%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0F083D4-EC89-DE54-3828-1245A19EA7AB}"/>
              </a:ext>
            </a:extLst>
          </p:cNvPr>
          <p:cNvCxnSpPr>
            <a:cxnSpLocks/>
          </p:cNvCxnSpPr>
          <p:nvPr/>
        </p:nvCxnSpPr>
        <p:spPr>
          <a:xfrm>
            <a:off x="10651652" y="2150252"/>
            <a:ext cx="0" cy="257778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5B65FE2-78E5-D5F4-8361-0AD64D9BC720}"/>
              </a:ext>
            </a:extLst>
          </p:cNvPr>
          <p:cNvSpPr txBox="1"/>
          <p:nvPr/>
        </p:nvSpPr>
        <p:spPr>
          <a:xfrm>
            <a:off x="7768604" y="1151076"/>
            <a:ext cx="65482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BAY2927088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1341F27-6F78-261F-2FE2-B16198E3A482}"/>
              </a:ext>
            </a:extLst>
          </p:cNvPr>
          <p:cNvSpPr txBox="1"/>
          <p:nvPr/>
        </p:nvSpPr>
        <p:spPr>
          <a:xfrm>
            <a:off x="2276878" y="5223111"/>
            <a:ext cx="2133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16% Grade 3</a:t>
            </a:r>
          </a:p>
          <a:p>
            <a:r>
              <a:rPr lang="en-US" dirty="0"/>
              <a:t>7% dose reduction</a:t>
            </a:r>
          </a:p>
          <a:p>
            <a:r>
              <a:rPr lang="en-US" dirty="0"/>
              <a:t>3% discontinuation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8B4635-6EB8-7BBA-CD98-78872926300C}"/>
              </a:ext>
            </a:extLst>
          </p:cNvPr>
          <p:cNvSpPr txBox="1"/>
          <p:nvPr/>
        </p:nvSpPr>
        <p:spPr>
          <a:xfrm>
            <a:off x="7639477" y="5248870"/>
            <a:ext cx="26407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43% Grade 3</a:t>
            </a:r>
          </a:p>
          <a:p>
            <a:r>
              <a:rPr lang="en-US" dirty="0"/>
              <a:t>32% dose reduction</a:t>
            </a:r>
          </a:p>
          <a:p>
            <a:r>
              <a:rPr lang="en-US" dirty="0"/>
              <a:t>7% discontinuation</a:t>
            </a:r>
          </a:p>
        </p:txBody>
      </p:sp>
    </p:spTree>
    <p:extLst>
      <p:ext uri="{BB962C8B-B14F-4D97-AF65-F5344CB8AC3E}">
        <p14:creationId xmlns:p14="http://schemas.microsoft.com/office/powerpoint/2010/main" val="924829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0B89299C-D341-4A25-A871-A2D8AEB11F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84362" y="392661"/>
            <a:ext cx="8001000" cy="558800"/>
          </a:xfrm>
        </p:spPr>
        <p:txBody>
          <a:bodyPr>
            <a:normAutofit fontScale="90000"/>
          </a:bodyPr>
          <a:lstStyle/>
          <a:p>
            <a:r>
              <a:rPr lang="en-US" altLang="en-US" sz="4400" dirty="0">
                <a:solidFill>
                  <a:schemeClr val="tx2"/>
                </a:solidFill>
              </a:rPr>
              <a:t>ERBB2/HER2 Conclusions: </a:t>
            </a:r>
          </a:p>
        </p:txBody>
      </p:sp>
      <p:sp>
        <p:nvSpPr>
          <p:cNvPr id="53250" name="Rectangle 3">
            <a:extLst>
              <a:ext uri="{FF2B5EF4-FFF2-40B4-BE49-F238E27FC236}">
                <a16:creationId xmlns:a16="http://schemas.microsoft.com/office/drawing/2014/main" id="{986535FE-3E6B-4ED6-935C-D1330ECD06A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3586" y="1219200"/>
            <a:ext cx="11199814" cy="548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3000" u="sng" dirty="0"/>
              <a:t>Clinical Implications:</a:t>
            </a:r>
          </a:p>
          <a:p>
            <a:r>
              <a:rPr lang="en-US" altLang="en-US" sz="3000" dirty="0"/>
              <a:t>The ADC T-</a:t>
            </a:r>
            <a:r>
              <a:rPr lang="en-US" altLang="en-US" sz="3000" dirty="0" err="1"/>
              <a:t>DXd</a:t>
            </a:r>
            <a:r>
              <a:rPr lang="en-US" altLang="en-US" sz="3000" dirty="0"/>
              <a:t> is FDA-approved for ERBB2/HER2 mutant NSCLC after prior therapy</a:t>
            </a:r>
          </a:p>
          <a:p>
            <a:r>
              <a:rPr lang="en-US" altLang="en-US" sz="3000" dirty="0"/>
              <a:t>T-</a:t>
            </a:r>
            <a:r>
              <a:rPr lang="en-US" altLang="en-US" sz="3000" dirty="0" err="1"/>
              <a:t>DXd</a:t>
            </a:r>
            <a:r>
              <a:rPr lang="en-US" altLang="en-US" sz="3000" dirty="0"/>
              <a:t> works pan-tumor for HER2 IHC 2+/3+ (even in EGFR mutant NSCLC)</a:t>
            </a:r>
          </a:p>
          <a:p>
            <a:r>
              <a:rPr lang="en-US" altLang="en-US" sz="3000" dirty="0"/>
              <a:t>The HER2-TKIs are emerging - </a:t>
            </a:r>
            <a:r>
              <a:rPr lang="en-US" altLang="en-US" sz="3000" dirty="0" err="1"/>
              <a:t>zongertinib</a:t>
            </a:r>
            <a:r>
              <a:rPr lang="en-US" altLang="en-US" sz="3000" dirty="0"/>
              <a:t> appears most effective and tolerable --- so far</a:t>
            </a:r>
          </a:p>
          <a:p>
            <a:pPr marL="0" indent="0">
              <a:buNone/>
            </a:pPr>
            <a:r>
              <a:rPr lang="en-US" altLang="en-US" sz="3000" u="sng" dirty="0"/>
              <a:t>Future Directions:</a:t>
            </a:r>
          </a:p>
          <a:p>
            <a:r>
              <a:rPr lang="en-US" altLang="en-US" sz="3000" dirty="0"/>
              <a:t>Many other emerging HER2 TKIs are in development as well as bispecific antibodies and ADCs</a:t>
            </a:r>
          </a:p>
        </p:txBody>
      </p:sp>
    </p:spTree>
    <p:extLst>
      <p:ext uri="{BB962C8B-B14F-4D97-AF65-F5344CB8AC3E}">
        <p14:creationId xmlns:p14="http://schemas.microsoft.com/office/powerpoint/2010/main" val="15466901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BC65FB-8AD4-6293-A94A-1285FC108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C35521-9B0B-B52B-BCF0-99EA45CA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038"/>
            <a:ext cx="10972800" cy="838200"/>
          </a:xfrm>
        </p:spPr>
        <p:txBody>
          <a:bodyPr>
            <a:normAutofit/>
          </a:bodyPr>
          <a:lstStyle/>
          <a:p>
            <a:r>
              <a:rPr lang="en-US" sz="3600" dirty="0"/>
              <a:t>MET exon 14 mutations in NSCLC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ED86FE-E105-C4F8-D23B-D1DE373BB1DE}"/>
              </a:ext>
            </a:extLst>
          </p:cNvPr>
          <p:cNvSpPr txBox="1"/>
          <p:nvPr/>
        </p:nvSpPr>
        <p:spPr>
          <a:xfrm>
            <a:off x="7168387" y="6488668"/>
            <a:ext cx="5018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lang="en-US" sz="18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Drilon A. </a:t>
            </a:r>
            <a:r>
              <a:rPr lang="en-US" sz="1800" i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 Cancer Res</a:t>
            </a:r>
            <a:r>
              <a:rPr lang="en-US" sz="18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2016;22:2832-2834.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770E76-BEFA-4EE3-095B-45AF4B6D480A}"/>
              </a:ext>
            </a:extLst>
          </p:cNvPr>
          <p:cNvGrpSpPr/>
          <p:nvPr/>
        </p:nvGrpSpPr>
        <p:grpSpPr>
          <a:xfrm>
            <a:off x="2895597" y="1115830"/>
            <a:ext cx="6213679" cy="5208770"/>
            <a:chOff x="3352798" y="1120698"/>
            <a:chExt cx="5100321" cy="427547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0A58D0F-CCC9-CE4C-ECAF-F14ED14887C1}"/>
                </a:ext>
              </a:extLst>
            </p:cNvPr>
            <p:cNvGrpSpPr/>
            <p:nvPr/>
          </p:nvGrpSpPr>
          <p:grpSpPr>
            <a:xfrm>
              <a:off x="3352800" y="1120698"/>
              <a:ext cx="5100319" cy="1861871"/>
              <a:chOff x="4225977" y="2567716"/>
              <a:chExt cx="3825239" cy="1396403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6C2B9592-C26D-FB02-6296-31EAEF4EBF51}"/>
                  </a:ext>
                </a:extLst>
              </p:cNvPr>
              <p:cNvGrpSpPr/>
              <p:nvPr/>
            </p:nvGrpSpPr>
            <p:grpSpPr>
              <a:xfrm>
                <a:off x="4225977" y="2668719"/>
                <a:ext cx="3825239" cy="1295400"/>
                <a:chOff x="4225977" y="2668719"/>
                <a:chExt cx="3825239" cy="1295400"/>
              </a:xfrm>
            </p:grpSpPr>
            <p:pic>
              <p:nvPicPr>
                <p:cNvPr id="8" name="Content Placeholder 8" descr="F1.large.jpg">
                  <a:extLst>
                    <a:ext uri="{FF2B5EF4-FFF2-40B4-BE49-F238E27FC236}">
                      <a16:creationId xmlns:a16="http://schemas.microsoft.com/office/drawing/2014/main" id="{BF0D8656-44D7-1017-7266-40FEC6496FA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harpenSoften amoun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885" t="2182" r="3473" b="53473"/>
                <a:stretch/>
              </p:blipFill>
              <p:spPr>
                <a:xfrm>
                  <a:off x="4225977" y="2668719"/>
                  <a:ext cx="3825239" cy="1295400"/>
                </a:xfrm>
                <a:prstGeom prst="rect">
                  <a:avLst/>
                </a:prstGeom>
              </p:spPr>
            </p:pic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674A837-2126-0A58-6462-8B0D8D1E4A15}"/>
                    </a:ext>
                  </a:extLst>
                </p:cNvPr>
                <p:cNvSpPr/>
                <p:nvPr/>
              </p:nvSpPr>
              <p:spPr>
                <a:xfrm>
                  <a:off x="4265528" y="2697915"/>
                  <a:ext cx="948223" cy="152400"/>
                </a:xfrm>
                <a:prstGeom prst="rect">
                  <a:avLst/>
                </a:prstGeom>
                <a:solidFill>
                  <a:srgbClr val="9FAAD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22A9E50-55B2-7964-413A-45F703EEC013}"/>
                  </a:ext>
                </a:extLst>
              </p:cNvPr>
              <p:cNvSpPr txBox="1"/>
              <p:nvPr/>
            </p:nvSpPr>
            <p:spPr>
              <a:xfrm>
                <a:off x="4225977" y="2567716"/>
                <a:ext cx="1501853" cy="28474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867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Normal Splicing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6675873-CE49-977B-0593-62FD66ADD0F3}"/>
                </a:ext>
              </a:extLst>
            </p:cNvPr>
            <p:cNvGrpSpPr/>
            <p:nvPr/>
          </p:nvGrpSpPr>
          <p:grpSpPr>
            <a:xfrm>
              <a:off x="3352798" y="3479800"/>
              <a:ext cx="5100318" cy="1916368"/>
              <a:chOff x="4341961" y="2949773"/>
              <a:chExt cx="3825239" cy="1437276"/>
            </a:xfrm>
          </p:grpSpPr>
          <p:pic>
            <p:nvPicPr>
              <p:cNvPr id="11" name="Content Placeholder 8" descr="F1.large.jpg">
                <a:extLst>
                  <a:ext uri="{FF2B5EF4-FFF2-40B4-BE49-F238E27FC236}">
                    <a16:creationId xmlns:a16="http://schemas.microsoft.com/office/drawing/2014/main" id="{94735B34-B65E-4847-74EC-A14E369C72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7" t="51454" r="2731" b="9881"/>
              <a:stretch/>
            </p:blipFill>
            <p:spPr>
              <a:xfrm>
                <a:off x="4341962" y="3257550"/>
                <a:ext cx="3825238" cy="1129499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94B9E4-E02B-FF49-1C00-2E3844106580}"/>
                  </a:ext>
                </a:extLst>
              </p:cNvPr>
              <p:cNvSpPr txBox="1"/>
              <p:nvPr/>
            </p:nvSpPr>
            <p:spPr>
              <a:xfrm>
                <a:off x="4341961" y="2949773"/>
                <a:ext cx="3825238" cy="23372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867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Aberrant Splicing and Exon 14 Skipping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1221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7C342-4E25-A23C-F13B-BAB635F5F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A57B91-69D2-BD92-BF1E-A69807318D99}"/>
              </a:ext>
            </a:extLst>
          </p:cNvPr>
          <p:cNvSpPr txBox="1"/>
          <p:nvPr/>
        </p:nvSpPr>
        <p:spPr>
          <a:xfrm>
            <a:off x="7195428" y="6487195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Wolf Lancet Oncol 2024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FED6C0-F0BB-E4F4-C716-4EC09CC973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6771" y="1338036"/>
            <a:ext cx="9013429" cy="17435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CB2E43-6A22-3B0C-0375-5F80149A91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088" y="3140841"/>
            <a:ext cx="9013428" cy="15682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601A4E-7EE0-1F6D-EF27-B6E48E7F6A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907" y="4859664"/>
            <a:ext cx="8952609" cy="15068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86A01DD-6E87-A654-6C4C-C679C3C1A7CA}"/>
              </a:ext>
            </a:extLst>
          </p:cNvPr>
          <p:cNvSpPr txBox="1"/>
          <p:nvPr/>
        </p:nvSpPr>
        <p:spPr>
          <a:xfrm>
            <a:off x="9633828" y="2135392"/>
            <a:ext cx="11617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RR 68%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922FC4-DB20-9521-25B1-25B68029855C}"/>
              </a:ext>
            </a:extLst>
          </p:cNvPr>
          <p:cNvSpPr txBox="1"/>
          <p:nvPr/>
        </p:nvSpPr>
        <p:spPr>
          <a:xfrm>
            <a:off x="9585579" y="3814884"/>
            <a:ext cx="11617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PFS 12.5 months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7CD570-5D26-4378-EDE5-0D8812A2E005}"/>
              </a:ext>
            </a:extLst>
          </p:cNvPr>
          <p:cNvSpPr txBox="1"/>
          <p:nvPr/>
        </p:nvSpPr>
        <p:spPr>
          <a:xfrm>
            <a:off x="9633828" y="5255538"/>
            <a:ext cx="11617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OS 21.4 months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F11728-6CB5-72D1-2088-96D7797EB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5036"/>
            <a:ext cx="12072228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Capmatinib for MET ex14 NSCLC (GEOMETRY mono-1)</a:t>
            </a:r>
            <a:br>
              <a:rPr lang="en-US" dirty="0"/>
            </a:br>
            <a:r>
              <a:rPr lang="en-US" u="sng" dirty="0"/>
              <a:t>First-line</a:t>
            </a:r>
            <a:r>
              <a:rPr lang="en-US" dirty="0"/>
              <a:t> therapy</a:t>
            </a:r>
            <a:br>
              <a:rPr lang="en-US" sz="2700" dirty="0"/>
            </a:b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3958800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6CAF3-B28A-E998-0172-986969311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6FF0A6-3734-8C5A-7014-F723ACE193E1}"/>
              </a:ext>
            </a:extLst>
          </p:cNvPr>
          <p:cNvSpPr txBox="1"/>
          <p:nvPr/>
        </p:nvSpPr>
        <p:spPr>
          <a:xfrm>
            <a:off x="7239001" y="6495095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Wolf Lancet Oncol 2024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658058-B42E-2FD7-2562-2CA8702BA9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381" y="1109280"/>
            <a:ext cx="9620657" cy="17964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DBCB2C-CEDC-41D1-A51E-9213442D51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6254" y="2839833"/>
            <a:ext cx="9684784" cy="19247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61AF12-6B30-47BB-8B95-5290874C0E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265" y="4553995"/>
            <a:ext cx="10150832" cy="20485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BB39688-DB3A-6787-7911-AF6BAFFEFECC}"/>
              </a:ext>
            </a:extLst>
          </p:cNvPr>
          <p:cNvSpPr txBox="1"/>
          <p:nvPr/>
        </p:nvSpPr>
        <p:spPr>
          <a:xfrm>
            <a:off x="10669886" y="1939923"/>
            <a:ext cx="11617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RR 44%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B5F2F5-AFFF-4E25-1335-7BA257EF23E1}"/>
              </a:ext>
            </a:extLst>
          </p:cNvPr>
          <p:cNvSpPr txBox="1"/>
          <p:nvPr/>
        </p:nvSpPr>
        <p:spPr>
          <a:xfrm>
            <a:off x="10621637" y="3305889"/>
            <a:ext cx="11617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PFS 5.5 months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E005F0-1761-F97A-F3CF-767C790D4845}"/>
              </a:ext>
            </a:extLst>
          </p:cNvPr>
          <p:cNvSpPr txBox="1"/>
          <p:nvPr/>
        </p:nvSpPr>
        <p:spPr>
          <a:xfrm>
            <a:off x="10669886" y="5183937"/>
            <a:ext cx="11617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OS 16.8 months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815124-5B89-7184-3C8E-78B82E8E1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346"/>
            <a:ext cx="12192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Capmatinib for MET ex14 NSCLC (GEOMETRY mono-1)</a:t>
            </a:r>
            <a:br>
              <a:rPr lang="en-US" dirty="0"/>
            </a:br>
            <a:r>
              <a:rPr lang="en-US" u="sng" dirty="0"/>
              <a:t>Subsequent</a:t>
            </a:r>
            <a:r>
              <a:rPr lang="en-US" dirty="0"/>
              <a:t> therapy</a:t>
            </a:r>
            <a:br>
              <a:rPr lang="en-US" sz="2700" dirty="0"/>
            </a:b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3978580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0600" y="905791"/>
            <a:ext cx="9882188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Lung Cancer Year In Review: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Targeting HER2, MET, BRAF and KRAS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05000" y="2895600"/>
            <a:ext cx="8229600" cy="24297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Joel Neal, MD, PhD</a:t>
            </a:r>
          </a:p>
          <a:p>
            <a:pPr marL="0" indent="0" algn="ctr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Professor of Medicine/Oncology</a:t>
            </a:r>
          </a:p>
          <a:p>
            <a:pPr marL="0" indent="0" algn="ctr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Stanford University</a:t>
            </a:r>
          </a:p>
        </p:txBody>
      </p:sp>
      <p:pic>
        <p:nvPicPr>
          <p:cNvPr id="6" name="Picture 5" descr="SCI digital_top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99"/>
          <a:stretch>
            <a:fillRect/>
          </a:stretch>
        </p:blipFill>
        <p:spPr bwMode="auto">
          <a:xfrm>
            <a:off x="4826794" y="5562600"/>
            <a:ext cx="2819400" cy="11479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86803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C1E85-4F38-351A-CC91-D57F1617B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4D9428-35AB-8E6F-C1A3-32DC259DA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Capmatinib: GEOMETRY mono-1 final analysis: </a:t>
            </a:r>
            <a:br>
              <a:rPr lang="en-US" dirty="0"/>
            </a:br>
            <a:r>
              <a:rPr lang="en-US" u="sng" dirty="0"/>
              <a:t>Tolerability</a:t>
            </a:r>
            <a:br>
              <a:rPr lang="en-US" dirty="0"/>
            </a:br>
            <a:br>
              <a:rPr lang="en-US" sz="2700" dirty="0"/>
            </a:br>
            <a:endParaRPr lang="en-US" sz="27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EE5325-47F0-AB72-D64C-6D10986873FD}"/>
              </a:ext>
            </a:extLst>
          </p:cNvPr>
          <p:cNvSpPr txBox="1"/>
          <p:nvPr/>
        </p:nvSpPr>
        <p:spPr>
          <a:xfrm>
            <a:off x="9067801" y="63246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Wolf Lancet Oncol 2024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4A92E7-C677-8DB8-A876-08922F59B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7000" y="1981200"/>
            <a:ext cx="2336955" cy="35295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2C0BF3-1669-8279-F532-E58DC4D70BC7}"/>
              </a:ext>
            </a:extLst>
          </p:cNvPr>
          <p:cNvSpPr txBox="1"/>
          <p:nvPr/>
        </p:nvSpPr>
        <p:spPr>
          <a:xfrm>
            <a:off x="5003955" y="1940644"/>
            <a:ext cx="11789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~65%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D680AD-707D-B4F8-5E85-46740CC6CD88}"/>
              </a:ext>
            </a:extLst>
          </p:cNvPr>
          <p:cNvSpPr txBox="1"/>
          <p:nvPr/>
        </p:nvSpPr>
        <p:spPr>
          <a:xfrm>
            <a:off x="5032223" y="5141393"/>
            <a:ext cx="11617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~10%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F1A925F-2D1A-1CD4-132F-649D21ED82EA}"/>
              </a:ext>
            </a:extLst>
          </p:cNvPr>
          <p:cNvCxnSpPr>
            <a:cxnSpLocks/>
          </p:cNvCxnSpPr>
          <p:nvPr/>
        </p:nvCxnSpPr>
        <p:spPr>
          <a:xfrm>
            <a:off x="5388481" y="2309976"/>
            <a:ext cx="0" cy="27444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77C09CC-B040-9CCF-C0CC-4864CE13A4D1}"/>
              </a:ext>
            </a:extLst>
          </p:cNvPr>
          <p:cNvSpPr txBox="1"/>
          <p:nvPr/>
        </p:nvSpPr>
        <p:spPr>
          <a:xfrm>
            <a:off x="6553200" y="2955599"/>
            <a:ext cx="37957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58% Grade 3</a:t>
            </a:r>
          </a:p>
          <a:p>
            <a:r>
              <a:rPr lang="en-US" dirty="0"/>
              <a:t>48% dose reduction/interruption</a:t>
            </a:r>
          </a:p>
          <a:p>
            <a:r>
              <a:rPr lang="en-US" dirty="0"/>
              <a:t>12% discontinuation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FC144D-BAAD-F21F-E2B5-B882566066F4}"/>
              </a:ext>
            </a:extLst>
          </p:cNvPr>
          <p:cNvSpPr txBox="1"/>
          <p:nvPr/>
        </p:nvSpPr>
        <p:spPr>
          <a:xfrm>
            <a:off x="6096000" y="1930484"/>
            <a:ext cx="37957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? Role of SGLT2 inhibitors? </a:t>
            </a:r>
          </a:p>
        </p:txBody>
      </p:sp>
    </p:spTree>
    <p:extLst>
      <p:ext uri="{BB962C8B-B14F-4D97-AF65-F5344CB8AC3E}">
        <p14:creationId xmlns:p14="http://schemas.microsoft.com/office/powerpoint/2010/main" val="11042023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F7FC6-5A23-C4B5-BEA6-2243B87E4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619214D-F1F7-D481-56CE-D2CB52EBC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038"/>
            <a:ext cx="10972800" cy="838200"/>
          </a:xfrm>
        </p:spPr>
        <p:txBody>
          <a:bodyPr>
            <a:normAutofit/>
          </a:bodyPr>
          <a:lstStyle/>
          <a:p>
            <a:r>
              <a:rPr lang="en-US" sz="3600" dirty="0"/>
              <a:t>MET overexpression in NSCLC</a:t>
            </a:r>
          </a:p>
        </p:txBody>
      </p:sp>
      <p:pic>
        <p:nvPicPr>
          <p:cNvPr id="5" name="Main graphic">
            <a:extLst>
              <a:ext uri="{FF2B5EF4-FFF2-40B4-BE49-F238E27FC236}">
                <a16:creationId xmlns:a16="http://schemas.microsoft.com/office/drawing/2014/main" id="{482DE992-6935-5F1D-91E7-EF1C48AF4CE1}"/>
              </a:ext>
            </a:extLst>
          </p:cNvPr>
          <p:cNvPicPr>
            <a:picLocks/>
          </p:cNvPicPr>
          <p:nvPr/>
        </p:nvPicPr>
        <p:blipFill>
          <a:blip r:embed="rId2"/>
          <a:srcRect l="1321" r="1321"/>
          <a:stretch/>
        </p:blipFill>
        <p:spPr>
          <a:xfrm>
            <a:off x="6066503" y="896618"/>
            <a:ext cx="3810000" cy="2793900"/>
          </a:xfrm>
          <a:prstGeom prst="rect">
            <a:avLst/>
          </a:prstGeom>
          <a:ln>
            <a:noFill/>
          </a:ln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1A642E4F-8912-A587-8F8F-78A132C9D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66" y="3825626"/>
            <a:ext cx="6132274" cy="1817325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D898F08-4063-099B-0351-56B9C94B1854}"/>
              </a:ext>
            </a:extLst>
          </p:cNvPr>
          <p:cNvSpPr txBox="1"/>
          <p:nvPr/>
        </p:nvSpPr>
        <p:spPr>
          <a:xfrm>
            <a:off x="4762958" y="5698767"/>
            <a:ext cx="4647284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7" dirty="0"/>
              <a:t>Met probe (green), CEP7 probe (red).</a:t>
            </a:r>
          </a:p>
          <a:p>
            <a:r>
              <a:rPr lang="en-US" sz="1467" dirty="0"/>
              <a:t>a) High MET GCN; b) Cluster formation; c) Polysomy</a:t>
            </a: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385837BD-DAA4-4F46-3D08-D153774CCC8B}"/>
              </a:ext>
            </a:extLst>
          </p:cNvPr>
          <p:cNvSpPr txBox="1">
            <a:spLocks/>
          </p:cNvSpPr>
          <p:nvPr/>
        </p:nvSpPr>
        <p:spPr>
          <a:xfrm>
            <a:off x="493788" y="4089228"/>
            <a:ext cx="3810000" cy="50954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933" marR="6773">
              <a:spcBef>
                <a:spcPts val="133"/>
              </a:spcBef>
            </a:pPr>
            <a:r>
              <a:rPr lang="en-US" sz="3200" i="1" spc="-7" dirty="0"/>
              <a:t>MET</a:t>
            </a:r>
            <a:r>
              <a:rPr lang="en-US" sz="3200" spc="-7" dirty="0"/>
              <a:t> Amplification</a:t>
            </a:r>
            <a:endParaRPr lang="en-US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2328F5-92AB-EA13-35A0-AACB5BFEC7D3}"/>
              </a:ext>
            </a:extLst>
          </p:cNvPr>
          <p:cNvSpPr txBox="1"/>
          <p:nvPr/>
        </p:nvSpPr>
        <p:spPr>
          <a:xfrm>
            <a:off x="263956" y="4613517"/>
            <a:ext cx="44195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FISH testing for gene copy number (GCN) or MET/CEP7 ratio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NGS on tissue or </a:t>
            </a:r>
            <a:r>
              <a:rPr lang="en-US" sz="2400" dirty="0" err="1"/>
              <a:t>ctDNA</a:t>
            </a:r>
            <a:endParaRPr lang="en-US" sz="2400" dirty="0"/>
          </a:p>
        </p:txBody>
      </p:sp>
      <p:sp>
        <p:nvSpPr>
          <p:cNvPr id="16" name="object 2">
            <a:extLst>
              <a:ext uri="{FF2B5EF4-FFF2-40B4-BE49-F238E27FC236}">
                <a16:creationId xmlns:a16="http://schemas.microsoft.com/office/drawing/2014/main" id="{688AA251-B26E-49E2-730B-1E14E797D45B}"/>
              </a:ext>
            </a:extLst>
          </p:cNvPr>
          <p:cNvSpPr txBox="1">
            <a:spLocks/>
          </p:cNvSpPr>
          <p:nvPr/>
        </p:nvSpPr>
        <p:spPr>
          <a:xfrm>
            <a:off x="568753" y="903902"/>
            <a:ext cx="3810000" cy="50954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933" marR="6773">
              <a:spcBef>
                <a:spcPts val="133"/>
              </a:spcBef>
            </a:pPr>
            <a:r>
              <a:rPr lang="en-US" sz="3200" i="1" spc="-7" dirty="0"/>
              <a:t>MET</a:t>
            </a:r>
            <a:r>
              <a:rPr lang="en-US" sz="3200" spc="-7" dirty="0"/>
              <a:t> Expression</a:t>
            </a:r>
            <a:endParaRPr lang="en-US" sz="3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F1EB90-20E5-9B06-19B1-63324079B1C9}"/>
              </a:ext>
            </a:extLst>
          </p:cNvPr>
          <p:cNvSpPr txBox="1"/>
          <p:nvPr/>
        </p:nvSpPr>
        <p:spPr>
          <a:xfrm>
            <a:off x="6781342" y="6223086"/>
            <a:ext cx="52578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Schubart C et al. Cancers 2021, 13(19), 5023</a:t>
            </a:r>
          </a:p>
          <a:p>
            <a:r>
              <a:rPr lang="en-US" sz="17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Nakamura Y et al. </a:t>
            </a:r>
            <a:r>
              <a:rPr lang="en-US" sz="1700" i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Cancer Sci</a:t>
            </a:r>
            <a:r>
              <a:rPr lang="en-US" sz="17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2007;98:1006-1013.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29F651-21DC-F020-1ECD-E68782FC84DC}"/>
              </a:ext>
            </a:extLst>
          </p:cNvPr>
          <p:cNvSpPr txBox="1"/>
          <p:nvPr/>
        </p:nvSpPr>
        <p:spPr>
          <a:xfrm>
            <a:off x="493788" y="1459653"/>
            <a:ext cx="44195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Variable depending on antibody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25-75% of NSCLC maybe positive</a:t>
            </a:r>
          </a:p>
        </p:txBody>
      </p:sp>
    </p:spTree>
    <p:extLst>
      <p:ext uri="{BB962C8B-B14F-4D97-AF65-F5344CB8AC3E}">
        <p14:creationId xmlns:p14="http://schemas.microsoft.com/office/powerpoint/2010/main" val="15032891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DA978-A520-9D47-6A8C-4E79BD6F8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D4BE93-F7F6-80DD-EB23-453AAD35DAA8}"/>
              </a:ext>
            </a:extLst>
          </p:cNvPr>
          <p:cNvSpPr txBox="1"/>
          <p:nvPr/>
        </p:nvSpPr>
        <p:spPr>
          <a:xfrm>
            <a:off x="9067800" y="6488668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Camidge J Clin Oncol 2024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E768127-A92A-DCFA-09B3-215F957F23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95700" y="746326"/>
            <a:ext cx="4800600" cy="23626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D0EF93C-0ED5-022E-8B39-1BBACCA796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2603" y="3922026"/>
            <a:ext cx="6400800" cy="27568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503BC3A-A3D1-ADFD-2D89-34CBEA72E2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6496" y="3121814"/>
            <a:ext cx="9593014" cy="80021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D3D5888-C59F-57C1-13AC-9728893B8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836"/>
            <a:ext cx="10972800" cy="800212"/>
          </a:xfrm>
        </p:spPr>
        <p:txBody>
          <a:bodyPr>
            <a:normAutofit/>
          </a:bodyPr>
          <a:lstStyle/>
          <a:p>
            <a:r>
              <a:rPr lang="en-US" sz="2800" dirty="0" err="1"/>
              <a:t>Telisotuzumab</a:t>
            </a:r>
            <a:r>
              <a:rPr lang="en-US" sz="2800" dirty="0"/>
              <a:t> vedotin for MET Overexpression (LUMINOSITY)</a:t>
            </a:r>
          </a:p>
        </p:txBody>
      </p:sp>
    </p:spTree>
    <p:extLst>
      <p:ext uri="{BB962C8B-B14F-4D97-AF65-F5344CB8AC3E}">
        <p14:creationId xmlns:p14="http://schemas.microsoft.com/office/powerpoint/2010/main" val="3551026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9B7A3-086D-2C2B-5D30-813CC20C4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22935E-C9CE-B517-E34D-6EFDC5F11513}"/>
              </a:ext>
            </a:extLst>
          </p:cNvPr>
          <p:cNvSpPr txBox="1"/>
          <p:nvPr/>
        </p:nvSpPr>
        <p:spPr>
          <a:xfrm>
            <a:off x="9067800" y="6488668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Camidge J Clin Oncol 2024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1D26BC-7529-E2C7-ABC1-BE59A75CB1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5545" y="926976"/>
            <a:ext cx="7006200" cy="29116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AC8E79-3B55-C9B9-BA4E-D5CB71363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3200" y="3973218"/>
            <a:ext cx="6410890" cy="2700116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9288A07B-6AC0-DDFE-C5DC-3C49B41AB82C}"/>
              </a:ext>
            </a:extLst>
          </p:cNvPr>
          <p:cNvSpPr txBox="1">
            <a:spLocks/>
          </p:cNvSpPr>
          <p:nvPr/>
        </p:nvSpPr>
        <p:spPr>
          <a:xfrm>
            <a:off x="838200" y="-1836"/>
            <a:ext cx="10972800" cy="800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/>
              <a:t>Telisotuzumab vedotin for MET Overexpression (LUMINOSITY)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202966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A6B33-B09C-E979-1281-FDAC332DF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E80E-74C5-BE3D-4E60-98439585EBFD}"/>
              </a:ext>
            </a:extLst>
          </p:cNvPr>
          <p:cNvSpPr txBox="1"/>
          <p:nvPr/>
        </p:nvSpPr>
        <p:spPr>
          <a:xfrm>
            <a:off x="9144000" y="6488668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Camidge J Clin Oncol 2024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7222F69-A41F-41E1-A8D5-ED3F5FDC5AAD}"/>
              </a:ext>
            </a:extLst>
          </p:cNvPr>
          <p:cNvGrpSpPr/>
          <p:nvPr/>
        </p:nvGrpSpPr>
        <p:grpSpPr>
          <a:xfrm>
            <a:off x="4038600" y="1552490"/>
            <a:ext cx="4651619" cy="4772110"/>
            <a:chOff x="4953000" y="1786255"/>
            <a:chExt cx="3737219" cy="383402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AA5FA1E-0851-54E6-2034-939AB8FAC721}"/>
                </a:ext>
              </a:extLst>
            </p:cNvPr>
            <p:cNvSpPr txBox="1"/>
            <p:nvPr/>
          </p:nvSpPr>
          <p:spPr>
            <a:xfrm>
              <a:off x="7511278" y="1786255"/>
              <a:ext cx="117894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~35%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E2E32C4-20BE-DFBB-B55A-C1D519414E2B}"/>
                </a:ext>
              </a:extLst>
            </p:cNvPr>
            <p:cNvSpPr txBox="1"/>
            <p:nvPr/>
          </p:nvSpPr>
          <p:spPr>
            <a:xfrm>
              <a:off x="7519881" y="5250947"/>
              <a:ext cx="116173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~5%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7410F67-8EDD-97D5-2E1E-29268DC71579}"/>
                </a:ext>
              </a:extLst>
            </p:cNvPr>
            <p:cNvCxnSpPr>
              <a:cxnSpLocks/>
            </p:cNvCxnSpPr>
            <p:nvPr/>
          </p:nvCxnSpPr>
          <p:spPr>
            <a:xfrm>
              <a:off x="7895804" y="2155587"/>
              <a:ext cx="0" cy="309536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D2FBCC0-66FC-25FA-1D6A-54422729B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53000" y="1828800"/>
              <a:ext cx="2543530" cy="3791479"/>
            </a:xfrm>
            <a:prstGeom prst="rect">
              <a:avLst/>
            </a:prstGeom>
          </p:spPr>
        </p:pic>
      </p:grpSp>
      <p:sp>
        <p:nvSpPr>
          <p:cNvPr id="10" name="Title 2">
            <a:extLst>
              <a:ext uri="{FF2B5EF4-FFF2-40B4-BE49-F238E27FC236}">
                <a16:creationId xmlns:a16="http://schemas.microsoft.com/office/drawing/2014/main" id="{257D70E6-CFF2-0C9A-7A07-BC5864C40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836"/>
            <a:ext cx="10972800" cy="800212"/>
          </a:xfrm>
        </p:spPr>
        <p:txBody>
          <a:bodyPr>
            <a:normAutofit/>
          </a:bodyPr>
          <a:lstStyle/>
          <a:p>
            <a:r>
              <a:rPr lang="en-US" sz="2800" dirty="0" err="1"/>
              <a:t>Telisotuzumab</a:t>
            </a:r>
            <a:r>
              <a:rPr lang="en-US" sz="2800" dirty="0"/>
              <a:t> vedotin for MET Overexpression (LUMINOSITY)</a:t>
            </a:r>
          </a:p>
        </p:txBody>
      </p:sp>
    </p:spTree>
    <p:extLst>
      <p:ext uri="{BB962C8B-B14F-4D97-AF65-F5344CB8AC3E}">
        <p14:creationId xmlns:p14="http://schemas.microsoft.com/office/powerpoint/2010/main" val="13349031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3A7D7-ADC6-D9BC-6419-1DF55CF1E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274D0E4F-2822-FCF1-90BA-16F3F47F34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84362" y="392661"/>
            <a:ext cx="8001000" cy="558800"/>
          </a:xfrm>
        </p:spPr>
        <p:txBody>
          <a:bodyPr>
            <a:normAutofit fontScale="90000"/>
          </a:bodyPr>
          <a:lstStyle/>
          <a:p>
            <a:r>
              <a:rPr lang="en-US" altLang="en-US" sz="4400" dirty="0">
                <a:solidFill>
                  <a:schemeClr val="tx2"/>
                </a:solidFill>
              </a:rPr>
              <a:t>MET NSCLC Conclusions: </a:t>
            </a:r>
          </a:p>
        </p:txBody>
      </p:sp>
      <p:sp>
        <p:nvSpPr>
          <p:cNvPr id="53250" name="Rectangle 3">
            <a:extLst>
              <a:ext uri="{FF2B5EF4-FFF2-40B4-BE49-F238E27FC236}">
                <a16:creationId xmlns:a16="http://schemas.microsoft.com/office/drawing/2014/main" id="{897A903A-6A84-97C0-9613-AAD1C3682F3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3586" y="1219200"/>
            <a:ext cx="11123613" cy="52461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u="sng" dirty="0"/>
              <a:t>Clinical Implications:</a:t>
            </a:r>
          </a:p>
          <a:p>
            <a:r>
              <a:rPr lang="en-US" altLang="en-US" dirty="0"/>
              <a:t>Capmatinib and tepotinib are approved preferred first line therapies for MET ex14 NSCLC</a:t>
            </a:r>
          </a:p>
          <a:p>
            <a:r>
              <a:rPr lang="en-US" altLang="en-US" dirty="0" err="1"/>
              <a:t>Teliso</a:t>
            </a:r>
            <a:r>
              <a:rPr lang="en-US" altLang="en-US" dirty="0"/>
              <a:t>-V may have a role in MET overexpressed NSCLC</a:t>
            </a:r>
          </a:p>
          <a:p>
            <a:pPr marL="0" indent="0">
              <a:buNone/>
            </a:pPr>
            <a:endParaRPr lang="en-US" altLang="en-US" u="sng" dirty="0"/>
          </a:p>
          <a:p>
            <a:pPr marL="0" indent="0">
              <a:buNone/>
            </a:pPr>
            <a:r>
              <a:rPr lang="en-US" altLang="en-US" u="sng" dirty="0"/>
              <a:t>Future Directions:</a:t>
            </a:r>
          </a:p>
          <a:p>
            <a:r>
              <a:rPr lang="en-US" altLang="en-US" dirty="0"/>
              <a:t>Many other MET ADC’s and TKIs are in development</a:t>
            </a:r>
          </a:p>
        </p:txBody>
      </p:sp>
    </p:spTree>
    <p:extLst>
      <p:ext uri="{BB962C8B-B14F-4D97-AF65-F5344CB8AC3E}">
        <p14:creationId xmlns:p14="http://schemas.microsoft.com/office/powerpoint/2010/main" val="39715549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824E0-DB08-59BB-1A0E-16C62330C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4102099-7B34-3BB5-7CC4-1513AA9BD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038"/>
            <a:ext cx="10972800" cy="838200"/>
          </a:xfrm>
        </p:spPr>
        <p:txBody>
          <a:bodyPr>
            <a:normAutofit/>
          </a:bodyPr>
          <a:lstStyle/>
          <a:p>
            <a:r>
              <a:rPr lang="en-US" sz="3600" dirty="0"/>
              <a:t>BRAF V600E mutations in NSCLC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0987B9-0A9C-45DB-C3AD-326690917FBD}"/>
              </a:ext>
            </a:extLst>
          </p:cNvPr>
          <p:cNvSpPr txBox="1"/>
          <p:nvPr/>
        </p:nvSpPr>
        <p:spPr>
          <a:xfrm>
            <a:off x="3695214" y="6473408"/>
            <a:ext cx="83118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rgbClr val="272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72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Dagogo</a:t>
            </a:r>
            <a:r>
              <a:rPr lang="en-US" sz="1600" dirty="0">
                <a:solidFill>
                  <a:srgbClr val="272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-Jack </a:t>
            </a:r>
            <a:r>
              <a:rPr lang="en-US" sz="1600" i="1" dirty="0">
                <a:solidFill>
                  <a:srgbClr val="272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z="1600" dirty="0">
                <a:solidFill>
                  <a:srgbClr val="272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CCR. 2018; Hanrahan et al. </a:t>
            </a:r>
            <a:r>
              <a:rPr lang="en-US" sz="1600" i="1" dirty="0">
                <a:solidFill>
                  <a:srgbClr val="272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Reviews Clinical Oncology</a:t>
            </a:r>
            <a:r>
              <a:rPr lang="en-US" sz="1600" dirty="0">
                <a:solidFill>
                  <a:srgbClr val="272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2024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E7695B-DAF7-C44F-AC57-2913B5B74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400" y="1524000"/>
            <a:ext cx="5680474" cy="42023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90AAEA-6939-90B3-2CA0-B53AF1A565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43800" y="1066800"/>
            <a:ext cx="3077004" cy="51061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4B2CAC-6788-CBAB-9495-C0E9C9196D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8186" y="889154"/>
            <a:ext cx="2492618" cy="94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8031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A7F15-224A-DF38-0EF6-CA81F9279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68F3EA0-C822-D8F2-F2B5-59EF83B47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64068"/>
            <a:ext cx="12205707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Encorafenib</a:t>
            </a:r>
            <a:r>
              <a:rPr lang="en-US" dirty="0"/>
              <a:t> and </a:t>
            </a:r>
            <a:r>
              <a:rPr lang="en-US" dirty="0" err="1"/>
              <a:t>binimetinib</a:t>
            </a:r>
            <a:r>
              <a:rPr lang="en-US" dirty="0"/>
              <a:t> for BRAF V600E (PHAROS)</a:t>
            </a:r>
            <a:br>
              <a:rPr lang="en-US" sz="2700" dirty="0"/>
            </a:br>
            <a:endParaRPr lang="en-US" sz="27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9FBD36-61F7-7F82-1877-851099A15732}"/>
              </a:ext>
            </a:extLst>
          </p:cNvPr>
          <p:cNvSpPr txBox="1"/>
          <p:nvPr/>
        </p:nvSpPr>
        <p:spPr>
          <a:xfrm>
            <a:off x="9299154" y="6488668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Riley ESMO 2024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A6683E-A9AF-3734-DA0D-4D31FC9F1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6735" y="1066800"/>
            <a:ext cx="7978530" cy="215636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F06C745-C216-0818-DF1F-D510172AD3B5}"/>
              </a:ext>
            </a:extLst>
          </p:cNvPr>
          <p:cNvGrpSpPr/>
          <p:nvPr/>
        </p:nvGrpSpPr>
        <p:grpSpPr>
          <a:xfrm>
            <a:off x="3066978" y="3486914"/>
            <a:ext cx="6058044" cy="3219204"/>
            <a:chOff x="1752600" y="4037625"/>
            <a:chExt cx="4315986" cy="23140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8D8426C-302A-60A7-F4E8-A9C303E4E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r="67305"/>
            <a:stretch/>
          </p:blipFill>
          <p:spPr>
            <a:xfrm>
              <a:off x="1752600" y="4037626"/>
              <a:ext cx="2133600" cy="231401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FAFA39A-285D-E8DD-097E-75ABD11B7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66557"/>
            <a:stretch/>
          </p:blipFill>
          <p:spPr>
            <a:xfrm>
              <a:off x="3886200" y="4037625"/>
              <a:ext cx="2182386" cy="2314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16584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769F7-D380-ADA9-3D35-D0050A1AC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F3E50A-8D12-7B86-044B-C13D0C94122A}"/>
              </a:ext>
            </a:extLst>
          </p:cNvPr>
          <p:cNvSpPr txBox="1"/>
          <p:nvPr/>
        </p:nvSpPr>
        <p:spPr>
          <a:xfrm>
            <a:off x="9982200" y="6422300"/>
            <a:ext cx="5854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Riley ESMO 2024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BFE0FA-C8D9-E97F-01F1-6567DC78C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600" y="760990"/>
            <a:ext cx="7143381" cy="26680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0E523B-2D6D-7E74-AFF0-1C19D51B57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549" y="3480712"/>
            <a:ext cx="7686490" cy="28290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E81B67-A38E-680E-596A-AD1DA0869669}"/>
              </a:ext>
            </a:extLst>
          </p:cNvPr>
          <p:cNvSpPr txBox="1"/>
          <p:nvPr/>
        </p:nvSpPr>
        <p:spPr>
          <a:xfrm>
            <a:off x="10517775" y="1180697"/>
            <a:ext cx="11789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~52%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957A61-DE1B-02AD-4887-5428517633B3}"/>
              </a:ext>
            </a:extLst>
          </p:cNvPr>
          <p:cNvSpPr txBox="1"/>
          <p:nvPr/>
        </p:nvSpPr>
        <p:spPr>
          <a:xfrm>
            <a:off x="10534983" y="5685601"/>
            <a:ext cx="11617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~10%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F4438DD-47CF-93BD-2D1E-AF3BE8B4A73F}"/>
              </a:ext>
            </a:extLst>
          </p:cNvPr>
          <p:cNvCxnSpPr>
            <a:cxnSpLocks/>
          </p:cNvCxnSpPr>
          <p:nvPr/>
        </p:nvCxnSpPr>
        <p:spPr>
          <a:xfrm>
            <a:off x="10972800" y="1550029"/>
            <a:ext cx="0" cy="41355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04D0A6D1-7980-0DDA-43E3-8CA3D87970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06839" y="1209368"/>
            <a:ext cx="1510936" cy="4815557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C80D68FB-94B8-C386-9D4C-4AA69601F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0" y="37697"/>
            <a:ext cx="12268200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Encorafenib</a:t>
            </a:r>
            <a:r>
              <a:rPr lang="en-US" dirty="0"/>
              <a:t> and </a:t>
            </a:r>
            <a:r>
              <a:rPr lang="en-US" dirty="0" err="1"/>
              <a:t>binimetinib</a:t>
            </a:r>
            <a:r>
              <a:rPr lang="en-US" dirty="0"/>
              <a:t> for BRAF V600E (PHAROS)</a:t>
            </a:r>
            <a:br>
              <a:rPr lang="en-US" sz="2700" dirty="0"/>
            </a:br>
            <a:endParaRPr lang="en-US" sz="27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47AD98-9C13-7459-434F-D6F4419F8B94}"/>
              </a:ext>
            </a:extLst>
          </p:cNvPr>
          <p:cNvSpPr/>
          <p:nvPr/>
        </p:nvSpPr>
        <p:spPr>
          <a:xfrm>
            <a:off x="4477794" y="3276600"/>
            <a:ext cx="614455" cy="204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6F0682-B9AE-6F94-9452-7BDBC23FDA37}"/>
              </a:ext>
            </a:extLst>
          </p:cNvPr>
          <p:cNvSpPr/>
          <p:nvPr/>
        </p:nvSpPr>
        <p:spPr>
          <a:xfrm>
            <a:off x="643924" y="3276600"/>
            <a:ext cx="614455" cy="204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83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A7B24-2662-321A-218F-4F7FFD6E3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D9885A16-47DC-9F5E-9CA8-E6F54E7B70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84362" y="392661"/>
            <a:ext cx="8001000" cy="558800"/>
          </a:xfrm>
        </p:spPr>
        <p:txBody>
          <a:bodyPr>
            <a:normAutofit fontScale="90000"/>
          </a:bodyPr>
          <a:lstStyle/>
          <a:p>
            <a:r>
              <a:rPr lang="en-US" altLang="en-US" sz="4400" dirty="0">
                <a:solidFill>
                  <a:schemeClr val="tx2"/>
                </a:solidFill>
              </a:rPr>
              <a:t>BRAF Conclusions: </a:t>
            </a:r>
          </a:p>
        </p:txBody>
      </p:sp>
      <p:sp>
        <p:nvSpPr>
          <p:cNvPr id="53250" name="Rectangle 3">
            <a:extLst>
              <a:ext uri="{FF2B5EF4-FFF2-40B4-BE49-F238E27FC236}">
                <a16:creationId xmlns:a16="http://schemas.microsoft.com/office/drawing/2014/main" id="{024115A3-9F1C-AE02-2F98-5AE8E1B1F79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1211826"/>
            <a:ext cx="11123613" cy="52461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u="sng" dirty="0"/>
              <a:t>Clinical Implications:</a:t>
            </a:r>
          </a:p>
          <a:p>
            <a:r>
              <a:rPr lang="en-US" altLang="en-US" dirty="0" err="1"/>
              <a:t>Encorafenib</a:t>
            </a:r>
            <a:r>
              <a:rPr lang="en-US" altLang="en-US" dirty="0"/>
              <a:t> and </a:t>
            </a:r>
            <a:r>
              <a:rPr lang="en-US" altLang="en-US"/>
              <a:t>binimetinib</a:t>
            </a:r>
            <a:r>
              <a:rPr lang="en-US" altLang="en-US" dirty="0"/>
              <a:t> is reasonable FDA approved option in BRAF V600E NSCLC (alternative to dabrafenib/trametinib)</a:t>
            </a:r>
          </a:p>
          <a:p>
            <a:pPr marL="0" indent="0">
              <a:buNone/>
            </a:pPr>
            <a:endParaRPr lang="en-US" altLang="en-US" u="sng" dirty="0"/>
          </a:p>
          <a:p>
            <a:pPr marL="0" indent="0">
              <a:buNone/>
            </a:pPr>
            <a:r>
              <a:rPr lang="en-US" altLang="en-US" u="sng" dirty="0"/>
              <a:t>Future Directions:</a:t>
            </a:r>
          </a:p>
          <a:p>
            <a:r>
              <a:rPr lang="en-US" altLang="en-US" dirty="0"/>
              <a:t>Type II and Type III BRAF mutations are currently not actionable with approved therapies, but options are in development</a:t>
            </a:r>
          </a:p>
        </p:txBody>
      </p:sp>
    </p:spTree>
    <p:extLst>
      <p:ext uri="{BB962C8B-B14F-4D97-AF65-F5344CB8AC3E}">
        <p14:creationId xmlns:p14="http://schemas.microsoft.com/office/powerpoint/2010/main" val="1008057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457200" y="46037"/>
            <a:ext cx="10972800" cy="838201"/>
          </a:xfrm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190500" y="884238"/>
            <a:ext cx="11811000" cy="582136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100" b="1" dirty="0"/>
              <a:t>HER2/ERBB2</a:t>
            </a:r>
            <a:endParaRPr lang="en-US" sz="11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/>
              <a:t>Janne PA et al. Trastuzumab deruxtecan (T-</a:t>
            </a:r>
            <a:r>
              <a:rPr lang="en-US" sz="1100" dirty="0" err="1"/>
              <a:t>DXd</a:t>
            </a:r>
            <a:r>
              <a:rPr lang="en-US" sz="1100" dirty="0"/>
              <a:t>) in patients with HER2-mutant metastatic non–small cell lung cancer (</a:t>
            </a:r>
            <a:r>
              <a:rPr lang="en-US" sz="1100" dirty="0" err="1"/>
              <a:t>mNSCLC</a:t>
            </a:r>
            <a:r>
              <a:rPr lang="en-US" sz="1100" dirty="0"/>
              <a:t>): Final analysis results of DESTINY-Lung02. ASCO 2024;Abstract 8543.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/>
              <a:t>Smit EF et al. Trastuzumab deruxtecan in patients with metastatic non-small-cell lung cancer (DESTINY-Lung01): Primary results of the HER2-overexpressing cohorts from a single-arm, phase 2 trial. Lancet Oncol 2024;25(4):439-54.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/>
              <a:t>Planchard D et al. Trastuzumab Deruxtecan Monotherapy in Pretreated HER2-overexpressing </a:t>
            </a:r>
            <a:r>
              <a:rPr lang="en-US" sz="1100" dirty="0" err="1"/>
              <a:t>Nonsquamous</a:t>
            </a:r>
            <a:r>
              <a:rPr lang="en-US" sz="1100" dirty="0"/>
              <a:t> Non-Small Cell Lung Cancer: DESTINY-Lung03 Part 1. WCLC 2024;Abstract OA16.05.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/>
              <a:t>Ruiter G et al. Primary Phase </a:t>
            </a:r>
            <a:r>
              <a:rPr lang="en-US" sz="1100" dirty="0" err="1"/>
              <a:t>Ib</a:t>
            </a:r>
            <a:r>
              <a:rPr lang="en-US" sz="1100" dirty="0"/>
              <a:t> Analysis of </a:t>
            </a:r>
            <a:r>
              <a:rPr lang="en-US" sz="1100" dirty="0" err="1"/>
              <a:t>Beamion</a:t>
            </a:r>
            <a:r>
              <a:rPr lang="en-US" sz="1100" dirty="0"/>
              <a:t> LUNG-1: </a:t>
            </a:r>
            <a:r>
              <a:rPr lang="en-US" sz="1100" dirty="0" err="1"/>
              <a:t>Zongertinib</a:t>
            </a:r>
            <a:r>
              <a:rPr lang="en-US" sz="1100" dirty="0"/>
              <a:t> (BI 1810631) in Patients with HER2 Mutation-Positive NSCLC. WCLC 2024;Abstract PL04.04. </a:t>
            </a:r>
            <a:r>
              <a:rPr lang="en-US" sz="1100" dirty="0">
                <a:highlight>
                  <a:srgbClr val="FFFF00"/>
                </a:highlight>
              </a:rPr>
              <a:t>-&gt; HEYMACH NEJM 2025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/>
              <a:t>Le X et al. Safety and Efficacy of BAY 2927088 In Patients with HER2-Mutant NSCLC: Expansion Cohort from the Phase I/II SOHO-01 Study. WCLC 2024;Abstract PL04.03.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100" b="1" dirty="0"/>
              <a:t>MET exon 14</a:t>
            </a:r>
            <a:endParaRPr lang="en-US" sz="1100" dirty="0"/>
          </a:p>
          <a:p>
            <a:pPr marL="0" marR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Wolf J et al. Capmatinib in MET exon 14-mutated non-small-cell lung cancer: Final results from the open-label, phase 2 GEOMETRY mono-1 trial. Lancet Oncol 2024;25(10):1357-70.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Camidge DR et al. </a:t>
            </a:r>
            <a:r>
              <a:rPr lang="en-US" sz="11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Telisotuzumab</a:t>
            </a:r>
            <a:r>
              <a:rPr lang="en-US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Vedotin Monotherapy in Patients With Previously Treated c-Met Protein-Overexpressing Advanced </a:t>
            </a:r>
            <a:r>
              <a:rPr lang="en-US" sz="11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Nonsquamous</a:t>
            </a:r>
            <a:r>
              <a:rPr lang="en-US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EGFR-Wildtype Non-Small Cell Lung Cancer in the Phase II LUMINOSITY Trial. J Clin Oncol 2024;42(25):3000-11.</a:t>
            </a:r>
            <a:endParaRPr lang="en-US" sz="1200" kern="100" dirty="0">
              <a:solidFill>
                <a:srgbClr val="000000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1200"/>
              </a:spcBef>
              <a:buNone/>
            </a:pPr>
            <a:r>
              <a:rPr lang="en-US" sz="1100" b="1" dirty="0"/>
              <a:t>BRAF V600E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100" dirty="0"/>
              <a:t>Riley GJ et al. Updated efficacy and safety from the phase II PHAROS study of </a:t>
            </a:r>
            <a:r>
              <a:rPr lang="en-US" sz="1100" dirty="0" err="1"/>
              <a:t>encorafenib</a:t>
            </a:r>
            <a:r>
              <a:rPr lang="en-US" sz="1100" dirty="0"/>
              <a:t> plus </a:t>
            </a:r>
            <a:r>
              <a:rPr lang="en-US" sz="1100" dirty="0" err="1"/>
              <a:t>binimetinib</a:t>
            </a:r>
            <a:r>
              <a:rPr lang="en-US" sz="1100" dirty="0"/>
              <a:t> in patients with BRAF V600E-mutant metastatic NSCLC (</a:t>
            </a:r>
            <a:r>
              <a:rPr lang="en-US" sz="1100" dirty="0" err="1"/>
              <a:t>mNSCLC</a:t>
            </a:r>
            <a:r>
              <a:rPr lang="en-US" sz="1100" dirty="0"/>
              <a:t>). ESMO 2024;Abstract LBA56.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100" b="1" dirty="0"/>
              <a:t>KRAS G12C and G12D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/>
              <a:t>Mok TSK et al. KRYSTAL-12: Phase 3 study of </a:t>
            </a:r>
            <a:r>
              <a:rPr lang="en-US" sz="1100" dirty="0" err="1"/>
              <a:t>adagrasib</a:t>
            </a:r>
            <a:r>
              <a:rPr lang="en-US" sz="1100" dirty="0"/>
              <a:t> versus docetaxel in patients with previously treated advanced/metastatic non-small cell lung cancer (NSCLC) harboring a KRASG12C mutation. ASCO 2024;Abstract LBA8509.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/>
              <a:t>Waterhouse DM et al. Patient-reported outcomes in </a:t>
            </a:r>
            <a:r>
              <a:rPr lang="en-US" sz="1100" dirty="0" err="1"/>
              <a:t>CodeBreaK</a:t>
            </a:r>
            <a:r>
              <a:rPr lang="en-US" sz="1100" dirty="0"/>
              <a:t> 200: </a:t>
            </a:r>
            <a:r>
              <a:rPr lang="en-US" sz="1100" dirty="0" err="1"/>
              <a:t>Sotorasib</a:t>
            </a:r>
            <a:r>
              <a:rPr lang="en-US" sz="1100" dirty="0"/>
              <a:t> versus docetaxel for previously treated advanced NSCLC with KRAS G12C mutation. Lung Cancer 2024;196:107921.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/>
              <a:t>Sacher A et al. Divarasib Single-Agent Long-Term Follow-up and Atezolizumab Combination Treatment in Patients with KRAS G12C-Positive NSCLC. WCLC 2024;Abstract OA14.06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/>
              <a:t>Fujiwara Y et al. Efficacy and Safety of Olomorasib with Pembrolizumab + Chemotherapy as First-Line Treatment in Patients with KRAS G12C-Mutant Advanced NSCLC. WCLC 2024;Abstract OA14.04.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/>
              <a:t>Arbour, KC Preliminary safety and antitumor activity of </a:t>
            </a:r>
            <a:r>
              <a:rPr lang="en-US" sz="1100" dirty="0" err="1"/>
              <a:t>zoldonrasib</a:t>
            </a:r>
            <a:r>
              <a:rPr lang="en-US" sz="1100" dirty="0"/>
              <a:t> (RMC-9805), an oral, RAS(ON) G12D-selective, tri-complex inhibitor in patients with KRAS G12D non-small cell lung cancer (NSCLC) from a phase 1 study in advanced solid tumors. AACR 2025</a:t>
            </a:r>
          </a:p>
          <a:p>
            <a:pPr marL="0" indent="0">
              <a:spcBef>
                <a:spcPts val="0"/>
              </a:spcBef>
              <a:buNone/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6182143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9DBC2-D401-3BA1-F586-CDB24A15F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5D48D8F-9E0F-E870-1851-28FD8138E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038"/>
            <a:ext cx="10972800" cy="838200"/>
          </a:xfrm>
        </p:spPr>
        <p:txBody>
          <a:bodyPr>
            <a:normAutofit/>
          </a:bodyPr>
          <a:lstStyle/>
          <a:p>
            <a:r>
              <a:rPr lang="en-US" sz="3600" dirty="0"/>
              <a:t>KRAS G12C mutations in NSCLC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60E568-75B6-1AE6-8A0A-42FE0E3AF444}"/>
              </a:ext>
            </a:extLst>
          </p:cNvPr>
          <p:cNvSpPr txBox="1"/>
          <p:nvPr/>
        </p:nvSpPr>
        <p:spPr>
          <a:xfrm>
            <a:off x="6351747" y="6442630"/>
            <a:ext cx="5840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725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Chen, Y., Liu, </a:t>
            </a:r>
            <a:r>
              <a:rPr lang="en-US" dirty="0" err="1">
                <a:solidFill>
                  <a:srgbClr val="2725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Qp</a:t>
            </a:r>
            <a:r>
              <a:rPr lang="en-US" dirty="0">
                <a:solidFill>
                  <a:srgbClr val="2725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Xie, H. et al. Acta </a:t>
            </a:r>
            <a:r>
              <a:rPr lang="en-US" dirty="0" err="1">
                <a:solidFill>
                  <a:srgbClr val="2725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Pharmacol</a:t>
            </a:r>
            <a:r>
              <a:rPr lang="en-US" dirty="0">
                <a:solidFill>
                  <a:srgbClr val="2725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 (2023). </a:t>
            </a:r>
          </a:p>
        </p:txBody>
      </p:sp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3D649D5C-A425-8A01-DB6C-E5F29D7B1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2515" t="75137" r="14139"/>
          <a:stretch/>
        </p:blipFill>
        <p:spPr>
          <a:xfrm>
            <a:off x="3886200" y="2286000"/>
            <a:ext cx="8049491" cy="1066800"/>
          </a:xfrm>
          <a:prstGeom prst="rect">
            <a:avLst/>
          </a:prstGeom>
        </p:spPr>
      </p:pic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AF6099BF-49C7-2D0F-0106-1A8FC7BD5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3865" b="24379"/>
          <a:stretch/>
        </p:blipFill>
        <p:spPr>
          <a:xfrm>
            <a:off x="381000" y="1065629"/>
            <a:ext cx="3395533" cy="384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011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113BF-ABE1-D266-33B4-253A558A1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EBE4BE-9AB3-73E1-0927-C5695E169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3135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 err="1"/>
              <a:t>Adagrasib</a:t>
            </a:r>
            <a:r>
              <a:rPr lang="en-US" dirty="0"/>
              <a:t> for KRAS G12C (KRYSTAL-12) </a:t>
            </a:r>
            <a:br>
              <a:rPr lang="en-US" sz="2700" dirty="0"/>
            </a:br>
            <a:endParaRPr lang="en-US" sz="27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120DE9-024F-8B9F-7BC8-181A57CE15B1}"/>
              </a:ext>
            </a:extLst>
          </p:cNvPr>
          <p:cNvSpPr txBox="1"/>
          <p:nvPr/>
        </p:nvSpPr>
        <p:spPr>
          <a:xfrm>
            <a:off x="9437783" y="6488668"/>
            <a:ext cx="248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Mok ASCO 2024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3C939A-3F09-C1FC-D0FE-1BA5A6932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127" y="1058060"/>
            <a:ext cx="7701043" cy="15506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75BFF8-8112-8D94-C37C-972078043D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80607" y="1106542"/>
            <a:ext cx="3846376" cy="4236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75CAD0-5167-AA63-8B76-8E0728564B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0201" y="3045152"/>
            <a:ext cx="4331020" cy="32887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208DC2-19DD-3426-8768-31EAC9F97A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-3846"/>
          <a:stretch/>
        </p:blipFill>
        <p:spPr>
          <a:xfrm>
            <a:off x="7239000" y="2798008"/>
            <a:ext cx="4114800" cy="35718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4C8D2E-EBEB-D9AC-73F2-6FD8B50EDFF3}"/>
              </a:ext>
            </a:extLst>
          </p:cNvPr>
          <p:cNvSpPr txBox="1"/>
          <p:nvPr/>
        </p:nvSpPr>
        <p:spPr>
          <a:xfrm rot="16200000">
            <a:off x="6669372" y="5324420"/>
            <a:ext cx="1550647" cy="3506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Change from baseline in</a:t>
            </a:r>
            <a:br>
              <a:rPr 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sum of diameters (%)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FF46F5-A0AD-C59F-FDCB-87FC4BB836F5}"/>
              </a:ext>
            </a:extLst>
          </p:cNvPr>
          <p:cNvSpPr txBox="1"/>
          <p:nvPr/>
        </p:nvSpPr>
        <p:spPr>
          <a:xfrm rot="16200000">
            <a:off x="6669372" y="3583755"/>
            <a:ext cx="1550647" cy="3506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Change from baseline in</a:t>
            </a:r>
            <a:br>
              <a:rPr 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sum of diameters (%)</a:t>
            </a:r>
          </a:p>
        </p:txBody>
      </p:sp>
    </p:spTree>
    <p:extLst>
      <p:ext uri="{BB962C8B-B14F-4D97-AF65-F5344CB8AC3E}">
        <p14:creationId xmlns:p14="http://schemas.microsoft.com/office/powerpoint/2010/main" val="40302573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03E14-4B97-5BA2-2B66-F4849563D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CBAAC1-A10C-89E2-27BE-7A6164C7BC87}"/>
              </a:ext>
            </a:extLst>
          </p:cNvPr>
          <p:cNvSpPr txBox="1"/>
          <p:nvPr/>
        </p:nvSpPr>
        <p:spPr>
          <a:xfrm>
            <a:off x="9448801" y="63246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Mok ASCO 2024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1B699A-28E5-6902-E1EE-8BA825E3C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0761" y="1524000"/>
            <a:ext cx="9650478" cy="4373562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25815EF4-9034-0F0D-0B80-4197BC8E3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 err="1"/>
              <a:t>Adagrasib</a:t>
            </a:r>
            <a:r>
              <a:rPr lang="en-US" dirty="0"/>
              <a:t> for KRAS G12C (KRYSTAL-12) </a:t>
            </a:r>
            <a:br>
              <a:rPr lang="en-US" sz="2700" dirty="0"/>
            </a:b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42781460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84277-DED0-7290-91EF-92EC6E41E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E8D226-7710-7D57-DFD0-B7B11D1280D4}"/>
              </a:ext>
            </a:extLst>
          </p:cNvPr>
          <p:cNvSpPr txBox="1"/>
          <p:nvPr/>
        </p:nvSpPr>
        <p:spPr>
          <a:xfrm>
            <a:off x="9448801" y="63246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Mok ASCO 2024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0A9D0E-240D-FC46-6376-971B8EC4D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3200" y="1066800"/>
            <a:ext cx="6230070" cy="26265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0D077A-8DBA-7DB5-DF47-C11A4AE25C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0800" y="3846624"/>
            <a:ext cx="5943600" cy="2716736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C4D0DA42-433D-8C52-1885-9157CD05B76A}"/>
              </a:ext>
            </a:extLst>
          </p:cNvPr>
          <p:cNvSpPr txBox="1">
            <a:spLocks/>
          </p:cNvSpPr>
          <p:nvPr/>
        </p:nvSpPr>
        <p:spPr>
          <a:xfrm>
            <a:off x="609600" y="14229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Adagrasib</a:t>
            </a:r>
            <a:r>
              <a:rPr lang="en-US" dirty="0"/>
              <a:t> for KRAS G12C (KRYSTAL-12) </a:t>
            </a:r>
            <a:br>
              <a:rPr lang="en-US" sz="2700" dirty="0"/>
            </a:b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15526086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7F5AD-0427-7680-EBEF-C0230B297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E3C3F8-F887-1F94-DD7C-87B7BE55C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4800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Sotorasib</a:t>
            </a:r>
            <a:r>
              <a:rPr lang="en-US" dirty="0"/>
              <a:t> for KRAS G12C : PROs in </a:t>
            </a:r>
            <a:r>
              <a:rPr lang="en-US" dirty="0" err="1"/>
              <a:t>CodeBreaK</a:t>
            </a:r>
            <a:r>
              <a:rPr lang="en-US" dirty="0"/>
              <a:t> 200 </a:t>
            </a:r>
            <a:br>
              <a:rPr lang="en-US" sz="2700" dirty="0"/>
            </a:br>
            <a:endParaRPr lang="en-US" sz="27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10E93E-B402-D96C-3E00-405B53838EE5}"/>
              </a:ext>
            </a:extLst>
          </p:cNvPr>
          <p:cNvSpPr txBox="1"/>
          <p:nvPr/>
        </p:nvSpPr>
        <p:spPr>
          <a:xfrm>
            <a:off x="8458201" y="6368534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Waterhouse Lung Cancer 2024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0C6368-D779-4455-535B-7C7A4DF0E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6520" y="1219200"/>
            <a:ext cx="1068632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599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3D555-0B8E-5AE5-11AC-14CDFEDD0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00DC6D-48E6-E14E-BB98-43B3B14D0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088628"/>
          </a:xfrm>
        </p:spPr>
        <p:txBody>
          <a:bodyPr>
            <a:normAutofit fontScale="90000"/>
          </a:bodyPr>
          <a:lstStyle/>
          <a:p>
            <a:r>
              <a:rPr lang="en-US" dirty="0"/>
              <a:t>Divarasib for KRAS G12C </a:t>
            </a:r>
            <a:br>
              <a:rPr lang="en-US" sz="2700" dirty="0"/>
            </a:br>
            <a:endParaRPr lang="en-US" sz="27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2ADCD7-DE8E-113F-1ADB-D5E4BAE85973}"/>
              </a:ext>
            </a:extLst>
          </p:cNvPr>
          <p:cNvSpPr txBox="1"/>
          <p:nvPr/>
        </p:nvSpPr>
        <p:spPr>
          <a:xfrm>
            <a:off x="9677400" y="6473979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Sacher WCLC 2024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9E84C7-C398-D300-8E15-A1DB215AF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4693" y="838200"/>
            <a:ext cx="1084261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415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D7322-C823-E210-FB4F-E70B22DA6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05A423-363F-7D98-C544-3F05772B4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838200"/>
          </a:xfrm>
        </p:spPr>
        <p:txBody>
          <a:bodyPr>
            <a:normAutofit/>
          </a:bodyPr>
          <a:lstStyle/>
          <a:p>
            <a:r>
              <a:rPr lang="en-US" dirty="0"/>
              <a:t>Divarasib for KRAS G12C </a:t>
            </a:r>
            <a:endParaRPr lang="en-US" sz="27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F82992-2D59-A1E6-B43E-E55A9B6FF61C}"/>
              </a:ext>
            </a:extLst>
          </p:cNvPr>
          <p:cNvSpPr txBox="1"/>
          <p:nvPr/>
        </p:nvSpPr>
        <p:spPr>
          <a:xfrm>
            <a:off x="9525000" y="648866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Sacher WCLC 2024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96C5A4-4673-6364-DBFA-D914FB82B3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401" y="838200"/>
            <a:ext cx="10668000" cy="548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9161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3CB68-A45F-BD0C-73A7-22A0A4EBD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C409F50-40C8-E5C3-F144-E446BC66C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6614" y="2915730"/>
            <a:ext cx="9172978" cy="373006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2CD32AD-FF74-E016-52F9-0865EFD46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Olomorasib for KRAS G12C </a:t>
            </a:r>
            <a:br>
              <a:rPr lang="en-US" sz="2700" dirty="0"/>
            </a:br>
            <a:endParaRPr lang="en-US" sz="27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8749C6-D200-23A2-EB90-1879DE84F767}"/>
              </a:ext>
            </a:extLst>
          </p:cNvPr>
          <p:cNvSpPr txBox="1"/>
          <p:nvPr/>
        </p:nvSpPr>
        <p:spPr>
          <a:xfrm>
            <a:off x="9567232" y="648866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Fujiwara WCLC 2024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2E7FE1-A977-90E8-5FF1-49F00ECF32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6400" y="762000"/>
            <a:ext cx="8305801" cy="209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810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8DA29-C8F0-238F-4960-1482055EA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F98BF0-F90A-D174-0D86-D553F556C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076960"/>
          </a:xfrm>
        </p:spPr>
        <p:txBody>
          <a:bodyPr>
            <a:normAutofit fontScale="90000"/>
          </a:bodyPr>
          <a:lstStyle/>
          <a:p>
            <a:r>
              <a:rPr lang="en-US" dirty="0"/>
              <a:t>Olomorasib for KRAS G12C </a:t>
            </a:r>
            <a:br>
              <a:rPr lang="en-US" sz="2700" dirty="0"/>
            </a:br>
            <a:endParaRPr lang="en-US" sz="27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C974CB-8061-6517-00AC-1370D9562E01}"/>
              </a:ext>
            </a:extLst>
          </p:cNvPr>
          <p:cNvSpPr txBox="1"/>
          <p:nvPr/>
        </p:nvSpPr>
        <p:spPr>
          <a:xfrm>
            <a:off x="9448800" y="6371916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Fujiwara WCLC 2024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1FB9B2-BE7B-113B-5E95-A66746ECB4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2545" y="1457960"/>
            <a:ext cx="11226910" cy="439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293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006A3-998F-2899-5877-2347DF437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AFA4CD-6F92-95A6-38F0-53909CCCF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Zoldonrasib for KRAS G12D </a:t>
            </a:r>
            <a:br>
              <a:rPr lang="en-US" sz="2700" dirty="0"/>
            </a:br>
            <a:endParaRPr lang="en-US" sz="27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671A79-FB6A-1F8B-A846-EC2BA7613344}"/>
              </a:ext>
            </a:extLst>
          </p:cNvPr>
          <p:cNvSpPr txBox="1"/>
          <p:nvPr/>
        </p:nvSpPr>
        <p:spPr>
          <a:xfrm>
            <a:off x="9525000" y="6455172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Arbour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AACR 2025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EFCB65-59CB-C8D4-D2A5-EC3663265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8800" y="1066800"/>
            <a:ext cx="8803266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035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09405-DFEF-D8D4-0087-4A6A17411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24EDFDE-2ADF-B6C0-8B5D-DC4D568ED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6602"/>
            <a:ext cx="12192000" cy="1020762"/>
          </a:xfrm>
        </p:spPr>
        <p:txBody>
          <a:bodyPr>
            <a:normAutofit/>
          </a:bodyPr>
          <a:lstStyle/>
          <a:p>
            <a:r>
              <a:rPr lang="en-US" sz="3600" dirty="0"/>
              <a:t>ERBB2 (HER2) mutations in NSCLC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A3E9AB-6C19-44CB-9749-93F153126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7500"/>
          <a:stretch/>
        </p:blipFill>
        <p:spPr>
          <a:xfrm>
            <a:off x="481070" y="1371600"/>
            <a:ext cx="11128077" cy="4267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C5495B-678E-5E22-5775-4E04E3196A11}"/>
              </a:ext>
            </a:extLst>
          </p:cNvPr>
          <p:cNvSpPr txBox="1"/>
          <p:nvPr/>
        </p:nvSpPr>
        <p:spPr>
          <a:xfrm>
            <a:off x="8077200" y="6422432"/>
            <a:ext cx="374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Robichaux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et al. 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Cancer Cell </a:t>
            </a:r>
            <a:r>
              <a:rPr lang="en-US" b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2019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80399D-509B-5655-40FF-9952D43F0198}"/>
              </a:ext>
            </a:extLst>
          </p:cNvPr>
          <p:cNvSpPr/>
          <p:nvPr/>
        </p:nvSpPr>
        <p:spPr>
          <a:xfrm>
            <a:off x="304800" y="2514600"/>
            <a:ext cx="5334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9577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D9E76-E93C-CD84-D7D1-5555BE86F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ECD14C-E1E5-94D2-9B09-616D0D770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85673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Zoldonrasib for KRAS G12D </a:t>
            </a:r>
            <a:br>
              <a:rPr lang="en-US" sz="2700" dirty="0"/>
            </a:br>
            <a:endParaRPr lang="en-US" sz="27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CDFDEF-B94C-F497-7C35-8B853AE8A903}"/>
              </a:ext>
            </a:extLst>
          </p:cNvPr>
          <p:cNvSpPr txBox="1"/>
          <p:nvPr/>
        </p:nvSpPr>
        <p:spPr>
          <a:xfrm>
            <a:off x="9525000" y="643098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222222"/>
                </a:solidFill>
                <a:latin typeface="Arial" panose="020B0604020202020204" pitchFamily="34" charset="0"/>
              </a:rPr>
              <a:t>Arbour AACR 2025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C91B7E-1CE4-EC0B-B497-BCF2DEA83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287" y="2532921"/>
            <a:ext cx="6175345" cy="33906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28B4C6-A84F-7AFF-F1B8-89C56082F6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1600" y="1536672"/>
            <a:ext cx="3962400" cy="172628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8504FC2-3364-B060-5DC5-B94EDC9635F5}"/>
              </a:ext>
            </a:extLst>
          </p:cNvPr>
          <p:cNvGrpSpPr/>
          <p:nvPr/>
        </p:nvGrpSpPr>
        <p:grpSpPr>
          <a:xfrm>
            <a:off x="6802903" y="2734044"/>
            <a:ext cx="5271584" cy="3326065"/>
            <a:chOff x="6768016" y="2286000"/>
            <a:chExt cx="5271584" cy="33260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6A412EE-0064-1971-7CD7-F7F2E6BB8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68016" y="2286000"/>
              <a:ext cx="5035133" cy="3326065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8CB73BB-19A9-3735-C0FC-9CC05E0D4F36}"/>
                </a:ext>
              </a:extLst>
            </p:cNvPr>
            <p:cNvSpPr/>
            <p:nvPr/>
          </p:nvSpPr>
          <p:spPr>
            <a:xfrm>
              <a:off x="10591800" y="3429000"/>
              <a:ext cx="1447800" cy="76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F88298EE-92CE-1474-DEC0-DBCC038D7F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21487" y="1926797"/>
            <a:ext cx="4096184" cy="64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9737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B062A-9DF9-362B-D87E-B2C668B40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9089CC-ADC4-30A1-440E-240E43D8B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Zoldonrasib for KRAS G12D </a:t>
            </a:r>
            <a:br>
              <a:rPr lang="en-US" sz="2700" dirty="0"/>
            </a:br>
            <a:endParaRPr lang="en-US" sz="27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CFF478-88B5-9ED9-85E5-AD1AB4F67470}"/>
              </a:ext>
            </a:extLst>
          </p:cNvPr>
          <p:cNvSpPr txBox="1"/>
          <p:nvPr/>
        </p:nvSpPr>
        <p:spPr>
          <a:xfrm>
            <a:off x="9525000" y="6473979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222222"/>
                </a:solidFill>
                <a:latin typeface="Arial" panose="020B0604020202020204" pitchFamily="34" charset="0"/>
              </a:rPr>
              <a:t>Arbour AACR 2025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5FA59D-2938-FF27-5756-AEE650103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600" y="1219200"/>
            <a:ext cx="10418922" cy="511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416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EA557D-2BAE-FB96-18B2-1F1917C35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047B1A57-5498-0E3C-6F66-6DC9D3097F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84362" y="392661"/>
            <a:ext cx="8001000" cy="558800"/>
          </a:xfrm>
        </p:spPr>
        <p:txBody>
          <a:bodyPr>
            <a:normAutofit fontScale="90000"/>
          </a:bodyPr>
          <a:lstStyle/>
          <a:p>
            <a:r>
              <a:rPr lang="en-US" altLang="en-US" sz="4400" dirty="0">
                <a:solidFill>
                  <a:schemeClr val="tx2"/>
                </a:solidFill>
              </a:rPr>
              <a:t>KRAS Conclusions: </a:t>
            </a:r>
          </a:p>
        </p:txBody>
      </p:sp>
      <p:sp>
        <p:nvSpPr>
          <p:cNvPr id="53250" name="Rectangle 3">
            <a:extLst>
              <a:ext uri="{FF2B5EF4-FFF2-40B4-BE49-F238E27FC236}">
                <a16:creationId xmlns:a16="http://schemas.microsoft.com/office/drawing/2014/main" id="{D1FA41C3-9BD8-CA8D-39A5-F001F3B8BEB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1" y="1211826"/>
            <a:ext cx="10744200" cy="524613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en-US" u="sng" dirty="0"/>
              <a:t>Clinical Implications:</a:t>
            </a:r>
          </a:p>
          <a:p>
            <a:r>
              <a:rPr lang="en-US" altLang="en-US" dirty="0" err="1"/>
              <a:t>Adagrasib</a:t>
            </a:r>
            <a:r>
              <a:rPr lang="en-US" altLang="en-US" dirty="0"/>
              <a:t> and </a:t>
            </a:r>
            <a:r>
              <a:rPr lang="en-US" altLang="en-US" dirty="0" err="1"/>
              <a:t>sotorasib</a:t>
            </a:r>
            <a:r>
              <a:rPr lang="en-US" altLang="en-US" dirty="0"/>
              <a:t> are FDA approved for KRAS G12C; </a:t>
            </a:r>
            <a:r>
              <a:rPr lang="en-US" altLang="en-US" dirty="0" err="1"/>
              <a:t>adagrasib</a:t>
            </a:r>
            <a:r>
              <a:rPr lang="en-US" altLang="en-US" dirty="0"/>
              <a:t> may be modestly more active</a:t>
            </a:r>
          </a:p>
          <a:p>
            <a:r>
              <a:rPr lang="en-US" altLang="en-US" dirty="0"/>
              <a:t>Divarasib and Olomorasib maybe more compatible with immunotherapy for 1L combinations</a:t>
            </a:r>
          </a:p>
          <a:p>
            <a:r>
              <a:rPr lang="en-US" altLang="en-US" dirty="0"/>
              <a:t>Zoldonrasib is a novel KRAS G12D inhibitor with promising efficacy</a:t>
            </a:r>
          </a:p>
          <a:p>
            <a:pPr marL="0" indent="0">
              <a:buNone/>
            </a:pPr>
            <a:endParaRPr lang="en-US" altLang="en-US" u="sng" dirty="0"/>
          </a:p>
          <a:p>
            <a:pPr marL="0" indent="0">
              <a:buNone/>
            </a:pPr>
            <a:r>
              <a:rPr lang="en-US" altLang="en-US" u="sng" dirty="0"/>
              <a:t>Future Directions:</a:t>
            </a:r>
          </a:p>
          <a:p>
            <a:r>
              <a:rPr lang="en-US" altLang="en-US" dirty="0"/>
              <a:t>Other Ras-ON inhibitors (for Pan-RAS, G12C, and G12D) are in development </a:t>
            </a:r>
          </a:p>
        </p:txBody>
      </p:sp>
    </p:spTree>
    <p:extLst>
      <p:ext uri="{BB962C8B-B14F-4D97-AF65-F5344CB8AC3E}">
        <p14:creationId xmlns:p14="http://schemas.microsoft.com/office/powerpoint/2010/main" val="39082752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0B89299C-D341-4A25-A871-A2D8AEB11F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438400"/>
            <a:ext cx="8001000" cy="558800"/>
          </a:xfrm>
        </p:spPr>
        <p:txBody>
          <a:bodyPr>
            <a:normAutofit fontScale="90000"/>
          </a:bodyPr>
          <a:lstStyle/>
          <a:p>
            <a:r>
              <a:rPr lang="en-US" altLang="en-US" sz="4400" dirty="0">
                <a:solidFill>
                  <a:schemeClr val="tx2"/>
                </a:solidFill>
              </a:rPr>
              <a:t>Thank you!</a:t>
            </a:r>
          </a:p>
        </p:txBody>
      </p:sp>
      <p:pic>
        <p:nvPicPr>
          <p:cNvPr id="4" name="Picture 3" descr="SCI digital_top">
            <a:extLst>
              <a:ext uri="{FF2B5EF4-FFF2-40B4-BE49-F238E27FC236}">
                <a16:creationId xmlns:a16="http://schemas.microsoft.com/office/drawing/2014/main" id="{C594B5E2-CE60-447C-84C5-2C542E80219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99"/>
          <a:stretch>
            <a:fillRect/>
          </a:stretch>
        </p:blipFill>
        <p:spPr bwMode="auto">
          <a:xfrm>
            <a:off x="4724400" y="5740205"/>
            <a:ext cx="3276600" cy="10896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30435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F98D2-5CD7-830A-3B2C-66EC68272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F8E50F-F4C1-8E62-0EFC-1821D9F7706C}"/>
              </a:ext>
            </a:extLst>
          </p:cNvPr>
          <p:cNvSpPr txBox="1"/>
          <p:nvPr/>
        </p:nvSpPr>
        <p:spPr>
          <a:xfrm>
            <a:off x="9753600" y="6398696"/>
            <a:ext cx="2095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Janne ASCO 2024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939BFA-8BE8-F684-6E5F-481793418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T-</a:t>
            </a:r>
            <a:r>
              <a:rPr lang="en-US" dirty="0" err="1"/>
              <a:t>DXd</a:t>
            </a:r>
            <a:r>
              <a:rPr lang="en-US" dirty="0"/>
              <a:t> for HER2-mutant (DESTINY-Lung02)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DFB329-028A-1EBE-4BFA-78875F6FC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31142"/>
          <a:stretch/>
        </p:blipFill>
        <p:spPr>
          <a:xfrm>
            <a:off x="76200" y="1524000"/>
            <a:ext cx="4657369" cy="35034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0076CC-99E7-6E40-FA26-4144856278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5969" y="1524000"/>
            <a:ext cx="7125694" cy="362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03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1AD5A1-14CB-0FE9-593B-21426EBB8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0443500-56A9-6F3B-A37C-D55F9B9A1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3491"/>
            <a:ext cx="10972800" cy="838200"/>
          </a:xfrm>
        </p:spPr>
        <p:txBody>
          <a:bodyPr>
            <a:normAutofit/>
          </a:bodyPr>
          <a:lstStyle/>
          <a:p>
            <a:r>
              <a:rPr lang="en-US" sz="3600" dirty="0"/>
              <a:t>HER2 immunohistochemistry in LUAD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79B2FE-D2C3-5A61-C01B-45E89A3F51DD}"/>
              </a:ext>
            </a:extLst>
          </p:cNvPr>
          <p:cNvSpPr txBox="1"/>
          <p:nvPr/>
        </p:nvSpPr>
        <p:spPr>
          <a:xfrm>
            <a:off x="8153400" y="6442630"/>
            <a:ext cx="3903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Tan et al, JCO Precision Oncol 2022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97F5931-0C93-A46B-CE6A-EE6F54B781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7076005"/>
              </p:ext>
            </p:extLst>
          </p:nvPr>
        </p:nvGraphicFramePr>
        <p:xfrm>
          <a:off x="923104" y="1127020"/>
          <a:ext cx="10067487" cy="2508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5145">
                  <a:extLst>
                    <a:ext uri="{9D8B030D-6E8A-4147-A177-3AD203B41FA5}">
                      <a16:colId xmlns:a16="http://schemas.microsoft.com/office/drawing/2014/main" val="2475748159"/>
                    </a:ext>
                  </a:extLst>
                </a:gridCol>
                <a:gridCol w="919469">
                  <a:extLst>
                    <a:ext uri="{9D8B030D-6E8A-4147-A177-3AD203B41FA5}">
                      <a16:colId xmlns:a16="http://schemas.microsoft.com/office/drawing/2014/main" val="2398889719"/>
                    </a:ext>
                  </a:extLst>
                </a:gridCol>
                <a:gridCol w="919469">
                  <a:extLst>
                    <a:ext uri="{9D8B030D-6E8A-4147-A177-3AD203B41FA5}">
                      <a16:colId xmlns:a16="http://schemas.microsoft.com/office/drawing/2014/main" val="3169023550"/>
                    </a:ext>
                  </a:extLst>
                </a:gridCol>
                <a:gridCol w="919469">
                  <a:extLst>
                    <a:ext uri="{9D8B030D-6E8A-4147-A177-3AD203B41FA5}">
                      <a16:colId xmlns:a16="http://schemas.microsoft.com/office/drawing/2014/main" val="3475199436"/>
                    </a:ext>
                  </a:extLst>
                </a:gridCol>
                <a:gridCol w="919469">
                  <a:extLst>
                    <a:ext uri="{9D8B030D-6E8A-4147-A177-3AD203B41FA5}">
                      <a16:colId xmlns:a16="http://schemas.microsoft.com/office/drawing/2014/main" val="1478980520"/>
                    </a:ext>
                  </a:extLst>
                </a:gridCol>
                <a:gridCol w="919469">
                  <a:extLst>
                    <a:ext uri="{9D8B030D-6E8A-4147-A177-3AD203B41FA5}">
                      <a16:colId xmlns:a16="http://schemas.microsoft.com/office/drawing/2014/main" val="114903513"/>
                    </a:ext>
                  </a:extLst>
                </a:gridCol>
                <a:gridCol w="1304997">
                  <a:extLst>
                    <a:ext uri="{9D8B030D-6E8A-4147-A177-3AD203B41FA5}">
                      <a16:colId xmlns:a16="http://schemas.microsoft.com/office/drawing/2014/main" val="3640969714"/>
                    </a:ext>
                  </a:extLst>
                </a:gridCol>
              </a:tblGrid>
              <a:tr h="373734">
                <a:tc>
                  <a:txBody>
                    <a:bodyPr/>
                    <a:lstStyle/>
                    <a:p>
                      <a:r>
                        <a:rPr lang="en-US" dirty="0"/>
                        <a:t>Ref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3+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(2+ or 3+)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0632607"/>
                  </a:ext>
                </a:extLst>
              </a:tr>
              <a:tr h="3737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Hirsch et al, BJC 2002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7%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30%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483513"/>
                  </a:ext>
                </a:extLst>
              </a:tr>
              <a:tr h="373734">
                <a:tc>
                  <a:txBody>
                    <a:bodyPr/>
                    <a:lstStyle/>
                    <a:p>
                      <a:r>
                        <a:rPr lang="en-US" dirty="0"/>
                        <a:t>Yoshizawa et al, Lung Cancer 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42%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3%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16%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165140"/>
                  </a:ext>
                </a:extLst>
              </a:tr>
              <a:tr h="373734">
                <a:tc>
                  <a:txBody>
                    <a:bodyPr/>
                    <a:lstStyle/>
                    <a:p>
                      <a:r>
                        <a:rPr lang="fr-FR" dirty="0"/>
                        <a:t>Reis et al Lung Cancer 2015    *(stage 3/4)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28%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7%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30%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779873"/>
                  </a:ext>
                </a:extLst>
              </a:tr>
              <a:tr h="373734">
                <a:tc>
                  <a:txBody>
                    <a:bodyPr/>
                    <a:lstStyle/>
                    <a:p>
                      <a:r>
                        <a:rPr lang="en-US" dirty="0"/>
                        <a:t>Kim et al </a:t>
                      </a:r>
                      <a:r>
                        <a:rPr lang="en-US" dirty="0" err="1"/>
                        <a:t>PLoS</a:t>
                      </a:r>
                      <a:r>
                        <a:rPr lang="en-US" dirty="0"/>
                        <a:t> One 2017 (0-3+)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31%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1%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8%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7532390"/>
                  </a:ext>
                </a:extLst>
              </a:tr>
              <a:tr h="3737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Kim et al </a:t>
                      </a:r>
                      <a:r>
                        <a:rPr lang="en-US" dirty="0" err="1"/>
                        <a:t>PLoS</a:t>
                      </a:r>
                      <a:r>
                        <a:rPr lang="en-US" dirty="0"/>
                        <a:t> One 2017 (H-Score)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15%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2%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10%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4541265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350CC9B-19EB-13FB-2E2C-0D02F012B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8889" y="3778551"/>
            <a:ext cx="8895916" cy="224240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68477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DA83D-A8E7-3784-8DC7-EA470997A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385F09B-137E-238A-3ACC-1C57228A7C37}"/>
              </a:ext>
            </a:extLst>
          </p:cNvPr>
          <p:cNvSpPr txBox="1"/>
          <p:nvPr/>
        </p:nvSpPr>
        <p:spPr>
          <a:xfrm>
            <a:off x="9479516" y="6398696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Smit Lancet Oncol 2024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FBFF3A-319A-88C3-A7F9-FC6B9CA5E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T-</a:t>
            </a:r>
            <a:r>
              <a:rPr lang="en-US" dirty="0" err="1"/>
              <a:t>DXd</a:t>
            </a:r>
            <a:r>
              <a:rPr lang="en-US" dirty="0"/>
              <a:t> for HER2-IHC+ (DESTINY-Lung01)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A5F102-D8E6-48AF-9199-E24963D15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97" y="1905000"/>
            <a:ext cx="6752303" cy="2819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7B784C-82D0-7EEE-DF4A-A989A89F1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9677" y="2514600"/>
            <a:ext cx="533474" cy="2191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20545F-A08D-9685-762A-E07BE0E365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7600" y="2078933"/>
            <a:ext cx="4267200" cy="6547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0DD340-6D1E-8B1A-E0C7-A0CB28B575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70938" y="2895600"/>
            <a:ext cx="4817156" cy="237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36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87022-4B0C-C22F-1F3D-F7D661AFBB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4EF1D5-8F0B-3E5E-DB28-93E903FBC735}"/>
              </a:ext>
            </a:extLst>
          </p:cNvPr>
          <p:cNvSpPr txBox="1"/>
          <p:nvPr/>
        </p:nvSpPr>
        <p:spPr>
          <a:xfrm>
            <a:off x="9448800" y="6472944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Smit Lancet Oncol 2024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57201E-7EAD-EAD4-CD19-39D3F956C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8631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T-</a:t>
            </a:r>
            <a:r>
              <a:rPr lang="en-US" dirty="0" err="1"/>
              <a:t>DXd</a:t>
            </a:r>
            <a:r>
              <a:rPr lang="en-US" dirty="0"/>
              <a:t> for HER2-IHC+ (DESTINY-Lung01)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E3CAAB-9876-8E0D-7E6D-F103D94D6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0" y="1219200"/>
            <a:ext cx="5372850" cy="24958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BA4E90-2FCC-8842-4680-32E16F446C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9498" y="1370814"/>
            <a:ext cx="5753903" cy="23911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F967BF-2EAF-F946-5581-E40A71857D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7632" y="1484671"/>
            <a:ext cx="2429214" cy="4763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59C8B1-C3AD-8A48-7244-E84169A2DB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2800" y="1722829"/>
            <a:ext cx="2029108" cy="61921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1F60D85-DBAC-1B37-540F-95221B58F2E3}"/>
              </a:ext>
            </a:extLst>
          </p:cNvPr>
          <p:cNvGrpSpPr/>
          <p:nvPr/>
        </p:nvGrpSpPr>
        <p:grpSpPr>
          <a:xfrm>
            <a:off x="3439618" y="4020289"/>
            <a:ext cx="4698193" cy="2664111"/>
            <a:chOff x="3601098" y="4069334"/>
            <a:chExt cx="4375234" cy="248097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C9FAC7A-BCB2-B60E-C134-D02A974D1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01098" y="4069334"/>
              <a:ext cx="4375234" cy="225235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A06B39B-B4B3-8F8E-3BCF-5D3AE599A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01098" y="6279642"/>
              <a:ext cx="4375234" cy="2706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2363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3A288-59A2-3543-C79E-3A21AA924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505BC-BEA6-9394-EC28-1CFBDACD5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T-</a:t>
            </a:r>
            <a:r>
              <a:rPr lang="en-US" dirty="0" err="1"/>
              <a:t>DXd</a:t>
            </a:r>
            <a:r>
              <a:rPr lang="en-US" dirty="0"/>
              <a:t> for HER2 Overexpression (DESTINY-Lung03)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4E79A04-A666-B2F5-71F3-CC7B12C965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981200"/>
            <a:ext cx="10504406" cy="4038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E17906-E7A6-1AF0-2DCD-455CBE35E329}"/>
              </a:ext>
            </a:extLst>
          </p:cNvPr>
          <p:cNvSpPr txBox="1"/>
          <p:nvPr/>
        </p:nvSpPr>
        <p:spPr>
          <a:xfrm>
            <a:off x="9601200" y="6550223"/>
            <a:ext cx="2362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PLANCHARD WCLC 2024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258096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21" ma:contentTypeDescription="Create a new document." ma:contentTypeScope="" ma:versionID="500711ca9c67da191d2b15b5ca992245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b508e5b81f94dd78c708f6de3fbd9d7e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  <xsd:element ref="ns1:MediaServiceObjectDetectorVersions" minOccurs="0"/>
                <xsd:element ref="ns1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 xsi:nil="true"/>
    <QID xmlns="96f1686b-f877-4eb8-89ab-3a67a5dc2612" xsi:nil="true"/>
    <lcf76f155ced4ddcb4097134ff3c332f xmlns="96f1686b-f877-4eb8-89ab-3a67a5dc2612">
      <Terms xmlns="http://schemas.microsoft.com/office/infopath/2007/PartnerControls"/>
    </lcf76f155ced4ddcb4097134ff3c332f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B3AEFD3E-E519-446F-973E-11549CEADDF4}"/>
</file>

<file path=customXml/itemProps2.xml><?xml version="1.0" encoding="utf-8"?>
<ds:datastoreItem xmlns:ds="http://schemas.openxmlformats.org/officeDocument/2006/customXml" ds:itemID="{939A4099-B1EC-41AD-8B8C-344222EDF8B4}"/>
</file>

<file path=customXml/itemProps3.xml><?xml version="1.0" encoding="utf-8"?>
<ds:datastoreItem xmlns:ds="http://schemas.openxmlformats.org/officeDocument/2006/customXml" ds:itemID="{84FB97E6-4674-48D6-B96B-91C832D9D214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35711</TotalTime>
  <Words>1562</Words>
  <Application>Microsoft Macintosh PowerPoint</Application>
  <PresentationFormat>Widescreen</PresentationFormat>
  <Paragraphs>234</Paragraphs>
  <Slides>43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Aptos</vt:lpstr>
      <vt:lpstr>Arial</vt:lpstr>
      <vt:lpstr>Calibri</vt:lpstr>
      <vt:lpstr>Times New Roman</vt:lpstr>
      <vt:lpstr>Office Theme</vt:lpstr>
      <vt:lpstr>PowerPoint Presentation</vt:lpstr>
      <vt:lpstr>Lung Cancer Year In Review:  Targeting HER2, MET, BRAF and KRAS</vt:lpstr>
      <vt:lpstr>Agenda</vt:lpstr>
      <vt:lpstr>ERBB2 (HER2) mutations in NSCLC</vt:lpstr>
      <vt:lpstr>T-DXd for HER2-mutant (DESTINY-Lung02)</vt:lpstr>
      <vt:lpstr>HER2 immunohistochemistry in LUAD</vt:lpstr>
      <vt:lpstr>T-DXd for HER2-IHC+ (DESTINY-Lung01)</vt:lpstr>
      <vt:lpstr>T-DXd for HER2-IHC+ (DESTINY-Lung01)</vt:lpstr>
      <vt:lpstr>T-DXd for HER2 Overexpression (DESTINY-Lung03)</vt:lpstr>
      <vt:lpstr>T-DXd for HER2 Overexpression (DESTINY-Lung03)</vt:lpstr>
      <vt:lpstr>Trastuzumab deruxtecan (T-DXd) - Safety</vt:lpstr>
      <vt:lpstr>Zongertinib for HER2-mutant (Beamion LUNG-1)</vt:lpstr>
      <vt:lpstr>Zongertinib for HER2-mutant (Beamion LUNG-1)</vt:lpstr>
      <vt:lpstr>BAY2927088 for HER2-mutant  (SOHO-01Cohort D, HER2-mutant, TKI/ADC naïve) </vt:lpstr>
      <vt:lpstr>Safety and tolerability of new HER2-TKIs</vt:lpstr>
      <vt:lpstr>ERBB2/HER2 Conclusions: </vt:lpstr>
      <vt:lpstr>MET exon 14 mutations in NSCLC</vt:lpstr>
      <vt:lpstr>Capmatinib for MET ex14 NSCLC (GEOMETRY mono-1) First-line therapy </vt:lpstr>
      <vt:lpstr>Capmatinib for MET ex14 NSCLC (GEOMETRY mono-1) Subsequent therapy </vt:lpstr>
      <vt:lpstr>Capmatinib: GEOMETRY mono-1 final analysis:  Tolerability  </vt:lpstr>
      <vt:lpstr>MET overexpression in NSCLC</vt:lpstr>
      <vt:lpstr>Telisotuzumab vedotin for MET Overexpression (LUMINOSITY)</vt:lpstr>
      <vt:lpstr>PowerPoint Presentation</vt:lpstr>
      <vt:lpstr>Telisotuzumab vedotin for MET Overexpression (LUMINOSITY)</vt:lpstr>
      <vt:lpstr>MET NSCLC Conclusions: </vt:lpstr>
      <vt:lpstr>BRAF V600E mutations in NSCLC</vt:lpstr>
      <vt:lpstr>Encorafenib and binimetinib for BRAF V600E (PHAROS) </vt:lpstr>
      <vt:lpstr>Encorafenib and binimetinib for BRAF V600E (PHAROS) </vt:lpstr>
      <vt:lpstr>BRAF Conclusions: </vt:lpstr>
      <vt:lpstr>KRAS G12C mutations in NSCLC</vt:lpstr>
      <vt:lpstr>Adagrasib for KRAS G12C (KRYSTAL-12)  </vt:lpstr>
      <vt:lpstr>Adagrasib for KRAS G12C (KRYSTAL-12)  </vt:lpstr>
      <vt:lpstr>PowerPoint Presentation</vt:lpstr>
      <vt:lpstr>Sotorasib for KRAS G12C : PROs in CodeBreaK 200  </vt:lpstr>
      <vt:lpstr>Divarasib for KRAS G12C  </vt:lpstr>
      <vt:lpstr>Divarasib for KRAS G12C </vt:lpstr>
      <vt:lpstr>Olomorasib for KRAS G12C  </vt:lpstr>
      <vt:lpstr>Olomorasib for KRAS G12C  </vt:lpstr>
      <vt:lpstr>Zoldonrasib for KRAS G12D  </vt:lpstr>
      <vt:lpstr>Zoldonrasib for KRAS G12D  </vt:lpstr>
      <vt:lpstr>Zoldonrasib for KRAS G12D  </vt:lpstr>
      <vt:lpstr>KRAS Conclusions: </vt:lpstr>
      <vt:lpstr>Thank you!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Dovitinib (TKI258)</dc:title>
  <dc:creator>Joel W. Neal</dc:creator>
  <cp:lastModifiedBy>Silvana Izquierdo</cp:lastModifiedBy>
  <cp:revision>223</cp:revision>
  <dcterms:created xsi:type="dcterms:W3CDTF">2012-02-13T22:49:06Z</dcterms:created>
  <dcterms:modified xsi:type="dcterms:W3CDTF">2025-05-21T17:56:03Z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</Properties>
</file>