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2.xml" ContentType="application/vnd.openxmlformats-officedocument.presentationml.slideMaster+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0.xml" ContentType="application/vnd.openxmlformats-officedocument.presentationml.slideLayout+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39.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35.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Slides/notesSlide36.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Slides/notesSlide37.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38.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4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8.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8.xml" ContentType="application/vnd.openxmlformats-officedocument.presentationml.tags+xml"/>
  <Override PartName="/ppt/tags/tag1.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907" r:id="rId1"/>
    <p:sldMasterId id="2147485934" r:id="rId2"/>
    <p:sldMasterId id="2147485960" r:id="rId3"/>
    <p:sldMasterId id="2147485971" r:id="rId4"/>
  </p:sldMasterIdLst>
  <p:notesMasterIdLst>
    <p:notesMasterId r:id="rId58"/>
  </p:notesMasterIdLst>
  <p:handoutMasterIdLst>
    <p:handoutMasterId r:id="rId59"/>
  </p:handoutMasterIdLst>
  <p:sldIdLst>
    <p:sldId id="2147483637" r:id="rId5"/>
    <p:sldId id="2147472024" r:id="rId6"/>
    <p:sldId id="2147472026" r:id="rId7"/>
    <p:sldId id="2147483647" r:id="rId8"/>
    <p:sldId id="262" r:id="rId9"/>
    <p:sldId id="2147480704" r:id="rId10"/>
    <p:sldId id="2147483446" r:id="rId11"/>
    <p:sldId id="2147483467" r:id="rId12"/>
    <p:sldId id="258" r:id="rId13"/>
    <p:sldId id="260" r:id="rId14"/>
    <p:sldId id="261" r:id="rId15"/>
    <p:sldId id="263" r:id="rId16"/>
    <p:sldId id="264" r:id="rId17"/>
    <p:sldId id="256" r:id="rId18"/>
    <p:sldId id="278" r:id="rId19"/>
    <p:sldId id="266" r:id="rId20"/>
    <p:sldId id="267" r:id="rId21"/>
    <p:sldId id="284" r:id="rId22"/>
    <p:sldId id="282" r:id="rId23"/>
    <p:sldId id="286" r:id="rId24"/>
    <p:sldId id="287" r:id="rId25"/>
    <p:sldId id="290" r:id="rId26"/>
    <p:sldId id="2147480239" r:id="rId27"/>
    <p:sldId id="293" r:id="rId28"/>
    <p:sldId id="295" r:id="rId29"/>
    <p:sldId id="299" r:id="rId30"/>
    <p:sldId id="302" r:id="rId31"/>
    <p:sldId id="305" r:id="rId32"/>
    <p:sldId id="309" r:id="rId33"/>
    <p:sldId id="268" r:id="rId34"/>
    <p:sldId id="270" r:id="rId35"/>
    <p:sldId id="2147480823" r:id="rId36"/>
    <p:sldId id="808" r:id="rId37"/>
    <p:sldId id="2147480808" r:id="rId38"/>
    <p:sldId id="2147480824" r:id="rId39"/>
    <p:sldId id="2147480825" r:id="rId40"/>
    <p:sldId id="265" r:id="rId41"/>
    <p:sldId id="272" r:id="rId42"/>
    <p:sldId id="2147480832" r:id="rId43"/>
    <p:sldId id="2147480833" r:id="rId44"/>
    <p:sldId id="274" r:id="rId45"/>
    <p:sldId id="269" r:id="rId46"/>
    <p:sldId id="2147480255" r:id="rId47"/>
    <p:sldId id="273" r:id="rId48"/>
    <p:sldId id="271" r:id="rId49"/>
    <p:sldId id="2147480828" r:id="rId50"/>
    <p:sldId id="2147480829" r:id="rId51"/>
    <p:sldId id="2147480830" r:id="rId52"/>
    <p:sldId id="2147480826" r:id="rId53"/>
    <p:sldId id="2147480827" r:id="rId54"/>
    <p:sldId id="2145706406" r:id="rId55"/>
    <p:sldId id="2147480834" r:id="rId56"/>
    <p:sldId id="2147480835" r:id="rId57"/>
  </p:sldIdLst>
  <p:sldSz cx="12192000" cy="6858000"/>
  <p:notesSz cx="7772400" cy="10058400"/>
  <p:custDataLst>
    <p:tags r:id="rId60"/>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8" userDrawn="1">
          <p15:clr>
            <a:srgbClr val="A4A3A4"/>
          </p15:clr>
        </p15:guide>
        <p15:guide id="2" pos="3719" userDrawn="1">
          <p15:clr>
            <a:srgbClr val="A4A3A4"/>
          </p15:clr>
        </p15:guide>
        <p15:guide id="3" pos="211" userDrawn="1">
          <p15:clr>
            <a:srgbClr val="A4A3A4"/>
          </p15:clr>
        </p15:guide>
        <p15:guide id="4" pos="6208" userDrawn="1">
          <p15:clr>
            <a:srgbClr val="A4A3A4"/>
          </p15:clr>
        </p15:guide>
        <p15:guide id="5" pos="3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 id="1" name="Porter, David" initials="D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3FF"/>
    <a:srgbClr val="FF40FF"/>
    <a:srgbClr val="002457"/>
    <a:srgbClr val="012556"/>
    <a:srgbClr val="D5E3EA"/>
    <a:srgbClr val="1A4263"/>
    <a:srgbClr val="D5E3EB"/>
    <a:srgbClr val="153755"/>
    <a:srgbClr val="001443"/>
    <a:srgbClr val="213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60" autoAdjust="0"/>
    <p:restoredTop sz="96301" autoAdjust="0"/>
  </p:normalViewPr>
  <p:slideViewPr>
    <p:cSldViewPr>
      <p:cViewPr varScale="1">
        <p:scale>
          <a:sx n="123" d="100"/>
          <a:sy n="123" d="100"/>
        </p:scale>
        <p:origin x="376" y="184"/>
      </p:cViewPr>
      <p:guideLst>
        <p:guide orient="horz" pos="4208"/>
        <p:guide pos="3719"/>
        <p:guide pos="211"/>
        <p:guide pos="6208"/>
        <p:guide pos="332"/>
      </p:guideLst>
    </p:cSldViewPr>
  </p:slideViewPr>
  <p:outlineViewPr>
    <p:cViewPr varScale="1">
      <p:scale>
        <a:sx n="170" d="200"/>
        <a:sy n="170" d="200"/>
      </p:scale>
      <p:origin x="0" y="-149912"/>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78" d="100"/>
          <a:sy n="78" d="100"/>
        </p:scale>
        <p:origin x="385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customXml" Target="../customXml/item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1/16/25</a:t>
            </a:fld>
            <a:endParaRPr lang="en-US"/>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823913" y="1006475"/>
            <a:ext cx="612140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1</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endParaRPr>
          </a:p>
        </p:txBody>
      </p:sp>
      <p:sp>
        <p:nvSpPr>
          <p:cNvPr id="74754" name="Rectangle 2"/>
          <p:cNvSpPr>
            <a:spLocks noGrp="1" noRot="1" noChangeAspect="1" noChangeArrowheads="1" noTextEdit="1"/>
          </p:cNvSpPr>
          <p:nvPr>
            <p:ph type="sldImg"/>
          </p:nvPr>
        </p:nvSpPr>
        <p:spPr>
          <a:xfrm>
            <a:off x="823913" y="1006475"/>
            <a:ext cx="6121400" cy="3444875"/>
          </a:xfrm>
        </p:spPr>
      </p:sp>
      <p:sp>
        <p:nvSpPr>
          <p:cNvPr id="74755"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78827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18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00000-CE8F-1A4E-264C-0002F2CDE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1A52C-A200-F85D-8C75-704452BB1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46AA5-4CB0-0BA6-55BE-2BCF05C4B6D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77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AD93-B68F-8105-93F3-9A452E20A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92A56-C984-A490-FA02-410825C42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6724B-A17D-2C96-CAAA-2305D7F50F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394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F75E-E829-2EFC-793D-074E02003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129E0-2746-D0EA-968A-45FDC5836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98CCC-C9D6-769E-9F1C-027F5CC726E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22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6AE7F3-80E6-3B45-944D-1A7EE2A7E78B}" type="slidenum">
              <a:rPr kumimoji="0" lang="es-ES_trad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_trad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865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AFB01-6C7A-FD11-C550-DBCAE936F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0DE33-F9C7-8C2D-1F30-F155FA07F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8917A-FCBE-2A7E-4180-400D0C5E43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310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F09E-A2B8-4D95-F918-7F2A605E5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47718-D3D2-F312-CE6B-73DD4B924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B8659-D87D-ED43-66B1-AA2F74DE48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239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143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46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27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197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27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141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E6E3-9E25-E7B3-64D8-38CC3F02E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EDFD4-88B7-ED2F-950C-830F7F4ED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7D099-CDCA-ABE5-1CAC-9CF13FB61CF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91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102DF-47B3-38B8-BD25-97A95F27B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73031-C50B-4C6D-2C6D-730E968CAD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EA836-7A96-09C7-D4DF-B19A329FFB2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0345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8974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3130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88E7-B2F6-CBEA-8FDC-FE1BED66E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9824A-1DC4-428A-5D93-D5597DCD5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5F6E3-103B-07B1-57B6-E362956BA7E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551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418A3-062D-34D5-E4F0-9CBA0F219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1D66F-7363-A24B-9677-1B99C2E8D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6292C-E75A-E839-6234-1588C8CAF5D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4164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1C62D-DDDB-D44E-6CD1-25842A42278A}"/>
            </a:ext>
          </a:extLst>
        </p:cNvPr>
        <p:cNvGrpSpPr/>
        <p:nvPr/>
      </p:nvGrpSpPr>
      <p:grpSpPr>
        <a:xfrm>
          <a:off x="0" y="0"/>
          <a:ext cx="0" cy="0"/>
          <a:chOff x="0" y="0"/>
          <a:chExt cx="0" cy="0"/>
        </a:xfrm>
      </p:grpSpPr>
      <p:sp>
        <p:nvSpPr>
          <p:cNvPr id="74753" name="Rectangle 7">
            <a:extLst>
              <a:ext uri="{FF2B5EF4-FFF2-40B4-BE49-F238E27FC236}">
                <a16:creationId xmlns:a16="http://schemas.microsoft.com/office/drawing/2014/main" id="{FF79A7DC-A382-4F81-8239-21B3832E2A9F}"/>
              </a:ext>
            </a:extLst>
          </p:cNvPr>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cs typeface="+mn-cs"/>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43</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cs typeface="+mn-cs"/>
            </a:endParaRPr>
          </a:p>
        </p:txBody>
      </p:sp>
      <p:sp>
        <p:nvSpPr>
          <p:cNvPr id="74754" name="Rectangle 2">
            <a:extLst>
              <a:ext uri="{FF2B5EF4-FFF2-40B4-BE49-F238E27FC236}">
                <a16:creationId xmlns:a16="http://schemas.microsoft.com/office/drawing/2014/main" id="{08F70DFA-155D-AD7F-7A1B-919FA6D29382}"/>
              </a:ext>
            </a:extLst>
          </p:cNvPr>
          <p:cNvSpPr>
            <a:spLocks noGrp="1" noRot="1" noChangeAspect="1" noChangeArrowheads="1" noTextEdit="1"/>
          </p:cNvSpPr>
          <p:nvPr>
            <p:ph type="sldImg"/>
          </p:nvPr>
        </p:nvSpPr>
        <p:spPr>
          <a:xfrm>
            <a:off x="823913" y="1006475"/>
            <a:ext cx="6121400" cy="3444875"/>
          </a:xfrm>
        </p:spPr>
      </p:sp>
      <p:sp>
        <p:nvSpPr>
          <p:cNvPr id="74755" name="Rectangle 3">
            <a:extLst>
              <a:ext uri="{FF2B5EF4-FFF2-40B4-BE49-F238E27FC236}">
                <a16:creationId xmlns:a16="http://schemas.microsoft.com/office/drawing/2014/main" id="{D364751A-834A-13BA-745E-38FA8981B3AE}"/>
              </a:ext>
            </a:extLst>
          </p:cNvPr>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3429241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4694F-1E69-5918-5C2C-A8F0E806E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10BC3-806E-9965-49EF-5FDA7ECB1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E53D7-748A-6A6B-AE05-BB1E27E489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9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9287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4EC7-5CC8-BB92-C141-4DC4A759E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AD73A-96FB-D7CC-6FF0-899C7804F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A4A13-763D-FF28-5066-9D05B1BC8FC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960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634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198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69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599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411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964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963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39FBE3-7C1E-604C-A973-421AC64550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86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337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65B4-C6EA-A72C-F6A8-C57A89596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64119-0FCA-7ABE-583F-91662B1D6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4431B-9F0C-0E01-A646-16E6CB82C2C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051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EFA2-72E3-E420-3A0E-CF19C020E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9BE63-8CEC-B155-F7A3-F5F47FC52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154FA-8F96-3905-18A5-8A83CA62A85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89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0C20D-F581-419B-9F55-2AB97601E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740AC-0B6C-F14C-8D61-2FFCC908C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06D98-137C-551A-B3F1-4D92E3AF000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329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6192B-F670-AB9C-D620-A5F4CEED8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C10E3-DC69-2DD5-75C7-4832E2930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7AB38-83F0-1930-2EAE-21A5C24E8F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30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1ABC-436F-AC60-7D2D-7B501B73F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8BE49-4E3C-2FFE-AA7C-FAA18CEBC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D4C64-2705-1A68-C1D2-BDB4AD4B5A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4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847" y="2069902"/>
            <a:ext cx="11425767" cy="1620837"/>
          </a:xfrm>
        </p:spPr>
        <p:txBody>
          <a:bodyPr/>
          <a:lstStyle/>
          <a:p>
            <a:r>
              <a:rPr lang="en-US" dirty="0"/>
              <a:t>Click to edit Master title style</a:t>
            </a:r>
          </a:p>
        </p:txBody>
      </p:sp>
      <p:sp>
        <p:nvSpPr>
          <p:cNvPr id="3" name="Subtitle 2"/>
          <p:cNvSpPr>
            <a:spLocks noGrp="1"/>
          </p:cNvSpPr>
          <p:nvPr>
            <p:ph type="subTitle" idx="1"/>
          </p:nvPr>
        </p:nvSpPr>
        <p:spPr>
          <a:xfrm>
            <a:off x="1559496" y="4005064"/>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406280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360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799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204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76118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260872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895454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1812871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540651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1/16/25</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1039354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524453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05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990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2203527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2028245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4538588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4181022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19882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020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2059"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1391708"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018228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7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4964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5400" y="4363099"/>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5400" y="2708920"/>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3098632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833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627" y="4507115"/>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5627" y="285293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4144051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1516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49267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207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3264452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418788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864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23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101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3150568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1987820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446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226695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454413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498622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1/16/25</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2783088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588406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1067327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667244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3768770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43689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801269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682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295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latin typeface="Corbel"/>
            </a:endParaRPr>
          </a:p>
        </p:txBody>
      </p:sp>
      <p:sp>
        <p:nvSpPr>
          <p:cNvPr id="2" name="Title 1"/>
          <p:cNvSpPr>
            <a:spLocks noGrp="1"/>
          </p:cNvSpPr>
          <p:nvPr>
            <p:ph type="ctrTitle" hasCustomPrompt="1"/>
          </p:nvPr>
        </p:nvSpPr>
        <p:spPr>
          <a:xfrm>
            <a:off x="0" y="2223348"/>
            <a:ext cx="12192000" cy="1470025"/>
          </a:xfrm>
        </p:spPr>
        <p:txBody>
          <a:bodyPr>
            <a:normAutofit/>
          </a:bodyPr>
          <a:lstStyle>
            <a:lvl1pPr>
              <a:defRPr sz="4000" baseline="0">
                <a:solidFill>
                  <a:srgbClr val="FFFFFF"/>
                </a:solidFill>
              </a:defRPr>
            </a:lvl1pPr>
          </a:lstStyle>
          <a:p>
            <a:r>
              <a:rPr lang="en-US" dirty="0"/>
              <a:t>Therapeutic dissection of lung cancer:</a:t>
            </a:r>
            <a:br>
              <a:rPr lang="en-US" dirty="0"/>
            </a:br>
            <a:r>
              <a:rPr lang="en-US" dirty="0"/>
              <a:t>one slice at a time</a:t>
            </a:r>
          </a:p>
        </p:txBody>
      </p:sp>
      <p:sp>
        <p:nvSpPr>
          <p:cNvPr id="3" name="Subtitle 2"/>
          <p:cNvSpPr>
            <a:spLocks noGrp="1"/>
          </p:cNvSpPr>
          <p:nvPr>
            <p:ph type="subTitle" idx="1" hasCustomPrompt="1"/>
          </p:nvPr>
        </p:nvSpPr>
        <p:spPr>
          <a:xfrm>
            <a:off x="570233" y="4691832"/>
            <a:ext cx="8534400" cy="1306986"/>
          </a:xfrm>
        </p:spPr>
        <p:txBody>
          <a:bodyPr>
            <a:normAutofit/>
          </a:bodyPr>
          <a:lstStyle>
            <a:lvl1pPr marL="0" indent="0" algn="l">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Charles M Rudin MD PhD</a:t>
            </a:r>
          </a:p>
        </p:txBody>
      </p:sp>
      <p:pic>
        <p:nvPicPr>
          <p:cNvPr id="4" name="Picture 3" descr="MSKCC_logo_hor_s_rev_rgb_150.png">
            <a:extLst>
              <a:ext uri="{FF2B5EF4-FFF2-40B4-BE49-F238E27FC236}">
                <a16:creationId xmlns:a16="http://schemas.microsoft.com/office/drawing/2014/main" id="{F9B44C93-374E-C413-1D67-12A583907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775" y="402166"/>
            <a:ext cx="2158312" cy="664760"/>
          </a:xfrm>
          <a:prstGeom prst="rect">
            <a:avLst/>
          </a:prstGeom>
        </p:spPr>
      </p:pic>
      <p:pic>
        <p:nvPicPr>
          <p:cNvPr id="5" name="Picture 4">
            <a:extLst>
              <a:ext uri="{FF2B5EF4-FFF2-40B4-BE49-F238E27FC236}">
                <a16:creationId xmlns:a16="http://schemas.microsoft.com/office/drawing/2014/main" id="{BFA21833-4F5A-9FC4-A5B1-24F70DC8F226}"/>
              </a:ext>
            </a:extLst>
          </p:cNvPr>
          <p:cNvPicPr>
            <a:picLocks noChangeAspect="1"/>
          </p:cNvPicPr>
          <p:nvPr userDrawn="1"/>
        </p:nvPicPr>
        <p:blipFill>
          <a:blip r:embed="rId3">
            <a:extLst>
              <a:ext uri="{28A0092B-C50C-407E-A947-70E740481C1C}">
                <a14:useLocalDpi xmlns:a14="http://schemas.microsoft.com/office/drawing/2010/main" val="0"/>
              </a:ext>
            </a:extLst>
          </a:blip>
          <a:srcRect r="28041" b="23828"/>
          <a:stretch/>
        </p:blipFill>
        <p:spPr>
          <a:xfrm>
            <a:off x="5800553" y="1630036"/>
            <a:ext cx="6391447" cy="5227963"/>
          </a:xfrm>
          <a:prstGeom prst="rect">
            <a:avLst/>
          </a:prstGeom>
        </p:spPr>
      </p:pic>
    </p:spTree>
    <p:extLst>
      <p:ext uri="{BB962C8B-B14F-4D97-AF65-F5344CB8AC3E}">
        <p14:creationId xmlns:p14="http://schemas.microsoft.com/office/powerpoint/2010/main" val="3720173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71934" y="983048"/>
            <a:ext cx="11394276" cy="5176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71932" y="6356353"/>
            <a:ext cx="3860800" cy="365125"/>
          </a:xfrm>
          <a:prstGeom prst="rect">
            <a:avLst/>
          </a:prstGeom>
        </p:spPr>
        <p:txBody>
          <a:bodyPr/>
          <a:lstStyle>
            <a:lvl1pPr>
              <a:defRPr>
                <a:solidFill>
                  <a:schemeClr val="tx1"/>
                </a:solidFill>
              </a:defRPr>
            </a:lvl1pPr>
          </a:lstStyle>
          <a:p>
            <a:r>
              <a:rPr lang="en-US" dirty="0">
                <a:solidFill>
                  <a:prstClr val="black"/>
                </a:solidFill>
                <a:latin typeface="Corbel"/>
              </a:rPr>
              <a:t>Footer</a:t>
            </a:r>
          </a:p>
        </p:txBody>
      </p:sp>
      <p:sp>
        <p:nvSpPr>
          <p:cNvPr id="6" name="Slide Number Placeholder 5"/>
          <p:cNvSpPr>
            <a:spLocks noGrp="1"/>
          </p:cNvSpPr>
          <p:nvPr>
            <p:ph type="sldNum" sz="quarter" idx="12"/>
          </p:nvPr>
        </p:nvSpPr>
        <p:spPr>
          <a:xfrm>
            <a:off x="4900084" y="6356353"/>
            <a:ext cx="2844800" cy="365125"/>
          </a:xfrm>
          <a:prstGeom prst="rect">
            <a:avLst/>
          </a:prstGeom>
        </p:spPr>
        <p:txBody>
          <a:bodyPr/>
          <a:lstStyle>
            <a:lvl1pPr>
              <a:defRPr>
                <a:solidFill>
                  <a:srgbClr val="000000"/>
                </a:solidFill>
              </a:defRPr>
            </a:lvl1pPr>
          </a:lstStyle>
          <a:p>
            <a:fld id="{D9DADDD7-F6DB-DE43-84D3-BDE65D6DBA61}" type="slidenum">
              <a:rPr lang="en-US" smtClean="0">
                <a:latin typeface="Corbel"/>
              </a:rPr>
              <a:pPr/>
              <a:t>‹#›</a:t>
            </a:fld>
            <a:endParaRPr lang="en-US" dirty="0">
              <a:latin typeface="Corbel"/>
            </a:endParaRPr>
          </a:p>
        </p:txBody>
      </p:sp>
    </p:spTree>
    <p:extLst>
      <p:ext uri="{BB962C8B-B14F-4D97-AF65-F5344CB8AC3E}">
        <p14:creationId xmlns:p14="http://schemas.microsoft.com/office/powerpoint/2010/main" val="1887834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7"/>
          <p:cNvSpPr>
            <a:spLocks noGrp="1"/>
          </p:cNvSpPr>
          <p:nvPr>
            <p:ph type="body" sz="quarter" idx="13"/>
          </p:nvPr>
        </p:nvSpPr>
        <p:spPr>
          <a:xfrm>
            <a:off x="955368" y="117475"/>
            <a:ext cx="10564283" cy="552450"/>
          </a:xfrm>
        </p:spPr>
        <p:txBody>
          <a:bodyPr>
            <a:noAutofit/>
          </a:bodyPr>
          <a:lstStyle>
            <a:lvl1pPr marL="0" indent="0" algn="ctr">
              <a:buFontTx/>
              <a:buNone/>
              <a:defRPr sz="3200" b="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39015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6602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6602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120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1733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81307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539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latin typeface="Corbel"/>
            </a:endParaRPr>
          </a:p>
        </p:txBody>
      </p:sp>
      <p:sp>
        <p:nvSpPr>
          <p:cNvPr id="2" name="Title 1"/>
          <p:cNvSpPr>
            <a:spLocks noGrp="1"/>
          </p:cNvSpPr>
          <p:nvPr>
            <p:ph type="ctrTitle"/>
          </p:nvPr>
        </p:nvSpPr>
        <p:spPr>
          <a:xfrm>
            <a:off x="969048" y="2084803"/>
            <a:ext cx="10363200" cy="1470025"/>
          </a:xfrm>
        </p:spPr>
        <p:txBody>
          <a:bodyPr>
            <a:noAutofit/>
          </a:bodyPr>
          <a:lstStyle>
            <a:lvl1pPr>
              <a:defRPr sz="4800">
                <a:solidFill>
                  <a:srgbClr val="FFFFFF"/>
                </a:solidFill>
              </a:defRPr>
            </a:lvl1pPr>
          </a:lstStyle>
          <a:p>
            <a:r>
              <a:rPr lang="en-US"/>
              <a:t>Click to edit Master title style</a:t>
            </a:r>
            <a:endParaRPr lang="en-US" dirty="0"/>
          </a:p>
        </p:txBody>
      </p:sp>
      <p:pic>
        <p:nvPicPr>
          <p:cNvPr id="3" name="Picture 2" descr="MSKCC_logo_hor_s_rev_rgb_150.png">
            <a:extLst>
              <a:ext uri="{FF2B5EF4-FFF2-40B4-BE49-F238E27FC236}">
                <a16:creationId xmlns:a16="http://schemas.microsoft.com/office/drawing/2014/main" id="{ACD83EDE-EC5A-F843-0EEA-814DAB1543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775" y="402166"/>
            <a:ext cx="2158312" cy="664760"/>
          </a:xfrm>
          <a:prstGeom prst="rect">
            <a:avLst/>
          </a:prstGeom>
        </p:spPr>
      </p:pic>
      <p:pic>
        <p:nvPicPr>
          <p:cNvPr id="4" name="Picture 3">
            <a:extLst>
              <a:ext uri="{FF2B5EF4-FFF2-40B4-BE49-F238E27FC236}">
                <a16:creationId xmlns:a16="http://schemas.microsoft.com/office/drawing/2014/main" id="{E85C1E09-0826-7A71-FF85-20B587568D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0553" y="1630036"/>
            <a:ext cx="8882041" cy="6863396"/>
          </a:xfrm>
          <a:prstGeom prst="rect">
            <a:avLst/>
          </a:prstGeom>
        </p:spPr>
      </p:pic>
    </p:spTree>
    <p:extLst>
      <p:ext uri="{BB962C8B-B14F-4D97-AF65-F5344CB8AC3E}">
        <p14:creationId xmlns:p14="http://schemas.microsoft.com/office/powerpoint/2010/main" val="3963911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71934" y="89098"/>
            <a:ext cx="11394276" cy="685234"/>
          </a:xfrm>
        </p:spPr>
        <p:txBody>
          <a:bodyPr/>
          <a:lstStyle/>
          <a:p>
            <a:r>
              <a:rPr lang="en-US"/>
              <a:t>Click to edit Master title style</a:t>
            </a:r>
            <a:endParaRPr lang="en-US" dirty="0"/>
          </a:p>
        </p:txBody>
      </p:sp>
    </p:spTree>
    <p:extLst>
      <p:ext uri="{BB962C8B-B14F-4D97-AF65-F5344CB8AC3E}">
        <p14:creationId xmlns:p14="http://schemas.microsoft.com/office/powerpoint/2010/main" val="3483350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6073" y="1135412"/>
            <a:ext cx="6815667" cy="46331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135412"/>
            <a:ext cx="4011084" cy="4998197"/>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txBox="1">
            <a:spLocks/>
          </p:cNvSpPr>
          <p:nvPr userDrawn="1"/>
        </p:nvSpPr>
        <p:spPr>
          <a:xfrm>
            <a:off x="471934" y="89098"/>
            <a:ext cx="11394276" cy="685234"/>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pPr algn="ctr"/>
            <a:r>
              <a:rPr lang="en-US" sz="3200" b="0" dirty="0"/>
              <a:t>Click to edit Master title style</a:t>
            </a:r>
          </a:p>
        </p:txBody>
      </p:sp>
    </p:spTree>
    <p:extLst>
      <p:ext uri="{BB962C8B-B14F-4D97-AF65-F5344CB8AC3E}">
        <p14:creationId xmlns:p14="http://schemas.microsoft.com/office/powerpoint/2010/main" val="3118126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5085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txBox="1">
            <a:spLocks/>
          </p:cNvSpPr>
          <p:nvPr userDrawn="1"/>
        </p:nvSpPr>
        <p:spPr>
          <a:xfrm>
            <a:off x="471934" y="89098"/>
            <a:ext cx="11394276" cy="685234"/>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pPr algn="ctr"/>
            <a:r>
              <a:rPr lang="en-US" sz="3200" b="0" dirty="0"/>
              <a:t>Click to edit Master title style</a:t>
            </a:r>
          </a:p>
        </p:txBody>
      </p:sp>
    </p:spTree>
    <p:extLst>
      <p:ext uri="{BB962C8B-B14F-4D97-AF65-F5344CB8AC3E}">
        <p14:creationId xmlns:p14="http://schemas.microsoft.com/office/powerpoint/2010/main" val="892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8892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A6F058D2-3D9C-43BD-87D4-7CDFC2069D87}" type="datetimeFigureOut">
              <a:rPr lang="en-US" smtClean="0">
                <a:solidFill>
                  <a:prstClr val="black"/>
                </a:solidFill>
                <a:latin typeface="Corbel"/>
              </a:rPr>
              <a:pPr/>
              <a:t>1/16/25</a:t>
            </a:fld>
            <a:endParaRPr lang="en-US" dirty="0">
              <a:solidFill>
                <a:prstClr val="black"/>
              </a:solidFill>
              <a:latin typeface="Corbe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dirty="0">
              <a:solidFill>
                <a:prstClr val="black"/>
              </a:solidFill>
              <a:latin typeface="Corbel"/>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0CF1726D-C53C-4EE8-B295-66E6014949E2}" type="slidenum">
              <a:rPr lang="en-US" smtClean="0">
                <a:solidFill>
                  <a:prstClr val="black"/>
                </a:solidFill>
                <a:latin typeface="Corbel"/>
              </a:rPr>
              <a:pPr/>
              <a:t>‹#›</a:t>
            </a:fld>
            <a:endParaRPr lang="en-US" dirty="0">
              <a:solidFill>
                <a:prstClr val="black"/>
              </a:solidFill>
              <a:latin typeface="Corbel"/>
            </a:endParaRPr>
          </a:p>
        </p:txBody>
      </p:sp>
    </p:spTree>
    <p:extLst>
      <p:ext uri="{BB962C8B-B14F-4D97-AF65-F5344CB8AC3E}">
        <p14:creationId xmlns:p14="http://schemas.microsoft.com/office/powerpoint/2010/main" val="2009395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45C1-53AB-6F32-E55C-BBBF9598663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id="{0CADC74D-FD59-2548-05FB-C9A28D516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id="{5F3C21E3-D9E2-D000-D768-155A3E3B0B3F}"/>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5" name="Footer Placeholder 4">
            <a:extLst>
              <a:ext uri="{FF2B5EF4-FFF2-40B4-BE49-F238E27FC236}">
                <a16:creationId xmlns:a16="http://schemas.microsoft.com/office/drawing/2014/main" id="{2C1D7A04-753E-CFC6-39C4-5E382F4FCCC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058AA3D7-7782-129B-3016-AD2200904E1C}"/>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3090303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28A7-22F2-9A70-84D0-652DC603FB8F}"/>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7DCF62B2-C76B-4BFE-B231-4CDB7C0224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0F9DFFAA-F6D5-4357-16A9-0A77C79335B8}"/>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5" name="Footer Placeholder 4">
            <a:extLst>
              <a:ext uri="{FF2B5EF4-FFF2-40B4-BE49-F238E27FC236}">
                <a16:creationId xmlns:a16="http://schemas.microsoft.com/office/drawing/2014/main" id="{EE27F250-0052-0F8B-221C-4463BD8FFED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A69262BA-9664-8788-649E-956C99E616D8}"/>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4043192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0CD2-7FE0-A36C-5DE8-6A08CD397C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313F5F65-E614-4863-13AE-C333EDA656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E9A6181-8DF0-CFF7-000C-B90017D32B71}"/>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5" name="Footer Placeholder 4">
            <a:extLst>
              <a:ext uri="{FF2B5EF4-FFF2-40B4-BE49-F238E27FC236}">
                <a16:creationId xmlns:a16="http://schemas.microsoft.com/office/drawing/2014/main" id="{E555C77D-08CC-186C-B451-BAC63A62249B}"/>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DF937EE-7D97-4B0C-85D0-6C12E322C074}"/>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24372906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9878-5F20-30E2-A63F-D78DAC5C231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20ACA4BB-E9AD-02EC-2F41-ECDDCCF94A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id="{3302B3A7-A410-3DF3-A72C-9D855AC93D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id="{D776B160-4361-3BEE-38A4-592D09A74333}"/>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6" name="Footer Placeholder 5">
            <a:extLst>
              <a:ext uri="{FF2B5EF4-FFF2-40B4-BE49-F238E27FC236}">
                <a16:creationId xmlns:a16="http://schemas.microsoft.com/office/drawing/2014/main" id="{C4BB7A5C-6886-1BCA-B537-C3F5F46CF222}"/>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57FBA3FE-2921-7F84-7306-948BA6B422CC}"/>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4174118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1756-B3D8-DC14-1CE1-D3897BDB20DA}"/>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D88E2373-966C-EFE8-7B60-051E41E1D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4951CD8-704B-91B1-1A1F-B4C2F1BDB6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id="{D40C4EE3-84FD-F2BA-2989-024703830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F37403-21BD-3F6D-FB55-5F65BA6D92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id="{DA8963D7-346E-A5E1-8F34-34743AF4BAA9}"/>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8" name="Footer Placeholder 7">
            <a:extLst>
              <a:ext uri="{FF2B5EF4-FFF2-40B4-BE49-F238E27FC236}">
                <a16:creationId xmlns:a16="http://schemas.microsoft.com/office/drawing/2014/main" id="{A0D17650-8F99-2441-0DF6-B2BF59C80523}"/>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42963E49-FA99-ED5B-A5DC-3BB191DBCD1B}"/>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2523616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65F4-B638-AC49-F64B-4BF55AD7F557}"/>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id="{4ED7CAF9-6E67-B465-5DA1-FF018D693E9A}"/>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4" name="Footer Placeholder 3">
            <a:extLst>
              <a:ext uri="{FF2B5EF4-FFF2-40B4-BE49-F238E27FC236}">
                <a16:creationId xmlns:a16="http://schemas.microsoft.com/office/drawing/2014/main" id="{D15D96A4-9779-ABC7-F793-D0506C4896FE}"/>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EABF29B1-2B49-9400-3EA3-C64843E1B334}"/>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3194195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DB9C6-A7A8-2793-A832-1FD7F28CC399}"/>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3" name="Footer Placeholder 2">
            <a:extLst>
              <a:ext uri="{FF2B5EF4-FFF2-40B4-BE49-F238E27FC236}">
                <a16:creationId xmlns:a16="http://schemas.microsoft.com/office/drawing/2014/main" id="{A0C667F3-DA49-E229-46A6-C0D9EB93C5D5}"/>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FA272A96-9622-79F0-F45C-C7DFC430062C}"/>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10838677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4832-EC74-D410-4C01-015D9EF0AC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id="{D1685216-6973-3258-D4AE-C05221F62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id="{10B67571-4909-29C2-50C1-6D3A6A6E6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610E72-0896-1BBA-7DC7-C7345C91FFED}"/>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6" name="Footer Placeholder 5">
            <a:extLst>
              <a:ext uri="{FF2B5EF4-FFF2-40B4-BE49-F238E27FC236}">
                <a16:creationId xmlns:a16="http://schemas.microsoft.com/office/drawing/2014/main" id="{1279759F-5BEF-2970-4DF1-0B881EBF1D5B}"/>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3FE5C216-5779-79B5-F598-5E66B7E5C5AC}"/>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1294054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9019-7C86-0827-2468-2D3B253F04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id="{CCB457F6-B59A-28A8-E9C2-CDDBEB8AD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76E6796B-FA95-C68E-8C97-D1C354566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10384D-9986-9A6B-2FEF-9A955F8E868B}"/>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6" name="Footer Placeholder 5">
            <a:extLst>
              <a:ext uri="{FF2B5EF4-FFF2-40B4-BE49-F238E27FC236}">
                <a16:creationId xmlns:a16="http://schemas.microsoft.com/office/drawing/2014/main" id="{D3C571F1-5F86-32AC-C636-F624B3D8A8B4}"/>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BFEE9014-2490-DDE4-50C7-2E66C0B9C1F9}"/>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443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068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AF88-71EE-30E8-2980-F223F90AB2D7}"/>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D4C5E553-8868-1EC8-CE8C-8705EF6297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1DAD7E09-1E57-7096-AAAD-02BC5C317553}"/>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5" name="Footer Placeholder 4">
            <a:extLst>
              <a:ext uri="{FF2B5EF4-FFF2-40B4-BE49-F238E27FC236}">
                <a16:creationId xmlns:a16="http://schemas.microsoft.com/office/drawing/2014/main" id="{A2DB9379-A299-CA15-5200-CA4250689D8D}"/>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FB620127-FFD3-B429-64FB-00488D53DA5C}"/>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424171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4AEC2-1026-F143-1AEE-7DB8776926D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id="{A24E343A-6585-A6E2-D36D-CA3183E31A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C45EA15E-BA0B-4D54-7A00-FC259051CAB7}"/>
              </a:ext>
            </a:extLst>
          </p:cNvPr>
          <p:cNvSpPr>
            <a:spLocks noGrp="1"/>
          </p:cNvSpPr>
          <p:nvPr>
            <p:ph type="dt" sz="half" idx="10"/>
          </p:nvPr>
        </p:nvSpPr>
        <p:spPr/>
        <p:txBody>
          <a:bodyPr/>
          <a:lstStyle/>
          <a:p>
            <a:fld id="{46491CE2-0CEA-5747-8087-13629839957C}" type="datetimeFigureOut">
              <a:rPr lang="es-ES_tradnl" smtClean="0"/>
              <a:t>16/1/25</a:t>
            </a:fld>
            <a:endParaRPr lang="es-ES_tradnl"/>
          </a:p>
        </p:txBody>
      </p:sp>
      <p:sp>
        <p:nvSpPr>
          <p:cNvPr id="5" name="Footer Placeholder 4">
            <a:extLst>
              <a:ext uri="{FF2B5EF4-FFF2-40B4-BE49-F238E27FC236}">
                <a16:creationId xmlns:a16="http://schemas.microsoft.com/office/drawing/2014/main" id="{740518FE-9843-158D-5931-DFE9B5B86818}"/>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2BF75BE-82FD-2D7A-AB84-E2055C2FC2EC}"/>
              </a:ext>
            </a:extLst>
          </p:cNvPr>
          <p:cNvSpPr>
            <a:spLocks noGrp="1"/>
          </p:cNvSpPr>
          <p:nvPr>
            <p:ph type="sldNum" sz="quarter" idx="12"/>
          </p:nvPr>
        </p:nvSpPr>
        <p:spPr/>
        <p:txBody>
          <a:body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377457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618563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85641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3.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3.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919556B3-89A1-A44F-B845-0089CD720DE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9785479" y="6137487"/>
            <a:ext cx="2389449" cy="557538"/>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3280441036"/>
      </p:ext>
    </p:extLst>
  </p:cSld>
  <p:clrMap bg1="lt1" tx1="dk1" bg2="lt2" tx2="dk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 id="2147485919" r:id="rId12"/>
    <p:sldLayoutId id="2147485920" r:id="rId13"/>
    <p:sldLayoutId id="2147485921" r:id="rId14"/>
    <p:sldLayoutId id="2147485922" r:id="rId15"/>
    <p:sldLayoutId id="2147485923" r:id="rId16"/>
    <p:sldLayoutId id="2147485924" r:id="rId17"/>
    <p:sldLayoutId id="2147485925" r:id="rId18"/>
    <p:sldLayoutId id="2147485926" r:id="rId19"/>
    <p:sldLayoutId id="2147485927" r:id="rId20"/>
    <p:sldLayoutId id="2147485928" r:id="rId21"/>
    <p:sldLayoutId id="2147485929" r:id="rId22"/>
    <p:sldLayoutId id="2147485930" r:id="rId23"/>
    <p:sldLayoutId id="2147485931" r:id="rId24"/>
    <p:sldLayoutId id="2147485932" r:id="rId2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47125302-5F8B-1E48-8B53-B80353F88A2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9785479" y="6137486"/>
            <a:ext cx="2389449" cy="557538"/>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1685526305"/>
      </p:ext>
    </p:extLst>
  </p:cSld>
  <p:clrMap bg1="lt1" tx1="dk1" bg2="lt2" tx2="dk2" accent1="accent1" accent2="accent2" accent3="accent3" accent4="accent4" accent5="accent5" accent6="accent6" hlink="hlink" folHlink="folHlink"/>
  <p:sldLayoutIdLst>
    <p:sldLayoutId id="2147485935" r:id="rId1"/>
    <p:sldLayoutId id="2147485936" r:id="rId2"/>
    <p:sldLayoutId id="2147485937" r:id="rId3"/>
    <p:sldLayoutId id="2147485938" r:id="rId4"/>
    <p:sldLayoutId id="2147485939" r:id="rId5"/>
    <p:sldLayoutId id="2147485940" r:id="rId6"/>
    <p:sldLayoutId id="2147485941" r:id="rId7"/>
    <p:sldLayoutId id="2147485942" r:id="rId8"/>
    <p:sldLayoutId id="2147485943" r:id="rId9"/>
    <p:sldLayoutId id="2147485944" r:id="rId10"/>
    <p:sldLayoutId id="2147485945" r:id="rId11"/>
    <p:sldLayoutId id="2147485946" r:id="rId12"/>
    <p:sldLayoutId id="2147485947" r:id="rId13"/>
    <p:sldLayoutId id="2147485948" r:id="rId14"/>
    <p:sldLayoutId id="2147485949" r:id="rId15"/>
    <p:sldLayoutId id="2147485950" r:id="rId16"/>
    <p:sldLayoutId id="2147485951" r:id="rId17"/>
    <p:sldLayoutId id="2147485952" r:id="rId18"/>
    <p:sldLayoutId id="2147485953" r:id="rId19"/>
    <p:sldLayoutId id="2147485954" r:id="rId20"/>
    <p:sldLayoutId id="2147485955" r:id="rId21"/>
    <p:sldLayoutId id="2147485956" r:id="rId22"/>
    <p:sldLayoutId id="2147485957" r:id="rId23"/>
    <p:sldLayoutId id="2147485958" r:id="rId24"/>
    <p:sldLayoutId id="2147485959" r:id="rId2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774332"/>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00" dirty="0">
              <a:solidFill>
                <a:prstClr val="white"/>
              </a:solidFill>
              <a:latin typeface="Corbel"/>
            </a:endParaRPr>
          </a:p>
        </p:txBody>
      </p:sp>
      <p:sp>
        <p:nvSpPr>
          <p:cNvPr id="2" name="Title Placeholder 1"/>
          <p:cNvSpPr>
            <a:spLocks noGrp="1"/>
          </p:cNvSpPr>
          <p:nvPr>
            <p:ph type="title"/>
          </p:nvPr>
        </p:nvSpPr>
        <p:spPr>
          <a:xfrm>
            <a:off x="471934" y="89098"/>
            <a:ext cx="11394276" cy="685234"/>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71934" y="949848"/>
            <a:ext cx="11394276" cy="5176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MSKCC_logo_hor_s_pos_rgb_150.png">
            <a:extLst>
              <a:ext uri="{FF2B5EF4-FFF2-40B4-BE49-F238E27FC236}">
                <a16:creationId xmlns:a16="http://schemas.microsoft.com/office/drawing/2014/main" id="{8A501E7E-8571-9650-FFDF-567E1481E67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062" y="6241117"/>
            <a:ext cx="1504797" cy="463478"/>
          </a:xfrm>
          <a:prstGeom prst="rect">
            <a:avLst/>
          </a:prstGeom>
        </p:spPr>
      </p:pic>
    </p:spTree>
    <p:extLst>
      <p:ext uri="{BB962C8B-B14F-4D97-AF65-F5344CB8AC3E}">
        <p14:creationId xmlns:p14="http://schemas.microsoft.com/office/powerpoint/2010/main" val="2793689262"/>
      </p:ext>
    </p:extLst>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964" r:id="rId4"/>
    <p:sldLayoutId id="2147485965" r:id="rId5"/>
    <p:sldLayoutId id="2147485966" r:id="rId6"/>
    <p:sldLayoutId id="2147485967" r:id="rId7"/>
    <p:sldLayoutId id="2147485968" r:id="rId8"/>
    <p:sldLayoutId id="2147485969" r:id="rId9"/>
    <p:sldLayoutId id="2147485970" r:id="rId10"/>
  </p:sldLayoutIdLst>
  <p:txStyles>
    <p:titleStyle>
      <a:lvl1pPr algn="ctr" defTabSz="457200" rtl="0" eaLnBrk="1" latinLnBrk="0" hangingPunct="1">
        <a:spcBef>
          <a:spcPct val="0"/>
        </a:spcBef>
        <a:buNone/>
        <a:defRPr sz="3200" b="0" kern="1200">
          <a:solidFill>
            <a:srgbClr val="FFFFFF"/>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59820-227E-A9AA-6763-22C716540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id="{FA7E9C58-EC3C-C157-8EDD-110633BFA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id="{2BC12BB9-A47F-9A07-C0C7-791791349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491CE2-0CEA-5747-8087-13629839957C}" type="datetimeFigureOut">
              <a:rPr lang="es-ES_tradnl" smtClean="0"/>
              <a:t>16/1/25</a:t>
            </a:fld>
            <a:endParaRPr lang="es-ES_tradnl"/>
          </a:p>
        </p:txBody>
      </p:sp>
      <p:sp>
        <p:nvSpPr>
          <p:cNvPr id="5" name="Footer Placeholder 4">
            <a:extLst>
              <a:ext uri="{FF2B5EF4-FFF2-40B4-BE49-F238E27FC236}">
                <a16:creationId xmlns:a16="http://schemas.microsoft.com/office/drawing/2014/main" id="{F4896277-86EB-8834-3083-2F16B5603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_tradnl"/>
          </a:p>
        </p:txBody>
      </p:sp>
      <p:sp>
        <p:nvSpPr>
          <p:cNvPr id="6" name="Slide Number Placeholder 5">
            <a:extLst>
              <a:ext uri="{FF2B5EF4-FFF2-40B4-BE49-F238E27FC236}">
                <a16:creationId xmlns:a16="http://schemas.microsoft.com/office/drawing/2014/main" id="{20166757-807D-D7F8-03D8-2E5EEC311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3BADE1-F639-0248-8ADC-DA20F8FC5FCF}" type="slidenum">
              <a:rPr lang="es-ES_tradnl" smtClean="0"/>
              <a:t>‹#›</a:t>
            </a:fld>
            <a:endParaRPr lang="es-ES_tradnl"/>
          </a:p>
        </p:txBody>
      </p:sp>
    </p:spTree>
    <p:extLst>
      <p:ext uri="{BB962C8B-B14F-4D97-AF65-F5344CB8AC3E}">
        <p14:creationId xmlns:p14="http://schemas.microsoft.com/office/powerpoint/2010/main" val="1805022938"/>
      </p:ext>
    </p:extLst>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5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 Id="rId9"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microsoft.com/office/2007/relationships/hdphoto" Target="../media/hdphoto5.wdp"/><Relationship Id="rId5" Type="http://schemas.openxmlformats.org/officeDocument/2006/relationships/image" Target="../media/image20.png"/><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10.wdp"/><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microsoft.com/office/2007/relationships/hdphoto" Target="../media/hdphoto7.wdp"/><Relationship Id="rId11" Type="http://schemas.openxmlformats.org/officeDocument/2006/relationships/image" Target="../media/image25.png"/><Relationship Id="rId5" Type="http://schemas.openxmlformats.org/officeDocument/2006/relationships/image" Target="../media/image22.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7.png"/><Relationship Id="rId12" Type="http://schemas.microsoft.com/office/2007/relationships/hdphoto" Target="../media/hdphoto16.wdp"/><Relationship Id="rId2" Type="http://schemas.openxmlformats.org/officeDocument/2006/relationships/notesSlide" Target="../notesSlides/notesSlide20.xml"/><Relationship Id="rId1" Type="http://schemas.openxmlformats.org/officeDocument/2006/relationships/slideLayout" Target="../slideLayouts/slideLayout52.xml"/><Relationship Id="rId6" Type="http://schemas.microsoft.com/office/2007/relationships/hdphoto" Target="../media/hdphoto13.wdp"/><Relationship Id="rId11" Type="http://schemas.openxmlformats.org/officeDocument/2006/relationships/image" Target="../media/image29.png"/><Relationship Id="rId5" Type="http://schemas.microsoft.com/office/2007/relationships/hdphoto" Target="../media/hdphoto12.wdp"/><Relationship Id="rId15" Type="http://schemas.openxmlformats.org/officeDocument/2006/relationships/image" Target="../media/image31.png"/><Relationship Id="rId10" Type="http://schemas.microsoft.com/office/2007/relationships/hdphoto" Target="../media/hdphoto15.wdp"/><Relationship Id="rId4" Type="http://schemas.microsoft.com/office/2007/relationships/hdphoto" Target="../media/hdphoto11.wdp"/><Relationship Id="rId9" Type="http://schemas.openxmlformats.org/officeDocument/2006/relationships/image" Target="../media/image28.png"/><Relationship Id="rId14" Type="http://schemas.microsoft.com/office/2007/relationships/hdphoto" Target="../media/hdphoto17.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1.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2.xml"/><Relationship Id="rId6" Type="http://schemas.microsoft.com/office/2007/relationships/hdphoto" Target="../media/hdphoto19.wdp"/><Relationship Id="rId5" Type="http://schemas.openxmlformats.org/officeDocument/2006/relationships/image" Target="../media/image35.png"/><Relationship Id="rId4" Type="http://schemas.microsoft.com/office/2007/relationships/hdphoto" Target="../media/hdphoto18.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1.xml"/><Relationship Id="rId1" Type="http://schemas.openxmlformats.org/officeDocument/2006/relationships/tags" Target="../tags/tag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6.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1.xml"/><Relationship Id="rId1" Type="http://schemas.openxmlformats.org/officeDocument/2006/relationships/tags" Target="../tags/tag2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1.xml"/><Relationship Id="rId1" Type="http://schemas.openxmlformats.org/officeDocument/2006/relationships/tags" Target="../tags/tag22.xml"/></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5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52.xml"/><Relationship Id="rId6" Type="http://schemas.microsoft.com/office/2007/relationships/hdphoto" Target="../media/hdphoto21.wdp"/><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5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52.xml"/><Relationship Id="rId6" Type="http://schemas.microsoft.com/office/2007/relationships/hdphoto" Target="../media/hdphoto23.wdp"/><Relationship Id="rId5" Type="http://schemas.openxmlformats.org/officeDocument/2006/relationships/image" Target="../media/image55.png"/><Relationship Id="rId10" Type="http://schemas.microsoft.com/office/2007/relationships/hdphoto" Target="../media/hdphoto25.wdp"/><Relationship Id="rId4" Type="http://schemas.microsoft.com/office/2007/relationships/hdphoto" Target="../media/hdphoto22.wdp"/><Relationship Id="rId9"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28.wdp"/><Relationship Id="rId2" Type="http://schemas.openxmlformats.org/officeDocument/2006/relationships/notesSlide" Target="../notesSlides/notesSlide35.xml"/><Relationship Id="rId1" Type="http://schemas.openxmlformats.org/officeDocument/2006/relationships/slideLayout" Target="../slideLayouts/slideLayout52.xml"/><Relationship Id="rId6" Type="http://schemas.openxmlformats.org/officeDocument/2006/relationships/image" Target="../media/image59.png"/><Relationship Id="rId5" Type="http://schemas.microsoft.com/office/2007/relationships/hdphoto" Target="../media/hdphoto27.wdp"/><Relationship Id="rId4" Type="http://schemas.microsoft.com/office/2007/relationships/hdphoto" Target="../media/hdphoto26.wdp"/></Relationships>
</file>

<file path=ppt/slides/_rels/slide5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52.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29.wdp"/></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52.xml"/><Relationship Id="rId6" Type="http://schemas.openxmlformats.org/officeDocument/2006/relationships/image" Target="../media/image67.png"/><Relationship Id="rId5" Type="http://schemas.openxmlformats.org/officeDocument/2006/relationships/image" Target="../media/image66.png"/><Relationship Id="rId4" Type="http://schemas.microsoft.com/office/2007/relationships/hdphoto" Target="../media/hdphoto30.wdp"/></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52.xml"/><Relationship Id="rId6" Type="http://schemas.microsoft.com/office/2007/relationships/hdphoto" Target="../media/hdphoto31.wdp"/><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1AE719E2-CC57-9D4F-A735-FFC2EFEB6443}"/>
              </a:ext>
            </a:extLst>
          </p:cNvPr>
          <p:cNvSpPr txBox="1">
            <a:spLocks noChangeArrowheads="1"/>
          </p:cNvSpPr>
          <p:nvPr/>
        </p:nvSpPr>
        <p:spPr bwMode="auto">
          <a:xfrm>
            <a:off x="2438400" y="4408440"/>
            <a:ext cx="7315200" cy="5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0"/>
                <a:cs typeface="Calibri" panose="020F0502020204030204" pitchFamily="34" charset="0"/>
              </a:rPr>
              <a:t>Enriqueta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ＭＳ Ｐゴシック" charset="0"/>
                <a:cs typeface="Calibri" panose="020F0502020204030204" pitchFamily="34" charset="0"/>
              </a:rPr>
              <a:t>Felip</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0"/>
                <a:cs typeface="Calibri" panose="020F0502020204030204" pitchFamily="34" charset="0"/>
              </a:rPr>
              <a:t>, MD, PhD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0"/>
                <a:cs typeface="Calibri" panose="020F0502020204030204" pitchFamily="34" charset="0"/>
              </a:rPr>
              <a:t>Helena Yu, MD</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endParaRPr>
          </a:p>
        </p:txBody>
      </p:sp>
      <p:sp>
        <p:nvSpPr>
          <p:cNvPr id="7" name="Text Box 3">
            <a:extLst>
              <a:ext uri="{FF2B5EF4-FFF2-40B4-BE49-F238E27FC236}">
                <a16:creationId xmlns:a16="http://schemas.microsoft.com/office/drawing/2014/main" id="{7365ECFC-443D-6247-ACA2-100CD22FACA6}"/>
              </a:ext>
            </a:extLst>
          </p:cNvPr>
          <p:cNvSpPr txBox="1">
            <a:spLocks noChangeArrowheads="1"/>
          </p:cNvSpPr>
          <p:nvPr/>
        </p:nvSpPr>
        <p:spPr bwMode="auto">
          <a:xfrm>
            <a:off x="3827749" y="5623654"/>
            <a:ext cx="4536503" cy="94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Moderator</a:t>
            </a:r>
            <a:endParaRPr kumimoji="0" lang="en-US" altLang="x-none"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128"/>
              <a:cs typeface="Calibri" panose="020F0502020204030204" pitchFamily="34" charset="0"/>
            </a:endParaRPr>
          </a:p>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Neil Love, MD</a:t>
            </a:r>
          </a:p>
        </p:txBody>
      </p:sp>
      <p:sp>
        <p:nvSpPr>
          <p:cNvPr id="9" name="Text Box 7">
            <a:extLst>
              <a:ext uri="{FF2B5EF4-FFF2-40B4-BE49-F238E27FC236}">
                <a16:creationId xmlns:a16="http://schemas.microsoft.com/office/drawing/2014/main" id="{0CA88C90-91EF-1746-B7A6-8107A574D196}"/>
              </a:ext>
            </a:extLst>
          </p:cNvPr>
          <p:cNvSpPr txBox="1">
            <a:spLocks noChangeArrowheads="1"/>
          </p:cNvSpPr>
          <p:nvPr/>
        </p:nvSpPr>
        <p:spPr bwMode="auto">
          <a:xfrm>
            <a:off x="4647392" y="3839994"/>
            <a:ext cx="2897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Faculty </a:t>
            </a:r>
          </a:p>
        </p:txBody>
      </p:sp>
      <p:sp>
        <p:nvSpPr>
          <p:cNvPr id="4" name="Rectangle 4">
            <a:extLst>
              <a:ext uri="{FF2B5EF4-FFF2-40B4-BE49-F238E27FC236}">
                <a16:creationId xmlns:a16="http://schemas.microsoft.com/office/drawing/2014/main" id="{654826FD-5C45-8D8B-3CF2-A2B2C31B8723}"/>
              </a:ext>
            </a:extLst>
          </p:cNvPr>
          <p:cNvSpPr>
            <a:spLocks noGrp="1" noChangeArrowheads="1"/>
          </p:cNvSpPr>
          <p:nvPr>
            <p:ph type="title"/>
          </p:nvPr>
        </p:nvSpPr>
        <p:spPr>
          <a:xfrm>
            <a:off x="0" y="697418"/>
            <a:ext cx="12192000" cy="1143000"/>
          </a:xfrm>
        </p:spPr>
        <p:txBody>
          <a:bodyPr wrap="square" anchor="ctr">
            <a:noAutofit/>
          </a:bodyPr>
          <a:lstStyle/>
          <a:p>
            <a:pPr>
              <a:lnSpc>
                <a:spcPts val="5400"/>
              </a:lnSpc>
              <a:spcBef>
                <a:spcPts val="1800"/>
              </a:spcBef>
            </a:pPr>
            <a:r>
              <a:rPr lang="en-US" sz="4600" dirty="0">
                <a:solidFill>
                  <a:srgbClr val="0331FF"/>
                </a:solidFill>
                <a:latin typeface="Calibri" panose="020F0502020204030204" pitchFamily="34" charset="0"/>
                <a:cs typeface="Calibri" panose="020F0502020204030204" pitchFamily="34" charset="0"/>
              </a:rPr>
              <a:t>Year in Review: EGFR-Mutant </a:t>
            </a:r>
            <a:br>
              <a:rPr lang="en-US" sz="4600" dirty="0">
                <a:solidFill>
                  <a:srgbClr val="0331FF"/>
                </a:solidFill>
                <a:latin typeface="Calibri" panose="020F0502020204030204" pitchFamily="34" charset="0"/>
                <a:cs typeface="Calibri" panose="020F0502020204030204" pitchFamily="34" charset="0"/>
              </a:rPr>
            </a:br>
            <a:r>
              <a:rPr lang="en-US" sz="4600" dirty="0">
                <a:solidFill>
                  <a:srgbClr val="0331FF"/>
                </a:solidFill>
                <a:latin typeface="Calibri" panose="020F0502020204030204" pitchFamily="34" charset="0"/>
                <a:cs typeface="Calibri" panose="020F0502020204030204" pitchFamily="34" charset="0"/>
              </a:rPr>
              <a:t>Non-Small Cell Lung Cancer</a:t>
            </a:r>
            <a:br>
              <a:rPr lang="en-US" sz="5000" dirty="0">
                <a:solidFill>
                  <a:srgbClr val="0331FF"/>
                </a:solidFill>
                <a:latin typeface="Calibri" panose="020F0502020204030204" pitchFamily="34" charset="0"/>
                <a:cs typeface="Calibri" panose="020F0502020204030204" pitchFamily="34" charset="0"/>
              </a:rPr>
            </a:br>
            <a:r>
              <a:rPr kumimoji="0" lang="en-US" sz="2800" b="0" i="1" u="none" strike="noStrike" kern="1200" cap="none" spc="0" normalizeH="0" baseline="0" noProof="0" dirty="0">
                <a:ln>
                  <a:noFill/>
                </a:ln>
                <a:solidFill>
                  <a:srgbClr val="015593"/>
                </a:solidFill>
                <a:effectLst/>
                <a:uLnTx/>
                <a:uFillTx/>
                <a:latin typeface="Calibri" panose="020F0502020204030204" pitchFamily="34" charset="0"/>
                <a:ea typeface="MS PGothic" charset="0"/>
                <a:cs typeface="Calibri" panose="020F0502020204030204" pitchFamily="34" charset="0"/>
              </a:rPr>
              <a:t>A CME/MOC-Accredited Live Webinar</a:t>
            </a:r>
            <a:endParaRPr lang="en-US" sz="3200" dirty="0">
              <a:solidFill>
                <a:srgbClr val="002060"/>
              </a:solidFill>
              <a:latin typeface="Calibri" panose="020F0502020204030204" pitchFamily="34" charset="0"/>
              <a:cs typeface="Calibri" panose="020F0502020204030204" pitchFamily="34" charset="0"/>
            </a:endParaRPr>
          </a:p>
        </p:txBody>
      </p:sp>
      <p:sp>
        <p:nvSpPr>
          <p:cNvPr id="2" name="Rectangle 4">
            <a:extLst>
              <a:ext uri="{FF2B5EF4-FFF2-40B4-BE49-F238E27FC236}">
                <a16:creationId xmlns:a16="http://schemas.microsoft.com/office/drawing/2014/main" id="{A77DA600-EB95-F777-1D6B-8A0147A0FA6C}"/>
              </a:ext>
            </a:extLst>
          </p:cNvPr>
          <p:cNvSpPr txBox="1">
            <a:spLocks noChangeArrowheads="1"/>
          </p:cNvSpPr>
          <p:nvPr/>
        </p:nvSpPr>
        <p:spPr bwMode="auto">
          <a:xfrm>
            <a:off x="0" y="2484299"/>
            <a:ext cx="12192000" cy="1143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ctr" defTabSz="412750" rtl="0" eaLnBrk="0" fontAlgn="base" latinLnBrk="0" hangingPunct="0">
              <a:lnSpc>
                <a:spcPct val="100000"/>
              </a:lnSpc>
              <a:spcBef>
                <a:spcPts val="1800"/>
              </a:spcBef>
              <a:spcAft>
                <a:spcPct val="0"/>
              </a:spcAft>
              <a:buClr>
                <a:srgbClr val="000000"/>
              </a:buClr>
              <a:buSzPct val="45000"/>
              <a:buFont typeface="Wingdings" pitchFamily="-72" charset="2"/>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Wednesday, January 15, 2025</a:t>
            </a:r>
            <a:b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b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5:00 PM – 6:00 PM ET</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endParaRPr>
          </a:p>
        </p:txBody>
      </p:sp>
    </p:spTree>
    <p:custDataLst>
      <p:tags r:id="rId1"/>
    </p:custDataLst>
    <p:extLst>
      <p:ext uri="{BB962C8B-B14F-4D97-AF65-F5344CB8AC3E}">
        <p14:creationId xmlns:p14="http://schemas.microsoft.com/office/powerpoint/2010/main" val="1082261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591A3-FE7E-9732-3D81-FA5B0CBBA2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F299FF8-9D58-DF56-4CDA-210A20FA73BB}"/>
              </a:ext>
            </a:extLst>
          </p:cNvPr>
          <p:cNvSpPr txBox="1"/>
          <p:nvPr/>
        </p:nvSpPr>
        <p:spPr>
          <a:xfrm>
            <a:off x="0" y="0"/>
            <a:ext cx="12192000" cy="764704"/>
          </a:xfrm>
          <a:prstGeom prst="rect">
            <a:avLst/>
          </a:prstGeom>
          <a:noFill/>
        </p:spPr>
        <p:txBody>
          <a:bodyPr wrap="square" anchor="ctr">
            <a:no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Key Data Sets</a:t>
            </a:r>
          </a:p>
        </p:txBody>
      </p:sp>
      <p:sp>
        <p:nvSpPr>
          <p:cNvPr id="7" name="TextBox 6">
            <a:extLst>
              <a:ext uri="{FF2B5EF4-FFF2-40B4-BE49-F238E27FC236}">
                <a16:creationId xmlns:a16="http://schemas.microsoft.com/office/drawing/2014/main" id="{482C4B5E-FA95-EE6F-DCF2-701E0C20129C}"/>
              </a:ext>
            </a:extLst>
          </p:cNvPr>
          <p:cNvSpPr txBox="1"/>
          <p:nvPr/>
        </p:nvSpPr>
        <p:spPr>
          <a:xfrm>
            <a:off x="767408" y="908720"/>
            <a:ext cx="10876830" cy="4124206"/>
          </a:xfrm>
          <a:prstGeom prst="rect">
            <a:avLst/>
          </a:prstGeom>
          <a:noFill/>
        </p:spPr>
        <p:txBody>
          <a:bodyPr wrap="square">
            <a:spAutoFit/>
          </a:bodyPr>
          <a:lstStyle/>
          <a:p>
            <a:pPr marL="98425">
              <a:spcBef>
                <a:spcPts val="1800"/>
              </a:spcBef>
              <a:defRPr/>
            </a:pP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Enriqueta </a:t>
            </a:r>
            <a:r>
              <a:rPr kumimoji="0" lang="en-US" sz="2200" b="1" i="0" u="none" strike="noStrike" kern="1200" cap="none" spc="0" normalizeH="0" baseline="0" noProof="0" dirty="0" err="1">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Felip</a:t>
            </a: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 MD, PhD (Continued)</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Leighl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Subcutaneous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versus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Intravenous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Both in Combination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Refractory Epidermal Growth Factor Receptor-Mutated Non-Small Cell Lung Cancer: Primary Results 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PALOMA-3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October 20;42(30):3593-605.</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Mok T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Nivolumab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Chemotherapy in Epidermal Growth Factor Receptor-Mutated Metastatic Non-Small-Cell Lung Cancer After Disease Progression on Epidermal Growth Factor Receptor Tyrosine Kinase Inhibitors: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 Results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CheckMate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722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April 10;42(11):1252-64.</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Yang JC-H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KEYNOTE-789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Pemetrexed and Platinum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or without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Pembrolizumab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Tyrosine Kinase Inhibitor-Resistant,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-Mutant, Metastatic </a:t>
            </a: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Nonsquamous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Non-Small Cell Lung Cancer.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December;42(34):4029-39.</a:t>
            </a:r>
          </a:p>
          <a:p>
            <a:pPr>
              <a:spcBef>
                <a:spcPts val="600"/>
              </a:spcBef>
              <a:spcAft>
                <a:spcPts val="0"/>
              </a:spcAft>
              <a:defRPr/>
            </a:pPr>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63969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867C-9E27-3F3D-0F1E-F1E173D29A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6925A4-23AC-447D-9730-405700596616}"/>
              </a:ext>
            </a:extLst>
          </p:cNvPr>
          <p:cNvSpPr txBox="1"/>
          <p:nvPr/>
        </p:nvSpPr>
        <p:spPr>
          <a:xfrm>
            <a:off x="0" y="0"/>
            <a:ext cx="12192000" cy="764704"/>
          </a:xfrm>
          <a:prstGeom prst="rect">
            <a:avLst/>
          </a:prstGeom>
          <a:noFill/>
        </p:spPr>
        <p:txBody>
          <a:bodyPr wrap="square" anchor="ctr">
            <a:no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Key Data Sets</a:t>
            </a:r>
          </a:p>
        </p:txBody>
      </p:sp>
      <p:sp>
        <p:nvSpPr>
          <p:cNvPr id="7" name="TextBox 6">
            <a:extLst>
              <a:ext uri="{FF2B5EF4-FFF2-40B4-BE49-F238E27FC236}">
                <a16:creationId xmlns:a16="http://schemas.microsoft.com/office/drawing/2014/main" id="{39A4E376-9DC0-7A7C-5541-FEEDD1A267D8}"/>
              </a:ext>
            </a:extLst>
          </p:cNvPr>
          <p:cNvSpPr txBox="1"/>
          <p:nvPr/>
        </p:nvSpPr>
        <p:spPr>
          <a:xfrm>
            <a:off x="763786" y="692696"/>
            <a:ext cx="10876830" cy="5432256"/>
          </a:xfrm>
          <a:prstGeom prst="rect">
            <a:avLst/>
          </a:prstGeom>
          <a:noFill/>
        </p:spPr>
        <p:txBody>
          <a:bodyPr wrap="square">
            <a:spAutoFit/>
          </a:bodyPr>
          <a:lstStyle/>
          <a:p>
            <a:pPr marL="98425">
              <a:spcBef>
                <a:spcPts val="1800"/>
              </a:spcBef>
              <a:defRPr/>
            </a:pP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Helena Yu, MD</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Blakely CM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Neoadjuvant Osimertinib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the Treatment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Stage I-IIIA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Epidermal Growth Factor Receptor-Mutated Non-Small Cell Lung Cancer: A Phase II Multicenter Study.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September 10;42(26):3105-14.</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 T et al. Molecular Residual Disease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(MRD) Analysis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ADAURA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Trial of Adjuvant (Adj)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(pts) with Resected EGFR‑Mutated (EGFRm)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Stage IB-IIIA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Non-Small Cell Lung Cancer (NSCLC). ASCO 2024;Abstract 8005.</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 S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Chemoradiotherapy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Stage III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-Mutated NSCLC.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Engl J Med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August 15;391(7):585-97.</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 S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After Definitive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Chemoradiotherapy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Unresectable Stage III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Epidermal Growth Factor Receptor-Mutated Non-Small-Cell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ung Cancer: Analyses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Central Nervous System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Efficacy and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Distant Progression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LAURA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tudy.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December;35(12):1116-25.</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Sands J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Datopotamab Deruxtecan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Advanced or Metastatic Non-Small Cell Lung Cancer with Actionable Genomic Alterations: Results from the Phase II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TROPION-Lung05 Study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2025 January 6;[Online ahead of print].</a:t>
            </a:r>
          </a:p>
        </p:txBody>
      </p:sp>
    </p:spTree>
    <p:custDataLst>
      <p:tags r:id="rId1"/>
    </p:custDataLst>
    <p:extLst>
      <p:ext uri="{BB962C8B-B14F-4D97-AF65-F5344CB8AC3E}">
        <p14:creationId xmlns:p14="http://schemas.microsoft.com/office/powerpoint/2010/main" val="1505410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44AFF-27A3-0C0F-3C17-1C31408210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921077E-2EC9-3738-4CDF-6504029560BD}"/>
              </a:ext>
            </a:extLst>
          </p:cNvPr>
          <p:cNvSpPr txBox="1"/>
          <p:nvPr/>
        </p:nvSpPr>
        <p:spPr>
          <a:xfrm>
            <a:off x="0" y="0"/>
            <a:ext cx="12192000" cy="764704"/>
          </a:xfrm>
          <a:prstGeom prst="rect">
            <a:avLst/>
          </a:prstGeom>
          <a:noFill/>
        </p:spPr>
        <p:txBody>
          <a:bodyPr wrap="square" anchor="ctr">
            <a:no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Key Data Sets</a:t>
            </a:r>
          </a:p>
        </p:txBody>
      </p:sp>
      <p:sp>
        <p:nvSpPr>
          <p:cNvPr id="7" name="TextBox 6">
            <a:extLst>
              <a:ext uri="{FF2B5EF4-FFF2-40B4-BE49-F238E27FC236}">
                <a16:creationId xmlns:a16="http://schemas.microsoft.com/office/drawing/2014/main" id="{50F93FA9-8922-64D8-F79F-785090DA49E3}"/>
              </a:ext>
            </a:extLst>
          </p:cNvPr>
          <p:cNvSpPr txBox="1"/>
          <p:nvPr/>
        </p:nvSpPr>
        <p:spPr>
          <a:xfrm>
            <a:off x="763786" y="836712"/>
            <a:ext cx="10876830" cy="5124480"/>
          </a:xfrm>
          <a:prstGeom prst="rect">
            <a:avLst/>
          </a:prstGeom>
          <a:noFill/>
        </p:spPr>
        <p:txBody>
          <a:bodyPr wrap="square">
            <a:spAutoFit/>
          </a:bodyPr>
          <a:lstStyle/>
          <a:p>
            <a:pPr marL="98425">
              <a:spcBef>
                <a:spcPts val="1800"/>
              </a:spcBef>
              <a:defRPr/>
            </a:pP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Helena Yu, MD (Continued)</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Lisberg</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Intracranial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Efficacy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Datopotamab Deruxtecan (Dato-DXd)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(pts) with Previously Treated Advanced/Metastatic Non-Small Cell Lung Cancer (a/m NSCLC) with Actionable Genomic Alterations (AGA): Results 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TROPION-Lung05</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ASCO 2024;Abstract 8593.</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Ahn M-J et al. Efficacy and Safety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Datopotamab Deruxtecan (Dato-DXd)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(pts) with Previously-Treated EGFR-Mutated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Non-Small Cell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ung Cancer (NSCLC): A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Pooled Analysis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TROPION-Lung01</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TROPION-Lung05</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ESMO Asia 2024;Abstract LBA7. </a:t>
            </a:r>
          </a:p>
          <a:p>
            <a:pPr marL="285750" indent="-285750">
              <a:spcBef>
                <a:spcPts val="600"/>
              </a:spcBef>
              <a:spcAft>
                <a:spcPts val="0"/>
              </a:spcAft>
              <a:buFont typeface="Arial" panose="020B0604020202020204" pitchFamily="34" charset="0"/>
              <a:buChar char="•"/>
              <a:defRPr/>
            </a:pP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Yu HA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HERTHENA-Lung01</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Phase II Trial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Patritumab Deruxtecan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(HER3-DXd) in Epidermal Growth Factor Receptor-Mutated Non-Small-Cell Lung Cancer After Epidermal Growth Factor Receptor Tyrosine Kinase Inhibitor Therapy and Platinum-Based Chemotherapy.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December 10;41(35):5363-75.</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Yu HA et al. Translational Insights and Overall Survival in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U31402-A-U102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Study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Patritumab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Deruxtecan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(HER3-DXd)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EGFR-Mutated NSCLC.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May;35(5):437-47.</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Mok T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HERTHENA-Lung02: Phase III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Patritumab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Deruxtecan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Advanced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-Mutated NSCLC After a Third-Generation EGFR TKI.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Future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May;20(15):969-80.</a:t>
            </a:r>
          </a:p>
        </p:txBody>
      </p:sp>
    </p:spTree>
    <p:custDataLst>
      <p:tags r:id="rId1"/>
    </p:custDataLst>
    <p:extLst>
      <p:ext uri="{BB962C8B-B14F-4D97-AF65-F5344CB8AC3E}">
        <p14:creationId xmlns:p14="http://schemas.microsoft.com/office/powerpoint/2010/main" val="1258879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03C0-7D34-CA29-8DA6-4132D294AE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AC8E33-33F9-5298-68CB-56B02FF24127}"/>
              </a:ext>
            </a:extLst>
          </p:cNvPr>
          <p:cNvSpPr txBox="1"/>
          <p:nvPr/>
        </p:nvSpPr>
        <p:spPr>
          <a:xfrm>
            <a:off x="0" y="0"/>
            <a:ext cx="12192000" cy="764704"/>
          </a:xfrm>
          <a:prstGeom prst="rect">
            <a:avLst/>
          </a:prstGeom>
          <a:noFill/>
        </p:spPr>
        <p:txBody>
          <a:bodyPr wrap="square" anchor="ctr">
            <a:no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Key Data Sets</a:t>
            </a:r>
          </a:p>
        </p:txBody>
      </p:sp>
      <p:sp>
        <p:nvSpPr>
          <p:cNvPr id="7" name="TextBox 6">
            <a:extLst>
              <a:ext uri="{FF2B5EF4-FFF2-40B4-BE49-F238E27FC236}">
                <a16:creationId xmlns:a16="http://schemas.microsoft.com/office/drawing/2014/main" id="{EEB9E72C-1563-C5B9-CA75-4591133C8FD5}"/>
              </a:ext>
            </a:extLst>
          </p:cNvPr>
          <p:cNvSpPr txBox="1"/>
          <p:nvPr/>
        </p:nvSpPr>
        <p:spPr>
          <a:xfrm>
            <a:off x="763786" y="764704"/>
            <a:ext cx="11092854" cy="5201424"/>
          </a:xfrm>
          <a:prstGeom prst="rect">
            <a:avLst/>
          </a:prstGeom>
          <a:noFill/>
        </p:spPr>
        <p:txBody>
          <a:bodyPr wrap="square">
            <a:spAutoFit/>
          </a:bodyPr>
          <a:lstStyle/>
          <a:p>
            <a:pPr marL="98425">
              <a:spcBef>
                <a:spcPts val="1800"/>
              </a:spcBef>
              <a:defRPr/>
            </a:pP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Helena Yu, MD (Continued)</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Garon EB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3 TroFuse-004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Sac-TMT</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vs Chemotherapy for Previously Treated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NSCLC with EGFR/Other Genomic Alterations. WCLC 2024;Abstract P2.10A.06. </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Leighl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Trofuse-009: Phase 3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Sac-TNT</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vs Platinum-Doublet Chemotherapy for Previously Treated EGFR-Mutated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NSCLC. WCLC 2024;Abstract P2.10A.07.</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Fang W et al. Updated Efficacy and Safety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Anti-TROP2 ADC SKB264 (MK-2870)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Previously Treated Advanced NSCLC in Phase 2 Study. AACR 2024;Abstract CT247. </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Passaro A et al. Safety and Anti-</a:t>
            </a: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tumour</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Activity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Zipalertinib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NSCLC Patients (pts)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 Exon 20 Insertion (ex20ins)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Mutations Who Received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Prior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ESMO 2024;Abstract 1254MO.</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Yu HA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REZILIENT2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Phase 2 Study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Zipalertinib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with Advanced Non-Small Cell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ung Cancer (NSCLC)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Exon 20 Insertions (ex20ins)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Other Uncommon Epidermal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G</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rowth Factor Receptor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Mutations. ASCO 2024;Abstract TPS8670. </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Yu HA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REZILIENT3</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3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Zipalertinib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plus Chemotherapy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Patients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Previously Untreated, Advanced </a:t>
            </a: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Nonsquamous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Non-Small Cell Lung Cancer (NSCLC) Harboring Epidermal Growth Factor Receptor (EGFR)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Exon 20 Insertions (Ex20ins)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Mutations. ASCO 2024;Abstract TPS8671.</a:t>
            </a:r>
          </a:p>
        </p:txBody>
      </p:sp>
    </p:spTree>
    <p:custDataLst>
      <p:tags r:id="rId1"/>
    </p:custDataLst>
    <p:extLst>
      <p:ext uri="{BB962C8B-B14F-4D97-AF65-F5344CB8AC3E}">
        <p14:creationId xmlns:p14="http://schemas.microsoft.com/office/powerpoint/2010/main" val="3676974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6976-58E0-FF4D-B5BE-E3C425F9EA63}"/>
              </a:ext>
            </a:extLst>
          </p:cNvPr>
          <p:cNvSpPr>
            <a:spLocks noGrp="1"/>
          </p:cNvSpPr>
          <p:nvPr>
            <p:ph type="title"/>
          </p:nvPr>
        </p:nvSpPr>
        <p:spPr>
          <a:xfrm>
            <a:off x="1019651" y="332656"/>
            <a:ext cx="10152697" cy="1143000"/>
          </a:xfrm>
        </p:spPr>
        <p:txBody>
          <a:bodyPr/>
          <a:lstStyle/>
          <a:p>
            <a:pPr>
              <a:spcBef>
                <a:spcPts val="1200"/>
              </a:spcBef>
            </a:pPr>
            <a:r>
              <a:rPr lang="en-US" dirty="0"/>
              <a:t>AGENDA</a:t>
            </a:r>
            <a:br>
              <a:rPr lang="en-US" dirty="0"/>
            </a:br>
            <a:br>
              <a:rPr lang="en-US" sz="1200" dirty="0"/>
            </a:br>
            <a:r>
              <a:rPr lang="en-US" dirty="0"/>
              <a:t>Year in Review: EGFR-Mutant Non-Small Cell Lung Cancer</a:t>
            </a:r>
            <a:endParaRPr lang="en-US" sz="2400" dirty="0"/>
          </a:p>
        </p:txBody>
      </p:sp>
      <p:sp>
        <p:nvSpPr>
          <p:cNvPr id="3" name="Content Placeholder 2">
            <a:extLst>
              <a:ext uri="{FF2B5EF4-FFF2-40B4-BE49-F238E27FC236}">
                <a16:creationId xmlns:a16="http://schemas.microsoft.com/office/drawing/2014/main" id="{5239D5A5-CF8E-1043-8EA1-EB2202922538}"/>
              </a:ext>
            </a:extLst>
          </p:cNvPr>
          <p:cNvSpPr>
            <a:spLocks noGrp="1"/>
          </p:cNvSpPr>
          <p:nvPr>
            <p:ph idx="1"/>
          </p:nvPr>
        </p:nvSpPr>
        <p:spPr>
          <a:xfrm>
            <a:off x="1031483" y="1916832"/>
            <a:ext cx="10152696" cy="4608512"/>
          </a:xfrm>
        </p:spPr>
        <p:txBody>
          <a:bodyPr/>
          <a:lstStyle/>
          <a:p>
            <a:pPr marL="98425" indent="0">
              <a:lnSpc>
                <a:spcPct val="100000"/>
              </a:lnSpc>
              <a:spcBef>
                <a:spcPts val="1800"/>
              </a:spcBef>
              <a:spcAft>
                <a:spcPts val="1800"/>
              </a:spcAft>
              <a:buNone/>
            </a:pPr>
            <a:r>
              <a:rPr lang="en-US" sz="2400" dirty="0">
                <a:solidFill>
                  <a:srgbClr val="3233FF"/>
                </a:solidFill>
              </a:rPr>
              <a:t>MODULE 1: </a:t>
            </a:r>
            <a:r>
              <a:rPr lang="en-US" sz="2400" dirty="0">
                <a:solidFill>
                  <a:schemeClr val="tx1"/>
                </a:solidFill>
                <a:latin typeface="+mn-lt"/>
              </a:rPr>
              <a:t>First-Line Treatment of Metastatic Disease</a:t>
            </a:r>
          </a:p>
          <a:p>
            <a:pPr marL="98425" indent="0">
              <a:lnSpc>
                <a:spcPct val="100000"/>
              </a:lnSpc>
              <a:spcBef>
                <a:spcPts val="1800"/>
              </a:spcBef>
              <a:spcAft>
                <a:spcPts val="1800"/>
              </a:spcAft>
              <a:buNone/>
            </a:pPr>
            <a:r>
              <a:rPr lang="en-US" sz="2400" dirty="0">
                <a:solidFill>
                  <a:srgbClr val="3233FF"/>
                </a:solidFill>
                <a:latin typeface="+mn-lt"/>
              </a:rPr>
              <a:t>MODULE 2: </a:t>
            </a:r>
            <a:r>
              <a:rPr lang="en-US" sz="2400" b="1" dirty="0">
                <a:latin typeface="Calibri" panose="020F0502020204030204" pitchFamily="34" charset="0"/>
                <a:cs typeface="Calibri" panose="020F0502020204030204" pitchFamily="34" charset="0"/>
              </a:rPr>
              <a:t>Adjuvant and Neoadjuvant Therapy</a:t>
            </a:r>
          </a:p>
          <a:p>
            <a:pPr marL="98425" indent="0">
              <a:lnSpc>
                <a:spcPct val="100000"/>
              </a:lnSpc>
              <a:spcBef>
                <a:spcPts val="1800"/>
              </a:spcBef>
              <a:spcAft>
                <a:spcPts val="1800"/>
              </a:spcAft>
              <a:buNone/>
            </a:pPr>
            <a:r>
              <a:rPr lang="en-US" sz="2400" dirty="0">
                <a:solidFill>
                  <a:srgbClr val="3233FF"/>
                </a:solidFill>
                <a:latin typeface="Calibri" panose="020F0502020204030204" pitchFamily="34" charset="0"/>
                <a:cs typeface="Calibri" panose="020F0502020204030204" pitchFamily="34" charset="0"/>
              </a:rPr>
              <a:t>MODULE 3: </a:t>
            </a:r>
            <a:r>
              <a:rPr lang="en-US" sz="2400" dirty="0">
                <a:solidFill>
                  <a:schemeClr val="tx1"/>
                </a:solidFill>
                <a:latin typeface="Calibri" panose="020F0502020204030204" pitchFamily="34" charset="0"/>
                <a:cs typeface="Calibri" panose="020F0502020204030204" pitchFamily="34" charset="0"/>
              </a:rPr>
              <a:t>EGFR Exon 20 Insertion Mutations</a:t>
            </a:r>
            <a:endParaRPr lang="en-US" sz="2400" dirty="0">
              <a:solidFill>
                <a:schemeClr val="tx1"/>
              </a:solidFill>
            </a:endParaRPr>
          </a:p>
          <a:p>
            <a:pPr marL="98425" indent="0">
              <a:lnSpc>
                <a:spcPct val="100000"/>
              </a:lnSpc>
              <a:spcBef>
                <a:spcPts val="1800"/>
              </a:spcBef>
              <a:spcAft>
                <a:spcPts val="1800"/>
              </a:spcAft>
              <a:buNone/>
            </a:pPr>
            <a:r>
              <a:rPr lang="en-US" sz="2400" dirty="0">
                <a:solidFill>
                  <a:srgbClr val="3233FF"/>
                </a:solidFill>
              </a:rPr>
              <a:t>MODULE 4: </a:t>
            </a:r>
            <a:r>
              <a:rPr lang="en-US" sz="2400" dirty="0">
                <a:solidFill>
                  <a:schemeClr val="tx1"/>
                </a:solidFill>
                <a:latin typeface="Calibri" panose="020F0502020204030204" pitchFamily="34" charset="0"/>
                <a:cs typeface="Calibri" panose="020F0502020204030204" pitchFamily="34" charset="0"/>
              </a:rPr>
              <a:t>Antibody-Drug Conjugates</a:t>
            </a:r>
          </a:p>
        </p:txBody>
      </p:sp>
    </p:spTree>
    <p:extLst>
      <p:ext uri="{BB962C8B-B14F-4D97-AF65-F5344CB8AC3E}">
        <p14:creationId xmlns:p14="http://schemas.microsoft.com/office/powerpoint/2010/main" val="1094547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4D6B0-8ABB-03A5-D122-851472BB5D0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46F41B-6FA3-1719-47D3-0C0DD1103862}"/>
              </a:ext>
            </a:extLst>
          </p:cNvPr>
          <p:cNvSpPr/>
          <p:nvPr/>
        </p:nvSpPr>
        <p:spPr bwMode="auto">
          <a:xfrm>
            <a:off x="767408" y="1772816"/>
            <a:ext cx="10225136" cy="64807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0207E855-9FF9-5F87-0648-F5F46F68C3DE}"/>
              </a:ext>
            </a:extLst>
          </p:cNvPr>
          <p:cNvSpPr>
            <a:spLocks noGrp="1"/>
          </p:cNvSpPr>
          <p:nvPr>
            <p:ph type="title"/>
          </p:nvPr>
        </p:nvSpPr>
        <p:spPr>
          <a:xfrm>
            <a:off x="1019651" y="332656"/>
            <a:ext cx="10152697" cy="1143000"/>
          </a:xfrm>
        </p:spPr>
        <p:txBody>
          <a:bodyPr/>
          <a:lstStyle/>
          <a:p>
            <a:pPr>
              <a:spcBef>
                <a:spcPts val="1200"/>
              </a:spcBef>
            </a:pPr>
            <a:r>
              <a:rPr lang="en-US" dirty="0"/>
              <a:t>AGENDA</a:t>
            </a:r>
            <a:br>
              <a:rPr lang="en-US" dirty="0"/>
            </a:br>
            <a:br>
              <a:rPr lang="en-US" sz="1200" dirty="0"/>
            </a:br>
            <a:r>
              <a:rPr lang="en-US" dirty="0"/>
              <a:t>Year in Review: EGFR-Mutant Non-Small Cell Lung Cancer</a:t>
            </a:r>
            <a:endParaRPr lang="en-US" sz="2400" dirty="0"/>
          </a:p>
        </p:txBody>
      </p:sp>
      <p:sp>
        <p:nvSpPr>
          <p:cNvPr id="3" name="Content Placeholder 2">
            <a:extLst>
              <a:ext uri="{FF2B5EF4-FFF2-40B4-BE49-F238E27FC236}">
                <a16:creationId xmlns:a16="http://schemas.microsoft.com/office/drawing/2014/main" id="{D41C141B-A254-D738-AA9B-C1EBA5F7F97A}"/>
              </a:ext>
            </a:extLst>
          </p:cNvPr>
          <p:cNvSpPr>
            <a:spLocks noGrp="1"/>
          </p:cNvSpPr>
          <p:nvPr>
            <p:ph idx="1"/>
          </p:nvPr>
        </p:nvSpPr>
        <p:spPr>
          <a:xfrm>
            <a:off x="1031483" y="1916832"/>
            <a:ext cx="10152696" cy="4608512"/>
          </a:xfrm>
        </p:spPr>
        <p:txBody>
          <a:bodyPr/>
          <a:lstStyle/>
          <a:p>
            <a:pPr marL="98425" indent="0">
              <a:lnSpc>
                <a:spcPct val="100000"/>
              </a:lnSpc>
              <a:spcBef>
                <a:spcPts val="1800"/>
              </a:spcBef>
              <a:spcAft>
                <a:spcPts val="1800"/>
              </a:spcAft>
              <a:buNone/>
            </a:pPr>
            <a:r>
              <a:rPr lang="en-US" sz="2400" dirty="0">
                <a:solidFill>
                  <a:schemeClr val="bg1"/>
                </a:solidFill>
              </a:rPr>
              <a:t>MODULE 1: </a:t>
            </a:r>
            <a:r>
              <a:rPr lang="en-US" sz="2400" dirty="0">
                <a:solidFill>
                  <a:schemeClr val="bg1"/>
                </a:solidFill>
                <a:latin typeface="+mn-lt"/>
              </a:rPr>
              <a:t>First-Line Treatment of Metastatic Disease</a:t>
            </a:r>
          </a:p>
          <a:p>
            <a:pPr marL="98425" indent="0">
              <a:lnSpc>
                <a:spcPct val="100000"/>
              </a:lnSpc>
              <a:spcBef>
                <a:spcPts val="1800"/>
              </a:spcBef>
              <a:spcAft>
                <a:spcPts val="1800"/>
              </a:spcAft>
              <a:buNone/>
            </a:pPr>
            <a:r>
              <a:rPr lang="en-US" sz="2400" dirty="0">
                <a:solidFill>
                  <a:srgbClr val="3233FF"/>
                </a:solidFill>
                <a:latin typeface="+mn-lt"/>
              </a:rPr>
              <a:t>MODULE 2: </a:t>
            </a:r>
            <a:r>
              <a:rPr lang="en-US" sz="2400" b="1" dirty="0">
                <a:latin typeface="Calibri" panose="020F0502020204030204" pitchFamily="34" charset="0"/>
                <a:cs typeface="Calibri" panose="020F0502020204030204" pitchFamily="34" charset="0"/>
              </a:rPr>
              <a:t>Adjuvant and Neoadjuvant Therapy</a:t>
            </a:r>
          </a:p>
          <a:p>
            <a:pPr marL="98425" indent="0">
              <a:lnSpc>
                <a:spcPct val="100000"/>
              </a:lnSpc>
              <a:spcBef>
                <a:spcPts val="1800"/>
              </a:spcBef>
              <a:spcAft>
                <a:spcPts val="1800"/>
              </a:spcAft>
              <a:buNone/>
            </a:pPr>
            <a:r>
              <a:rPr lang="en-US" sz="2400" dirty="0">
                <a:solidFill>
                  <a:srgbClr val="3233FF"/>
                </a:solidFill>
                <a:latin typeface="Calibri" panose="020F0502020204030204" pitchFamily="34" charset="0"/>
                <a:cs typeface="Calibri" panose="020F0502020204030204" pitchFamily="34" charset="0"/>
              </a:rPr>
              <a:t>MODULE 3: </a:t>
            </a:r>
            <a:r>
              <a:rPr lang="en-US" sz="2400" dirty="0">
                <a:solidFill>
                  <a:schemeClr val="tx1"/>
                </a:solidFill>
                <a:latin typeface="Calibri" panose="020F0502020204030204" pitchFamily="34" charset="0"/>
                <a:cs typeface="Calibri" panose="020F0502020204030204" pitchFamily="34" charset="0"/>
              </a:rPr>
              <a:t>EGFR Exon 20 Insertion Mutations</a:t>
            </a:r>
            <a:endParaRPr lang="en-US" sz="2400" dirty="0">
              <a:solidFill>
                <a:schemeClr val="tx1"/>
              </a:solidFill>
            </a:endParaRPr>
          </a:p>
          <a:p>
            <a:pPr marL="98425" indent="0">
              <a:lnSpc>
                <a:spcPct val="100000"/>
              </a:lnSpc>
              <a:spcBef>
                <a:spcPts val="1800"/>
              </a:spcBef>
              <a:spcAft>
                <a:spcPts val="1800"/>
              </a:spcAft>
              <a:buNone/>
            </a:pPr>
            <a:r>
              <a:rPr lang="en-US" sz="2400" dirty="0">
                <a:solidFill>
                  <a:srgbClr val="3233FF"/>
                </a:solidFill>
              </a:rPr>
              <a:t>MODULE 4: </a:t>
            </a:r>
            <a:r>
              <a:rPr lang="en-US" sz="2400" dirty="0">
                <a:solidFill>
                  <a:schemeClr val="tx1"/>
                </a:solidFill>
                <a:latin typeface="Calibri" panose="020F0502020204030204" pitchFamily="34" charset="0"/>
                <a:cs typeface="Calibri" panose="020F0502020204030204" pitchFamily="34" charset="0"/>
              </a:rPr>
              <a:t>Antibody-Drug Conjugates</a:t>
            </a:r>
          </a:p>
        </p:txBody>
      </p:sp>
    </p:spTree>
    <p:extLst>
      <p:ext uri="{BB962C8B-B14F-4D97-AF65-F5344CB8AC3E}">
        <p14:creationId xmlns:p14="http://schemas.microsoft.com/office/powerpoint/2010/main" val="3731653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64D7B-0AF1-0FE9-E14F-9B87921F1A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1D89FB-CD82-4E8A-0655-597B8DB32E57}"/>
              </a:ext>
            </a:extLst>
          </p:cNvPr>
          <p:cNvSpPr txBox="1"/>
          <p:nvPr/>
        </p:nvSpPr>
        <p:spPr>
          <a:xfrm>
            <a:off x="0" y="260648"/>
            <a:ext cx="12192000" cy="764704"/>
          </a:xfrm>
          <a:prstGeom prst="rect">
            <a:avLst/>
          </a:prstGeom>
          <a:noFill/>
        </p:spPr>
        <p:txBody>
          <a:bodyPr wrap="square" anchor="ctr">
            <a:noAutofit/>
          </a:bodyPr>
          <a:lstStyle/>
          <a:p>
            <a:pPr algn="ctr">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First-</a:t>
            </a:r>
            <a:r>
              <a:rPr lang="en-US" sz="3200" dirty="0">
                <a:solidFill>
                  <a:srgbClr val="0432FF"/>
                </a:solidFill>
                <a:latin typeface="Calibri" panose="020F0502020204030204" pitchFamily="34" charset="0"/>
                <a:cs typeface="Calibri" panose="020F0502020204030204" pitchFamily="34" charset="0"/>
              </a:rPr>
              <a:t>Line </a:t>
            </a: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Treatment of Metastatic Disease </a:t>
            </a:r>
          </a:p>
        </p:txBody>
      </p:sp>
      <p:sp>
        <p:nvSpPr>
          <p:cNvPr id="7" name="TextBox 6">
            <a:extLst>
              <a:ext uri="{FF2B5EF4-FFF2-40B4-BE49-F238E27FC236}">
                <a16:creationId xmlns:a16="http://schemas.microsoft.com/office/drawing/2014/main" id="{0F18F7AB-1D5E-D7AB-DB43-8A6E8D1BBF31}"/>
              </a:ext>
            </a:extLst>
          </p:cNvPr>
          <p:cNvSpPr txBox="1"/>
          <p:nvPr/>
        </p:nvSpPr>
        <p:spPr>
          <a:xfrm>
            <a:off x="763786" y="1268760"/>
            <a:ext cx="10876830" cy="5170646"/>
          </a:xfrm>
          <a:prstGeom prst="rect">
            <a:avLst/>
          </a:prstGeom>
          <a:noFill/>
        </p:spPr>
        <p:txBody>
          <a:bodyPr wrap="square">
            <a:spAutoFit/>
          </a:bodyPr>
          <a:lstStyle/>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Valdiviezo</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FLAURA2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Impact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Tumor Burden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Outcomes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Chemotherapy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with EGFR-Mutated Advanced NSCLC. WCLC 2024;Abstract MA12.04.</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Valdiviezo</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 (1L) Osimertinib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Platinum-Pemetrexed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EGFR-Mutated (EGFRm) Advanced NSCLC: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FLAURA2 Post-progression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Outcomes. ELCC 2024;Abstract 4O. </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Yang JC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FLAURA2: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Resistance, and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Impact of Baseline TP53 Alterations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Patients Treated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1L Osimertinib ± Platinum-Pemetrexed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WCLC 2024;Abstract MA12.03.</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Jänne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CNS Efficacy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with or without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Chemotherapy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Epidermal Growth Factor Receptor-Mutated Advanced Non-Small-Cell Lung Cancer.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March 1;42(7):808-20.</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Park S et al. Phase II Efficacy and Safety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 mg Osimertinib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Patients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Leptomeningeal Metastases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Associated with Epidermal Growth Factor Receptor Mutation-Positive Non-Small Cell Lung Cancer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(BLOSSOM)</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August 10;42(23):2747-56.</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Gadgeel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EGFR-Mutant Advanced NSCLC: Longer Follow-Up of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Study. WCLC 2024;Abstract OA02.03.</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endPar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97169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1626-77E1-173B-6D2E-7F7C025B2D9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979D61-C48E-E108-B0D6-18B9C2C0EDFF}"/>
              </a:ext>
            </a:extLst>
          </p:cNvPr>
          <p:cNvSpPr txBox="1"/>
          <p:nvPr/>
        </p:nvSpPr>
        <p:spPr>
          <a:xfrm>
            <a:off x="763786" y="1268760"/>
            <a:ext cx="10876830" cy="5093702"/>
          </a:xfrm>
          <a:prstGeom prst="rect">
            <a:avLst/>
          </a:prstGeom>
          <a:noFill/>
        </p:spPr>
        <p:txBody>
          <a:bodyPr wrap="square">
            <a:spAutoFit/>
          </a:bodyPr>
          <a:lstStyle/>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Nguyen D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EGFR-Mutant Advanced NSCLC: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Patient-Relevant Outcomes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WCLC 2024;Abstract MA12.07.</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Felip</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versus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EGFR-Mutant Advanced Non-Small-Cell Lung Cancer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Biomarkers of High-Risk Disease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Secondary Analysis 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September;35(9):805-16.</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Besse 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Mechanisms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Acquired Resistance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1L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with EGFR-Mutant Advanced NSCLC: An Early Analysis 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MARIPOSA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ESMO 2024;Abstract LBA55.</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Popat</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Chemotherapy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Chemotherapy in EGFR-Mutated, Advanced Non-Small Cell Lung Cancer After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Disease Progression on 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Second Interim Overall Survival 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ESMO 2024;Abstract LBA54.</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Leighl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Subcutaneous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versus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Intravenous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Both in Combination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Refractory Epidermal Growth Factor Receptor-Mutated Non-Small Cell Lung Cancer: Primary Results 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PALOMA-3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October 20;42(30):3593-605.</a:t>
            </a:r>
          </a:p>
          <a:p>
            <a:pPr marL="285750" indent="-285750">
              <a:spcBef>
                <a:spcPts val="600"/>
              </a:spcBef>
              <a:spcAft>
                <a:spcPts val="0"/>
              </a:spcAft>
              <a:buFont typeface="Arial" panose="020B0604020202020204" pitchFamily="34" charset="0"/>
              <a:buChar char="•"/>
              <a:defRPr/>
            </a:pPr>
            <a:endPar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E1DD1E4C-22ED-B21F-EC82-D1192A2F944A}"/>
              </a:ext>
            </a:extLst>
          </p:cNvPr>
          <p:cNvSpPr txBox="1"/>
          <p:nvPr/>
        </p:nvSpPr>
        <p:spPr>
          <a:xfrm>
            <a:off x="0" y="260648"/>
            <a:ext cx="12192000" cy="764704"/>
          </a:xfrm>
          <a:prstGeom prst="rect">
            <a:avLst/>
          </a:prstGeom>
          <a:noFill/>
        </p:spPr>
        <p:txBody>
          <a:bodyPr wrap="square" anchor="ctr">
            <a:noAutofit/>
          </a:bodyPr>
          <a:lstStyle/>
          <a:p>
            <a:pPr algn="ctr">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First-</a:t>
            </a:r>
            <a:r>
              <a:rPr lang="en-US" sz="3200" dirty="0">
                <a:solidFill>
                  <a:srgbClr val="0432FF"/>
                </a:solidFill>
                <a:latin typeface="Calibri" panose="020F0502020204030204" pitchFamily="34" charset="0"/>
                <a:cs typeface="Calibri" panose="020F0502020204030204" pitchFamily="34" charset="0"/>
              </a:rPr>
              <a:t>Line </a:t>
            </a: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Treatment of Metastatic Disease (Continued) </a:t>
            </a:r>
          </a:p>
        </p:txBody>
      </p:sp>
    </p:spTree>
    <p:custDataLst>
      <p:tags r:id="rId1"/>
    </p:custDataLst>
    <p:extLst>
      <p:ext uri="{BB962C8B-B14F-4D97-AF65-F5344CB8AC3E}">
        <p14:creationId xmlns:p14="http://schemas.microsoft.com/office/powerpoint/2010/main" val="3090579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14B2-16BC-A602-A3FE-D714280F7499}"/>
              </a:ext>
            </a:extLst>
          </p:cNvPr>
          <p:cNvSpPr>
            <a:spLocks noGrp="1"/>
          </p:cNvSpPr>
          <p:nvPr>
            <p:ph type="title"/>
          </p:nvPr>
        </p:nvSpPr>
        <p:spPr>
          <a:xfrm>
            <a:off x="194408" y="0"/>
            <a:ext cx="10515600" cy="1200089"/>
          </a:xfrm>
        </p:spPr>
        <p:txBody>
          <a:bodyPr>
            <a:normAutofit/>
          </a:bodyPr>
          <a:lstStyle/>
          <a:p>
            <a:r>
              <a:rPr lang="en-AU" sz="2000" b="1" dirty="0" err="1">
                <a:solidFill>
                  <a:srgbClr val="002060"/>
                </a:solidFill>
                <a:latin typeface="Calibri" panose="020F0502020204030204" pitchFamily="34" charset="0"/>
                <a:cs typeface="Calibri" panose="020F0502020204030204" pitchFamily="34" charset="0"/>
              </a:rPr>
              <a:t>Valdiviezo</a:t>
            </a:r>
            <a:r>
              <a:rPr lang="en-AU" sz="2000" b="1" dirty="0">
                <a:solidFill>
                  <a:srgbClr val="002060"/>
                </a:solidFill>
                <a:latin typeface="Calibri" panose="020F0502020204030204" pitchFamily="34" charset="0"/>
                <a:cs typeface="Calibri" panose="020F0502020204030204" pitchFamily="34" charset="0"/>
              </a:rPr>
              <a:t> N et al. FLAURA2: Impact of </a:t>
            </a:r>
            <a:r>
              <a:rPr lang="en-AU" sz="2000" b="1" dirty="0" err="1">
                <a:solidFill>
                  <a:srgbClr val="002060"/>
                </a:solidFill>
                <a:latin typeface="Calibri" panose="020F0502020204030204" pitchFamily="34" charset="0"/>
                <a:cs typeface="Calibri" panose="020F0502020204030204" pitchFamily="34" charset="0"/>
              </a:rPr>
              <a:t>Tumor</a:t>
            </a:r>
            <a:r>
              <a:rPr lang="en-AU" sz="2000" b="1" dirty="0">
                <a:solidFill>
                  <a:srgbClr val="002060"/>
                </a:solidFill>
                <a:latin typeface="Calibri" panose="020F0502020204030204" pitchFamily="34" charset="0"/>
                <a:cs typeface="Calibri" panose="020F0502020204030204" pitchFamily="34" charset="0"/>
              </a:rPr>
              <a:t> Burden on Outcomes of 1L Osimertinib ± CT in Patients with EGFR-mutated Advanced NSCLC. WCLC 2024; Abstract MA12.04</a:t>
            </a:r>
            <a:br>
              <a:rPr lang="en-AU" sz="2000" b="1" dirty="0">
                <a:solidFill>
                  <a:srgbClr val="002060"/>
                </a:solidFill>
                <a:latin typeface="Calibri" panose="020F0502020204030204" pitchFamily="34" charset="0"/>
                <a:cs typeface="Calibri" panose="020F0502020204030204" pitchFamily="34" charset="0"/>
              </a:rPr>
            </a:br>
            <a:r>
              <a:rPr lang="en-AU" sz="2000" b="1" dirty="0">
                <a:solidFill>
                  <a:srgbClr val="0070C0"/>
                </a:solidFill>
                <a:latin typeface="Calibri" panose="020F0502020204030204" pitchFamily="34" charset="0"/>
                <a:cs typeface="Calibri" panose="020F0502020204030204" pitchFamily="34" charset="0"/>
              </a:rPr>
              <a:t>My take home messages</a:t>
            </a:r>
          </a:p>
        </p:txBody>
      </p:sp>
      <p:sp>
        <p:nvSpPr>
          <p:cNvPr id="4" name="TextBox 3">
            <a:extLst>
              <a:ext uri="{FF2B5EF4-FFF2-40B4-BE49-F238E27FC236}">
                <a16:creationId xmlns:a16="http://schemas.microsoft.com/office/drawing/2014/main" id="{1D674AD9-A289-B5E7-3557-92F9EA27E80B}"/>
              </a:ext>
            </a:extLst>
          </p:cNvPr>
          <p:cNvSpPr txBox="1"/>
          <p:nvPr/>
        </p:nvSpPr>
        <p:spPr>
          <a:xfrm>
            <a:off x="194408" y="1325685"/>
            <a:ext cx="11160358" cy="44935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The mechanisms for the observed clinical benefit with </a:t>
            </a:r>
            <a:r>
              <a:rPr kumimoji="0" lang="en-GB" sz="2200" b="0" i="0" u="none" strike="noStrike" kern="1200" cap="none" spc="0" normalizeH="0" baseline="0" noProof="0" dirty="0" err="1">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osimertinib+CT</a:t>
            </a:r>
            <a:r>
              <a:rPr kumimoji="0" lang="en-GB" sz="2200" b="0" i="0" u="none" strike="noStrike" kern="1200" cap="none" spc="0" normalizeH="0" baseline="0" noProof="0" dirty="0">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 combination are not currently known</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2200" b="0" i="0" u="none" strike="noStrike" kern="1200" cap="none" spc="0" normalizeH="0" baseline="0" noProof="0" dirty="0">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It is possible that the combination overcomes intratumor heterogeneity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The PFS benefit appeared to be most pronounced among patients with BM at baseline</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2200" b="0" i="0" u="none" strike="noStrike" kern="1200" cap="none" spc="0" normalizeH="0" baseline="0" noProof="0" dirty="0">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Brain scans were performed at screening and at the time of PD in all patients. Patients with brain metastases at screening underwent brain scans at each </a:t>
            </a:r>
            <a:r>
              <a:rPr kumimoji="0" lang="en-GB" sz="2200" b="0" i="0" u="none" strike="noStrike" kern="1200" cap="none" spc="0" normalizeH="0" baseline="0" noProof="0" dirty="0" err="1">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tumor</a:t>
            </a:r>
            <a:r>
              <a:rPr kumimoji="0" lang="en-GB" sz="2200" b="0" i="0" u="none" strike="noStrike" kern="1200" cap="none" spc="0" normalizeH="0" baseline="0" noProof="0" dirty="0">
                <a:ln>
                  <a:noFill/>
                </a:ln>
                <a:solidFill>
                  <a:srgbClr val="4D4D4D"/>
                </a:solidFill>
                <a:effectLst/>
                <a:highlight>
                  <a:srgbClr val="FFFFFF"/>
                </a:highlight>
                <a:uLnTx/>
                <a:uFillTx/>
                <a:latin typeface="Calibri" panose="020F0502020204030204" pitchFamily="34" charset="0"/>
                <a:ea typeface="+mn-ea"/>
                <a:cs typeface="Calibri" panose="020F0502020204030204" pitchFamily="34" charset="0"/>
              </a:rPr>
              <a:t> assessment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PFS benefit was observed with </a:t>
            </a:r>
            <a:r>
              <a:rPr kumimoji="0" lang="en-GB"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osimertinib+CT</a:t>
            </a: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vs </a:t>
            </a:r>
            <a:r>
              <a:rPr kumimoji="0" lang="en-GB"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alone in patients with high </a:t>
            </a:r>
            <a:r>
              <a:rPr kumimoji="0" lang="en-GB"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tumor</a:t>
            </a: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PFS differences in patients with intra-thoracic disease (HR 0.97)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37B93350-C34C-B180-ABF9-5298A4F93D84}"/>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64542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72C9-C5E7-C2D7-8538-996285F468F4}"/>
              </a:ext>
            </a:extLst>
          </p:cNvPr>
          <p:cNvSpPr>
            <a:spLocks noGrp="1"/>
          </p:cNvSpPr>
          <p:nvPr>
            <p:ph type="title"/>
          </p:nvPr>
        </p:nvSpPr>
        <p:spPr>
          <a:xfrm>
            <a:off x="129443" y="156204"/>
            <a:ext cx="10515600" cy="500142"/>
          </a:xfrm>
        </p:spPr>
        <p:txBody>
          <a:bodyPr>
            <a:normAutofit fontScale="90000"/>
          </a:bodyPr>
          <a:lstStyle/>
          <a:p>
            <a:r>
              <a:rPr lang="en-US" sz="2200" b="1" dirty="0" err="1">
                <a:solidFill>
                  <a:srgbClr val="002060"/>
                </a:solidFill>
                <a:latin typeface="Calibri" panose="020F0502020204030204" pitchFamily="34" charset="0"/>
                <a:cs typeface="Calibri" panose="020F0502020204030204" pitchFamily="34" charset="0"/>
              </a:rPr>
              <a:t>Jänne</a:t>
            </a:r>
            <a:r>
              <a:rPr lang="en-US" sz="2200" b="1" dirty="0">
                <a:solidFill>
                  <a:srgbClr val="002060"/>
                </a:solidFill>
                <a:latin typeface="Calibri" panose="020F0502020204030204" pitchFamily="34" charset="0"/>
                <a:cs typeface="Calibri" panose="020F0502020204030204" pitchFamily="34" charset="0"/>
              </a:rPr>
              <a:t> PA et al. CNS Efficacy of Osimertinib With or Without CT in EGFR-Mutated Advanced NSCLC. J Clin Oncol. 2024 Mar 1;42(7):808-820</a:t>
            </a:r>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CD0A39-496D-8B48-A065-CFA63212196B}"/>
              </a:ext>
            </a:extLst>
          </p:cNvPr>
          <p:cNvSpPr txBox="1"/>
          <p:nvPr/>
        </p:nvSpPr>
        <p:spPr>
          <a:xfrm>
            <a:off x="129443" y="797341"/>
            <a:ext cx="11734798"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FLAURA2: systemic PFS was improved with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osimertinib+CT</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vs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monotherapy in the subgroup of patients with CNS metastases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mPFS</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24.0 vs 13.8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mo</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HR 0.47) and those without (27.6 vs 21.0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mo</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HR 0.75)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present study reports CNS efficacy (including CNS PFS) of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osimertinib+CT</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vs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patients from FLAURA2</a:t>
            </a:r>
          </a:p>
        </p:txBody>
      </p:sp>
      <p:pic>
        <p:nvPicPr>
          <p:cNvPr id="5" name="Picture 4" descr="A diagram of a patient's flow&#10;&#10;Description automatically generated">
            <a:extLst>
              <a:ext uri="{FF2B5EF4-FFF2-40B4-BE49-F238E27FC236}">
                <a16:creationId xmlns:a16="http://schemas.microsoft.com/office/drawing/2014/main" id="{7B5E6A1D-12E0-9684-F357-03B151199487}"/>
              </a:ext>
            </a:extLst>
          </p:cNvPr>
          <p:cNvPicPr>
            <a:picLocks noChangeAspect="1"/>
          </p:cNvPicPr>
          <p:nvPr/>
        </p:nvPicPr>
        <p:blipFill>
          <a:blip r:embed="rId2"/>
          <a:stretch>
            <a:fillRect/>
          </a:stretch>
        </p:blipFill>
        <p:spPr>
          <a:xfrm>
            <a:off x="129442" y="2130346"/>
            <a:ext cx="5726059" cy="3832404"/>
          </a:xfrm>
          <a:prstGeom prst="rect">
            <a:avLst/>
          </a:prstGeom>
        </p:spPr>
      </p:pic>
      <p:pic>
        <p:nvPicPr>
          <p:cNvPr id="7" name="Picture 6" descr="A graph of a number of events&#10;&#10;Description automatically generated">
            <a:extLst>
              <a:ext uri="{FF2B5EF4-FFF2-40B4-BE49-F238E27FC236}">
                <a16:creationId xmlns:a16="http://schemas.microsoft.com/office/drawing/2014/main" id="{6E2A6F27-9A81-EB1A-701B-814AAB6F9DCC}"/>
              </a:ext>
            </a:extLst>
          </p:cNvPr>
          <p:cNvPicPr>
            <a:picLocks noChangeAspect="1"/>
          </p:cNvPicPr>
          <p:nvPr/>
        </p:nvPicPr>
        <p:blipFill>
          <a:blip r:embed="rId3"/>
          <a:stretch>
            <a:fillRect/>
          </a:stretch>
        </p:blipFill>
        <p:spPr>
          <a:xfrm>
            <a:off x="5828322" y="2130346"/>
            <a:ext cx="6035919" cy="4264489"/>
          </a:xfrm>
          <a:prstGeom prst="rect">
            <a:avLst/>
          </a:prstGeom>
        </p:spPr>
      </p:pic>
      <p:sp>
        <p:nvSpPr>
          <p:cNvPr id="8" name="TextBox 7">
            <a:extLst>
              <a:ext uri="{FF2B5EF4-FFF2-40B4-BE49-F238E27FC236}">
                <a16:creationId xmlns:a16="http://schemas.microsoft.com/office/drawing/2014/main" id="{D5BADB81-BAA0-4523-6020-96C075EAD017}"/>
              </a:ext>
            </a:extLst>
          </p:cNvPr>
          <p:cNvSpPr txBox="1"/>
          <p:nvPr/>
        </p:nvSpPr>
        <p:spPr>
          <a:xfrm>
            <a:off x="6973764" y="6440866"/>
            <a:ext cx="46423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CNS PFS in CNS-full analysis set</a:t>
            </a:r>
          </a:p>
        </p:txBody>
      </p:sp>
      <p:sp>
        <p:nvSpPr>
          <p:cNvPr id="4" name="TextBox 3">
            <a:extLst>
              <a:ext uri="{FF2B5EF4-FFF2-40B4-BE49-F238E27FC236}">
                <a16:creationId xmlns:a16="http://schemas.microsoft.com/office/drawing/2014/main" id="{9C6A4B65-6422-F020-83A9-709DEBDE19C6}"/>
              </a:ext>
            </a:extLst>
          </p:cNvPr>
          <p:cNvSpPr txBox="1"/>
          <p:nvPr/>
        </p:nvSpPr>
        <p:spPr>
          <a:xfrm>
            <a:off x="119336"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182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EEC6-2AD0-B74B-B10D-32D4E844B213}"/>
              </a:ext>
            </a:extLst>
          </p:cNvPr>
          <p:cNvSpPr>
            <a:spLocks noGrp="1"/>
          </p:cNvSpPr>
          <p:nvPr>
            <p:ph type="title"/>
          </p:nvPr>
        </p:nvSpPr>
        <p:spPr>
          <a:xfrm>
            <a:off x="912286" y="20184"/>
            <a:ext cx="10358967" cy="1143000"/>
          </a:xfrm>
        </p:spPr>
        <p:txBody>
          <a:bodyPr/>
          <a:lstStyle/>
          <a:p>
            <a:r>
              <a:rPr lang="en-US" dirty="0"/>
              <a:t>Faculty</a:t>
            </a:r>
          </a:p>
        </p:txBody>
      </p:sp>
      <p:sp>
        <p:nvSpPr>
          <p:cNvPr id="13" name="Text Box 7">
            <a:extLst>
              <a:ext uri="{FF2B5EF4-FFF2-40B4-BE49-F238E27FC236}">
                <a16:creationId xmlns:a16="http://schemas.microsoft.com/office/drawing/2014/main" id="{2BF03784-2B37-1341-BDAF-39A4D74AEF2F}"/>
              </a:ext>
            </a:extLst>
          </p:cNvPr>
          <p:cNvSpPr txBox="1">
            <a:spLocks noChangeArrowheads="1"/>
          </p:cNvSpPr>
          <p:nvPr/>
        </p:nvSpPr>
        <p:spPr bwMode="auto">
          <a:xfrm>
            <a:off x="2194500" y="1556792"/>
            <a:ext cx="4981620"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Enriqueta </a:t>
            </a:r>
            <a:r>
              <a:rPr kumimoji="0" lang="en-US" sz="1600" b="1" i="0" u="none" strike="noStrike" kern="1200" cap="none" spc="0" normalizeH="0" baseline="0" noProof="0" dirty="0" err="1">
                <a:ln>
                  <a:noFill/>
                </a:ln>
                <a:solidFill>
                  <a:srgbClr val="000000"/>
                </a:solidFill>
                <a:effectLst/>
                <a:uLnTx/>
                <a:uFillTx/>
                <a:latin typeface="Calibri"/>
                <a:ea typeface="MS PGothic" charset="0"/>
              </a:rPr>
              <a:t>Felip</a:t>
            </a:r>
            <a:r>
              <a:rPr kumimoji="0" lang="en-US" sz="1600" b="1" i="0" u="none" strike="noStrike" kern="1200" cap="none" spc="0" normalizeH="0" baseline="0" noProof="0" dirty="0">
                <a:ln>
                  <a:noFill/>
                </a:ln>
                <a:solidFill>
                  <a:srgbClr val="000000"/>
                </a:solidFill>
                <a:effectLst/>
                <a:uLnTx/>
                <a:uFillTx/>
                <a:latin typeface="Calibri"/>
                <a:ea typeface="MS PGothic" charset="0"/>
              </a:rPr>
              <a:t>, MD, PhD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Head, Thoracic Oncology Unit</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Vall </a:t>
            </a:r>
            <a:r>
              <a:rPr kumimoji="0" lang="en-US" sz="1600" b="0" i="0" u="none" strike="noStrike" kern="1200" cap="none" spc="0" normalizeH="0" baseline="0" noProof="0" dirty="0" err="1">
                <a:ln>
                  <a:noFill/>
                </a:ln>
                <a:solidFill>
                  <a:srgbClr val="000000"/>
                </a:solidFill>
                <a:effectLst/>
                <a:uLnTx/>
                <a:uFillTx/>
                <a:latin typeface="Calibri"/>
                <a:ea typeface="MS PGothic" charset="0"/>
              </a:rPr>
              <a:t>d’Hebron</a:t>
            </a:r>
            <a:r>
              <a:rPr kumimoji="0" lang="en-US" sz="1600" b="0" i="0" u="none" strike="noStrike" kern="1200" cap="none" spc="0" normalizeH="0" baseline="0" noProof="0" dirty="0">
                <a:ln>
                  <a:noFill/>
                </a:ln>
                <a:solidFill>
                  <a:srgbClr val="000000"/>
                </a:solidFill>
                <a:effectLst/>
                <a:uLnTx/>
                <a:uFillTx/>
                <a:latin typeface="Calibri"/>
                <a:ea typeface="MS PGothic" charset="0"/>
              </a:rPr>
              <a:t> University Hospital</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Vall </a:t>
            </a:r>
            <a:r>
              <a:rPr kumimoji="0" lang="en-US" sz="1600" b="0" i="0" u="none" strike="noStrike" kern="1200" cap="none" spc="0" normalizeH="0" baseline="0" noProof="0" dirty="0" err="1">
                <a:ln>
                  <a:noFill/>
                </a:ln>
                <a:solidFill>
                  <a:srgbClr val="000000"/>
                </a:solidFill>
                <a:effectLst/>
                <a:uLnTx/>
                <a:uFillTx/>
                <a:latin typeface="Calibri"/>
                <a:ea typeface="MS PGothic" charset="0"/>
              </a:rPr>
              <a:t>d’Hebron</a:t>
            </a:r>
            <a:r>
              <a:rPr kumimoji="0" lang="en-US" sz="1600" b="0" i="0" u="none" strike="noStrike" kern="1200" cap="none" spc="0" normalizeH="0" baseline="0" noProof="0" dirty="0">
                <a:ln>
                  <a:noFill/>
                </a:ln>
                <a:solidFill>
                  <a:srgbClr val="000000"/>
                </a:solidFill>
                <a:effectLst/>
                <a:uLnTx/>
                <a:uFillTx/>
                <a:latin typeface="Calibri"/>
                <a:ea typeface="MS PGothic" charset="0"/>
              </a:rPr>
              <a:t> Institute of Oncology (VHIO)</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Professor of Medicine, UAB</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Barcelona, Spain</a:t>
            </a:r>
          </a:p>
        </p:txBody>
      </p:sp>
      <p:pic>
        <p:nvPicPr>
          <p:cNvPr id="15" name="Picture 14">
            <a:extLst>
              <a:ext uri="{FF2B5EF4-FFF2-40B4-BE49-F238E27FC236}">
                <a16:creationId xmlns:a16="http://schemas.microsoft.com/office/drawing/2014/main" id="{C4FFC87A-5750-8C4E-95CF-DCA3500FDB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2333" y="1556792"/>
            <a:ext cx="1443490" cy="1443490"/>
          </a:xfrm>
          <a:prstGeom prst="rect">
            <a:avLst/>
          </a:prstGeom>
        </p:spPr>
      </p:pic>
      <p:sp>
        <p:nvSpPr>
          <p:cNvPr id="11" name="Text Box 7">
            <a:extLst>
              <a:ext uri="{FF2B5EF4-FFF2-40B4-BE49-F238E27FC236}">
                <a16:creationId xmlns:a16="http://schemas.microsoft.com/office/drawing/2014/main" id="{13693E70-1647-5C4F-BD36-3484B2ADB067}"/>
              </a:ext>
            </a:extLst>
          </p:cNvPr>
          <p:cNvSpPr txBox="1">
            <a:spLocks noChangeArrowheads="1"/>
          </p:cNvSpPr>
          <p:nvPr/>
        </p:nvSpPr>
        <p:spPr bwMode="auto">
          <a:xfrm>
            <a:off x="9192344" y="1556792"/>
            <a:ext cx="2252531"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MODERATOR</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endParaRP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Neil Love, MD</a:t>
            </a:r>
            <a:br>
              <a:rPr kumimoji="0" lang="en-US" sz="1600" b="1" i="0" u="none" strike="noStrike" kern="1200" cap="none" spc="0" normalizeH="0" baseline="0" noProof="0" dirty="0">
                <a:ln>
                  <a:noFill/>
                </a:ln>
                <a:solidFill>
                  <a:srgbClr val="000000"/>
                </a:solidFill>
                <a:effectLst/>
                <a:uLnTx/>
                <a:uFillTx/>
                <a:latin typeface="Calibri"/>
                <a:ea typeface="MS PGothic" charset="0"/>
              </a:rPr>
            </a:br>
            <a:r>
              <a:rPr kumimoji="0" lang="en-US" sz="1600" b="0" i="0" u="none" strike="noStrike" kern="1200" cap="none" spc="0" normalizeH="0" baseline="0" noProof="0" dirty="0">
                <a:ln>
                  <a:noFill/>
                </a:ln>
                <a:solidFill>
                  <a:srgbClr val="000000"/>
                </a:solidFill>
                <a:effectLst/>
                <a:uLnTx/>
                <a:uFillTx/>
                <a:latin typeface="Calibri"/>
                <a:ea typeface="MS PGothic" charset="0"/>
              </a:rPr>
              <a:t>Research To Practice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Miami, Florida</a:t>
            </a:r>
          </a:p>
        </p:txBody>
      </p:sp>
      <p:pic>
        <p:nvPicPr>
          <p:cNvPr id="12" name="Picture 11">
            <a:extLst>
              <a:ext uri="{FF2B5EF4-FFF2-40B4-BE49-F238E27FC236}">
                <a16:creationId xmlns:a16="http://schemas.microsoft.com/office/drawing/2014/main" id="{69CADB06-74CE-9049-9CB2-25E56A6D07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80176" y="1556792"/>
            <a:ext cx="1443490" cy="1443490"/>
          </a:xfrm>
          <a:prstGeom prst="rect">
            <a:avLst/>
          </a:prstGeom>
        </p:spPr>
      </p:pic>
      <p:sp>
        <p:nvSpPr>
          <p:cNvPr id="3" name="Text Box 7">
            <a:extLst>
              <a:ext uri="{FF2B5EF4-FFF2-40B4-BE49-F238E27FC236}">
                <a16:creationId xmlns:a16="http://schemas.microsoft.com/office/drawing/2014/main" id="{495E5144-6465-1F0A-46ED-64C3668721A6}"/>
              </a:ext>
            </a:extLst>
          </p:cNvPr>
          <p:cNvSpPr txBox="1">
            <a:spLocks noChangeArrowheads="1"/>
          </p:cNvSpPr>
          <p:nvPr/>
        </p:nvSpPr>
        <p:spPr bwMode="auto">
          <a:xfrm>
            <a:off x="2194500" y="4244908"/>
            <a:ext cx="4981620"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Helena Yu, MD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Medical Oncologist</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Attending</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Memorial Sloan Kettering Cancer Center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New York, New York</a:t>
            </a:r>
          </a:p>
        </p:txBody>
      </p:sp>
      <p:pic>
        <p:nvPicPr>
          <p:cNvPr id="4" name="Picture 3">
            <a:extLst>
              <a:ext uri="{FF2B5EF4-FFF2-40B4-BE49-F238E27FC236}">
                <a16:creationId xmlns:a16="http://schemas.microsoft.com/office/drawing/2014/main" id="{4E680822-0E88-F36D-26E8-79AC292859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2333" y="4244908"/>
            <a:ext cx="1443490" cy="1443490"/>
          </a:xfrm>
          <a:prstGeom prst="rect">
            <a:avLst/>
          </a:prstGeom>
        </p:spPr>
      </p:pic>
    </p:spTree>
    <p:extLst>
      <p:ext uri="{BB962C8B-B14F-4D97-AF65-F5344CB8AC3E}">
        <p14:creationId xmlns:p14="http://schemas.microsoft.com/office/powerpoint/2010/main" val="994593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72C9-C5E7-C2D7-8538-996285F468F4}"/>
              </a:ext>
            </a:extLst>
          </p:cNvPr>
          <p:cNvSpPr>
            <a:spLocks noGrp="1"/>
          </p:cNvSpPr>
          <p:nvPr>
            <p:ph type="title"/>
          </p:nvPr>
        </p:nvSpPr>
        <p:spPr>
          <a:xfrm>
            <a:off x="479376" y="268021"/>
            <a:ext cx="10515600" cy="937549"/>
          </a:xfrm>
        </p:spPr>
        <p:txBody>
          <a:bodyPr>
            <a:normAutofit/>
          </a:bodyPr>
          <a:lstStyle/>
          <a:p>
            <a:r>
              <a:rPr lang="es-ES_tradnl" sz="2200" b="1" dirty="0" err="1">
                <a:solidFill>
                  <a:srgbClr val="002060"/>
                </a:solidFill>
                <a:latin typeface="Calibri" panose="020F0502020204030204" pitchFamily="34" charset="0"/>
                <a:cs typeface="Calibri" panose="020F0502020204030204" pitchFamily="34" charset="0"/>
              </a:rPr>
              <a:t>Jänne</a:t>
            </a:r>
            <a:r>
              <a:rPr lang="es-ES_tradnl" sz="2200" b="1" dirty="0">
                <a:solidFill>
                  <a:srgbClr val="002060"/>
                </a:solidFill>
                <a:latin typeface="Calibri" panose="020F0502020204030204" pitchFamily="34" charset="0"/>
                <a:cs typeface="Calibri" panose="020F0502020204030204" pitchFamily="34" charset="0"/>
              </a:rPr>
              <a:t> PA et al. CNS </a:t>
            </a:r>
            <a:r>
              <a:rPr lang="es-ES_tradnl" sz="2200" b="1" dirty="0" err="1">
                <a:solidFill>
                  <a:srgbClr val="002060"/>
                </a:solidFill>
                <a:latin typeface="Calibri" panose="020F0502020204030204" pitchFamily="34" charset="0"/>
                <a:cs typeface="Calibri" panose="020F0502020204030204" pitchFamily="34" charset="0"/>
              </a:rPr>
              <a:t>Efficacy</a:t>
            </a:r>
            <a:r>
              <a:rPr lang="es-ES_tradnl" sz="2200" b="1" dirty="0">
                <a:solidFill>
                  <a:srgbClr val="002060"/>
                </a:solidFill>
                <a:latin typeface="Calibri" panose="020F0502020204030204" pitchFamily="34" charset="0"/>
                <a:cs typeface="Calibri" panose="020F0502020204030204" pitchFamily="34" charset="0"/>
              </a:rPr>
              <a:t> </a:t>
            </a:r>
            <a:r>
              <a:rPr lang="es-ES_tradnl" sz="2200" b="1" dirty="0" err="1">
                <a:solidFill>
                  <a:srgbClr val="002060"/>
                </a:solidFill>
                <a:latin typeface="Calibri" panose="020F0502020204030204" pitchFamily="34" charset="0"/>
                <a:cs typeface="Calibri" panose="020F0502020204030204" pitchFamily="34" charset="0"/>
              </a:rPr>
              <a:t>of</a:t>
            </a:r>
            <a:r>
              <a:rPr lang="es-ES_tradnl" sz="2200" b="1" dirty="0">
                <a:solidFill>
                  <a:srgbClr val="002060"/>
                </a:solidFill>
                <a:latin typeface="Calibri" panose="020F0502020204030204" pitchFamily="34" charset="0"/>
                <a:cs typeface="Calibri" panose="020F0502020204030204" pitchFamily="34" charset="0"/>
              </a:rPr>
              <a:t> </a:t>
            </a:r>
            <a:r>
              <a:rPr lang="es-ES_tradnl" sz="2200" b="1" dirty="0" err="1">
                <a:solidFill>
                  <a:srgbClr val="002060"/>
                </a:solidFill>
                <a:latin typeface="Calibri" panose="020F0502020204030204" pitchFamily="34" charset="0"/>
                <a:cs typeface="Calibri" panose="020F0502020204030204" pitchFamily="34" charset="0"/>
              </a:rPr>
              <a:t>Osimertinib</a:t>
            </a:r>
            <a:r>
              <a:rPr lang="es-ES_tradnl" sz="2200" b="1" dirty="0">
                <a:solidFill>
                  <a:srgbClr val="002060"/>
                </a:solidFill>
                <a:latin typeface="Calibri" panose="020F0502020204030204" pitchFamily="34" charset="0"/>
                <a:cs typeface="Calibri" panose="020F0502020204030204" pitchFamily="34" charset="0"/>
              </a:rPr>
              <a:t> </a:t>
            </a:r>
            <a:r>
              <a:rPr lang="es-ES_tradnl" sz="2200" b="1" dirty="0" err="1">
                <a:solidFill>
                  <a:srgbClr val="002060"/>
                </a:solidFill>
                <a:latin typeface="Calibri" panose="020F0502020204030204" pitchFamily="34" charset="0"/>
                <a:cs typeface="Calibri" panose="020F0502020204030204" pitchFamily="34" charset="0"/>
              </a:rPr>
              <a:t>With</a:t>
            </a:r>
            <a:r>
              <a:rPr lang="es-ES_tradnl" sz="2200" b="1" dirty="0">
                <a:solidFill>
                  <a:srgbClr val="002060"/>
                </a:solidFill>
                <a:latin typeface="Calibri" panose="020F0502020204030204" pitchFamily="34" charset="0"/>
                <a:cs typeface="Calibri" panose="020F0502020204030204" pitchFamily="34" charset="0"/>
              </a:rPr>
              <a:t> </a:t>
            </a:r>
            <a:r>
              <a:rPr lang="es-ES_tradnl" sz="2200" b="1" dirty="0" err="1">
                <a:solidFill>
                  <a:srgbClr val="002060"/>
                </a:solidFill>
                <a:latin typeface="Calibri" panose="020F0502020204030204" pitchFamily="34" charset="0"/>
                <a:cs typeface="Calibri" panose="020F0502020204030204" pitchFamily="34" charset="0"/>
              </a:rPr>
              <a:t>or</a:t>
            </a:r>
            <a:r>
              <a:rPr lang="es-ES_tradnl" sz="2200" b="1" dirty="0">
                <a:solidFill>
                  <a:srgbClr val="002060"/>
                </a:solidFill>
                <a:latin typeface="Calibri" panose="020F0502020204030204" pitchFamily="34" charset="0"/>
                <a:cs typeface="Calibri" panose="020F0502020204030204" pitchFamily="34" charset="0"/>
              </a:rPr>
              <a:t> </a:t>
            </a:r>
            <a:r>
              <a:rPr lang="es-ES_tradnl" sz="2200" b="1" dirty="0" err="1">
                <a:solidFill>
                  <a:srgbClr val="002060"/>
                </a:solidFill>
                <a:latin typeface="Calibri" panose="020F0502020204030204" pitchFamily="34" charset="0"/>
                <a:cs typeface="Calibri" panose="020F0502020204030204" pitchFamily="34" charset="0"/>
              </a:rPr>
              <a:t>Without</a:t>
            </a:r>
            <a:r>
              <a:rPr lang="es-ES_tradnl" sz="2200" b="1" dirty="0">
                <a:solidFill>
                  <a:srgbClr val="002060"/>
                </a:solidFill>
                <a:latin typeface="Calibri" panose="020F0502020204030204" pitchFamily="34" charset="0"/>
                <a:cs typeface="Calibri" panose="020F0502020204030204" pitchFamily="34" charset="0"/>
              </a:rPr>
              <a:t> CT in EGFR-</a:t>
            </a:r>
            <a:r>
              <a:rPr lang="es-ES_tradnl" sz="2200" b="1" dirty="0" err="1">
                <a:solidFill>
                  <a:srgbClr val="002060"/>
                </a:solidFill>
                <a:latin typeface="Calibri" panose="020F0502020204030204" pitchFamily="34" charset="0"/>
                <a:cs typeface="Calibri" panose="020F0502020204030204" pitchFamily="34" charset="0"/>
              </a:rPr>
              <a:t>Mutated</a:t>
            </a:r>
            <a:r>
              <a:rPr lang="es-ES_tradnl" sz="2200" b="1" dirty="0">
                <a:solidFill>
                  <a:srgbClr val="002060"/>
                </a:solidFill>
                <a:latin typeface="Calibri" panose="020F0502020204030204" pitchFamily="34" charset="0"/>
                <a:cs typeface="Calibri" panose="020F0502020204030204" pitchFamily="34" charset="0"/>
              </a:rPr>
              <a:t> </a:t>
            </a:r>
            <a:r>
              <a:rPr lang="es-ES_tradnl" sz="2200" b="1" dirty="0" err="1">
                <a:solidFill>
                  <a:srgbClr val="002060"/>
                </a:solidFill>
                <a:latin typeface="Calibri" panose="020F0502020204030204" pitchFamily="34" charset="0"/>
                <a:cs typeface="Calibri" panose="020F0502020204030204" pitchFamily="34" charset="0"/>
              </a:rPr>
              <a:t>Advanced</a:t>
            </a:r>
            <a:r>
              <a:rPr lang="es-ES_tradnl" sz="2200" b="1" dirty="0">
                <a:solidFill>
                  <a:srgbClr val="002060"/>
                </a:solidFill>
                <a:latin typeface="Calibri" panose="020F0502020204030204" pitchFamily="34" charset="0"/>
                <a:cs typeface="Calibri" panose="020F0502020204030204" pitchFamily="34" charset="0"/>
              </a:rPr>
              <a:t> NSCLC. J Clin Oncol. 2024 Mar 1;42(7):808-820</a:t>
            </a:r>
            <a:endParaRPr lang="es-ES_tradnl" dirty="0"/>
          </a:p>
        </p:txBody>
      </p:sp>
      <p:sp>
        <p:nvSpPr>
          <p:cNvPr id="3" name="TextBox 2">
            <a:extLst>
              <a:ext uri="{FF2B5EF4-FFF2-40B4-BE49-F238E27FC236}">
                <a16:creationId xmlns:a16="http://schemas.microsoft.com/office/drawing/2014/main" id="{7A7CA0EE-60F1-AE1F-8CB7-024FB7482663}"/>
              </a:ext>
            </a:extLst>
          </p:cNvPr>
          <p:cNvSpPr txBox="1"/>
          <p:nvPr/>
        </p:nvSpPr>
        <p:spPr>
          <a:xfrm>
            <a:off x="911424" y="5639134"/>
            <a:ext cx="106142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Patients in the combination arm had a greater depth of response compared with those in the monotherapy arm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87B4600-EEAA-4A2C-5B4A-3037BA4F4981}"/>
              </a:ext>
            </a:extLst>
          </p:cNvPr>
          <p:cNvSpPr txBox="1"/>
          <p:nvPr/>
        </p:nvSpPr>
        <p:spPr>
          <a:xfrm>
            <a:off x="9083689" y="6512038"/>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pic>
        <p:nvPicPr>
          <p:cNvPr id="10" name="Picture 9" descr="A graph of a patient&#10;&#10;Description automatically generated with medium confidence">
            <a:extLst>
              <a:ext uri="{FF2B5EF4-FFF2-40B4-BE49-F238E27FC236}">
                <a16:creationId xmlns:a16="http://schemas.microsoft.com/office/drawing/2014/main" id="{63E38179-1EFB-A8A6-62A7-596B9B24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07" y="1593726"/>
            <a:ext cx="5760720" cy="3756991"/>
          </a:xfrm>
          <a:prstGeom prst="rect">
            <a:avLst/>
          </a:prstGeom>
        </p:spPr>
      </p:pic>
      <p:pic>
        <p:nvPicPr>
          <p:cNvPr id="12" name="Picture 11" descr="A graph of a patient&#10;&#10;Description automatically generated with medium confidence">
            <a:extLst>
              <a:ext uri="{FF2B5EF4-FFF2-40B4-BE49-F238E27FC236}">
                <a16:creationId xmlns:a16="http://schemas.microsoft.com/office/drawing/2014/main" id="{A03E77F6-202E-8551-C930-02194931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681" y="1593726"/>
            <a:ext cx="5760720" cy="3657252"/>
          </a:xfrm>
          <a:prstGeom prst="rect">
            <a:avLst/>
          </a:prstGeom>
        </p:spPr>
      </p:pic>
    </p:spTree>
    <p:extLst>
      <p:ext uri="{BB962C8B-B14F-4D97-AF65-F5344CB8AC3E}">
        <p14:creationId xmlns:p14="http://schemas.microsoft.com/office/powerpoint/2010/main" val="205668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72C9-C5E7-C2D7-8538-996285F468F4}"/>
              </a:ext>
            </a:extLst>
          </p:cNvPr>
          <p:cNvSpPr>
            <a:spLocks noGrp="1"/>
          </p:cNvSpPr>
          <p:nvPr>
            <p:ph type="title"/>
          </p:nvPr>
        </p:nvSpPr>
        <p:spPr>
          <a:xfrm>
            <a:off x="343929" y="122839"/>
            <a:ext cx="10515600" cy="1325563"/>
          </a:xfrm>
        </p:spPr>
        <p:txBody>
          <a:bodyPr>
            <a:normAutofit/>
          </a:bodyPr>
          <a:lstStyle/>
          <a:p>
            <a:r>
              <a:rPr lang="en-US" sz="2200" b="1" dirty="0" err="1">
                <a:solidFill>
                  <a:srgbClr val="002060"/>
                </a:solidFill>
                <a:latin typeface="Calibri" panose="020F0502020204030204" pitchFamily="34" charset="0"/>
                <a:cs typeface="Calibri" panose="020F0502020204030204" pitchFamily="34" charset="0"/>
              </a:rPr>
              <a:t>Jänne</a:t>
            </a:r>
            <a:r>
              <a:rPr lang="en-US" sz="2200" b="1" dirty="0">
                <a:solidFill>
                  <a:srgbClr val="002060"/>
                </a:solidFill>
                <a:latin typeface="Calibri" panose="020F0502020204030204" pitchFamily="34" charset="0"/>
                <a:cs typeface="Calibri" panose="020F0502020204030204" pitchFamily="34" charset="0"/>
              </a:rPr>
              <a:t> PA et al. CNS Efficacy of Osimertinib With or Without CT in EGFR-Mutated Advanced NSCLC. J Clin Oncol. 2024 Mar 1;42(7):808-820</a:t>
            </a:r>
            <a:br>
              <a:rPr lang="en-US" sz="2200" b="1" dirty="0">
                <a:solidFill>
                  <a:srgbClr val="002060"/>
                </a:solidFill>
                <a:latin typeface="Calibri" panose="020F0502020204030204" pitchFamily="34" charset="0"/>
                <a:cs typeface="Calibri" panose="020F0502020204030204" pitchFamily="34" charset="0"/>
              </a:rPr>
            </a:br>
            <a:r>
              <a:rPr lang="en-US" sz="2200" b="1" dirty="0">
                <a:solidFill>
                  <a:srgbClr val="0070C0"/>
                </a:solidFill>
                <a:latin typeface="Calibri" panose="020F0502020204030204" pitchFamily="34" charset="0"/>
                <a:cs typeface="Calibri" panose="020F0502020204030204" pitchFamily="34" charset="0"/>
              </a:rPr>
              <a:t>My take home messages</a:t>
            </a:r>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45A28CD-187E-18FE-3CA0-E6A4408B55F8}"/>
              </a:ext>
            </a:extLst>
          </p:cNvPr>
          <p:cNvSpPr txBox="1"/>
          <p:nvPr/>
        </p:nvSpPr>
        <p:spPr>
          <a:xfrm>
            <a:off x="688932" y="1786941"/>
            <a:ext cx="10272293"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randomly assigned patients in FLAURA2 had brain scans at baseline (MRI in 84%)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Scans were assessed by neuroradiologist BIRC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Among 222 patients with baseline CNS metastases,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osimertinib+CT</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demonstrated a clinically and meaningful improvement in CNS PFS compared with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monotherapy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support the combination as 1L in patients with EGFR mutations and CNS disease at baseline</a:t>
            </a:r>
          </a:p>
        </p:txBody>
      </p:sp>
      <p:sp>
        <p:nvSpPr>
          <p:cNvPr id="4" name="TextBox 3">
            <a:extLst>
              <a:ext uri="{FF2B5EF4-FFF2-40B4-BE49-F238E27FC236}">
                <a16:creationId xmlns:a16="http://schemas.microsoft.com/office/drawing/2014/main" id="{F6AFDCA0-B25F-5288-1360-F1E024479A27}"/>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328715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9DCF-82C5-9D6A-A4C2-44F5C9B0353A}"/>
              </a:ext>
            </a:extLst>
          </p:cNvPr>
          <p:cNvSpPr>
            <a:spLocks noGrp="1"/>
          </p:cNvSpPr>
          <p:nvPr>
            <p:ph type="title"/>
          </p:nvPr>
        </p:nvSpPr>
        <p:spPr>
          <a:xfrm>
            <a:off x="130776" y="165100"/>
            <a:ext cx="11654824" cy="1325563"/>
          </a:xfrm>
        </p:spPr>
        <p:txBody>
          <a:bodyPr>
            <a:normAutofit fontScale="90000"/>
          </a:bodyPr>
          <a:lstStyle/>
          <a:p>
            <a:r>
              <a:rPr lang="en-US" sz="2200" b="1" i="0" u="none" strike="noStrike" dirty="0">
                <a:solidFill>
                  <a:srgbClr val="002060"/>
                </a:solidFill>
                <a:effectLst/>
                <a:latin typeface="Calibri" panose="020F0502020204030204" pitchFamily="34" charset="0"/>
                <a:cs typeface="Calibri" panose="020F0502020204030204" pitchFamily="34" charset="0"/>
              </a:rPr>
              <a:t>Park S et al. Phase II Efficacy and Safety of 80 mg Osimertinib in Patients With Leptomeningeal Metastases Associated With EGFR Mutation-Positive NSCLC (BLOSSOM). J Clin Oncol. 2024 Aug 10;42(23):2747-2756</a:t>
            </a:r>
            <a:br>
              <a:rPr lang="en-US" sz="2200" b="1" i="0" u="none" strike="noStrike" dirty="0">
                <a:solidFill>
                  <a:srgbClr val="002060"/>
                </a:solidFill>
                <a:effectLst/>
                <a:latin typeface="Calibri" panose="020F0502020204030204" pitchFamily="34" charset="0"/>
                <a:cs typeface="Calibri" panose="020F0502020204030204" pitchFamily="34" charset="0"/>
              </a:rPr>
            </a:br>
            <a:r>
              <a:rPr lang="en-US" sz="2200" b="1" dirty="0">
                <a:solidFill>
                  <a:srgbClr val="0070C0"/>
                </a:solidFill>
                <a:latin typeface="Calibri" panose="020F0502020204030204" pitchFamily="34" charset="0"/>
                <a:cs typeface="Calibri" panose="020F0502020204030204" pitchFamily="34" charset="0"/>
              </a:rPr>
              <a:t>My take home messages</a:t>
            </a:r>
            <a:br>
              <a:rPr lang="en-US" sz="1000" dirty="0">
                <a:latin typeface="Calibri" panose="020F0502020204030204" pitchFamily="34" charset="0"/>
                <a:cs typeface="Calibri" panose="020F0502020204030204" pitchFamily="34" charset="0"/>
              </a:rPr>
            </a:br>
            <a:br>
              <a:rPr lang="en-US" sz="2000" b="1" i="0" u="none" strike="noStrike" dirty="0">
                <a:solidFill>
                  <a:srgbClr val="002060"/>
                </a:solidFill>
                <a:effectLst/>
                <a:latin typeface="Calibri" panose="020F0502020204030204" pitchFamily="34" charset="0"/>
                <a:cs typeface="Calibri" panose="020F0502020204030204" pitchFamily="34" charset="0"/>
              </a:rPr>
            </a:br>
            <a:endParaRPr lang="en-US" sz="2000"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7EB915F-2DC1-478C-2331-BACF439205C6}"/>
              </a:ext>
            </a:extLst>
          </p:cNvPr>
          <p:cNvSpPr txBox="1"/>
          <p:nvPr/>
        </p:nvSpPr>
        <p:spPr>
          <a:xfrm>
            <a:off x="350729" y="1290181"/>
            <a:ext cx="10897644" cy="280076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High efficacy of 80 mg once daily of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patients with LMs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important limitation (as recognized by the authors in the “Discussion”): the study includes patients initially treated with 1st and 2nd generation EGFR TKI</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present SoC: 3rd generation EGFR TKI</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study supports the standard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dose (80 mg) vs double daily dose (160 mg) in patients with CNS disease</a:t>
            </a:r>
          </a:p>
        </p:txBody>
      </p:sp>
      <p:sp>
        <p:nvSpPr>
          <p:cNvPr id="4" name="TextBox 3">
            <a:extLst>
              <a:ext uri="{FF2B5EF4-FFF2-40B4-BE49-F238E27FC236}">
                <a16:creationId xmlns:a16="http://schemas.microsoft.com/office/drawing/2014/main" id="{F9137018-6287-D45D-33FA-D992B478F1BC}"/>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221340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DB1E-EC0E-B8E5-9F7A-C6E2B2520112}"/>
              </a:ext>
            </a:extLst>
          </p:cNvPr>
          <p:cNvSpPr>
            <a:spLocks noGrp="1"/>
          </p:cNvSpPr>
          <p:nvPr>
            <p:ph type="title"/>
          </p:nvPr>
        </p:nvSpPr>
        <p:spPr/>
        <p:txBody>
          <a:bodyPr/>
          <a:lstStyle/>
          <a:p>
            <a:pPr algn="l"/>
            <a:r>
              <a:rPr lang="en-US" b="1" dirty="0"/>
              <a:t>Positive Topline OS Results from Pivotal Phase III MARIPOSA Study Announced</a:t>
            </a:r>
            <a:br>
              <a:rPr lang="en-US" b="1" dirty="0"/>
            </a:br>
            <a:r>
              <a:rPr lang="en-US" sz="2400" b="1" dirty="0"/>
              <a:t>Press Release: </a:t>
            </a:r>
            <a:r>
              <a:rPr lang="en-US" sz="2400" dirty="0"/>
              <a:t>January 7</a:t>
            </a:r>
            <a:r>
              <a:rPr lang="en-US" sz="2400" b="1" dirty="0"/>
              <a:t>, 2025</a:t>
            </a:r>
            <a:endParaRPr lang="en-US" dirty="0"/>
          </a:p>
        </p:txBody>
      </p:sp>
      <p:sp>
        <p:nvSpPr>
          <p:cNvPr id="3" name="Content Placeholder 2">
            <a:extLst>
              <a:ext uri="{FF2B5EF4-FFF2-40B4-BE49-F238E27FC236}">
                <a16:creationId xmlns:a16="http://schemas.microsoft.com/office/drawing/2014/main" id="{1147D18C-E885-60AF-1033-D0B268A8A25B}"/>
              </a:ext>
            </a:extLst>
          </p:cNvPr>
          <p:cNvSpPr>
            <a:spLocks noGrp="1"/>
          </p:cNvSpPr>
          <p:nvPr>
            <p:ph idx="1"/>
          </p:nvPr>
        </p:nvSpPr>
        <p:spPr>
          <a:xfrm>
            <a:off x="767408" y="1715347"/>
            <a:ext cx="10358967" cy="3672408"/>
          </a:xfrm>
        </p:spPr>
        <p:txBody>
          <a:bodyPr/>
          <a:lstStyle/>
          <a:p>
            <a:pPr marL="98425" indent="0">
              <a:buNone/>
            </a:pPr>
            <a:r>
              <a:rPr lang="en-US" sz="1900" b="0" dirty="0"/>
              <a:t>“</a:t>
            </a:r>
            <a:r>
              <a:rPr lang="en-US" sz="2000" b="0" dirty="0"/>
              <a:t>[Today were]</a:t>
            </a:r>
            <a:r>
              <a:rPr lang="en-US" sz="1900" b="0" dirty="0"/>
              <a:t> announced positive topline results for the gold standard endpoint in cancer treatment of overall survival (OS) from the Phase 3 MARIPOSA study, evaluating </a:t>
            </a:r>
            <a:r>
              <a:rPr lang="en-US" sz="1900" b="0" dirty="0" err="1"/>
              <a:t>amivantamab-vmjw</a:t>
            </a:r>
            <a:r>
              <a:rPr lang="en-US" sz="1900" b="0" dirty="0"/>
              <a:t> plus </a:t>
            </a:r>
            <a:r>
              <a:rPr lang="en-US" sz="1900" b="0" dirty="0" err="1"/>
              <a:t>lazertinib</a:t>
            </a:r>
            <a:r>
              <a:rPr lang="en-US" sz="1900" b="0" dirty="0"/>
              <a:t> as a first-line therapy for patients with locally advanced or metastatic non-small cell lung cancer (NSCLC) with epidermal growth factor receptor (EGFR) exon 19 deletions (ex19del) or L858R substitution mutations. The chemotherapy-free combination regimen met the final pre-specified secondary endpoint of OS and demonstrated clinically meaningful and statistically significant improvement in OS versus the current standard of care </a:t>
            </a:r>
            <a:r>
              <a:rPr lang="en-US" sz="1900" b="0" dirty="0" err="1"/>
              <a:t>osimertinib</a:t>
            </a:r>
            <a:r>
              <a:rPr lang="en-US" sz="1900" b="0" dirty="0"/>
              <a:t>. Improvement in median OS is expected to exceed one year. Results from the final OS analysis build upon previously reported data from the interim analysis and positive results from the PFS analysis.</a:t>
            </a:r>
          </a:p>
          <a:p>
            <a:pPr marL="98425" indent="0">
              <a:buNone/>
            </a:pPr>
            <a:r>
              <a:rPr lang="en-US" sz="1900" b="0" dirty="0"/>
              <a:t>Due to the impact of these data on patient care, these OS results will be presented at an upcoming major medical meeting, and will be shared with global health authorities. </a:t>
            </a:r>
            <a:r>
              <a:rPr lang="en-US" sz="1900" b="0" dirty="0" err="1"/>
              <a:t>Amivantamab</a:t>
            </a:r>
            <a:r>
              <a:rPr lang="en-US" sz="1900" b="0" dirty="0"/>
              <a:t> combined with </a:t>
            </a:r>
            <a:r>
              <a:rPr lang="en-US" sz="1900" b="0" dirty="0" err="1"/>
              <a:t>lazertinib</a:t>
            </a:r>
            <a:r>
              <a:rPr lang="en-US" sz="1900" b="0" dirty="0"/>
              <a:t> is approved in the United States and Europe for the first-line treatment of patients with EGFR-mutated NSCLC based on the MARIPOSA Phase 3 study.”</a:t>
            </a:r>
          </a:p>
        </p:txBody>
      </p:sp>
      <p:sp>
        <p:nvSpPr>
          <p:cNvPr id="4" name="TextBox 3">
            <a:extLst>
              <a:ext uri="{FF2B5EF4-FFF2-40B4-BE49-F238E27FC236}">
                <a16:creationId xmlns:a16="http://schemas.microsoft.com/office/drawing/2014/main" id="{2D9BBC52-AE34-F45E-3771-0E649CB75DAC}"/>
              </a:ext>
            </a:extLst>
          </p:cNvPr>
          <p:cNvSpPr txBox="1"/>
          <p:nvPr/>
        </p:nvSpPr>
        <p:spPr>
          <a:xfrm>
            <a:off x="479376" y="6328884"/>
            <a:ext cx="10282712" cy="323165"/>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https://</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finance.yahoo.com</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/news/rybrevant-amivantamab-vmjw-plus-lazcluze-130000654.html?guccounter=2</a:t>
            </a:r>
          </a:p>
        </p:txBody>
      </p:sp>
      <p:sp>
        <p:nvSpPr>
          <p:cNvPr id="5" name="TextBox 4">
            <a:extLst>
              <a:ext uri="{FF2B5EF4-FFF2-40B4-BE49-F238E27FC236}">
                <a16:creationId xmlns:a16="http://schemas.microsoft.com/office/drawing/2014/main" id="{825F386A-FECA-F7CB-C7E2-9B2808F8F03D}"/>
              </a:ext>
            </a:extLst>
          </p:cNvPr>
          <p:cNvSpPr txBox="1"/>
          <p:nvPr/>
        </p:nvSpPr>
        <p:spPr>
          <a:xfrm>
            <a:off x="257577" y="3696237"/>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38664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6B9D-D155-CF30-2248-4BAC5DE369CE}"/>
              </a:ext>
            </a:extLst>
          </p:cNvPr>
          <p:cNvSpPr>
            <a:spLocks noGrp="1"/>
          </p:cNvSpPr>
          <p:nvPr>
            <p:ph type="title"/>
          </p:nvPr>
        </p:nvSpPr>
        <p:spPr>
          <a:xfrm>
            <a:off x="237868" y="57149"/>
            <a:ext cx="10515600" cy="1325563"/>
          </a:xfrm>
        </p:spPr>
        <p:txBody>
          <a:bodyPr>
            <a:normAutofit/>
          </a:bodyPr>
          <a:lstStyle/>
          <a:p>
            <a:r>
              <a:rPr lang="en-US" sz="2000" b="1" dirty="0" err="1">
                <a:solidFill>
                  <a:srgbClr val="002060"/>
                </a:solidFill>
                <a:latin typeface="Calibri" panose="020F0502020204030204" pitchFamily="34" charset="0"/>
                <a:cs typeface="Calibri" panose="020F0502020204030204" pitchFamily="34" charset="0"/>
              </a:rPr>
              <a:t>Gadgeel</a:t>
            </a:r>
            <a:r>
              <a:rPr lang="en-US" sz="2000" b="1" dirty="0">
                <a:solidFill>
                  <a:srgbClr val="002060"/>
                </a:solidFill>
                <a:latin typeface="Calibri" panose="020F0502020204030204" pitchFamily="34" charset="0"/>
                <a:cs typeface="Calibri" panose="020F0502020204030204" pitchFamily="34" charset="0"/>
              </a:rPr>
              <a:t> S et al. </a:t>
            </a:r>
            <a:r>
              <a:rPr lang="en-US" sz="2000" b="1" dirty="0" err="1">
                <a:solidFill>
                  <a:srgbClr val="002060"/>
                </a:solidFill>
                <a:latin typeface="Calibri" panose="020F0502020204030204" pitchFamily="34" charset="0"/>
                <a:cs typeface="Calibri" panose="020F0502020204030204" pitchFamily="34" charset="0"/>
              </a:rPr>
              <a:t>Amivantamab</a:t>
            </a:r>
            <a:r>
              <a:rPr lang="en-US" sz="2000" b="1" dirty="0">
                <a:solidFill>
                  <a:srgbClr val="002060"/>
                </a:solidFill>
                <a:latin typeface="Calibri" panose="020F0502020204030204" pitchFamily="34" charset="0"/>
                <a:cs typeface="Calibri" panose="020F0502020204030204" pitchFamily="34" charset="0"/>
              </a:rPr>
              <a:t> Plus Lazertinib vs Osimertinib in First-line EGFR-mutant Advanced NSCLC: Longer Follow-up of the MARIPOSA Study. WCLC 2024; Abstract OA02.03</a:t>
            </a:r>
            <a:br>
              <a:rPr lang="en-US" sz="2000" b="1" dirty="0">
                <a:solidFill>
                  <a:srgbClr val="002060"/>
                </a:solidFill>
                <a:latin typeface="Calibri" panose="020F0502020204030204" pitchFamily="34" charset="0"/>
                <a:cs typeface="Calibri" panose="020F0502020204030204" pitchFamily="34" charset="0"/>
              </a:rPr>
            </a:br>
            <a:r>
              <a:rPr lang="en-US" sz="2000" b="1" dirty="0">
                <a:solidFill>
                  <a:srgbClr val="0070C0"/>
                </a:solidFill>
                <a:latin typeface="Calibri" panose="020F0502020204030204" pitchFamily="34" charset="0"/>
                <a:cs typeface="Calibri" panose="020F0502020204030204" pitchFamily="34" charset="0"/>
              </a:rPr>
              <a:t>My take home messages</a:t>
            </a:r>
            <a:endParaRPr lang="en-US" sz="2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2B1FAEE-680D-40CC-1BD2-74744FA2D554}"/>
              </a:ext>
            </a:extLst>
          </p:cNvPr>
          <p:cNvSpPr>
            <a:spLocks noGrp="1"/>
          </p:cNvSpPr>
          <p:nvPr>
            <p:ph idx="1"/>
          </p:nvPr>
        </p:nvSpPr>
        <p:spPr>
          <a:xfrm>
            <a:off x="474945" y="1486374"/>
            <a:ext cx="10961318" cy="4651695"/>
          </a:xfrm>
        </p:spPr>
        <p:txBody>
          <a:bodyPr>
            <a:noAutofit/>
          </a:bodyPr>
          <a:lstStyle/>
          <a:p>
            <a:r>
              <a:rPr lang="en-US" sz="2200" dirty="0">
                <a:latin typeface="Calibri" panose="020F0502020204030204" pitchFamily="34" charset="0"/>
                <a:cs typeface="Calibri" panose="020F0502020204030204" pitchFamily="34" charset="0"/>
              </a:rPr>
              <a:t>After longer follow-up (median: 31.1 months), data continue to favor 1L </a:t>
            </a:r>
            <a:r>
              <a:rPr lang="en-US" sz="2200" dirty="0" err="1">
                <a:latin typeface="Calibri" panose="020F0502020204030204" pitchFamily="34" charset="0"/>
                <a:cs typeface="Calibri" panose="020F0502020204030204" pitchFamily="34" charset="0"/>
              </a:rPr>
              <a:t>amivantamab+lazertinib</a:t>
            </a:r>
            <a:r>
              <a:rPr lang="en-US" sz="2200" dirty="0">
                <a:latin typeface="Calibri" panose="020F0502020204030204" pitchFamily="34" charset="0"/>
                <a:cs typeface="Calibri" panose="020F0502020204030204" pitchFamily="34" charset="0"/>
              </a:rPr>
              <a:t> over </a:t>
            </a:r>
            <a:r>
              <a:rPr lang="en-US" sz="2200" dirty="0" err="1">
                <a:latin typeface="Calibri" panose="020F0502020204030204" pitchFamily="34" charset="0"/>
                <a:cs typeface="Calibri" panose="020F0502020204030204" pitchFamily="34" charset="0"/>
              </a:rPr>
              <a:t>osimertinib</a:t>
            </a:r>
            <a:r>
              <a:rPr lang="en-US" sz="2200" dirty="0">
                <a:latin typeface="Calibri" panose="020F0502020204030204" pitchFamily="34" charset="0"/>
                <a:cs typeface="Calibri" panose="020F0502020204030204" pitchFamily="34" charset="0"/>
              </a:rPr>
              <a:t> with a promising OS trend (HR, 0.77) in patients with EGFR-mutant advanced NSCLC​</a:t>
            </a:r>
          </a:p>
          <a:p>
            <a:r>
              <a:rPr lang="en-US" sz="2200" dirty="0">
                <a:latin typeface="Calibri" panose="020F0502020204030204" pitchFamily="34" charset="0"/>
                <a:cs typeface="Calibri" panose="020F0502020204030204" pitchFamily="34" charset="0"/>
              </a:rPr>
              <a:t>OS curves separate early and widen over time, favoring </a:t>
            </a:r>
            <a:r>
              <a:rPr lang="en-US" sz="2200" dirty="0" err="1">
                <a:latin typeface="Calibri" panose="020F0502020204030204" pitchFamily="34" charset="0"/>
                <a:cs typeface="Calibri" panose="020F0502020204030204" pitchFamily="34" charset="0"/>
              </a:rPr>
              <a:t>amivantamab+lazertinib</a:t>
            </a:r>
            <a:endParaRPr lang="en-US" sz="2200" dirty="0">
              <a:latin typeface="Calibri" panose="020F0502020204030204" pitchFamily="34" charset="0"/>
              <a:cs typeface="Calibri" panose="020F0502020204030204" pitchFamily="34" charset="0"/>
            </a:endParaRPr>
          </a:p>
          <a:p>
            <a:r>
              <a:rPr lang="en-US" sz="2200" i="1" dirty="0">
                <a:latin typeface="Calibri" panose="020F0502020204030204" pitchFamily="34" charset="0"/>
                <a:cs typeface="Calibri" panose="020F0502020204030204" pitchFamily="34" charset="0"/>
              </a:rPr>
              <a:t>Press release: </a:t>
            </a:r>
            <a:r>
              <a:rPr lang="en-US" sz="2200" dirty="0">
                <a:latin typeface="Calibri" panose="020F0502020204030204" pitchFamily="34" charset="0"/>
                <a:cs typeface="Calibri" panose="020F0502020204030204" pitchFamily="34" charset="0"/>
              </a:rPr>
              <a:t>positive and clinically meaningful OS benefit with the combination</a:t>
            </a:r>
          </a:p>
          <a:p>
            <a:r>
              <a:rPr lang="en-US" sz="2200" dirty="0">
                <a:latin typeface="Calibri" panose="020F0502020204030204" pitchFamily="34" charset="0"/>
                <a:cs typeface="Calibri" panose="020F0502020204030204" pitchFamily="34" charset="0"/>
              </a:rPr>
              <a:t>A clear scientific rationale: “proactively address mechanisms of resistance to </a:t>
            </a:r>
            <a:r>
              <a:rPr lang="en-US" sz="2200" dirty="0" err="1">
                <a:latin typeface="Calibri" panose="020F0502020204030204" pitchFamily="34" charset="0"/>
                <a:cs typeface="Calibri" panose="020F0502020204030204" pitchFamily="34" charset="0"/>
              </a:rPr>
              <a:t>osimertinib</a:t>
            </a:r>
            <a:r>
              <a:rPr lang="en-US" sz="2200" dirty="0">
                <a:latin typeface="Calibri" panose="020F0502020204030204" pitchFamily="34" charset="0"/>
                <a:cs typeface="Calibri" panose="020F0502020204030204" pitchFamily="34" charset="0"/>
              </a:rPr>
              <a:t> </a:t>
            </a:r>
            <a:r>
              <a:rPr lang="en-GB" sz="2200" dirty="0">
                <a:effectLst/>
                <a:latin typeface="Calibri" panose="020F0502020204030204" pitchFamily="34" charset="0"/>
                <a:cs typeface="Calibri" panose="020F0502020204030204" pitchFamily="34" charset="0"/>
              </a:rPr>
              <a:t>blocking EGFR and MET”</a:t>
            </a:r>
          </a:p>
          <a:p>
            <a:r>
              <a:rPr lang="en-GB" sz="2200" b="0" i="0" dirty="0">
                <a:effectLst/>
                <a:highlight>
                  <a:srgbClr val="FFFFFF"/>
                </a:highlight>
                <a:latin typeface="Calibri" panose="020F0502020204030204" pitchFamily="34" charset="0"/>
                <a:cs typeface="Calibri" panose="020F0502020204030204" pitchFamily="34" charset="0"/>
              </a:rPr>
              <a:t>High incidence of EGFR- and MET-related </a:t>
            </a:r>
            <a:r>
              <a:rPr lang="en-GB" sz="2200" dirty="0">
                <a:highlight>
                  <a:srgbClr val="FFFFFF"/>
                </a:highlight>
                <a:latin typeface="Calibri" panose="020F0502020204030204" pitchFamily="34" charset="0"/>
                <a:cs typeface="Calibri" panose="020F0502020204030204" pitchFamily="34" charset="0"/>
              </a:rPr>
              <a:t>AEs</a:t>
            </a:r>
            <a:r>
              <a:rPr lang="en-GB" sz="2200" b="0" i="0" dirty="0">
                <a:highlight>
                  <a:srgbClr val="FFFFFF"/>
                </a:highlight>
                <a:latin typeface="Calibri" panose="020F0502020204030204" pitchFamily="34" charset="0"/>
                <a:cs typeface="Calibri" panose="020F0502020204030204" pitchFamily="34" charset="0"/>
              </a:rPr>
              <a:t>; toxicity management is relevant</a:t>
            </a:r>
            <a:endParaRPr lang="en-GB" sz="2200" dirty="0">
              <a:effectLst/>
              <a:latin typeface="Calibri" panose="020F0502020204030204" pitchFamily="34" charset="0"/>
              <a:cs typeface="Calibri" panose="020F0502020204030204" pitchFamily="34" charset="0"/>
            </a:endParaRPr>
          </a:p>
          <a:p>
            <a:r>
              <a:rPr lang="en-GB" sz="2200" dirty="0">
                <a:latin typeface="Calibri" panose="020F0502020204030204" pitchFamily="34" charset="0"/>
                <a:cs typeface="Calibri" panose="020F0502020204030204" pitchFamily="34" charset="0"/>
              </a:rPr>
              <a:t>The data support the combination as 1L in patients with EGFR mutations</a:t>
            </a:r>
            <a:endParaRPr lang="en-US"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40CA4B3-50AB-10ED-749F-0B0937ADE7EF}"/>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403151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434D-76DF-4B37-05CB-69ED2EE3DC39}"/>
              </a:ext>
            </a:extLst>
          </p:cNvPr>
          <p:cNvSpPr>
            <a:spLocks noGrp="1"/>
          </p:cNvSpPr>
          <p:nvPr>
            <p:ph type="title"/>
          </p:nvPr>
        </p:nvSpPr>
        <p:spPr>
          <a:xfrm>
            <a:off x="153086" y="139982"/>
            <a:ext cx="10515600" cy="1325563"/>
          </a:xfrm>
        </p:spPr>
        <p:txBody>
          <a:bodyPr>
            <a:normAutofit/>
          </a:bodyPr>
          <a:lstStyle/>
          <a:p>
            <a:r>
              <a:rPr lang="en-GB" sz="2000" b="1" i="0" u="none" strike="noStrike" dirty="0">
                <a:solidFill>
                  <a:srgbClr val="002060"/>
                </a:solidFill>
                <a:effectLst/>
                <a:latin typeface="Calibri" panose="020F0502020204030204" pitchFamily="34" charset="0"/>
                <a:cs typeface="Calibri" panose="020F0502020204030204" pitchFamily="34" charset="0"/>
              </a:rPr>
              <a:t>Nguyen D et al. </a:t>
            </a:r>
            <a:r>
              <a:rPr lang="en-GB" sz="2000" b="1" i="0" u="none" strike="noStrike" dirty="0" err="1">
                <a:solidFill>
                  <a:srgbClr val="002060"/>
                </a:solidFill>
                <a:effectLst/>
                <a:latin typeface="Calibri" panose="020F0502020204030204" pitchFamily="34" charset="0"/>
                <a:cs typeface="Calibri" panose="020F0502020204030204" pitchFamily="34" charset="0"/>
              </a:rPr>
              <a:t>Amivantamab</a:t>
            </a:r>
            <a:r>
              <a:rPr lang="en-GB" sz="2000" b="1" i="0" u="none" strike="noStrike" dirty="0">
                <a:solidFill>
                  <a:srgbClr val="002060"/>
                </a:solidFill>
                <a:effectLst/>
                <a:latin typeface="Calibri" panose="020F0502020204030204" pitchFamily="34" charset="0"/>
                <a:cs typeface="Calibri" panose="020F0502020204030204" pitchFamily="34" charset="0"/>
              </a:rPr>
              <a:t> Plus Lazertinib vs Osimertinib in First-Line, EGFR-Mutant Advanced NSCLC: Patient-relevant Outcomes from MARIPOSA. WCLC 2024; Abstract MA12.07</a:t>
            </a:r>
            <a:br>
              <a:rPr lang="en-GB" sz="2000" b="1" i="0" u="none" strike="noStrike" dirty="0">
                <a:solidFill>
                  <a:srgbClr val="002060"/>
                </a:solidFill>
                <a:effectLst/>
                <a:latin typeface="Calibri" panose="020F0502020204030204" pitchFamily="34" charset="0"/>
                <a:cs typeface="Calibri" panose="020F0502020204030204" pitchFamily="34" charset="0"/>
              </a:rPr>
            </a:br>
            <a:r>
              <a:rPr lang="en-AU" sz="2000" b="1" dirty="0">
                <a:solidFill>
                  <a:srgbClr val="0070C0"/>
                </a:solidFill>
                <a:latin typeface="Calibri" panose="020F0502020204030204" pitchFamily="34" charset="0"/>
                <a:cs typeface="Calibri" panose="020F0502020204030204" pitchFamily="34" charset="0"/>
              </a:rPr>
              <a:t>My take home messages</a:t>
            </a:r>
            <a:endParaRPr lang="es-ES_tradnl" sz="2000"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4CEF780-8DB4-B4E3-AEA3-BDFF71CE8D7B}"/>
              </a:ext>
            </a:extLst>
          </p:cNvPr>
          <p:cNvSpPr txBox="1"/>
          <p:nvPr/>
        </p:nvSpPr>
        <p:spPr>
          <a:xfrm>
            <a:off x="741124" y="1708613"/>
            <a:ext cx="10384076"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a:t>
            </a: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GB"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lazertinib</a:t>
            </a: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combination therapy delayed symptomatic progression compared to </a:t>
            </a:r>
            <a:r>
              <a:rPr kumimoji="0" lang="en-GB"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Symptomatic progression is a patient-relevant endpoint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QoL was maintained in both treatment arms</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increased adverse events from amivantamab+ lazertinib did not meaningfully impact patients’ health-related QoL</a:t>
            </a:r>
            <a:endParaRPr kumimoji="0" lang="es-ES_trad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DF746C9-6A36-6EEA-6E75-4B8E64D9CD39}"/>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3109949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B489-DBA8-3073-1E47-810DEC4CB267}"/>
              </a:ext>
            </a:extLst>
          </p:cNvPr>
          <p:cNvSpPr>
            <a:spLocks noGrp="1"/>
          </p:cNvSpPr>
          <p:nvPr>
            <p:ph type="title"/>
          </p:nvPr>
        </p:nvSpPr>
        <p:spPr>
          <a:xfrm>
            <a:off x="245934" y="115352"/>
            <a:ext cx="11700132" cy="974466"/>
          </a:xfrm>
        </p:spPr>
        <p:txBody>
          <a:bodyPr>
            <a:normAutofit/>
          </a:bodyPr>
          <a:lstStyle/>
          <a:p>
            <a:r>
              <a:rPr lang="en-GB" sz="2000" b="1" i="0" u="none" strike="noStrike" dirty="0" err="1">
                <a:solidFill>
                  <a:srgbClr val="002060"/>
                </a:solidFill>
                <a:effectLst/>
                <a:latin typeface="Calibri" panose="020F0502020204030204" pitchFamily="34" charset="0"/>
                <a:cs typeface="Calibri" panose="020F0502020204030204" pitchFamily="34" charset="0"/>
              </a:rPr>
              <a:t>Felip</a:t>
            </a:r>
            <a:r>
              <a:rPr lang="en-GB" sz="2000" b="1" i="0" u="none" strike="noStrike" dirty="0">
                <a:solidFill>
                  <a:srgbClr val="002060"/>
                </a:solidFill>
                <a:effectLst/>
                <a:latin typeface="Calibri" panose="020F0502020204030204" pitchFamily="34" charset="0"/>
                <a:cs typeface="Calibri" panose="020F0502020204030204" pitchFamily="34" charset="0"/>
              </a:rPr>
              <a:t> E et al. </a:t>
            </a:r>
            <a:r>
              <a:rPr lang="en-GB" sz="2000" b="1" i="0" u="none" strike="noStrike" dirty="0" err="1">
                <a:solidFill>
                  <a:srgbClr val="002060"/>
                </a:solidFill>
                <a:effectLst/>
                <a:latin typeface="Calibri" panose="020F0502020204030204" pitchFamily="34" charset="0"/>
                <a:cs typeface="Calibri" panose="020F0502020204030204" pitchFamily="34" charset="0"/>
              </a:rPr>
              <a:t>Amivantamab</a:t>
            </a:r>
            <a:r>
              <a:rPr lang="en-GB" sz="2000" b="1" i="0" u="none" strike="noStrike" dirty="0">
                <a:solidFill>
                  <a:srgbClr val="002060"/>
                </a:solidFill>
                <a:effectLst/>
                <a:latin typeface="Calibri" panose="020F0502020204030204" pitchFamily="34" charset="0"/>
                <a:cs typeface="Calibri" panose="020F0502020204030204" pitchFamily="34" charset="0"/>
              </a:rPr>
              <a:t> plus </a:t>
            </a:r>
            <a:r>
              <a:rPr lang="en-GB" sz="2000" b="1" i="0" u="none" strike="noStrike" dirty="0" err="1">
                <a:solidFill>
                  <a:srgbClr val="002060"/>
                </a:solidFill>
                <a:effectLst/>
                <a:latin typeface="Calibri" panose="020F0502020204030204" pitchFamily="34" charset="0"/>
                <a:cs typeface="Calibri" panose="020F0502020204030204" pitchFamily="34" charset="0"/>
              </a:rPr>
              <a:t>lazertinib</a:t>
            </a:r>
            <a:r>
              <a:rPr lang="en-GB" sz="2000" b="1" i="0" u="none" strike="noStrike" dirty="0">
                <a:solidFill>
                  <a:srgbClr val="002060"/>
                </a:solidFill>
                <a:effectLst/>
                <a:latin typeface="Calibri" panose="020F0502020204030204" pitchFamily="34" charset="0"/>
                <a:cs typeface="Calibri" panose="020F0502020204030204" pitchFamily="34" charset="0"/>
              </a:rPr>
              <a:t> vs </a:t>
            </a:r>
            <a:r>
              <a:rPr lang="en-GB" sz="2000" b="1" i="0" u="none" strike="noStrike" dirty="0" err="1">
                <a:solidFill>
                  <a:srgbClr val="002060"/>
                </a:solidFill>
                <a:effectLst/>
                <a:latin typeface="Calibri" panose="020F0502020204030204" pitchFamily="34" charset="0"/>
                <a:cs typeface="Calibri" panose="020F0502020204030204" pitchFamily="34" charset="0"/>
              </a:rPr>
              <a:t>osimertinib</a:t>
            </a:r>
            <a:r>
              <a:rPr lang="en-GB" sz="2000" b="1" i="0" u="none" strike="noStrike" dirty="0">
                <a:solidFill>
                  <a:srgbClr val="002060"/>
                </a:solidFill>
                <a:effectLst/>
                <a:latin typeface="Calibri" panose="020F0502020204030204" pitchFamily="34" charset="0"/>
                <a:cs typeface="Calibri" panose="020F0502020204030204" pitchFamily="34" charset="0"/>
              </a:rPr>
              <a:t> in </a:t>
            </a:r>
            <a:r>
              <a:rPr lang="en-GB" sz="2000" b="1" dirty="0">
                <a:solidFill>
                  <a:srgbClr val="002060"/>
                </a:solidFill>
                <a:latin typeface="Calibri" panose="020F0502020204030204" pitchFamily="34" charset="0"/>
                <a:cs typeface="Calibri" panose="020F0502020204030204" pitchFamily="34" charset="0"/>
              </a:rPr>
              <a:t>1L</a:t>
            </a:r>
            <a:r>
              <a:rPr lang="en-GB" sz="2000" b="1" i="0" u="none" strike="noStrike" dirty="0">
                <a:solidFill>
                  <a:srgbClr val="002060"/>
                </a:solidFill>
                <a:effectLst/>
                <a:latin typeface="Calibri" panose="020F0502020204030204" pitchFamily="34" charset="0"/>
                <a:cs typeface="Calibri" panose="020F0502020204030204" pitchFamily="34" charset="0"/>
              </a:rPr>
              <a:t> EGFR-mutant advanced NSCLC with biomarkers of high-risk disease: a secondary analysis from MARIPOSA. Ann Oncol. 2024 Sep;35(9):805-816</a:t>
            </a:r>
            <a:br>
              <a:rPr lang="en-GB" sz="2000" b="1" i="0" u="none" strike="noStrike" dirty="0">
                <a:solidFill>
                  <a:srgbClr val="002060"/>
                </a:solidFill>
                <a:effectLst/>
                <a:latin typeface="Calibri" panose="020F0502020204030204" pitchFamily="34" charset="0"/>
                <a:cs typeface="Calibri" panose="020F0502020204030204" pitchFamily="34" charset="0"/>
              </a:rPr>
            </a:br>
            <a:r>
              <a:rPr lang="en-AU" sz="2000" b="1" dirty="0">
                <a:solidFill>
                  <a:srgbClr val="0070C0"/>
                </a:solidFill>
                <a:latin typeface="Calibri" panose="020F0502020204030204" pitchFamily="34" charset="0"/>
                <a:cs typeface="Calibri" panose="020F0502020204030204" pitchFamily="34" charset="0"/>
              </a:rPr>
              <a:t>My take home messages</a:t>
            </a:r>
            <a:endParaRPr lang="es-ES_tradnl" sz="2000"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5CD0636-E3E1-99CC-7006-29D4CAFBA994}"/>
              </a:ext>
            </a:extLst>
          </p:cNvPr>
          <p:cNvSpPr txBox="1"/>
          <p:nvPr/>
        </p:nvSpPr>
        <p:spPr>
          <a:xfrm>
            <a:off x="112734" y="1089818"/>
            <a:ext cx="11587398" cy="5652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Approx 50% of patients had TP53 co-mutations (detected by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ctDNA</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NGS); 70% of patients had detectable EGFR mutations by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ddPCR</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Amivantamab+lazertinib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significantly improved median PFS vs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high-risk subgroups with:</a:t>
            </a:r>
          </a:p>
          <a:p>
            <a:pPr marL="1200150" marR="0" lvl="2"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History of brain metastases (HR,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0.69</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=0.010)</a:t>
            </a:r>
          </a:p>
          <a:p>
            <a:pPr marL="1200150" marR="0" lvl="2"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Baseline liver metastases (HR,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0.58</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=0.017)</a:t>
            </a:r>
          </a:p>
          <a:p>
            <a:pPr marL="1200150" marR="0" lvl="2"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TP53</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co-mutations (HR,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0.65</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=0.003)</a:t>
            </a:r>
          </a:p>
          <a:p>
            <a:pPr marL="1200150" marR="0" lvl="2"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Detectable baseline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EGFR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ctDNA</a:t>
            </a:r>
            <a:r>
              <a:rPr kumimoji="0" lang="en-US" sz="2000" b="0" i="0" u="none" strike="noStrike" kern="1200" cap="none" spc="0" normalizeH="0" baseline="30000" noProof="0" dirty="0" err="1">
                <a:ln>
                  <a:noFill/>
                </a:ln>
                <a:solidFill>
                  <a:prstClr val="black"/>
                </a:solidFill>
                <a:effectLst/>
                <a:uLnTx/>
                <a:uFillTx/>
                <a:latin typeface="Calibri" panose="020F0502020204030204" pitchFamily="34" charset="0"/>
                <a:ea typeface="+mn-ea"/>
                <a:cs typeface="Calibri" panose="020F0502020204030204" pitchFamily="34" charset="0"/>
              </a:rPr>
              <a:t>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(HR,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0.68</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=0.002)</a:t>
            </a:r>
          </a:p>
          <a:p>
            <a:pPr marL="1200150" marR="0" lvl="2"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Without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EGFR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ctDNA</a:t>
            </a:r>
            <a:r>
              <a:rPr kumimoji="0" lang="en-US" sz="2000" b="0" i="0" u="none" strike="noStrike" kern="1200" cap="none" spc="0" normalizeH="0" baseline="30000" noProof="0" dirty="0" err="1">
                <a:ln>
                  <a:noFill/>
                </a:ln>
                <a:solidFill>
                  <a:prstClr val="black"/>
                </a:solidFill>
                <a:effectLst/>
                <a:uLnTx/>
                <a:uFillTx/>
                <a:latin typeface="Calibri" panose="020F0502020204030204" pitchFamily="34" charset="0"/>
                <a:ea typeface="+mn-ea"/>
                <a:cs typeface="Calibri" panose="020F0502020204030204" pitchFamily="34" charset="0"/>
              </a:rPr>
              <a:t>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clearance at Week 9 (HR,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0.49</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=0.015)</a:t>
            </a:r>
          </a:p>
          <a:p>
            <a:pPr marL="914400" marR="0" lvl="2" indent="0" algn="l" defTabSz="914400" rtl="0" eaLnBrk="1" fontAlgn="auto" latinLnBrk="0" hangingPunct="1">
              <a:lnSpc>
                <a:spcPct val="100000"/>
              </a:lnSpc>
              <a:spcBef>
                <a:spcPts val="6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Amivantamab+lazertinib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effectively overcomes the effect of these negative prognostic factors</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Among the corresponding subgroups without high-risk features,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amivantamab+lazertinib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showed a numerical PFS benefit over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E2E44F3-ED17-1FD7-9E0A-6E9A9A7E257B}"/>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96977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769E-4EEB-54D9-7C46-5E1EEFAE3AE7}"/>
              </a:ext>
            </a:extLst>
          </p:cNvPr>
          <p:cNvSpPr>
            <a:spLocks noGrp="1"/>
          </p:cNvSpPr>
          <p:nvPr>
            <p:ph type="title"/>
          </p:nvPr>
        </p:nvSpPr>
        <p:spPr>
          <a:xfrm>
            <a:off x="254643" y="114930"/>
            <a:ext cx="11549050" cy="1325563"/>
          </a:xfrm>
        </p:spPr>
        <p:txBody>
          <a:bodyPr>
            <a:noAutofit/>
          </a:bodyPr>
          <a:lstStyle/>
          <a:p>
            <a:r>
              <a:rPr lang="en-GB" sz="2000" b="1" i="0" dirty="0" err="1">
                <a:solidFill>
                  <a:srgbClr val="002060"/>
                </a:solidFill>
                <a:effectLst/>
                <a:highlight>
                  <a:srgbClr val="FFFFFF"/>
                </a:highlight>
                <a:latin typeface="Calibri" panose="020F0502020204030204" pitchFamily="34" charset="0"/>
                <a:cs typeface="Calibri" panose="020F0502020204030204" pitchFamily="34" charset="0"/>
              </a:rPr>
              <a:t>Besse</a:t>
            </a:r>
            <a:r>
              <a:rPr lang="en-GB" sz="2000" b="1" i="0" dirty="0">
                <a:solidFill>
                  <a:srgbClr val="002060"/>
                </a:solidFill>
                <a:effectLst/>
                <a:highlight>
                  <a:srgbClr val="FFFFFF"/>
                </a:highlight>
                <a:latin typeface="Calibri" panose="020F0502020204030204" pitchFamily="34" charset="0"/>
                <a:cs typeface="Calibri" panose="020F0502020204030204" pitchFamily="34" charset="0"/>
              </a:rPr>
              <a:t> B et al. Mechanisms of acquired resistance to 1L </a:t>
            </a:r>
            <a:r>
              <a:rPr lang="en-GB" sz="2000" b="1" i="0" dirty="0" err="1">
                <a:solidFill>
                  <a:srgbClr val="002060"/>
                </a:solidFill>
                <a:effectLst/>
                <a:highlight>
                  <a:srgbClr val="FFFFFF"/>
                </a:highlight>
                <a:latin typeface="Calibri" panose="020F0502020204030204" pitchFamily="34" charset="0"/>
                <a:cs typeface="Calibri" panose="020F0502020204030204" pitchFamily="34" charset="0"/>
              </a:rPr>
              <a:t>amivantamab</a:t>
            </a:r>
            <a:r>
              <a:rPr lang="en-GB" sz="2000" b="1" i="0" dirty="0">
                <a:solidFill>
                  <a:srgbClr val="002060"/>
                </a:solidFill>
                <a:effectLst/>
                <a:highlight>
                  <a:srgbClr val="FFFFFF"/>
                </a:highlight>
                <a:latin typeface="Calibri" panose="020F0502020204030204" pitchFamily="34" charset="0"/>
                <a:cs typeface="Calibri" panose="020F0502020204030204" pitchFamily="34" charset="0"/>
              </a:rPr>
              <a:t> plus </a:t>
            </a:r>
            <a:r>
              <a:rPr lang="en-GB" sz="2000" b="1" i="0" dirty="0" err="1">
                <a:solidFill>
                  <a:srgbClr val="002060"/>
                </a:solidFill>
                <a:effectLst/>
                <a:highlight>
                  <a:srgbClr val="FFFFFF"/>
                </a:highlight>
                <a:latin typeface="Calibri" panose="020F0502020204030204" pitchFamily="34" charset="0"/>
                <a:cs typeface="Calibri" panose="020F0502020204030204" pitchFamily="34" charset="0"/>
              </a:rPr>
              <a:t>lazertinib</a:t>
            </a:r>
            <a:r>
              <a:rPr lang="en-GB" sz="2000" b="1" i="0" dirty="0">
                <a:solidFill>
                  <a:srgbClr val="002060"/>
                </a:solidFill>
                <a:effectLst/>
                <a:highlight>
                  <a:srgbClr val="FFFFFF"/>
                </a:highlight>
                <a:latin typeface="Calibri" panose="020F0502020204030204" pitchFamily="34" charset="0"/>
                <a:cs typeface="Calibri" panose="020F0502020204030204" pitchFamily="34" charset="0"/>
              </a:rPr>
              <a:t> vs </a:t>
            </a:r>
            <a:r>
              <a:rPr lang="en-GB" sz="2000" b="1" i="0" dirty="0" err="1">
                <a:solidFill>
                  <a:srgbClr val="002060"/>
                </a:solidFill>
                <a:effectLst/>
                <a:highlight>
                  <a:srgbClr val="FFFFFF"/>
                </a:highlight>
                <a:latin typeface="Calibri" panose="020F0502020204030204" pitchFamily="34" charset="0"/>
                <a:cs typeface="Calibri" panose="020F0502020204030204" pitchFamily="34" charset="0"/>
              </a:rPr>
              <a:t>osimertinib</a:t>
            </a:r>
            <a:r>
              <a:rPr lang="en-GB" sz="2000" b="1" i="0" dirty="0">
                <a:solidFill>
                  <a:srgbClr val="002060"/>
                </a:solidFill>
                <a:effectLst/>
                <a:highlight>
                  <a:srgbClr val="FFFFFF"/>
                </a:highlight>
                <a:latin typeface="Calibri" panose="020F0502020204030204" pitchFamily="34" charset="0"/>
                <a:cs typeface="Calibri" panose="020F0502020204030204" pitchFamily="34" charset="0"/>
              </a:rPr>
              <a:t> in patients with EGFR-mutant advanced NSCLC: An early analysis from the phase III MARIPOSA study. </a:t>
            </a:r>
            <a:r>
              <a:rPr lang="en-GB" sz="2000" b="1" i="0" u="none" strike="noStrike" dirty="0">
                <a:solidFill>
                  <a:srgbClr val="002060"/>
                </a:solidFill>
                <a:effectLst/>
                <a:latin typeface="Calibri" panose="020F0502020204030204" pitchFamily="34" charset="0"/>
                <a:cs typeface="Calibri" panose="020F0502020204030204" pitchFamily="34" charset="0"/>
              </a:rPr>
              <a:t>ESMO 2024; Abstract LBA55</a:t>
            </a:r>
            <a:br>
              <a:rPr lang="en-GB" sz="2000" b="1" i="0" u="none" strike="noStrike" dirty="0">
                <a:solidFill>
                  <a:srgbClr val="002060"/>
                </a:solidFill>
                <a:effectLst/>
                <a:latin typeface="Calibri" panose="020F0502020204030204" pitchFamily="34" charset="0"/>
                <a:cs typeface="Calibri" panose="020F0502020204030204" pitchFamily="34" charset="0"/>
              </a:rPr>
            </a:br>
            <a:r>
              <a:rPr lang="en-GB" sz="2000" b="1" i="0" u="none" strike="noStrike" dirty="0">
                <a:solidFill>
                  <a:srgbClr val="0070C0"/>
                </a:solidFill>
                <a:effectLst/>
                <a:latin typeface="Calibri" panose="020F0502020204030204" pitchFamily="34" charset="0"/>
                <a:cs typeface="Calibri" panose="020F0502020204030204" pitchFamily="34" charset="0"/>
              </a:rPr>
              <a:t>My take home messages</a:t>
            </a:r>
            <a:br>
              <a:rPr lang="en-GB" sz="2400" b="1" i="0" dirty="0">
                <a:solidFill>
                  <a:srgbClr val="000000"/>
                </a:solidFill>
                <a:effectLst/>
                <a:highlight>
                  <a:srgbClr val="FFFFFF"/>
                </a:highlight>
                <a:latin typeface="Calibri" panose="020F0502020204030204" pitchFamily="34" charset="0"/>
                <a:cs typeface="Calibri" panose="020F0502020204030204" pitchFamily="34" charset="0"/>
              </a:rPr>
            </a:br>
            <a:endParaRPr lang="es-ES_tradnl"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283502A-2A5B-CC25-507E-EB931DBE7947}"/>
              </a:ext>
            </a:extLst>
          </p:cNvPr>
          <p:cNvSpPr txBox="1"/>
          <p:nvPr/>
        </p:nvSpPr>
        <p:spPr>
          <a:xfrm>
            <a:off x="485449" y="1648837"/>
            <a:ext cx="11221101" cy="280076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Using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ctDNA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NGS analysis,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amivantamab+lazertinib</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reduced the incidence of MET amplifications and EGFR resistance mutation vs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Low rate (0.9%) of TP53/RB1 loss (associated with SCLC transformation</a:t>
            </a:r>
            <a:r>
              <a:rPr kumimoji="0" lang="es-ES_trad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Confirm the scientific rationale: proactively address mechanisms of resistance to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osimertinib</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blocking EGFR and 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0D5419E-EC6E-D8EC-12F8-32D9FDFEDF17}"/>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2808586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7E06-1222-E8C6-21FD-2D9D9F117320}"/>
              </a:ext>
            </a:extLst>
          </p:cNvPr>
          <p:cNvSpPr>
            <a:spLocks noGrp="1"/>
          </p:cNvSpPr>
          <p:nvPr>
            <p:ph type="title"/>
          </p:nvPr>
        </p:nvSpPr>
        <p:spPr>
          <a:xfrm>
            <a:off x="263611" y="0"/>
            <a:ext cx="11664778" cy="1325563"/>
          </a:xfrm>
        </p:spPr>
        <p:txBody>
          <a:bodyPr>
            <a:normAutofit/>
          </a:bodyPr>
          <a:lstStyle/>
          <a:p>
            <a:r>
              <a:rPr lang="en-GB" sz="2000" b="1" i="0" u="none" strike="noStrike" dirty="0" err="1">
                <a:solidFill>
                  <a:srgbClr val="002060"/>
                </a:solidFill>
                <a:effectLst/>
                <a:latin typeface="Calibri" panose="020F0502020204030204" pitchFamily="34" charset="0"/>
                <a:cs typeface="Calibri" panose="020F0502020204030204" pitchFamily="34" charset="0"/>
              </a:rPr>
              <a:t>Popat</a:t>
            </a:r>
            <a:r>
              <a:rPr lang="en-GB" sz="2000" b="1" i="0" u="none" strike="noStrike" dirty="0">
                <a:solidFill>
                  <a:srgbClr val="002060"/>
                </a:solidFill>
                <a:effectLst/>
                <a:latin typeface="Calibri" panose="020F0502020204030204" pitchFamily="34" charset="0"/>
                <a:cs typeface="Calibri" panose="020F0502020204030204" pitchFamily="34" charset="0"/>
              </a:rPr>
              <a:t> S et al. </a:t>
            </a:r>
            <a:r>
              <a:rPr lang="en-GB" sz="2000" b="1" i="0" u="none" strike="noStrike" dirty="0" err="1">
                <a:solidFill>
                  <a:srgbClr val="002060"/>
                </a:solidFill>
                <a:effectLst/>
                <a:latin typeface="Calibri" panose="020F0502020204030204" pitchFamily="34" charset="0"/>
                <a:cs typeface="Calibri" panose="020F0502020204030204" pitchFamily="34" charset="0"/>
              </a:rPr>
              <a:t>Amivantamab</a:t>
            </a:r>
            <a:r>
              <a:rPr lang="en-GB" sz="2000" b="1" i="0" u="none" strike="noStrike" dirty="0">
                <a:solidFill>
                  <a:srgbClr val="002060"/>
                </a:solidFill>
                <a:effectLst/>
                <a:latin typeface="Calibri" panose="020F0502020204030204" pitchFamily="34" charset="0"/>
                <a:cs typeface="Calibri" panose="020F0502020204030204" pitchFamily="34" charset="0"/>
              </a:rPr>
              <a:t> plus CT vs CT in EGFR-mutated, advanced NSCLC after disease progression on </a:t>
            </a:r>
            <a:r>
              <a:rPr lang="en-GB" sz="2000" b="1" i="0" u="none" strike="noStrike" dirty="0" err="1">
                <a:solidFill>
                  <a:srgbClr val="002060"/>
                </a:solidFill>
                <a:effectLst/>
                <a:latin typeface="Calibri" panose="020F0502020204030204" pitchFamily="34" charset="0"/>
                <a:cs typeface="Calibri" panose="020F0502020204030204" pitchFamily="34" charset="0"/>
              </a:rPr>
              <a:t>osimertinib</a:t>
            </a:r>
            <a:r>
              <a:rPr lang="en-GB" sz="2000" b="1" i="0" u="none" strike="noStrike" dirty="0">
                <a:solidFill>
                  <a:srgbClr val="002060"/>
                </a:solidFill>
                <a:effectLst/>
                <a:latin typeface="Calibri" panose="020F0502020204030204" pitchFamily="34" charset="0"/>
                <a:cs typeface="Calibri" panose="020F0502020204030204" pitchFamily="34" charset="0"/>
              </a:rPr>
              <a:t>: Second interim overall survival from MARIPOSA-2. ESMO 2024;Abstract LBA54</a:t>
            </a:r>
            <a:br>
              <a:rPr lang="en-GB" sz="2000" b="1" i="0" u="none" strike="noStrike" dirty="0">
                <a:solidFill>
                  <a:srgbClr val="002060"/>
                </a:solidFill>
                <a:effectLst/>
                <a:latin typeface="Calibri" panose="020F0502020204030204" pitchFamily="34" charset="0"/>
                <a:cs typeface="Calibri" panose="020F0502020204030204" pitchFamily="34" charset="0"/>
              </a:rPr>
            </a:br>
            <a:r>
              <a:rPr lang="en-AU" sz="2000" b="1" dirty="0">
                <a:solidFill>
                  <a:srgbClr val="0070C0"/>
                </a:solidFill>
                <a:latin typeface="Calibri" panose="020F0502020204030204" pitchFamily="34" charset="0"/>
                <a:cs typeface="Calibri" panose="020F0502020204030204" pitchFamily="34" charset="0"/>
              </a:rPr>
              <a:t>My take home messages</a:t>
            </a:r>
            <a:endParaRPr lang="es-ES_tradnl" sz="2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CB94E4-5772-2D90-CD20-FF516620DC42}"/>
              </a:ext>
            </a:extLst>
          </p:cNvPr>
          <p:cNvSpPr>
            <a:spLocks noGrp="1"/>
          </p:cNvSpPr>
          <p:nvPr>
            <p:ph idx="1"/>
          </p:nvPr>
        </p:nvSpPr>
        <p:spPr>
          <a:xfrm>
            <a:off x="838200" y="1635296"/>
            <a:ext cx="10515600" cy="4351338"/>
          </a:xfrm>
        </p:spPr>
        <p:txBody>
          <a:bodyPr>
            <a:normAutofit/>
          </a:bodyPr>
          <a:lstStyle/>
          <a:p>
            <a:r>
              <a:rPr lang="en-US" sz="2200" dirty="0">
                <a:latin typeface="Calibri" panose="020F0502020204030204" pitchFamily="34" charset="0"/>
                <a:cs typeface="Calibri" panose="020F0502020204030204" pitchFamily="34" charset="0"/>
              </a:rPr>
              <a:t>At the 2nd interim analysis (median follow-up 18.1 </a:t>
            </a:r>
            <a:r>
              <a:rPr lang="en-US" sz="2200" dirty="0" err="1">
                <a:latin typeface="Calibri" panose="020F0502020204030204" pitchFamily="34" charset="0"/>
                <a:cs typeface="Calibri" panose="020F0502020204030204" pitchFamily="34" charset="0"/>
              </a:rPr>
              <a:t>mo</a:t>
            </a:r>
            <a:r>
              <a:rPr lang="en-US" sz="2200" dirty="0">
                <a:latin typeface="Calibri" panose="020F0502020204030204" pitchFamily="34" charset="0"/>
                <a:cs typeface="Calibri" panose="020F0502020204030204" pitchFamily="34" charset="0"/>
              </a:rPr>
              <a:t>), promising OS trend favoring </a:t>
            </a:r>
            <a:r>
              <a:rPr lang="en-US" sz="2200" dirty="0" err="1">
                <a:latin typeface="Calibri" panose="020F0502020204030204" pitchFamily="34" charset="0"/>
                <a:cs typeface="Calibri" panose="020F0502020204030204" pitchFamily="34" charset="0"/>
              </a:rPr>
              <a:t>amivantamab+CT</a:t>
            </a:r>
            <a:r>
              <a:rPr lang="en-US" sz="2200" dirty="0">
                <a:latin typeface="Calibri" panose="020F0502020204030204" pitchFamily="34" charset="0"/>
                <a:cs typeface="Calibri" panose="020F0502020204030204" pitchFamily="34" charset="0"/>
              </a:rPr>
              <a:t> in the post-</a:t>
            </a:r>
            <a:r>
              <a:rPr lang="en-US" sz="2200" dirty="0" err="1">
                <a:latin typeface="Calibri" panose="020F0502020204030204" pitchFamily="34" charset="0"/>
                <a:cs typeface="Calibri" panose="020F0502020204030204" pitchFamily="34" charset="0"/>
              </a:rPr>
              <a:t>osimertinib</a:t>
            </a:r>
            <a:r>
              <a:rPr lang="en-US" sz="2200" dirty="0">
                <a:latin typeface="Calibri" panose="020F0502020204030204" pitchFamily="34" charset="0"/>
                <a:cs typeface="Calibri" panose="020F0502020204030204" pitchFamily="34" charset="0"/>
              </a:rPr>
              <a:t> setting (OS HR 0.73)</a:t>
            </a:r>
          </a:p>
          <a:p>
            <a:pPr marL="0" indent="0">
              <a:buNone/>
            </a:pPr>
            <a:endParaRPr lang="en-US" sz="2200" dirty="0">
              <a:latin typeface="Calibri" panose="020F0502020204030204" pitchFamily="34" charset="0"/>
              <a:cs typeface="Calibri" panose="020F0502020204030204" pitchFamily="34" charset="0"/>
            </a:endParaRPr>
          </a:p>
          <a:p>
            <a:r>
              <a:rPr lang="en-US" sz="2200" dirty="0" err="1">
                <a:latin typeface="Calibri" panose="020F0502020204030204" pitchFamily="34" charset="0"/>
                <a:cs typeface="Calibri" panose="020F0502020204030204" pitchFamily="34" charset="0"/>
              </a:rPr>
              <a:t>Amivantamab+CT</a:t>
            </a:r>
            <a:r>
              <a:rPr lang="en-US" sz="2200" dirty="0">
                <a:latin typeface="Calibri" panose="020F0502020204030204" pitchFamily="34" charset="0"/>
                <a:cs typeface="Calibri" panose="020F0502020204030204" pitchFamily="34" charset="0"/>
              </a:rPr>
              <a:t> vs CT was associated with improvement in:</a:t>
            </a:r>
          </a:p>
          <a:p>
            <a:pPr lvl="1">
              <a:buFont typeface="Wingdings" pitchFamily="2" charset="2"/>
              <a:buChar char="ü"/>
            </a:pPr>
            <a:r>
              <a:rPr lang="en-US" sz="2200" dirty="0">
                <a:latin typeface="Calibri" panose="020F0502020204030204" pitchFamily="34" charset="0"/>
                <a:cs typeface="Calibri" panose="020F0502020204030204" pitchFamily="34" charset="0"/>
              </a:rPr>
              <a:t>Time to symptomatic progression</a:t>
            </a:r>
          </a:p>
          <a:p>
            <a:pPr lvl="1">
              <a:buFont typeface="Wingdings" pitchFamily="2" charset="2"/>
              <a:buChar char="ü"/>
            </a:pPr>
            <a:r>
              <a:rPr lang="en-US" sz="2200" dirty="0">
                <a:latin typeface="Calibri" panose="020F0502020204030204" pitchFamily="34" charset="0"/>
                <a:cs typeface="Calibri" panose="020F0502020204030204" pitchFamily="34" charset="0"/>
              </a:rPr>
              <a:t>Time to treatment discontinuation</a:t>
            </a:r>
          </a:p>
          <a:p>
            <a:pPr lvl="1">
              <a:buFont typeface="Wingdings" pitchFamily="2" charset="2"/>
              <a:buChar char="ü"/>
            </a:pPr>
            <a:r>
              <a:rPr lang="en-US" sz="2200" dirty="0">
                <a:latin typeface="Calibri" panose="020F0502020204030204" pitchFamily="34" charset="0"/>
                <a:cs typeface="Calibri" panose="020F0502020204030204" pitchFamily="34" charset="0"/>
              </a:rPr>
              <a:t>Time to subsequent therapy</a:t>
            </a:r>
          </a:p>
          <a:p>
            <a:pPr lvl="1">
              <a:buFont typeface="Wingdings" pitchFamily="2" charset="2"/>
              <a:buChar char="ü"/>
            </a:pPr>
            <a:r>
              <a:rPr lang="en-US" sz="2200" dirty="0">
                <a:latin typeface="Calibri" panose="020F0502020204030204" pitchFamily="34" charset="0"/>
                <a:cs typeface="Calibri" panose="020F0502020204030204" pitchFamily="34" charset="0"/>
              </a:rPr>
              <a:t>PFS2</a:t>
            </a:r>
          </a:p>
          <a:p>
            <a:pPr marL="457200" lvl="1"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An increasing number of treatment regimens will be available in this scenario: targeted combinations, ADC, </a:t>
            </a:r>
            <a:r>
              <a:rPr lang="en-US" sz="2200" dirty="0" err="1">
                <a:latin typeface="Calibri" panose="020F0502020204030204" pitchFamily="34" charset="0"/>
                <a:cs typeface="Calibri" panose="020F0502020204030204" pitchFamily="34" charset="0"/>
              </a:rPr>
              <a:t>CT+bispecifics</a:t>
            </a:r>
            <a:r>
              <a:rPr lang="en-US" sz="2200" dirty="0">
                <a:latin typeface="Calibri" panose="020F0502020204030204" pitchFamily="34" charset="0"/>
                <a:cs typeface="Calibri" panose="020F0502020204030204" pitchFamily="34" charset="0"/>
              </a:rPr>
              <a:t> antibody</a:t>
            </a:r>
          </a:p>
        </p:txBody>
      </p:sp>
      <p:sp>
        <p:nvSpPr>
          <p:cNvPr id="4" name="TextBox 3">
            <a:extLst>
              <a:ext uri="{FF2B5EF4-FFF2-40B4-BE49-F238E27FC236}">
                <a16:creationId xmlns:a16="http://schemas.microsoft.com/office/drawing/2014/main" id="{1F61938D-8607-372D-E10C-C71B47F98147}"/>
              </a:ext>
            </a:extLst>
          </p:cNvPr>
          <p:cNvSpPr txBox="1"/>
          <p:nvPr/>
        </p:nvSpPr>
        <p:spPr>
          <a:xfrm>
            <a:off x="8976320"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2201287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0228-63AC-1629-D290-DECD9448BD04}"/>
              </a:ext>
            </a:extLst>
          </p:cNvPr>
          <p:cNvSpPr>
            <a:spLocks noGrp="1"/>
          </p:cNvSpPr>
          <p:nvPr>
            <p:ph type="title"/>
          </p:nvPr>
        </p:nvSpPr>
        <p:spPr>
          <a:xfrm>
            <a:off x="-63500" y="0"/>
            <a:ext cx="12242800" cy="1325563"/>
          </a:xfrm>
        </p:spPr>
        <p:txBody>
          <a:bodyPr>
            <a:normAutofit/>
          </a:bodyPr>
          <a:lstStyle/>
          <a:p>
            <a:r>
              <a:rPr lang="en-GB" sz="2000" b="1" i="0" u="none" strike="noStrike" dirty="0" err="1">
                <a:solidFill>
                  <a:srgbClr val="002060"/>
                </a:solidFill>
                <a:effectLst/>
                <a:latin typeface="Calibri" panose="020F0502020204030204" pitchFamily="34" charset="0"/>
                <a:cs typeface="Calibri" panose="020F0502020204030204" pitchFamily="34" charset="0"/>
              </a:rPr>
              <a:t>Leighl</a:t>
            </a:r>
            <a:r>
              <a:rPr lang="en-GB" sz="2000" b="1" i="0" u="none" strike="noStrike" dirty="0">
                <a:solidFill>
                  <a:srgbClr val="002060"/>
                </a:solidFill>
                <a:effectLst/>
                <a:latin typeface="Calibri" panose="020F0502020204030204" pitchFamily="34" charset="0"/>
                <a:cs typeface="Calibri" panose="020F0502020204030204" pitchFamily="34" charset="0"/>
              </a:rPr>
              <a:t> NB et al. Subcutaneous vs Intravenous </a:t>
            </a:r>
            <a:r>
              <a:rPr lang="en-GB" sz="2000" b="1" i="0" u="none" strike="noStrike" dirty="0" err="1">
                <a:solidFill>
                  <a:srgbClr val="002060"/>
                </a:solidFill>
                <a:effectLst/>
                <a:latin typeface="Calibri" panose="020F0502020204030204" pitchFamily="34" charset="0"/>
                <a:cs typeface="Calibri" panose="020F0502020204030204" pitchFamily="34" charset="0"/>
              </a:rPr>
              <a:t>Amivantamab</a:t>
            </a:r>
            <a:r>
              <a:rPr lang="en-GB" sz="2000" b="1" i="0" u="none" strike="noStrike" dirty="0">
                <a:solidFill>
                  <a:srgbClr val="002060"/>
                </a:solidFill>
                <a:effectLst/>
                <a:latin typeface="Calibri" panose="020F0502020204030204" pitchFamily="34" charset="0"/>
                <a:cs typeface="Calibri" panose="020F0502020204030204" pitchFamily="34" charset="0"/>
              </a:rPr>
              <a:t>, Both in Combination With Lazertinib, in Refractory EGFR-Mutated NSCLC: Primary Results From Phase III PALOMA-3 Study. J Clin Oncol. 2024 Oct 20;42(30):3593-3605</a:t>
            </a:r>
            <a:br>
              <a:rPr lang="en-GB" sz="2000" b="1" i="0" u="none" strike="noStrike" dirty="0">
                <a:solidFill>
                  <a:srgbClr val="002060"/>
                </a:solidFill>
                <a:effectLst/>
                <a:latin typeface="Calibri" panose="020F0502020204030204" pitchFamily="34" charset="0"/>
                <a:cs typeface="Calibri" panose="020F0502020204030204" pitchFamily="34" charset="0"/>
              </a:rPr>
            </a:br>
            <a:r>
              <a:rPr lang="en-AU" sz="2000" b="1" dirty="0">
                <a:solidFill>
                  <a:srgbClr val="0070C0"/>
                </a:solidFill>
                <a:latin typeface="Calibri" panose="020F0502020204030204" pitchFamily="34" charset="0"/>
                <a:cs typeface="Calibri" panose="020F0502020204030204" pitchFamily="34" charset="0"/>
              </a:rPr>
              <a:t>My take home messages</a:t>
            </a:r>
            <a:br>
              <a:rPr lang="es-ES_tradnl" sz="1000" dirty="0"/>
            </a:br>
            <a:endParaRPr lang="es-ES_tradnl" sz="2000" b="1"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559A320-3FFB-DA69-3234-267744016E76}"/>
              </a:ext>
            </a:extLst>
          </p:cNvPr>
          <p:cNvSpPr txBox="1"/>
          <p:nvPr/>
        </p:nvSpPr>
        <p:spPr>
          <a:xfrm>
            <a:off x="363256" y="1073885"/>
            <a:ext cx="990808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Adapted from Dr Jessica Lin’s Discussion at ASCO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sc</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demonstrated PK non-inferiority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sc</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amivantamab demonstrated advantage in safety</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Reduced rates of IRR and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sc</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demonstrated non-inferior efficacy</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Intriguing signal for improved efficacy (needs further investigation</a:t>
            </a:r>
            <a:r>
              <a:rPr kumimoji="0" lang="es-ES_tradnl"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4" name="TextBox 3">
            <a:extLst>
              <a:ext uri="{FF2B5EF4-FFF2-40B4-BE49-F238E27FC236}">
                <a16:creationId xmlns:a16="http://schemas.microsoft.com/office/drawing/2014/main" id="{A1606892-4AB9-BDE3-57AE-2219AF20B84D}"/>
              </a:ext>
            </a:extLst>
          </p:cNvPr>
          <p:cNvSpPr txBox="1"/>
          <p:nvPr/>
        </p:nvSpPr>
        <p:spPr>
          <a:xfrm>
            <a:off x="137787" y="3877953"/>
            <a:ext cx="6450904" cy="19082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impact of </a:t>
            </a:r>
            <a:r>
              <a:rPr kumimoji="0" lang="en-GB"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sc</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administration on lymphatic absorption and immune stimulation is unknown but may also play a role in the OS results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kumimoji="0" lang="en-GB"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sc</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formulation of </a:t>
            </a:r>
            <a:r>
              <a:rPr kumimoji="0" lang="en-GB"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combination with </a:t>
            </a:r>
            <a:r>
              <a:rPr kumimoji="0" lang="en-GB"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lazertinib</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may become a treatment option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E2A60ED2-30B6-DA00-7317-7137327E3463}"/>
              </a:ext>
            </a:extLst>
          </p:cNvPr>
          <p:cNvSpPr txBox="1"/>
          <p:nvPr/>
        </p:nvSpPr>
        <p:spPr>
          <a:xfrm>
            <a:off x="7230962" y="3163349"/>
            <a:ext cx="4527585"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RARITAN, N.J., December 16, 2024 –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manufacturer today announced the U.S. Food and Drug Administration (FDA) has issued a Complete Response Letter (CRL) for the Biologics License Application (BLA) for a fixed combination of amivantamab and recombinant human hyaluronidase for subcutaneous administration (SC amivantamab) in patients with non-small cell lung cancer (NSCLC) with epidermal growth factor receptor (EGFR) mutations.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CRL is related to observations as part of a standard pre-approval inspection at a manufacturing facility. The CRL is unrelated to the product formulation, or the efficacy and safety data submitted in the regulatory application, and the FDA has not requested any additional clinical studies. The currently approved intravenous (IV) formulation of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amivantamab-vmjw</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not impacted by the CRL.</a:t>
            </a:r>
          </a:p>
        </p:txBody>
      </p:sp>
      <p:sp>
        <p:nvSpPr>
          <p:cNvPr id="5" name="TextBox 4">
            <a:extLst>
              <a:ext uri="{FF2B5EF4-FFF2-40B4-BE49-F238E27FC236}">
                <a16:creationId xmlns:a16="http://schemas.microsoft.com/office/drawing/2014/main" id="{74F817F2-C645-E750-0187-26C43C55A676}"/>
              </a:ext>
            </a:extLst>
          </p:cNvPr>
          <p:cNvSpPr txBox="1"/>
          <p:nvPr/>
        </p:nvSpPr>
        <p:spPr>
          <a:xfrm>
            <a:off x="119336" y="6453336"/>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extLst>
      <p:ext uri="{BB962C8B-B14F-4D97-AF65-F5344CB8AC3E}">
        <p14:creationId xmlns:p14="http://schemas.microsoft.com/office/powerpoint/2010/main" val="4607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Commercial Support</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p:txBody>
          <a:bodyPr/>
          <a:lstStyle/>
          <a:p>
            <a:pPr marL="98425" indent="0">
              <a:buNone/>
            </a:pPr>
            <a:r>
              <a:rPr lang="en-US" sz="2500" b="0" dirty="0"/>
              <a:t>This activity is supported by educational grants from AstraZeneca Pharmaceuticals LP, Daiichi Sankyo Inc, and Taiho Oncology Inc.</a:t>
            </a:r>
          </a:p>
        </p:txBody>
      </p:sp>
      <p:sp>
        <p:nvSpPr>
          <p:cNvPr id="6" name="Title 1">
            <a:extLst>
              <a:ext uri="{FF2B5EF4-FFF2-40B4-BE49-F238E27FC236}">
                <a16:creationId xmlns:a16="http://schemas.microsoft.com/office/drawing/2014/main" id="{B4BB09F8-DB05-0C41-BA44-6971131BFCC3}"/>
              </a:ext>
            </a:extLst>
          </p:cNvPr>
          <p:cNvSpPr txBox="1">
            <a:spLocks/>
          </p:cNvSpPr>
          <p:nvPr/>
        </p:nvSpPr>
        <p:spPr bwMode="auto">
          <a:xfrm>
            <a:off x="912286" y="3589289"/>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r>
              <a:rPr lang="en-US" kern="0"/>
              <a:t>Research To Practice CME Planning Committee Members, </a:t>
            </a:r>
            <a:br>
              <a:rPr lang="en-US" kern="0"/>
            </a:br>
            <a:r>
              <a:rPr lang="en-US" kern="0"/>
              <a:t>Staff and Reviewers</a:t>
            </a:r>
            <a:endParaRPr lang="en-US" kern="0" dirty="0"/>
          </a:p>
        </p:txBody>
      </p:sp>
      <p:sp>
        <p:nvSpPr>
          <p:cNvPr id="7" name="Content Placeholder 2">
            <a:extLst>
              <a:ext uri="{FF2B5EF4-FFF2-40B4-BE49-F238E27FC236}">
                <a16:creationId xmlns:a16="http://schemas.microsoft.com/office/drawing/2014/main" id="{C5D69577-4750-EC4F-9DFD-0CC18B915698}"/>
              </a:ext>
            </a:extLst>
          </p:cNvPr>
          <p:cNvSpPr txBox="1">
            <a:spLocks/>
          </p:cNvSpPr>
          <p:nvPr/>
        </p:nvSpPr>
        <p:spPr bwMode="auto">
          <a:xfrm>
            <a:off x="912286" y="4869160"/>
            <a:ext cx="10512305" cy="1368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a:lstStyle>
          <a:p>
            <a:pPr marL="98425" indent="0">
              <a:buFont typeface="Arial" pitchFamily="-72" charset="0"/>
              <a:buNone/>
            </a:pPr>
            <a:r>
              <a:rPr lang="en-US" sz="2500" b="0" kern="0" dirty="0"/>
              <a:t>Planners, scientific staff and independent reviewers for Research To Practice have no relevant conflicts of interest to disclose.</a:t>
            </a:r>
          </a:p>
        </p:txBody>
      </p:sp>
    </p:spTree>
    <p:extLst>
      <p:ext uri="{BB962C8B-B14F-4D97-AF65-F5344CB8AC3E}">
        <p14:creationId xmlns:p14="http://schemas.microsoft.com/office/powerpoint/2010/main" val="2178493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64EB0-C729-FFE6-68E1-12B3F8B707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B8EB5E-E295-8D40-E1B8-CB07E8D706B3}"/>
              </a:ext>
            </a:extLst>
          </p:cNvPr>
          <p:cNvSpPr/>
          <p:nvPr/>
        </p:nvSpPr>
        <p:spPr bwMode="auto">
          <a:xfrm>
            <a:off x="767408" y="2564904"/>
            <a:ext cx="10225136" cy="64807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5CA68753-1016-25E5-8A84-802851E45F86}"/>
              </a:ext>
            </a:extLst>
          </p:cNvPr>
          <p:cNvSpPr>
            <a:spLocks noGrp="1"/>
          </p:cNvSpPr>
          <p:nvPr>
            <p:ph type="title"/>
          </p:nvPr>
        </p:nvSpPr>
        <p:spPr>
          <a:xfrm>
            <a:off x="1019651" y="332656"/>
            <a:ext cx="10152697" cy="1143000"/>
          </a:xfrm>
        </p:spPr>
        <p:txBody>
          <a:bodyPr/>
          <a:lstStyle/>
          <a:p>
            <a:pPr>
              <a:spcBef>
                <a:spcPts val="1200"/>
              </a:spcBef>
            </a:pPr>
            <a:r>
              <a:rPr lang="en-US" dirty="0"/>
              <a:t>AGENDA</a:t>
            </a:r>
            <a:br>
              <a:rPr lang="en-US" dirty="0"/>
            </a:br>
            <a:br>
              <a:rPr lang="en-US" sz="1200" dirty="0"/>
            </a:br>
            <a:r>
              <a:rPr lang="en-US" dirty="0"/>
              <a:t>Year in Review: EGFR-Mutant Non-Small Cell Lung Cancer</a:t>
            </a:r>
            <a:endParaRPr lang="en-US" sz="2400" dirty="0"/>
          </a:p>
        </p:txBody>
      </p:sp>
      <p:sp>
        <p:nvSpPr>
          <p:cNvPr id="3" name="Content Placeholder 2">
            <a:extLst>
              <a:ext uri="{FF2B5EF4-FFF2-40B4-BE49-F238E27FC236}">
                <a16:creationId xmlns:a16="http://schemas.microsoft.com/office/drawing/2014/main" id="{F40F8DAA-0280-1015-9B2D-974597FB20A6}"/>
              </a:ext>
            </a:extLst>
          </p:cNvPr>
          <p:cNvSpPr>
            <a:spLocks noGrp="1"/>
          </p:cNvSpPr>
          <p:nvPr>
            <p:ph idx="1"/>
          </p:nvPr>
        </p:nvSpPr>
        <p:spPr>
          <a:xfrm>
            <a:off x="1031483" y="1916832"/>
            <a:ext cx="10152696" cy="4608512"/>
          </a:xfrm>
        </p:spPr>
        <p:txBody>
          <a:bodyPr/>
          <a:lstStyle/>
          <a:p>
            <a:pPr marL="98425" indent="0">
              <a:lnSpc>
                <a:spcPct val="100000"/>
              </a:lnSpc>
              <a:spcBef>
                <a:spcPts val="1800"/>
              </a:spcBef>
              <a:spcAft>
                <a:spcPts val="1800"/>
              </a:spcAft>
              <a:buNone/>
            </a:pPr>
            <a:r>
              <a:rPr lang="en-US" sz="2400" dirty="0">
                <a:solidFill>
                  <a:srgbClr val="3233FF"/>
                </a:solidFill>
              </a:rPr>
              <a:t>MODULE 1: </a:t>
            </a:r>
            <a:r>
              <a:rPr lang="en-US" sz="2400" dirty="0">
                <a:solidFill>
                  <a:schemeClr val="tx1"/>
                </a:solidFill>
                <a:latin typeface="+mn-lt"/>
              </a:rPr>
              <a:t>First-Line Treatment of Metastatic Disease</a:t>
            </a:r>
          </a:p>
          <a:p>
            <a:pPr marL="98425" indent="0">
              <a:lnSpc>
                <a:spcPct val="100000"/>
              </a:lnSpc>
              <a:spcBef>
                <a:spcPts val="1800"/>
              </a:spcBef>
              <a:spcAft>
                <a:spcPts val="1800"/>
              </a:spcAft>
              <a:buNone/>
            </a:pPr>
            <a:r>
              <a:rPr lang="en-US" sz="2400" dirty="0">
                <a:solidFill>
                  <a:schemeClr val="bg1"/>
                </a:solidFill>
                <a:latin typeface="+mn-lt"/>
              </a:rPr>
              <a:t>MODULE 2: </a:t>
            </a:r>
            <a:r>
              <a:rPr lang="en-US" sz="2400" b="1" dirty="0">
                <a:solidFill>
                  <a:schemeClr val="bg1"/>
                </a:solidFill>
                <a:latin typeface="Calibri" panose="020F0502020204030204" pitchFamily="34" charset="0"/>
                <a:cs typeface="Calibri" panose="020F0502020204030204" pitchFamily="34" charset="0"/>
              </a:rPr>
              <a:t>Adjuvant and Neoadjuvant Therapy</a:t>
            </a:r>
          </a:p>
          <a:p>
            <a:pPr marL="98425" indent="0">
              <a:lnSpc>
                <a:spcPct val="100000"/>
              </a:lnSpc>
              <a:spcBef>
                <a:spcPts val="1800"/>
              </a:spcBef>
              <a:spcAft>
                <a:spcPts val="1800"/>
              </a:spcAft>
              <a:buNone/>
            </a:pPr>
            <a:r>
              <a:rPr lang="en-US" sz="2400" dirty="0">
                <a:solidFill>
                  <a:srgbClr val="3233FF"/>
                </a:solidFill>
                <a:latin typeface="Calibri" panose="020F0502020204030204" pitchFamily="34" charset="0"/>
                <a:cs typeface="Calibri" panose="020F0502020204030204" pitchFamily="34" charset="0"/>
              </a:rPr>
              <a:t>MODULE 3: </a:t>
            </a:r>
            <a:r>
              <a:rPr lang="en-US" sz="2400" dirty="0">
                <a:solidFill>
                  <a:schemeClr val="tx1"/>
                </a:solidFill>
                <a:latin typeface="Calibri" panose="020F0502020204030204" pitchFamily="34" charset="0"/>
                <a:cs typeface="Calibri" panose="020F0502020204030204" pitchFamily="34" charset="0"/>
              </a:rPr>
              <a:t>EGFR Exon 20 Insertion Mutations</a:t>
            </a:r>
            <a:endParaRPr lang="en-US" sz="2400" dirty="0">
              <a:solidFill>
                <a:schemeClr val="tx1"/>
              </a:solidFill>
            </a:endParaRPr>
          </a:p>
          <a:p>
            <a:pPr marL="98425" indent="0">
              <a:lnSpc>
                <a:spcPct val="100000"/>
              </a:lnSpc>
              <a:spcBef>
                <a:spcPts val="1800"/>
              </a:spcBef>
              <a:spcAft>
                <a:spcPts val="1800"/>
              </a:spcAft>
              <a:buNone/>
            </a:pPr>
            <a:r>
              <a:rPr lang="en-US" sz="2400" dirty="0">
                <a:solidFill>
                  <a:srgbClr val="3233FF"/>
                </a:solidFill>
              </a:rPr>
              <a:t>MODULE 4: </a:t>
            </a:r>
            <a:r>
              <a:rPr lang="en-US" sz="2400" dirty="0">
                <a:solidFill>
                  <a:schemeClr val="tx1"/>
                </a:solidFill>
                <a:latin typeface="Calibri" panose="020F0502020204030204" pitchFamily="34" charset="0"/>
                <a:cs typeface="Calibri" panose="020F0502020204030204" pitchFamily="34" charset="0"/>
              </a:rPr>
              <a:t>Antibody-Drug Conjugates</a:t>
            </a:r>
          </a:p>
        </p:txBody>
      </p:sp>
    </p:spTree>
    <p:extLst>
      <p:ext uri="{BB962C8B-B14F-4D97-AF65-F5344CB8AC3E}">
        <p14:creationId xmlns:p14="http://schemas.microsoft.com/office/powerpoint/2010/main" val="2415022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704E-7108-242A-25EB-BB639F2EDF6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CAFF4D-7CAF-8A11-5B57-1CBA79645FC9}"/>
              </a:ext>
            </a:extLst>
          </p:cNvPr>
          <p:cNvSpPr txBox="1"/>
          <p:nvPr/>
        </p:nvSpPr>
        <p:spPr>
          <a:xfrm>
            <a:off x="0" y="144016"/>
            <a:ext cx="12192000" cy="764704"/>
          </a:xfrm>
          <a:prstGeom prst="rect">
            <a:avLst/>
          </a:prstGeom>
          <a:noFill/>
        </p:spPr>
        <p:txBody>
          <a:bodyPr wrap="square" anchor="ctr">
            <a:noAutofit/>
          </a:bodyPr>
          <a:lstStyle/>
          <a:p>
            <a:pPr algn="ctr">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(Neo)adjuvant or Consolidation Therapy</a:t>
            </a:r>
          </a:p>
        </p:txBody>
      </p:sp>
      <p:sp>
        <p:nvSpPr>
          <p:cNvPr id="7" name="TextBox 6">
            <a:extLst>
              <a:ext uri="{FF2B5EF4-FFF2-40B4-BE49-F238E27FC236}">
                <a16:creationId xmlns:a16="http://schemas.microsoft.com/office/drawing/2014/main" id="{6BB201B6-9892-31EA-D301-24002AB40867}"/>
              </a:ext>
            </a:extLst>
          </p:cNvPr>
          <p:cNvSpPr txBox="1"/>
          <p:nvPr/>
        </p:nvSpPr>
        <p:spPr>
          <a:xfrm>
            <a:off x="763786" y="952267"/>
            <a:ext cx="10876830" cy="4016484"/>
          </a:xfrm>
          <a:prstGeom prst="rect">
            <a:avLst/>
          </a:prstGeom>
          <a:noFill/>
        </p:spPr>
        <p:txBody>
          <a:bodyPr wrap="square">
            <a:spAutoFit/>
          </a:bodyPr>
          <a:lstStyle/>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Blakely CM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Neoadjuvant Osimertinib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the Treatment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Stage I-IIIA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Epidermal Growth Factor Receptor-Mutated Non-Small Cell Lung Cancer: A Phase II Multicenter Study.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September 10;42(26):3105-14.</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 T et al. Molecular Residual Disease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(MRD) Analysis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ADAURA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Trial of Adjuvant (Adj)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(pts) with Resected EGFR‑Mutated (EGFRm)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Stage IB-IIIA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Non-Small Cell Lung Cancer (NSCLC). ASCO 2024;Abstract 8005.</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 S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Chemoradiotherapy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Stage III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EGFR-Mutated NSCLC.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Engl J Med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August 15;391(7):585-97.</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 S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After Definitive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Chemoradiotherapy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Unresectable Stage III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Epidermal Growth Factor Receptor-Mutated Non-Small-Cell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ung Cancer: Analyses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Central Nervous System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Efficacy and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Distant Progression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LAURA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tudy.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December;35(12):1116-25.</a:t>
            </a:r>
          </a:p>
        </p:txBody>
      </p:sp>
    </p:spTree>
    <p:custDataLst>
      <p:tags r:id="rId1"/>
    </p:custDataLst>
    <p:extLst>
      <p:ext uri="{BB962C8B-B14F-4D97-AF65-F5344CB8AC3E}">
        <p14:creationId xmlns:p14="http://schemas.microsoft.com/office/powerpoint/2010/main" val="3768587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Neoadjuvant osimertinib for early stage</a:t>
            </a:r>
          </a:p>
        </p:txBody>
      </p:sp>
      <p:sp>
        <p:nvSpPr>
          <p:cNvPr id="7" name="Content Placeholder 2">
            <a:extLst>
              <a:ext uri="{FF2B5EF4-FFF2-40B4-BE49-F238E27FC236}">
                <a16:creationId xmlns:a16="http://schemas.microsoft.com/office/drawing/2014/main" id="{2E89C04B-E7E4-4CF0-A1DD-4CD35E048DA2}"/>
              </a:ext>
            </a:extLst>
          </p:cNvPr>
          <p:cNvSpPr>
            <a:spLocks noGrp="1"/>
          </p:cNvSpPr>
          <p:nvPr>
            <p:ph idx="1"/>
          </p:nvPr>
        </p:nvSpPr>
        <p:spPr>
          <a:xfrm>
            <a:off x="842481" y="1143003"/>
            <a:ext cx="9570921" cy="5000943"/>
          </a:xfrm>
        </p:spPr>
        <p:txBody>
          <a:bodyPr>
            <a:noAutofit/>
          </a:bodyPr>
          <a:lstStyle/>
          <a:p>
            <a:pPr marL="0" indent="0">
              <a:buNone/>
            </a:pPr>
            <a:endParaRPr lang="en-US" dirty="0">
              <a:latin typeface="Calibri" panose="020F0502020204030204" pitchFamily="34" charset="0"/>
              <a:cs typeface="Calibri" pitchFamily="34" charset="0"/>
            </a:endParaRPr>
          </a:p>
          <a:p>
            <a:pPr marL="0" indent="0">
              <a:buNone/>
            </a:pPr>
            <a:endParaRPr lang="en-US" dirty="0">
              <a:latin typeface="Calibri" panose="020F0502020204030204" pitchFamily="34" charset="0"/>
              <a:cs typeface="Calibri" pitchFamily="34" charset="0"/>
            </a:endParaRPr>
          </a:p>
        </p:txBody>
      </p:sp>
      <p:pic>
        <p:nvPicPr>
          <p:cNvPr id="4" name="Picture 3">
            <a:extLst>
              <a:ext uri="{FF2B5EF4-FFF2-40B4-BE49-F238E27FC236}">
                <a16:creationId xmlns:a16="http://schemas.microsoft.com/office/drawing/2014/main" id="{010A5BC8-A744-5ABB-08A6-3AEC67A1EB3E}"/>
              </a:ext>
            </a:extLst>
          </p:cNvPr>
          <p:cNvPicPr>
            <a:picLocks noChangeAspect="1"/>
          </p:cNvPicPr>
          <p:nvPr/>
        </p:nvPicPr>
        <p:blipFill>
          <a:blip r:embed="rId3"/>
          <a:stretch>
            <a:fillRect/>
          </a:stretch>
        </p:blipFill>
        <p:spPr>
          <a:xfrm>
            <a:off x="842481" y="1063260"/>
            <a:ext cx="6486525" cy="2181225"/>
          </a:xfrm>
          <a:prstGeom prst="rect">
            <a:avLst/>
          </a:prstGeom>
        </p:spPr>
      </p:pic>
      <p:pic>
        <p:nvPicPr>
          <p:cNvPr id="6" name="Picture 5">
            <a:extLst>
              <a:ext uri="{FF2B5EF4-FFF2-40B4-BE49-F238E27FC236}">
                <a16:creationId xmlns:a16="http://schemas.microsoft.com/office/drawing/2014/main" id="{2A375F13-B353-6835-25A1-81A6D2A5AEB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616412" y="937965"/>
            <a:ext cx="2532557" cy="3387164"/>
          </a:xfrm>
          <a:prstGeom prst="rect">
            <a:avLst/>
          </a:prstGeom>
        </p:spPr>
      </p:pic>
      <p:pic>
        <p:nvPicPr>
          <p:cNvPr id="12" name="Picture 11">
            <a:extLst>
              <a:ext uri="{FF2B5EF4-FFF2-40B4-BE49-F238E27FC236}">
                <a16:creationId xmlns:a16="http://schemas.microsoft.com/office/drawing/2014/main" id="{9B747D5B-CAE2-BA47-498F-2D798B3B73F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063526" y="3861048"/>
            <a:ext cx="5238750" cy="2733675"/>
          </a:xfrm>
          <a:prstGeom prst="rect">
            <a:avLst/>
          </a:prstGeom>
        </p:spPr>
      </p:pic>
      <p:pic>
        <p:nvPicPr>
          <p:cNvPr id="14" name="Picture 13">
            <a:extLst>
              <a:ext uri="{FF2B5EF4-FFF2-40B4-BE49-F238E27FC236}">
                <a16:creationId xmlns:a16="http://schemas.microsoft.com/office/drawing/2014/main" id="{2C556F50-F6E4-070A-7D06-2ADAC20EFE27}"/>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7792804" y="4404872"/>
            <a:ext cx="4140053" cy="2364030"/>
          </a:xfrm>
          <a:prstGeom prst="rect">
            <a:avLst/>
          </a:prstGeom>
        </p:spPr>
      </p:pic>
      <p:sp>
        <p:nvSpPr>
          <p:cNvPr id="10" name="Title 1">
            <a:extLst>
              <a:ext uri="{FF2B5EF4-FFF2-40B4-BE49-F238E27FC236}">
                <a16:creationId xmlns:a16="http://schemas.microsoft.com/office/drawing/2014/main" id="{49C4B78D-0F24-57B4-CB83-37F6F90B2AB9}"/>
              </a:ext>
            </a:extLst>
          </p:cNvPr>
          <p:cNvSpPr txBox="1">
            <a:spLocks/>
          </p:cNvSpPr>
          <p:nvPr/>
        </p:nvSpPr>
        <p:spPr>
          <a:xfrm>
            <a:off x="2308564" y="3284984"/>
            <a:ext cx="4748673"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Primary Endpoint: </a:t>
            </a:r>
            <a:b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b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Major Pathologic Response Rate = 15%</a:t>
            </a:r>
          </a:p>
        </p:txBody>
      </p:sp>
      <p:sp>
        <p:nvSpPr>
          <p:cNvPr id="8" name="TextBox 7">
            <a:extLst>
              <a:ext uri="{FF2B5EF4-FFF2-40B4-BE49-F238E27FC236}">
                <a16:creationId xmlns:a16="http://schemas.microsoft.com/office/drawing/2014/main" id="{F36DA974-E5A4-2561-42F3-709A133FC366}"/>
              </a:ext>
            </a:extLst>
          </p:cNvPr>
          <p:cNvSpPr txBox="1"/>
          <p:nvPr/>
        </p:nvSpPr>
        <p:spPr>
          <a:xfrm>
            <a:off x="-1" y="5762024"/>
            <a:ext cx="1895707"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Blakely J Clin Oncol. 2024  </a:t>
            </a:r>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
        <p:nvSpPr>
          <p:cNvPr id="5" name="TextBox 4">
            <a:extLst>
              <a:ext uri="{FF2B5EF4-FFF2-40B4-BE49-F238E27FC236}">
                <a16:creationId xmlns:a16="http://schemas.microsoft.com/office/drawing/2014/main" id="{217DF1BD-88FF-23C7-5F65-B31DBEF141EE}"/>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320286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Neoadjuvant osimertinib for early stage</a:t>
            </a:r>
          </a:p>
        </p:txBody>
      </p:sp>
      <p:sp>
        <p:nvSpPr>
          <p:cNvPr id="7" name="Content Placeholder 2">
            <a:extLst>
              <a:ext uri="{FF2B5EF4-FFF2-40B4-BE49-F238E27FC236}">
                <a16:creationId xmlns:a16="http://schemas.microsoft.com/office/drawing/2014/main" id="{2E89C04B-E7E4-4CF0-A1DD-4CD35E048DA2}"/>
              </a:ext>
            </a:extLst>
          </p:cNvPr>
          <p:cNvSpPr>
            <a:spLocks noGrp="1"/>
          </p:cNvSpPr>
          <p:nvPr>
            <p:ph idx="1"/>
          </p:nvPr>
        </p:nvSpPr>
        <p:spPr>
          <a:xfrm>
            <a:off x="842481" y="1143003"/>
            <a:ext cx="9570921" cy="5000943"/>
          </a:xfrm>
        </p:spPr>
        <p:txBody>
          <a:bodyPr>
            <a:noAutofit/>
          </a:bodyPr>
          <a:lstStyle/>
          <a:p>
            <a:pPr marL="0" indent="0">
              <a:buNone/>
            </a:pPr>
            <a:endParaRPr lang="en-US" dirty="0">
              <a:latin typeface="Calibri" panose="020F0502020204030204" pitchFamily="34" charset="0"/>
              <a:cs typeface="Calibri" pitchFamily="34" charset="0"/>
            </a:endParaRPr>
          </a:p>
          <a:p>
            <a:pPr marL="0" indent="0">
              <a:buNone/>
            </a:pPr>
            <a:endParaRPr lang="en-US" dirty="0">
              <a:latin typeface="Calibri" panose="020F0502020204030204" pitchFamily="34" charset="0"/>
              <a:cs typeface="Calibri" pitchFamily="34" charset="0"/>
            </a:endParaRPr>
          </a:p>
        </p:txBody>
      </p:sp>
      <p:sp>
        <p:nvSpPr>
          <p:cNvPr id="3" name="Content Placeholder 2">
            <a:extLst>
              <a:ext uri="{FF2B5EF4-FFF2-40B4-BE49-F238E27FC236}">
                <a16:creationId xmlns:a16="http://schemas.microsoft.com/office/drawing/2014/main" id="{715C7823-C5A3-5226-814D-806A9F99A26E}"/>
              </a:ext>
            </a:extLst>
          </p:cNvPr>
          <p:cNvSpPr txBox="1">
            <a:spLocks/>
          </p:cNvSpPr>
          <p:nvPr/>
        </p:nvSpPr>
        <p:spPr>
          <a:xfrm>
            <a:off x="5591154" y="3797671"/>
            <a:ext cx="6481349" cy="27149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Lower than expected MPR and PCR rate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Possibly due to short treatment time (1-2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mo</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Clear survival benefit of adjuvant osimertinib</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Chemotherapy may be important for initial cytoreduction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Await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NeoADAURA</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results</a:t>
            </a:r>
          </a:p>
        </p:txBody>
      </p:sp>
      <p:pic>
        <p:nvPicPr>
          <p:cNvPr id="5" name="Picture 4">
            <a:extLst>
              <a:ext uri="{FF2B5EF4-FFF2-40B4-BE49-F238E27FC236}">
                <a16:creationId xmlns:a16="http://schemas.microsoft.com/office/drawing/2014/main" id="{2EE9E33D-AC7B-49DD-EB40-C80009CAEC2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80676" y="1143003"/>
            <a:ext cx="8574415" cy="2428530"/>
          </a:xfrm>
          <a:prstGeom prst="rect">
            <a:avLst/>
          </a:prstGeom>
        </p:spPr>
      </p:pic>
      <p:sp>
        <p:nvSpPr>
          <p:cNvPr id="6" name="Title 1">
            <a:extLst>
              <a:ext uri="{FF2B5EF4-FFF2-40B4-BE49-F238E27FC236}">
                <a16:creationId xmlns:a16="http://schemas.microsoft.com/office/drawing/2014/main" id="{5DBB51FD-6738-3787-0FE3-6DD2E35D7806}"/>
              </a:ext>
            </a:extLst>
          </p:cNvPr>
          <p:cNvSpPr txBox="1">
            <a:spLocks/>
          </p:cNvSpPr>
          <p:nvPr/>
        </p:nvSpPr>
        <p:spPr>
          <a:xfrm>
            <a:off x="3592204" y="819106"/>
            <a:ext cx="4748673"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NeoADAURA study schema</a:t>
            </a:r>
          </a:p>
        </p:txBody>
      </p:sp>
      <p:pic>
        <p:nvPicPr>
          <p:cNvPr id="9" name="Picture 8">
            <a:extLst>
              <a:ext uri="{FF2B5EF4-FFF2-40B4-BE49-F238E27FC236}">
                <a16:creationId xmlns:a16="http://schemas.microsoft.com/office/drawing/2014/main" id="{66A1FBA4-CB90-B81B-1932-2487918319E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19497" y="4264101"/>
            <a:ext cx="5362575" cy="2447925"/>
          </a:xfrm>
          <a:prstGeom prst="rect">
            <a:avLst/>
          </a:prstGeom>
        </p:spPr>
      </p:pic>
      <p:sp>
        <p:nvSpPr>
          <p:cNvPr id="10" name="Title 1">
            <a:extLst>
              <a:ext uri="{FF2B5EF4-FFF2-40B4-BE49-F238E27FC236}">
                <a16:creationId xmlns:a16="http://schemas.microsoft.com/office/drawing/2014/main" id="{9E955B12-5E57-895C-EB3E-150DDB88A08F}"/>
              </a:ext>
            </a:extLst>
          </p:cNvPr>
          <p:cNvSpPr txBox="1">
            <a:spLocks/>
          </p:cNvSpPr>
          <p:nvPr/>
        </p:nvSpPr>
        <p:spPr>
          <a:xfrm>
            <a:off x="654176" y="3785004"/>
            <a:ext cx="4748673"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OS benefit of adjuvant osimertinib</a:t>
            </a:r>
          </a:p>
        </p:txBody>
      </p:sp>
      <p:sp>
        <p:nvSpPr>
          <p:cNvPr id="12" name="TextBox 11">
            <a:extLst>
              <a:ext uri="{FF2B5EF4-FFF2-40B4-BE49-F238E27FC236}">
                <a16:creationId xmlns:a16="http://schemas.microsoft.com/office/drawing/2014/main" id="{783D5D85-EB86-56A9-8997-E1284112E17C}"/>
              </a:ext>
            </a:extLst>
          </p:cNvPr>
          <p:cNvSpPr txBox="1"/>
          <p:nvPr/>
        </p:nvSpPr>
        <p:spPr>
          <a:xfrm>
            <a:off x="9898618" y="6467843"/>
            <a:ext cx="202115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Blakely J Clin Oncol. 2024  </a:t>
            </a:r>
            <a:endParaRPr kumimoji="0" lang="en-US" sz="1200" b="0" i="0" u="none" strike="noStrike" kern="1200" cap="none" spc="0" normalizeH="0" baseline="0" noProof="0" dirty="0">
              <a:ln>
                <a:noFill/>
              </a:ln>
              <a:solidFill>
                <a:prstClr val="black"/>
              </a:solidFill>
              <a:effectLst/>
              <a:uLnTx/>
              <a:uFillTx/>
              <a:latin typeface="Corbel"/>
              <a:ea typeface="+mn-ea"/>
              <a:cs typeface="+mn-cs"/>
            </a:endParaRPr>
          </a:p>
        </p:txBody>
      </p:sp>
      <p:sp>
        <p:nvSpPr>
          <p:cNvPr id="4" name="TextBox 3">
            <a:extLst>
              <a:ext uri="{FF2B5EF4-FFF2-40B4-BE49-F238E27FC236}">
                <a16:creationId xmlns:a16="http://schemas.microsoft.com/office/drawing/2014/main" id="{C8DE859B-DA8C-A52A-6E7E-86366CB6D5E8}"/>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2531433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ADAURA MRD Analysis</a:t>
            </a:r>
          </a:p>
        </p:txBody>
      </p:sp>
      <p:pic>
        <p:nvPicPr>
          <p:cNvPr id="6" name="Picture 5">
            <a:extLst>
              <a:ext uri="{FF2B5EF4-FFF2-40B4-BE49-F238E27FC236}">
                <a16:creationId xmlns:a16="http://schemas.microsoft.com/office/drawing/2014/main" id="{8C118ED7-1A35-1A83-2B6F-1FF2870F66D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53736" y="908720"/>
            <a:ext cx="5048250" cy="2895600"/>
          </a:xfrm>
          <a:prstGeom prst="rect">
            <a:avLst/>
          </a:prstGeom>
        </p:spPr>
      </p:pic>
      <p:pic>
        <p:nvPicPr>
          <p:cNvPr id="11" name="Picture 10">
            <a:extLst>
              <a:ext uri="{FF2B5EF4-FFF2-40B4-BE49-F238E27FC236}">
                <a16:creationId xmlns:a16="http://schemas.microsoft.com/office/drawing/2014/main" id="{7BA5CDE0-5392-A082-9E7E-8329FA8549C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579924" y="908720"/>
            <a:ext cx="3895725" cy="2867025"/>
          </a:xfrm>
          <a:prstGeom prst="rect">
            <a:avLst/>
          </a:prstGeom>
        </p:spPr>
      </p:pic>
      <p:pic>
        <p:nvPicPr>
          <p:cNvPr id="13" name="Picture 12">
            <a:extLst>
              <a:ext uri="{FF2B5EF4-FFF2-40B4-BE49-F238E27FC236}">
                <a16:creationId xmlns:a16="http://schemas.microsoft.com/office/drawing/2014/main" id="{DF4B771F-2672-7E85-0BE7-BDC7F64E97A8}"/>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9653587" y="1146704"/>
            <a:ext cx="2354869" cy="2522326"/>
          </a:xfrm>
          <a:prstGeom prst="rect">
            <a:avLst/>
          </a:prstGeom>
        </p:spPr>
      </p:pic>
      <p:pic>
        <p:nvPicPr>
          <p:cNvPr id="15" name="Picture 14">
            <a:extLst>
              <a:ext uri="{FF2B5EF4-FFF2-40B4-BE49-F238E27FC236}">
                <a16:creationId xmlns:a16="http://schemas.microsoft.com/office/drawing/2014/main" id="{B1C42DC9-6021-E4E8-71F7-B4AEF97FDA2D}"/>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140735" y="4264690"/>
            <a:ext cx="2775426" cy="2504212"/>
          </a:xfrm>
          <a:prstGeom prst="rect">
            <a:avLst/>
          </a:prstGeom>
        </p:spPr>
      </p:pic>
      <p:pic>
        <p:nvPicPr>
          <p:cNvPr id="17" name="Picture 16">
            <a:extLst>
              <a:ext uri="{FF2B5EF4-FFF2-40B4-BE49-F238E27FC236}">
                <a16:creationId xmlns:a16="http://schemas.microsoft.com/office/drawing/2014/main" id="{907061D5-CDDE-2397-A695-3150878C668A}"/>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Lst>
          </a:blip>
          <a:stretch>
            <a:fillRect/>
          </a:stretch>
        </p:blipFill>
        <p:spPr>
          <a:xfrm>
            <a:off x="3030261" y="3861048"/>
            <a:ext cx="5676899" cy="2726825"/>
          </a:xfrm>
          <a:prstGeom prst="rect">
            <a:avLst/>
          </a:prstGeom>
        </p:spPr>
      </p:pic>
      <p:sp>
        <p:nvSpPr>
          <p:cNvPr id="18" name="Content Placeholder 2">
            <a:extLst>
              <a:ext uri="{FF2B5EF4-FFF2-40B4-BE49-F238E27FC236}">
                <a16:creationId xmlns:a16="http://schemas.microsoft.com/office/drawing/2014/main" id="{9DD41FD2-5DB4-AAFC-CDC5-37A512F73638}"/>
              </a:ext>
            </a:extLst>
          </p:cNvPr>
          <p:cNvSpPr txBox="1">
            <a:spLocks/>
          </p:cNvSpPr>
          <p:nvPr/>
        </p:nvSpPr>
        <p:spPr>
          <a:xfrm>
            <a:off x="8765621" y="4045900"/>
            <a:ext cx="3285644" cy="27149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Tumor-informed MRD testing feasible, with lead time of 4.7mo</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DFS/MRD events often happened post-</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osimertinib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in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osi</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arm</a:t>
            </a:r>
          </a:p>
        </p:txBody>
      </p:sp>
      <p:sp>
        <p:nvSpPr>
          <p:cNvPr id="4" name="TextBox 3">
            <a:extLst>
              <a:ext uri="{FF2B5EF4-FFF2-40B4-BE49-F238E27FC236}">
                <a16:creationId xmlns:a16="http://schemas.microsoft.com/office/drawing/2014/main" id="{DFA4A1B0-8DD4-D335-CD2E-AB5D2271B3AC}"/>
              </a:ext>
            </a:extLst>
          </p:cNvPr>
          <p:cNvSpPr txBox="1"/>
          <p:nvPr/>
        </p:nvSpPr>
        <p:spPr>
          <a:xfrm>
            <a:off x="9454659" y="6550223"/>
            <a:ext cx="259660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John ASCO 2024; Abstract 800</a:t>
            </a:r>
            <a:endParaRPr kumimoji="0" lang="en-US" sz="1400" b="0" i="0" u="none" strike="noStrike" kern="1200" cap="none" spc="0" normalizeH="0" baseline="0" noProof="0" dirty="0">
              <a:ln>
                <a:noFill/>
              </a:ln>
              <a:solidFill>
                <a:prstClr val="black"/>
              </a:solidFill>
              <a:effectLst/>
              <a:uLnTx/>
              <a:uFillTx/>
              <a:latin typeface="Corbel"/>
              <a:ea typeface="+mn-ea"/>
              <a:cs typeface="+mn-cs"/>
            </a:endParaRPr>
          </a:p>
        </p:txBody>
      </p:sp>
      <p:sp>
        <p:nvSpPr>
          <p:cNvPr id="3" name="TextBox 2">
            <a:extLst>
              <a:ext uri="{FF2B5EF4-FFF2-40B4-BE49-F238E27FC236}">
                <a16:creationId xmlns:a16="http://schemas.microsoft.com/office/drawing/2014/main" id="{D6B57A87-F147-2072-0033-83497283F947}"/>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1462482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LAURA: Osimertinib after chemoradiation</a:t>
            </a:r>
          </a:p>
        </p:txBody>
      </p:sp>
      <p:pic>
        <p:nvPicPr>
          <p:cNvPr id="5" name="Picture 4">
            <a:extLst>
              <a:ext uri="{FF2B5EF4-FFF2-40B4-BE49-F238E27FC236}">
                <a16:creationId xmlns:a16="http://schemas.microsoft.com/office/drawing/2014/main" id="{51E2270B-EAF8-2645-3C6C-D93992E42F8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2372" r="35106"/>
          <a:stretch/>
        </p:blipFill>
        <p:spPr>
          <a:xfrm>
            <a:off x="4725324" y="893324"/>
            <a:ext cx="2202720" cy="2168572"/>
          </a:xfrm>
          <a:prstGeom prst="rect">
            <a:avLst/>
          </a:prstGeom>
        </p:spPr>
      </p:pic>
      <p:pic>
        <p:nvPicPr>
          <p:cNvPr id="8" name="Picture 7">
            <a:extLst>
              <a:ext uri="{FF2B5EF4-FFF2-40B4-BE49-F238E27FC236}">
                <a16:creationId xmlns:a16="http://schemas.microsoft.com/office/drawing/2014/main" id="{10712C1F-0C3E-E492-25D4-B24EC0CD797A}"/>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Layer>
                </a14:imgProps>
              </a:ext>
            </a:extLst>
          </a:blip>
          <a:srcRect l="1" r="71052"/>
          <a:stretch/>
        </p:blipFill>
        <p:spPr>
          <a:xfrm>
            <a:off x="1737476" y="845930"/>
            <a:ext cx="2831192" cy="2168572"/>
          </a:xfrm>
          <a:prstGeom prst="rect">
            <a:avLst/>
          </a:prstGeom>
        </p:spPr>
      </p:pic>
      <p:pic>
        <p:nvPicPr>
          <p:cNvPr id="10" name="Picture 9">
            <a:extLst>
              <a:ext uri="{FF2B5EF4-FFF2-40B4-BE49-F238E27FC236}">
                <a16:creationId xmlns:a16="http://schemas.microsoft.com/office/drawing/2014/main" id="{3507270F-2884-32F5-DBC3-B3EE3B37A7B1}"/>
              </a:ext>
            </a:extLst>
          </p:cNvPr>
          <p:cNvPicPr>
            <a:picLocks noChangeAspect="1"/>
          </p:cNvPicPr>
          <p:nvPr/>
        </p:nvPicPr>
        <p:blipFill rotWithShape="1">
          <a:blip r:embed="rId3">
            <a:extLst>
              <a:ext uri="{BEBA8EAE-BF5A-486C-A8C5-ECC9F3942E4B}">
                <a14:imgProps xmlns:a14="http://schemas.microsoft.com/office/drawing/2010/main">
                  <a14:imgLayer r:embed="rId6">
                    <a14:imgEffect>
                      <a14:sharpenSoften amount="25000"/>
                    </a14:imgEffect>
                  </a14:imgLayer>
                </a14:imgProps>
              </a:ext>
            </a:extLst>
          </a:blip>
          <a:srcRect l="79838" r="1"/>
          <a:stretch/>
        </p:blipFill>
        <p:spPr>
          <a:xfrm>
            <a:off x="7084700" y="845930"/>
            <a:ext cx="1971846" cy="2168572"/>
          </a:xfrm>
          <a:prstGeom prst="rect">
            <a:avLst/>
          </a:prstGeom>
        </p:spPr>
      </p:pic>
      <p:sp>
        <p:nvSpPr>
          <p:cNvPr id="12" name="Title 1">
            <a:extLst>
              <a:ext uri="{FF2B5EF4-FFF2-40B4-BE49-F238E27FC236}">
                <a16:creationId xmlns:a16="http://schemas.microsoft.com/office/drawing/2014/main" id="{C7E5C38D-7CC0-F076-B59A-C0EEBDC260F7}"/>
              </a:ext>
            </a:extLst>
          </p:cNvPr>
          <p:cNvSpPr txBox="1">
            <a:spLocks/>
          </p:cNvSpPr>
          <p:nvPr/>
        </p:nvSpPr>
        <p:spPr>
          <a:xfrm>
            <a:off x="8751607" y="1653713"/>
            <a:ext cx="2934258"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Primary Endpoint: </a:t>
            </a:r>
            <a:b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b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PFS by BICR</a:t>
            </a:r>
          </a:p>
        </p:txBody>
      </p:sp>
      <p:pic>
        <p:nvPicPr>
          <p:cNvPr id="19" name="Picture 18">
            <a:extLst>
              <a:ext uri="{FF2B5EF4-FFF2-40B4-BE49-F238E27FC236}">
                <a16:creationId xmlns:a16="http://schemas.microsoft.com/office/drawing/2014/main" id="{430AA1B4-C438-7E6A-765E-3212ACAF54E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10968" y="3259432"/>
            <a:ext cx="4128957" cy="2752638"/>
          </a:xfrm>
          <a:prstGeom prst="rect">
            <a:avLst/>
          </a:prstGeom>
        </p:spPr>
      </p:pic>
      <p:pic>
        <p:nvPicPr>
          <p:cNvPr id="21" name="Picture 20">
            <a:extLst>
              <a:ext uri="{FF2B5EF4-FFF2-40B4-BE49-F238E27FC236}">
                <a16:creationId xmlns:a16="http://schemas.microsoft.com/office/drawing/2014/main" id="{E4BFC1E9-9158-4B0F-BA8D-5C72EE189186}"/>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8885916" y="2996952"/>
            <a:ext cx="2799949" cy="1735179"/>
          </a:xfrm>
          <a:prstGeom prst="rect">
            <a:avLst/>
          </a:prstGeom>
        </p:spPr>
      </p:pic>
      <p:pic>
        <p:nvPicPr>
          <p:cNvPr id="23" name="Picture 22">
            <a:extLst>
              <a:ext uri="{FF2B5EF4-FFF2-40B4-BE49-F238E27FC236}">
                <a16:creationId xmlns:a16="http://schemas.microsoft.com/office/drawing/2014/main" id="{87E42933-C3D5-5A1B-2B0E-5FCA902DDDD5}"/>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Lst>
          </a:blip>
          <a:stretch>
            <a:fillRect/>
          </a:stretch>
        </p:blipFill>
        <p:spPr>
          <a:xfrm>
            <a:off x="4314401" y="3669185"/>
            <a:ext cx="4298752" cy="2540510"/>
          </a:xfrm>
          <a:prstGeom prst="rect">
            <a:avLst/>
          </a:prstGeom>
        </p:spPr>
      </p:pic>
      <p:pic>
        <p:nvPicPr>
          <p:cNvPr id="25" name="Picture 24">
            <a:extLst>
              <a:ext uri="{FF2B5EF4-FFF2-40B4-BE49-F238E27FC236}">
                <a16:creationId xmlns:a16="http://schemas.microsoft.com/office/drawing/2014/main" id="{1159D26F-2BB2-F4D0-2186-95CBE242D913}"/>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Layer>
                </a14:imgProps>
              </a:ext>
            </a:extLst>
          </a:blip>
          <a:stretch>
            <a:fillRect/>
          </a:stretch>
        </p:blipFill>
        <p:spPr>
          <a:xfrm>
            <a:off x="8786772" y="4725144"/>
            <a:ext cx="2998236" cy="1356345"/>
          </a:xfrm>
          <a:prstGeom prst="rect">
            <a:avLst/>
          </a:prstGeom>
        </p:spPr>
      </p:pic>
      <p:pic>
        <p:nvPicPr>
          <p:cNvPr id="27" name="Picture 26">
            <a:extLst>
              <a:ext uri="{FF2B5EF4-FFF2-40B4-BE49-F238E27FC236}">
                <a16:creationId xmlns:a16="http://schemas.microsoft.com/office/drawing/2014/main" id="{FABDD361-F711-4A1A-C5C3-EC0522327693}"/>
              </a:ext>
            </a:extLst>
          </p:cNvPr>
          <p:cNvPicPr>
            <a:picLocks noChangeAspect="1"/>
          </p:cNvPicPr>
          <p:nvPr/>
        </p:nvPicPr>
        <p:blipFill>
          <a:blip r:embed="rId15"/>
          <a:stretch>
            <a:fillRect/>
          </a:stretch>
        </p:blipFill>
        <p:spPr>
          <a:xfrm>
            <a:off x="10637485" y="6093296"/>
            <a:ext cx="1228725" cy="447675"/>
          </a:xfrm>
          <a:prstGeom prst="rect">
            <a:avLst/>
          </a:prstGeom>
        </p:spPr>
      </p:pic>
      <p:sp>
        <p:nvSpPr>
          <p:cNvPr id="3" name="TextBox 2">
            <a:extLst>
              <a:ext uri="{FF2B5EF4-FFF2-40B4-BE49-F238E27FC236}">
                <a16:creationId xmlns:a16="http://schemas.microsoft.com/office/drawing/2014/main" id="{66C0D810-2B5A-9B04-AFAF-7E1EF5A250A2}"/>
              </a:ext>
            </a:extLst>
          </p:cNvPr>
          <p:cNvSpPr txBox="1"/>
          <p:nvPr/>
        </p:nvSpPr>
        <p:spPr>
          <a:xfrm>
            <a:off x="8654097" y="6537923"/>
            <a:ext cx="326358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Lu Ann Oncol 2024; Lu N Engl J Med  2024</a:t>
            </a:r>
          </a:p>
        </p:txBody>
      </p:sp>
      <p:sp>
        <p:nvSpPr>
          <p:cNvPr id="4" name="TextBox 3">
            <a:extLst>
              <a:ext uri="{FF2B5EF4-FFF2-40B4-BE49-F238E27FC236}">
                <a16:creationId xmlns:a16="http://schemas.microsoft.com/office/drawing/2014/main" id="{909F6BD7-40BD-C031-034D-3C4DE8A74A54}"/>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4047742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Take home: LAURA: Osimertinib after chemoradiation</a:t>
            </a:r>
          </a:p>
        </p:txBody>
      </p:sp>
      <p:sp>
        <p:nvSpPr>
          <p:cNvPr id="3" name="Content Placeholder 2">
            <a:extLst>
              <a:ext uri="{FF2B5EF4-FFF2-40B4-BE49-F238E27FC236}">
                <a16:creationId xmlns:a16="http://schemas.microsoft.com/office/drawing/2014/main" id="{810BC2A8-A787-F7E5-945B-4D5A51B8EAD8}"/>
              </a:ext>
            </a:extLst>
          </p:cNvPr>
          <p:cNvSpPr txBox="1">
            <a:spLocks/>
          </p:cNvSpPr>
          <p:nvPr/>
        </p:nvSpPr>
        <p:spPr>
          <a:xfrm>
            <a:off x="1727814" y="1355971"/>
            <a:ext cx="8524896" cy="27149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Adjuvant osimertinib after chemoradiation led to improved time to metastatic disease and CNS progression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High-risk group ~10% has baseline CNS metastases, ~50% no PET scan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INDEFINITE osimertinib until progression. Should this be standard of care in resected disease as well? Or is this just replicated osimertinib in (micro) metastatic disease?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TAKE HOME: Osimertinib is standard of care after definitive therapy for all locally advanced EGFR-mutant lung cancers</a:t>
            </a:r>
          </a:p>
        </p:txBody>
      </p:sp>
      <p:sp>
        <p:nvSpPr>
          <p:cNvPr id="5" name="TextBox 4">
            <a:extLst>
              <a:ext uri="{FF2B5EF4-FFF2-40B4-BE49-F238E27FC236}">
                <a16:creationId xmlns:a16="http://schemas.microsoft.com/office/drawing/2014/main" id="{9A82B030-2FC0-2902-5268-715180697A9F}"/>
              </a:ext>
            </a:extLst>
          </p:cNvPr>
          <p:cNvSpPr txBox="1"/>
          <p:nvPr/>
        </p:nvSpPr>
        <p:spPr>
          <a:xfrm>
            <a:off x="8216590" y="6488668"/>
            <a:ext cx="397541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Lu Ann Oncol 2024; Lu N Engl J Med  2024</a:t>
            </a:r>
          </a:p>
        </p:txBody>
      </p:sp>
      <p:sp>
        <p:nvSpPr>
          <p:cNvPr id="4" name="TextBox 3">
            <a:extLst>
              <a:ext uri="{FF2B5EF4-FFF2-40B4-BE49-F238E27FC236}">
                <a16:creationId xmlns:a16="http://schemas.microsoft.com/office/drawing/2014/main" id="{94876437-CF61-90D3-54C1-7C16899620A6}"/>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2521128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E333-4961-8D8C-3BF8-9857E9ED2E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283460D-1FE5-D8A5-19F5-6B44BB2CDEDF}"/>
              </a:ext>
            </a:extLst>
          </p:cNvPr>
          <p:cNvSpPr/>
          <p:nvPr/>
        </p:nvSpPr>
        <p:spPr bwMode="auto">
          <a:xfrm>
            <a:off x="767408" y="3429000"/>
            <a:ext cx="10225136" cy="64807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AEEFEAE6-3369-2B8A-4826-396C33C8DB2A}"/>
              </a:ext>
            </a:extLst>
          </p:cNvPr>
          <p:cNvSpPr>
            <a:spLocks noGrp="1"/>
          </p:cNvSpPr>
          <p:nvPr>
            <p:ph type="title"/>
          </p:nvPr>
        </p:nvSpPr>
        <p:spPr>
          <a:xfrm>
            <a:off x="1019651" y="332656"/>
            <a:ext cx="10152697" cy="1143000"/>
          </a:xfrm>
        </p:spPr>
        <p:txBody>
          <a:bodyPr/>
          <a:lstStyle/>
          <a:p>
            <a:pPr>
              <a:spcBef>
                <a:spcPts val="1200"/>
              </a:spcBef>
            </a:pPr>
            <a:r>
              <a:rPr lang="en-US" dirty="0"/>
              <a:t>AGENDA</a:t>
            </a:r>
            <a:br>
              <a:rPr lang="en-US" dirty="0"/>
            </a:br>
            <a:br>
              <a:rPr lang="en-US" sz="1200" dirty="0"/>
            </a:br>
            <a:r>
              <a:rPr lang="en-US" dirty="0"/>
              <a:t>Year in Review: EGFR-Mutant Non-Small Cell Lung Cancer</a:t>
            </a:r>
            <a:endParaRPr lang="en-US" sz="2400" dirty="0"/>
          </a:p>
        </p:txBody>
      </p:sp>
      <p:sp>
        <p:nvSpPr>
          <p:cNvPr id="3" name="Content Placeholder 2">
            <a:extLst>
              <a:ext uri="{FF2B5EF4-FFF2-40B4-BE49-F238E27FC236}">
                <a16:creationId xmlns:a16="http://schemas.microsoft.com/office/drawing/2014/main" id="{C929ECF8-2993-8989-9F5B-8F30B60F2EDC}"/>
              </a:ext>
            </a:extLst>
          </p:cNvPr>
          <p:cNvSpPr>
            <a:spLocks noGrp="1"/>
          </p:cNvSpPr>
          <p:nvPr>
            <p:ph idx="1"/>
          </p:nvPr>
        </p:nvSpPr>
        <p:spPr>
          <a:xfrm>
            <a:off x="1031483" y="1916832"/>
            <a:ext cx="10152696" cy="4608512"/>
          </a:xfrm>
        </p:spPr>
        <p:txBody>
          <a:bodyPr/>
          <a:lstStyle/>
          <a:p>
            <a:pPr marL="98425" indent="0">
              <a:lnSpc>
                <a:spcPct val="100000"/>
              </a:lnSpc>
              <a:spcBef>
                <a:spcPts val="1800"/>
              </a:spcBef>
              <a:spcAft>
                <a:spcPts val="1800"/>
              </a:spcAft>
              <a:buNone/>
            </a:pPr>
            <a:r>
              <a:rPr lang="en-US" sz="2400" dirty="0">
                <a:solidFill>
                  <a:srgbClr val="3233FF"/>
                </a:solidFill>
              </a:rPr>
              <a:t>MODULE 1: </a:t>
            </a:r>
            <a:r>
              <a:rPr lang="en-US" sz="2400" dirty="0">
                <a:solidFill>
                  <a:schemeClr val="tx1"/>
                </a:solidFill>
                <a:latin typeface="+mn-lt"/>
              </a:rPr>
              <a:t>First-Line Treatment of Metastatic Disease</a:t>
            </a:r>
          </a:p>
          <a:p>
            <a:pPr marL="98425" indent="0">
              <a:lnSpc>
                <a:spcPct val="100000"/>
              </a:lnSpc>
              <a:spcBef>
                <a:spcPts val="1800"/>
              </a:spcBef>
              <a:spcAft>
                <a:spcPts val="1800"/>
              </a:spcAft>
              <a:buNone/>
            </a:pPr>
            <a:r>
              <a:rPr lang="en-US" sz="2400" dirty="0">
                <a:solidFill>
                  <a:srgbClr val="3233FF"/>
                </a:solidFill>
                <a:latin typeface="+mn-lt"/>
              </a:rPr>
              <a:t>MODULE 2: </a:t>
            </a:r>
            <a:r>
              <a:rPr lang="en-US" sz="2400" b="1" dirty="0">
                <a:solidFill>
                  <a:schemeClr val="tx1"/>
                </a:solidFill>
                <a:latin typeface="Calibri" panose="020F0502020204030204" pitchFamily="34" charset="0"/>
                <a:cs typeface="Calibri" panose="020F0502020204030204" pitchFamily="34" charset="0"/>
              </a:rPr>
              <a:t>Adjuvant and Neoadjuvant Therapy</a:t>
            </a:r>
          </a:p>
          <a:p>
            <a:pPr marL="98425" indent="0">
              <a:lnSpc>
                <a:spcPct val="100000"/>
              </a:lnSpc>
              <a:spcBef>
                <a:spcPts val="1800"/>
              </a:spcBef>
              <a:spcAft>
                <a:spcPts val="1800"/>
              </a:spcAft>
              <a:buNone/>
            </a:pPr>
            <a:r>
              <a:rPr lang="en-US" sz="2400" dirty="0">
                <a:solidFill>
                  <a:schemeClr val="bg1"/>
                </a:solidFill>
                <a:latin typeface="Calibri" panose="020F0502020204030204" pitchFamily="34" charset="0"/>
                <a:cs typeface="Calibri" panose="020F0502020204030204" pitchFamily="34" charset="0"/>
              </a:rPr>
              <a:t>MODULE 3: EGFR Exon 20 Insertion Mutations</a:t>
            </a:r>
            <a:endParaRPr lang="en-US" sz="2400" dirty="0">
              <a:solidFill>
                <a:schemeClr val="bg1"/>
              </a:solidFill>
            </a:endParaRPr>
          </a:p>
          <a:p>
            <a:pPr marL="98425" indent="0">
              <a:lnSpc>
                <a:spcPct val="100000"/>
              </a:lnSpc>
              <a:spcBef>
                <a:spcPts val="1800"/>
              </a:spcBef>
              <a:spcAft>
                <a:spcPts val="1800"/>
              </a:spcAft>
              <a:buNone/>
            </a:pPr>
            <a:r>
              <a:rPr lang="en-US" sz="2400" dirty="0">
                <a:solidFill>
                  <a:srgbClr val="3233FF"/>
                </a:solidFill>
              </a:rPr>
              <a:t>MODULE 4: </a:t>
            </a:r>
            <a:r>
              <a:rPr lang="en-US" sz="2400" dirty="0">
                <a:solidFill>
                  <a:schemeClr val="tx1"/>
                </a:solidFill>
                <a:latin typeface="Calibri" panose="020F0502020204030204" pitchFamily="34" charset="0"/>
                <a:cs typeface="Calibri" panose="020F0502020204030204" pitchFamily="34" charset="0"/>
              </a:rPr>
              <a:t>Antibody-Drug Conjugates</a:t>
            </a:r>
          </a:p>
        </p:txBody>
      </p:sp>
    </p:spTree>
    <p:extLst>
      <p:ext uri="{BB962C8B-B14F-4D97-AF65-F5344CB8AC3E}">
        <p14:creationId xmlns:p14="http://schemas.microsoft.com/office/powerpoint/2010/main" val="956029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B770B-1058-D8D8-FAA7-D4040766492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FE22552-DDBC-9624-4E5D-2EE966E63625}"/>
              </a:ext>
            </a:extLst>
          </p:cNvPr>
          <p:cNvSpPr txBox="1"/>
          <p:nvPr/>
        </p:nvSpPr>
        <p:spPr>
          <a:xfrm>
            <a:off x="751684" y="476672"/>
            <a:ext cx="10945216" cy="764704"/>
          </a:xfrm>
          <a:prstGeom prst="rect">
            <a:avLst/>
          </a:prstGeom>
          <a:noFill/>
        </p:spPr>
        <p:txBody>
          <a:bodyPr wrap="square" anchor="ctr">
            <a:noAutofit/>
          </a:bodyPr>
          <a:lstStyle/>
          <a:p>
            <a:pPr>
              <a:defRPr/>
            </a:pPr>
            <a:r>
              <a:rPr kumimoji="0" lang="en-US" sz="3200" b="1" i="0" u="none" strike="noStrike" kern="1200" cap="none" spc="0" normalizeH="0" baseline="0" noProof="0" dirty="0" err="1">
                <a:ln>
                  <a:noFill/>
                </a:ln>
                <a:solidFill>
                  <a:srgbClr val="0432FF"/>
                </a:solidFill>
                <a:effectLst/>
                <a:uLnTx/>
                <a:uFillTx/>
                <a:latin typeface="Calibri" panose="020F0502020204030204" pitchFamily="34" charset="0"/>
                <a:ea typeface="MS PGothic" charset="0"/>
                <a:cs typeface="Calibri" panose="020F0502020204030204" pitchFamily="34" charset="0"/>
              </a:rPr>
              <a:t>Zipalertinib</a:t>
            </a: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 for Patients with EGFR Exon 20 Insertion Mutations</a:t>
            </a:r>
          </a:p>
        </p:txBody>
      </p:sp>
      <p:sp>
        <p:nvSpPr>
          <p:cNvPr id="7" name="TextBox 6">
            <a:extLst>
              <a:ext uri="{FF2B5EF4-FFF2-40B4-BE49-F238E27FC236}">
                <a16:creationId xmlns:a16="http://schemas.microsoft.com/office/drawing/2014/main" id="{2446F2BD-DACB-179E-5457-270EB6C26C91}"/>
              </a:ext>
            </a:extLst>
          </p:cNvPr>
          <p:cNvSpPr txBox="1"/>
          <p:nvPr/>
        </p:nvSpPr>
        <p:spPr>
          <a:xfrm>
            <a:off x="763786" y="1584662"/>
            <a:ext cx="10876830" cy="3323987"/>
          </a:xfrm>
          <a:prstGeom prst="rect">
            <a:avLst/>
          </a:prstGeom>
          <a:noFill/>
        </p:spPr>
        <p:txBody>
          <a:bodyPr wrap="square">
            <a:spAutoFit/>
          </a:bodyPr>
          <a:lstStyle/>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Passaro A et al. Safety and Anti-</a:t>
            </a: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tumour</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Activity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Zipalertinib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NSCLC Patients (pts)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 Exon 20 Insertion (ex20ins)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Mutations Who Received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Prior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ESMO 2024;Abstract 1254MO.</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Yu HA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REZILIENT2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Phase 2 Study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Zipalertinib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with Advanced Non-Small Cell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ung Cancer (NSCLC)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Exon 20 Insertions (ex20ins)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Other Uncommon Epidermal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G</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rowth Factor Receptor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Mutations. ASCO 2024;Abstract TPS8670. </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Yu HA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REZILIENT3</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3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Zipalertinib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plus Chemotherapy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Patients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Previously Untreated, Advanced </a:t>
            </a: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Nonsquamous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Non-Small Cell Lung Cancer (NSCLC) Harboring Epidermal Growth Factor Receptor (EGFR)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Exon 20 Insertions (Ex20ins)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Mutations. ASCO 2024;Abstract TPS8671.</a:t>
            </a:r>
          </a:p>
        </p:txBody>
      </p:sp>
    </p:spTree>
    <p:custDataLst>
      <p:tags r:id="rId1"/>
    </p:custDataLst>
    <p:extLst>
      <p:ext uri="{BB962C8B-B14F-4D97-AF65-F5344CB8AC3E}">
        <p14:creationId xmlns:p14="http://schemas.microsoft.com/office/powerpoint/2010/main" val="2289008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latin typeface="Calibri"/>
                <a:cs typeface="Calibri"/>
              </a:rPr>
              <a:t>Zipalertinib</a:t>
            </a:r>
            <a:r>
              <a:rPr lang="en-US" sz="3200" b="1" dirty="0">
                <a:latin typeface="Calibri"/>
                <a:cs typeface="Calibri"/>
              </a:rPr>
              <a:t> after </a:t>
            </a:r>
            <a:r>
              <a:rPr lang="en-US" sz="3200" b="1" dirty="0" err="1">
                <a:latin typeface="Calibri"/>
                <a:cs typeface="Calibri"/>
              </a:rPr>
              <a:t>amivantamab</a:t>
            </a:r>
            <a:endParaRPr lang="en-US" b="1" dirty="0">
              <a:latin typeface="Calibri"/>
              <a:cs typeface="Calibri"/>
            </a:endParaRPr>
          </a:p>
        </p:txBody>
      </p:sp>
      <p:sp>
        <p:nvSpPr>
          <p:cNvPr id="3" name="Content Placeholder 2">
            <a:extLst>
              <a:ext uri="{FF2B5EF4-FFF2-40B4-BE49-F238E27FC236}">
                <a16:creationId xmlns:a16="http://schemas.microsoft.com/office/drawing/2014/main" id="{360031B0-E71C-2D5F-B1E2-400299AC7002}"/>
              </a:ext>
            </a:extLst>
          </p:cNvPr>
          <p:cNvSpPr txBox="1">
            <a:spLocks/>
          </p:cNvSpPr>
          <p:nvPr/>
        </p:nvSpPr>
        <p:spPr>
          <a:xfrm>
            <a:off x="335649" y="3825060"/>
            <a:ext cx="11290041" cy="27149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It was previously unknown whether there was cross-resistance between EGFR exon 20 directed antibodies versus tyrosine kinase inhibitors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Zipalertinib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appears to be effective after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amivantamab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with an ORR of 50%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Zipalertinib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is less effective (ORR 25%) after a different TKI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Poziotinib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mobocertinib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BLU-451)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Assessment of sequencing of TKI and antibody are needed </a:t>
            </a:r>
          </a:p>
        </p:txBody>
      </p:sp>
      <p:pic>
        <p:nvPicPr>
          <p:cNvPr id="5" name="Picture 4">
            <a:extLst>
              <a:ext uri="{FF2B5EF4-FFF2-40B4-BE49-F238E27FC236}">
                <a16:creationId xmlns:a16="http://schemas.microsoft.com/office/drawing/2014/main" id="{AC81CA01-B896-A58A-9A02-C7057A9A2457}"/>
              </a:ext>
            </a:extLst>
          </p:cNvPr>
          <p:cNvPicPr>
            <a:picLocks noChangeAspect="1"/>
          </p:cNvPicPr>
          <p:nvPr/>
        </p:nvPicPr>
        <p:blipFill rotWithShape="1">
          <a:blip r:embed="rId3"/>
          <a:srcRect r="74911"/>
          <a:stretch/>
        </p:blipFill>
        <p:spPr>
          <a:xfrm>
            <a:off x="998379" y="936978"/>
            <a:ext cx="2080470" cy="2426166"/>
          </a:xfrm>
          <a:prstGeom prst="rect">
            <a:avLst/>
          </a:prstGeom>
        </p:spPr>
      </p:pic>
      <p:pic>
        <p:nvPicPr>
          <p:cNvPr id="6" name="Picture 5">
            <a:extLst>
              <a:ext uri="{FF2B5EF4-FFF2-40B4-BE49-F238E27FC236}">
                <a16:creationId xmlns:a16="http://schemas.microsoft.com/office/drawing/2014/main" id="{37C5A2FE-D7B0-A8D2-1300-6C0E8C133708}"/>
              </a:ext>
            </a:extLst>
          </p:cNvPr>
          <p:cNvPicPr>
            <a:picLocks noChangeAspect="1"/>
          </p:cNvPicPr>
          <p:nvPr/>
        </p:nvPicPr>
        <p:blipFill rotWithShape="1">
          <a:blip r:embed="rId3"/>
          <a:srcRect l="70054"/>
          <a:stretch/>
        </p:blipFill>
        <p:spPr>
          <a:xfrm>
            <a:off x="3200148" y="1513591"/>
            <a:ext cx="2281341" cy="2228927"/>
          </a:xfrm>
          <a:prstGeom prst="rect">
            <a:avLst/>
          </a:prstGeom>
        </p:spPr>
      </p:pic>
      <p:pic>
        <p:nvPicPr>
          <p:cNvPr id="7" name="Picture 6">
            <a:extLst>
              <a:ext uri="{FF2B5EF4-FFF2-40B4-BE49-F238E27FC236}">
                <a16:creationId xmlns:a16="http://schemas.microsoft.com/office/drawing/2014/main" id="{2161573D-3E8E-CD4E-862C-E01709D3B5A1}"/>
              </a:ext>
            </a:extLst>
          </p:cNvPr>
          <p:cNvPicPr>
            <a:picLocks noChangeAspect="1"/>
          </p:cNvPicPr>
          <p:nvPr/>
        </p:nvPicPr>
        <p:blipFill rotWithShape="1">
          <a:blip r:embed="rId3"/>
          <a:srcRect l="38170" t="34558" r="40788" b="35014"/>
          <a:stretch/>
        </p:blipFill>
        <p:spPr>
          <a:xfrm>
            <a:off x="3477957" y="970650"/>
            <a:ext cx="1744910" cy="738231"/>
          </a:xfrm>
          <a:prstGeom prst="rect">
            <a:avLst/>
          </a:prstGeom>
        </p:spPr>
      </p:pic>
      <p:pic>
        <p:nvPicPr>
          <p:cNvPr id="10" name="Picture 9">
            <a:extLst>
              <a:ext uri="{FF2B5EF4-FFF2-40B4-BE49-F238E27FC236}">
                <a16:creationId xmlns:a16="http://schemas.microsoft.com/office/drawing/2014/main" id="{0ACF5D2B-B378-B556-7CF2-0C8E39441FCC}"/>
              </a:ext>
            </a:extLst>
          </p:cNvPr>
          <p:cNvPicPr>
            <a:picLocks noChangeAspect="1"/>
          </p:cNvPicPr>
          <p:nvPr/>
        </p:nvPicPr>
        <p:blipFill rotWithShape="1">
          <a:blip r:embed="rId4"/>
          <a:srcRect r="75173"/>
          <a:stretch/>
        </p:blipFill>
        <p:spPr>
          <a:xfrm>
            <a:off x="5360190" y="917973"/>
            <a:ext cx="1929931" cy="2923301"/>
          </a:xfrm>
          <a:prstGeom prst="rect">
            <a:avLst/>
          </a:prstGeom>
        </p:spPr>
      </p:pic>
      <p:pic>
        <p:nvPicPr>
          <p:cNvPr id="11" name="Picture 10">
            <a:extLst>
              <a:ext uri="{FF2B5EF4-FFF2-40B4-BE49-F238E27FC236}">
                <a16:creationId xmlns:a16="http://schemas.microsoft.com/office/drawing/2014/main" id="{EE539E95-5F5F-4BF0-4392-C67783A236BE}"/>
              </a:ext>
            </a:extLst>
          </p:cNvPr>
          <p:cNvPicPr>
            <a:picLocks noChangeAspect="1"/>
          </p:cNvPicPr>
          <p:nvPr/>
        </p:nvPicPr>
        <p:blipFill rotWithShape="1">
          <a:blip r:embed="rId4"/>
          <a:srcRect l="57507" r="22853"/>
          <a:stretch/>
        </p:blipFill>
        <p:spPr>
          <a:xfrm>
            <a:off x="8137410" y="917972"/>
            <a:ext cx="1526796" cy="2923301"/>
          </a:xfrm>
          <a:prstGeom prst="rect">
            <a:avLst/>
          </a:prstGeom>
        </p:spPr>
      </p:pic>
      <p:pic>
        <p:nvPicPr>
          <p:cNvPr id="12" name="Picture 11">
            <a:extLst>
              <a:ext uri="{FF2B5EF4-FFF2-40B4-BE49-F238E27FC236}">
                <a16:creationId xmlns:a16="http://schemas.microsoft.com/office/drawing/2014/main" id="{2281180B-BFD2-A41A-911D-B367E41D5EEB}"/>
              </a:ext>
            </a:extLst>
          </p:cNvPr>
          <p:cNvPicPr>
            <a:picLocks noChangeAspect="1"/>
          </p:cNvPicPr>
          <p:nvPr/>
        </p:nvPicPr>
        <p:blipFill rotWithShape="1">
          <a:blip r:embed="rId4"/>
          <a:srcRect l="36553" r="52547"/>
          <a:stretch/>
        </p:blipFill>
        <p:spPr>
          <a:xfrm>
            <a:off x="7290121" y="917973"/>
            <a:ext cx="847289" cy="2923301"/>
          </a:xfrm>
          <a:prstGeom prst="rect">
            <a:avLst/>
          </a:prstGeom>
        </p:spPr>
      </p:pic>
      <p:pic>
        <p:nvPicPr>
          <p:cNvPr id="13" name="Picture 12">
            <a:extLst>
              <a:ext uri="{FF2B5EF4-FFF2-40B4-BE49-F238E27FC236}">
                <a16:creationId xmlns:a16="http://schemas.microsoft.com/office/drawing/2014/main" id="{103299F7-73D3-E0DB-7822-F2D409795AC6}"/>
              </a:ext>
            </a:extLst>
          </p:cNvPr>
          <p:cNvPicPr>
            <a:picLocks noChangeAspect="1"/>
          </p:cNvPicPr>
          <p:nvPr/>
        </p:nvPicPr>
        <p:blipFill rotWithShape="1">
          <a:blip r:embed="rId4"/>
          <a:srcRect l="86812" r="2289"/>
          <a:stretch/>
        </p:blipFill>
        <p:spPr>
          <a:xfrm>
            <a:off x="9643696" y="917973"/>
            <a:ext cx="847289" cy="2923301"/>
          </a:xfrm>
          <a:prstGeom prst="rect">
            <a:avLst/>
          </a:prstGeom>
        </p:spPr>
      </p:pic>
      <p:sp>
        <p:nvSpPr>
          <p:cNvPr id="4" name="TextBox 3">
            <a:extLst>
              <a:ext uri="{FF2B5EF4-FFF2-40B4-BE49-F238E27FC236}">
                <a16:creationId xmlns:a16="http://schemas.microsoft.com/office/drawing/2014/main" id="{DF22C3BB-B2A3-4B44-5887-98C4DEFDCE74}"/>
              </a:ext>
            </a:extLst>
          </p:cNvPr>
          <p:cNvSpPr txBox="1"/>
          <p:nvPr/>
        </p:nvSpPr>
        <p:spPr>
          <a:xfrm>
            <a:off x="8950792" y="6540006"/>
            <a:ext cx="324120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Passaro ESMO 2024; Abstract 1254MO</a:t>
            </a:r>
            <a:r>
              <a:rPr kumimoji="0" lang="en-US" sz="1400" b="0" i="0" u="none" strike="noStrike" kern="1200" cap="none" spc="0" normalizeH="0" baseline="0" noProof="0" dirty="0">
                <a:ln>
                  <a:noFill/>
                </a:ln>
                <a:solidFill>
                  <a:prstClr val="black"/>
                </a:solidFill>
                <a:effectLst/>
                <a:uLnTx/>
                <a:uFillTx/>
                <a:latin typeface="Corbel"/>
                <a:ea typeface="+mn-ea"/>
                <a:cs typeface="+mn-cs"/>
              </a:rPr>
              <a:t>  </a:t>
            </a:r>
          </a:p>
        </p:txBody>
      </p:sp>
      <p:sp>
        <p:nvSpPr>
          <p:cNvPr id="8" name="TextBox 7">
            <a:extLst>
              <a:ext uri="{FF2B5EF4-FFF2-40B4-BE49-F238E27FC236}">
                <a16:creationId xmlns:a16="http://schemas.microsoft.com/office/drawing/2014/main" id="{67DF46B9-6236-2B2D-B08B-931F1FB05164}"/>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382919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3583"/>
            <a:ext cx="10358967" cy="1143000"/>
          </a:xfrm>
        </p:spPr>
        <p:txBody>
          <a:bodyPr/>
          <a:lstStyle/>
          <a:p>
            <a:r>
              <a:rPr lang="en-US" sz="3200" dirty="0"/>
              <a:t>Dr </a:t>
            </a:r>
            <a:r>
              <a:rPr lang="en-US" sz="3200" dirty="0" err="1"/>
              <a:t>Felip</a:t>
            </a:r>
            <a:r>
              <a:rPr lang="en-US" sz="3200" dirty="0"/>
              <a:t>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9FA1D6CF-488A-7449-95CE-456E2392856B}"/>
              </a:ext>
            </a:extLst>
          </p:cNvPr>
          <p:cNvGraphicFramePr>
            <a:graphicFrameLocks/>
          </p:cNvGraphicFramePr>
          <p:nvPr>
            <p:extLst>
              <p:ext uri="{D42A27DB-BD31-4B8C-83A1-F6EECF244321}">
                <p14:modId xmlns:p14="http://schemas.microsoft.com/office/powerpoint/2010/main" val="3809154575"/>
              </p:ext>
            </p:extLst>
          </p:nvPr>
        </p:nvGraphicFramePr>
        <p:xfrm>
          <a:off x="1343472" y="1146583"/>
          <a:ext cx="9786884" cy="4748019"/>
        </p:xfrm>
        <a:graphic>
          <a:graphicData uri="http://schemas.openxmlformats.org/drawingml/2006/table">
            <a:tbl>
              <a:tblPr firstRow="1" bandRow="1">
                <a:tableStyleId>{F2DE63D5-997A-4646-A377-4702673A728D}</a:tableStyleId>
              </a:tblPr>
              <a:tblGrid>
                <a:gridCol w="2376264">
                  <a:extLst>
                    <a:ext uri="{9D8B030D-6E8A-4147-A177-3AD203B41FA5}">
                      <a16:colId xmlns:a16="http://schemas.microsoft.com/office/drawing/2014/main" val="20000"/>
                    </a:ext>
                  </a:extLst>
                </a:gridCol>
                <a:gridCol w="7410620">
                  <a:extLst>
                    <a:ext uri="{9D8B030D-6E8A-4147-A177-3AD203B41FA5}">
                      <a16:colId xmlns:a16="http://schemas.microsoft.com/office/drawing/2014/main" val="3833924404"/>
                    </a:ext>
                  </a:extLst>
                </a:gridCol>
              </a:tblGrid>
              <a:tr h="1587678">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1" dirty="0">
                          <a:solidFill>
                            <a:schemeClr val="tx1"/>
                          </a:solidFill>
                        </a:rPr>
                        <a:t>Advisory Boards</a:t>
                      </a:r>
                      <a:endParaRPr lang="en-US" sz="1800" b="1"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a:solidFill>
                            <a:schemeClr val="tx1"/>
                          </a:solidFill>
                        </a:rPr>
                        <a:t>AbbVie Inc, Amgen Inc, AstraZeneca Pharmaceuticals LP, Bayer HealthCare Pharmaceuticals, Boehringer Ingelheim Pharmaceuticals Inc, Bristol Myers Squibb, Daiichi Sankyo Inc, F Hoffmann-La Roche Ltd, Gilead Sciences Inc, GSK, </a:t>
                      </a:r>
                      <a:r>
                        <a:rPr lang="en-US" b="0" dirty="0" err="1">
                          <a:solidFill>
                            <a:schemeClr val="tx1"/>
                          </a:solidFill>
                        </a:rPr>
                        <a:t>iTeos</a:t>
                      </a:r>
                      <a:r>
                        <a:rPr lang="en-US" b="0" dirty="0">
                          <a:solidFill>
                            <a:schemeClr val="tx1"/>
                          </a:solidFill>
                        </a:rPr>
                        <a:t> Therapeutics, Janssen Biotech Inc, Johnson &amp; Johnson Pharmaceuticals, MSD, Novartis, Pfizer Inc, Pierre Fabre, Regeneron Pharmaceuticals Inc, Turning Point Therapeutics Inc</a:t>
                      </a:r>
                      <a:endParaRPr lang="en-US" sz="1800" b="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798636">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1" dirty="0">
                          <a:solidFill>
                            <a:schemeClr val="tx1"/>
                          </a:solidFill>
                        </a:rPr>
                        <a:t>Independent Member of the Board</a:t>
                      </a:r>
                      <a:endParaRPr lang="en-US" sz="1800" b="1"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a:solidFill>
                            <a:schemeClr val="tx1"/>
                          </a:solidFill>
                        </a:rPr>
                        <a:t>Grifols</a:t>
                      </a:r>
                      <a:endParaRPr lang="en-US" sz="1800" b="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903436"/>
                  </a:ext>
                </a:extLst>
              </a:tr>
              <a:tr h="1333649">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1" dirty="0">
                          <a:solidFill>
                            <a:schemeClr val="tx1"/>
                          </a:solidFill>
                        </a:rPr>
                        <a:t>Speakers Bureaus</a:t>
                      </a:r>
                      <a:endParaRPr lang="en-US" sz="1800" b="1"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a:solidFill>
                            <a:schemeClr val="tx1"/>
                          </a:solidFill>
                        </a:rPr>
                        <a:t>Amgen Inc, AstraZeneca Pharmaceuticals LP, Bristol Myers Squibb, Daiichi Sankyo Inc, F Hoffmann-La Roche Ltd, Genentech, a member of the Roche Group, Gilead Sciences Inc, Janssen Biotech Inc, Johnson &amp; Johnson Pharmaceuticals, Lilly, Merck Serono, MSD, Novartis, Pfizer Inc, Regeneron Pharmaceuticals Inc</a:t>
                      </a:r>
                      <a:endParaRPr lang="en-US" sz="1800" b="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6085440"/>
                  </a:ext>
                </a:extLst>
              </a:tr>
              <a:tr h="794703">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Nonrelevant Financial Relationships</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 Medical Trends, Medscape, </a:t>
                      </a:r>
                      <a:r>
                        <a:rPr lang="en-US" sz="1800" b="0" kern="1200" dirty="0" err="1">
                          <a:solidFill>
                            <a:schemeClr val="tx1"/>
                          </a:solidFill>
                          <a:effectLst/>
                          <a:latin typeface="+mn-lt"/>
                          <a:ea typeface="+mn-ea"/>
                          <a:cs typeface="+mn-cs"/>
                        </a:rPr>
                        <a:t>PeerVoice</a:t>
                      </a:r>
                      <a:endParaRPr lang="en-US" sz="1800" b="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0112449"/>
                  </a:ext>
                </a:extLst>
              </a:tr>
            </a:tbl>
          </a:graphicData>
        </a:graphic>
      </p:graphicFrame>
    </p:spTree>
    <p:custDataLst>
      <p:tags r:id="rId1"/>
    </p:custDataLst>
    <p:extLst>
      <p:ext uri="{BB962C8B-B14F-4D97-AF65-F5344CB8AC3E}">
        <p14:creationId xmlns:p14="http://schemas.microsoft.com/office/powerpoint/2010/main" val="2020372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Ongoing </a:t>
            </a:r>
            <a:r>
              <a:rPr lang="en-US" b="1" dirty="0" err="1">
                <a:latin typeface="Calibri"/>
                <a:cs typeface="Calibri"/>
              </a:rPr>
              <a:t>z</a:t>
            </a:r>
            <a:r>
              <a:rPr lang="en-US" sz="3200" b="1" dirty="0" err="1">
                <a:latin typeface="Calibri"/>
                <a:cs typeface="Calibri"/>
              </a:rPr>
              <a:t>ipalertinib</a:t>
            </a:r>
            <a:r>
              <a:rPr lang="en-US" sz="3200" b="1" dirty="0">
                <a:latin typeface="Calibri"/>
                <a:cs typeface="Calibri"/>
              </a:rPr>
              <a:t> trials</a:t>
            </a:r>
            <a:endParaRPr lang="en-US" b="1" dirty="0">
              <a:latin typeface="Calibri"/>
              <a:cs typeface="Calibri"/>
            </a:endParaRPr>
          </a:p>
        </p:txBody>
      </p:sp>
      <p:pic>
        <p:nvPicPr>
          <p:cNvPr id="8" name="Picture 7">
            <a:extLst>
              <a:ext uri="{FF2B5EF4-FFF2-40B4-BE49-F238E27FC236}">
                <a16:creationId xmlns:a16="http://schemas.microsoft.com/office/drawing/2014/main" id="{256975FF-C221-0C27-78BF-77E5B1912A8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97645" y="1567873"/>
            <a:ext cx="4544701" cy="2903137"/>
          </a:xfrm>
          <a:prstGeom prst="rect">
            <a:avLst/>
          </a:prstGeom>
        </p:spPr>
      </p:pic>
      <p:sp>
        <p:nvSpPr>
          <p:cNvPr id="9" name="TextBox 8">
            <a:extLst>
              <a:ext uri="{FF2B5EF4-FFF2-40B4-BE49-F238E27FC236}">
                <a16:creationId xmlns:a16="http://schemas.microsoft.com/office/drawing/2014/main" id="{CD0A1318-B9DF-F718-EA6D-0B624C5DDA17}"/>
              </a:ext>
            </a:extLst>
          </p:cNvPr>
          <p:cNvSpPr txBox="1"/>
          <p:nvPr/>
        </p:nvSpPr>
        <p:spPr>
          <a:xfrm>
            <a:off x="148596" y="906632"/>
            <a:ext cx="454470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6529">
                    <a:lumMod val="75000"/>
                  </a:srgbClr>
                </a:solidFill>
                <a:effectLst/>
                <a:uLnTx/>
                <a:uFillTx/>
                <a:latin typeface="Calibri" panose="020F0502020204030204" pitchFamily="34" charset="0"/>
                <a:ea typeface="+mn-ea"/>
                <a:cs typeface="Calibri" panose="020F0502020204030204" pitchFamily="34" charset="0"/>
              </a:rPr>
              <a:t>REZILIENT2: </a:t>
            </a:r>
            <a:r>
              <a:rPr kumimoji="0" lang="en-US" sz="2000" b="1" i="0" u="none" strike="noStrike" kern="1200" cap="none" spc="0" normalizeH="0" baseline="0" noProof="0" dirty="0" err="1">
                <a:ln>
                  <a:noFill/>
                </a:ln>
                <a:solidFill>
                  <a:srgbClr val="F26529">
                    <a:lumMod val="75000"/>
                  </a:srgbClr>
                </a:solidFill>
                <a:effectLst/>
                <a:uLnTx/>
                <a:uFillTx/>
                <a:latin typeface="Calibri" panose="020F0502020204030204" pitchFamily="34" charset="0"/>
                <a:ea typeface="+mn-ea"/>
                <a:cs typeface="Calibri" panose="020F0502020204030204" pitchFamily="34" charset="0"/>
              </a:rPr>
              <a:t>Zipalertinib</a:t>
            </a:r>
            <a:r>
              <a:rPr kumimoji="0" lang="en-US" sz="2000" b="1" i="0" u="none" strike="noStrike" kern="1200" cap="none" spc="0" normalizeH="0" baseline="0" noProof="0" dirty="0">
                <a:ln>
                  <a:noFill/>
                </a:ln>
                <a:solidFill>
                  <a:srgbClr val="F26529">
                    <a:lumMod val="75000"/>
                  </a:srgbClr>
                </a:solidFill>
                <a:effectLst/>
                <a:uLnTx/>
                <a:uFillTx/>
                <a:latin typeface="Calibri" panose="020F0502020204030204" pitchFamily="34" charset="0"/>
                <a:ea typeface="+mn-ea"/>
                <a:cs typeface="Calibri" panose="020F0502020204030204" pitchFamily="34" charset="0"/>
              </a:rPr>
              <a:t> in CNS, 1L, after other exon20 + uncommon mtns</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1</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036974CA-9236-EAB1-FF10-8521729DCC28}"/>
              </a:ext>
            </a:extLst>
          </p:cNvPr>
          <p:cNvSpPr txBox="1"/>
          <p:nvPr/>
        </p:nvSpPr>
        <p:spPr>
          <a:xfrm>
            <a:off x="6291249" y="911305"/>
            <a:ext cx="454470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6529">
                    <a:lumMod val="75000"/>
                  </a:srgbClr>
                </a:solidFill>
                <a:effectLst/>
                <a:uLnTx/>
                <a:uFillTx/>
                <a:latin typeface="Calibri" panose="020F0502020204030204" pitchFamily="34" charset="0"/>
                <a:ea typeface="+mn-ea"/>
                <a:cs typeface="Calibri" panose="020F0502020204030204" pitchFamily="34" charset="0"/>
              </a:rPr>
              <a:t>REZILIENT3: Phase 3 of 1L </a:t>
            </a:r>
            <a:r>
              <a:rPr kumimoji="0" lang="en-US" sz="2000" b="1" i="0" u="none" strike="noStrike" kern="1200" cap="none" spc="0" normalizeH="0" baseline="0" noProof="0" dirty="0" err="1">
                <a:ln>
                  <a:noFill/>
                </a:ln>
                <a:solidFill>
                  <a:srgbClr val="F26529">
                    <a:lumMod val="75000"/>
                  </a:srgbClr>
                </a:solidFill>
                <a:effectLst/>
                <a:uLnTx/>
                <a:uFillTx/>
                <a:latin typeface="Calibri" panose="020F0502020204030204" pitchFamily="34" charset="0"/>
                <a:ea typeface="+mn-ea"/>
                <a:cs typeface="Calibri" panose="020F0502020204030204" pitchFamily="34" charset="0"/>
              </a:rPr>
              <a:t>Zipalertinib</a:t>
            </a:r>
            <a:r>
              <a:rPr kumimoji="0" lang="en-US" sz="2000" b="1" i="0" u="none" strike="noStrike" kern="1200" cap="none" spc="0" normalizeH="0" baseline="0" noProof="0" dirty="0">
                <a:ln>
                  <a:noFill/>
                </a:ln>
                <a:solidFill>
                  <a:srgbClr val="F26529">
                    <a:lumMod val="75000"/>
                  </a:srgbClr>
                </a:solidFill>
                <a:effectLst/>
                <a:uLnTx/>
                <a:uFillTx/>
                <a:latin typeface="Calibri" panose="020F0502020204030204" pitchFamily="34" charset="0"/>
                <a:ea typeface="+mn-ea"/>
                <a:cs typeface="Calibri" panose="020F0502020204030204" pitchFamily="34" charset="0"/>
              </a:rPr>
              <a:t> + chemo vs chemo</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2000" b="1" i="0" u="none" strike="noStrike" kern="1200" cap="none" spc="0" normalizeH="0" baseline="0" noProof="0" dirty="0">
                <a:ln>
                  <a:noFill/>
                </a:ln>
                <a:solidFill>
                  <a:srgbClr val="F26529">
                    <a:lumMod val="75000"/>
                  </a:srgbClr>
                </a:solidFill>
                <a:effectLst/>
                <a:uLnTx/>
                <a:uFillTx/>
                <a:latin typeface="Calibri" panose="020F0502020204030204" pitchFamily="34" charset="0"/>
                <a:ea typeface="+mn-ea"/>
                <a:cs typeface="Calibri" panose="020F0502020204030204" pitchFamily="34" charset="0"/>
              </a:rPr>
              <a:t> </a:t>
            </a:r>
          </a:p>
        </p:txBody>
      </p:sp>
      <p:pic>
        <p:nvPicPr>
          <p:cNvPr id="16" name="Picture 15">
            <a:extLst>
              <a:ext uri="{FF2B5EF4-FFF2-40B4-BE49-F238E27FC236}">
                <a16:creationId xmlns:a16="http://schemas.microsoft.com/office/drawing/2014/main" id="{1484715B-15B6-56D3-D854-84B571377B2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05555" y="4471010"/>
            <a:ext cx="3390222" cy="2349079"/>
          </a:xfrm>
          <a:prstGeom prst="rect">
            <a:avLst/>
          </a:prstGeom>
        </p:spPr>
      </p:pic>
      <p:pic>
        <p:nvPicPr>
          <p:cNvPr id="18" name="Picture 17">
            <a:extLst>
              <a:ext uri="{FF2B5EF4-FFF2-40B4-BE49-F238E27FC236}">
                <a16:creationId xmlns:a16="http://schemas.microsoft.com/office/drawing/2014/main" id="{5A3D7A40-4973-2899-5017-50245CD73F35}"/>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5978826" y="1524016"/>
            <a:ext cx="5051145" cy="3290580"/>
          </a:xfrm>
          <a:prstGeom prst="rect">
            <a:avLst/>
          </a:prstGeom>
        </p:spPr>
      </p:pic>
      <p:sp>
        <p:nvSpPr>
          <p:cNvPr id="21" name="Content Placeholder 2">
            <a:extLst>
              <a:ext uri="{FF2B5EF4-FFF2-40B4-BE49-F238E27FC236}">
                <a16:creationId xmlns:a16="http://schemas.microsoft.com/office/drawing/2014/main" id="{3C56568B-F6F4-D8D6-CC66-4E9A4C9E8040}"/>
              </a:ext>
            </a:extLst>
          </p:cNvPr>
          <p:cNvSpPr txBox="1">
            <a:spLocks/>
          </p:cNvSpPr>
          <p:nvPr/>
        </p:nvSpPr>
        <p:spPr>
          <a:xfrm>
            <a:off x="4168455" y="4760627"/>
            <a:ext cx="7697755" cy="17126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REZILIENT2 will assess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zipa</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in atypical EGFR, CNS disease and after other exon 20 treatments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REZILIENT3 is a registrational study to assess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zipa</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 chemo as 1L treatment (similar to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amivantamab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 chemo)</a:t>
            </a:r>
          </a:p>
        </p:txBody>
      </p:sp>
      <p:sp>
        <p:nvSpPr>
          <p:cNvPr id="4" name="TextBox 3">
            <a:extLst>
              <a:ext uri="{FF2B5EF4-FFF2-40B4-BE49-F238E27FC236}">
                <a16:creationId xmlns:a16="http://schemas.microsoft.com/office/drawing/2014/main" id="{AF7A997D-28F6-0B0D-2FBD-B2686A506A17}"/>
              </a:ext>
            </a:extLst>
          </p:cNvPr>
          <p:cNvSpPr txBox="1"/>
          <p:nvPr/>
        </p:nvSpPr>
        <p:spPr>
          <a:xfrm>
            <a:off x="8813088" y="6367790"/>
            <a:ext cx="32258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1:Yu ASCO 2024;Abstract TPS8670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mn-ea"/>
                <a:cs typeface="+mn-cs"/>
              </a:rPr>
              <a:t>2:Yu ASCO 2024; Abstract </a:t>
            </a: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TPS8671</a:t>
            </a:r>
            <a:r>
              <a:rPr kumimoji="0" lang="en-US" sz="1400" b="0" i="0" u="none" strike="noStrike" kern="1200" cap="none" spc="0" normalizeH="0" baseline="0" noProof="0" dirty="0">
                <a:ln>
                  <a:noFill/>
                </a:ln>
                <a:solidFill>
                  <a:prstClr val="black"/>
                </a:solidFill>
                <a:effectLst/>
                <a:uLnTx/>
                <a:uFillTx/>
                <a:latin typeface="Corbel"/>
                <a:ea typeface="+mn-ea"/>
                <a:cs typeface="+mn-cs"/>
              </a:rPr>
              <a:t>  </a:t>
            </a:r>
          </a:p>
        </p:txBody>
      </p:sp>
      <p:sp>
        <p:nvSpPr>
          <p:cNvPr id="3" name="TextBox 2">
            <a:extLst>
              <a:ext uri="{FF2B5EF4-FFF2-40B4-BE49-F238E27FC236}">
                <a16:creationId xmlns:a16="http://schemas.microsoft.com/office/drawing/2014/main" id="{58251264-6372-30DC-FA0A-E4CF7A373F1D}"/>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3100470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7E377-50BF-5117-866A-EAE34318F1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617D4C5-CD0B-E5E0-06E0-BB38A5A0D192}"/>
              </a:ext>
            </a:extLst>
          </p:cNvPr>
          <p:cNvSpPr/>
          <p:nvPr/>
        </p:nvSpPr>
        <p:spPr bwMode="auto">
          <a:xfrm>
            <a:off x="767408" y="4221088"/>
            <a:ext cx="10225136" cy="648072"/>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81D81D5B-B731-B8CB-0645-DC6A4D6C3063}"/>
              </a:ext>
            </a:extLst>
          </p:cNvPr>
          <p:cNvSpPr>
            <a:spLocks noGrp="1"/>
          </p:cNvSpPr>
          <p:nvPr>
            <p:ph type="title"/>
          </p:nvPr>
        </p:nvSpPr>
        <p:spPr>
          <a:xfrm>
            <a:off x="1019651" y="332656"/>
            <a:ext cx="10152697" cy="1143000"/>
          </a:xfrm>
        </p:spPr>
        <p:txBody>
          <a:bodyPr/>
          <a:lstStyle/>
          <a:p>
            <a:pPr>
              <a:spcBef>
                <a:spcPts val="1200"/>
              </a:spcBef>
            </a:pPr>
            <a:r>
              <a:rPr lang="en-US" dirty="0"/>
              <a:t>AGENDA</a:t>
            </a:r>
            <a:br>
              <a:rPr lang="en-US" dirty="0"/>
            </a:br>
            <a:br>
              <a:rPr lang="en-US" sz="1200" dirty="0"/>
            </a:br>
            <a:r>
              <a:rPr lang="en-US" dirty="0"/>
              <a:t>Year in Review: EGFR-Mutant Non-Small Cell Lung Cancer</a:t>
            </a:r>
            <a:endParaRPr lang="en-US" sz="2400" dirty="0"/>
          </a:p>
        </p:txBody>
      </p:sp>
      <p:sp>
        <p:nvSpPr>
          <p:cNvPr id="3" name="Content Placeholder 2">
            <a:extLst>
              <a:ext uri="{FF2B5EF4-FFF2-40B4-BE49-F238E27FC236}">
                <a16:creationId xmlns:a16="http://schemas.microsoft.com/office/drawing/2014/main" id="{C6846A10-A52D-F699-CA8A-7CC170564BAF}"/>
              </a:ext>
            </a:extLst>
          </p:cNvPr>
          <p:cNvSpPr>
            <a:spLocks noGrp="1"/>
          </p:cNvSpPr>
          <p:nvPr>
            <p:ph idx="1"/>
          </p:nvPr>
        </p:nvSpPr>
        <p:spPr>
          <a:xfrm>
            <a:off x="1031483" y="1916832"/>
            <a:ext cx="10152696" cy="4608512"/>
          </a:xfrm>
        </p:spPr>
        <p:txBody>
          <a:bodyPr/>
          <a:lstStyle/>
          <a:p>
            <a:pPr marL="98425" indent="0">
              <a:lnSpc>
                <a:spcPct val="100000"/>
              </a:lnSpc>
              <a:spcBef>
                <a:spcPts val="1800"/>
              </a:spcBef>
              <a:spcAft>
                <a:spcPts val="1800"/>
              </a:spcAft>
              <a:buNone/>
            </a:pPr>
            <a:r>
              <a:rPr lang="en-US" sz="2400" dirty="0">
                <a:solidFill>
                  <a:srgbClr val="3233FF"/>
                </a:solidFill>
              </a:rPr>
              <a:t>MODULE 1: </a:t>
            </a:r>
            <a:r>
              <a:rPr lang="en-US" sz="2400" dirty="0">
                <a:solidFill>
                  <a:schemeClr val="tx1"/>
                </a:solidFill>
                <a:latin typeface="+mn-lt"/>
              </a:rPr>
              <a:t>First-Line Treatment of Metastatic Disease</a:t>
            </a:r>
          </a:p>
          <a:p>
            <a:pPr marL="98425" indent="0">
              <a:lnSpc>
                <a:spcPct val="100000"/>
              </a:lnSpc>
              <a:spcBef>
                <a:spcPts val="1800"/>
              </a:spcBef>
              <a:spcAft>
                <a:spcPts val="1800"/>
              </a:spcAft>
              <a:buNone/>
            </a:pPr>
            <a:r>
              <a:rPr lang="en-US" sz="2400" dirty="0">
                <a:solidFill>
                  <a:srgbClr val="3233FF"/>
                </a:solidFill>
                <a:latin typeface="+mn-lt"/>
              </a:rPr>
              <a:t>MODULE 2: </a:t>
            </a:r>
            <a:r>
              <a:rPr lang="en-US" sz="2400" b="1" dirty="0">
                <a:solidFill>
                  <a:schemeClr val="tx1"/>
                </a:solidFill>
                <a:latin typeface="Calibri" panose="020F0502020204030204" pitchFamily="34" charset="0"/>
                <a:cs typeface="Calibri" panose="020F0502020204030204" pitchFamily="34" charset="0"/>
              </a:rPr>
              <a:t>Adjuvant and Neoadjuvant Therapy</a:t>
            </a:r>
          </a:p>
          <a:p>
            <a:pPr marL="98425" indent="0">
              <a:lnSpc>
                <a:spcPct val="100000"/>
              </a:lnSpc>
              <a:spcBef>
                <a:spcPts val="1800"/>
              </a:spcBef>
              <a:spcAft>
                <a:spcPts val="1800"/>
              </a:spcAft>
              <a:buNone/>
            </a:pPr>
            <a:r>
              <a:rPr lang="en-US" sz="2400" dirty="0">
                <a:solidFill>
                  <a:srgbClr val="3233FF"/>
                </a:solidFill>
                <a:latin typeface="Calibri" panose="020F0502020204030204" pitchFamily="34" charset="0"/>
                <a:cs typeface="Calibri" panose="020F0502020204030204" pitchFamily="34" charset="0"/>
              </a:rPr>
              <a:t>MODULE 3: </a:t>
            </a:r>
            <a:r>
              <a:rPr lang="en-US" sz="2400" dirty="0">
                <a:solidFill>
                  <a:schemeClr val="tx1"/>
                </a:solidFill>
                <a:latin typeface="Calibri" panose="020F0502020204030204" pitchFamily="34" charset="0"/>
                <a:cs typeface="Calibri" panose="020F0502020204030204" pitchFamily="34" charset="0"/>
              </a:rPr>
              <a:t>EGFR Exon 20 Insertion Mutations</a:t>
            </a:r>
            <a:endParaRPr lang="en-US" sz="2400" dirty="0">
              <a:solidFill>
                <a:schemeClr val="tx1"/>
              </a:solidFill>
            </a:endParaRPr>
          </a:p>
          <a:p>
            <a:pPr marL="98425" indent="0">
              <a:lnSpc>
                <a:spcPct val="100000"/>
              </a:lnSpc>
              <a:spcBef>
                <a:spcPts val="1800"/>
              </a:spcBef>
              <a:spcAft>
                <a:spcPts val="1800"/>
              </a:spcAft>
              <a:buNone/>
            </a:pPr>
            <a:r>
              <a:rPr lang="en-US" sz="2400" dirty="0">
                <a:solidFill>
                  <a:schemeClr val="bg1"/>
                </a:solidFill>
              </a:rPr>
              <a:t>MODULE 4: </a:t>
            </a:r>
            <a:r>
              <a:rPr lang="en-US" sz="2400" dirty="0">
                <a:solidFill>
                  <a:schemeClr val="bg1"/>
                </a:solidFill>
                <a:latin typeface="Calibri" panose="020F0502020204030204" pitchFamily="34" charset="0"/>
                <a:cs typeface="Calibri" panose="020F0502020204030204" pitchFamily="34" charset="0"/>
              </a:rPr>
              <a:t>Antibody-Drug Conjugates</a:t>
            </a:r>
          </a:p>
        </p:txBody>
      </p:sp>
    </p:spTree>
    <p:extLst>
      <p:ext uri="{BB962C8B-B14F-4D97-AF65-F5344CB8AC3E}">
        <p14:creationId xmlns:p14="http://schemas.microsoft.com/office/powerpoint/2010/main" val="1502331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1C759-BF62-F3D4-3F4A-CF701ECE5A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CD9AA5-D49A-7FFF-2119-5E42BF7EFE43}"/>
              </a:ext>
            </a:extLst>
          </p:cNvPr>
          <p:cNvSpPr txBox="1"/>
          <p:nvPr/>
        </p:nvSpPr>
        <p:spPr>
          <a:xfrm>
            <a:off x="763786" y="548680"/>
            <a:ext cx="10945216" cy="764704"/>
          </a:xfrm>
          <a:prstGeom prst="rect">
            <a:avLst/>
          </a:prstGeom>
          <a:noFill/>
        </p:spPr>
        <p:txBody>
          <a:bodyPr wrap="square" anchor="ctr">
            <a:noAutofit/>
          </a:bodyPr>
          <a:lstStyle/>
          <a:p>
            <a:pPr>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Anti-PD-1 Immunotherapy in Combination with Chemotherapy for Tyrosine Kinase Inhibitor (TKI)-Resistant Metastatic NSCLC</a:t>
            </a:r>
          </a:p>
        </p:txBody>
      </p:sp>
      <p:sp>
        <p:nvSpPr>
          <p:cNvPr id="7" name="TextBox 6">
            <a:extLst>
              <a:ext uri="{FF2B5EF4-FFF2-40B4-BE49-F238E27FC236}">
                <a16:creationId xmlns:a16="http://schemas.microsoft.com/office/drawing/2014/main" id="{1A651CA2-8681-AA74-D8D9-93E606ABABFE}"/>
              </a:ext>
            </a:extLst>
          </p:cNvPr>
          <p:cNvSpPr txBox="1"/>
          <p:nvPr/>
        </p:nvSpPr>
        <p:spPr>
          <a:xfrm>
            <a:off x="763786" y="1728678"/>
            <a:ext cx="10876830" cy="2323713"/>
          </a:xfrm>
          <a:prstGeom prst="rect">
            <a:avLst/>
          </a:prstGeom>
          <a:noFill/>
        </p:spPr>
        <p:txBody>
          <a:bodyPr wrap="square">
            <a:spAutoFit/>
          </a:bodyPr>
          <a:lstStyle/>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Mok T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Nivolumab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Chemotherapy in Epidermal Growth Factor Receptor-Mutated Metastatic Non-Small-Cell Lung Cancer After Disease Progression on Epidermal Growth Factor Receptor Tyrosine Kinase Inhibitors: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 Results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CheckMate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722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April 10;42(11):1252-64.</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Yang JC-H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KEYNOTE-789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Pemetrexed and Platinum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or without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Pembrolizumab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Tyrosine Kinase Inhibitor-Resistant,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EGFR</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-Mutant, Metastatic </a:t>
            </a: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Nonsquamous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Non-Small Cell Lung Cancer.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December;42(34):4029-39.</a:t>
            </a:r>
          </a:p>
        </p:txBody>
      </p:sp>
    </p:spTree>
    <p:custDataLst>
      <p:tags r:id="rId1"/>
    </p:custDataLst>
    <p:extLst>
      <p:ext uri="{BB962C8B-B14F-4D97-AF65-F5344CB8AC3E}">
        <p14:creationId xmlns:p14="http://schemas.microsoft.com/office/powerpoint/2010/main" val="2150225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F80D6-8703-0EA1-24DE-DEB4E2EFE0FA}"/>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BCF3FD9B-BC35-C2F7-7574-EDCA002A53C9}"/>
              </a:ext>
            </a:extLst>
          </p:cNvPr>
          <p:cNvSpPr txBox="1">
            <a:spLocks noChangeArrowheads="1"/>
          </p:cNvSpPr>
          <p:nvPr/>
        </p:nvSpPr>
        <p:spPr bwMode="auto">
          <a:xfrm>
            <a:off x="335360" y="6328566"/>
            <a:ext cx="5970320" cy="35571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pPr marL="0" marR="0" lvl="0" indent="0" algn="l" defTabSz="412750" rtl="0" eaLnBrk="0" fontAlgn="base" latinLnBrk="0" hangingPunct="0">
              <a:lnSpc>
                <a:spcPct val="88000"/>
              </a:lnSpc>
              <a:spcBef>
                <a:spcPts val="0"/>
              </a:spcBef>
              <a:spcAft>
                <a:spcPts val="0"/>
              </a:spcAft>
              <a:buClr>
                <a:srgbClr val="000000"/>
              </a:buClr>
              <a:buSzPct val="45000"/>
              <a:buFont typeface="Wingdings" pitchFamily="-72" charset="2"/>
              <a:buNone/>
              <a:tabLst/>
              <a:defRPr/>
            </a:pPr>
            <a:r>
              <a:rPr kumimoji="0" lang="en-US" sz="1500" b="0" i="0" u="none" strike="noStrike" kern="1200" cap="none" spc="0" normalizeH="0" baseline="30000" noProof="0" dirty="0">
                <a:ln>
                  <a:noFill/>
                </a:ln>
                <a:solidFill>
                  <a:srgbClr val="212121"/>
                </a:solidFill>
                <a:effectLst/>
                <a:uLnTx/>
                <a:uFillTx/>
                <a:latin typeface="Aptos" panose="02110004020202020204"/>
                <a:ea typeface="MS PGothic" pitchFamily="34" charset="-128"/>
                <a:cs typeface="Calibri"/>
              </a:rPr>
              <a:t>1 </a:t>
            </a:r>
            <a:r>
              <a:rPr kumimoji="0" lang="en-US" sz="1500" b="0" i="0" u="none" strike="noStrike" kern="1200" cap="none" spc="0" normalizeH="0" baseline="0" noProof="0" dirty="0">
                <a:ln>
                  <a:noFill/>
                </a:ln>
                <a:solidFill>
                  <a:srgbClr val="212121"/>
                </a:solidFill>
                <a:effectLst/>
                <a:uLnTx/>
                <a:uFillTx/>
                <a:latin typeface="Aptos" panose="02110004020202020204"/>
                <a:ea typeface="MS PGothic" pitchFamily="34" charset="-128"/>
                <a:cs typeface="Calibri"/>
              </a:rPr>
              <a:t>Yang JC et al. </a:t>
            </a:r>
            <a:r>
              <a:rPr kumimoji="0" lang="en-US" sz="1500" b="0" i="1" u="none" strike="noStrike" kern="1200" cap="none" spc="0" normalizeH="0" baseline="0" noProof="0" dirty="0">
                <a:ln>
                  <a:noFill/>
                </a:ln>
                <a:solidFill>
                  <a:srgbClr val="212121"/>
                </a:solidFill>
                <a:effectLst/>
                <a:uLnTx/>
                <a:uFillTx/>
                <a:latin typeface="Aptos" panose="02110004020202020204"/>
                <a:ea typeface="MS PGothic" pitchFamily="34" charset="-128"/>
                <a:cs typeface="Calibri"/>
              </a:rPr>
              <a:t>J Clin Oncol </a:t>
            </a:r>
            <a:r>
              <a:rPr kumimoji="0" lang="en-US" sz="1500" b="0" i="0" u="none" strike="noStrike" kern="1200" cap="none" spc="0" normalizeH="0" baseline="0" noProof="0" dirty="0">
                <a:ln>
                  <a:noFill/>
                </a:ln>
                <a:solidFill>
                  <a:srgbClr val="212121"/>
                </a:solidFill>
                <a:effectLst/>
                <a:uLnTx/>
                <a:uFillTx/>
                <a:latin typeface="Aptos" panose="02110004020202020204"/>
                <a:ea typeface="MS PGothic" pitchFamily="34" charset="-128"/>
                <a:cs typeface="Calibri"/>
              </a:rPr>
              <a:t>2024 Dec;42(34):4029-39;</a:t>
            </a:r>
          </a:p>
          <a:p>
            <a:pPr marL="0" marR="0" lvl="0" indent="0" algn="l" defTabSz="412750" rtl="0" eaLnBrk="0" fontAlgn="base" latinLnBrk="0" hangingPunct="0">
              <a:lnSpc>
                <a:spcPct val="88000"/>
              </a:lnSpc>
              <a:spcBef>
                <a:spcPts val="0"/>
              </a:spcBef>
              <a:spcAft>
                <a:spcPts val="0"/>
              </a:spcAft>
              <a:buClr>
                <a:srgbClr val="000000"/>
              </a:buClr>
              <a:buSzPct val="45000"/>
              <a:buFont typeface="Wingdings" pitchFamily="-72" charset="2"/>
              <a:buNone/>
              <a:tabLst/>
              <a:defRPr/>
            </a:pPr>
            <a:r>
              <a:rPr kumimoji="0" lang="en-US" sz="1500" b="0" i="0" u="none" strike="noStrike" kern="1200" cap="none" spc="0" normalizeH="0" baseline="30000" noProof="0" dirty="0">
                <a:ln>
                  <a:noFill/>
                </a:ln>
                <a:solidFill>
                  <a:srgbClr val="212121"/>
                </a:solidFill>
                <a:effectLst/>
                <a:uLnTx/>
                <a:uFillTx/>
                <a:latin typeface="Aptos" panose="02110004020202020204"/>
                <a:ea typeface="MS PGothic" pitchFamily="34" charset="-128"/>
                <a:cs typeface="Calibri"/>
              </a:rPr>
              <a:t>2</a:t>
            </a:r>
            <a:r>
              <a:rPr kumimoji="0" lang="en-US" sz="1500" b="0" i="0" u="none" strike="noStrike" kern="1200" cap="none" spc="0" normalizeH="0" baseline="0" noProof="0" dirty="0">
                <a:ln>
                  <a:noFill/>
                </a:ln>
                <a:solidFill>
                  <a:srgbClr val="212121"/>
                </a:solidFill>
                <a:effectLst/>
                <a:uLnTx/>
                <a:uFillTx/>
                <a:latin typeface="Aptos" panose="02110004020202020204"/>
                <a:ea typeface="MS PGothic" pitchFamily="34" charset="-128"/>
                <a:cs typeface="Calibri"/>
              </a:rPr>
              <a:t> Mok T et al. </a:t>
            </a:r>
            <a:r>
              <a:rPr kumimoji="0" lang="en-US" sz="1500" b="0" i="1" u="none" strike="noStrike" kern="1200" cap="none" spc="0" normalizeH="0" baseline="0" noProof="0" dirty="0">
                <a:ln>
                  <a:noFill/>
                </a:ln>
                <a:solidFill>
                  <a:srgbClr val="212121"/>
                </a:solidFill>
                <a:effectLst/>
                <a:uLnTx/>
                <a:uFillTx/>
                <a:latin typeface="Aptos" panose="02110004020202020204"/>
                <a:ea typeface="MS PGothic" pitchFamily="34" charset="-128"/>
                <a:cs typeface="Calibri"/>
              </a:rPr>
              <a:t>J Clin Oncol </a:t>
            </a:r>
            <a:r>
              <a:rPr kumimoji="0" lang="en-US" sz="1500" b="0" i="0" u="none" strike="noStrike" kern="1200" cap="none" spc="0" normalizeH="0" baseline="0" noProof="0" dirty="0">
                <a:ln>
                  <a:noFill/>
                </a:ln>
                <a:solidFill>
                  <a:srgbClr val="212121"/>
                </a:solidFill>
                <a:effectLst/>
                <a:uLnTx/>
                <a:uFillTx/>
                <a:latin typeface="Aptos" panose="02110004020202020204"/>
                <a:ea typeface="MS PGothic" pitchFamily="34" charset="-128"/>
                <a:cs typeface="Calibri"/>
              </a:rPr>
              <a:t>2024 Apr 10;42(11):1252-64. </a:t>
            </a:r>
          </a:p>
        </p:txBody>
      </p:sp>
      <p:sp>
        <p:nvSpPr>
          <p:cNvPr id="5" name="Title 4">
            <a:extLst>
              <a:ext uri="{FF2B5EF4-FFF2-40B4-BE49-F238E27FC236}">
                <a16:creationId xmlns:a16="http://schemas.microsoft.com/office/drawing/2014/main" id="{3F55CB85-D7AA-2682-6DA8-66B1ECBD4F08}"/>
              </a:ext>
            </a:extLst>
          </p:cNvPr>
          <p:cNvSpPr>
            <a:spLocks noGrp="1"/>
          </p:cNvSpPr>
          <p:nvPr>
            <p:ph type="title"/>
          </p:nvPr>
        </p:nvSpPr>
        <p:spPr>
          <a:xfrm>
            <a:off x="431620" y="351579"/>
            <a:ext cx="10992971" cy="783769"/>
          </a:xfrm>
        </p:spPr>
        <p:txBody>
          <a:bodyPr>
            <a:normAutofit fontScale="90000"/>
          </a:bodyPr>
          <a:lstStyle/>
          <a:p>
            <a:r>
              <a:rPr lang="en-US" sz="3200" dirty="0"/>
              <a:t>Anti-PD-1 Immunotherapy in Combination with Chemotherapy for Tyrosine Kinase Inhibitor-Resistant, EGFR-Mutant Metastatic NSCLC </a:t>
            </a:r>
          </a:p>
        </p:txBody>
      </p:sp>
      <p:graphicFrame>
        <p:nvGraphicFramePr>
          <p:cNvPr id="3" name="Table 2">
            <a:extLst>
              <a:ext uri="{FF2B5EF4-FFF2-40B4-BE49-F238E27FC236}">
                <a16:creationId xmlns:a16="http://schemas.microsoft.com/office/drawing/2014/main" id="{3830C3C7-F46A-3DFB-F110-57F5B0E7CC03}"/>
              </a:ext>
            </a:extLst>
          </p:cNvPr>
          <p:cNvGraphicFramePr>
            <a:graphicFrameLocks noGrp="1"/>
          </p:cNvGraphicFramePr>
          <p:nvPr>
            <p:extLst>
              <p:ext uri="{D42A27DB-BD31-4B8C-83A1-F6EECF244321}">
                <p14:modId xmlns:p14="http://schemas.microsoft.com/office/powerpoint/2010/main" val="2766154760"/>
              </p:ext>
            </p:extLst>
          </p:nvPr>
        </p:nvGraphicFramePr>
        <p:xfrm>
          <a:off x="191344" y="1655180"/>
          <a:ext cx="11737304" cy="4039557"/>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3574303375"/>
                    </a:ext>
                  </a:extLst>
                </a:gridCol>
                <a:gridCol w="2222789">
                  <a:extLst>
                    <a:ext uri="{9D8B030D-6E8A-4147-A177-3AD203B41FA5}">
                      <a16:colId xmlns:a16="http://schemas.microsoft.com/office/drawing/2014/main" val="3593140190"/>
                    </a:ext>
                  </a:extLst>
                </a:gridCol>
                <a:gridCol w="1871658">
                  <a:extLst>
                    <a:ext uri="{9D8B030D-6E8A-4147-A177-3AD203B41FA5}">
                      <a16:colId xmlns:a16="http://schemas.microsoft.com/office/drawing/2014/main" val="463662265"/>
                    </a:ext>
                  </a:extLst>
                </a:gridCol>
                <a:gridCol w="2320322">
                  <a:extLst>
                    <a:ext uri="{9D8B030D-6E8A-4147-A177-3AD203B41FA5}">
                      <a16:colId xmlns:a16="http://schemas.microsoft.com/office/drawing/2014/main" val="1104017742"/>
                    </a:ext>
                  </a:extLst>
                </a:gridCol>
                <a:gridCol w="1866151">
                  <a:extLst>
                    <a:ext uri="{9D8B030D-6E8A-4147-A177-3AD203B41FA5}">
                      <a16:colId xmlns:a16="http://schemas.microsoft.com/office/drawing/2014/main" val="2897919604"/>
                    </a:ext>
                  </a:extLst>
                </a:gridCol>
              </a:tblGrid>
              <a:tr h="581949">
                <a:tc rowSpan="2">
                  <a:txBody>
                    <a:bodyPr/>
                    <a:lstStyle/>
                    <a:p>
                      <a:r>
                        <a:rPr lang="en-US" sz="1800" b="1" dirty="0">
                          <a:solidFill>
                            <a:schemeClr val="bg1"/>
                          </a:solidFill>
                        </a:rPr>
                        <a:t>Outcome</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E"/>
                    </a:solidFill>
                  </a:tcPr>
                </a:tc>
                <a:tc gridSpan="2">
                  <a:txBody>
                    <a:bodyPr/>
                    <a:lstStyle/>
                    <a:p>
                      <a:pPr algn="ctr"/>
                      <a:r>
                        <a:rPr lang="en-US" sz="2000" b="1" kern="1200" dirty="0">
                          <a:solidFill>
                            <a:schemeClr val="lt1"/>
                          </a:solidFill>
                          <a:effectLst/>
                          <a:latin typeface="+mn-lt"/>
                          <a:ea typeface="+mn-ea"/>
                          <a:cs typeface="+mn-cs"/>
                        </a:rPr>
                        <a:t>KEYNOTE-789</a:t>
                      </a:r>
                      <a:r>
                        <a:rPr lang="en-US" sz="2000" b="1" kern="1200" baseline="30000" dirty="0">
                          <a:solidFill>
                            <a:schemeClr val="lt1"/>
                          </a:solidFill>
                          <a:effectLst/>
                          <a:latin typeface="+mn-lt"/>
                          <a:ea typeface="+mn-ea"/>
                          <a:cs typeface="+mn-cs"/>
                        </a:rPr>
                        <a:t>1</a:t>
                      </a:r>
                      <a:r>
                        <a:rPr lang="en-US" sz="2000" b="1" kern="1200" dirty="0">
                          <a:solidFill>
                            <a:schemeClr val="lt1"/>
                          </a:solidFill>
                          <a:effectLst/>
                          <a:latin typeface="+mn-lt"/>
                          <a:ea typeface="+mn-ea"/>
                          <a:cs typeface="+mn-cs"/>
                        </a:rPr>
                        <a:t> </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B4E"/>
                    </a:solidFill>
                  </a:tcPr>
                </a:tc>
                <a:tc hMerge="1">
                  <a:txBody>
                    <a:bodyPr/>
                    <a:lstStyle/>
                    <a:p>
                      <a:pPr algn="ctr"/>
                      <a:endParaRPr lang="en-US" sz="1800" b="1"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B4E"/>
                    </a:solidFill>
                  </a:tcPr>
                </a:tc>
                <a:tc gridSpan="2">
                  <a:txBody>
                    <a:bodyPr/>
                    <a:lstStyle/>
                    <a:p>
                      <a:pPr algn="ctr"/>
                      <a:r>
                        <a:rPr lang="en-US" sz="2000" b="1" kern="1200" dirty="0" err="1">
                          <a:solidFill>
                            <a:schemeClr val="lt1"/>
                          </a:solidFill>
                          <a:effectLst/>
                          <a:latin typeface="+mn-lt"/>
                          <a:ea typeface="+mn-ea"/>
                          <a:cs typeface="+mn-cs"/>
                        </a:rPr>
                        <a:t>CheckMate</a:t>
                      </a:r>
                      <a:r>
                        <a:rPr lang="en-US" sz="2000" b="1" kern="1200" dirty="0">
                          <a:solidFill>
                            <a:schemeClr val="lt1"/>
                          </a:solidFill>
                          <a:effectLst/>
                          <a:latin typeface="+mn-lt"/>
                          <a:ea typeface="+mn-ea"/>
                          <a:cs typeface="+mn-cs"/>
                        </a:rPr>
                        <a:t> 722</a:t>
                      </a:r>
                      <a:r>
                        <a:rPr lang="en-US" sz="2000" b="1" kern="1200" baseline="30000" dirty="0">
                          <a:solidFill>
                            <a:schemeClr val="lt1"/>
                          </a:solidFill>
                          <a:effectLst/>
                          <a:latin typeface="+mn-lt"/>
                          <a:ea typeface="+mn-ea"/>
                          <a:cs typeface="+mn-cs"/>
                        </a:rPr>
                        <a:t>2</a:t>
                      </a:r>
                      <a:r>
                        <a:rPr lang="en-US" sz="2000" dirty="0">
                          <a:effectLst/>
                        </a:rPr>
                        <a:t> </a:t>
                      </a:r>
                      <a:endParaRPr lang="en-US" sz="2000" b="1"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B4E"/>
                    </a:solidFill>
                  </a:tcPr>
                </a:tc>
                <a:tc hMerge="1">
                  <a:txBody>
                    <a:bodyPr/>
                    <a:lstStyle/>
                    <a:p>
                      <a:pPr algn="ctr"/>
                      <a:endParaRPr lang="en-US" sz="1800" b="1"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B4E"/>
                    </a:solidFill>
                  </a:tcPr>
                </a:tc>
                <a:extLst>
                  <a:ext uri="{0D108BD9-81ED-4DB2-BD59-A6C34878D82A}">
                    <a16:rowId xmlns:a16="http://schemas.microsoft.com/office/drawing/2014/main" val="2436330847"/>
                  </a:ext>
                </a:extLst>
              </a:tr>
              <a:tr h="945093">
                <a:tc vMerge="1">
                  <a:txBody>
                    <a:bodyPr/>
                    <a:lstStyle/>
                    <a:p>
                      <a:endParaRPr dirty="0"/>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E"/>
                    </a:solidFill>
                  </a:tcPr>
                </a:tc>
                <a:tc>
                  <a:txBody>
                    <a:bodyPr/>
                    <a:lstStyle/>
                    <a:p>
                      <a:pPr algn="ctr"/>
                      <a:r>
                        <a:rPr lang="en-US" sz="1800" b="1" dirty="0">
                          <a:solidFill>
                            <a:schemeClr val="bg1"/>
                          </a:solidFill>
                        </a:rPr>
                        <a:t>Pembrolizumab + chemotherapy</a:t>
                      </a:r>
                    </a:p>
                    <a:p>
                      <a:pPr algn="ctr"/>
                      <a:r>
                        <a:rPr lang="en-US" sz="1800" b="1" dirty="0">
                          <a:solidFill>
                            <a:schemeClr val="bg1"/>
                          </a:solidFill>
                        </a:rPr>
                        <a:t>(n = 245)</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E"/>
                    </a:solidFill>
                  </a:tcPr>
                </a:tc>
                <a:tc>
                  <a:txBody>
                    <a:bodyPr/>
                    <a:lstStyle/>
                    <a:p>
                      <a:pPr algn="ctr"/>
                      <a:r>
                        <a:rPr lang="en-US" sz="1800" b="1" dirty="0">
                          <a:solidFill>
                            <a:schemeClr val="bg1"/>
                          </a:solidFill>
                        </a:rPr>
                        <a:t>Placebo </a:t>
                      </a:r>
                      <a:r>
                        <a:rPr lang="en-US" sz="1800" b="1">
                          <a:solidFill>
                            <a:schemeClr val="bg1"/>
                          </a:solidFill>
                        </a:rPr>
                        <a:t>+ chemotherapy</a:t>
                      </a:r>
                      <a:endParaRPr lang="en-US" sz="1800" b="1" dirty="0">
                        <a:solidFill>
                          <a:schemeClr val="bg1"/>
                        </a:solidFill>
                      </a:endParaRPr>
                    </a:p>
                    <a:p>
                      <a:pPr algn="ctr"/>
                      <a:r>
                        <a:rPr lang="en-US" sz="1800" b="1" dirty="0">
                          <a:solidFill>
                            <a:schemeClr val="bg1"/>
                          </a:solidFill>
                        </a:rPr>
                        <a:t>(n = 247)</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E"/>
                    </a:solidFill>
                  </a:tcPr>
                </a:tc>
                <a:tc>
                  <a:txBody>
                    <a:bodyPr/>
                    <a:lstStyle/>
                    <a:p>
                      <a:pPr algn="ctr"/>
                      <a:r>
                        <a:rPr lang="en-US" sz="1800" b="1" dirty="0">
                          <a:solidFill>
                            <a:schemeClr val="bg1"/>
                          </a:solidFill>
                        </a:rPr>
                        <a:t>Nivolumab + chemotherapy</a:t>
                      </a:r>
                    </a:p>
                    <a:p>
                      <a:pPr algn="ctr"/>
                      <a:r>
                        <a:rPr lang="en-US" sz="1800" b="1" dirty="0">
                          <a:solidFill>
                            <a:schemeClr val="bg1"/>
                          </a:solidFill>
                        </a:rPr>
                        <a:t>(n = 144)</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E"/>
                    </a:solidFill>
                  </a:tcPr>
                </a:tc>
                <a:tc>
                  <a:txBody>
                    <a:bodyPr/>
                    <a:lstStyle/>
                    <a:p>
                      <a:pPr algn="ctr"/>
                      <a:r>
                        <a:rPr lang="en-US" sz="1800" b="1" dirty="0">
                          <a:solidFill>
                            <a:schemeClr val="bg1"/>
                          </a:solidFill>
                        </a:rPr>
                        <a:t>Chemotherapy</a:t>
                      </a:r>
                    </a:p>
                    <a:p>
                      <a:pPr algn="ctr"/>
                      <a:r>
                        <a:rPr lang="en-US" sz="1800" b="1" dirty="0">
                          <a:solidFill>
                            <a:schemeClr val="bg1"/>
                          </a:solidFill>
                        </a:rPr>
                        <a:t>(n = 150)</a:t>
                      </a: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E"/>
                    </a:solidFill>
                  </a:tcPr>
                </a:tc>
                <a:extLst>
                  <a:ext uri="{0D108BD9-81ED-4DB2-BD59-A6C34878D82A}">
                    <a16:rowId xmlns:a16="http://schemas.microsoft.com/office/drawing/2014/main" val="3912109302"/>
                  </a:ext>
                </a:extLst>
              </a:tr>
              <a:tr h="378037">
                <a:tc rowSpan="2">
                  <a:txBody>
                    <a:bodyPr/>
                    <a:lstStyle/>
                    <a:p>
                      <a:r>
                        <a:rPr lang="en-US" sz="1800" dirty="0"/>
                        <a:t>Median progression-free survival</a:t>
                      </a:r>
                    </a:p>
                    <a:p>
                      <a:r>
                        <a:rPr lang="en-US" sz="1800" dirty="0"/>
                        <a:t>(Hazard ratio; p-value)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sz="1800" dirty="0"/>
                        <a:t>5.6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dirty="0"/>
                        <a:t>5.5 </a:t>
                      </a:r>
                      <a:r>
                        <a:rPr lang="en-US" dirty="0" err="1"/>
                        <a:t>mo</a:t>
                      </a:r>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sz="1800" dirty="0"/>
                        <a:t>5.6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sz="1800" dirty="0"/>
                        <a:t>5.4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extLst>
                  <a:ext uri="{0D108BD9-81ED-4DB2-BD59-A6C34878D82A}">
                    <a16:rowId xmlns:a16="http://schemas.microsoft.com/office/drawing/2014/main" val="3669946667"/>
                  </a:ext>
                </a:extLst>
              </a:tr>
              <a:tr h="567056">
                <a:tc vMerge="1">
                  <a:txBody>
                    <a:bodyPr/>
                    <a:lstStyle/>
                    <a:p>
                      <a:endParaRPr lang="en-US"/>
                    </a:p>
                  </a:txBody>
                  <a:tcPr/>
                </a:tc>
                <a:tc gridSpan="2">
                  <a:txBody>
                    <a:bodyPr/>
                    <a:lstStyle/>
                    <a:p>
                      <a:pPr algn="ctr"/>
                      <a:r>
                        <a:rPr lang="en-US" sz="1800" dirty="0"/>
                        <a:t>0.80 (0.0122)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gridSpan="2">
                  <a:txBody>
                    <a:bodyPr/>
                    <a:lstStyle/>
                    <a:p>
                      <a:pPr algn="ctr"/>
                      <a:r>
                        <a:rPr lang="en-US" sz="1800" dirty="0"/>
                        <a:t>0.75 (0.0528)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hMerge="1">
                  <a:txBody>
                    <a:bodyPr/>
                    <a:lstStyle/>
                    <a:p>
                      <a:pPr algn="ct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extLst>
                  <a:ext uri="{0D108BD9-81ED-4DB2-BD59-A6C34878D82A}">
                    <a16:rowId xmlns:a16="http://schemas.microsoft.com/office/drawing/2014/main" val="1502871632"/>
                  </a:ext>
                </a:extLst>
              </a:tr>
              <a:tr h="378037">
                <a:tc rowSpan="2">
                  <a:txBody>
                    <a:bodyPr/>
                    <a:lstStyle/>
                    <a:p>
                      <a:r>
                        <a:rPr lang="en-US" sz="1800" dirty="0"/>
                        <a:t>Median overall survival</a:t>
                      </a:r>
                    </a:p>
                    <a:p>
                      <a:r>
                        <a:rPr lang="en-US" sz="1800" dirty="0"/>
                        <a:t>(Hazard ratio; p-value)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15.9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19.4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15.9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8960369"/>
                  </a:ext>
                </a:extLst>
              </a:tr>
              <a:tr h="378037">
                <a:tc vMerge="1">
                  <a:txBody>
                    <a:bodyPr/>
                    <a:lstStyle/>
                    <a:p>
                      <a:endParaRPr lang="en-US"/>
                    </a:p>
                  </a:txBody>
                  <a:tcPr/>
                </a:tc>
                <a:tc gridSpan="2">
                  <a:txBody>
                    <a:bodyPr/>
                    <a:lstStyle/>
                    <a:p>
                      <a:pPr algn="ctr"/>
                      <a:r>
                        <a:rPr lang="en-US" sz="1800" dirty="0"/>
                        <a:t>0.84 (0.0362)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800" dirty="0"/>
                        <a:t>0.82 (not reported)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89338000"/>
                  </a:ext>
                </a:extLst>
              </a:tr>
              <a:tr h="392471">
                <a:tc>
                  <a:txBody>
                    <a:bodyPr/>
                    <a:lstStyle/>
                    <a:p>
                      <a:r>
                        <a:rPr lang="en-US" sz="1800" dirty="0"/>
                        <a:t>Overall response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sz="1800" dirty="0"/>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sz="1800" dirty="0"/>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sz="18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tc>
                  <a:txBody>
                    <a:bodyPr/>
                    <a:lstStyle/>
                    <a:p>
                      <a:pPr algn="ctr"/>
                      <a:r>
                        <a:rPr lang="en-US" sz="18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9F2"/>
                    </a:solidFill>
                  </a:tcPr>
                </a:tc>
                <a:extLst>
                  <a:ext uri="{0D108BD9-81ED-4DB2-BD59-A6C34878D82A}">
                    <a16:rowId xmlns:a16="http://schemas.microsoft.com/office/drawing/2014/main" val="838102429"/>
                  </a:ext>
                </a:extLst>
              </a:tr>
              <a:tr h="418877">
                <a:tc>
                  <a:txBody>
                    <a:bodyPr/>
                    <a:lstStyle/>
                    <a:p>
                      <a:r>
                        <a:rPr lang="en-US" sz="1800" dirty="0"/>
                        <a:t>Median duration of response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6.3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5.6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6.7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5.6 </a:t>
                      </a:r>
                      <a:r>
                        <a:rPr lang="en-US" sz="1800" dirty="0" err="1"/>
                        <a:t>mo</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9121255"/>
                  </a:ext>
                </a:extLst>
              </a:tr>
            </a:tbl>
          </a:graphicData>
        </a:graphic>
      </p:graphicFrame>
      <p:sp>
        <p:nvSpPr>
          <p:cNvPr id="4" name="TextBox 3">
            <a:extLst>
              <a:ext uri="{FF2B5EF4-FFF2-40B4-BE49-F238E27FC236}">
                <a16:creationId xmlns:a16="http://schemas.microsoft.com/office/drawing/2014/main" id="{7172ED50-CAE9-92AB-8B6F-EF6555D513E0}"/>
              </a:ext>
            </a:extLst>
          </p:cNvPr>
          <p:cNvSpPr txBox="1"/>
          <p:nvPr/>
        </p:nvSpPr>
        <p:spPr>
          <a:xfrm>
            <a:off x="8976320" y="6490211"/>
            <a:ext cx="3096344" cy="323165"/>
          </a:xfrm>
          <a:prstGeom prst="rect">
            <a:avLst/>
          </a:prstGeom>
          <a:noFill/>
        </p:spPr>
        <p:txBody>
          <a:bodyPr wrap="square">
            <a:spAutoFit/>
          </a:bodyPr>
          <a:lstStyle/>
          <a:p>
            <a:pPr algn="ctr" defTabSz="914400" eaLnBrk="0" hangingPunct="0">
              <a:defRPr/>
            </a:pPr>
            <a:r>
              <a:rPr lang="en-US" sz="1500" b="0" dirty="0">
                <a:solidFill>
                  <a:schemeClr val="tx1"/>
                </a:solidFill>
                <a:latin typeface="Calibri" panose="020F0502020204030204" pitchFamily="34" charset="0"/>
                <a:cs typeface="Calibri" panose="020F0502020204030204" pitchFamily="34" charset="0"/>
              </a:rPr>
              <a:t>Courtesy of Enriqueta </a:t>
            </a:r>
            <a:r>
              <a:rPr lang="en-US" sz="1500" b="0" dirty="0" err="1">
                <a:solidFill>
                  <a:schemeClr val="tx1"/>
                </a:solidFill>
                <a:latin typeface="Calibri" panose="020F0502020204030204" pitchFamily="34" charset="0"/>
                <a:cs typeface="Calibri" panose="020F0502020204030204" pitchFamily="34" charset="0"/>
              </a:rPr>
              <a:t>Felip</a:t>
            </a:r>
            <a:r>
              <a:rPr lang="en-US" sz="1500" b="0" dirty="0">
                <a:solidFill>
                  <a:schemeClr val="tx1"/>
                </a:solidFill>
                <a:latin typeface="Calibri" panose="020F0502020204030204" pitchFamily="34" charset="0"/>
                <a:cs typeface="Calibri" panose="020F0502020204030204" pitchFamily="34" charset="0"/>
              </a:rPr>
              <a:t>, MD, PhD</a:t>
            </a:r>
          </a:p>
        </p:txBody>
      </p:sp>
    </p:spTree>
    <p:custDataLst>
      <p:tags r:id="rId1"/>
    </p:custDataLst>
    <p:extLst>
      <p:ext uri="{BB962C8B-B14F-4D97-AF65-F5344CB8AC3E}">
        <p14:creationId xmlns:p14="http://schemas.microsoft.com/office/powerpoint/2010/main" val="1663963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B7D20-21B7-B85B-70F6-E0DAB41EBB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8696EB-38E3-ACC9-E336-5145A5F09CEC}"/>
              </a:ext>
            </a:extLst>
          </p:cNvPr>
          <p:cNvSpPr txBox="1"/>
          <p:nvPr/>
        </p:nvSpPr>
        <p:spPr>
          <a:xfrm>
            <a:off x="0" y="216024"/>
            <a:ext cx="12192000" cy="764704"/>
          </a:xfrm>
          <a:prstGeom prst="rect">
            <a:avLst/>
          </a:prstGeom>
          <a:noFill/>
        </p:spPr>
        <p:txBody>
          <a:bodyPr wrap="square" anchor="ctr">
            <a:noAutofit/>
          </a:bodyPr>
          <a:lstStyle/>
          <a:p>
            <a:pPr algn="ctr">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Antibody-Drug Conjugates for Advanced Disease</a:t>
            </a:r>
          </a:p>
        </p:txBody>
      </p:sp>
      <p:sp>
        <p:nvSpPr>
          <p:cNvPr id="7" name="TextBox 6">
            <a:extLst>
              <a:ext uri="{FF2B5EF4-FFF2-40B4-BE49-F238E27FC236}">
                <a16:creationId xmlns:a16="http://schemas.microsoft.com/office/drawing/2014/main" id="{EFBF09B2-99C9-5A39-AAC9-A64C24A0CAFB}"/>
              </a:ext>
            </a:extLst>
          </p:cNvPr>
          <p:cNvSpPr txBox="1"/>
          <p:nvPr/>
        </p:nvSpPr>
        <p:spPr>
          <a:xfrm>
            <a:off x="763786" y="1063764"/>
            <a:ext cx="10876830" cy="5786199"/>
          </a:xfrm>
          <a:prstGeom prst="rect">
            <a:avLst/>
          </a:prstGeom>
          <a:noFill/>
        </p:spPr>
        <p:txBody>
          <a:bodyPr wrap="square">
            <a:spAutoFit/>
          </a:bodyPr>
          <a:lstStyle/>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Sands J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Datopotamab Deruxtecan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Advanced or Metastatic Non-Small Cell Lung Cancer with Actionable Genomic Alterations: Results from the Phase II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TROPION-Lung05 Study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2025 January 6;[Online ahead of print].</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Lisberg</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Intracranial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Efficacy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Datopotamab Deruxtecan (Dato-DXd)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(pts) with Previously Treated Advanced/Metastatic Non-Small Cell Lung Cancer (a/m NSCLC) with Actionable Genomic Alterations (AGA): Results 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TROPION-Lung05</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ASCO 2024;Abstract 8593 </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Ahn M-J et al. Efficacy and Safety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Datopotamab Deruxtecan (Dato-DXd)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(pts) with Previously-Treated EGFR-Mutated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Non-Small Cell </a:t>
            </a: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ung Cancer (NSCLC): A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Pooled Analysis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TROPION-Lung01</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TROPION-Lung05</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ESMO Asia 2024;Abstract LBA7. </a:t>
            </a:r>
          </a:p>
          <a:p>
            <a:pPr marL="285750" indent="-285750">
              <a:spcBef>
                <a:spcPts val="600"/>
              </a:spcBef>
              <a:spcAft>
                <a:spcPts val="0"/>
              </a:spcAft>
              <a:buFont typeface="Arial" panose="020B0604020202020204" pitchFamily="34" charset="0"/>
              <a:buChar char="•"/>
              <a:defRPr/>
            </a:pPr>
            <a:r>
              <a:rPr lang="en-US" sz="20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Yu HA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HERTHENA-Lung01</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Phase II Trial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Patritumab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Deruxtecan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(HER3-DXd) in Epidermal Growth Factor Receptor-Mutated Non-Small-Cell Lung Cancer After Epidermal Growth Factor Receptor Tyrosine Kinase Inhibitor Therapy and Platinum-Based Chemotherapy.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December 10;41(35):5363-75.</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Yu HA et al. Translational Insights and Overall Survival in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U31402-A-U102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Study of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Patritumab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Deruxtecan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(HER3-DXd)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EGFR-Mutated NSCLC.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May;35(5):437-47. </a:t>
            </a:r>
          </a:p>
          <a:p>
            <a:pPr>
              <a:spcBef>
                <a:spcPts val="600"/>
              </a:spcBef>
              <a:spcAft>
                <a:spcPts val="0"/>
              </a:spcAft>
              <a:defRPr/>
            </a:pPr>
            <a:endPar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endPar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738749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3F43-C233-0137-5CD7-8447F34338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346E71-B898-73B7-E804-3EB6C7AB8059}"/>
              </a:ext>
            </a:extLst>
          </p:cNvPr>
          <p:cNvSpPr txBox="1"/>
          <p:nvPr/>
        </p:nvSpPr>
        <p:spPr>
          <a:xfrm>
            <a:off x="0" y="216024"/>
            <a:ext cx="12192000" cy="764704"/>
          </a:xfrm>
          <a:prstGeom prst="rect">
            <a:avLst/>
          </a:prstGeom>
          <a:noFill/>
        </p:spPr>
        <p:txBody>
          <a:bodyPr wrap="square" anchor="ctr">
            <a:noAutofit/>
          </a:bodyPr>
          <a:lstStyle/>
          <a:p>
            <a:pPr algn="ctr">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Antibody-Drug Conjugates for Advanced Disease (Continued)</a:t>
            </a:r>
          </a:p>
        </p:txBody>
      </p:sp>
      <p:sp>
        <p:nvSpPr>
          <p:cNvPr id="7" name="TextBox 6">
            <a:extLst>
              <a:ext uri="{FF2B5EF4-FFF2-40B4-BE49-F238E27FC236}">
                <a16:creationId xmlns:a16="http://schemas.microsoft.com/office/drawing/2014/main" id="{F3FFB7F3-7DB9-E40B-6EF8-9A7B51E66005}"/>
              </a:ext>
            </a:extLst>
          </p:cNvPr>
          <p:cNvSpPr txBox="1"/>
          <p:nvPr/>
        </p:nvSpPr>
        <p:spPr>
          <a:xfrm>
            <a:off x="763786" y="1063764"/>
            <a:ext cx="10876830" cy="2785378"/>
          </a:xfrm>
          <a:prstGeom prst="rect">
            <a:avLst/>
          </a:prstGeom>
          <a:noFill/>
        </p:spPr>
        <p:txBody>
          <a:bodyPr wrap="square">
            <a:spAutoFit/>
          </a:bodyPr>
          <a:lstStyle/>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Mok T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HERTHENA-Lung02: Phase III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Patritumab Deruxtecan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Advanced EGFR-Mutated NSCLC After a Third-Generation EGFR TKI.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Future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May;20(15):969-80.</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Garon EB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3 TroFuse-004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Sac-TMT</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vs Chemotherapy for Previously Treated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NSCLC with EGFR/Other Genomic Alterations. WCLC 2024;Abstract P2.10A.06. </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Leighl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Trofuse-009: Phase 3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Sac-TNT</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vs Platinum-Doublet Chemotherapy for Previously Treated EGFR-Mutated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Advanced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NSCLC. WCLC 2024;Abstract P2.10A.07.</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Fang W et al. Updated Efficacy and Safety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Anti-TROP2 ADC SKB264 (MK-2870)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Previously Treated Advanced NSCLC in Phase 2 Study. AACR 2024;Abstract CT247.</a:t>
            </a:r>
          </a:p>
        </p:txBody>
      </p:sp>
    </p:spTree>
    <p:custDataLst>
      <p:tags r:id="rId1"/>
    </p:custDataLst>
    <p:extLst>
      <p:ext uri="{BB962C8B-B14F-4D97-AF65-F5344CB8AC3E}">
        <p14:creationId xmlns:p14="http://schemas.microsoft.com/office/powerpoint/2010/main" val="2556826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Datopotamab deruxtecan</a:t>
            </a:r>
            <a:endParaRPr lang="en-US" b="1" dirty="0">
              <a:latin typeface="Calibri"/>
              <a:cs typeface="Calibri"/>
            </a:endParaRPr>
          </a:p>
        </p:txBody>
      </p:sp>
      <p:sp>
        <p:nvSpPr>
          <p:cNvPr id="7" name="Rectangle 6">
            <a:extLst>
              <a:ext uri="{FF2B5EF4-FFF2-40B4-BE49-F238E27FC236}">
                <a16:creationId xmlns:a16="http://schemas.microsoft.com/office/drawing/2014/main" id="{560C8901-B57E-4333-BFA0-E7B6325572BE}"/>
              </a:ext>
            </a:extLst>
          </p:cNvPr>
          <p:cNvSpPr/>
          <p:nvPr/>
        </p:nvSpPr>
        <p:spPr>
          <a:xfrm>
            <a:off x="5317470" y="1257122"/>
            <a:ext cx="1469204" cy="7746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0" name="Rectangle 9">
            <a:extLst>
              <a:ext uri="{FF2B5EF4-FFF2-40B4-BE49-F238E27FC236}">
                <a16:creationId xmlns:a16="http://schemas.microsoft.com/office/drawing/2014/main" id="{1667B6A1-2FE4-4B67-8E3E-633C3B37E145}"/>
              </a:ext>
            </a:extLst>
          </p:cNvPr>
          <p:cNvSpPr/>
          <p:nvPr/>
        </p:nvSpPr>
        <p:spPr>
          <a:xfrm>
            <a:off x="8621467" y="915324"/>
            <a:ext cx="734602" cy="199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3" name="TextBox 2">
            <a:extLst>
              <a:ext uri="{FF2B5EF4-FFF2-40B4-BE49-F238E27FC236}">
                <a16:creationId xmlns:a16="http://schemas.microsoft.com/office/drawing/2014/main" id="{8EEE4D31-4521-7D8F-A5A6-F7DDF55E7871}"/>
              </a:ext>
            </a:extLst>
          </p:cNvPr>
          <p:cNvSpPr txBox="1"/>
          <p:nvPr/>
        </p:nvSpPr>
        <p:spPr>
          <a:xfrm>
            <a:off x="8339000" y="6461760"/>
            <a:ext cx="3853001" cy="3840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Sands </a:t>
            </a:r>
            <a:r>
              <a:rPr kumimoji="0" lang="en-US" sz="12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J Clin Oncol 2025</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;Lisberg ASCO 2024;Abstract 8593</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endParaRPr>
          </a:p>
        </p:txBody>
      </p:sp>
      <p:sp>
        <p:nvSpPr>
          <p:cNvPr id="16" name="Rectangle 15">
            <a:extLst>
              <a:ext uri="{FF2B5EF4-FFF2-40B4-BE49-F238E27FC236}">
                <a16:creationId xmlns:a16="http://schemas.microsoft.com/office/drawing/2014/main" id="{A088AC0E-998F-4529-70E1-D233C7FEAC09}"/>
              </a:ext>
            </a:extLst>
          </p:cNvPr>
          <p:cNvSpPr/>
          <p:nvPr/>
        </p:nvSpPr>
        <p:spPr>
          <a:xfrm>
            <a:off x="2211583" y="6737003"/>
            <a:ext cx="6156251" cy="890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5" name="Picture 4">
            <a:extLst>
              <a:ext uri="{FF2B5EF4-FFF2-40B4-BE49-F238E27FC236}">
                <a16:creationId xmlns:a16="http://schemas.microsoft.com/office/drawing/2014/main" id="{72803F2D-7C98-26DF-1DA4-E733BD82AB4E}"/>
              </a:ext>
            </a:extLst>
          </p:cNvPr>
          <p:cNvPicPr>
            <a:picLocks noChangeAspect="1"/>
          </p:cNvPicPr>
          <p:nvPr/>
        </p:nvPicPr>
        <p:blipFill rotWithShape="1">
          <a:blip r:embed="rId3"/>
          <a:srcRect r="50918"/>
          <a:stretch/>
        </p:blipFill>
        <p:spPr>
          <a:xfrm>
            <a:off x="785452" y="846100"/>
            <a:ext cx="4048675" cy="2247019"/>
          </a:xfrm>
          <a:prstGeom prst="rect">
            <a:avLst/>
          </a:prstGeom>
        </p:spPr>
      </p:pic>
      <p:sp>
        <p:nvSpPr>
          <p:cNvPr id="12" name="Title 1">
            <a:extLst>
              <a:ext uri="{FF2B5EF4-FFF2-40B4-BE49-F238E27FC236}">
                <a16:creationId xmlns:a16="http://schemas.microsoft.com/office/drawing/2014/main" id="{6418C9F2-4ED1-F192-2852-8CDB276340E1}"/>
              </a:ext>
            </a:extLst>
          </p:cNvPr>
          <p:cNvSpPr txBox="1">
            <a:spLocks/>
          </p:cNvSpPr>
          <p:nvPr/>
        </p:nvSpPr>
        <p:spPr>
          <a:xfrm>
            <a:off x="3174804" y="741244"/>
            <a:ext cx="2934258"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TROPION-Lung05</a:t>
            </a:r>
          </a:p>
        </p:txBody>
      </p:sp>
      <p:pic>
        <p:nvPicPr>
          <p:cNvPr id="17" name="Picture 16">
            <a:extLst>
              <a:ext uri="{FF2B5EF4-FFF2-40B4-BE49-F238E27FC236}">
                <a16:creationId xmlns:a16="http://schemas.microsoft.com/office/drawing/2014/main" id="{3A5D18B6-1A2F-BB6F-15F7-E44DD0D31304}"/>
              </a:ext>
            </a:extLst>
          </p:cNvPr>
          <p:cNvPicPr>
            <a:picLocks noChangeAspect="1"/>
          </p:cNvPicPr>
          <p:nvPr/>
        </p:nvPicPr>
        <p:blipFill rotWithShape="1">
          <a:blip r:embed="rId3"/>
          <a:srcRect l="71482" t="6968" b="2627"/>
          <a:stretch/>
        </p:blipFill>
        <p:spPr>
          <a:xfrm>
            <a:off x="5798452" y="1050880"/>
            <a:ext cx="2352368" cy="2031407"/>
          </a:xfrm>
          <a:prstGeom prst="rect">
            <a:avLst/>
          </a:prstGeom>
        </p:spPr>
      </p:pic>
      <p:pic>
        <p:nvPicPr>
          <p:cNvPr id="18" name="Picture 17">
            <a:extLst>
              <a:ext uri="{FF2B5EF4-FFF2-40B4-BE49-F238E27FC236}">
                <a16:creationId xmlns:a16="http://schemas.microsoft.com/office/drawing/2014/main" id="{D0AB902B-60C4-548D-5D14-E87A0720C0D7}"/>
              </a:ext>
            </a:extLst>
          </p:cNvPr>
          <p:cNvPicPr>
            <a:picLocks noChangeAspect="1"/>
          </p:cNvPicPr>
          <p:nvPr/>
        </p:nvPicPr>
        <p:blipFill rotWithShape="1">
          <a:blip r:embed="rId3"/>
          <a:srcRect l="54261" t="18299" r="35612" b="29805"/>
          <a:stretch/>
        </p:blipFill>
        <p:spPr>
          <a:xfrm>
            <a:off x="4864904" y="1483538"/>
            <a:ext cx="835344" cy="1166092"/>
          </a:xfrm>
          <a:prstGeom prst="rect">
            <a:avLst/>
          </a:prstGeom>
        </p:spPr>
      </p:pic>
      <p:pic>
        <p:nvPicPr>
          <p:cNvPr id="19" name="Picture 18">
            <a:extLst>
              <a:ext uri="{FF2B5EF4-FFF2-40B4-BE49-F238E27FC236}">
                <a16:creationId xmlns:a16="http://schemas.microsoft.com/office/drawing/2014/main" id="{E3DC1777-ECD8-5BB1-59DB-F471E4F9AE8F}"/>
              </a:ext>
            </a:extLst>
          </p:cNvPr>
          <p:cNvPicPr>
            <a:picLocks noChangeAspect="1"/>
          </p:cNvPicPr>
          <p:nvPr/>
        </p:nvPicPr>
        <p:blipFill rotWithShape="1">
          <a:blip r:embed="rId4"/>
          <a:srcRect t="1101"/>
          <a:stretch/>
        </p:blipFill>
        <p:spPr>
          <a:xfrm>
            <a:off x="8254607" y="1050880"/>
            <a:ext cx="2697138" cy="1963945"/>
          </a:xfrm>
          <a:prstGeom prst="rect">
            <a:avLst/>
          </a:prstGeom>
        </p:spPr>
      </p:pic>
      <p:pic>
        <p:nvPicPr>
          <p:cNvPr id="33" name="Picture 32">
            <a:extLst>
              <a:ext uri="{FF2B5EF4-FFF2-40B4-BE49-F238E27FC236}">
                <a16:creationId xmlns:a16="http://schemas.microsoft.com/office/drawing/2014/main" id="{50639BC8-0DFB-0791-3F37-40A770D64244}"/>
              </a:ext>
            </a:extLst>
          </p:cNvPr>
          <p:cNvPicPr>
            <a:picLocks noChangeAspect="1"/>
          </p:cNvPicPr>
          <p:nvPr/>
        </p:nvPicPr>
        <p:blipFill rotWithShape="1">
          <a:blip r:embed="rId5"/>
          <a:srcRect l="75153"/>
          <a:stretch/>
        </p:blipFill>
        <p:spPr>
          <a:xfrm>
            <a:off x="5908250" y="3284984"/>
            <a:ext cx="1529669" cy="2568037"/>
          </a:xfrm>
          <a:prstGeom prst="rect">
            <a:avLst/>
          </a:prstGeom>
        </p:spPr>
      </p:pic>
      <p:grpSp>
        <p:nvGrpSpPr>
          <p:cNvPr id="4" name="Group 3">
            <a:extLst>
              <a:ext uri="{FF2B5EF4-FFF2-40B4-BE49-F238E27FC236}">
                <a16:creationId xmlns:a16="http://schemas.microsoft.com/office/drawing/2014/main" id="{3E01527C-A5B1-C8E9-D6B1-D47B264739C1}"/>
              </a:ext>
            </a:extLst>
          </p:cNvPr>
          <p:cNvGrpSpPr/>
          <p:nvPr/>
        </p:nvGrpSpPr>
        <p:grpSpPr>
          <a:xfrm>
            <a:off x="1282042" y="3284984"/>
            <a:ext cx="4686950" cy="2639504"/>
            <a:chOff x="1282042" y="3548784"/>
            <a:chExt cx="4686950" cy="2639504"/>
          </a:xfrm>
        </p:grpSpPr>
        <p:pic>
          <p:nvPicPr>
            <p:cNvPr id="22" name="Picture 21">
              <a:extLst>
                <a:ext uri="{FF2B5EF4-FFF2-40B4-BE49-F238E27FC236}">
                  <a16:creationId xmlns:a16="http://schemas.microsoft.com/office/drawing/2014/main" id="{E1124949-0F89-9F39-AB64-11BB440C9874}"/>
                </a:ext>
              </a:extLst>
            </p:cNvPr>
            <p:cNvPicPr>
              <a:picLocks noChangeAspect="1"/>
            </p:cNvPicPr>
            <p:nvPr/>
          </p:nvPicPr>
          <p:blipFill rotWithShape="1">
            <a:blip r:embed="rId6"/>
            <a:srcRect r="79064" b="28520"/>
            <a:stretch/>
          </p:blipFill>
          <p:spPr>
            <a:xfrm>
              <a:off x="1282042" y="3563541"/>
              <a:ext cx="1818214" cy="2624747"/>
            </a:xfrm>
            <a:prstGeom prst="rect">
              <a:avLst/>
            </a:prstGeom>
          </p:spPr>
        </p:pic>
        <p:pic>
          <p:nvPicPr>
            <p:cNvPr id="32" name="Picture 31">
              <a:extLst>
                <a:ext uri="{FF2B5EF4-FFF2-40B4-BE49-F238E27FC236}">
                  <a16:creationId xmlns:a16="http://schemas.microsoft.com/office/drawing/2014/main" id="{CD257B98-CA92-6F6C-9BD4-C7F214AC5A0A}"/>
                </a:ext>
              </a:extLst>
            </p:cNvPr>
            <p:cNvPicPr>
              <a:picLocks noChangeAspect="1"/>
            </p:cNvPicPr>
            <p:nvPr/>
          </p:nvPicPr>
          <p:blipFill rotWithShape="1">
            <a:blip r:embed="rId5"/>
            <a:srcRect t="15446" r="74065"/>
            <a:stretch/>
          </p:blipFill>
          <p:spPr>
            <a:xfrm>
              <a:off x="3181512" y="3945448"/>
              <a:ext cx="1596640" cy="2171373"/>
            </a:xfrm>
            <a:prstGeom prst="rect">
              <a:avLst/>
            </a:prstGeom>
          </p:spPr>
        </p:pic>
        <p:pic>
          <p:nvPicPr>
            <p:cNvPr id="34" name="Picture 33">
              <a:extLst>
                <a:ext uri="{FF2B5EF4-FFF2-40B4-BE49-F238E27FC236}">
                  <a16:creationId xmlns:a16="http://schemas.microsoft.com/office/drawing/2014/main" id="{11F8B629-A8FC-ECD8-BB60-732480B856EB}"/>
                </a:ext>
              </a:extLst>
            </p:cNvPr>
            <p:cNvPicPr>
              <a:picLocks noChangeAspect="1"/>
            </p:cNvPicPr>
            <p:nvPr/>
          </p:nvPicPr>
          <p:blipFill rotWithShape="1">
            <a:blip r:embed="rId5"/>
            <a:srcRect l="45928" r="32782"/>
            <a:stretch/>
          </p:blipFill>
          <p:spPr>
            <a:xfrm>
              <a:off x="4658293" y="3548784"/>
              <a:ext cx="1310699" cy="2568037"/>
            </a:xfrm>
            <a:prstGeom prst="rect">
              <a:avLst/>
            </a:prstGeom>
          </p:spPr>
        </p:pic>
      </p:grpSp>
      <p:sp>
        <p:nvSpPr>
          <p:cNvPr id="35" name="Content Placeholder 2">
            <a:extLst>
              <a:ext uri="{FF2B5EF4-FFF2-40B4-BE49-F238E27FC236}">
                <a16:creationId xmlns:a16="http://schemas.microsoft.com/office/drawing/2014/main" id="{8E43ACF9-F759-A86C-0053-F48B5ACDE570}"/>
              </a:ext>
            </a:extLst>
          </p:cNvPr>
          <p:cNvSpPr txBox="1">
            <a:spLocks/>
          </p:cNvSpPr>
          <p:nvPr/>
        </p:nvSpPr>
        <p:spPr>
          <a:xfrm>
            <a:off x="8650248" y="5282823"/>
            <a:ext cx="2233187" cy="7480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72% of pts with brain mets had prior local treatment</a:t>
            </a:r>
          </a:p>
        </p:txBody>
      </p:sp>
      <p:pic>
        <p:nvPicPr>
          <p:cNvPr id="37" name="Picture 36">
            <a:extLst>
              <a:ext uri="{FF2B5EF4-FFF2-40B4-BE49-F238E27FC236}">
                <a16:creationId xmlns:a16="http://schemas.microsoft.com/office/drawing/2014/main" id="{57436AF1-32D9-70B9-9A40-962987CBC233}"/>
              </a:ext>
            </a:extLst>
          </p:cNvPr>
          <p:cNvPicPr>
            <a:picLocks noChangeAspect="1"/>
          </p:cNvPicPr>
          <p:nvPr/>
        </p:nvPicPr>
        <p:blipFill>
          <a:blip r:embed="rId7"/>
          <a:stretch>
            <a:fillRect/>
          </a:stretch>
        </p:blipFill>
        <p:spPr>
          <a:xfrm>
            <a:off x="3756304" y="5872311"/>
            <a:ext cx="3114675" cy="581025"/>
          </a:xfrm>
          <a:prstGeom prst="rect">
            <a:avLst/>
          </a:prstGeom>
        </p:spPr>
      </p:pic>
      <p:pic>
        <p:nvPicPr>
          <p:cNvPr id="39" name="Picture 38">
            <a:extLst>
              <a:ext uri="{FF2B5EF4-FFF2-40B4-BE49-F238E27FC236}">
                <a16:creationId xmlns:a16="http://schemas.microsoft.com/office/drawing/2014/main" id="{540DE98E-25C7-CF95-D834-CB1AB28F70B8}"/>
              </a:ext>
            </a:extLst>
          </p:cNvPr>
          <p:cNvPicPr>
            <a:picLocks noChangeAspect="1"/>
          </p:cNvPicPr>
          <p:nvPr/>
        </p:nvPicPr>
        <p:blipFill>
          <a:blip r:embed="rId8"/>
          <a:stretch>
            <a:fillRect/>
          </a:stretch>
        </p:blipFill>
        <p:spPr>
          <a:xfrm>
            <a:off x="7437919" y="3481323"/>
            <a:ext cx="4712910" cy="1715578"/>
          </a:xfrm>
          <a:prstGeom prst="rect">
            <a:avLst/>
          </a:prstGeom>
        </p:spPr>
      </p:pic>
      <p:sp>
        <p:nvSpPr>
          <p:cNvPr id="40" name="Content Placeholder 2">
            <a:extLst>
              <a:ext uri="{FF2B5EF4-FFF2-40B4-BE49-F238E27FC236}">
                <a16:creationId xmlns:a16="http://schemas.microsoft.com/office/drawing/2014/main" id="{DE807FB4-5C6B-7CB5-5597-8E8FB8EF8729}"/>
              </a:ext>
            </a:extLst>
          </p:cNvPr>
          <p:cNvSpPr txBox="1">
            <a:spLocks/>
          </p:cNvSpPr>
          <p:nvPr/>
        </p:nvSpPr>
        <p:spPr>
          <a:xfrm>
            <a:off x="8339000" y="3388266"/>
            <a:ext cx="1720902" cy="7480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Pts with measurable CNS disease</a:t>
            </a:r>
          </a:p>
        </p:txBody>
      </p:sp>
      <p:sp>
        <p:nvSpPr>
          <p:cNvPr id="6" name="TextBox 5">
            <a:extLst>
              <a:ext uri="{FF2B5EF4-FFF2-40B4-BE49-F238E27FC236}">
                <a16:creationId xmlns:a16="http://schemas.microsoft.com/office/drawing/2014/main" id="{79F08FBD-F26E-8D36-A28B-E618A5B758BD}"/>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4030697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Datopotamab deruxtecan</a:t>
            </a:r>
            <a:endParaRPr lang="en-US" b="1" dirty="0">
              <a:latin typeface="Calibri"/>
              <a:cs typeface="Calibri"/>
            </a:endParaRPr>
          </a:p>
        </p:txBody>
      </p:sp>
      <p:sp>
        <p:nvSpPr>
          <p:cNvPr id="7" name="Rectangle 6">
            <a:extLst>
              <a:ext uri="{FF2B5EF4-FFF2-40B4-BE49-F238E27FC236}">
                <a16:creationId xmlns:a16="http://schemas.microsoft.com/office/drawing/2014/main" id="{560C8901-B57E-4333-BFA0-E7B6325572BE}"/>
              </a:ext>
            </a:extLst>
          </p:cNvPr>
          <p:cNvSpPr/>
          <p:nvPr/>
        </p:nvSpPr>
        <p:spPr>
          <a:xfrm>
            <a:off x="4719263" y="1257122"/>
            <a:ext cx="1469204" cy="7746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0" name="Rectangle 9">
            <a:extLst>
              <a:ext uri="{FF2B5EF4-FFF2-40B4-BE49-F238E27FC236}">
                <a16:creationId xmlns:a16="http://schemas.microsoft.com/office/drawing/2014/main" id="{1667B6A1-2FE4-4B67-8E3E-633C3B37E145}"/>
              </a:ext>
            </a:extLst>
          </p:cNvPr>
          <p:cNvSpPr/>
          <p:nvPr/>
        </p:nvSpPr>
        <p:spPr>
          <a:xfrm>
            <a:off x="8023260" y="915324"/>
            <a:ext cx="734602" cy="199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6" name="Rectangle 15">
            <a:extLst>
              <a:ext uri="{FF2B5EF4-FFF2-40B4-BE49-F238E27FC236}">
                <a16:creationId xmlns:a16="http://schemas.microsoft.com/office/drawing/2014/main" id="{A088AC0E-998F-4529-70E1-D233C7FEAC09}"/>
              </a:ext>
            </a:extLst>
          </p:cNvPr>
          <p:cNvSpPr/>
          <p:nvPr/>
        </p:nvSpPr>
        <p:spPr>
          <a:xfrm>
            <a:off x="2211583" y="6737003"/>
            <a:ext cx="6156251" cy="890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6" name="Picture 5">
            <a:extLst>
              <a:ext uri="{FF2B5EF4-FFF2-40B4-BE49-F238E27FC236}">
                <a16:creationId xmlns:a16="http://schemas.microsoft.com/office/drawing/2014/main" id="{716A2D63-3AAD-6607-D8BC-71AFF2DAA387}"/>
              </a:ext>
            </a:extLst>
          </p:cNvPr>
          <p:cNvPicPr>
            <a:picLocks noChangeAspect="1"/>
          </p:cNvPicPr>
          <p:nvPr/>
        </p:nvPicPr>
        <p:blipFill rotWithShape="1">
          <a:blip r:embed="rId3"/>
          <a:srcRect r="40158"/>
          <a:stretch/>
        </p:blipFill>
        <p:spPr>
          <a:xfrm>
            <a:off x="62279" y="1115275"/>
            <a:ext cx="4618615" cy="2900773"/>
          </a:xfrm>
          <a:prstGeom prst="rect">
            <a:avLst/>
          </a:prstGeom>
        </p:spPr>
      </p:pic>
      <p:sp>
        <p:nvSpPr>
          <p:cNvPr id="8" name="Title 1">
            <a:extLst>
              <a:ext uri="{FF2B5EF4-FFF2-40B4-BE49-F238E27FC236}">
                <a16:creationId xmlns:a16="http://schemas.microsoft.com/office/drawing/2014/main" id="{E985956D-3846-5EC7-6531-EB9466800936}"/>
              </a:ext>
            </a:extLst>
          </p:cNvPr>
          <p:cNvSpPr txBox="1">
            <a:spLocks/>
          </p:cNvSpPr>
          <p:nvPr/>
        </p:nvSpPr>
        <p:spPr>
          <a:xfrm>
            <a:off x="1062623" y="756120"/>
            <a:ext cx="4326172"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EGFR+ NSCLC from TL1 and TL5</a:t>
            </a:r>
          </a:p>
        </p:txBody>
      </p:sp>
      <p:pic>
        <p:nvPicPr>
          <p:cNvPr id="11" name="Picture 10">
            <a:extLst>
              <a:ext uri="{FF2B5EF4-FFF2-40B4-BE49-F238E27FC236}">
                <a16:creationId xmlns:a16="http://schemas.microsoft.com/office/drawing/2014/main" id="{B2296DDE-126F-563C-38F2-6F0050B934F9}"/>
              </a:ext>
            </a:extLst>
          </p:cNvPr>
          <p:cNvPicPr>
            <a:picLocks noChangeAspect="1"/>
          </p:cNvPicPr>
          <p:nvPr/>
        </p:nvPicPr>
        <p:blipFill rotWithShape="1">
          <a:blip r:embed="rId3"/>
          <a:srcRect l="65203" t="14296" r="19016" b="25320"/>
          <a:stretch/>
        </p:blipFill>
        <p:spPr>
          <a:xfrm>
            <a:off x="5071732" y="915325"/>
            <a:ext cx="1086744" cy="1562956"/>
          </a:xfrm>
          <a:prstGeom prst="rect">
            <a:avLst/>
          </a:prstGeom>
        </p:spPr>
      </p:pic>
      <p:pic>
        <p:nvPicPr>
          <p:cNvPr id="13" name="Picture 12">
            <a:extLst>
              <a:ext uri="{FF2B5EF4-FFF2-40B4-BE49-F238E27FC236}">
                <a16:creationId xmlns:a16="http://schemas.microsoft.com/office/drawing/2014/main" id="{32516414-0EBF-7023-91F2-4508BC710C38}"/>
              </a:ext>
            </a:extLst>
          </p:cNvPr>
          <p:cNvPicPr>
            <a:picLocks noChangeAspect="1"/>
          </p:cNvPicPr>
          <p:nvPr/>
        </p:nvPicPr>
        <p:blipFill rotWithShape="1">
          <a:blip r:embed="rId3"/>
          <a:srcRect l="83172" t="14296" r="1048" b="25320"/>
          <a:stretch/>
        </p:blipFill>
        <p:spPr>
          <a:xfrm>
            <a:off x="5062664" y="2478281"/>
            <a:ext cx="1086744" cy="1562956"/>
          </a:xfrm>
          <a:prstGeom prst="rect">
            <a:avLst/>
          </a:prstGeom>
        </p:spPr>
      </p:pic>
      <p:pic>
        <p:nvPicPr>
          <p:cNvPr id="15" name="Picture 14">
            <a:extLst>
              <a:ext uri="{FF2B5EF4-FFF2-40B4-BE49-F238E27FC236}">
                <a16:creationId xmlns:a16="http://schemas.microsoft.com/office/drawing/2014/main" id="{7AF6218E-DFBE-2DF5-71A5-A6EE804D2134}"/>
              </a:ext>
            </a:extLst>
          </p:cNvPr>
          <p:cNvPicPr>
            <a:picLocks noChangeAspect="1"/>
          </p:cNvPicPr>
          <p:nvPr/>
        </p:nvPicPr>
        <p:blipFill>
          <a:blip r:embed="rId4"/>
          <a:stretch>
            <a:fillRect/>
          </a:stretch>
        </p:blipFill>
        <p:spPr>
          <a:xfrm>
            <a:off x="6360124" y="815218"/>
            <a:ext cx="2460955" cy="3226019"/>
          </a:xfrm>
          <a:prstGeom prst="rect">
            <a:avLst/>
          </a:prstGeom>
        </p:spPr>
      </p:pic>
      <p:pic>
        <p:nvPicPr>
          <p:cNvPr id="23" name="Picture 22">
            <a:extLst>
              <a:ext uri="{FF2B5EF4-FFF2-40B4-BE49-F238E27FC236}">
                <a16:creationId xmlns:a16="http://schemas.microsoft.com/office/drawing/2014/main" id="{CA9007FD-A538-0867-45D2-60887E61A42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9527157" y="815218"/>
            <a:ext cx="1914115" cy="1772000"/>
          </a:xfrm>
          <a:prstGeom prst="rect">
            <a:avLst/>
          </a:prstGeom>
        </p:spPr>
      </p:pic>
      <p:pic>
        <p:nvPicPr>
          <p:cNvPr id="25" name="Picture 24">
            <a:extLst>
              <a:ext uri="{FF2B5EF4-FFF2-40B4-BE49-F238E27FC236}">
                <a16:creationId xmlns:a16="http://schemas.microsoft.com/office/drawing/2014/main" id="{95695C82-3CAA-9840-D226-6B63BCEBBB92}"/>
              </a:ext>
            </a:extLst>
          </p:cNvPr>
          <p:cNvPicPr>
            <a:picLocks noChangeAspect="1"/>
          </p:cNvPicPr>
          <p:nvPr/>
        </p:nvPicPr>
        <p:blipFill rotWithShape="1">
          <a:blip r:embed="rId7"/>
          <a:srcRect b="56734"/>
          <a:stretch/>
        </p:blipFill>
        <p:spPr>
          <a:xfrm>
            <a:off x="72309" y="4256090"/>
            <a:ext cx="4375822" cy="2028744"/>
          </a:xfrm>
          <a:prstGeom prst="rect">
            <a:avLst/>
          </a:prstGeom>
        </p:spPr>
      </p:pic>
      <p:pic>
        <p:nvPicPr>
          <p:cNvPr id="26" name="Picture 25">
            <a:extLst>
              <a:ext uri="{FF2B5EF4-FFF2-40B4-BE49-F238E27FC236}">
                <a16:creationId xmlns:a16="http://schemas.microsoft.com/office/drawing/2014/main" id="{3790F16F-D86B-50A4-93D5-4C9E47B00D21}"/>
              </a:ext>
            </a:extLst>
          </p:cNvPr>
          <p:cNvPicPr>
            <a:picLocks noChangeAspect="1"/>
          </p:cNvPicPr>
          <p:nvPr/>
        </p:nvPicPr>
        <p:blipFill rotWithShape="1">
          <a:blip r:embed="rId7"/>
          <a:srcRect t="52345"/>
          <a:stretch/>
        </p:blipFill>
        <p:spPr>
          <a:xfrm>
            <a:off x="4417670" y="4181273"/>
            <a:ext cx="4119310" cy="2103561"/>
          </a:xfrm>
          <a:prstGeom prst="rect">
            <a:avLst/>
          </a:prstGeom>
        </p:spPr>
      </p:pic>
      <p:pic>
        <p:nvPicPr>
          <p:cNvPr id="28" name="Picture 27">
            <a:extLst>
              <a:ext uri="{FF2B5EF4-FFF2-40B4-BE49-F238E27FC236}">
                <a16:creationId xmlns:a16="http://schemas.microsoft.com/office/drawing/2014/main" id="{F54A4AE5-41C4-80D7-C5C3-14F34951E50F}"/>
              </a:ext>
            </a:extLst>
          </p:cNvPr>
          <p:cNvPicPr>
            <a:picLocks noChangeAspect="1"/>
          </p:cNvPicPr>
          <p:nvPr/>
        </p:nvPicPr>
        <p:blipFill rotWithShape="1">
          <a:blip r:embed="rId8"/>
          <a:srcRect b="16248"/>
          <a:stretch/>
        </p:blipFill>
        <p:spPr>
          <a:xfrm>
            <a:off x="9059418" y="4033796"/>
            <a:ext cx="2957123" cy="2773850"/>
          </a:xfrm>
          <a:prstGeom prst="rect">
            <a:avLst/>
          </a:prstGeom>
        </p:spPr>
      </p:pic>
      <p:pic>
        <p:nvPicPr>
          <p:cNvPr id="30" name="Picture 29">
            <a:extLst>
              <a:ext uri="{FF2B5EF4-FFF2-40B4-BE49-F238E27FC236}">
                <a16:creationId xmlns:a16="http://schemas.microsoft.com/office/drawing/2014/main" id="{282F08A3-246A-2F82-0013-3907D0A086D7}"/>
              </a:ext>
            </a:extLst>
          </p:cNvPr>
          <p:cNvPicPr>
            <a:picLocks noChangeAspect="1"/>
          </p:cNvPicPr>
          <p:nvPr/>
        </p:nvPicPr>
        <p:blipFill rotWithShape="1">
          <a:blip r:embed="rId9"/>
          <a:srcRect r="54992"/>
          <a:stretch/>
        </p:blipFill>
        <p:spPr>
          <a:xfrm>
            <a:off x="9823056" y="2563800"/>
            <a:ext cx="1376057" cy="1510192"/>
          </a:xfrm>
          <a:prstGeom prst="rect">
            <a:avLst/>
          </a:prstGeom>
        </p:spPr>
      </p:pic>
      <p:pic>
        <p:nvPicPr>
          <p:cNvPr id="31" name="Picture 30">
            <a:extLst>
              <a:ext uri="{FF2B5EF4-FFF2-40B4-BE49-F238E27FC236}">
                <a16:creationId xmlns:a16="http://schemas.microsoft.com/office/drawing/2014/main" id="{BDF387CC-3618-D97F-785D-424DA4790EAD}"/>
              </a:ext>
            </a:extLst>
          </p:cNvPr>
          <p:cNvPicPr>
            <a:picLocks noChangeAspect="1"/>
          </p:cNvPicPr>
          <p:nvPr/>
        </p:nvPicPr>
        <p:blipFill rotWithShape="1">
          <a:blip r:embed="rId9"/>
          <a:srcRect l="86857"/>
          <a:stretch/>
        </p:blipFill>
        <p:spPr>
          <a:xfrm>
            <a:off x="11130789" y="2561991"/>
            <a:ext cx="401823" cy="1510192"/>
          </a:xfrm>
          <a:prstGeom prst="rect">
            <a:avLst/>
          </a:prstGeom>
        </p:spPr>
      </p:pic>
      <p:sp>
        <p:nvSpPr>
          <p:cNvPr id="3" name="TextBox 2">
            <a:extLst>
              <a:ext uri="{FF2B5EF4-FFF2-40B4-BE49-F238E27FC236}">
                <a16:creationId xmlns:a16="http://schemas.microsoft.com/office/drawing/2014/main" id="{EE021871-54FD-D184-CB94-79CB6D5A2296}"/>
              </a:ext>
            </a:extLst>
          </p:cNvPr>
          <p:cNvSpPr txBox="1"/>
          <p:nvPr/>
        </p:nvSpPr>
        <p:spPr>
          <a:xfrm>
            <a:off x="558143" y="6533845"/>
            <a:ext cx="281634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Ahn ESMO Asia; Abstract LBA7</a:t>
            </a:r>
          </a:p>
        </p:txBody>
      </p:sp>
      <p:sp>
        <p:nvSpPr>
          <p:cNvPr id="4" name="TextBox 3">
            <a:extLst>
              <a:ext uri="{FF2B5EF4-FFF2-40B4-BE49-F238E27FC236}">
                <a16:creationId xmlns:a16="http://schemas.microsoft.com/office/drawing/2014/main" id="{42CD50AA-F088-273E-789F-AE0813A9B335}"/>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2331795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Datopotamab deruxtecan</a:t>
            </a:r>
            <a:endParaRPr lang="en-US" b="1" dirty="0">
              <a:latin typeface="Calibri"/>
              <a:cs typeface="Calibri"/>
            </a:endParaRPr>
          </a:p>
        </p:txBody>
      </p:sp>
      <p:sp>
        <p:nvSpPr>
          <p:cNvPr id="3" name="Content Placeholder 2">
            <a:extLst>
              <a:ext uri="{FF2B5EF4-FFF2-40B4-BE49-F238E27FC236}">
                <a16:creationId xmlns:a16="http://schemas.microsoft.com/office/drawing/2014/main" id="{360031B0-E71C-2D5F-B1E2-400299AC7002}"/>
              </a:ext>
            </a:extLst>
          </p:cNvPr>
          <p:cNvSpPr txBox="1">
            <a:spLocks/>
          </p:cNvSpPr>
          <p:nvPr/>
        </p:nvSpPr>
        <p:spPr>
          <a:xfrm>
            <a:off x="6662340" y="1615574"/>
            <a:ext cx="5490265" cy="27149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Biomarker for antibody drug conjugates may be driver oncogene –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datopotamab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and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patritumab</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both seeking approval in EGFR+ lung cancer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ADCs initially thought too bulky and therefore with limited CNS penetration, but CNS efficacy is present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Efforts to combine ADCs with osimertinib are ongoing</a:t>
            </a:r>
          </a:p>
        </p:txBody>
      </p:sp>
      <p:pic>
        <p:nvPicPr>
          <p:cNvPr id="4" name="Picture 3">
            <a:extLst>
              <a:ext uri="{FF2B5EF4-FFF2-40B4-BE49-F238E27FC236}">
                <a16:creationId xmlns:a16="http://schemas.microsoft.com/office/drawing/2014/main" id="{1503BD94-D82D-69F1-B3C1-61781D0201DC}"/>
              </a:ext>
            </a:extLst>
          </p:cNvPr>
          <p:cNvPicPr>
            <a:picLocks noChangeAspect="1"/>
          </p:cNvPicPr>
          <p:nvPr/>
        </p:nvPicPr>
        <p:blipFill>
          <a:blip r:embed="rId3"/>
          <a:stretch>
            <a:fillRect/>
          </a:stretch>
        </p:blipFill>
        <p:spPr>
          <a:xfrm>
            <a:off x="39395" y="3154888"/>
            <a:ext cx="6526432" cy="1327633"/>
          </a:xfrm>
          <a:prstGeom prst="rect">
            <a:avLst/>
          </a:prstGeom>
        </p:spPr>
      </p:pic>
      <p:pic>
        <p:nvPicPr>
          <p:cNvPr id="5" name="Picture 4">
            <a:extLst>
              <a:ext uri="{FF2B5EF4-FFF2-40B4-BE49-F238E27FC236}">
                <a16:creationId xmlns:a16="http://schemas.microsoft.com/office/drawing/2014/main" id="{F36B56A9-3D5F-41D9-F169-5F06E8AF0A33}"/>
              </a:ext>
            </a:extLst>
          </p:cNvPr>
          <p:cNvPicPr>
            <a:picLocks noChangeAspect="1"/>
          </p:cNvPicPr>
          <p:nvPr/>
        </p:nvPicPr>
        <p:blipFill>
          <a:blip r:embed="rId4"/>
          <a:stretch>
            <a:fillRect/>
          </a:stretch>
        </p:blipFill>
        <p:spPr>
          <a:xfrm>
            <a:off x="71984" y="4626647"/>
            <a:ext cx="6664454" cy="1281626"/>
          </a:xfrm>
          <a:prstGeom prst="rect">
            <a:avLst/>
          </a:prstGeom>
        </p:spPr>
      </p:pic>
      <p:sp>
        <p:nvSpPr>
          <p:cNvPr id="9" name="TextBox 8">
            <a:extLst>
              <a:ext uri="{FF2B5EF4-FFF2-40B4-BE49-F238E27FC236}">
                <a16:creationId xmlns:a16="http://schemas.microsoft.com/office/drawing/2014/main" id="{37CAE6C3-0DC2-C487-2598-967AF90AEF39}"/>
              </a:ext>
            </a:extLst>
          </p:cNvPr>
          <p:cNvSpPr txBox="1"/>
          <p:nvPr/>
        </p:nvSpPr>
        <p:spPr>
          <a:xfrm>
            <a:off x="148597" y="906632"/>
            <a:ext cx="294733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Press release: </a:t>
            </a:r>
          </a:p>
        </p:txBody>
      </p:sp>
      <p:pic>
        <p:nvPicPr>
          <p:cNvPr id="14" name="Picture 13">
            <a:extLst>
              <a:ext uri="{FF2B5EF4-FFF2-40B4-BE49-F238E27FC236}">
                <a16:creationId xmlns:a16="http://schemas.microsoft.com/office/drawing/2014/main" id="{070746FE-F754-EE56-D15E-001501D95FC5}"/>
              </a:ext>
            </a:extLst>
          </p:cNvPr>
          <p:cNvPicPr>
            <a:picLocks noChangeAspect="1"/>
          </p:cNvPicPr>
          <p:nvPr/>
        </p:nvPicPr>
        <p:blipFill>
          <a:blip r:embed="rId5"/>
          <a:stretch>
            <a:fillRect/>
          </a:stretch>
        </p:blipFill>
        <p:spPr>
          <a:xfrm>
            <a:off x="148597" y="1415696"/>
            <a:ext cx="6143188" cy="817441"/>
          </a:xfrm>
          <a:prstGeom prst="rect">
            <a:avLst/>
          </a:prstGeom>
        </p:spPr>
      </p:pic>
      <p:pic>
        <p:nvPicPr>
          <p:cNvPr id="18" name="Picture 17">
            <a:extLst>
              <a:ext uri="{FF2B5EF4-FFF2-40B4-BE49-F238E27FC236}">
                <a16:creationId xmlns:a16="http://schemas.microsoft.com/office/drawing/2014/main" id="{FA22708F-21C6-2228-D1E0-25C2310FA7D5}"/>
              </a:ext>
            </a:extLst>
          </p:cNvPr>
          <p:cNvPicPr>
            <a:picLocks noChangeAspect="1"/>
          </p:cNvPicPr>
          <p:nvPr/>
        </p:nvPicPr>
        <p:blipFill>
          <a:blip r:embed="rId6"/>
          <a:stretch>
            <a:fillRect/>
          </a:stretch>
        </p:blipFill>
        <p:spPr>
          <a:xfrm>
            <a:off x="2099913" y="842189"/>
            <a:ext cx="1666875" cy="590550"/>
          </a:xfrm>
          <a:prstGeom prst="rect">
            <a:avLst/>
          </a:prstGeom>
        </p:spPr>
      </p:pic>
      <p:pic>
        <p:nvPicPr>
          <p:cNvPr id="20" name="Picture 19">
            <a:extLst>
              <a:ext uri="{FF2B5EF4-FFF2-40B4-BE49-F238E27FC236}">
                <a16:creationId xmlns:a16="http://schemas.microsoft.com/office/drawing/2014/main" id="{AAB12EC1-8EAB-F52C-CB37-41215CCB440B}"/>
              </a:ext>
            </a:extLst>
          </p:cNvPr>
          <p:cNvPicPr>
            <a:picLocks noChangeAspect="1"/>
          </p:cNvPicPr>
          <p:nvPr/>
        </p:nvPicPr>
        <p:blipFill>
          <a:blip r:embed="rId7"/>
          <a:stretch>
            <a:fillRect/>
          </a:stretch>
        </p:blipFill>
        <p:spPr>
          <a:xfrm>
            <a:off x="116008" y="2213955"/>
            <a:ext cx="6373206" cy="759092"/>
          </a:xfrm>
          <a:prstGeom prst="rect">
            <a:avLst/>
          </a:prstGeom>
        </p:spPr>
      </p:pic>
      <p:sp>
        <p:nvSpPr>
          <p:cNvPr id="7" name="TextBox 6">
            <a:extLst>
              <a:ext uri="{FF2B5EF4-FFF2-40B4-BE49-F238E27FC236}">
                <a16:creationId xmlns:a16="http://schemas.microsoft.com/office/drawing/2014/main" id="{AD365F40-EB80-9C6B-F963-B81BC3EAF869}"/>
              </a:ext>
            </a:extLst>
          </p:cNvPr>
          <p:cNvSpPr txBox="1"/>
          <p:nvPr/>
        </p:nvSpPr>
        <p:spPr>
          <a:xfrm>
            <a:off x="9029700" y="6399570"/>
            <a:ext cx="31623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mn-ea"/>
                <a:cs typeface="+mn-cs"/>
              </a:rPr>
              <a:t>Ahn ESMO Asia; Abstract LBA7</a:t>
            </a:r>
          </a:p>
        </p:txBody>
      </p:sp>
      <p:sp>
        <p:nvSpPr>
          <p:cNvPr id="6" name="TextBox 5">
            <a:extLst>
              <a:ext uri="{FF2B5EF4-FFF2-40B4-BE49-F238E27FC236}">
                <a16:creationId xmlns:a16="http://schemas.microsoft.com/office/drawing/2014/main" id="{12E4106B-930D-9C8D-1418-93210F7B94EA}"/>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1733308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34" y="86594"/>
            <a:ext cx="11394276" cy="685234"/>
          </a:xfrm>
        </p:spPr>
        <p:txBody>
          <a:bodyPr/>
          <a:lstStyle/>
          <a:p>
            <a:r>
              <a:rPr lang="en-US" sz="3600" b="1" dirty="0">
                <a:latin typeface="Calibri"/>
                <a:cs typeface="Calibri"/>
              </a:rPr>
              <a:t>Patritumab deruxtecan</a:t>
            </a:r>
          </a:p>
        </p:txBody>
      </p:sp>
      <p:pic>
        <p:nvPicPr>
          <p:cNvPr id="3" name="Picture 2">
            <a:extLst>
              <a:ext uri="{FF2B5EF4-FFF2-40B4-BE49-F238E27FC236}">
                <a16:creationId xmlns:a16="http://schemas.microsoft.com/office/drawing/2014/main" id="{7F293AA3-BB1B-1BF3-F777-8E134139028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22872" r="60145" b="22872"/>
          <a:stretch/>
        </p:blipFill>
        <p:spPr>
          <a:xfrm>
            <a:off x="907820" y="554313"/>
            <a:ext cx="3713891" cy="3000375"/>
          </a:xfrm>
          <a:prstGeom prst="rect">
            <a:avLst/>
          </a:prstGeom>
        </p:spPr>
      </p:pic>
      <p:sp>
        <p:nvSpPr>
          <p:cNvPr id="4" name="Title 1">
            <a:extLst>
              <a:ext uri="{FF2B5EF4-FFF2-40B4-BE49-F238E27FC236}">
                <a16:creationId xmlns:a16="http://schemas.microsoft.com/office/drawing/2014/main" id="{3490B997-BA76-FD33-0313-6289D33738F2}"/>
              </a:ext>
            </a:extLst>
          </p:cNvPr>
          <p:cNvSpPr txBox="1">
            <a:spLocks/>
          </p:cNvSpPr>
          <p:nvPr/>
        </p:nvSpPr>
        <p:spPr>
          <a:xfrm>
            <a:off x="1421896" y="824626"/>
            <a:ext cx="2934258"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Phase 1 Dose escalation</a:t>
            </a:r>
          </a:p>
        </p:txBody>
      </p:sp>
      <p:pic>
        <p:nvPicPr>
          <p:cNvPr id="7" name="Picture 6">
            <a:extLst>
              <a:ext uri="{FF2B5EF4-FFF2-40B4-BE49-F238E27FC236}">
                <a16:creationId xmlns:a16="http://schemas.microsoft.com/office/drawing/2014/main" id="{965F773E-B171-2027-4942-89C1494C2B3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7965" t="15279"/>
          <a:stretch/>
        </p:blipFill>
        <p:spPr>
          <a:xfrm>
            <a:off x="5572168" y="1260685"/>
            <a:ext cx="5609829" cy="2385443"/>
          </a:xfrm>
          <a:prstGeom prst="rect">
            <a:avLst/>
          </a:prstGeom>
        </p:spPr>
      </p:pic>
      <p:sp>
        <p:nvSpPr>
          <p:cNvPr id="9" name="Title 1">
            <a:extLst>
              <a:ext uri="{FF2B5EF4-FFF2-40B4-BE49-F238E27FC236}">
                <a16:creationId xmlns:a16="http://schemas.microsoft.com/office/drawing/2014/main" id="{8A658707-1E57-D836-E2F7-4BA1C5E77A6C}"/>
              </a:ext>
            </a:extLst>
          </p:cNvPr>
          <p:cNvSpPr txBox="1">
            <a:spLocks/>
          </p:cNvSpPr>
          <p:nvPr/>
        </p:nvSpPr>
        <p:spPr>
          <a:xfrm>
            <a:off x="5402575" y="824626"/>
            <a:ext cx="6158836"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HERTHENA-Lung01 Registrational phase 2</a:t>
            </a:r>
          </a:p>
        </p:txBody>
      </p:sp>
      <p:pic>
        <p:nvPicPr>
          <p:cNvPr id="15" name="Picture 14">
            <a:extLst>
              <a:ext uri="{FF2B5EF4-FFF2-40B4-BE49-F238E27FC236}">
                <a16:creationId xmlns:a16="http://schemas.microsoft.com/office/drawing/2014/main" id="{F117F0AC-386E-C633-35A1-D8267396A568}"/>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128295" y="3768527"/>
            <a:ext cx="4086146" cy="3000375"/>
          </a:xfrm>
          <a:prstGeom prst="rect">
            <a:avLst/>
          </a:prstGeom>
        </p:spPr>
      </p:pic>
      <p:pic>
        <p:nvPicPr>
          <p:cNvPr id="18" name="Picture 17">
            <a:extLst>
              <a:ext uri="{FF2B5EF4-FFF2-40B4-BE49-F238E27FC236}">
                <a16:creationId xmlns:a16="http://schemas.microsoft.com/office/drawing/2014/main" id="{C67A166D-2A67-2367-973B-528B55CB1821}"/>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4423075" y="3777923"/>
            <a:ext cx="7566713" cy="2780863"/>
          </a:xfrm>
          <a:prstGeom prst="rect">
            <a:avLst/>
          </a:prstGeom>
        </p:spPr>
      </p:pic>
      <p:sp>
        <p:nvSpPr>
          <p:cNvPr id="5" name="TextBox 4">
            <a:extLst>
              <a:ext uri="{FF2B5EF4-FFF2-40B4-BE49-F238E27FC236}">
                <a16:creationId xmlns:a16="http://schemas.microsoft.com/office/drawing/2014/main" id="{81CF1502-D3CC-4593-CB32-A1D2A4C06D30}"/>
              </a:ext>
            </a:extLst>
          </p:cNvPr>
          <p:cNvSpPr txBox="1"/>
          <p:nvPr/>
        </p:nvSpPr>
        <p:spPr>
          <a:xfrm>
            <a:off x="10318804" y="6550223"/>
            <a:ext cx="174490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Yu </a:t>
            </a: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J Clin Oncol</a:t>
            </a:r>
            <a:r>
              <a:rPr kumimoji="0" lang="en-US" sz="1400" b="0" i="0" u="none" strike="noStrike" kern="1200" cap="none" spc="0" normalizeH="0" baseline="0" noProof="0" dirty="0">
                <a:ln>
                  <a:noFill/>
                </a:ln>
                <a:solidFill>
                  <a:prstClr val="black"/>
                </a:solidFill>
                <a:effectLst/>
                <a:uLnTx/>
                <a:uFillTx/>
                <a:latin typeface="Corbel"/>
                <a:ea typeface="+mn-ea"/>
                <a:cs typeface="+mn-cs"/>
              </a:rPr>
              <a:t>  2023</a:t>
            </a:r>
          </a:p>
        </p:txBody>
      </p:sp>
      <p:sp>
        <p:nvSpPr>
          <p:cNvPr id="6" name="TextBox 5">
            <a:extLst>
              <a:ext uri="{FF2B5EF4-FFF2-40B4-BE49-F238E27FC236}">
                <a16:creationId xmlns:a16="http://schemas.microsoft.com/office/drawing/2014/main" id="{30328E7D-940B-5EF9-8D46-5EE958051FD5}"/>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320774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3583"/>
            <a:ext cx="10358967" cy="1143000"/>
          </a:xfrm>
        </p:spPr>
        <p:txBody>
          <a:bodyPr/>
          <a:lstStyle/>
          <a:p>
            <a:r>
              <a:rPr lang="en-US" sz="3200" dirty="0"/>
              <a:t>Dr Yu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9FA1D6CF-488A-7449-95CE-456E2392856B}"/>
              </a:ext>
            </a:extLst>
          </p:cNvPr>
          <p:cNvGraphicFramePr>
            <a:graphicFrameLocks/>
          </p:cNvGraphicFramePr>
          <p:nvPr>
            <p:extLst>
              <p:ext uri="{D42A27DB-BD31-4B8C-83A1-F6EECF244321}">
                <p14:modId xmlns:p14="http://schemas.microsoft.com/office/powerpoint/2010/main" val="210213670"/>
              </p:ext>
            </p:extLst>
          </p:nvPr>
        </p:nvGraphicFramePr>
        <p:xfrm>
          <a:off x="1343472" y="1556792"/>
          <a:ext cx="9786884" cy="3499220"/>
        </p:xfrm>
        <a:graphic>
          <a:graphicData uri="http://schemas.openxmlformats.org/drawingml/2006/table">
            <a:tbl>
              <a:tblPr firstRow="1" bandRow="1">
                <a:tableStyleId>{F2DE63D5-997A-4646-A377-4702673A728D}</a:tableStyleId>
              </a:tblPr>
              <a:tblGrid>
                <a:gridCol w="2664296">
                  <a:extLst>
                    <a:ext uri="{9D8B030D-6E8A-4147-A177-3AD203B41FA5}">
                      <a16:colId xmlns:a16="http://schemas.microsoft.com/office/drawing/2014/main" val="20000"/>
                    </a:ext>
                  </a:extLst>
                </a:gridCol>
                <a:gridCol w="7122588">
                  <a:extLst>
                    <a:ext uri="{9D8B030D-6E8A-4147-A177-3AD203B41FA5}">
                      <a16:colId xmlns:a16="http://schemas.microsoft.com/office/drawing/2014/main" val="3833924404"/>
                    </a:ext>
                  </a:extLst>
                </a:gridCol>
              </a:tblGrid>
              <a:tr h="1440160">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1" dirty="0">
                          <a:solidFill>
                            <a:schemeClr val="tx1"/>
                          </a:solidFill>
                        </a:rPr>
                        <a:t>Consulting Agreements</a:t>
                      </a:r>
                      <a:endParaRPr lang="en-US" sz="1800" b="1"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a:solidFill>
                            <a:schemeClr val="tx1"/>
                          </a:solidFill>
                        </a:rPr>
                        <a:t>AbbVie Inc, Amgen Inc, AstraZeneca Pharmaceuticals LP, Black Diamond Therapeutics Inc, Bristol Myers Squibb, Cullinan Therapeutics, Daiichi Sankyo Inc, Ipsen Biopharmaceuticals Inc, Janssen Biotech Inc, Pfizer Inc, Taiho Oncology Inc, Takeda Pharmaceuticals USA Inc</a:t>
                      </a:r>
                      <a:endParaRPr lang="en-US" sz="1800" b="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029530">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1" dirty="0">
                          <a:solidFill>
                            <a:schemeClr val="tx1"/>
                          </a:solidFill>
                        </a:rPr>
                        <a:t>Contracted Research</a:t>
                      </a:r>
                      <a:br>
                        <a:rPr lang="en-US" b="1" dirty="0">
                          <a:solidFill>
                            <a:schemeClr val="tx1"/>
                          </a:solidFill>
                        </a:rPr>
                      </a:br>
                      <a:r>
                        <a:rPr lang="en-US" b="1" dirty="0">
                          <a:solidFill>
                            <a:schemeClr val="tx1"/>
                          </a:solidFill>
                        </a:rPr>
                        <a:t>(To Institution)</a:t>
                      </a:r>
                      <a:endParaRPr lang="en-US" sz="1800" b="1"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a:solidFill>
                            <a:schemeClr val="tx1"/>
                          </a:solidFill>
                        </a:rPr>
                        <a:t>AstraZeneca Pharmaceuticals LP, Black Diamond Therapeutics Inc, Cullinan Therapeutics, Daiichi Sankyo Inc, Janssen Biotech Inc, Kumquat Biosciences, </a:t>
                      </a:r>
                      <a:r>
                        <a:rPr lang="en-US" b="0" dirty="0" err="1">
                          <a:solidFill>
                            <a:schemeClr val="tx1"/>
                          </a:solidFill>
                        </a:rPr>
                        <a:t>SystImmune</a:t>
                      </a:r>
                      <a:r>
                        <a:rPr lang="en-US" b="0" dirty="0">
                          <a:solidFill>
                            <a:schemeClr val="tx1"/>
                          </a:solidFill>
                        </a:rPr>
                        <a:t> Inc, Taiho Oncology Inc</a:t>
                      </a:r>
                      <a:endParaRPr lang="en-US" sz="1800" b="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903436"/>
                  </a:ext>
                </a:extLst>
              </a:tr>
              <a:tr h="1029530">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1" dirty="0">
                          <a:solidFill>
                            <a:schemeClr val="tx1"/>
                          </a:solidFill>
                        </a:rPr>
                        <a:t>Data and Safety Monitoring Boards/Committees</a:t>
                      </a:r>
                      <a:endParaRPr lang="en-US" sz="1800" b="1"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a:solidFill>
                            <a:schemeClr val="tx1"/>
                          </a:solidFill>
                        </a:rPr>
                        <a:t>Janssen Biotech Inc, Mythic Therapeutics</a:t>
                      </a:r>
                      <a:endParaRPr lang="en-US" sz="1800" b="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756413"/>
                  </a:ext>
                </a:extLst>
              </a:tr>
            </a:tbl>
          </a:graphicData>
        </a:graphic>
      </p:graphicFrame>
    </p:spTree>
    <p:custDataLst>
      <p:tags r:id="rId1"/>
    </p:custDataLst>
    <p:extLst>
      <p:ext uri="{BB962C8B-B14F-4D97-AF65-F5344CB8AC3E}">
        <p14:creationId xmlns:p14="http://schemas.microsoft.com/office/powerpoint/2010/main" val="2365496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Calibri"/>
                <a:cs typeface="Calibri"/>
              </a:rPr>
              <a:t>Patritumab deruxtecan</a:t>
            </a:r>
          </a:p>
        </p:txBody>
      </p:sp>
      <p:sp>
        <p:nvSpPr>
          <p:cNvPr id="4" name="Title 1">
            <a:extLst>
              <a:ext uri="{FF2B5EF4-FFF2-40B4-BE49-F238E27FC236}">
                <a16:creationId xmlns:a16="http://schemas.microsoft.com/office/drawing/2014/main" id="{3490B997-BA76-FD33-0313-6289D33738F2}"/>
              </a:ext>
            </a:extLst>
          </p:cNvPr>
          <p:cNvSpPr txBox="1">
            <a:spLocks/>
          </p:cNvSpPr>
          <p:nvPr/>
        </p:nvSpPr>
        <p:spPr>
          <a:xfrm>
            <a:off x="1602871" y="1030782"/>
            <a:ext cx="1264154" cy="46286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PFS</a:t>
            </a:r>
          </a:p>
        </p:txBody>
      </p:sp>
      <p:sp>
        <p:nvSpPr>
          <p:cNvPr id="9" name="Title 1">
            <a:extLst>
              <a:ext uri="{FF2B5EF4-FFF2-40B4-BE49-F238E27FC236}">
                <a16:creationId xmlns:a16="http://schemas.microsoft.com/office/drawing/2014/main" id="{8A658707-1E57-D836-E2F7-4BA1C5E77A6C}"/>
              </a:ext>
            </a:extLst>
          </p:cNvPr>
          <p:cNvSpPr txBox="1">
            <a:spLocks/>
          </p:cNvSpPr>
          <p:nvPr/>
        </p:nvSpPr>
        <p:spPr>
          <a:xfrm>
            <a:off x="5069200" y="836712"/>
            <a:ext cx="6158836" cy="64779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HER3 expression and response</a:t>
            </a:r>
          </a:p>
        </p:txBody>
      </p:sp>
      <p:pic>
        <p:nvPicPr>
          <p:cNvPr id="6" name="Picture 5">
            <a:extLst>
              <a:ext uri="{FF2B5EF4-FFF2-40B4-BE49-F238E27FC236}">
                <a16:creationId xmlns:a16="http://schemas.microsoft.com/office/drawing/2014/main" id="{644AE7B2-7081-A7E8-2285-6A5AC6B5456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1947" b="51210"/>
          <a:stretch/>
        </p:blipFill>
        <p:spPr>
          <a:xfrm>
            <a:off x="733425" y="1330106"/>
            <a:ext cx="3838575" cy="2305050"/>
          </a:xfrm>
          <a:prstGeom prst="rect">
            <a:avLst/>
          </a:prstGeom>
        </p:spPr>
      </p:pic>
      <p:pic>
        <p:nvPicPr>
          <p:cNvPr id="8" name="Picture 7">
            <a:extLst>
              <a:ext uri="{FF2B5EF4-FFF2-40B4-BE49-F238E27FC236}">
                <a16:creationId xmlns:a16="http://schemas.microsoft.com/office/drawing/2014/main" id="{A6A19322-959D-097E-9605-0F45AC91F84A}"/>
              </a:ext>
            </a:extLst>
          </p:cNvPr>
          <p:cNvPicPr>
            <a:picLocks noChangeAspect="1"/>
          </p:cNvPicPr>
          <p:nvPr/>
        </p:nvPicPr>
        <p:blipFill rotWithShape="1">
          <a:blip r:embed="rId3">
            <a:extLst>
              <a:ext uri="{BEBA8EAE-BF5A-486C-A8C5-ECC9F3942E4B}">
                <a14:imgProps xmlns:a14="http://schemas.microsoft.com/office/drawing/2010/main">
                  <a14:imgLayer r:embed="rId5">
                    <a14:imgEffect>
                      <a14:sharpenSoften amount="25000"/>
                    </a14:imgEffect>
                  </a14:imgLayer>
                </a14:imgProps>
              </a:ext>
            </a:extLst>
          </a:blip>
          <a:srcRect t="52705" r="1947"/>
          <a:stretch/>
        </p:blipFill>
        <p:spPr>
          <a:xfrm>
            <a:off x="733425" y="4079898"/>
            <a:ext cx="3838575" cy="2234420"/>
          </a:xfrm>
          <a:prstGeom prst="rect">
            <a:avLst/>
          </a:prstGeom>
        </p:spPr>
      </p:pic>
      <p:pic>
        <p:nvPicPr>
          <p:cNvPr id="11" name="Picture 10">
            <a:extLst>
              <a:ext uri="{FF2B5EF4-FFF2-40B4-BE49-F238E27FC236}">
                <a16:creationId xmlns:a16="http://schemas.microsoft.com/office/drawing/2014/main" id="{00F72346-AAB2-9C4B-C4FB-A60009F6BDB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5759497" y="1196752"/>
            <a:ext cx="4057650" cy="2400300"/>
          </a:xfrm>
          <a:prstGeom prst="rect">
            <a:avLst/>
          </a:prstGeom>
        </p:spPr>
      </p:pic>
      <p:sp>
        <p:nvSpPr>
          <p:cNvPr id="12" name="Title 1">
            <a:extLst>
              <a:ext uri="{FF2B5EF4-FFF2-40B4-BE49-F238E27FC236}">
                <a16:creationId xmlns:a16="http://schemas.microsoft.com/office/drawing/2014/main" id="{A7AD2A52-2E7D-C2BD-2493-5AA41E632CA4}"/>
              </a:ext>
            </a:extLst>
          </p:cNvPr>
          <p:cNvSpPr txBox="1">
            <a:spLocks/>
          </p:cNvSpPr>
          <p:nvPr/>
        </p:nvSpPr>
        <p:spPr>
          <a:xfrm>
            <a:off x="1602871" y="3778618"/>
            <a:ext cx="1264154" cy="462864"/>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3200" b="0" kern="1200">
                <a:solidFill>
                  <a:srgbClr val="FFFFFF"/>
                </a:solidFill>
                <a:latin typeface="Corbel"/>
                <a:ea typeface="+mj-ea"/>
                <a:cs typeface="Corbe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F26529">
                    <a:lumMod val="75000"/>
                  </a:srgbClr>
                </a:solidFill>
                <a:effectLst/>
                <a:uLnTx/>
                <a:uFillTx/>
                <a:latin typeface="Arial" panose="020B0604020202020204" pitchFamily="34" charset="0"/>
                <a:ea typeface="+mj-ea"/>
                <a:cs typeface="Arial" panose="020B0604020202020204" pitchFamily="34" charset="0"/>
              </a:rPr>
              <a:t>OS</a:t>
            </a:r>
          </a:p>
        </p:txBody>
      </p:sp>
      <p:sp>
        <p:nvSpPr>
          <p:cNvPr id="14" name="Content Placeholder 2">
            <a:extLst>
              <a:ext uri="{FF2B5EF4-FFF2-40B4-BE49-F238E27FC236}">
                <a16:creationId xmlns:a16="http://schemas.microsoft.com/office/drawing/2014/main" id="{242B7212-EC48-564D-3353-6F8ECF8F5EAB}"/>
              </a:ext>
            </a:extLst>
          </p:cNvPr>
          <p:cNvSpPr txBox="1">
            <a:spLocks/>
          </p:cNvSpPr>
          <p:nvPr/>
        </p:nvSpPr>
        <p:spPr>
          <a:xfrm>
            <a:off x="4806996" y="3573016"/>
            <a:ext cx="7277558" cy="27149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Consistent updated PFS and OS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No new safety signals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Slightly higher ORR in pts with EGFR-independent resistance (30 vs 48%)</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Acquired resistance mutations included a HER3 frameshift mutation, TOP1 mutation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HER3 expression did not select for response</a:t>
            </a:r>
          </a:p>
        </p:txBody>
      </p:sp>
      <p:sp>
        <p:nvSpPr>
          <p:cNvPr id="3" name="TextBox 2">
            <a:extLst>
              <a:ext uri="{FF2B5EF4-FFF2-40B4-BE49-F238E27FC236}">
                <a16:creationId xmlns:a16="http://schemas.microsoft.com/office/drawing/2014/main" id="{C6CBEEEB-74CE-6F0B-54F0-3ACC9784003E}"/>
              </a:ext>
            </a:extLst>
          </p:cNvPr>
          <p:cNvSpPr txBox="1"/>
          <p:nvPr/>
        </p:nvSpPr>
        <p:spPr>
          <a:xfrm>
            <a:off x="10416480" y="6540063"/>
            <a:ext cx="157337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Yu Ann Oncol 2024</a:t>
            </a:r>
          </a:p>
        </p:txBody>
      </p:sp>
      <p:sp>
        <p:nvSpPr>
          <p:cNvPr id="5" name="TextBox 4">
            <a:extLst>
              <a:ext uri="{FF2B5EF4-FFF2-40B4-BE49-F238E27FC236}">
                <a16:creationId xmlns:a16="http://schemas.microsoft.com/office/drawing/2014/main" id="{F1C25DFA-B173-EE97-2774-CE46B324745F}"/>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4049770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Patritumab deruxtecan</a:t>
            </a:r>
            <a:endParaRPr lang="en-US" b="1" dirty="0">
              <a:latin typeface="Calibri"/>
              <a:cs typeface="Calibri"/>
            </a:endParaRPr>
          </a:p>
        </p:txBody>
      </p:sp>
      <p:sp>
        <p:nvSpPr>
          <p:cNvPr id="7" name="Rectangle 6">
            <a:extLst>
              <a:ext uri="{FF2B5EF4-FFF2-40B4-BE49-F238E27FC236}">
                <a16:creationId xmlns:a16="http://schemas.microsoft.com/office/drawing/2014/main" id="{560C8901-B57E-4333-BFA0-E7B6325572BE}"/>
              </a:ext>
            </a:extLst>
          </p:cNvPr>
          <p:cNvSpPr/>
          <p:nvPr/>
        </p:nvSpPr>
        <p:spPr>
          <a:xfrm>
            <a:off x="4719263" y="1257122"/>
            <a:ext cx="1469204" cy="7746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0" name="Rectangle 9">
            <a:extLst>
              <a:ext uri="{FF2B5EF4-FFF2-40B4-BE49-F238E27FC236}">
                <a16:creationId xmlns:a16="http://schemas.microsoft.com/office/drawing/2014/main" id="{1667B6A1-2FE4-4B67-8E3E-633C3B37E145}"/>
              </a:ext>
            </a:extLst>
          </p:cNvPr>
          <p:cNvSpPr/>
          <p:nvPr/>
        </p:nvSpPr>
        <p:spPr>
          <a:xfrm>
            <a:off x="8023260" y="915324"/>
            <a:ext cx="734602" cy="199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3" name="TextBox 2">
            <a:extLst>
              <a:ext uri="{FF2B5EF4-FFF2-40B4-BE49-F238E27FC236}">
                <a16:creationId xmlns:a16="http://schemas.microsoft.com/office/drawing/2014/main" id="{8EEE4D31-4521-7D8F-A5A6-F7DDF55E7871}"/>
              </a:ext>
            </a:extLst>
          </p:cNvPr>
          <p:cNvSpPr txBox="1"/>
          <p:nvPr/>
        </p:nvSpPr>
        <p:spPr>
          <a:xfrm>
            <a:off x="10841561" y="6568814"/>
            <a:ext cx="135043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Mok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itchFamily="34" charset="0"/>
              </a:rPr>
              <a:t>Fut</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Med 2023</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Helvetica"/>
            </a:endParaRPr>
          </a:p>
        </p:txBody>
      </p:sp>
      <p:sp>
        <p:nvSpPr>
          <p:cNvPr id="16" name="Rectangle 15">
            <a:extLst>
              <a:ext uri="{FF2B5EF4-FFF2-40B4-BE49-F238E27FC236}">
                <a16:creationId xmlns:a16="http://schemas.microsoft.com/office/drawing/2014/main" id="{A088AC0E-998F-4529-70E1-D233C7FEAC09}"/>
              </a:ext>
            </a:extLst>
          </p:cNvPr>
          <p:cNvSpPr/>
          <p:nvPr/>
        </p:nvSpPr>
        <p:spPr>
          <a:xfrm>
            <a:off x="2211583" y="6737003"/>
            <a:ext cx="6156251" cy="890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6" name="Picture 5">
            <a:extLst>
              <a:ext uri="{FF2B5EF4-FFF2-40B4-BE49-F238E27FC236}">
                <a16:creationId xmlns:a16="http://schemas.microsoft.com/office/drawing/2014/main" id="{45216FB6-7030-143A-D9EA-9E3C966DF2B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4805" y="856707"/>
            <a:ext cx="9897783" cy="3122168"/>
          </a:xfrm>
          <a:prstGeom prst="rect">
            <a:avLst/>
          </a:prstGeom>
        </p:spPr>
      </p:pic>
      <p:sp>
        <p:nvSpPr>
          <p:cNvPr id="9" name="TextBox 8">
            <a:extLst>
              <a:ext uri="{FF2B5EF4-FFF2-40B4-BE49-F238E27FC236}">
                <a16:creationId xmlns:a16="http://schemas.microsoft.com/office/drawing/2014/main" id="{BEDD488E-1E8C-C3A1-C959-CAC0C848F03F}"/>
              </a:ext>
            </a:extLst>
          </p:cNvPr>
          <p:cNvSpPr txBox="1"/>
          <p:nvPr/>
        </p:nvSpPr>
        <p:spPr>
          <a:xfrm>
            <a:off x="10132236" y="1354159"/>
            <a:ext cx="2155106"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Primary endpoint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Progression-free survival by BICR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pic>
        <p:nvPicPr>
          <p:cNvPr id="11" name="Picture 10">
            <a:extLst>
              <a:ext uri="{FF2B5EF4-FFF2-40B4-BE49-F238E27FC236}">
                <a16:creationId xmlns:a16="http://schemas.microsoft.com/office/drawing/2014/main" id="{DAB325E3-5900-D532-5486-B4C1CDC0D627}"/>
              </a:ext>
            </a:extLst>
          </p:cNvPr>
          <p:cNvPicPr>
            <a:picLocks noChangeAspect="1"/>
          </p:cNvPicPr>
          <p:nvPr/>
        </p:nvPicPr>
        <p:blipFill>
          <a:blip r:embed="rId5"/>
          <a:stretch>
            <a:fillRect/>
          </a:stretch>
        </p:blipFill>
        <p:spPr>
          <a:xfrm>
            <a:off x="6565900" y="4445902"/>
            <a:ext cx="5434387" cy="2092111"/>
          </a:xfrm>
          <a:prstGeom prst="rect">
            <a:avLst/>
          </a:prstGeom>
        </p:spPr>
      </p:pic>
      <p:pic>
        <p:nvPicPr>
          <p:cNvPr id="13" name="Picture 12">
            <a:extLst>
              <a:ext uri="{FF2B5EF4-FFF2-40B4-BE49-F238E27FC236}">
                <a16:creationId xmlns:a16="http://schemas.microsoft.com/office/drawing/2014/main" id="{8FDF9FC5-B115-71AC-080F-ACC1258CBFE5}"/>
              </a:ext>
            </a:extLst>
          </p:cNvPr>
          <p:cNvPicPr>
            <a:picLocks noChangeAspect="1"/>
          </p:cNvPicPr>
          <p:nvPr/>
        </p:nvPicPr>
        <p:blipFill>
          <a:blip r:embed="rId6"/>
          <a:stretch>
            <a:fillRect/>
          </a:stretch>
        </p:blipFill>
        <p:spPr>
          <a:xfrm>
            <a:off x="6565900" y="4096112"/>
            <a:ext cx="3566336" cy="445792"/>
          </a:xfrm>
          <a:prstGeom prst="rect">
            <a:avLst/>
          </a:prstGeom>
        </p:spPr>
      </p:pic>
      <p:sp>
        <p:nvSpPr>
          <p:cNvPr id="14" name="TextBox 13">
            <a:extLst>
              <a:ext uri="{FF2B5EF4-FFF2-40B4-BE49-F238E27FC236}">
                <a16:creationId xmlns:a16="http://schemas.microsoft.com/office/drawing/2014/main" id="{C1C0857F-936B-9917-6EE4-02EE344EF0D5}"/>
              </a:ext>
            </a:extLst>
          </p:cNvPr>
          <p:cNvSpPr txBox="1"/>
          <p:nvPr/>
        </p:nvSpPr>
        <p:spPr>
          <a:xfrm>
            <a:off x="6549591" y="3771609"/>
            <a:ext cx="294733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Press release: </a:t>
            </a:r>
          </a:p>
        </p:txBody>
      </p:sp>
      <p:sp>
        <p:nvSpPr>
          <p:cNvPr id="4" name="TextBox 3">
            <a:extLst>
              <a:ext uri="{FF2B5EF4-FFF2-40B4-BE49-F238E27FC236}">
                <a16:creationId xmlns:a16="http://schemas.microsoft.com/office/drawing/2014/main" id="{1AAF9AA2-4104-6AB5-0BB4-B15CAF4ACEC2}"/>
              </a:ext>
            </a:extLst>
          </p:cNvPr>
          <p:cNvSpPr txBox="1"/>
          <p:nvPr/>
        </p:nvSpPr>
        <p:spPr>
          <a:xfrm>
            <a:off x="471934" y="3946813"/>
            <a:ext cx="294733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Press release: </a:t>
            </a:r>
          </a:p>
        </p:txBody>
      </p:sp>
      <p:pic>
        <p:nvPicPr>
          <p:cNvPr id="8" name="Picture 7">
            <a:extLst>
              <a:ext uri="{FF2B5EF4-FFF2-40B4-BE49-F238E27FC236}">
                <a16:creationId xmlns:a16="http://schemas.microsoft.com/office/drawing/2014/main" id="{1EA70150-0E3B-7086-93E3-707D42762D5F}"/>
              </a:ext>
            </a:extLst>
          </p:cNvPr>
          <p:cNvPicPr>
            <a:picLocks noChangeAspect="1"/>
          </p:cNvPicPr>
          <p:nvPr/>
        </p:nvPicPr>
        <p:blipFill>
          <a:blip r:embed="rId7"/>
          <a:stretch>
            <a:fillRect/>
          </a:stretch>
        </p:blipFill>
        <p:spPr>
          <a:xfrm>
            <a:off x="273169" y="4794071"/>
            <a:ext cx="5683931" cy="1228958"/>
          </a:xfrm>
          <a:prstGeom prst="rect">
            <a:avLst/>
          </a:prstGeom>
        </p:spPr>
      </p:pic>
      <p:pic>
        <p:nvPicPr>
          <p:cNvPr id="15" name="Picture 14">
            <a:extLst>
              <a:ext uri="{FF2B5EF4-FFF2-40B4-BE49-F238E27FC236}">
                <a16:creationId xmlns:a16="http://schemas.microsoft.com/office/drawing/2014/main" id="{44D05296-9E73-3772-B371-C299B4DD7F3C}"/>
              </a:ext>
            </a:extLst>
          </p:cNvPr>
          <p:cNvPicPr>
            <a:picLocks noChangeAspect="1"/>
          </p:cNvPicPr>
          <p:nvPr/>
        </p:nvPicPr>
        <p:blipFill>
          <a:blip r:embed="rId8"/>
          <a:stretch>
            <a:fillRect/>
          </a:stretch>
        </p:blipFill>
        <p:spPr>
          <a:xfrm>
            <a:off x="483962" y="4304047"/>
            <a:ext cx="2397245" cy="385898"/>
          </a:xfrm>
          <a:prstGeom prst="rect">
            <a:avLst/>
          </a:prstGeom>
        </p:spPr>
      </p:pic>
      <p:sp>
        <p:nvSpPr>
          <p:cNvPr id="5" name="TextBox 4">
            <a:extLst>
              <a:ext uri="{FF2B5EF4-FFF2-40B4-BE49-F238E27FC236}">
                <a16:creationId xmlns:a16="http://schemas.microsoft.com/office/drawing/2014/main" id="{A1F03A2F-691E-D4CA-4F78-E45DA0079C59}"/>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1060019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Sacituzumab </a:t>
            </a:r>
            <a:r>
              <a:rPr lang="en-US" sz="3200" b="1" dirty="0" err="1">
                <a:latin typeface="Calibri"/>
                <a:cs typeface="Calibri"/>
              </a:rPr>
              <a:t>tirumotecan</a:t>
            </a:r>
            <a:endParaRPr lang="en-US" b="1" dirty="0">
              <a:latin typeface="Calibri"/>
              <a:cs typeface="Calibri"/>
            </a:endParaRPr>
          </a:p>
        </p:txBody>
      </p:sp>
      <p:sp>
        <p:nvSpPr>
          <p:cNvPr id="3" name="Content Placeholder 2">
            <a:extLst>
              <a:ext uri="{FF2B5EF4-FFF2-40B4-BE49-F238E27FC236}">
                <a16:creationId xmlns:a16="http://schemas.microsoft.com/office/drawing/2014/main" id="{360031B0-E71C-2D5F-B1E2-400299AC7002}"/>
              </a:ext>
            </a:extLst>
          </p:cNvPr>
          <p:cNvSpPr txBox="1">
            <a:spLocks/>
          </p:cNvSpPr>
          <p:nvPr/>
        </p:nvSpPr>
        <p:spPr>
          <a:xfrm>
            <a:off x="8538873" y="1294291"/>
            <a:ext cx="3571351" cy="1194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AGA</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EGFR, ALK, ROS1, BRAF, NTRK, MET, RET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Primary endpoints: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PFS and OS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Stratify by: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brain mets, TROP2 expression, prior EGFR TKI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endParaRPr>
          </a:p>
        </p:txBody>
      </p:sp>
      <p:pic>
        <p:nvPicPr>
          <p:cNvPr id="5" name="Picture 4">
            <a:extLst>
              <a:ext uri="{FF2B5EF4-FFF2-40B4-BE49-F238E27FC236}">
                <a16:creationId xmlns:a16="http://schemas.microsoft.com/office/drawing/2014/main" id="{4F3120B5-9A14-6504-ECEB-02BF7E98007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3601" r="50494" b="44335"/>
          <a:stretch/>
        </p:blipFill>
        <p:spPr>
          <a:xfrm>
            <a:off x="148596" y="1544199"/>
            <a:ext cx="5286406" cy="1586901"/>
          </a:xfrm>
          <a:prstGeom prst="rect">
            <a:avLst/>
          </a:prstGeom>
        </p:spPr>
      </p:pic>
      <p:pic>
        <p:nvPicPr>
          <p:cNvPr id="7" name="Picture 6">
            <a:extLst>
              <a:ext uri="{FF2B5EF4-FFF2-40B4-BE49-F238E27FC236}">
                <a16:creationId xmlns:a16="http://schemas.microsoft.com/office/drawing/2014/main" id="{FAE78BE4-8229-CCDE-F688-EE88D7C15D85}"/>
              </a:ext>
            </a:extLst>
          </p:cNvPr>
          <p:cNvPicPr>
            <a:picLocks noChangeAspect="1"/>
          </p:cNvPicPr>
          <p:nvPr/>
        </p:nvPicPr>
        <p:blipFill rotWithShape="1">
          <a:blip r:embed="rId5"/>
          <a:srcRect l="53889" t="3601" r="18818"/>
          <a:stretch/>
        </p:blipFill>
        <p:spPr>
          <a:xfrm>
            <a:off x="5501724" y="862216"/>
            <a:ext cx="2914489" cy="2796139"/>
          </a:xfrm>
          <a:prstGeom prst="rect">
            <a:avLst/>
          </a:prstGeom>
        </p:spPr>
      </p:pic>
      <p:sp>
        <p:nvSpPr>
          <p:cNvPr id="8" name="TextBox 7">
            <a:extLst>
              <a:ext uri="{FF2B5EF4-FFF2-40B4-BE49-F238E27FC236}">
                <a16:creationId xmlns:a16="http://schemas.microsoft.com/office/drawing/2014/main" id="{BEEE4C43-64E7-CC0D-A7A1-6599EFC94D23}"/>
              </a:ext>
            </a:extLst>
          </p:cNvPr>
          <p:cNvSpPr txBox="1"/>
          <p:nvPr/>
        </p:nvSpPr>
        <p:spPr>
          <a:xfrm>
            <a:off x="375591" y="1094057"/>
            <a:ext cx="454470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6529">
                    <a:lumMod val="75000"/>
                  </a:srgbClr>
                </a:solidFill>
                <a:effectLst/>
                <a:uLnTx/>
                <a:uFillTx/>
                <a:latin typeface="Calibri" panose="020F0502020204030204" pitchFamily="34" charset="0"/>
                <a:ea typeface="+mn-ea"/>
                <a:cs typeface="Calibri" panose="020F0502020204030204" pitchFamily="34" charset="0"/>
              </a:rPr>
              <a:t>TroFuse-004</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1</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D780459-CAE6-DFB8-95A8-2924BDCFD208}"/>
              </a:ext>
            </a:extLst>
          </p:cNvPr>
          <p:cNvSpPr txBox="1"/>
          <p:nvPr/>
        </p:nvSpPr>
        <p:spPr>
          <a:xfrm>
            <a:off x="375590" y="3219757"/>
            <a:ext cx="454470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6529">
                    <a:lumMod val="75000"/>
                  </a:srgbClr>
                </a:solidFill>
                <a:effectLst/>
                <a:uLnTx/>
                <a:uFillTx/>
                <a:latin typeface="Calibri" panose="020F0502020204030204" pitchFamily="34" charset="0"/>
                <a:ea typeface="+mn-ea"/>
                <a:cs typeface="Calibri" panose="020F0502020204030204" pitchFamily="34" charset="0"/>
              </a:rPr>
              <a:t>TroFuse-009</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2</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08964EB5-CD3D-5F3D-D5A9-EBBBF94827C5}"/>
              </a:ext>
            </a:extLst>
          </p:cNvPr>
          <p:cNvPicPr>
            <a:picLocks noChangeAspect="1"/>
          </p:cNvPicPr>
          <p:nvPr/>
        </p:nvPicPr>
        <p:blipFill rotWithShape="1">
          <a:blip r:embed="rId6"/>
          <a:srcRect t="3684" r="64806" b="24218"/>
          <a:stretch/>
        </p:blipFill>
        <p:spPr>
          <a:xfrm>
            <a:off x="339661" y="3778807"/>
            <a:ext cx="3650612" cy="2204449"/>
          </a:xfrm>
          <a:prstGeom prst="rect">
            <a:avLst/>
          </a:prstGeom>
        </p:spPr>
      </p:pic>
      <p:pic>
        <p:nvPicPr>
          <p:cNvPr id="14" name="Picture 13">
            <a:extLst>
              <a:ext uri="{FF2B5EF4-FFF2-40B4-BE49-F238E27FC236}">
                <a16:creationId xmlns:a16="http://schemas.microsoft.com/office/drawing/2014/main" id="{0B9A9C63-5971-4EF3-53E9-3A9528AD71E5}"/>
              </a:ext>
            </a:extLst>
          </p:cNvPr>
          <p:cNvPicPr>
            <a:picLocks noChangeAspect="1"/>
          </p:cNvPicPr>
          <p:nvPr/>
        </p:nvPicPr>
        <p:blipFill rotWithShape="1">
          <a:blip r:embed="rId6"/>
          <a:srcRect l="39766" t="5412" r="18824"/>
          <a:stretch/>
        </p:blipFill>
        <p:spPr>
          <a:xfrm>
            <a:off x="3990273" y="3746240"/>
            <a:ext cx="4295311" cy="2892043"/>
          </a:xfrm>
          <a:prstGeom prst="rect">
            <a:avLst/>
          </a:prstGeom>
        </p:spPr>
      </p:pic>
      <p:sp>
        <p:nvSpPr>
          <p:cNvPr id="15" name="Content Placeholder 2">
            <a:extLst>
              <a:ext uri="{FF2B5EF4-FFF2-40B4-BE49-F238E27FC236}">
                <a16:creationId xmlns:a16="http://schemas.microsoft.com/office/drawing/2014/main" id="{F778D4B4-FF60-2284-111B-28856D575E9F}"/>
              </a:ext>
            </a:extLst>
          </p:cNvPr>
          <p:cNvSpPr txBox="1">
            <a:spLocks/>
          </p:cNvSpPr>
          <p:nvPr/>
        </p:nvSpPr>
        <p:spPr>
          <a:xfrm>
            <a:off x="8481527" y="4086630"/>
            <a:ext cx="3454669" cy="1194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Primary endpoints: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PFS and OS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Stratify by: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brain mets, TROP2 expression, prior EGFR TKI</a:t>
            </a:r>
          </a:p>
        </p:txBody>
      </p:sp>
      <p:sp>
        <p:nvSpPr>
          <p:cNvPr id="4" name="TextBox 3">
            <a:extLst>
              <a:ext uri="{FF2B5EF4-FFF2-40B4-BE49-F238E27FC236}">
                <a16:creationId xmlns:a16="http://schemas.microsoft.com/office/drawing/2014/main" id="{B0676337-206C-2421-FAB9-2F5AB3929C17}"/>
              </a:ext>
            </a:extLst>
          </p:cNvPr>
          <p:cNvSpPr txBox="1"/>
          <p:nvPr/>
        </p:nvSpPr>
        <p:spPr>
          <a:xfrm>
            <a:off x="8751493" y="6230293"/>
            <a:ext cx="335873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1:Garon WCLC 2024;Abstract P2.10A.06.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2:Leighl WCLC 2024;Abstract P2.10A.07. </a:t>
            </a:r>
            <a:endParaRPr kumimoji="0" lang="en-US" sz="14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Aptos" panose="020B0004020202020204" pitchFamily="34" charset="0"/>
            </a:endParaRPr>
          </a:p>
        </p:txBody>
      </p:sp>
      <p:sp>
        <p:nvSpPr>
          <p:cNvPr id="6" name="TextBox 5">
            <a:extLst>
              <a:ext uri="{FF2B5EF4-FFF2-40B4-BE49-F238E27FC236}">
                <a16:creationId xmlns:a16="http://schemas.microsoft.com/office/drawing/2014/main" id="{428A6DE3-1606-D20C-12D9-157911094802}"/>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4988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Calibri"/>
                <a:cs typeface="Calibri"/>
              </a:rPr>
              <a:t>Sacituzumab </a:t>
            </a:r>
            <a:r>
              <a:rPr lang="en-US" sz="3200" b="1" dirty="0" err="1">
                <a:latin typeface="Calibri"/>
                <a:cs typeface="Calibri"/>
              </a:rPr>
              <a:t>tirumotecan</a:t>
            </a:r>
            <a:endParaRPr lang="en-US" b="1" dirty="0">
              <a:latin typeface="Calibri"/>
              <a:cs typeface="Calibri"/>
            </a:endParaRPr>
          </a:p>
        </p:txBody>
      </p:sp>
      <p:pic>
        <p:nvPicPr>
          <p:cNvPr id="6" name="Picture 5">
            <a:extLst>
              <a:ext uri="{FF2B5EF4-FFF2-40B4-BE49-F238E27FC236}">
                <a16:creationId xmlns:a16="http://schemas.microsoft.com/office/drawing/2014/main" id="{F04CCFD7-AFE5-164E-C47D-3E039E247244}"/>
              </a:ext>
            </a:extLst>
          </p:cNvPr>
          <p:cNvPicPr>
            <a:picLocks noChangeAspect="1"/>
          </p:cNvPicPr>
          <p:nvPr/>
        </p:nvPicPr>
        <p:blipFill>
          <a:blip r:embed="rId3"/>
          <a:stretch>
            <a:fillRect/>
          </a:stretch>
        </p:blipFill>
        <p:spPr>
          <a:xfrm>
            <a:off x="194582" y="1296761"/>
            <a:ext cx="6125806" cy="1947182"/>
          </a:xfrm>
          <a:prstGeom prst="rect">
            <a:avLst/>
          </a:prstGeom>
        </p:spPr>
      </p:pic>
      <p:pic>
        <p:nvPicPr>
          <p:cNvPr id="11" name="Picture 10">
            <a:extLst>
              <a:ext uri="{FF2B5EF4-FFF2-40B4-BE49-F238E27FC236}">
                <a16:creationId xmlns:a16="http://schemas.microsoft.com/office/drawing/2014/main" id="{73964531-A135-48A1-8D2B-64EC9684140C}"/>
              </a:ext>
            </a:extLst>
          </p:cNvPr>
          <p:cNvPicPr>
            <a:picLocks noChangeAspect="1"/>
          </p:cNvPicPr>
          <p:nvPr/>
        </p:nvPicPr>
        <p:blipFill>
          <a:blip r:embed="rId4"/>
          <a:stretch>
            <a:fillRect/>
          </a:stretch>
        </p:blipFill>
        <p:spPr>
          <a:xfrm>
            <a:off x="2029135" y="1053972"/>
            <a:ext cx="2133600" cy="314325"/>
          </a:xfrm>
          <a:prstGeom prst="rect">
            <a:avLst/>
          </a:prstGeom>
        </p:spPr>
      </p:pic>
      <p:sp>
        <p:nvSpPr>
          <p:cNvPr id="13" name="TextBox 12">
            <a:extLst>
              <a:ext uri="{FF2B5EF4-FFF2-40B4-BE49-F238E27FC236}">
                <a16:creationId xmlns:a16="http://schemas.microsoft.com/office/drawing/2014/main" id="{4CFC0275-C472-1BB5-311E-1C4DCE44BAAB}"/>
              </a:ext>
            </a:extLst>
          </p:cNvPr>
          <p:cNvSpPr txBox="1"/>
          <p:nvPr/>
        </p:nvSpPr>
        <p:spPr>
          <a:xfrm>
            <a:off x="148597" y="906632"/>
            <a:ext cx="294733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Press release: </a:t>
            </a:r>
          </a:p>
        </p:txBody>
      </p:sp>
      <p:pic>
        <p:nvPicPr>
          <p:cNvPr id="17" name="Picture 16">
            <a:extLst>
              <a:ext uri="{FF2B5EF4-FFF2-40B4-BE49-F238E27FC236}">
                <a16:creationId xmlns:a16="http://schemas.microsoft.com/office/drawing/2014/main" id="{EB26BF15-858B-2CDE-58EB-D2298041591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48191" y="3332055"/>
            <a:ext cx="3814544" cy="2867608"/>
          </a:xfrm>
          <a:prstGeom prst="rect">
            <a:avLst/>
          </a:prstGeom>
        </p:spPr>
      </p:pic>
      <p:sp>
        <p:nvSpPr>
          <p:cNvPr id="18" name="Content Placeholder 2">
            <a:extLst>
              <a:ext uri="{FF2B5EF4-FFF2-40B4-BE49-F238E27FC236}">
                <a16:creationId xmlns:a16="http://schemas.microsoft.com/office/drawing/2014/main" id="{1A1E425C-1FB4-A883-FEBD-C298D9872D05}"/>
              </a:ext>
            </a:extLst>
          </p:cNvPr>
          <p:cNvSpPr txBox="1">
            <a:spLocks/>
          </p:cNvSpPr>
          <p:nvPr/>
        </p:nvSpPr>
        <p:spPr>
          <a:xfrm>
            <a:off x="7277878" y="1673193"/>
            <a:ext cx="4142792" cy="11943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38" marR="0" lvl="0" indent="-225425"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Several ADCs are looking at the AGA space as an entry point (enhanced efficacy in this population)</a:t>
            </a:r>
          </a:p>
          <a:p>
            <a:pPr marL="236538" marR="0" lvl="0" indent="-225425"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Other studies are focused on combination therapies with immunotherapy for larger NSCLC populations</a:t>
            </a:r>
          </a:p>
          <a:p>
            <a:pPr marL="236538" marR="0" lvl="0" indent="-225425"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Need biomarkers to select appropriate ADC for a pt</a:t>
            </a:r>
          </a:p>
          <a:p>
            <a:pPr marL="236538" marR="0" lvl="0" indent="-225425"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itchFamily="34" charset="0"/>
              </a:rPr>
              <a:t>-	We will hopefully have several ADC options for EGFR+ NSCLC in the near future</a:t>
            </a:r>
          </a:p>
        </p:txBody>
      </p:sp>
      <p:sp>
        <p:nvSpPr>
          <p:cNvPr id="4" name="TextBox 3">
            <a:extLst>
              <a:ext uri="{FF2B5EF4-FFF2-40B4-BE49-F238E27FC236}">
                <a16:creationId xmlns:a16="http://schemas.microsoft.com/office/drawing/2014/main" id="{8E66EFB4-5B88-1574-CBA0-5BB7510AF6ED}"/>
              </a:ext>
            </a:extLst>
          </p:cNvPr>
          <p:cNvSpPr txBox="1"/>
          <p:nvPr/>
        </p:nvSpPr>
        <p:spPr>
          <a:xfrm>
            <a:off x="7277878" y="6414333"/>
            <a:ext cx="4739053" cy="33855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12121"/>
                </a:solidFill>
                <a:effectLst/>
                <a:uLnTx/>
                <a:uFillTx/>
                <a:latin typeface="Aptos" panose="020B0004020202020204" pitchFamily="34" charset="0"/>
                <a:ea typeface="Times New Roman" panose="02020603050405020304" pitchFamily="18" charset="0"/>
                <a:cs typeface="Aptos" panose="020B0004020202020204" pitchFamily="34" charset="0"/>
              </a:rPr>
              <a:t>Fang AACR 2024;Abstract CT247</a:t>
            </a:r>
          </a:p>
        </p:txBody>
      </p:sp>
      <p:sp>
        <p:nvSpPr>
          <p:cNvPr id="3" name="TextBox 2">
            <a:extLst>
              <a:ext uri="{FF2B5EF4-FFF2-40B4-BE49-F238E27FC236}">
                <a16:creationId xmlns:a16="http://schemas.microsoft.com/office/drawing/2014/main" id="{60EA9E5E-EFFA-3CA6-313B-F061434CD6C9}"/>
              </a:ext>
            </a:extLst>
          </p:cNvPr>
          <p:cNvSpPr txBox="1"/>
          <p:nvPr/>
        </p:nvSpPr>
        <p:spPr>
          <a:xfrm>
            <a:off x="4446110" y="6558427"/>
            <a:ext cx="2327791" cy="3231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500" b="0" dirty="0">
                <a:solidFill>
                  <a:schemeClr val="tx1"/>
                </a:solidFill>
                <a:latin typeface="Calibri" panose="020F0502020204030204" pitchFamily="34" charset="0"/>
                <a:cs typeface="Calibri" panose="020F0502020204030204" pitchFamily="34" charset="0"/>
              </a:rPr>
              <a:t>Courtesy of Helena Yu, MD</a:t>
            </a:r>
          </a:p>
        </p:txBody>
      </p:sp>
    </p:spTree>
    <p:extLst>
      <p:ext uri="{BB962C8B-B14F-4D97-AF65-F5344CB8AC3E}">
        <p14:creationId xmlns:p14="http://schemas.microsoft.com/office/powerpoint/2010/main" val="417157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1703512" y="2060848"/>
            <a:ext cx="9072146" cy="2444995"/>
          </a:xfrm>
          <a:solidFill>
            <a:srgbClr val="E9F8FD"/>
          </a:solidFill>
          <a:ln>
            <a:solidFill>
              <a:schemeClr val="tx2">
                <a:lumMod val="50000"/>
                <a:lumOff val="50000"/>
              </a:schemeClr>
            </a:solidFill>
          </a:ln>
        </p:spPr>
        <p:txBody>
          <a:bodyPr lIns="365760" rIns="365760" anchor="ctr"/>
          <a:lstStyle/>
          <a:p>
            <a:pPr marL="98425" indent="0">
              <a:lnSpc>
                <a:spcPct val="100000"/>
              </a:lnSpc>
              <a:buNone/>
            </a:pPr>
            <a:r>
              <a:rPr lang="en-US" sz="3200" dirty="0"/>
              <a:t>This educational activity contains discussion of </a:t>
            </a:r>
            <a:br>
              <a:rPr lang="en-US" sz="3200" dirty="0"/>
            </a:br>
            <a:r>
              <a:rPr lang="en-US" sz="3200" dirty="0"/>
              <a:t>non-FDA-approved uses of agents and regimens. Please refer to official prescribing information for each product for approved indications. </a:t>
            </a:r>
          </a:p>
        </p:txBody>
      </p:sp>
    </p:spTree>
    <p:extLst>
      <p:ext uri="{BB962C8B-B14F-4D97-AF65-F5344CB8AC3E}">
        <p14:creationId xmlns:p14="http://schemas.microsoft.com/office/powerpoint/2010/main" val="22855330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C8C12CC8-8D11-683D-3EF8-2BFF8AA02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692696"/>
            <a:ext cx="5740103" cy="3200400"/>
          </a:xfrm>
          <a:prstGeom prst="rect">
            <a:avLst/>
          </a:prstGeom>
          <a:effectLst>
            <a:outerShdw blurRad="50800" dist="38100" dir="2700000" algn="tl" rotWithShape="0">
              <a:prstClr val="black">
                <a:alpha val="40000"/>
              </a:prstClr>
            </a:outerShdw>
          </a:effectLst>
        </p:spPr>
      </p:pic>
      <p:pic>
        <p:nvPicPr>
          <p:cNvPr id="6" name="Picture 5" descr="A blue background with white text&#10;&#10;Description automatically generated">
            <a:extLst>
              <a:ext uri="{FF2B5EF4-FFF2-40B4-BE49-F238E27FC236}">
                <a16:creationId xmlns:a16="http://schemas.microsoft.com/office/drawing/2014/main" id="{5BBE7A59-9DB7-51C0-968C-809CC7066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952" y="2636912"/>
            <a:ext cx="5721150" cy="3200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8535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3059F-360E-BC86-D9FC-1E47204BA5B1}"/>
              </a:ext>
            </a:extLst>
          </p:cNvPr>
          <p:cNvSpPr txBox="1"/>
          <p:nvPr/>
        </p:nvSpPr>
        <p:spPr>
          <a:xfrm>
            <a:off x="0" y="0"/>
            <a:ext cx="12192000" cy="764704"/>
          </a:xfrm>
          <a:prstGeom prst="rect">
            <a:avLst/>
          </a:prstGeom>
          <a:noFill/>
        </p:spPr>
        <p:txBody>
          <a:bodyPr wrap="square" anchor="ctr">
            <a:no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Key Data Sets</a:t>
            </a:r>
          </a:p>
        </p:txBody>
      </p:sp>
      <p:sp>
        <p:nvSpPr>
          <p:cNvPr id="7" name="TextBox 6">
            <a:extLst>
              <a:ext uri="{FF2B5EF4-FFF2-40B4-BE49-F238E27FC236}">
                <a16:creationId xmlns:a16="http://schemas.microsoft.com/office/drawing/2014/main" id="{9B3E8DC6-9430-956F-F866-F89684157BCE}"/>
              </a:ext>
            </a:extLst>
          </p:cNvPr>
          <p:cNvSpPr txBox="1"/>
          <p:nvPr/>
        </p:nvSpPr>
        <p:spPr>
          <a:xfrm>
            <a:off x="763786" y="908720"/>
            <a:ext cx="10876830" cy="4508927"/>
          </a:xfrm>
          <a:prstGeom prst="rect">
            <a:avLst/>
          </a:prstGeom>
          <a:noFill/>
        </p:spPr>
        <p:txBody>
          <a:bodyPr wrap="square">
            <a:spAutoFit/>
          </a:bodyPr>
          <a:lstStyle/>
          <a:p>
            <a:pPr marL="98425">
              <a:spcBef>
                <a:spcPts val="1800"/>
              </a:spcBef>
              <a:defRPr/>
            </a:pP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Enriqueta </a:t>
            </a:r>
            <a:r>
              <a:rPr kumimoji="0" lang="en-US" sz="2200" b="1" i="0" u="none" strike="noStrike" kern="1200" cap="none" spc="0" normalizeH="0" baseline="0" noProof="0" dirty="0" err="1">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Felip</a:t>
            </a: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 MD, PhD</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Valdiviezo</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FLAURA2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Impact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Tumor Burden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Outcomes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Chemotherapy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with EGFR-Mutated Advanced NSCLC. WCLC 2024;Abstract MA12.04.</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Valdiviezo</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 (1L) Osimertinib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Platinum-Pemetrexed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EGFR-Mutated (EGFRm) Advanced NSCLC: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FLAURA2 Post-progression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Outcomes. ELCC 2024;Abstract 4O. </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Yang JC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FLAURA2: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Resistance, and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Impact of Baseline TP53 Alterations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Patients Treated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1L Osimertinib ± Platinum-Pemetrexed</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WCLC 2024;Abstract MA12.03.</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Jänne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CNS Efficacy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with or without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Chemotherapy</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Epidermal Growth Factor Receptor-Mutated Advanced Non-Small-Cell Lung Cancer.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March 1;42(7):808-20.</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Park S et al. Phase II Efficacy and Safety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 mg Osimertinib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Patients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Leptomeningeal Metastases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Associated with Epidermal Growth Factor Receptor Mutation-Positive Non-Small Cell Lung Cancer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(BLOSSOM)</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 Clin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August 10;42(23):2747-56. </a:t>
            </a:r>
          </a:p>
        </p:txBody>
      </p:sp>
    </p:spTree>
    <p:custDataLst>
      <p:tags r:id="rId1"/>
    </p:custDataLst>
    <p:extLst>
      <p:ext uri="{BB962C8B-B14F-4D97-AF65-F5344CB8AC3E}">
        <p14:creationId xmlns:p14="http://schemas.microsoft.com/office/powerpoint/2010/main" val="3866014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8D43-509A-0A96-8314-2D3CEDEB69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C8A87F-FD78-F138-B90F-3E499FD0223D}"/>
              </a:ext>
            </a:extLst>
          </p:cNvPr>
          <p:cNvSpPr txBox="1"/>
          <p:nvPr/>
        </p:nvSpPr>
        <p:spPr>
          <a:xfrm>
            <a:off x="0" y="0"/>
            <a:ext cx="12192000" cy="764704"/>
          </a:xfrm>
          <a:prstGeom prst="rect">
            <a:avLst/>
          </a:prstGeom>
          <a:noFill/>
        </p:spPr>
        <p:txBody>
          <a:bodyPr wrap="square" anchor="ctr">
            <a:no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pitchFamily="34" charset="0"/>
                <a:ea typeface="MS PGothic" charset="0"/>
                <a:cs typeface="Calibri" panose="020F0502020204030204" pitchFamily="34" charset="0"/>
              </a:rPr>
              <a:t>Key Data Sets</a:t>
            </a:r>
          </a:p>
        </p:txBody>
      </p:sp>
      <p:sp>
        <p:nvSpPr>
          <p:cNvPr id="7" name="TextBox 6">
            <a:extLst>
              <a:ext uri="{FF2B5EF4-FFF2-40B4-BE49-F238E27FC236}">
                <a16:creationId xmlns:a16="http://schemas.microsoft.com/office/drawing/2014/main" id="{41DF8E7E-26ED-6A4B-9E2C-24CCFB613899}"/>
              </a:ext>
            </a:extLst>
          </p:cNvPr>
          <p:cNvSpPr txBox="1"/>
          <p:nvPr/>
        </p:nvSpPr>
        <p:spPr>
          <a:xfrm>
            <a:off x="763786" y="764704"/>
            <a:ext cx="10732814" cy="5201424"/>
          </a:xfrm>
          <a:prstGeom prst="rect">
            <a:avLst/>
          </a:prstGeom>
          <a:noFill/>
        </p:spPr>
        <p:txBody>
          <a:bodyPr wrap="square">
            <a:spAutoFit/>
          </a:bodyPr>
          <a:lstStyle/>
          <a:p>
            <a:pPr marL="98425">
              <a:spcBef>
                <a:spcPts val="1800"/>
              </a:spcBef>
              <a:defRPr/>
            </a:pP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Enriqueta </a:t>
            </a:r>
            <a:r>
              <a:rPr kumimoji="0" lang="en-US" sz="2200" b="1" i="0" u="none" strike="noStrike" kern="1200" cap="none" spc="0" normalizeH="0" baseline="0" noProof="0" dirty="0" err="1">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Felip</a:t>
            </a:r>
            <a:r>
              <a:rPr kumimoji="0" lang="en-US" sz="22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Calibri" panose="020F0502020204030204" pitchFamily="34" charset="0"/>
              </a:rPr>
              <a:t>, MD, PhD (Continued)</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Gadgeel</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EGFR-Mutant Advanced NSCLC: Longer Follow-Up of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Study. WCLC 2024;Abstract OA02.03.</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Nguyen D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EGFR-Mutant Advanced NSCLC: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Patient-Relevant Outcomes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WCLC 2024;Abstract MA12.07.</a:t>
            </a:r>
          </a:p>
          <a:p>
            <a:pPr marL="285750" indent="-285750">
              <a:spcBef>
                <a:spcPts val="600"/>
              </a:spcBef>
              <a:spcAft>
                <a:spcPts val="0"/>
              </a:spcAft>
              <a:buFont typeface="Arial" panose="020B0604020202020204" pitchFamily="34" charset="0"/>
              <a:buChar char="•"/>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Felip</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versus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First-Line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EGFR-Mutant Advanced Non-Small-Cell Lung Cancer with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Biomarkers of High-Risk Disease</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Secondary Analysis 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 Oncol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 September;35(9):805-16.</a:t>
            </a:r>
          </a:p>
          <a:p>
            <a:pPr marL="285750" indent="-285750">
              <a:spcBef>
                <a:spcPts val="600"/>
              </a:spcBef>
              <a:spcAft>
                <a:spcPts val="0"/>
              </a:spcAft>
              <a:buFont typeface="Arial" panose="020B0604020202020204" pitchFamily="34" charset="0"/>
              <a:buChar char="•"/>
              <a:defRPr/>
            </a:pP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Besse B et al.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Mechanisms</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Acquired Resistance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1L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Lazertinib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Patients with EGFR-Mutant Advanced NSCLC: An Early Analysis from the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Phase III MARIPOSA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ESMO 2024;Abstract LBA55.</a:t>
            </a:r>
          </a:p>
          <a:p>
            <a:pPr marL="285750" marR="0" lvl="0" indent="-285750" algn="l" defTabSz="455613"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20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Popat</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 et al.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Amivantamab</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plus Chemotherapy </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vs Chemotherapy in EGFR-Mutated, Advanced Non-Small Cell Lung Cancer After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Disease Progression on Osimertinib</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Second Interim Overall Survival from </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MARIPOSA-2</a:t>
            </a:r>
            <a:r>
              <a:rPr lang="en-US" sz="20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ESMO 2024;Abstract LBA54.</a:t>
            </a:r>
          </a:p>
          <a:p>
            <a:pPr>
              <a:spcBef>
                <a:spcPts val="600"/>
              </a:spcBef>
              <a:spcAft>
                <a:spcPts val="0"/>
              </a:spcAft>
              <a:defRPr/>
            </a:pPr>
            <a:endParaRPr kumimoji="0" lang="en-US" sz="20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97626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89"/>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 Template">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21" ma:contentTypeDescription="Create a new document." ma:contentTypeScope="" ma:versionID="500711ca9c67da191d2b15b5ca992245">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b508e5b81f94dd78c708f6de3fbd9d7e"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31CBBEF5-8233-467B-B12A-7060B07ECA8C}"/>
</file>

<file path=customXml/itemProps2.xml><?xml version="1.0" encoding="utf-8"?>
<ds:datastoreItem xmlns:ds="http://schemas.openxmlformats.org/officeDocument/2006/customXml" ds:itemID="{7F89820A-A658-4C70-AB42-309AA58D176E}"/>
</file>

<file path=customXml/itemProps3.xml><?xml version="1.0" encoding="utf-8"?>
<ds:datastoreItem xmlns:ds="http://schemas.openxmlformats.org/officeDocument/2006/customXml" ds:itemID="{A9BF746F-3063-49DA-B55C-9ED4EA277DBA}"/>
</file>

<file path=docProps/app.xml><?xml version="1.0" encoding="utf-8"?>
<Properties xmlns="http://schemas.openxmlformats.org/officeDocument/2006/extended-properties" xmlns:vt="http://schemas.openxmlformats.org/officeDocument/2006/docPropsVTypes">
  <Template/>
  <TotalTime>20767</TotalTime>
  <Words>5612</Words>
  <Application>Microsoft Macintosh PowerPoint</Application>
  <PresentationFormat>Widescreen</PresentationFormat>
  <Paragraphs>409</Paragraphs>
  <Slides>53</Slides>
  <Notes>38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ＭＳ Ｐゴシック</vt:lpstr>
      <vt:lpstr>Aptos</vt:lpstr>
      <vt:lpstr>Aptos Display</vt:lpstr>
      <vt:lpstr>Arial</vt:lpstr>
      <vt:lpstr>Calibri</vt:lpstr>
      <vt:lpstr>Corbel</vt:lpstr>
      <vt:lpstr>Symbol</vt:lpstr>
      <vt:lpstr>Times New Roman</vt:lpstr>
      <vt:lpstr>Wingdings</vt:lpstr>
      <vt:lpstr>6_Default Design</vt:lpstr>
      <vt:lpstr>4_Default Design</vt:lpstr>
      <vt:lpstr>Slide Template</vt:lpstr>
      <vt:lpstr>Office Theme</vt:lpstr>
      <vt:lpstr>Year in Review: EGFR-Mutant  Non-Small Cell Lung Cancer A CME/MOC-Accredited Live Webinar</vt:lpstr>
      <vt:lpstr>Faculty</vt:lpstr>
      <vt:lpstr>Commercial Support</vt:lpstr>
      <vt:lpstr>Dr Felip — Disclosures</vt:lpstr>
      <vt:lpstr>Dr Yu — 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Year in Review: EGFR-Mutant Non-Small Cell Lung Cancer</vt:lpstr>
      <vt:lpstr>AGENDA  Year in Review: EGFR-Mutant Non-Small Cell Lung Cancer</vt:lpstr>
      <vt:lpstr>PowerPoint Presentation</vt:lpstr>
      <vt:lpstr>PowerPoint Presentation</vt:lpstr>
      <vt:lpstr>Valdiviezo N et al. FLAURA2: Impact of Tumor Burden on Outcomes of 1L Osimertinib ± CT in Patients with EGFR-mutated Advanced NSCLC. WCLC 2024; Abstract MA12.04 My take home messages</vt:lpstr>
      <vt:lpstr>Jänne PA et al. CNS Efficacy of Osimertinib With or Without CT in EGFR-Mutated Advanced NSCLC. J Clin Oncol. 2024 Mar 1;42(7):808-820</vt:lpstr>
      <vt:lpstr>Jänne PA et al. CNS Efficacy of Osimertinib With or Without CT in EGFR-Mutated Advanced NSCLC. J Clin Oncol. 2024 Mar 1;42(7):808-820</vt:lpstr>
      <vt:lpstr>Jänne PA et al. CNS Efficacy of Osimertinib With or Without CT in EGFR-Mutated Advanced NSCLC. J Clin Oncol. 2024 Mar 1;42(7):808-820 My take home messages</vt:lpstr>
      <vt:lpstr>Park S et al. Phase II Efficacy and Safety of 80 mg Osimertinib in Patients With Leptomeningeal Metastases Associated With EGFR Mutation-Positive NSCLC (BLOSSOM). J Clin Oncol. 2024 Aug 10;42(23):2747-2756 My take home messages  </vt:lpstr>
      <vt:lpstr>Positive Topline OS Results from Pivotal Phase III MARIPOSA Study Announced Press Release: January 7, 2025</vt:lpstr>
      <vt:lpstr>Gadgeel S et al. Amivantamab Plus Lazertinib vs Osimertinib in First-line EGFR-mutant Advanced NSCLC: Longer Follow-up of the MARIPOSA Study. WCLC 2024; Abstract OA02.03 My take home messages</vt:lpstr>
      <vt:lpstr>Nguyen D et al. Amivantamab Plus Lazertinib vs Osimertinib in First-Line, EGFR-Mutant Advanced NSCLC: Patient-relevant Outcomes from MARIPOSA. WCLC 2024; Abstract MA12.07 My take home messages</vt:lpstr>
      <vt:lpstr>Felip E et al. Amivantamab plus lazertinib vs osimertinib in 1L EGFR-mutant advanced NSCLC with biomarkers of high-risk disease: a secondary analysis from MARIPOSA. Ann Oncol. 2024 Sep;35(9):805-816 My take home messages</vt:lpstr>
      <vt:lpstr>Besse B et al. Mechanisms of acquired resistance to 1L amivantamab plus lazertinib vs osimertinib in patients with EGFR-mutant advanced NSCLC: An early analysis from the phase III MARIPOSA study. ESMO 2024; Abstract LBA55 My take home messages </vt:lpstr>
      <vt:lpstr>Popat S et al. Amivantamab plus CT vs CT in EGFR-mutated, advanced NSCLC after disease progression on osimertinib: Second interim overall survival from MARIPOSA-2. ESMO 2024;Abstract LBA54 My take home messages</vt:lpstr>
      <vt:lpstr>Leighl NB et al. Subcutaneous vs Intravenous Amivantamab, Both in Combination With Lazertinib, in Refractory EGFR-Mutated NSCLC: Primary Results From Phase III PALOMA-3 Study. J Clin Oncol. 2024 Oct 20;42(30):3593-3605 My take home messages </vt:lpstr>
      <vt:lpstr>AGENDA  Year in Review: EGFR-Mutant Non-Small Cell Lung Cancer</vt:lpstr>
      <vt:lpstr>PowerPoint Presentation</vt:lpstr>
      <vt:lpstr>Neoadjuvant osimertinib for early stage</vt:lpstr>
      <vt:lpstr>Neoadjuvant osimertinib for early stage</vt:lpstr>
      <vt:lpstr>ADAURA MRD Analysis</vt:lpstr>
      <vt:lpstr>LAURA: Osimertinib after chemoradiation</vt:lpstr>
      <vt:lpstr>Take home: LAURA: Osimertinib after chemoradiation</vt:lpstr>
      <vt:lpstr>AGENDA  Year in Review: EGFR-Mutant Non-Small Cell Lung Cancer</vt:lpstr>
      <vt:lpstr>PowerPoint Presentation</vt:lpstr>
      <vt:lpstr>Zipalertinib after amivantamab</vt:lpstr>
      <vt:lpstr>Ongoing zipalertinib trials</vt:lpstr>
      <vt:lpstr>AGENDA  Year in Review: EGFR-Mutant Non-Small Cell Lung Cancer</vt:lpstr>
      <vt:lpstr>PowerPoint Presentation</vt:lpstr>
      <vt:lpstr>Anti-PD-1 Immunotherapy in Combination with Chemotherapy for Tyrosine Kinase Inhibitor-Resistant, EGFR-Mutant Metastatic NSCLC </vt:lpstr>
      <vt:lpstr>PowerPoint Presentation</vt:lpstr>
      <vt:lpstr>PowerPoint Presentation</vt:lpstr>
      <vt:lpstr>Datopotamab deruxtecan</vt:lpstr>
      <vt:lpstr>Datopotamab deruxtecan</vt:lpstr>
      <vt:lpstr>Datopotamab deruxtecan</vt:lpstr>
      <vt:lpstr>Patritumab deruxtecan</vt:lpstr>
      <vt:lpstr>Patritumab deruxtecan</vt:lpstr>
      <vt:lpstr>Patritumab deruxtecan</vt:lpstr>
      <vt:lpstr>Sacituzumab tirumotecan</vt:lpstr>
      <vt:lpstr>Sacituzumab tirumotecan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In Review Prostate Cancer  Wednesday, November 18, 2020 2:00 PM – 3:30 PM ET</dc:title>
  <dc:creator>Rick Kaderman</dc:creator>
  <cp:lastModifiedBy>Silvana Izquierdo</cp:lastModifiedBy>
  <cp:revision>1579</cp:revision>
  <cp:lastPrinted>2020-12-08T02:40:56Z</cp:lastPrinted>
  <dcterms:created xsi:type="dcterms:W3CDTF">2020-11-13T19:02:13Z</dcterms:created>
  <dcterms:modified xsi:type="dcterms:W3CDTF">2025-01-16T18:47:22Z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