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764" r:id="rId5"/>
    <p:sldId id="2147480823" r:id="rId6"/>
    <p:sldId id="808" r:id="rId7"/>
    <p:sldId id="2147480808" r:id="rId8"/>
    <p:sldId id="2147480824" r:id="rId9"/>
    <p:sldId id="2147480825" r:id="rId10"/>
    <p:sldId id="2147480826" r:id="rId11"/>
    <p:sldId id="2147480827" r:id="rId12"/>
    <p:sldId id="2145706406" r:id="rId13"/>
    <p:sldId id="2147480828" r:id="rId14"/>
    <p:sldId id="2147480829" r:id="rId15"/>
    <p:sldId id="2147480830" r:id="rId16"/>
    <p:sldId id="2147480834" r:id="rId17"/>
    <p:sldId id="2147480835" r:id="rId18"/>
    <p:sldId id="2147480832" r:id="rId19"/>
    <p:sldId id="214748083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7" userDrawn="1">
          <p15:clr>
            <a:srgbClr val="A4A3A4"/>
          </p15:clr>
        </p15:guide>
        <p15:guide id="2" orient="horz" pos="3667" userDrawn="1">
          <p15:clr>
            <a:srgbClr val="A4A3A4"/>
          </p15:clr>
        </p15:guide>
        <p15:guide id="3" orient="horz" pos="3241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404" userDrawn="1">
          <p15:clr>
            <a:srgbClr val="A4A3A4"/>
          </p15:clr>
        </p15:guide>
        <p15:guide id="6" pos="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45C650-4640-E06E-0E7E-51838A0C30E9}" name="Yu, Helena A./Medicine" initials="YHA" userId="S::YuH@mskcc.org::b432e89f-7ed9-48dc-b4ee-c4605ddf40b8" providerId="AD"/>
  <p188:author id="{2112E469-2F4E-EF55-1A1F-7C2880A89297}" name="Angela Zimmermann, PhD" initials="AZP" userId="S::AZimmermann@mjhlifesciences.com::b213fc55-0cb3-45c6-b1b1-b2f2b8bc7253" providerId="AD"/>
  <p188:author id="{8C6299FB-7B69-D8F3-FF40-E86DBC5A8E33}" name="Linda Heg" initials="LH" userId="S::lheg@gotoper.com::58df89fd-2fcb-45e1-965e-ffee2e81727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, Helena A./Medicine" initials="YHA" lastIdx="3" clrIdx="0"/>
  <p:cmAuthor id="2" name="Megan Cartwright" initials="MC" lastIdx="1" clrIdx="1">
    <p:extLst>
      <p:ext uri="{19B8F6BF-5375-455C-9EA6-DF929625EA0E}">
        <p15:presenceInfo xmlns:p15="http://schemas.microsoft.com/office/powerpoint/2012/main" userId="S::mcartwright@clinicaloptions.com::aaeaf566-570c-41b1-9c90-11c8d9ac16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A6"/>
    <a:srgbClr val="0070C0"/>
    <a:srgbClr val="7030A0"/>
    <a:srgbClr val="2875B4"/>
    <a:srgbClr val="BCA100"/>
    <a:srgbClr val="163229"/>
    <a:srgbClr val="004D29"/>
    <a:srgbClr val="286180"/>
    <a:srgbClr val="9BDCFF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6301" autoAdjust="0"/>
  </p:normalViewPr>
  <p:slideViewPr>
    <p:cSldViewPr snapToGrid="0" snapToObjects="1">
      <p:cViewPr varScale="1">
        <p:scale>
          <a:sx n="117" d="100"/>
          <a:sy n="117" d="100"/>
        </p:scale>
        <p:origin x="208" y="400"/>
      </p:cViewPr>
      <p:guideLst>
        <p:guide orient="horz" pos="1167"/>
        <p:guide orient="horz" pos="3667"/>
        <p:guide orient="horz" pos="3241"/>
        <p:guide orient="horz" pos="2688"/>
        <p:guide orient="horz" pos="404"/>
        <p:guide pos="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5FF65C-406E-9A49-863D-F371D53FB13D}" type="datetimeFigureOut">
              <a:rPr lang="en-US" smtClean="0"/>
              <a:pPr/>
              <a:t>1/14/25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883BCC-9751-704D-A49A-3B3541C66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8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937634-2079-BD4B-A278-C56327FDE558}" type="datetimeFigureOut">
              <a:rPr lang="en-US" smtClean="0"/>
              <a:pPr/>
              <a:t>1/14/25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39FBE3-7C1E-604C-A973-421AC64550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95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7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3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98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9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6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6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7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6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72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27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1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1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6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23348"/>
            <a:ext cx="12192000" cy="1470025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Therapeutic dissection of lung cancer:</a:t>
            </a:r>
            <a:br>
              <a:rPr lang="en-US" dirty="0"/>
            </a:br>
            <a:r>
              <a:rPr lang="en-US" dirty="0"/>
              <a:t>one slice at a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0233" y="4691832"/>
            <a:ext cx="8534400" cy="130698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Charles M Rudin MD PhD</a:t>
            </a:r>
          </a:p>
        </p:txBody>
      </p:sp>
      <p:pic>
        <p:nvPicPr>
          <p:cNvPr id="4" name="Picture 3" descr="MSKCC_logo_hor_s_rev_rgb_150.png">
            <a:extLst>
              <a:ext uri="{FF2B5EF4-FFF2-40B4-BE49-F238E27FC236}">
                <a16:creationId xmlns:a16="http://schemas.microsoft.com/office/drawing/2014/main" id="{F9B44C93-374E-C413-1D67-12A583907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02166"/>
            <a:ext cx="2158312" cy="664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21833-4F5A-9FC4-A5B1-24F70DC8F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1" b="23828"/>
          <a:stretch/>
        </p:blipFill>
        <p:spPr>
          <a:xfrm>
            <a:off x="5800553" y="1630036"/>
            <a:ext cx="6391447" cy="52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6F058D2-3D9C-43BD-87D4-7CDFC2069D87}" type="datetimeFigureOut">
              <a:rPr lang="en-US" smtClean="0">
                <a:solidFill>
                  <a:prstClr val="black"/>
                </a:solidFill>
                <a:latin typeface="Corbel"/>
              </a:rPr>
              <a:pPr/>
              <a:t>1/14/25</a:t>
            </a:fld>
            <a:endParaRPr lang="en-US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CF1726D-C53C-4EE8-B295-66E6014949E2}" type="slidenum">
              <a:rPr lang="en-US" smtClean="0">
                <a:solidFill>
                  <a:prstClr val="black"/>
                </a:solidFill>
                <a:latin typeface="Corbe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6247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34" y="983048"/>
            <a:ext cx="11394276" cy="5176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932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orbel"/>
              </a:rPr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0084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>
                <a:latin typeface="Corbel"/>
              </a:rPr>
              <a:pPr/>
              <a:t>‹#›</a:t>
            </a:fld>
            <a:endParaRPr lang="en-US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6061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5368" y="117475"/>
            <a:ext cx="10564283" cy="5524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2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602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602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24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30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306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733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130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47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48" y="2084803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MSKCC_logo_hor_s_rev_rgb_150.png">
            <a:extLst>
              <a:ext uri="{FF2B5EF4-FFF2-40B4-BE49-F238E27FC236}">
                <a16:creationId xmlns:a16="http://schemas.microsoft.com/office/drawing/2014/main" id="{ACD83EDE-EC5A-F843-0EEA-814DAB154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02166"/>
            <a:ext cx="2158312" cy="664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5C1E09-0826-7A71-FF85-20B587568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3" y="1630036"/>
            <a:ext cx="8882041" cy="68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4" y="89098"/>
            <a:ext cx="11394276" cy="6852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4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073" y="1135412"/>
            <a:ext cx="6815667" cy="4633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135412"/>
            <a:ext cx="4011084" cy="499819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/>
            <a:r>
              <a:rPr lang="en-US" sz="3200" b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11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5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/>
            <a:r>
              <a:rPr lang="en-US" sz="3200" b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661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774332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934" y="89098"/>
            <a:ext cx="11394276" cy="6852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34" y="949848"/>
            <a:ext cx="11394276" cy="5176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MSKCC_logo_hor_s_pos_rgb_150.png">
            <a:extLst>
              <a:ext uri="{FF2B5EF4-FFF2-40B4-BE49-F238E27FC236}">
                <a16:creationId xmlns:a16="http://schemas.microsoft.com/office/drawing/2014/main" id="{8A501E7E-8571-9650-FFDF-567E1481E67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2" y="6241117"/>
            <a:ext cx="1504797" cy="4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2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0.wdp"/><Relationship Id="rId5" Type="http://schemas.openxmlformats.org/officeDocument/2006/relationships/image" Target="../media/image58.png"/><Relationship Id="rId4" Type="http://schemas.microsoft.com/office/2007/relationships/hdphoto" Target="../media/hdphoto2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10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microsoft.com/office/2007/relationships/hdphoto" Target="../media/hdphoto1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18.png"/><Relationship Id="rId5" Type="http://schemas.microsoft.com/office/2007/relationships/hdphoto" Target="../media/hdphoto12.wdp"/><Relationship Id="rId15" Type="http://schemas.openxmlformats.org/officeDocument/2006/relationships/image" Target="../media/image20.png"/><Relationship Id="rId10" Type="http://schemas.microsoft.com/office/2007/relationships/hdphoto" Target="../media/hdphoto15.wdp"/><Relationship Id="rId4" Type="http://schemas.microsoft.com/office/2007/relationships/hdphoto" Target="../media/hdphoto11.wdp"/><Relationship Id="rId9" Type="http://schemas.openxmlformats.org/officeDocument/2006/relationships/image" Target="../media/image17.png"/><Relationship Id="rId14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22.png"/><Relationship Id="rId10" Type="http://schemas.microsoft.com/office/2007/relationships/hdphoto" Target="../media/hdphoto21.wdp"/><Relationship Id="rId4" Type="http://schemas.microsoft.com/office/2007/relationships/hdphoto" Target="../media/hdphoto18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3.wdp"/><Relationship Id="rId4" Type="http://schemas.microsoft.com/office/2007/relationships/hdphoto" Target="../media/hdphoto2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22" y="1428283"/>
            <a:ext cx="10608144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Other relevant topics in 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EGFR mutation-positive NSCLC, 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such as nonmetastatic disease, exon 20 insertion mutations and novel agents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309" y="5077446"/>
            <a:ext cx="6400800" cy="152188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  <a:cs typeface="Calibri"/>
              </a:rPr>
              <a:t>Helena Yu, MD</a:t>
            </a:r>
          </a:p>
          <a:p>
            <a:r>
              <a:rPr lang="en-US" sz="1700" dirty="0">
                <a:latin typeface="Calibri"/>
                <a:cs typeface="Calibri"/>
              </a:rPr>
              <a:t>Associate Attending</a:t>
            </a:r>
          </a:p>
          <a:p>
            <a:r>
              <a:rPr lang="en-US" sz="1700" dirty="0">
                <a:latin typeface="Calibri"/>
                <a:cs typeface="Calibri"/>
              </a:rPr>
              <a:t>Research Director, Thoracic Oncology Service</a:t>
            </a:r>
          </a:p>
          <a:p>
            <a:r>
              <a:rPr lang="en-US" sz="1700" dirty="0">
                <a:latin typeface="Calibri"/>
                <a:cs typeface="Calibri"/>
              </a:rPr>
              <a:t>Memorial Sloan Kettering Cancer Center</a:t>
            </a:r>
          </a:p>
          <a:p>
            <a:r>
              <a:rPr lang="en-US" sz="1700" dirty="0">
                <a:latin typeface="Calibri"/>
                <a:cs typeface="Calibri"/>
              </a:rPr>
              <a:t>January, 2025</a:t>
            </a:r>
          </a:p>
          <a:p>
            <a:endParaRPr lang="en-US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38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Datopotamab deruxtecan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C8901-B57E-4333-BFA0-E7B6325572BE}"/>
              </a:ext>
            </a:extLst>
          </p:cNvPr>
          <p:cNvSpPr/>
          <p:nvPr/>
        </p:nvSpPr>
        <p:spPr>
          <a:xfrm>
            <a:off x="5317470" y="1257122"/>
            <a:ext cx="1469204" cy="7746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67B6A1-2FE4-4B67-8E3E-633C3B37E145}"/>
              </a:ext>
            </a:extLst>
          </p:cNvPr>
          <p:cNvSpPr/>
          <p:nvPr/>
        </p:nvSpPr>
        <p:spPr>
          <a:xfrm>
            <a:off x="8621467" y="915324"/>
            <a:ext cx="734602" cy="199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E4D31-4521-7D8F-A5A6-F7DDF55E7871}"/>
              </a:ext>
            </a:extLst>
          </p:cNvPr>
          <p:cNvSpPr txBox="1"/>
          <p:nvPr/>
        </p:nvSpPr>
        <p:spPr>
          <a:xfrm>
            <a:off x="8339000" y="6461760"/>
            <a:ext cx="3853001" cy="3840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defTabSz="914400" hangingPunct="0"/>
            <a:r>
              <a:rPr lang="en-US" sz="1200" dirty="0">
                <a:latin typeface="Calibri" panose="020F0502020204030204" pitchFamily="34" charset="0"/>
                <a:cs typeface="Calibri" pitchFamily="34" charset="0"/>
              </a:rPr>
              <a:t>Sands </a:t>
            </a:r>
            <a:r>
              <a:rPr lang="en-US" sz="12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 Clin Oncol 2025</a:t>
            </a:r>
            <a:r>
              <a:rPr lang="en-US" sz="1200" dirty="0">
                <a:latin typeface="Calibri" panose="020F0502020204030204" pitchFamily="34" charset="0"/>
                <a:cs typeface="Calibri" pitchFamily="34" charset="0"/>
              </a:rPr>
              <a:t>;Lisberg ASCO 2024;Abstract 8593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8AC0E-998F-4529-70E1-D233C7FEAC09}"/>
              </a:ext>
            </a:extLst>
          </p:cNvPr>
          <p:cNvSpPr/>
          <p:nvPr/>
        </p:nvSpPr>
        <p:spPr>
          <a:xfrm>
            <a:off x="2211583" y="6737003"/>
            <a:ext cx="6156251" cy="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03F2D-7C98-26DF-1DA4-E733BD82A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918"/>
          <a:stretch/>
        </p:blipFill>
        <p:spPr>
          <a:xfrm>
            <a:off x="785452" y="846100"/>
            <a:ext cx="4048675" cy="224701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418C9F2-4ED1-F192-2852-8CDB276340E1}"/>
              </a:ext>
            </a:extLst>
          </p:cNvPr>
          <p:cNvSpPr txBox="1">
            <a:spLocks/>
          </p:cNvSpPr>
          <p:nvPr/>
        </p:nvSpPr>
        <p:spPr>
          <a:xfrm>
            <a:off x="3174804" y="741244"/>
            <a:ext cx="2934258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TROPION-Lung05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5D18B6-1A2F-BB6F-15F7-E44DD0D31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82" t="6968" b="2627"/>
          <a:stretch/>
        </p:blipFill>
        <p:spPr>
          <a:xfrm>
            <a:off x="5798452" y="1050880"/>
            <a:ext cx="2352368" cy="203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AB902B-60C4-548D-5D14-E87A0720C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61" t="18299" r="35612" b="29805"/>
          <a:stretch/>
        </p:blipFill>
        <p:spPr>
          <a:xfrm>
            <a:off x="4864904" y="1483538"/>
            <a:ext cx="835344" cy="11660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DC1777-ECD8-5BB1-59DB-F471E4F9AE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01"/>
          <a:stretch/>
        </p:blipFill>
        <p:spPr>
          <a:xfrm>
            <a:off x="8254607" y="1050880"/>
            <a:ext cx="2697138" cy="19639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124949-0F89-9F39-AB64-11BB440C98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9064" b="28520"/>
          <a:stretch/>
        </p:blipFill>
        <p:spPr>
          <a:xfrm>
            <a:off x="1282042" y="3563541"/>
            <a:ext cx="1818214" cy="26247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257B98-CA92-6F6C-9BD4-C7F214AC5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446" r="74065"/>
          <a:stretch/>
        </p:blipFill>
        <p:spPr>
          <a:xfrm>
            <a:off x="3181512" y="3945448"/>
            <a:ext cx="1596640" cy="21713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639BC8-0DFB-0791-3F37-40A770D642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153"/>
          <a:stretch/>
        </p:blipFill>
        <p:spPr>
          <a:xfrm>
            <a:off x="5908250" y="3548785"/>
            <a:ext cx="1529669" cy="25680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F8B629-A8FC-ECD8-BB60-732480B856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28" r="32782"/>
          <a:stretch/>
        </p:blipFill>
        <p:spPr>
          <a:xfrm>
            <a:off x="4658293" y="3548784"/>
            <a:ext cx="1310699" cy="2568037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8E43ACF9-F759-A86C-0053-F48B5ACDE570}"/>
              </a:ext>
            </a:extLst>
          </p:cNvPr>
          <p:cNvSpPr txBox="1">
            <a:spLocks/>
          </p:cNvSpPr>
          <p:nvPr/>
        </p:nvSpPr>
        <p:spPr>
          <a:xfrm>
            <a:off x="8650248" y="5282823"/>
            <a:ext cx="2233187" cy="748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72% of pts with brain mets had prior local treatment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7436AF1-32D9-70B9-9A40-962987CBC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304" y="6116756"/>
            <a:ext cx="3114675" cy="5810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0DE98E-25C7-CF95-D834-CB1AB28F7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919" y="3481323"/>
            <a:ext cx="4712910" cy="1715578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E807FB4-5C6B-7CB5-5597-8E8FB8EF8729}"/>
              </a:ext>
            </a:extLst>
          </p:cNvPr>
          <p:cNvSpPr txBox="1">
            <a:spLocks/>
          </p:cNvSpPr>
          <p:nvPr/>
        </p:nvSpPr>
        <p:spPr>
          <a:xfrm>
            <a:off x="8339000" y="3388266"/>
            <a:ext cx="1720902" cy="748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Calibri" panose="020F0502020204030204" pitchFamily="34" charset="0"/>
                <a:cs typeface="Calibri" pitchFamily="34" charset="0"/>
              </a:rPr>
              <a:t>Pts with measurable CNS disease</a:t>
            </a:r>
          </a:p>
        </p:txBody>
      </p:sp>
    </p:spTree>
    <p:extLst>
      <p:ext uri="{BB962C8B-B14F-4D97-AF65-F5344CB8AC3E}">
        <p14:creationId xmlns:p14="http://schemas.microsoft.com/office/powerpoint/2010/main" val="403069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Datopotamab deruxtecan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C8901-B57E-4333-BFA0-E7B6325572BE}"/>
              </a:ext>
            </a:extLst>
          </p:cNvPr>
          <p:cNvSpPr/>
          <p:nvPr/>
        </p:nvSpPr>
        <p:spPr>
          <a:xfrm>
            <a:off x="4719263" y="1257122"/>
            <a:ext cx="1469204" cy="7746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67B6A1-2FE4-4B67-8E3E-633C3B37E145}"/>
              </a:ext>
            </a:extLst>
          </p:cNvPr>
          <p:cNvSpPr/>
          <p:nvPr/>
        </p:nvSpPr>
        <p:spPr>
          <a:xfrm>
            <a:off x="8023260" y="915324"/>
            <a:ext cx="734602" cy="199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8AC0E-998F-4529-70E1-D233C7FEAC09}"/>
              </a:ext>
            </a:extLst>
          </p:cNvPr>
          <p:cNvSpPr/>
          <p:nvPr/>
        </p:nvSpPr>
        <p:spPr>
          <a:xfrm>
            <a:off x="2211583" y="6737003"/>
            <a:ext cx="6156251" cy="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A2D63-3AAD-6607-D8BC-71AFF2DAA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158"/>
          <a:stretch/>
        </p:blipFill>
        <p:spPr>
          <a:xfrm>
            <a:off x="62279" y="1115275"/>
            <a:ext cx="4618615" cy="29007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85956D-3846-5EC7-6531-EB9466800936}"/>
              </a:ext>
            </a:extLst>
          </p:cNvPr>
          <p:cNvSpPr txBox="1">
            <a:spLocks/>
          </p:cNvSpPr>
          <p:nvPr/>
        </p:nvSpPr>
        <p:spPr>
          <a:xfrm>
            <a:off x="1062623" y="756120"/>
            <a:ext cx="4326172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EGFR+ NSCLC from TL1 and TL5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296DDE-126F-563C-38F2-6F0050B93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03" t="14296" r="19016" b="25320"/>
          <a:stretch/>
        </p:blipFill>
        <p:spPr>
          <a:xfrm>
            <a:off x="5071732" y="915325"/>
            <a:ext cx="1086744" cy="156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16414-0EBF-7023-91F2-4508BC710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72" t="14296" r="1048" b="25320"/>
          <a:stretch/>
        </p:blipFill>
        <p:spPr>
          <a:xfrm>
            <a:off x="5062664" y="2478281"/>
            <a:ext cx="1086744" cy="1562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6218E-DFBE-2DF5-71A5-A6EE804D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24" y="815218"/>
            <a:ext cx="2460955" cy="32260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9007FD-A538-0867-45D2-60887E61A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7157" y="815218"/>
            <a:ext cx="1914115" cy="177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695C82-3CAA-9840-D226-6B63BCEBBB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6734"/>
          <a:stretch/>
        </p:blipFill>
        <p:spPr>
          <a:xfrm>
            <a:off x="72309" y="4256090"/>
            <a:ext cx="4375822" cy="20287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90F16F-D86B-50A4-93D5-4C9E47B00D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2345"/>
          <a:stretch/>
        </p:blipFill>
        <p:spPr>
          <a:xfrm>
            <a:off x="4417670" y="4181273"/>
            <a:ext cx="4119310" cy="21035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4A4AE5-41C4-80D7-C5C3-14F34951E5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248"/>
          <a:stretch/>
        </p:blipFill>
        <p:spPr>
          <a:xfrm>
            <a:off x="9059418" y="4033796"/>
            <a:ext cx="2957123" cy="2773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2F08A3-246A-2F82-0013-3907D0A086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4992"/>
          <a:stretch/>
        </p:blipFill>
        <p:spPr>
          <a:xfrm>
            <a:off x="9823056" y="2563800"/>
            <a:ext cx="1376057" cy="15101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F387CC-3618-D97F-785D-424DA4790E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857"/>
          <a:stretch/>
        </p:blipFill>
        <p:spPr>
          <a:xfrm>
            <a:off x="11130789" y="2561991"/>
            <a:ext cx="401823" cy="1510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021871-54FD-D184-CB94-79CB6D5A2296}"/>
              </a:ext>
            </a:extLst>
          </p:cNvPr>
          <p:cNvSpPr txBox="1"/>
          <p:nvPr/>
        </p:nvSpPr>
        <p:spPr>
          <a:xfrm>
            <a:off x="5206912" y="6487547"/>
            <a:ext cx="2816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Ahn ESMO Asia; Abstract LBA7</a:t>
            </a:r>
          </a:p>
        </p:txBody>
      </p:sp>
    </p:spTree>
    <p:extLst>
      <p:ext uri="{BB962C8B-B14F-4D97-AF65-F5344CB8AC3E}">
        <p14:creationId xmlns:p14="http://schemas.microsoft.com/office/powerpoint/2010/main" val="23317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Datopotamab deruxtecan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31B0-E71C-2D5F-B1E2-400299AC7002}"/>
              </a:ext>
            </a:extLst>
          </p:cNvPr>
          <p:cNvSpPr txBox="1">
            <a:spLocks/>
          </p:cNvSpPr>
          <p:nvPr/>
        </p:nvSpPr>
        <p:spPr>
          <a:xfrm>
            <a:off x="6662340" y="1615574"/>
            <a:ext cx="5490265" cy="27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Biomarker for antibody drug conjugates may be driver oncogene –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datopotamab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and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patritumab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both seeking approval in EGFR+ lung cancer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ADCs initially thought too bulky and therefore with limited CNS penetration, but CNS efficacy is present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Efforts to combine ADCs with osimertinib are ongoing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3BD94-D82D-69F1-B3C1-61781D020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5" y="3154888"/>
            <a:ext cx="6526432" cy="1327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B56A9-3D5F-41D9-F169-5F06E8AF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4" y="4626647"/>
            <a:ext cx="6664454" cy="1281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CAE6C3-0DC2-C487-2598-967AF90AEF39}"/>
              </a:ext>
            </a:extLst>
          </p:cNvPr>
          <p:cNvSpPr txBox="1"/>
          <p:nvPr/>
        </p:nvSpPr>
        <p:spPr>
          <a:xfrm>
            <a:off x="148597" y="906632"/>
            <a:ext cx="294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Press release: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0746FE-F754-EE56-D15E-001501D95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97" y="1415696"/>
            <a:ext cx="6143188" cy="8174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22708F-21C6-2228-D1E0-25C2310FA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913" y="842189"/>
            <a:ext cx="1666875" cy="590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B12EC1-8EAB-F52C-CB37-41215CCB4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08" y="2213955"/>
            <a:ext cx="6373206" cy="759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65F40-EB80-9C6B-F963-B81BC3EAF869}"/>
              </a:ext>
            </a:extLst>
          </p:cNvPr>
          <p:cNvSpPr txBox="1"/>
          <p:nvPr/>
        </p:nvSpPr>
        <p:spPr>
          <a:xfrm>
            <a:off x="9029700" y="6399570"/>
            <a:ext cx="316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Ahn ESMO Asia; Abstract LBA7</a:t>
            </a:r>
          </a:p>
        </p:txBody>
      </p:sp>
    </p:spTree>
    <p:extLst>
      <p:ext uri="{BB962C8B-B14F-4D97-AF65-F5344CB8AC3E}">
        <p14:creationId xmlns:p14="http://schemas.microsoft.com/office/powerpoint/2010/main" val="173330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Sacituzumab </a:t>
            </a:r>
            <a:r>
              <a:rPr lang="en-US" sz="3200" b="1" dirty="0" err="1">
                <a:latin typeface="Calibri"/>
                <a:cs typeface="Calibri"/>
              </a:rPr>
              <a:t>tirumotecan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31B0-E71C-2D5F-B1E2-400299AC7002}"/>
              </a:ext>
            </a:extLst>
          </p:cNvPr>
          <p:cNvSpPr txBox="1">
            <a:spLocks/>
          </p:cNvSpPr>
          <p:nvPr/>
        </p:nvSpPr>
        <p:spPr>
          <a:xfrm>
            <a:off x="8538873" y="1294291"/>
            <a:ext cx="3504531" cy="119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AGA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: EGFR, ALK, ROS1, BRAF, NTRK, MET, RET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Primary endpoints: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PFS and OS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Stratify by: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brain mets, TROP2 expression, prior EGFR TKI</a:t>
            </a:r>
            <a:endParaRPr lang="en-US" dirty="0"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120B5-9A14-6504-ECEB-02BF7E980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601" r="50494" b="44335"/>
          <a:stretch/>
        </p:blipFill>
        <p:spPr>
          <a:xfrm>
            <a:off x="148596" y="1544199"/>
            <a:ext cx="5286406" cy="158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E78BE4-8229-CCDE-F688-EE88D7C15D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89" t="3601" r="18818"/>
          <a:stretch/>
        </p:blipFill>
        <p:spPr>
          <a:xfrm>
            <a:off x="5501724" y="862216"/>
            <a:ext cx="2914489" cy="2796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EE4C43-64E7-CC0D-A7A1-6599EFC94D23}"/>
              </a:ext>
            </a:extLst>
          </p:cNvPr>
          <p:cNvSpPr txBox="1"/>
          <p:nvPr/>
        </p:nvSpPr>
        <p:spPr>
          <a:xfrm>
            <a:off x="375591" y="1094057"/>
            <a:ext cx="454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TroFuse-004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80459-CAE6-DFB8-95A8-2924BDCFD208}"/>
              </a:ext>
            </a:extLst>
          </p:cNvPr>
          <p:cNvSpPr txBox="1"/>
          <p:nvPr/>
        </p:nvSpPr>
        <p:spPr>
          <a:xfrm>
            <a:off x="375590" y="3219757"/>
            <a:ext cx="454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TroFuse-009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64EB5-CD3D-5F3D-D5A9-EBBBF94827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84" r="64806" b="24218"/>
          <a:stretch/>
        </p:blipFill>
        <p:spPr>
          <a:xfrm>
            <a:off x="339661" y="3778807"/>
            <a:ext cx="3650612" cy="22044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9A9C63-5971-4EF3-53E9-3A9528AD71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766" t="5412" r="18824"/>
          <a:stretch/>
        </p:blipFill>
        <p:spPr>
          <a:xfrm>
            <a:off x="3990273" y="3746240"/>
            <a:ext cx="4295311" cy="289204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78D4B4-FF60-2284-111B-28856D575E9F}"/>
              </a:ext>
            </a:extLst>
          </p:cNvPr>
          <p:cNvSpPr txBox="1">
            <a:spLocks/>
          </p:cNvSpPr>
          <p:nvPr/>
        </p:nvSpPr>
        <p:spPr>
          <a:xfrm>
            <a:off x="8481527" y="4086630"/>
            <a:ext cx="3454669" cy="119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Primary endpoints: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PFS and OS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Stratify by: </a:t>
            </a: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brain mets, TROP2 expression, prior EGFR TKI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76337-206C-2421-FAB9-2F5AB3929C17}"/>
              </a:ext>
            </a:extLst>
          </p:cNvPr>
          <p:cNvSpPr txBox="1"/>
          <p:nvPr/>
        </p:nvSpPr>
        <p:spPr>
          <a:xfrm>
            <a:off x="8751493" y="6230293"/>
            <a:ext cx="3358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1:Garon WCLC 2024;Abstract P2.10A.06.</a:t>
            </a:r>
          </a:p>
          <a:p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2:Leighl WCLC 2024;Abstract P2.10A.07. </a:t>
            </a:r>
            <a:endParaRPr lang="en-US" sz="14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Sacituzumab </a:t>
            </a:r>
            <a:r>
              <a:rPr lang="en-US" sz="3200" b="1" dirty="0" err="1">
                <a:latin typeface="Calibri"/>
                <a:cs typeface="Calibri"/>
              </a:rPr>
              <a:t>tirumotecan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CCFD7-AFE5-164E-C47D-3E039E24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82" y="1296761"/>
            <a:ext cx="6125806" cy="1947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964531-A135-48A1-8D2B-64EC96841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135" y="1053972"/>
            <a:ext cx="2133600" cy="314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FC0275-C472-1BB5-311E-1C4DCE44BAAB}"/>
              </a:ext>
            </a:extLst>
          </p:cNvPr>
          <p:cNvSpPr txBox="1"/>
          <p:nvPr/>
        </p:nvSpPr>
        <p:spPr>
          <a:xfrm>
            <a:off x="148597" y="906632"/>
            <a:ext cx="294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Press release: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26BF15-858B-2CDE-58EB-D22980415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191" y="3332055"/>
            <a:ext cx="3814544" cy="286760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1E425C-1FB4-A883-FEBD-C298D9872D05}"/>
              </a:ext>
            </a:extLst>
          </p:cNvPr>
          <p:cNvSpPr txBox="1">
            <a:spLocks/>
          </p:cNvSpPr>
          <p:nvPr/>
        </p:nvSpPr>
        <p:spPr>
          <a:xfrm>
            <a:off x="7277878" y="1673193"/>
            <a:ext cx="4142792" cy="119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25425">
              <a:buNone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-	Several ADCs are looking at the AGA space as an entry point (enhanced efficacy in this population)</a:t>
            </a:r>
          </a:p>
          <a:p>
            <a:pPr marL="236538" indent="-225425">
              <a:buNone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-	Other studies are focused on combination therapies with immunotherapy for larger NSCLC populations</a:t>
            </a:r>
          </a:p>
          <a:p>
            <a:pPr marL="236538" indent="-225425">
              <a:buNone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-	Need biomarkers to select appropriate ADC for a pt</a:t>
            </a:r>
          </a:p>
          <a:p>
            <a:pPr marL="236538" indent="-225425">
              <a:buNone/>
            </a:pPr>
            <a:r>
              <a:rPr lang="en-US" sz="2000" dirty="0">
                <a:latin typeface="Calibri" panose="020F0502020204030204" pitchFamily="34" charset="0"/>
                <a:cs typeface="Calibri" pitchFamily="34" charset="0"/>
              </a:rPr>
              <a:t>-	We will hopefully have several ADC options for EGFR+ NSCLC in the near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6EFB4-5B88-1574-CBA0-5BB7510AF6ED}"/>
              </a:ext>
            </a:extLst>
          </p:cNvPr>
          <p:cNvSpPr txBox="1"/>
          <p:nvPr/>
        </p:nvSpPr>
        <p:spPr>
          <a:xfrm>
            <a:off x="7277878" y="6414333"/>
            <a:ext cx="4739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Fang AACR 2024;Abstract CT247</a:t>
            </a:r>
          </a:p>
        </p:txBody>
      </p:sp>
    </p:spTree>
    <p:extLst>
      <p:ext uri="{BB962C8B-B14F-4D97-AF65-F5344CB8AC3E}">
        <p14:creationId xmlns:p14="http://schemas.microsoft.com/office/powerpoint/2010/main" val="417157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Calibri"/>
                <a:cs typeface="Calibri"/>
              </a:rPr>
              <a:t>Zipalertinib</a:t>
            </a:r>
            <a:r>
              <a:rPr lang="en-US" sz="3200" b="1" dirty="0">
                <a:latin typeface="Calibri"/>
                <a:cs typeface="Calibri"/>
              </a:rPr>
              <a:t> after </a:t>
            </a:r>
            <a:r>
              <a:rPr lang="en-US" sz="3200" b="1" dirty="0" err="1">
                <a:latin typeface="Calibri"/>
                <a:cs typeface="Calibri"/>
              </a:rPr>
              <a:t>amivantamab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31B0-E71C-2D5F-B1E2-400299AC7002}"/>
              </a:ext>
            </a:extLst>
          </p:cNvPr>
          <p:cNvSpPr txBox="1">
            <a:spLocks/>
          </p:cNvSpPr>
          <p:nvPr/>
        </p:nvSpPr>
        <p:spPr>
          <a:xfrm>
            <a:off x="335649" y="3825060"/>
            <a:ext cx="11290041" cy="27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It was previously unknown whether there was cross-resistance between EGFR exon 20 directed antibodies versus tyrosine kinase inhibitors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Zipalertinib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appears to be effective after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amivantamab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with an ORR of 50%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Zipalertinib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is less effective (ORR 25%) after a different TKI (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Poziotinib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mobocertinib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, BLU-451)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Assessment of sequencing of TKI and antibody are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1CA01-B896-A58A-9A02-C7057A9A2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911"/>
          <a:stretch/>
        </p:blipFill>
        <p:spPr>
          <a:xfrm>
            <a:off x="998379" y="936978"/>
            <a:ext cx="2080470" cy="2426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5A2FE-D7B0-A8D2-1300-6C0E8C133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054"/>
          <a:stretch/>
        </p:blipFill>
        <p:spPr>
          <a:xfrm>
            <a:off x="3200148" y="1513591"/>
            <a:ext cx="2281341" cy="2228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1573D-3E8E-CD4E-862C-E01709D3B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0" t="34558" r="40788" b="35014"/>
          <a:stretch/>
        </p:blipFill>
        <p:spPr>
          <a:xfrm>
            <a:off x="3477957" y="970650"/>
            <a:ext cx="1744910" cy="738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F5D2B-B378-B556-7CF2-0C8E39441F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173"/>
          <a:stretch/>
        </p:blipFill>
        <p:spPr>
          <a:xfrm>
            <a:off x="5360190" y="917973"/>
            <a:ext cx="1929931" cy="2923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39E95-5F5F-4BF0-4392-C67783A23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7" r="22853"/>
          <a:stretch/>
        </p:blipFill>
        <p:spPr>
          <a:xfrm>
            <a:off x="8137410" y="917972"/>
            <a:ext cx="1526796" cy="2923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1180B-BFD2-A41A-911D-B367E41D5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53" r="52547"/>
          <a:stretch/>
        </p:blipFill>
        <p:spPr>
          <a:xfrm>
            <a:off x="7290121" y="917973"/>
            <a:ext cx="847289" cy="2923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3299F7-73D3-E0DB-7822-F2D409795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12" r="2289"/>
          <a:stretch/>
        </p:blipFill>
        <p:spPr>
          <a:xfrm>
            <a:off x="9643696" y="917973"/>
            <a:ext cx="847289" cy="292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2C3BB-B2A3-4B44-5887-98C4DEFDCE74}"/>
              </a:ext>
            </a:extLst>
          </p:cNvPr>
          <p:cNvSpPr txBox="1"/>
          <p:nvPr/>
        </p:nvSpPr>
        <p:spPr>
          <a:xfrm>
            <a:off x="8950792" y="6540006"/>
            <a:ext cx="324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Passaro ESMO 2024; Abstract 1254MO</a:t>
            </a:r>
            <a:r>
              <a:rPr lang="en-US" sz="1400" dirty="0">
                <a:effectLst/>
              </a:rPr>
              <a:t>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Ongoing </a:t>
            </a:r>
            <a:r>
              <a:rPr lang="en-US" b="1" dirty="0" err="1">
                <a:latin typeface="Calibri"/>
                <a:cs typeface="Calibri"/>
              </a:rPr>
              <a:t>z</a:t>
            </a:r>
            <a:r>
              <a:rPr lang="en-US" sz="3200" b="1" dirty="0" err="1">
                <a:latin typeface="Calibri"/>
                <a:cs typeface="Calibri"/>
              </a:rPr>
              <a:t>ipalertinib</a:t>
            </a:r>
            <a:r>
              <a:rPr lang="en-US" sz="3200" b="1" dirty="0">
                <a:latin typeface="Calibri"/>
                <a:cs typeface="Calibri"/>
              </a:rPr>
              <a:t> trials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6975FF-C221-0C27-78BF-77E5B1912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645" y="1567873"/>
            <a:ext cx="4544701" cy="29031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0A1318-B9DF-F718-EA6D-0B624C5DDA17}"/>
              </a:ext>
            </a:extLst>
          </p:cNvPr>
          <p:cNvSpPr txBox="1"/>
          <p:nvPr/>
        </p:nvSpPr>
        <p:spPr>
          <a:xfrm>
            <a:off x="148596" y="906632"/>
            <a:ext cx="4544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REZILIENT2: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Zipalertinib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CNS, 1L, after other exon20 + uncommon mtns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6974CA-9236-EAB1-FF10-8521729DCC28}"/>
              </a:ext>
            </a:extLst>
          </p:cNvPr>
          <p:cNvSpPr txBox="1"/>
          <p:nvPr/>
        </p:nvSpPr>
        <p:spPr>
          <a:xfrm>
            <a:off x="6291250" y="911305"/>
            <a:ext cx="4134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REZILIENT3: Phase 3 of 1L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Zipalertinib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chemo vs chemo</a:t>
            </a:r>
            <a:r>
              <a:rPr lang="en-U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84715B-15B6-56D3-D854-84B571377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555" y="4471010"/>
            <a:ext cx="3390222" cy="23490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3D7A40-4973-2899-5017-50245CD73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8826" y="1524016"/>
            <a:ext cx="5051145" cy="329058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C56568B-F6F4-D8D6-CC66-4E9A4C9E8040}"/>
              </a:ext>
            </a:extLst>
          </p:cNvPr>
          <p:cNvSpPr txBox="1">
            <a:spLocks/>
          </p:cNvSpPr>
          <p:nvPr/>
        </p:nvSpPr>
        <p:spPr>
          <a:xfrm>
            <a:off x="4168455" y="4760627"/>
            <a:ext cx="7697755" cy="171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REZILIENT2 will assess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zipa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in atypical EGFR, CNS disease and after other exon 20 treatments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REZILIENT3 is a registrational study to assess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zipa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+ chemo as 1L treatment (similar to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amivantamab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+ chemo)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A997D-28F6-0B0D-2FBD-B2686A506A17}"/>
              </a:ext>
            </a:extLst>
          </p:cNvPr>
          <p:cNvSpPr txBox="1"/>
          <p:nvPr/>
        </p:nvSpPr>
        <p:spPr>
          <a:xfrm>
            <a:off x="8813088" y="6367790"/>
            <a:ext cx="322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1:Yu ASCO 2024;Abstract TPS8670</a:t>
            </a:r>
          </a:p>
          <a:p>
            <a:r>
              <a:rPr lang="en-US" sz="1400" dirty="0">
                <a:solidFill>
                  <a:srgbClr val="212121"/>
                </a:solidFill>
                <a:latin typeface="Aptos" panose="020B0004020202020204" pitchFamily="34" charset="0"/>
              </a:rPr>
              <a:t>2:Yu ASCO 2024; Abstract </a:t>
            </a:r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TPS8671</a:t>
            </a:r>
            <a:r>
              <a:rPr lang="en-US" sz="1400" dirty="0">
                <a:effectLst/>
              </a:rPr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047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Neoadjuvant osimertinib for early stage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89C04B-E7E4-4CF0-A1DD-4CD35E04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1143003"/>
            <a:ext cx="9570921" cy="50009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A5BC8-A744-5ABB-08A6-3AEC67A1E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81" y="1063260"/>
            <a:ext cx="6486525" cy="218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375F13-B353-6835-25A1-81A6D2A5A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6412" y="937965"/>
            <a:ext cx="2532557" cy="3387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747D5B-CAE2-BA47-498F-2D798B3B7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526" y="4035227"/>
            <a:ext cx="5238750" cy="2733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556F50-F6E4-070A-7D06-2ADAC20EFE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2804" y="4404872"/>
            <a:ext cx="4140053" cy="23640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9C4B78D-0F24-57B4-CB83-37F6F90B2AB9}"/>
              </a:ext>
            </a:extLst>
          </p:cNvPr>
          <p:cNvSpPr txBox="1">
            <a:spLocks/>
          </p:cNvSpPr>
          <p:nvPr/>
        </p:nvSpPr>
        <p:spPr>
          <a:xfrm>
            <a:off x="2308564" y="3485745"/>
            <a:ext cx="4748673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 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Pathologic Response Rate = 15%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DA974-E5A4-2561-42F3-709A133FC366}"/>
              </a:ext>
            </a:extLst>
          </p:cNvPr>
          <p:cNvSpPr txBox="1"/>
          <p:nvPr/>
        </p:nvSpPr>
        <p:spPr>
          <a:xfrm>
            <a:off x="-1" y="5762024"/>
            <a:ext cx="18957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Blakely J Clin Oncol. 2024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286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Neoadjuvant osimertinib for early stage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89C04B-E7E4-4CF0-A1DD-4CD35E04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1143003"/>
            <a:ext cx="9570921" cy="50009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7823-C5A3-5226-814D-806A9F99A26E}"/>
              </a:ext>
            </a:extLst>
          </p:cNvPr>
          <p:cNvSpPr txBox="1">
            <a:spLocks/>
          </p:cNvSpPr>
          <p:nvPr/>
        </p:nvSpPr>
        <p:spPr>
          <a:xfrm>
            <a:off x="5591154" y="3797671"/>
            <a:ext cx="6481349" cy="27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Lower than expected MPR and PCR rate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Possibly due to short treatment time (1-2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mo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?)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Clear survival benefit of adjuvant osimertinib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Chemotherapy may be important for initial cytoreduction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Await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NeoADAURA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9E33D-AC7B-49DD-EB40-C80009CAE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676" y="1143003"/>
            <a:ext cx="8574415" cy="242853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BB51FD-6738-3787-0FE3-6DD2E35D7806}"/>
              </a:ext>
            </a:extLst>
          </p:cNvPr>
          <p:cNvSpPr txBox="1">
            <a:spLocks/>
          </p:cNvSpPr>
          <p:nvPr/>
        </p:nvSpPr>
        <p:spPr>
          <a:xfrm>
            <a:off x="3592204" y="819106"/>
            <a:ext cx="4748673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NeoADAURA study schema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A1FBA4-CB90-B81B-1932-248791831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497" y="4264101"/>
            <a:ext cx="5362575" cy="244792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E955B12-5E57-895C-EB3E-150DDB88A08F}"/>
              </a:ext>
            </a:extLst>
          </p:cNvPr>
          <p:cNvSpPr txBox="1">
            <a:spLocks/>
          </p:cNvSpPr>
          <p:nvPr/>
        </p:nvSpPr>
        <p:spPr>
          <a:xfrm>
            <a:off x="654176" y="3785004"/>
            <a:ext cx="4748673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benefit of adjuvant osimertinib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D5D85-EB86-56A9-8997-E1284112E17C}"/>
              </a:ext>
            </a:extLst>
          </p:cNvPr>
          <p:cNvSpPr txBox="1"/>
          <p:nvPr/>
        </p:nvSpPr>
        <p:spPr>
          <a:xfrm>
            <a:off x="9898618" y="6467843"/>
            <a:ext cx="2021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Blakely J Clin Oncol. 2024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143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ADAURA MRD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18ED7-1A35-1A83-2B6F-1FF2870F6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736" y="982910"/>
            <a:ext cx="5048250" cy="28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A5CDE0-5392-A082-9E7E-8329FA854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9924" y="982910"/>
            <a:ext cx="3895725" cy="2867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4B771F-2672-7E85-0BE7-BDC7F64E9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3587" y="1146704"/>
            <a:ext cx="2354869" cy="25223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C42DC9-6021-E4E8-71F7-B4AEF97FDA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35" y="4264690"/>
            <a:ext cx="2775426" cy="2504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7061D5-CDDE-2397-A695-3150878C66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261" y="4042077"/>
            <a:ext cx="5676899" cy="272682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D41FD2-5DB4-AAFC-CDC5-37A512F73638}"/>
              </a:ext>
            </a:extLst>
          </p:cNvPr>
          <p:cNvSpPr txBox="1">
            <a:spLocks/>
          </p:cNvSpPr>
          <p:nvPr/>
        </p:nvSpPr>
        <p:spPr>
          <a:xfrm>
            <a:off x="8765621" y="4045900"/>
            <a:ext cx="3285644" cy="27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Tumor-informed MRD testing feasible, with lead time of 4.7mo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DFS/MRD events often happened post-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osimertinib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in </a:t>
            </a:r>
            <a:r>
              <a:rPr lang="en-US" sz="2400" dirty="0" err="1">
                <a:latin typeface="Calibri" panose="020F0502020204030204" pitchFamily="34" charset="0"/>
                <a:cs typeface="Calibri" pitchFamily="34" charset="0"/>
              </a:rPr>
              <a:t>osi</a:t>
            </a: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 arm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4A1B0-8DD4-D335-CD2E-AB5D2271B3AC}"/>
              </a:ext>
            </a:extLst>
          </p:cNvPr>
          <p:cNvSpPr txBox="1"/>
          <p:nvPr/>
        </p:nvSpPr>
        <p:spPr>
          <a:xfrm>
            <a:off x="9454659" y="6550223"/>
            <a:ext cx="2596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John ASCO 2024; Abstract 800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248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LAURA: Osimertinib after chemoradiation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2270B-EAF8-2645-3C6C-D93992E42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372" r="35106"/>
          <a:stretch/>
        </p:blipFill>
        <p:spPr>
          <a:xfrm>
            <a:off x="4725324" y="893324"/>
            <a:ext cx="2202720" cy="2168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12C1F-0C3E-E492-25D4-B24EC0CD7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" r="71052"/>
          <a:stretch/>
        </p:blipFill>
        <p:spPr>
          <a:xfrm>
            <a:off x="1737476" y="845930"/>
            <a:ext cx="2831192" cy="2168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07270F-2884-32F5-DBC3-B3EE3B37A7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9838" r="1"/>
          <a:stretch/>
        </p:blipFill>
        <p:spPr>
          <a:xfrm>
            <a:off x="7084700" y="845930"/>
            <a:ext cx="1971846" cy="21685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7E5C38D-7CC0-F076-B59A-C0EEBDC260F7}"/>
              </a:ext>
            </a:extLst>
          </p:cNvPr>
          <p:cNvSpPr txBox="1">
            <a:spLocks/>
          </p:cNvSpPr>
          <p:nvPr/>
        </p:nvSpPr>
        <p:spPr>
          <a:xfrm>
            <a:off x="8751607" y="1653713"/>
            <a:ext cx="2934258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Endpoint: </a:t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by BICR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0AA1B4-C438-7E6A-765E-3212ACAF5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68" y="3259432"/>
            <a:ext cx="4128957" cy="27526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BFC1E9-9158-4B0F-BA8D-5C72EE189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916" y="3177794"/>
            <a:ext cx="2799949" cy="17351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E42933-C3D5-5A1B-2B0E-5FCA902DD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4401" y="3669185"/>
            <a:ext cx="4298752" cy="25405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59D26F-2BB2-F4D0-2186-95CBE242D9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6772" y="4939440"/>
            <a:ext cx="2998236" cy="13563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ABDD361-F711-4A1A-C5C3-EC052232769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37485" y="6322252"/>
            <a:ext cx="1228725" cy="447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0D810-2B5A-9B04-AFAF-7E1EF5A250A2}"/>
              </a:ext>
            </a:extLst>
          </p:cNvPr>
          <p:cNvSpPr txBox="1"/>
          <p:nvPr/>
        </p:nvSpPr>
        <p:spPr>
          <a:xfrm>
            <a:off x="4915488" y="6501596"/>
            <a:ext cx="3263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Lu Ann Oncol 2024; Lu N Engl J Med  2024</a:t>
            </a:r>
          </a:p>
        </p:txBody>
      </p:sp>
    </p:spTree>
    <p:extLst>
      <p:ext uri="{BB962C8B-B14F-4D97-AF65-F5344CB8AC3E}">
        <p14:creationId xmlns:p14="http://schemas.microsoft.com/office/powerpoint/2010/main" val="404774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Take home: LAURA: Osimertinib after chemoradiation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C2A8-A787-F7E5-945B-4D5A51B8EAD8}"/>
              </a:ext>
            </a:extLst>
          </p:cNvPr>
          <p:cNvSpPr txBox="1">
            <a:spLocks/>
          </p:cNvSpPr>
          <p:nvPr/>
        </p:nvSpPr>
        <p:spPr>
          <a:xfrm>
            <a:off x="1727814" y="1355971"/>
            <a:ext cx="8524896" cy="27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Adjuvant osimertinib after chemoradiation led to improved time to metastatic disease and CNS progression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High-risk group ~10% has baseline CNS metastases, ~50% no PET scan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INDEFINITE osimertinib until progression. Should this be standard of care in resected disease as well? Or is this just replicated osimertinib in (micro) metastatic disease?</a:t>
            </a:r>
          </a:p>
          <a:p>
            <a:endParaRPr lang="en-US" sz="2400" dirty="0">
              <a:latin typeface="Calibri" panose="020F0502020204030204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TAKE HOME: Osimertinib is standard of care after definitive therapy for all locally advanced EGFR-mutant lung cancers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2B030-2FC0-2902-5268-715180697A9F}"/>
              </a:ext>
            </a:extLst>
          </p:cNvPr>
          <p:cNvSpPr txBox="1"/>
          <p:nvPr/>
        </p:nvSpPr>
        <p:spPr>
          <a:xfrm>
            <a:off x="8216590" y="6488668"/>
            <a:ext cx="3975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Lu Ann Oncol 2024; Lu N Engl J Med  2024</a:t>
            </a:r>
          </a:p>
        </p:txBody>
      </p:sp>
    </p:spTree>
    <p:extLst>
      <p:ext uri="{BB962C8B-B14F-4D97-AF65-F5344CB8AC3E}">
        <p14:creationId xmlns:p14="http://schemas.microsoft.com/office/powerpoint/2010/main" val="252112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34" y="86594"/>
            <a:ext cx="11394276" cy="685234"/>
          </a:xfrm>
        </p:spPr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Patritumab deruxtecan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93AA3-BB1B-1BF3-F777-8E1341390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22872" r="60145" b="22872"/>
          <a:stretch/>
        </p:blipFill>
        <p:spPr>
          <a:xfrm>
            <a:off x="907820" y="554313"/>
            <a:ext cx="3713891" cy="30003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90B997-BA76-FD33-0313-6289D33738F2}"/>
              </a:ext>
            </a:extLst>
          </p:cNvPr>
          <p:cNvSpPr txBox="1">
            <a:spLocks/>
          </p:cNvSpPr>
          <p:nvPr/>
        </p:nvSpPr>
        <p:spPr>
          <a:xfrm>
            <a:off x="1421896" y="824626"/>
            <a:ext cx="2934258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Dose escalation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5F773E-B171-2027-4942-89C1494C2B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965" t="15279"/>
          <a:stretch/>
        </p:blipFill>
        <p:spPr>
          <a:xfrm>
            <a:off x="5572168" y="1260685"/>
            <a:ext cx="5609829" cy="23854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A658707-1E57-D836-E2F7-4BA1C5E77A6C}"/>
              </a:ext>
            </a:extLst>
          </p:cNvPr>
          <p:cNvSpPr txBox="1">
            <a:spLocks/>
          </p:cNvSpPr>
          <p:nvPr/>
        </p:nvSpPr>
        <p:spPr>
          <a:xfrm>
            <a:off x="5402575" y="824626"/>
            <a:ext cx="6158836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HERTHENA-Lung01 Registrational phase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17F0AC-386E-C633-35A1-D8267396A5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95" y="3768527"/>
            <a:ext cx="4086146" cy="3000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7A166D-2A67-2367-973B-528B55CB1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075" y="3777923"/>
            <a:ext cx="7566713" cy="2780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F1502-D3CC-4593-CB32-A1D2A4C06D30}"/>
              </a:ext>
            </a:extLst>
          </p:cNvPr>
          <p:cNvSpPr txBox="1"/>
          <p:nvPr/>
        </p:nvSpPr>
        <p:spPr>
          <a:xfrm>
            <a:off x="10318804" y="6550223"/>
            <a:ext cx="174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Yu </a:t>
            </a:r>
            <a:r>
              <a:rPr lang="en-US" sz="14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J Clin Oncol</a:t>
            </a:r>
            <a:r>
              <a:rPr lang="en-US" sz="1400" dirty="0">
                <a:effectLst/>
              </a:rPr>
              <a:t>  2023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774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/>
                <a:cs typeface="Calibri"/>
              </a:rPr>
              <a:t>Patritumab deruxtecan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90B997-BA76-FD33-0313-6289D33738F2}"/>
              </a:ext>
            </a:extLst>
          </p:cNvPr>
          <p:cNvSpPr txBox="1">
            <a:spLocks/>
          </p:cNvSpPr>
          <p:nvPr/>
        </p:nvSpPr>
        <p:spPr>
          <a:xfrm>
            <a:off x="1602871" y="1030782"/>
            <a:ext cx="1264154" cy="4628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658707-1E57-D836-E2F7-4BA1C5E77A6C}"/>
              </a:ext>
            </a:extLst>
          </p:cNvPr>
          <p:cNvSpPr txBox="1">
            <a:spLocks/>
          </p:cNvSpPr>
          <p:nvPr/>
        </p:nvSpPr>
        <p:spPr>
          <a:xfrm>
            <a:off x="5069200" y="864294"/>
            <a:ext cx="6158836" cy="647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HER3 expression and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AE7B2-7081-A7E8-2285-6A5AC6B545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947" b="51210"/>
          <a:stretch/>
        </p:blipFill>
        <p:spPr>
          <a:xfrm>
            <a:off x="733425" y="1330106"/>
            <a:ext cx="3838575" cy="2305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A19322-959D-097E-9605-0F45AC91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52705" r="1947"/>
          <a:stretch/>
        </p:blipFill>
        <p:spPr>
          <a:xfrm>
            <a:off x="733425" y="4079898"/>
            <a:ext cx="3838575" cy="2234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72346-AAB2-9C4B-C4FB-A60009F6BD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9497" y="1287490"/>
            <a:ext cx="4057650" cy="24003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AD2A52-2E7D-C2BD-2493-5AA41E632CA4}"/>
              </a:ext>
            </a:extLst>
          </p:cNvPr>
          <p:cNvSpPr txBox="1">
            <a:spLocks/>
          </p:cNvSpPr>
          <p:nvPr/>
        </p:nvSpPr>
        <p:spPr>
          <a:xfrm>
            <a:off x="1602871" y="3778618"/>
            <a:ext cx="1264154" cy="4628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42B7212-EC48-564D-3353-6F8ECF8F5EAB}"/>
              </a:ext>
            </a:extLst>
          </p:cNvPr>
          <p:cNvSpPr txBox="1">
            <a:spLocks/>
          </p:cNvSpPr>
          <p:nvPr/>
        </p:nvSpPr>
        <p:spPr>
          <a:xfrm>
            <a:off x="4806996" y="3778618"/>
            <a:ext cx="7277558" cy="271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Consistent updated PFS and OS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No new safety signals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Slightly higher ORR in pts with EGFR-independent resistance (30 vs 48%)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Acquired resistance mutations included a HER3 frameshift mutation, TOP1 mutation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itchFamily="34" charset="0"/>
              </a:rPr>
              <a:t>HER3 expression did not select for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BEEEB-74CE-6F0B-54F0-3ACC9784003E}"/>
              </a:ext>
            </a:extLst>
          </p:cNvPr>
          <p:cNvSpPr txBox="1"/>
          <p:nvPr/>
        </p:nvSpPr>
        <p:spPr>
          <a:xfrm>
            <a:off x="2367280" y="6540063"/>
            <a:ext cx="15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Yu Ann Oncol 2024</a:t>
            </a:r>
          </a:p>
        </p:txBody>
      </p:sp>
    </p:spTree>
    <p:extLst>
      <p:ext uri="{BB962C8B-B14F-4D97-AF65-F5344CB8AC3E}">
        <p14:creationId xmlns:p14="http://schemas.microsoft.com/office/powerpoint/2010/main" val="404977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Patritumab deruxtecan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C8901-B57E-4333-BFA0-E7B6325572BE}"/>
              </a:ext>
            </a:extLst>
          </p:cNvPr>
          <p:cNvSpPr/>
          <p:nvPr/>
        </p:nvSpPr>
        <p:spPr>
          <a:xfrm>
            <a:off x="4719263" y="1257122"/>
            <a:ext cx="1469204" cy="7746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67B6A1-2FE4-4B67-8E3E-633C3B37E145}"/>
              </a:ext>
            </a:extLst>
          </p:cNvPr>
          <p:cNvSpPr/>
          <p:nvPr/>
        </p:nvSpPr>
        <p:spPr>
          <a:xfrm>
            <a:off x="8023260" y="915324"/>
            <a:ext cx="734602" cy="1999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E4D31-4521-7D8F-A5A6-F7DDF55E7871}"/>
              </a:ext>
            </a:extLst>
          </p:cNvPr>
          <p:cNvSpPr txBox="1"/>
          <p:nvPr/>
        </p:nvSpPr>
        <p:spPr>
          <a:xfrm>
            <a:off x="10841561" y="6568814"/>
            <a:ext cx="135043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 anchorCtr="0">
            <a:noAutofit/>
          </a:bodyPr>
          <a:lstStyle/>
          <a:p>
            <a:pPr defTabSz="914400" hangingPunct="0"/>
            <a:r>
              <a:rPr lang="en-US" sz="1200" dirty="0">
                <a:latin typeface="Calibri" panose="020F0502020204030204" pitchFamily="34" charset="0"/>
                <a:cs typeface="Calibri" pitchFamily="34" charset="0"/>
              </a:rPr>
              <a:t>Mok </a:t>
            </a:r>
            <a:r>
              <a:rPr lang="en-US" sz="1200" dirty="0" err="1">
                <a:latin typeface="Calibri" panose="020F0502020204030204" pitchFamily="34" charset="0"/>
                <a:cs typeface="Calibri" pitchFamily="34" charset="0"/>
              </a:rPr>
              <a:t>Fut</a:t>
            </a:r>
            <a:r>
              <a:rPr lang="en-US" sz="1200" dirty="0">
                <a:latin typeface="Calibri" panose="020F0502020204030204" pitchFamily="34" charset="0"/>
                <a:cs typeface="Calibri" pitchFamily="34" charset="0"/>
              </a:rPr>
              <a:t> Med 2023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8AC0E-998F-4529-70E1-D233C7FEAC09}"/>
              </a:ext>
            </a:extLst>
          </p:cNvPr>
          <p:cNvSpPr/>
          <p:nvPr/>
        </p:nvSpPr>
        <p:spPr>
          <a:xfrm>
            <a:off x="2211583" y="6737003"/>
            <a:ext cx="6156251" cy="89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16FB6-7030-143A-D9EA-9E3C966DF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805" y="856707"/>
            <a:ext cx="9897783" cy="312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DD488E-1E8C-C3A1-C959-CAC0C848F03F}"/>
              </a:ext>
            </a:extLst>
          </p:cNvPr>
          <p:cNvSpPr txBox="1"/>
          <p:nvPr/>
        </p:nvSpPr>
        <p:spPr>
          <a:xfrm>
            <a:off x="10132236" y="1354159"/>
            <a:ext cx="215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Progression-free survival by BICR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B325E3-5900-D532-5486-B4C1CDC0D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4445902"/>
            <a:ext cx="5434387" cy="2092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DF9FC5-B115-71AC-080F-ACC1258CB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900" y="4096112"/>
            <a:ext cx="3566336" cy="4457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C0857F-936B-9917-6EE4-02EE344EF0D5}"/>
              </a:ext>
            </a:extLst>
          </p:cNvPr>
          <p:cNvSpPr txBox="1"/>
          <p:nvPr/>
        </p:nvSpPr>
        <p:spPr>
          <a:xfrm>
            <a:off x="6549591" y="3771609"/>
            <a:ext cx="294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Press release: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F9AA2-4104-6AB5-0BB4-B15CAF4ACEC2}"/>
              </a:ext>
            </a:extLst>
          </p:cNvPr>
          <p:cNvSpPr txBox="1"/>
          <p:nvPr/>
        </p:nvSpPr>
        <p:spPr>
          <a:xfrm>
            <a:off x="471934" y="3946813"/>
            <a:ext cx="294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Press release: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70150-0E3B-7086-93E3-707D42762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69" y="4794071"/>
            <a:ext cx="5683931" cy="1228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05296-9E73-3772-B371-C299B4DD7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962" y="4304047"/>
            <a:ext cx="2397245" cy="3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922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Template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21" ma:contentTypeDescription="Create a new document." ma:contentTypeScope="" ma:versionID="500711ca9c67da191d2b15b5ca992245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508e5b81f94dd78c708f6de3fbd9d7e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  <xsd:element ref="ns1:MediaServiceObjectDetectorVersions" minOccurs="0"/>
                <xsd:element ref="ns1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196BE-3704-489B-9AC3-7B576A979F6B}">
  <ds:schemaRefs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28BB71-994E-4C76-9F03-92959C306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C3FFA-3B16-4852-8C65-36C391E8D4FD}"/>
</file>

<file path=docProps/app.xml><?xml version="1.0" encoding="utf-8"?>
<Properties xmlns="http://schemas.openxmlformats.org/officeDocument/2006/extended-properties" xmlns:vt="http://schemas.openxmlformats.org/officeDocument/2006/docPropsVTypes">
  <Template>Slide  Set 9</Template>
  <TotalTime>24916</TotalTime>
  <Words>770</Words>
  <Application>Microsoft Macintosh PowerPoint</Application>
  <PresentationFormat>Widescreen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Corbel</vt:lpstr>
      <vt:lpstr>Slide Template</vt:lpstr>
      <vt:lpstr>Other relevant topics in  EGFR mutation-positive NSCLC,  such as nonmetastatic disease, exon 20 insertion mutations and novel agents</vt:lpstr>
      <vt:lpstr>Neoadjuvant osimertinib for early stage</vt:lpstr>
      <vt:lpstr>Neoadjuvant osimertinib for early stage</vt:lpstr>
      <vt:lpstr>ADAURA MRD Analysis</vt:lpstr>
      <vt:lpstr>LAURA: Osimertinib after chemoradiation</vt:lpstr>
      <vt:lpstr>Take home: LAURA: Osimertinib after chemoradiation</vt:lpstr>
      <vt:lpstr>Patritumab deruxtecan</vt:lpstr>
      <vt:lpstr>Patritumab deruxtecan</vt:lpstr>
      <vt:lpstr>Patritumab deruxtecan</vt:lpstr>
      <vt:lpstr>Datopotamab deruxtecan</vt:lpstr>
      <vt:lpstr>Datopotamab deruxtecan</vt:lpstr>
      <vt:lpstr>Datopotamab deruxtecan</vt:lpstr>
      <vt:lpstr>Sacituzumab tirumotecan</vt:lpstr>
      <vt:lpstr>Sacituzumab tirumotecan</vt:lpstr>
      <vt:lpstr>Zipalertinib after amivantamab</vt:lpstr>
      <vt:lpstr>Ongoing zipalertinib trials</vt:lpstr>
    </vt:vector>
  </TitlesOfParts>
  <Company>MSKCC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Slide Title Here (Georgia Bold 40 pt. type)</dc:title>
  <dc:creator>mellingi</dc:creator>
  <cp:lastModifiedBy>Microsoft Office User</cp:lastModifiedBy>
  <cp:revision>634</cp:revision>
  <cp:lastPrinted>2021-06-16T22:02:19Z</cp:lastPrinted>
  <dcterms:created xsi:type="dcterms:W3CDTF">2015-05-20T21:14:36Z</dcterms:created>
  <dcterms:modified xsi:type="dcterms:W3CDTF">2025-01-14T18:00:27Z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