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entation.xml" ContentType="application/vnd.openxmlformats-officedocument.presentationml.presentation.main+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7" r:id="rId3"/>
    <p:sldId id="258" r:id="rId4"/>
    <p:sldId id="284" r:id="rId5"/>
    <p:sldId id="260" r:id="rId6"/>
    <p:sldId id="261" r:id="rId7"/>
    <p:sldId id="262" r:id="rId8"/>
    <p:sldId id="285" r:id="rId9"/>
    <p:sldId id="263" r:id="rId10"/>
    <p:sldId id="264" r:id="rId11"/>
    <p:sldId id="2147480256" r:id="rId12"/>
    <p:sldId id="286" r:id="rId13"/>
    <p:sldId id="266" r:id="rId14"/>
    <p:sldId id="267" r:id="rId15"/>
    <p:sldId id="268" r:id="rId16"/>
    <p:sldId id="269" r:id="rId17"/>
    <p:sldId id="270" r:id="rId18"/>
    <p:sldId id="271" r:id="rId19"/>
    <p:sldId id="272" r:id="rId20"/>
    <p:sldId id="273" r:id="rId21"/>
    <p:sldId id="277" r:id="rId22"/>
    <p:sldId id="275" r:id="rId23"/>
    <p:sldId id="276" r:id="rId24"/>
    <p:sldId id="287" r:id="rId25"/>
    <p:sldId id="289" r:id="rId26"/>
    <p:sldId id="290" r:id="rId27"/>
    <p:sldId id="291" r:id="rId28"/>
    <p:sldId id="278" r:id="rId29"/>
    <p:sldId id="279" r:id="rId30"/>
    <p:sldId id="280" r:id="rId31"/>
    <p:sldId id="281" r:id="rId32"/>
    <p:sldId id="282" r:id="rId33"/>
    <p:sldId id="288" r:id="rId34"/>
    <p:sldId id="283" r:id="rId35"/>
    <p:sldId id="2147480255" r:id="rId36"/>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EF1"/>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p:restoredTop sz="91370"/>
  </p:normalViewPr>
  <p:slideViewPr>
    <p:cSldViewPr snapToGrid="0">
      <p:cViewPr varScale="1">
        <p:scale>
          <a:sx n="111" d="100"/>
          <a:sy n="111" d="100"/>
        </p:scale>
        <p:origin x="1016" y="200"/>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yton Campbell" userId="940b6898-3713-461a-9d33-16912b1a079a" providerId="ADAL" clId="{056AE2F8-E640-694B-9B70-24B525381832}"/>
    <pc:docChg chg="delSld modSld">
      <pc:chgData name="Clayton Campbell" userId="940b6898-3713-461a-9d33-16912b1a079a" providerId="ADAL" clId="{056AE2F8-E640-694B-9B70-24B525381832}" dt="2025-01-14T17:34:12.006" v="2" actId="2696"/>
      <pc:docMkLst>
        <pc:docMk/>
      </pc:docMkLst>
      <pc:sldChg chg="del">
        <pc:chgData name="Clayton Campbell" userId="940b6898-3713-461a-9d33-16912b1a079a" providerId="ADAL" clId="{056AE2F8-E640-694B-9B70-24B525381832}" dt="2025-01-14T17:34:12.006" v="2" actId="2696"/>
        <pc:sldMkLst>
          <pc:docMk/>
          <pc:sldMk cId="2070993749" sldId="293"/>
        </pc:sldMkLst>
      </pc:sldChg>
      <pc:sldChg chg="modSp mod">
        <pc:chgData name="Clayton Campbell" userId="940b6898-3713-461a-9d33-16912b1a079a" providerId="ADAL" clId="{056AE2F8-E640-694B-9B70-24B525381832}" dt="2025-01-14T17:34:02.306" v="1" actId="14734"/>
        <pc:sldMkLst>
          <pc:docMk/>
          <pc:sldMk cId="1663963796" sldId="2147480255"/>
        </pc:sldMkLst>
        <pc:graphicFrameChg chg="modGraphic">
          <ac:chgData name="Clayton Campbell" userId="940b6898-3713-461a-9d33-16912b1a079a" providerId="ADAL" clId="{056AE2F8-E640-694B-9B70-24B525381832}" dt="2025-01-14T17:34:02.306" v="1" actId="14734"/>
          <ac:graphicFrameMkLst>
            <pc:docMk/>
            <pc:sldMk cId="1663963796" sldId="2147480255"/>
            <ac:graphicFrameMk id="3" creationId="{3830C3C7-F46A-3DFB-F110-57F5B0E7CC03}"/>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46D9E-4B23-C947-81A9-36900CC815C6}" type="datetimeFigureOut">
              <a:rPr lang="es-ES_tradnl" smtClean="0"/>
              <a:t>17/1/25</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AE7F3-80E6-3B45-944D-1A7EE2A7E78B}" type="slidenum">
              <a:rPr lang="es-ES_tradnl" smtClean="0"/>
              <a:t>‹#›</a:t>
            </a:fld>
            <a:endParaRPr lang="es-ES_tradnl"/>
          </a:p>
        </p:txBody>
      </p:sp>
    </p:spTree>
    <p:extLst>
      <p:ext uri="{BB962C8B-B14F-4D97-AF65-F5344CB8AC3E}">
        <p14:creationId xmlns:p14="http://schemas.microsoft.com/office/powerpoint/2010/main" val="430138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806AE7F3-80E6-3B45-944D-1A7EE2A7E78B}" type="slidenum">
              <a:rPr lang="es-ES_tradnl" smtClean="0"/>
              <a:t>13</a:t>
            </a:fld>
            <a:endParaRPr lang="es-ES_tradnl"/>
          </a:p>
        </p:txBody>
      </p:sp>
    </p:spTree>
    <p:extLst>
      <p:ext uri="{BB962C8B-B14F-4D97-AF65-F5344CB8AC3E}">
        <p14:creationId xmlns:p14="http://schemas.microsoft.com/office/powerpoint/2010/main" val="910984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806AE7F3-80E6-3B45-944D-1A7EE2A7E78B}" type="slidenum">
              <a:rPr lang="es-ES_tradnl" smtClean="0"/>
              <a:t>26</a:t>
            </a:fld>
            <a:endParaRPr lang="es-ES_tradnl"/>
          </a:p>
        </p:txBody>
      </p:sp>
    </p:spTree>
    <p:extLst>
      <p:ext uri="{BB962C8B-B14F-4D97-AF65-F5344CB8AC3E}">
        <p14:creationId xmlns:p14="http://schemas.microsoft.com/office/powerpoint/2010/main" val="369017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AE7F3-80E6-3B45-944D-1A7EE2A7E78B}" type="slidenum">
              <a:rPr lang="es-ES_tradnl" smtClean="0"/>
              <a:t>34</a:t>
            </a:fld>
            <a:endParaRPr lang="es-ES_tradnl"/>
          </a:p>
        </p:txBody>
      </p:sp>
    </p:spTree>
    <p:extLst>
      <p:ext uri="{BB962C8B-B14F-4D97-AF65-F5344CB8AC3E}">
        <p14:creationId xmlns:p14="http://schemas.microsoft.com/office/powerpoint/2010/main" val="2048657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1C62D-DDDB-D44E-6CD1-25842A42278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F79A7DC-A382-4F81-8239-21B3832E2A9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8F70DFA-155D-AD7F-7A1B-919FA6D2938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364751A-834A-13BA-745E-38FA8981B3AE}"/>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9241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45C1-53AB-6F32-E55C-BBBF9598663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s-ES_tradnl"/>
          </a:p>
        </p:txBody>
      </p:sp>
      <p:sp>
        <p:nvSpPr>
          <p:cNvPr id="3" name="Subtitle 2">
            <a:extLst>
              <a:ext uri="{FF2B5EF4-FFF2-40B4-BE49-F238E27FC236}">
                <a16:creationId xmlns:a16="http://schemas.microsoft.com/office/drawing/2014/main" id="{0CADC74D-FD59-2548-05FB-C9A28D5168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s-ES_tradnl"/>
          </a:p>
        </p:txBody>
      </p:sp>
      <p:sp>
        <p:nvSpPr>
          <p:cNvPr id="4" name="Date Placeholder 3">
            <a:extLst>
              <a:ext uri="{FF2B5EF4-FFF2-40B4-BE49-F238E27FC236}">
                <a16:creationId xmlns:a16="http://schemas.microsoft.com/office/drawing/2014/main" id="{5F3C21E3-D9E2-D000-D768-155A3E3B0B3F}"/>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5" name="Footer Placeholder 4">
            <a:extLst>
              <a:ext uri="{FF2B5EF4-FFF2-40B4-BE49-F238E27FC236}">
                <a16:creationId xmlns:a16="http://schemas.microsoft.com/office/drawing/2014/main" id="{2C1D7A04-753E-CFC6-39C4-5E382F4FCCC4}"/>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058AA3D7-7782-129B-3016-AD2200904E1C}"/>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258200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AF88-71EE-30E8-2980-F223F90AB2D7}"/>
              </a:ext>
            </a:extLst>
          </p:cNvPr>
          <p:cNvSpPr>
            <a:spLocks noGrp="1"/>
          </p:cNvSpPr>
          <p:nvPr>
            <p:ph type="title"/>
          </p:nvPr>
        </p:nvSpPr>
        <p:spPr/>
        <p:txBody>
          <a:bodyPr/>
          <a:lstStyle/>
          <a:p>
            <a:r>
              <a:rPr lang="en-GB"/>
              <a:t>Click to edit Master title style</a:t>
            </a:r>
            <a:endParaRPr lang="es-ES_tradnl"/>
          </a:p>
        </p:txBody>
      </p:sp>
      <p:sp>
        <p:nvSpPr>
          <p:cNvPr id="3" name="Vertical Text Placeholder 2">
            <a:extLst>
              <a:ext uri="{FF2B5EF4-FFF2-40B4-BE49-F238E27FC236}">
                <a16:creationId xmlns:a16="http://schemas.microsoft.com/office/drawing/2014/main" id="{D4C5E553-8868-1EC8-CE8C-8705EF6297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id="{1DAD7E09-1E57-7096-AAAD-02BC5C317553}"/>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5" name="Footer Placeholder 4">
            <a:extLst>
              <a:ext uri="{FF2B5EF4-FFF2-40B4-BE49-F238E27FC236}">
                <a16:creationId xmlns:a16="http://schemas.microsoft.com/office/drawing/2014/main" id="{A2DB9379-A299-CA15-5200-CA4250689D8D}"/>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FB620127-FFD3-B429-64FB-00488D53DA5C}"/>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2770268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34AEC2-1026-F143-1AEE-7DB8776926D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s-ES_tradnl"/>
          </a:p>
        </p:txBody>
      </p:sp>
      <p:sp>
        <p:nvSpPr>
          <p:cNvPr id="3" name="Vertical Text Placeholder 2">
            <a:extLst>
              <a:ext uri="{FF2B5EF4-FFF2-40B4-BE49-F238E27FC236}">
                <a16:creationId xmlns:a16="http://schemas.microsoft.com/office/drawing/2014/main" id="{A24E343A-6585-A6E2-D36D-CA3183E31AE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id="{C45EA15E-BA0B-4D54-7A00-FC259051CAB7}"/>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5" name="Footer Placeholder 4">
            <a:extLst>
              <a:ext uri="{FF2B5EF4-FFF2-40B4-BE49-F238E27FC236}">
                <a16:creationId xmlns:a16="http://schemas.microsoft.com/office/drawing/2014/main" id="{740518FE-9843-158D-5931-DFE9B5B86818}"/>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C2BF75BE-82FD-2D7A-AB84-E2055C2FC2EC}"/>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2803657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28A7-22F2-9A70-84D0-652DC603FB8F}"/>
              </a:ext>
            </a:extLst>
          </p:cNvPr>
          <p:cNvSpPr>
            <a:spLocks noGrp="1"/>
          </p:cNvSpPr>
          <p:nvPr>
            <p:ph type="title"/>
          </p:nvPr>
        </p:nvSpPr>
        <p:spPr/>
        <p:txBody>
          <a:body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id="{7DCF62B2-C76B-4BFE-B231-4CDB7C0224E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id="{0F9DFFAA-F6D5-4357-16A9-0A77C79335B8}"/>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5" name="Footer Placeholder 4">
            <a:extLst>
              <a:ext uri="{FF2B5EF4-FFF2-40B4-BE49-F238E27FC236}">
                <a16:creationId xmlns:a16="http://schemas.microsoft.com/office/drawing/2014/main" id="{EE27F250-0052-0F8B-221C-4463BD8FFED5}"/>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A69262BA-9664-8788-649E-956C99E616D8}"/>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1573825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0CD2-7FE0-A36C-5DE8-6A08CD397C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s-ES_tradnl"/>
          </a:p>
        </p:txBody>
      </p:sp>
      <p:sp>
        <p:nvSpPr>
          <p:cNvPr id="3" name="Text Placeholder 2">
            <a:extLst>
              <a:ext uri="{FF2B5EF4-FFF2-40B4-BE49-F238E27FC236}">
                <a16:creationId xmlns:a16="http://schemas.microsoft.com/office/drawing/2014/main" id="{313F5F65-E614-4863-13AE-C333EDA656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E9A6181-8DF0-CFF7-000C-B90017D32B71}"/>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5" name="Footer Placeholder 4">
            <a:extLst>
              <a:ext uri="{FF2B5EF4-FFF2-40B4-BE49-F238E27FC236}">
                <a16:creationId xmlns:a16="http://schemas.microsoft.com/office/drawing/2014/main" id="{E555C77D-08CC-186C-B451-BAC63A62249B}"/>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CDF937EE-7D97-4B0C-85D0-6C12E322C074}"/>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3348623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9878-5F20-30E2-A63F-D78DAC5C231D}"/>
              </a:ext>
            </a:extLst>
          </p:cNvPr>
          <p:cNvSpPr>
            <a:spLocks noGrp="1"/>
          </p:cNvSpPr>
          <p:nvPr>
            <p:ph type="title"/>
          </p:nvPr>
        </p:nvSpPr>
        <p:spPr/>
        <p:txBody>
          <a:body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id="{20ACA4BB-E9AD-02EC-2F41-ECDDCCF94A2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Content Placeholder 3">
            <a:extLst>
              <a:ext uri="{FF2B5EF4-FFF2-40B4-BE49-F238E27FC236}">
                <a16:creationId xmlns:a16="http://schemas.microsoft.com/office/drawing/2014/main" id="{3302B3A7-A410-3DF3-A72C-9D855AC93DD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5" name="Date Placeholder 4">
            <a:extLst>
              <a:ext uri="{FF2B5EF4-FFF2-40B4-BE49-F238E27FC236}">
                <a16:creationId xmlns:a16="http://schemas.microsoft.com/office/drawing/2014/main" id="{D776B160-4361-3BEE-38A4-592D09A74333}"/>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6" name="Footer Placeholder 5">
            <a:extLst>
              <a:ext uri="{FF2B5EF4-FFF2-40B4-BE49-F238E27FC236}">
                <a16:creationId xmlns:a16="http://schemas.microsoft.com/office/drawing/2014/main" id="{C4BB7A5C-6886-1BCA-B537-C3F5F46CF222}"/>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57FBA3FE-2921-7F84-7306-948BA6B422CC}"/>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19180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1756-B3D8-DC14-1CE1-D3897BDB20DA}"/>
              </a:ext>
            </a:extLst>
          </p:cNvPr>
          <p:cNvSpPr>
            <a:spLocks noGrp="1"/>
          </p:cNvSpPr>
          <p:nvPr>
            <p:ph type="title"/>
          </p:nvPr>
        </p:nvSpPr>
        <p:spPr>
          <a:xfrm>
            <a:off x="839788" y="365125"/>
            <a:ext cx="10515600" cy="1325563"/>
          </a:xfrm>
        </p:spPr>
        <p:txBody>
          <a:bodyPr/>
          <a:lstStyle/>
          <a:p>
            <a:r>
              <a:rPr lang="en-GB"/>
              <a:t>Click to edit Master title style</a:t>
            </a:r>
            <a:endParaRPr lang="es-ES_tradnl"/>
          </a:p>
        </p:txBody>
      </p:sp>
      <p:sp>
        <p:nvSpPr>
          <p:cNvPr id="3" name="Text Placeholder 2">
            <a:extLst>
              <a:ext uri="{FF2B5EF4-FFF2-40B4-BE49-F238E27FC236}">
                <a16:creationId xmlns:a16="http://schemas.microsoft.com/office/drawing/2014/main" id="{D88E2373-966C-EFE8-7B60-051E41E1D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4951CD8-704B-91B1-1A1F-B4C2F1BDB6C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5" name="Text Placeholder 4">
            <a:extLst>
              <a:ext uri="{FF2B5EF4-FFF2-40B4-BE49-F238E27FC236}">
                <a16:creationId xmlns:a16="http://schemas.microsoft.com/office/drawing/2014/main" id="{D40C4EE3-84FD-F2BA-2989-0247038308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F37403-21BD-3F6D-FB55-5F65BA6D929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7" name="Date Placeholder 6">
            <a:extLst>
              <a:ext uri="{FF2B5EF4-FFF2-40B4-BE49-F238E27FC236}">
                <a16:creationId xmlns:a16="http://schemas.microsoft.com/office/drawing/2014/main" id="{DA8963D7-346E-A5E1-8F34-34743AF4BAA9}"/>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8" name="Footer Placeholder 7">
            <a:extLst>
              <a:ext uri="{FF2B5EF4-FFF2-40B4-BE49-F238E27FC236}">
                <a16:creationId xmlns:a16="http://schemas.microsoft.com/office/drawing/2014/main" id="{A0D17650-8F99-2441-0DF6-B2BF59C80523}"/>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42963E49-FA99-ED5B-A5DC-3BB191DBCD1B}"/>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1669736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E65F4-B638-AC49-F64B-4BF55AD7F557}"/>
              </a:ext>
            </a:extLst>
          </p:cNvPr>
          <p:cNvSpPr>
            <a:spLocks noGrp="1"/>
          </p:cNvSpPr>
          <p:nvPr>
            <p:ph type="title"/>
          </p:nvPr>
        </p:nvSpPr>
        <p:spPr/>
        <p:txBody>
          <a:bodyPr/>
          <a:lstStyle/>
          <a:p>
            <a:r>
              <a:rPr lang="en-GB"/>
              <a:t>Click to edit Master title style</a:t>
            </a:r>
            <a:endParaRPr lang="es-ES_tradnl"/>
          </a:p>
        </p:txBody>
      </p:sp>
      <p:sp>
        <p:nvSpPr>
          <p:cNvPr id="3" name="Date Placeholder 2">
            <a:extLst>
              <a:ext uri="{FF2B5EF4-FFF2-40B4-BE49-F238E27FC236}">
                <a16:creationId xmlns:a16="http://schemas.microsoft.com/office/drawing/2014/main" id="{4ED7CAF9-6E67-B465-5DA1-FF018D693E9A}"/>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4" name="Footer Placeholder 3">
            <a:extLst>
              <a:ext uri="{FF2B5EF4-FFF2-40B4-BE49-F238E27FC236}">
                <a16:creationId xmlns:a16="http://schemas.microsoft.com/office/drawing/2014/main" id="{D15D96A4-9779-ABC7-F793-D0506C4896FE}"/>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EABF29B1-2B49-9400-3EA3-C64843E1B334}"/>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3641379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DB9C6-A7A8-2793-A832-1FD7F28CC399}"/>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3" name="Footer Placeholder 2">
            <a:extLst>
              <a:ext uri="{FF2B5EF4-FFF2-40B4-BE49-F238E27FC236}">
                <a16:creationId xmlns:a16="http://schemas.microsoft.com/office/drawing/2014/main" id="{A0C667F3-DA49-E229-46A6-C0D9EB93C5D5}"/>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FA272A96-9622-79F0-F45C-C7DFC430062C}"/>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2094502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84832-EC74-D410-4C01-015D9EF0AC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id="{D1685216-6973-3258-D4AE-C05221F622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Text Placeholder 3">
            <a:extLst>
              <a:ext uri="{FF2B5EF4-FFF2-40B4-BE49-F238E27FC236}">
                <a16:creationId xmlns:a16="http://schemas.microsoft.com/office/drawing/2014/main" id="{10B67571-4909-29C2-50C1-6D3A6A6E6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610E72-0896-1BBA-7DC7-C7345C91FFED}"/>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6" name="Footer Placeholder 5">
            <a:extLst>
              <a:ext uri="{FF2B5EF4-FFF2-40B4-BE49-F238E27FC236}">
                <a16:creationId xmlns:a16="http://schemas.microsoft.com/office/drawing/2014/main" id="{1279759F-5BEF-2970-4DF1-0B881EBF1D5B}"/>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3FE5C216-5779-79B5-F598-5E66B7E5C5AC}"/>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4152221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9019-7C86-0827-2468-2D3B253F04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ES_tradnl"/>
          </a:p>
        </p:txBody>
      </p:sp>
      <p:sp>
        <p:nvSpPr>
          <p:cNvPr id="3" name="Picture Placeholder 2">
            <a:extLst>
              <a:ext uri="{FF2B5EF4-FFF2-40B4-BE49-F238E27FC236}">
                <a16:creationId xmlns:a16="http://schemas.microsoft.com/office/drawing/2014/main" id="{CCB457F6-B59A-28A8-E9C2-CDDBEB8AD2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76E6796B-FA95-C68E-8C97-D1C354566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10384D-9986-9A6B-2FEF-9A955F8E868B}"/>
              </a:ext>
            </a:extLst>
          </p:cNvPr>
          <p:cNvSpPr>
            <a:spLocks noGrp="1"/>
          </p:cNvSpPr>
          <p:nvPr>
            <p:ph type="dt" sz="half" idx="10"/>
          </p:nvPr>
        </p:nvSpPr>
        <p:spPr/>
        <p:txBody>
          <a:bodyPr/>
          <a:lstStyle/>
          <a:p>
            <a:fld id="{46491CE2-0CEA-5747-8087-13629839957C}" type="datetimeFigureOut">
              <a:rPr lang="es-ES_tradnl" smtClean="0"/>
              <a:t>17/1/25</a:t>
            </a:fld>
            <a:endParaRPr lang="es-ES_tradnl"/>
          </a:p>
        </p:txBody>
      </p:sp>
      <p:sp>
        <p:nvSpPr>
          <p:cNvPr id="6" name="Footer Placeholder 5">
            <a:extLst>
              <a:ext uri="{FF2B5EF4-FFF2-40B4-BE49-F238E27FC236}">
                <a16:creationId xmlns:a16="http://schemas.microsoft.com/office/drawing/2014/main" id="{D3C571F1-5F86-32AC-C636-F624B3D8A8B4}"/>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BFEE9014-2490-DDE4-50C7-2E66C0B9C1F9}"/>
              </a:ext>
            </a:extLst>
          </p:cNvPr>
          <p:cNvSpPr>
            <a:spLocks noGrp="1"/>
          </p:cNvSpPr>
          <p:nvPr>
            <p:ph type="sldNum" sz="quarter" idx="12"/>
          </p:nvPr>
        </p:nvSpPr>
        <p:spPr/>
        <p:txBody>
          <a:body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1324218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59820-227E-A9AA-6763-22C716540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s-ES_tradnl"/>
          </a:p>
        </p:txBody>
      </p:sp>
      <p:sp>
        <p:nvSpPr>
          <p:cNvPr id="3" name="Text Placeholder 2">
            <a:extLst>
              <a:ext uri="{FF2B5EF4-FFF2-40B4-BE49-F238E27FC236}">
                <a16:creationId xmlns:a16="http://schemas.microsoft.com/office/drawing/2014/main" id="{FA7E9C58-EC3C-C157-8EDD-110633BFA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id="{2BC12BB9-A47F-9A07-C0C7-7917913499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491CE2-0CEA-5747-8087-13629839957C}" type="datetimeFigureOut">
              <a:rPr lang="es-ES_tradnl" smtClean="0"/>
              <a:t>17/1/25</a:t>
            </a:fld>
            <a:endParaRPr lang="es-ES_tradnl"/>
          </a:p>
        </p:txBody>
      </p:sp>
      <p:sp>
        <p:nvSpPr>
          <p:cNvPr id="5" name="Footer Placeholder 4">
            <a:extLst>
              <a:ext uri="{FF2B5EF4-FFF2-40B4-BE49-F238E27FC236}">
                <a16:creationId xmlns:a16="http://schemas.microsoft.com/office/drawing/2014/main" id="{F4896277-86EB-8834-3083-2F16B5603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_tradnl"/>
          </a:p>
        </p:txBody>
      </p:sp>
      <p:sp>
        <p:nvSpPr>
          <p:cNvPr id="6" name="Slide Number Placeholder 5">
            <a:extLst>
              <a:ext uri="{FF2B5EF4-FFF2-40B4-BE49-F238E27FC236}">
                <a16:creationId xmlns:a16="http://schemas.microsoft.com/office/drawing/2014/main" id="{20166757-807D-D7F8-03D8-2E5EEC3117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3BADE1-F639-0248-8ADC-DA20F8FC5FCF}" type="slidenum">
              <a:rPr lang="es-ES_tradnl" smtClean="0"/>
              <a:t>‹#›</a:t>
            </a:fld>
            <a:endParaRPr lang="es-ES_tradnl"/>
          </a:p>
        </p:txBody>
      </p:sp>
    </p:spTree>
    <p:extLst>
      <p:ext uri="{BB962C8B-B14F-4D97-AF65-F5344CB8AC3E}">
        <p14:creationId xmlns:p14="http://schemas.microsoft.com/office/powerpoint/2010/main" val="740784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FC92-82C2-0EF5-FA77-5D566B2E3C62}"/>
              </a:ext>
            </a:extLst>
          </p:cNvPr>
          <p:cNvSpPr>
            <a:spLocks noGrp="1"/>
          </p:cNvSpPr>
          <p:nvPr>
            <p:ph type="ctrTitle"/>
          </p:nvPr>
        </p:nvSpPr>
        <p:spPr>
          <a:xfrm>
            <a:off x="1524000" y="301748"/>
            <a:ext cx="9144000" cy="2387600"/>
          </a:xfrm>
        </p:spPr>
        <p:txBody>
          <a:bodyPr>
            <a:normAutofit/>
          </a:bodyPr>
          <a:lstStyle/>
          <a:p>
            <a:r>
              <a:rPr lang="es-ES_tradnl" sz="2800" b="1" dirty="0">
                <a:solidFill>
                  <a:srgbClr val="002060"/>
                </a:solidFill>
                <a:latin typeface="Calibri" panose="020F0502020204030204" pitchFamily="34" charset="0"/>
                <a:cs typeface="Calibri" panose="020F0502020204030204" pitchFamily="34" charset="0"/>
              </a:rPr>
              <a:t>Management </a:t>
            </a:r>
            <a:r>
              <a:rPr lang="es-ES_tradnl" sz="2800" b="1" dirty="0" err="1">
                <a:solidFill>
                  <a:srgbClr val="002060"/>
                </a:solidFill>
                <a:latin typeface="Calibri" panose="020F0502020204030204" pitchFamily="34" charset="0"/>
                <a:cs typeface="Calibri" panose="020F0502020204030204" pitchFamily="34" charset="0"/>
              </a:rPr>
              <a:t>of</a:t>
            </a:r>
            <a:r>
              <a:rPr lang="es-ES_tradnl" sz="2800" b="1" dirty="0">
                <a:solidFill>
                  <a:srgbClr val="002060"/>
                </a:solidFill>
                <a:latin typeface="Calibri" panose="020F0502020204030204" pitchFamily="34" charset="0"/>
                <a:cs typeface="Calibri" panose="020F0502020204030204" pitchFamily="34" charset="0"/>
              </a:rPr>
              <a:t> </a:t>
            </a:r>
            <a:r>
              <a:rPr lang="es-ES_tradnl" sz="2800" b="1" dirty="0" err="1">
                <a:solidFill>
                  <a:srgbClr val="002060"/>
                </a:solidFill>
                <a:latin typeface="Calibri" panose="020F0502020204030204" pitchFamily="34" charset="0"/>
                <a:cs typeface="Calibri" panose="020F0502020204030204" pitchFamily="34" charset="0"/>
              </a:rPr>
              <a:t>Metastatic</a:t>
            </a:r>
            <a:r>
              <a:rPr lang="es-ES_tradnl" sz="2800" b="1" dirty="0">
                <a:solidFill>
                  <a:srgbClr val="002060"/>
                </a:solidFill>
                <a:latin typeface="Calibri" panose="020F0502020204030204" pitchFamily="34" charset="0"/>
                <a:cs typeface="Calibri" panose="020F0502020204030204" pitchFamily="34" charset="0"/>
              </a:rPr>
              <a:t> EGFR </a:t>
            </a:r>
            <a:r>
              <a:rPr lang="es-ES_tradnl" sz="2800" b="1" dirty="0" err="1">
                <a:solidFill>
                  <a:srgbClr val="002060"/>
                </a:solidFill>
                <a:latin typeface="Calibri" panose="020F0502020204030204" pitchFamily="34" charset="0"/>
                <a:cs typeface="Calibri" panose="020F0502020204030204" pitchFamily="34" charset="0"/>
              </a:rPr>
              <a:t>Mutation</a:t>
            </a:r>
            <a:r>
              <a:rPr lang="es-ES_tradnl" sz="2800" b="1" dirty="0">
                <a:solidFill>
                  <a:srgbClr val="002060"/>
                </a:solidFill>
                <a:latin typeface="Calibri" panose="020F0502020204030204" pitchFamily="34" charset="0"/>
                <a:cs typeface="Calibri" panose="020F0502020204030204" pitchFamily="34" charset="0"/>
              </a:rPr>
              <a:t>-Positive NSCLC </a:t>
            </a:r>
          </a:p>
        </p:txBody>
      </p:sp>
      <p:sp>
        <p:nvSpPr>
          <p:cNvPr id="3" name="Subtitle 2">
            <a:extLst>
              <a:ext uri="{FF2B5EF4-FFF2-40B4-BE49-F238E27FC236}">
                <a16:creationId xmlns:a16="http://schemas.microsoft.com/office/drawing/2014/main" id="{6E197C64-7520-E39A-9D22-DBB122CDD4C9}"/>
              </a:ext>
            </a:extLst>
          </p:cNvPr>
          <p:cNvSpPr>
            <a:spLocks noGrp="1"/>
          </p:cNvSpPr>
          <p:nvPr>
            <p:ph type="subTitle" idx="1"/>
          </p:nvPr>
        </p:nvSpPr>
        <p:spPr/>
        <p:txBody>
          <a:bodyPr>
            <a:normAutofit/>
          </a:bodyPr>
          <a:lstStyle/>
          <a:p>
            <a:r>
              <a:rPr lang="es-ES_tradnl" b="1" dirty="0">
                <a:solidFill>
                  <a:schemeClr val="bg1">
                    <a:lumMod val="50000"/>
                  </a:schemeClr>
                </a:solidFill>
                <a:latin typeface="Calibri" panose="020F0502020204030204" pitchFamily="34" charset="0"/>
                <a:cs typeface="Calibri" panose="020F0502020204030204" pitchFamily="34" charset="0"/>
              </a:rPr>
              <a:t>Enriqueta </a:t>
            </a:r>
            <a:r>
              <a:rPr lang="es-ES_tradnl" b="1" dirty="0" err="1">
                <a:solidFill>
                  <a:schemeClr val="bg1">
                    <a:lumMod val="50000"/>
                  </a:schemeClr>
                </a:solidFill>
                <a:latin typeface="Calibri" panose="020F0502020204030204" pitchFamily="34" charset="0"/>
                <a:cs typeface="Calibri" panose="020F0502020204030204" pitchFamily="34" charset="0"/>
              </a:rPr>
              <a:t>Felip</a:t>
            </a:r>
            <a:endParaRPr lang="es-ES_tradnl" b="1" dirty="0">
              <a:solidFill>
                <a:schemeClr val="bg1">
                  <a:lumMod val="50000"/>
                </a:schemeClr>
              </a:solidFill>
              <a:latin typeface="Calibri" panose="020F0502020204030204" pitchFamily="34" charset="0"/>
              <a:cs typeface="Calibri" panose="020F0502020204030204" pitchFamily="34" charset="0"/>
            </a:endParaRPr>
          </a:p>
          <a:p>
            <a:r>
              <a:rPr lang="en-US" sz="2000" dirty="0">
                <a:solidFill>
                  <a:schemeClr val="bg1">
                    <a:lumMod val="50000"/>
                  </a:schemeClr>
                </a:solidFill>
                <a:latin typeface="Calibri" panose="020F0502020204030204" pitchFamily="34" charset="0"/>
                <a:cs typeface="Calibri" panose="020F0502020204030204" pitchFamily="34" charset="0"/>
              </a:rPr>
              <a:t>Medical Oncology Service, </a:t>
            </a:r>
            <a:r>
              <a:rPr lang="en-US" sz="2000" dirty="0" err="1">
                <a:solidFill>
                  <a:schemeClr val="bg1">
                    <a:lumMod val="50000"/>
                  </a:schemeClr>
                </a:solidFill>
                <a:latin typeface="Calibri" panose="020F0502020204030204" pitchFamily="34" charset="0"/>
                <a:cs typeface="Calibri" panose="020F0502020204030204" pitchFamily="34" charset="0"/>
              </a:rPr>
              <a:t>Vall</a:t>
            </a:r>
            <a:r>
              <a:rPr lang="en-US" sz="2000" dirty="0">
                <a:solidFill>
                  <a:schemeClr val="bg1">
                    <a:lumMod val="50000"/>
                  </a:schemeClr>
                </a:solidFill>
                <a:latin typeface="Calibri" panose="020F0502020204030204" pitchFamily="34" charset="0"/>
                <a:cs typeface="Calibri" panose="020F0502020204030204" pitchFamily="34" charset="0"/>
              </a:rPr>
              <a:t> </a:t>
            </a:r>
            <a:r>
              <a:rPr lang="en-US" sz="2000" dirty="0" err="1">
                <a:solidFill>
                  <a:schemeClr val="bg1">
                    <a:lumMod val="50000"/>
                  </a:schemeClr>
                </a:solidFill>
                <a:latin typeface="Calibri" panose="020F0502020204030204" pitchFamily="34" charset="0"/>
                <a:cs typeface="Calibri" panose="020F0502020204030204" pitchFamily="34" charset="0"/>
              </a:rPr>
              <a:t>d’Hebron</a:t>
            </a:r>
            <a:r>
              <a:rPr lang="en-US" sz="2000" dirty="0">
                <a:solidFill>
                  <a:schemeClr val="bg1">
                    <a:lumMod val="50000"/>
                  </a:schemeClr>
                </a:solidFill>
                <a:latin typeface="Calibri" panose="020F0502020204030204" pitchFamily="34" charset="0"/>
                <a:cs typeface="Calibri" panose="020F0502020204030204" pitchFamily="34" charset="0"/>
              </a:rPr>
              <a:t> Institute of Oncology (VHIO), </a:t>
            </a:r>
            <a:r>
              <a:rPr lang="en-US" sz="2000" dirty="0" err="1">
                <a:solidFill>
                  <a:schemeClr val="bg1">
                    <a:lumMod val="50000"/>
                  </a:schemeClr>
                </a:solidFill>
                <a:latin typeface="Calibri" panose="020F0502020204030204" pitchFamily="34" charset="0"/>
                <a:cs typeface="Calibri" panose="020F0502020204030204" pitchFamily="34" charset="0"/>
              </a:rPr>
              <a:t>Vall</a:t>
            </a:r>
            <a:r>
              <a:rPr lang="en-US" sz="2000" dirty="0">
                <a:solidFill>
                  <a:schemeClr val="bg1">
                    <a:lumMod val="50000"/>
                  </a:schemeClr>
                </a:solidFill>
                <a:latin typeface="Calibri" panose="020F0502020204030204" pitchFamily="34" charset="0"/>
                <a:cs typeface="Calibri" panose="020F0502020204030204" pitchFamily="34" charset="0"/>
              </a:rPr>
              <a:t> </a:t>
            </a:r>
            <a:r>
              <a:rPr lang="en-US" sz="2000" dirty="0" err="1">
                <a:solidFill>
                  <a:schemeClr val="bg1">
                    <a:lumMod val="50000"/>
                  </a:schemeClr>
                </a:solidFill>
                <a:latin typeface="Calibri" panose="020F0502020204030204" pitchFamily="34" charset="0"/>
                <a:cs typeface="Calibri" panose="020F0502020204030204" pitchFamily="34" charset="0"/>
              </a:rPr>
              <a:t>d’Hebron</a:t>
            </a:r>
            <a:r>
              <a:rPr lang="en-US" sz="2000" dirty="0">
                <a:solidFill>
                  <a:schemeClr val="bg1">
                    <a:lumMod val="50000"/>
                  </a:schemeClr>
                </a:solidFill>
                <a:latin typeface="Calibri" panose="020F0502020204030204" pitchFamily="34" charset="0"/>
                <a:cs typeface="Calibri" panose="020F0502020204030204" pitchFamily="34" charset="0"/>
              </a:rPr>
              <a:t> Barcelona Hospital Campus, </a:t>
            </a:r>
            <a:r>
              <a:rPr lang="en-US" sz="2000" dirty="0" err="1">
                <a:solidFill>
                  <a:schemeClr val="bg1">
                    <a:lumMod val="50000"/>
                  </a:schemeClr>
                </a:solidFill>
                <a:latin typeface="Calibri" panose="020F0502020204030204" pitchFamily="34" charset="0"/>
                <a:cs typeface="Calibri" panose="020F0502020204030204" pitchFamily="34" charset="0"/>
              </a:rPr>
              <a:t>Universitat</a:t>
            </a:r>
            <a:r>
              <a:rPr lang="en-US" sz="2000" dirty="0">
                <a:solidFill>
                  <a:schemeClr val="bg1">
                    <a:lumMod val="50000"/>
                  </a:schemeClr>
                </a:solidFill>
                <a:latin typeface="Calibri" panose="020F0502020204030204" pitchFamily="34" charset="0"/>
                <a:cs typeface="Calibri" panose="020F0502020204030204" pitchFamily="34" charset="0"/>
              </a:rPr>
              <a:t> </a:t>
            </a:r>
            <a:r>
              <a:rPr lang="en-US" sz="2000" dirty="0" err="1">
                <a:solidFill>
                  <a:schemeClr val="bg1">
                    <a:lumMod val="50000"/>
                  </a:schemeClr>
                </a:solidFill>
                <a:latin typeface="Calibri" panose="020F0502020204030204" pitchFamily="34" charset="0"/>
                <a:cs typeface="Calibri" panose="020F0502020204030204" pitchFamily="34" charset="0"/>
              </a:rPr>
              <a:t>Autònoma</a:t>
            </a:r>
            <a:r>
              <a:rPr lang="en-US" sz="2000" dirty="0">
                <a:solidFill>
                  <a:schemeClr val="bg1">
                    <a:lumMod val="50000"/>
                  </a:schemeClr>
                </a:solidFill>
                <a:latin typeface="Calibri" panose="020F0502020204030204" pitchFamily="34" charset="0"/>
                <a:cs typeface="Calibri" panose="020F0502020204030204" pitchFamily="34" charset="0"/>
              </a:rPr>
              <a:t> de Barcelona, Barcelona, Spain</a:t>
            </a:r>
          </a:p>
          <a:p>
            <a:r>
              <a:rPr lang="en-US" sz="2000" b="1" dirty="0">
                <a:latin typeface="Calibri" panose="020F0502020204030204" pitchFamily="34" charset="0"/>
                <a:cs typeface="Calibri" panose="020F0502020204030204" pitchFamily="34" charset="0"/>
              </a:rPr>
              <a:t>January 15, 2025</a:t>
            </a:r>
            <a:endParaRPr lang="es-ES_tradnl"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1568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72C9-C5E7-C2D7-8538-996285F468F4}"/>
              </a:ext>
            </a:extLst>
          </p:cNvPr>
          <p:cNvSpPr>
            <a:spLocks noGrp="1"/>
          </p:cNvSpPr>
          <p:nvPr>
            <p:ph type="title"/>
          </p:nvPr>
        </p:nvSpPr>
        <p:spPr>
          <a:xfrm>
            <a:off x="287808" y="26816"/>
            <a:ext cx="10515600" cy="1325563"/>
          </a:xfrm>
        </p:spPr>
        <p:txBody>
          <a:bodyPr>
            <a:normAutofit/>
          </a:bodyPr>
          <a:lstStyle/>
          <a:p>
            <a:r>
              <a:rPr lang="en-US" sz="2200" b="1" dirty="0" err="1">
                <a:solidFill>
                  <a:srgbClr val="002060"/>
                </a:solidFill>
                <a:latin typeface="Calibri" panose="020F0502020204030204" pitchFamily="34" charset="0"/>
                <a:cs typeface="Calibri" panose="020F0502020204030204" pitchFamily="34" charset="0"/>
              </a:rPr>
              <a:t>Jänne</a:t>
            </a:r>
            <a:r>
              <a:rPr lang="en-US" sz="2200" b="1" dirty="0">
                <a:solidFill>
                  <a:srgbClr val="002060"/>
                </a:solidFill>
                <a:latin typeface="Calibri" panose="020F0502020204030204" pitchFamily="34" charset="0"/>
                <a:cs typeface="Calibri" panose="020F0502020204030204" pitchFamily="34" charset="0"/>
              </a:rPr>
              <a:t> PA et al. CNS Efficacy of Osimertinib With or Without CT in EGFR-Mutated Advanced NSCLC. J Clin Oncol. 2024 Mar 1;42(7):808-820</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EE4646D-932D-E14B-53AC-A47CF96C5014}"/>
              </a:ext>
            </a:extLst>
          </p:cNvPr>
          <p:cNvSpPr txBox="1"/>
          <p:nvPr/>
        </p:nvSpPr>
        <p:spPr>
          <a:xfrm>
            <a:off x="539261" y="5518611"/>
            <a:ext cx="6096000" cy="369332"/>
          </a:xfrm>
          <a:prstGeom prst="rect">
            <a:avLst/>
          </a:prstGeom>
          <a:noFill/>
        </p:spPr>
        <p:txBody>
          <a:bodyPr wrap="square">
            <a:spAutoFit/>
          </a:bodyPr>
          <a:lstStyle/>
          <a:p>
            <a:r>
              <a:rPr lang="en-US" b="1">
                <a:solidFill>
                  <a:srgbClr val="002060"/>
                </a:solidFill>
                <a:latin typeface="Calibri" panose="020F0502020204030204" pitchFamily="34" charset="0"/>
                <a:cs typeface="Calibri" panose="020F0502020204030204" pitchFamily="34" charset="0"/>
              </a:rPr>
              <a:t>CNS PFS in CNS-evaluable analysis set</a:t>
            </a:r>
            <a:endParaRPr lang="en-US" b="1">
              <a:solidFill>
                <a:srgbClr val="002060"/>
              </a:solidFill>
              <a:effectLst/>
              <a:latin typeface="Calibri" panose="020F0502020204030204" pitchFamily="34" charset="0"/>
              <a:cs typeface="Calibri" panose="020F0502020204030204" pitchFamily="34" charset="0"/>
            </a:endParaRPr>
          </a:p>
        </p:txBody>
      </p:sp>
      <p:pic>
        <p:nvPicPr>
          <p:cNvPr id="7" name="Picture 6" descr="A graph of a number of patients with a number of numbers&#10;&#10;Description automatically generated">
            <a:extLst>
              <a:ext uri="{FF2B5EF4-FFF2-40B4-BE49-F238E27FC236}">
                <a16:creationId xmlns:a16="http://schemas.microsoft.com/office/drawing/2014/main" id="{A66C11E4-698B-28A4-740F-C69DA5A8FBB2}"/>
              </a:ext>
            </a:extLst>
          </p:cNvPr>
          <p:cNvPicPr>
            <a:picLocks noChangeAspect="1"/>
          </p:cNvPicPr>
          <p:nvPr/>
        </p:nvPicPr>
        <p:blipFill>
          <a:blip r:embed="rId2"/>
          <a:stretch>
            <a:fillRect/>
          </a:stretch>
        </p:blipFill>
        <p:spPr>
          <a:xfrm>
            <a:off x="194704" y="1580184"/>
            <a:ext cx="5667937" cy="3647282"/>
          </a:xfrm>
          <a:prstGeom prst="rect">
            <a:avLst/>
          </a:prstGeom>
        </p:spPr>
      </p:pic>
      <p:pic>
        <p:nvPicPr>
          <p:cNvPr id="9" name="Picture 8" descr="A graph of a number of patients&#10;&#10;Description automatically generated">
            <a:extLst>
              <a:ext uri="{FF2B5EF4-FFF2-40B4-BE49-F238E27FC236}">
                <a16:creationId xmlns:a16="http://schemas.microsoft.com/office/drawing/2014/main" id="{0929BDB1-3AB1-9753-68B7-B2F83D98A076}"/>
              </a:ext>
            </a:extLst>
          </p:cNvPr>
          <p:cNvPicPr>
            <a:picLocks noChangeAspect="1"/>
          </p:cNvPicPr>
          <p:nvPr/>
        </p:nvPicPr>
        <p:blipFill>
          <a:blip r:embed="rId3"/>
          <a:stretch>
            <a:fillRect/>
          </a:stretch>
        </p:blipFill>
        <p:spPr>
          <a:xfrm>
            <a:off x="6272213" y="1352379"/>
            <a:ext cx="5725083" cy="3875087"/>
          </a:xfrm>
          <a:prstGeom prst="rect">
            <a:avLst/>
          </a:prstGeom>
        </p:spPr>
      </p:pic>
      <p:sp>
        <p:nvSpPr>
          <p:cNvPr id="10" name="TextBox 9">
            <a:extLst>
              <a:ext uri="{FF2B5EF4-FFF2-40B4-BE49-F238E27FC236}">
                <a16:creationId xmlns:a16="http://schemas.microsoft.com/office/drawing/2014/main" id="{201AB4A4-D55D-7C34-E771-8E85CF112018}"/>
              </a:ext>
            </a:extLst>
          </p:cNvPr>
          <p:cNvSpPr txBox="1"/>
          <p:nvPr/>
        </p:nvSpPr>
        <p:spPr>
          <a:xfrm>
            <a:off x="6272213" y="5518611"/>
            <a:ext cx="5725083" cy="369332"/>
          </a:xfrm>
          <a:prstGeom prst="rect">
            <a:avLst/>
          </a:prstGeom>
          <a:noFill/>
        </p:spPr>
        <p:txBody>
          <a:bodyPr wrap="square" rtlCol="0">
            <a:spAutoFit/>
          </a:bodyPr>
          <a:lstStyle/>
          <a:p>
            <a:r>
              <a:rPr lang="en-US" b="1" dirty="0">
                <a:solidFill>
                  <a:srgbClr val="002060"/>
                </a:solidFill>
                <a:latin typeface="Calibri" panose="020F0502020204030204" pitchFamily="34" charset="0"/>
                <a:cs typeface="Calibri" panose="020F0502020204030204" pitchFamily="34" charset="0"/>
              </a:rPr>
              <a:t>Cumulative risk of CNS progression in CNS full analysis set</a:t>
            </a:r>
          </a:p>
        </p:txBody>
      </p:sp>
    </p:spTree>
    <p:extLst>
      <p:ext uri="{BB962C8B-B14F-4D97-AF65-F5344CB8AC3E}">
        <p14:creationId xmlns:p14="http://schemas.microsoft.com/office/powerpoint/2010/main" val="3528113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72C9-C5E7-C2D7-8538-996285F468F4}"/>
              </a:ext>
            </a:extLst>
          </p:cNvPr>
          <p:cNvSpPr>
            <a:spLocks noGrp="1"/>
          </p:cNvSpPr>
          <p:nvPr>
            <p:ph type="title"/>
          </p:nvPr>
        </p:nvSpPr>
        <p:spPr>
          <a:xfrm>
            <a:off x="479376" y="268021"/>
            <a:ext cx="10515600" cy="937549"/>
          </a:xfrm>
        </p:spPr>
        <p:txBody>
          <a:bodyPr>
            <a:normAutofit/>
          </a:bodyPr>
          <a:lstStyle/>
          <a:p>
            <a:r>
              <a:rPr lang="es-ES_tradnl" sz="2200" b="1" dirty="0" err="1">
                <a:solidFill>
                  <a:srgbClr val="002060"/>
                </a:solidFill>
                <a:latin typeface="Calibri" panose="020F0502020204030204" pitchFamily="34" charset="0"/>
                <a:cs typeface="Calibri" panose="020F0502020204030204" pitchFamily="34" charset="0"/>
              </a:rPr>
              <a:t>Jänne</a:t>
            </a:r>
            <a:r>
              <a:rPr lang="es-ES_tradnl" sz="2200" b="1" dirty="0">
                <a:solidFill>
                  <a:srgbClr val="002060"/>
                </a:solidFill>
                <a:latin typeface="Calibri" panose="020F0502020204030204" pitchFamily="34" charset="0"/>
                <a:cs typeface="Calibri" panose="020F0502020204030204" pitchFamily="34" charset="0"/>
              </a:rPr>
              <a:t> PA et al. CNS </a:t>
            </a:r>
            <a:r>
              <a:rPr lang="es-ES_tradnl" sz="2200" b="1" dirty="0" err="1">
                <a:solidFill>
                  <a:srgbClr val="002060"/>
                </a:solidFill>
                <a:latin typeface="Calibri" panose="020F0502020204030204" pitchFamily="34" charset="0"/>
                <a:cs typeface="Calibri" panose="020F0502020204030204" pitchFamily="34" charset="0"/>
              </a:rPr>
              <a:t>Efficacy</a:t>
            </a:r>
            <a:r>
              <a:rPr lang="es-ES_tradnl" sz="2200" b="1" dirty="0">
                <a:solidFill>
                  <a:srgbClr val="002060"/>
                </a:solidFill>
                <a:latin typeface="Calibri" panose="020F0502020204030204" pitchFamily="34" charset="0"/>
                <a:cs typeface="Calibri" panose="020F0502020204030204" pitchFamily="34" charset="0"/>
              </a:rPr>
              <a:t> </a:t>
            </a:r>
            <a:r>
              <a:rPr lang="es-ES_tradnl" sz="2200" b="1" dirty="0" err="1">
                <a:solidFill>
                  <a:srgbClr val="002060"/>
                </a:solidFill>
                <a:latin typeface="Calibri" panose="020F0502020204030204" pitchFamily="34" charset="0"/>
                <a:cs typeface="Calibri" panose="020F0502020204030204" pitchFamily="34" charset="0"/>
              </a:rPr>
              <a:t>of</a:t>
            </a:r>
            <a:r>
              <a:rPr lang="es-ES_tradnl" sz="2200" b="1" dirty="0">
                <a:solidFill>
                  <a:srgbClr val="002060"/>
                </a:solidFill>
                <a:latin typeface="Calibri" panose="020F0502020204030204" pitchFamily="34" charset="0"/>
                <a:cs typeface="Calibri" panose="020F0502020204030204" pitchFamily="34" charset="0"/>
              </a:rPr>
              <a:t> </a:t>
            </a:r>
            <a:r>
              <a:rPr lang="es-ES_tradnl" sz="2200" b="1" dirty="0" err="1">
                <a:solidFill>
                  <a:srgbClr val="002060"/>
                </a:solidFill>
                <a:latin typeface="Calibri" panose="020F0502020204030204" pitchFamily="34" charset="0"/>
                <a:cs typeface="Calibri" panose="020F0502020204030204" pitchFamily="34" charset="0"/>
              </a:rPr>
              <a:t>Osimertinib</a:t>
            </a:r>
            <a:r>
              <a:rPr lang="es-ES_tradnl" sz="2200" b="1" dirty="0">
                <a:solidFill>
                  <a:srgbClr val="002060"/>
                </a:solidFill>
                <a:latin typeface="Calibri" panose="020F0502020204030204" pitchFamily="34" charset="0"/>
                <a:cs typeface="Calibri" panose="020F0502020204030204" pitchFamily="34" charset="0"/>
              </a:rPr>
              <a:t> </a:t>
            </a:r>
            <a:r>
              <a:rPr lang="es-ES_tradnl" sz="2200" b="1" dirty="0" err="1">
                <a:solidFill>
                  <a:srgbClr val="002060"/>
                </a:solidFill>
                <a:latin typeface="Calibri" panose="020F0502020204030204" pitchFamily="34" charset="0"/>
                <a:cs typeface="Calibri" panose="020F0502020204030204" pitchFamily="34" charset="0"/>
              </a:rPr>
              <a:t>With</a:t>
            </a:r>
            <a:r>
              <a:rPr lang="es-ES_tradnl" sz="2200" b="1" dirty="0">
                <a:solidFill>
                  <a:srgbClr val="002060"/>
                </a:solidFill>
                <a:latin typeface="Calibri" panose="020F0502020204030204" pitchFamily="34" charset="0"/>
                <a:cs typeface="Calibri" panose="020F0502020204030204" pitchFamily="34" charset="0"/>
              </a:rPr>
              <a:t> </a:t>
            </a:r>
            <a:r>
              <a:rPr lang="es-ES_tradnl" sz="2200" b="1" dirty="0" err="1">
                <a:solidFill>
                  <a:srgbClr val="002060"/>
                </a:solidFill>
                <a:latin typeface="Calibri" panose="020F0502020204030204" pitchFamily="34" charset="0"/>
                <a:cs typeface="Calibri" panose="020F0502020204030204" pitchFamily="34" charset="0"/>
              </a:rPr>
              <a:t>or</a:t>
            </a:r>
            <a:r>
              <a:rPr lang="es-ES_tradnl" sz="2200" b="1" dirty="0">
                <a:solidFill>
                  <a:srgbClr val="002060"/>
                </a:solidFill>
                <a:latin typeface="Calibri" panose="020F0502020204030204" pitchFamily="34" charset="0"/>
                <a:cs typeface="Calibri" panose="020F0502020204030204" pitchFamily="34" charset="0"/>
              </a:rPr>
              <a:t> </a:t>
            </a:r>
            <a:r>
              <a:rPr lang="es-ES_tradnl" sz="2200" b="1" dirty="0" err="1">
                <a:solidFill>
                  <a:srgbClr val="002060"/>
                </a:solidFill>
                <a:latin typeface="Calibri" panose="020F0502020204030204" pitchFamily="34" charset="0"/>
                <a:cs typeface="Calibri" panose="020F0502020204030204" pitchFamily="34" charset="0"/>
              </a:rPr>
              <a:t>Without</a:t>
            </a:r>
            <a:r>
              <a:rPr lang="es-ES_tradnl" sz="2200" b="1" dirty="0">
                <a:solidFill>
                  <a:srgbClr val="002060"/>
                </a:solidFill>
                <a:latin typeface="Calibri" panose="020F0502020204030204" pitchFamily="34" charset="0"/>
                <a:cs typeface="Calibri" panose="020F0502020204030204" pitchFamily="34" charset="0"/>
              </a:rPr>
              <a:t> CT in EGFR-</a:t>
            </a:r>
            <a:r>
              <a:rPr lang="es-ES_tradnl" sz="2200" b="1" dirty="0" err="1">
                <a:solidFill>
                  <a:srgbClr val="002060"/>
                </a:solidFill>
                <a:latin typeface="Calibri" panose="020F0502020204030204" pitchFamily="34" charset="0"/>
                <a:cs typeface="Calibri" panose="020F0502020204030204" pitchFamily="34" charset="0"/>
              </a:rPr>
              <a:t>Mutated</a:t>
            </a:r>
            <a:r>
              <a:rPr lang="es-ES_tradnl" sz="2200" b="1" dirty="0">
                <a:solidFill>
                  <a:srgbClr val="002060"/>
                </a:solidFill>
                <a:latin typeface="Calibri" panose="020F0502020204030204" pitchFamily="34" charset="0"/>
                <a:cs typeface="Calibri" panose="020F0502020204030204" pitchFamily="34" charset="0"/>
              </a:rPr>
              <a:t> </a:t>
            </a:r>
            <a:r>
              <a:rPr lang="es-ES_tradnl" sz="2200" b="1" dirty="0" err="1">
                <a:solidFill>
                  <a:srgbClr val="002060"/>
                </a:solidFill>
                <a:latin typeface="Calibri" panose="020F0502020204030204" pitchFamily="34" charset="0"/>
                <a:cs typeface="Calibri" panose="020F0502020204030204" pitchFamily="34" charset="0"/>
              </a:rPr>
              <a:t>Advanced</a:t>
            </a:r>
            <a:r>
              <a:rPr lang="es-ES_tradnl" sz="2200" b="1" dirty="0">
                <a:solidFill>
                  <a:srgbClr val="002060"/>
                </a:solidFill>
                <a:latin typeface="Calibri" panose="020F0502020204030204" pitchFamily="34" charset="0"/>
                <a:cs typeface="Calibri" panose="020F0502020204030204" pitchFamily="34" charset="0"/>
              </a:rPr>
              <a:t> NSCLC. J Clin Oncol. 2024 Mar 1;42(7):808-820</a:t>
            </a:r>
            <a:endParaRPr lang="es-ES_tradnl" dirty="0"/>
          </a:p>
        </p:txBody>
      </p:sp>
      <p:sp>
        <p:nvSpPr>
          <p:cNvPr id="3" name="TextBox 2">
            <a:extLst>
              <a:ext uri="{FF2B5EF4-FFF2-40B4-BE49-F238E27FC236}">
                <a16:creationId xmlns:a16="http://schemas.microsoft.com/office/drawing/2014/main" id="{7A7CA0EE-60F1-AE1F-8CB7-024FB7482663}"/>
              </a:ext>
            </a:extLst>
          </p:cNvPr>
          <p:cNvSpPr txBox="1"/>
          <p:nvPr/>
        </p:nvSpPr>
        <p:spPr>
          <a:xfrm>
            <a:off x="911424" y="5639134"/>
            <a:ext cx="106142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Patients in the combination arm had a greater depth of response compared with those in the monotherapy 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black"/>
              </a:solidFill>
              <a:effectLst/>
              <a:uLnTx/>
              <a:uFillTx/>
              <a:latin typeface="Aptos" panose="02110004020202020204"/>
              <a:ea typeface="MS PGothic" charset="0"/>
              <a:cs typeface="+mn-cs"/>
            </a:endParaRPr>
          </a:p>
        </p:txBody>
      </p:sp>
      <p:pic>
        <p:nvPicPr>
          <p:cNvPr id="10" name="Picture 9" descr="A graph of a patient&#10;&#10;Description automatically generated with medium confidence">
            <a:extLst>
              <a:ext uri="{FF2B5EF4-FFF2-40B4-BE49-F238E27FC236}">
                <a16:creationId xmlns:a16="http://schemas.microsoft.com/office/drawing/2014/main" id="{63E38179-1EFB-A8A6-62A7-596B9B244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07" y="1593726"/>
            <a:ext cx="5760720" cy="3756991"/>
          </a:xfrm>
          <a:prstGeom prst="rect">
            <a:avLst/>
          </a:prstGeom>
        </p:spPr>
      </p:pic>
      <p:pic>
        <p:nvPicPr>
          <p:cNvPr id="12" name="Picture 11" descr="A graph of a patient&#10;&#10;Description automatically generated with medium confidence">
            <a:extLst>
              <a:ext uri="{FF2B5EF4-FFF2-40B4-BE49-F238E27FC236}">
                <a16:creationId xmlns:a16="http://schemas.microsoft.com/office/drawing/2014/main" id="{A03E77F6-202E-8551-C930-021949315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681" y="1593726"/>
            <a:ext cx="5760720" cy="3657252"/>
          </a:xfrm>
          <a:prstGeom prst="rect">
            <a:avLst/>
          </a:prstGeom>
        </p:spPr>
      </p:pic>
    </p:spTree>
    <p:extLst>
      <p:ext uri="{BB962C8B-B14F-4D97-AF65-F5344CB8AC3E}">
        <p14:creationId xmlns:p14="http://schemas.microsoft.com/office/powerpoint/2010/main" val="906674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72C9-C5E7-C2D7-8538-996285F468F4}"/>
              </a:ext>
            </a:extLst>
          </p:cNvPr>
          <p:cNvSpPr>
            <a:spLocks noGrp="1"/>
          </p:cNvSpPr>
          <p:nvPr>
            <p:ph type="title"/>
          </p:nvPr>
        </p:nvSpPr>
        <p:spPr>
          <a:xfrm>
            <a:off x="343929" y="122839"/>
            <a:ext cx="10515600" cy="1325563"/>
          </a:xfrm>
        </p:spPr>
        <p:txBody>
          <a:bodyPr>
            <a:normAutofit/>
          </a:bodyPr>
          <a:lstStyle/>
          <a:p>
            <a:r>
              <a:rPr lang="en-US" sz="2200" b="1" dirty="0" err="1">
                <a:solidFill>
                  <a:srgbClr val="002060"/>
                </a:solidFill>
                <a:latin typeface="Calibri" panose="020F0502020204030204" pitchFamily="34" charset="0"/>
                <a:cs typeface="Calibri" panose="020F0502020204030204" pitchFamily="34" charset="0"/>
              </a:rPr>
              <a:t>Jänne</a:t>
            </a:r>
            <a:r>
              <a:rPr lang="en-US" sz="2200" b="1" dirty="0">
                <a:solidFill>
                  <a:srgbClr val="002060"/>
                </a:solidFill>
                <a:latin typeface="Calibri" panose="020F0502020204030204" pitchFamily="34" charset="0"/>
                <a:cs typeface="Calibri" panose="020F0502020204030204" pitchFamily="34" charset="0"/>
              </a:rPr>
              <a:t> PA et al. CNS Efficacy of Osimertinib With or Without CT in EGFR-Mutated Advanced NSCLC. J Clin Oncol. 2024 Mar 1;42(7):808-820</a:t>
            </a:r>
            <a:br>
              <a:rPr lang="en-US" sz="2200" b="1" dirty="0">
                <a:solidFill>
                  <a:srgbClr val="002060"/>
                </a:solidFill>
                <a:latin typeface="Calibri" panose="020F0502020204030204" pitchFamily="34" charset="0"/>
                <a:cs typeface="Calibri" panose="020F0502020204030204" pitchFamily="34" charset="0"/>
              </a:rPr>
            </a:br>
            <a:r>
              <a:rPr lang="en-US" sz="2200" b="1" dirty="0">
                <a:solidFill>
                  <a:srgbClr val="0070C0"/>
                </a:solidFill>
                <a:latin typeface="Calibri" panose="020F0502020204030204" pitchFamily="34" charset="0"/>
                <a:cs typeface="Calibri" panose="020F0502020204030204" pitchFamily="34" charset="0"/>
              </a:rPr>
              <a:t>My take home messages</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45A28CD-187E-18FE-3CA0-E6A4408B55F8}"/>
              </a:ext>
            </a:extLst>
          </p:cNvPr>
          <p:cNvSpPr txBox="1"/>
          <p:nvPr/>
        </p:nvSpPr>
        <p:spPr>
          <a:xfrm>
            <a:off x="688932" y="1786941"/>
            <a:ext cx="10272293"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All randomly assigned patients in FLAURA2 had brain scans at baseline (MRI in 84%)</a:t>
            </a:r>
          </a:p>
          <a:p>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Scans were assessed by neuroradiologist BIRC</a:t>
            </a:r>
          </a:p>
          <a:p>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Among 222 patients with baseline CNS metastases, </a:t>
            </a:r>
            <a:r>
              <a:rPr lang="en-US" sz="2200" dirty="0" err="1">
                <a:latin typeface="Calibri" panose="020F0502020204030204" pitchFamily="34" charset="0"/>
                <a:cs typeface="Calibri" panose="020F0502020204030204" pitchFamily="34" charset="0"/>
              </a:rPr>
              <a:t>osimertinib+CT</a:t>
            </a:r>
            <a:r>
              <a:rPr lang="en-US" sz="2200" dirty="0">
                <a:latin typeface="Calibri" panose="020F0502020204030204" pitchFamily="34" charset="0"/>
                <a:cs typeface="Calibri" panose="020F0502020204030204" pitchFamily="34" charset="0"/>
              </a:rPr>
              <a:t> demonstrated a clinically and meaningful improvement in CNS PFS compared with </a:t>
            </a:r>
            <a:r>
              <a:rPr lang="en-US" sz="2200" dirty="0" err="1">
                <a:latin typeface="Calibri" panose="020F0502020204030204" pitchFamily="34" charset="0"/>
                <a:cs typeface="Calibri" panose="020F0502020204030204" pitchFamily="34" charset="0"/>
              </a:rPr>
              <a:t>osimertinib</a:t>
            </a:r>
            <a:r>
              <a:rPr lang="en-US" sz="2200" dirty="0">
                <a:latin typeface="Calibri" panose="020F0502020204030204" pitchFamily="34" charset="0"/>
                <a:cs typeface="Calibri" panose="020F0502020204030204" pitchFamily="34" charset="0"/>
              </a:rPr>
              <a:t> monotherapy</a:t>
            </a:r>
          </a:p>
          <a:p>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Data support the combination as 1L in patients with EGFR mutations and CNS disease at baseline</a:t>
            </a:r>
          </a:p>
        </p:txBody>
      </p:sp>
    </p:spTree>
    <p:extLst>
      <p:ext uri="{BB962C8B-B14F-4D97-AF65-F5344CB8AC3E}">
        <p14:creationId xmlns:p14="http://schemas.microsoft.com/office/powerpoint/2010/main" val="3287159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9DCF-82C5-9D6A-A4C2-44F5C9B0353A}"/>
              </a:ext>
            </a:extLst>
          </p:cNvPr>
          <p:cNvSpPr>
            <a:spLocks noGrp="1"/>
          </p:cNvSpPr>
          <p:nvPr>
            <p:ph type="title"/>
          </p:nvPr>
        </p:nvSpPr>
        <p:spPr>
          <a:xfrm>
            <a:off x="122538" y="0"/>
            <a:ext cx="11946924" cy="902825"/>
          </a:xfrm>
        </p:spPr>
        <p:txBody>
          <a:bodyPr>
            <a:normAutofit/>
          </a:bodyPr>
          <a:lstStyle/>
          <a:p>
            <a:r>
              <a:rPr lang="en-US" sz="2000" b="1" i="0" u="none" strike="noStrike" dirty="0">
                <a:solidFill>
                  <a:srgbClr val="002060"/>
                </a:solidFill>
                <a:effectLst/>
                <a:latin typeface="Calibri" panose="020F0502020204030204" pitchFamily="34" charset="0"/>
                <a:cs typeface="Calibri" panose="020F0502020204030204" pitchFamily="34" charset="0"/>
              </a:rPr>
              <a:t>Park S et al. Phase II Efficacy and Safety of 80 mg Osimertinib in Patients With Leptomeningeal Metastases Associated With EGFR Mutation-Positive NSCLC (BLOSSOM). J Clin Oncol. 2024 Aug 10;42(23):2747-2756</a:t>
            </a:r>
            <a:endParaRPr lang="en-US" sz="2000" b="1" dirty="0">
              <a:solidFill>
                <a:srgbClr val="002060"/>
              </a:solidFill>
              <a:latin typeface="Calibri" panose="020F0502020204030204" pitchFamily="34" charset="0"/>
              <a:cs typeface="Calibri" panose="020F0502020204030204" pitchFamily="34" charset="0"/>
            </a:endParaRPr>
          </a:p>
        </p:txBody>
      </p:sp>
      <p:pic>
        <p:nvPicPr>
          <p:cNvPr id="4" name="Picture 3" descr="A screenshot of a medical report&#10;&#10;Description automatically generated">
            <a:extLst>
              <a:ext uri="{FF2B5EF4-FFF2-40B4-BE49-F238E27FC236}">
                <a16:creationId xmlns:a16="http://schemas.microsoft.com/office/drawing/2014/main" id="{D73D29FE-933B-BFB5-3EB8-7674827E8BB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33286" y="1485900"/>
            <a:ext cx="4329213" cy="5372100"/>
          </a:xfrm>
          <a:prstGeom prst="rect">
            <a:avLst/>
          </a:prstGeom>
        </p:spPr>
      </p:pic>
      <p:pic>
        <p:nvPicPr>
          <p:cNvPr id="6" name="Picture 5" descr="A graph of a patient's growth&#10;&#10;Description automatically generated with medium confidence">
            <a:extLst>
              <a:ext uri="{FF2B5EF4-FFF2-40B4-BE49-F238E27FC236}">
                <a16:creationId xmlns:a16="http://schemas.microsoft.com/office/drawing/2014/main" id="{1E4AB981-906F-DEB3-C165-FAAC8CECB7FA}"/>
              </a:ext>
            </a:extLst>
          </p:cNvPr>
          <p:cNvPicPr>
            <a:picLocks noChangeAspect="1"/>
          </p:cNvPicPr>
          <p:nvPr/>
        </p:nvPicPr>
        <p:blipFill>
          <a:blip r:embed="rId5"/>
          <a:stretch>
            <a:fillRect/>
          </a:stretch>
        </p:blipFill>
        <p:spPr>
          <a:xfrm>
            <a:off x="5073246" y="1485900"/>
            <a:ext cx="6996215" cy="5219700"/>
          </a:xfrm>
          <a:prstGeom prst="rect">
            <a:avLst/>
          </a:prstGeom>
        </p:spPr>
      </p:pic>
      <p:sp>
        <p:nvSpPr>
          <p:cNvPr id="9" name="TextBox 8">
            <a:extLst>
              <a:ext uri="{FF2B5EF4-FFF2-40B4-BE49-F238E27FC236}">
                <a16:creationId xmlns:a16="http://schemas.microsoft.com/office/drawing/2014/main" id="{79B695BB-97AE-3846-21DC-035AA86E914E}"/>
              </a:ext>
            </a:extLst>
          </p:cNvPr>
          <p:cNvSpPr txBox="1"/>
          <p:nvPr/>
        </p:nvSpPr>
        <p:spPr>
          <a:xfrm>
            <a:off x="433286" y="799197"/>
            <a:ext cx="10615714"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To assess effectiveness of 80 mg </a:t>
            </a:r>
            <a:r>
              <a:rPr lang="en-US" b="1" dirty="0" err="1">
                <a:latin typeface="Calibri" panose="020F0502020204030204" pitchFamily="34" charset="0"/>
                <a:cs typeface="Calibri" panose="020F0502020204030204" pitchFamily="34" charset="0"/>
              </a:rPr>
              <a:t>osimertinib</a:t>
            </a:r>
            <a:r>
              <a:rPr lang="en-US" b="1" dirty="0">
                <a:latin typeface="Calibri" panose="020F0502020204030204" pitchFamily="34" charset="0"/>
                <a:cs typeface="Calibri" panose="020F0502020204030204" pitchFamily="34" charset="0"/>
              </a:rPr>
              <a:t> in patients with EGFR-mutant who developed LM disease after 1st or 2nd generation EGFR TKI treatment</a:t>
            </a:r>
          </a:p>
        </p:txBody>
      </p:sp>
      <p:sp>
        <p:nvSpPr>
          <p:cNvPr id="5" name="TextBox 4">
            <a:extLst>
              <a:ext uri="{FF2B5EF4-FFF2-40B4-BE49-F238E27FC236}">
                <a16:creationId xmlns:a16="http://schemas.microsoft.com/office/drawing/2014/main" id="{819F3B6D-81B5-F760-F4CF-EFB59DAF05A9}"/>
              </a:ext>
            </a:extLst>
          </p:cNvPr>
          <p:cNvSpPr txBox="1"/>
          <p:nvPr/>
        </p:nvSpPr>
        <p:spPr>
          <a:xfrm>
            <a:off x="680987" y="4914319"/>
            <a:ext cx="984184" cy="100444"/>
          </a:xfrm>
          <a:prstGeom prst="rect">
            <a:avLst/>
          </a:prstGeom>
          <a:solidFill>
            <a:schemeClr val="bg1"/>
          </a:solidFill>
        </p:spPr>
        <p:txBody>
          <a:bodyPr wrap="square" lIns="0" tIns="0" rIns="0" bIns="0">
            <a:noAutofit/>
          </a:bodyPr>
          <a:lstStyle/>
          <a:p>
            <a:r>
              <a:rPr lang="en-US" sz="900" dirty="0"/>
              <a:t>Gefitinib</a:t>
            </a:r>
          </a:p>
        </p:txBody>
      </p:sp>
    </p:spTree>
    <p:extLst>
      <p:ext uri="{BB962C8B-B14F-4D97-AF65-F5344CB8AC3E}">
        <p14:creationId xmlns:p14="http://schemas.microsoft.com/office/powerpoint/2010/main" val="2289257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9DCF-82C5-9D6A-A4C2-44F5C9B0353A}"/>
              </a:ext>
            </a:extLst>
          </p:cNvPr>
          <p:cNvSpPr>
            <a:spLocks noGrp="1"/>
          </p:cNvSpPr>
          <p:nvPr>
            <p:ph type="title"/>
          </p:nvPr>
        </p:nvSpPr>
        <p:spPr>
          <a:xfrm>
            <a:off x="130776" y="0"/>
            <a:ext cx="11718324" cy="1006997"/>
          </a:xfrm>
        </p:spPr>
        <p:txBody>
          <a:bodyPr>
            <a:normAutofit/>
          </a:bodyPr>
          <a:lstStyle/>
          <a:p>
            <a:r>
              <a:rPr lang="en-GB" sz="2000" b="1" i="0" u="none" strike="noStrike" dirty="0">
                <a:solidFill>
                  <a:srgbClr val="002060"/>
                </a:solidFill>
                <a:effectLst/>
                <a:latin typeface="Calibri" panose="020F0502020204030204" pitchFamily="34" charset="0"/>
                <a:cs typeface="Calibri" panose="020F0502020204030204" pitchFamily="34" charset="0"/>
              </a:rPr>
              <a:t>Park S et al. Phase II Efficacy and Safety of 80 mg Osimertinib in Patients With Leptomeningeal Metastases Associated With EGFR Mutation-Positive NSCLC (BLOSSOM). J Clin Oncol. 2024 Aug 10;42(23):2747-2756</a:t>
            </a: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7" name="Picture 6" descr="A table with numbers and text&#10;&#10;Description automatically generated">
            <a:extLst>
              <a:ext uri="{FF2B5EF4-FFF2-40B4-BE49-F238E27FC236}">
                <a16:creationId xmlns:a16="http://schemas.microsoft.com/office/drawing/2014/main" id="{D5B4F8B1-56C0-4797-D27F-563ADB8EA4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9600" y="869950"/>
            <a:ext cx="10731500" cy="5670550"/>
          </a:xfrm>
          <a:prstGeom prst="rect">
            <a:avLst/>
          </a:prstGeom>
        </p:spPr>
      </p:pic>
    </p:spTree>
    <p:extLst>
      <p:ext uri="{BB962C8B-B14F-4D97-AF65-F5344CB8AC3E}">
        <p14:creationId xmlns:p14="http://schemas.microsoft.com/office/powerpoint/2010/main" val="309546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9DCF-82C5-9D6A-A4C2-44F5C9B0353A}"/>
              </a:ext>
            </a:extLst>
          </p:cNvPr>
          <p:cNvSpPr>
            <a:spLocks noGrp="1"/>
          </p:cNvSpPr>
          <p:nvPr>
            <p:ph type="title"/>
          </p:nvPr>
        </p:nvSpPr>
        <p:spPr>
          <a:xfrm>
            <a:off x="130776" y="165100"/>
            <a:ext cx="11654824" cy="1325563"/>
          </a:xfrm>
        </p:spPr>
        <p:txBody>
          <a:bodyPr>
            <a:normAutofit fontScale="90000"/>
          </a:bodyPr>
          <a:lstStyle/>
          <a:p>
            <a:r>
              <a:rPr lang="en-US" sz="2200" b="1" i="0" u="none" strike="noStrike" dirty="0">
                <a:solidFill>
                  <a:srgbClr val="002060"/>
                </a:solidFill>
                <a:effectLst/>
                <a:latin typeface="Calibri" panose="020F0502020204030204" pitchFamily="34" charset="0"/>
                <a:cs typeface="Calibri" panose="020F0502020204030204" pitchFamily="34" charset="0"/>
              </a:rPr>
              <a:t>Park S et al. Phase II Efficacy and Safety of 80 mg Osimertinib in Patients With Leptomeningeal Metastases Associated With EGFR Mutation-Positive NSCLC (BLOSSOM). J Clin Oncol. 2024 Aug 10;42(23):2747-2756</a:t>
            </a:r>
            <a:br>
              <a:rPr lang="en-US" sz="2200" b="1" i="0" u="none" strike="noStrike" dirty="0">
                <a:solidFill>
                  <a:srgbClr val="002060"/>
                </a:solidFill>
                <a:effectLst/>
                <a:latin typeface="Calibri" panose="020F0502020204030204" pitchFamily="34" charset="0"/>
                <a:cs typeface="Calibri" panose="020F0502020204030204" pitchFamily="34" charset="0"/>
              </a:rPr>
            </a:br>
            <a:r>
              <a:rPr lang="en-US" sz="2200" b="1" dirty="0">
                <a:solidFill>
                  <a:srgbClr val="0070C0"/>
                </a:solidFill>
                <a:latin typeface="Calibri" panose="020F0502020204030204" pitchFamily="34" charset="0"/>
                <a:cs typeface="Calibri" panose="020F0502020204030204" pitchFamily="34" charset="0"/>
              </a:rPr>
              <a:t>My take home messages</a:t>
            </a:r>
            <a:br>
              <a:rPr lang="en-US" sz="1000" dirty="0">
                <a:latin typeface="Calibri" panose="020F0502020204030204" pitchFamily="34" charset="0"/>
                <a:cs typeface="Calibri" panose="020F0502020204030204" pitchFamily="34" charset="0"/>
              </a:rPr>
            </a:br>
            <a:br>
              <a:rPr lang="en-US" sz="2000" b="1" i="0" u="none" strike="noStrike" dirty="0">
                <a:solidFill>
                  <a:srgbClr val="002060"/>
                </a:solidFill>
                <a:effectLst/>
                <a:latin typeface="Calibri" panose="020F0502020204030204" pitchFamily="34" charset="0"/>
                <a:cs typeface="Calibri" panose="020F0502020204030204" pitchFamily="34" charset="0"/>
              </a:rPr>
            </a:br>
            <a:endParaRPr lang="en-US" sz="2000" b="1"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7EB915F-2DC1-478C-2331-BACF439205C6}"/>
              </a:ext>
            </a:extLst>
          </p:cNvPr>
          <p:cNvSpPr txBox="1"/>
          <p:nvPr/>
        </p:nvSpPr>
        <p:spPr>
          <a:xfrm>
            <a:off x="350729" y="1290181"/>
            <a:ext cx="10897644" cy="280076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High efficacy of 80 mg once daily of </a:t>
            </a:r>
            <a:r>
              <a:rPr lang="en-US" sz="2200" dirty="0" err="1">
                <a:latin typeface="Calibri" panose="020F0502020204030204" pitchFamily="34" charset="0"/>
                <a:cs typeface="Calibri" panose="020F0502020204030204" pitchFamily="34" charset="0"/>
              </a:rPr>
              <a:t>osimertinib</a:t>
            </a:r>
            <a:r>
              <a:rPr lang="en-US" sz="2200" dirty="0">
                <a:latin typeface="Calibri" panose="020F0502020204030204" pitchFamily="34" charset="0"/>
                <a:cs typeface="Calibri" panose="020F0502020204030204" pitchFamily="34" charset="0"/>
              </a:rPr>
              <a:t> in patients with LMs</a:t>
            </a:r>
          </a:p>
          <a:p>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An important limitation (as recognized by the authors in the “Discussion”): the study includes patients initially treated with 1st and 2nd generation EGFR TKI</a:t>
            </a:r>
          </a:p>
          <a:p>
            <a:pPr marL="742950" lvl="1" indent="-285750">
              <a:buFont typeface="Wingdings" pitchFamily="2" charset="2"/>
              <a:buChar char="ü"/>
            </a:pPr>
            <a:r>
              <a:rPr lang="en-US" sz="2200" dirty="0">
                <a:latin typeface="Calibri" panose="020F0502020204030204" pitchFamily="34" charset="0"/>
                <a:cs typeface="Calibri" panose="020F0502020204030204" pitchFamily="34" charset="0"/>
              </a:rPr>
              <a:t>The present SoC: 3rd generation EGFR TKI</a:t>
            </a:r>
          </a:p>
          <a:p>
            <a:pPr lvl="1"/>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The study supports the standard </a:t>
            </a:r>
            <a:r>
              <a:rPr lang="en-US" sz="2200" dirty="0" err="1">
                <a:latin typeface="Calibri" panose="020F0502020204030204" pitchFamily="34" charset="0"/>
                <a:cs typeface="Calibri" panose="020F0502020204030204" pitchFamily="34" charset="0"/>
              </a:rPr>
              <a:t>osimertinib</a:t>
            </a:r>
            <a:r>
              <a:rPr lang="en-US" sz="2200" dirty="0">
                <a:latin typeface="Calibri" panose="020F0502020204030204" pitchFamily="34" charset="0"/>
                <a:cs typeface="Calibri" panose="020F0502020204030204" pitchFamily="34" charset="0"/>
              </a:rPr>
              <a:t> dose (80 mg) vs double daily dose (160 mg) in patients with CNS disease</a:t>
            </a:r>
          </a:p>
        </p:txBody>
      </p:sp>
    </p:spTree>
    <p:extLst>
      <p:ext uri="{BB962C8B-B14F-4D97-AF65-F5344CB8AC3E}">
        <p14:creationId xmlns:p14="http://schemas.microsoft.com/office/powerpoint/2010/main" val="2213406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6B9D-D155-CF30-2248-4BAC5DE369CE}"/>
              </a:ext>
            </a:extLst>
          </p:cNvPr>
          <p:cNvSpPr>
            <a:spLocks noGrp="1"/>
          </p:cNvSpPr>
          <p:nvPr>
            <p:ph type="title"/>
          </p:nvPr>
        </p:nvSpPr>
        <p:spPr>
          <a:xfrm>
            <a:off x="96715" y="-229029"/>
            <a:ext cx="10809153" cy="1325563"/>
          </a:xfrm>
        </p:spPr>
        <p:txBody>
          <a:bodyPr>
            <a:normAutofit/>
          </a:bodyPr>
          <a:lstStyle/>
          <a:p>
            <a:r>
              <a:rPr lang="es-ES_tradnl" sz="2000" b="1" dirty="0" err="1">
                <a:solidFill>
                  <a:srgbClr val="002060"/>
                </a:solidFill>
                <a:latin typeface="Calibri" panose="020F0502020204030204" pitchFamily="34" charset="0"/>
                <a:cs typeface="Calibri" panose="020F0502020204030204" pitchFamily="34" charset="0"/>
              </a:rPr>
              <a:t>Gadgeel</a:t>
            </a:r>
            <a:r>
              <a:rPr lang="es-ES_tradnl" sz="2000" b="1" dirty="0">
                <a:solidFill>
                  <a:srgbClr val="002060"/>
                </a:solidFill>
                <a:latin typeface="Calibri" panose="020F0502020204030204" pitchFamily="34" charset="0"/>
                <a:cs typeface="Calibri" panose="020F0502020204030204" pitchFamily="34" charset="0"/>
              </a:rPr>
              <a:t> S et al. </a:t>
            </a:r>
            <a:r>
              <a:rPr lang="es-ES_tradnl" sz="2000" b="1" dirty="0" err="1">
                <a:solidFill>
                  <a:srgbClr val="002060"/>
                </a:solidFill>
                <a:latin typeface="Calibri" panose="020F0502020204030204" pitchFamily="34" charset="0"/>
                <a:cs typeface="Calibri" panose="020F0502020204030204" pitchFamily="34" charset="0"/>
              </a:rPr>
              <a:t>Amivantamab</a:t>
            </a:r>
            <a:r>
              <a:rPr lang="es-ES_tradnl" sz="2000" b="1" dirty="0">
                <a:solidFill>
                  <a:srgbClr val="002060"/>
                </a:solidFill>
                <a:latin typeface="Calibri" panose="020F0502020204030204" pitchFamily="34" charset="0"/>
                <a:cs typeface="Calibri" panose="020F0502020204030204" pitchFamily="34" charset="0"/>
              </a:rPr>
              <a:t> Plus </a:t>
            </a:r>
            <a:r>
              <a:rPr lang="es-ES_tradnl" sz="2000" b="1" dirty="0" err="1">
                <a:solidFill>
                  <a:srgbClr val="002060"/>
                </a:solidFill>
                <a:latin typeface="Calibri" panose="020F0502020204030204" pitchFamily="34" charset="0"/>
                <a:cs typeface="Calibri" panose="020F0502020204030204" pitchFamily="34" charset="0"/>
              </a:rPr>
              <a:t>Lazertinib</a:t>
            </a:r>
            <a:r>
              <a:rPr lang="es-ES_tradnl" sz="2000" b="1" dirty="0">
                <a:solidFill>
                  <a:srgbClr val="002060"/>
                </a:solidFill>
                <a:latin typeface="Calibri" panose="020F0502020204030204" pitchFamily="34" charset="0"/>
                <a:cs typeface="Calibri" panose="020F0502020204030204" pitchFamily="34" charset="0"/>
              </a:rPr>
              <a:t> vs </a:t>
            </a:r>
            <a:r>
              <a:rPr lang="es-ES_tradnl" sz="2000" b="1" dirty="0" err="1">
                <a:solidFill>
                  <a:srgbClr val="002060"/>
                </a:solidFill>
                <a:latin typeface="Calibri" panose="020F0502020204030204" pitchFamily="34" charset="0"/>
                <a:cs typeface="Calibri" panose="020F0502020204030204" pitchFamily="34" charset="0"/>
              </a:rPr>
              <a:t>Osimertinib</a:t>
            </a:r>
            <a:r>
              <a:rPr lang="es-ES_tradnl" sz="2000" b="1" dirty="0">
                <a:solidFill>
                  <a:srgbClr val="002060"/>
                </a:solidFill>
                <a:latin typeface="Calibri" panose="020F0502020204030204" pitchFamily="34" charset="0"/>
                <a:cs typeface="Calibri" panose="020F0502020204030204" pitchFamily="34" charset="0"/>
              </a:rPr>
              <a:t> in </a:t>
            </a:r>
            <a:r>
              <a:rPr lang="es-ES_tradnl" sz="2000" b="1" dirty="0" err="1">
                <a:solidFill>
                  <a:srgbClr val="002060"/>
                </a:solidFill>
                <a:latin typeface="Calibri" panose="020F0502020204030204" pitchFamily="34" charset="0"/>
                <a:cs typeface="Calibri" panose="020F0502020204030204" pitchFamily="34" charset="0"/>
              </a:rPr>
              <a:t>First</a:t>
            </a:r>
            <a:r>
              <a:rPr lang="es-ES_tradnl" sz="2000" b="1" dirty="0">
                <a:solidFill>
                  <a:srgbClr val="002060"/>
                </a:solidFill>
                <a:latin typeface="Calibri" panose="020F0502020204030204" pitchFamily="34" charset="0"/>
                <a:cs typeface="Calibri" panose="020F0502020204030204" pitchFamily="34" charset="0"/>
              </a:rPr>
              <a:t>-line EGFR-</a:t>
            </a:r>
            <a:r>
              <a:rPr lang="es-ES_tradnl" sz="2000" b="1" dirty="0" err="1">
                <a:solidFill>
                  <a:srgbClr val="002060"/>
                </a:solidFill>
                <a:latin typeface="Calibri" panose="020F0502020204030204" pitchFamily="34" charset="0"/>
                <a:cs typeface="Calibri" panose="020F0502020204030204" pitchFamily="34" charset="0"/>
              </a:rPr>
              <a:t>mutant</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Advanced</a:t>
            </a:r>
            <a:r>
              <a:rPr lang="es-ES_tradnl" sz="2000" b="1" dirty="0">
                <a:solidFill>
                  <a:srgbClr val="002060"/>
                </a:solidFill>
                <a:latin typeface="Calibri" panose="020F0502020204030204" pitchFamily="34" charset="0"/>
                <a:cs typeface="Calibri" panose="020F0502020204030204" pitchFamily="34" charset="0"/>
              </a:rPr>
              <a:t> NSCLC: </a:t>
            </a:r>
            <a:r>
              <a:rPr lang="es-ES_tradnl" sz="2000" b="1" dirty="0" err="1">
                <a:solidFill>
                  <a:srgbClr val="002060"/>
                </a:solidFill>
                <a:latin typeface="Calibri" panose="020F0502020204030204" pitchFamily="34" charset="0"/>
                <a:cs typeface="Calibri" panose="020F0502020204030204" pitchFamily="34" charset="0"/>
              </a:rPr>
              <a:t>Longer</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Follow</a:t>
            </a:r>
            <a:r>
              <a:rPr lang="es-ES_tradnl" sz="2000" b="1" dirty="0">
                <a:solidFill>
                  <a:srgbClr val="002060"/>
                </a:solidFill>
                <a:latin typeface="Calibri" panose="020F0502020204030204" pitchFamily="34" charset="0"/>
                <a:cs typeface="Calibri" panose="020F0502020204030204" pitchFamily="34" charset="0"/>
              </a:rPr>
              <a:t>-up </a:t>
            </a:r>
            <a:r>
              <a:rPr lang="es-ES_tradnl" sz="2000" b="1" dirty="0" err="1">
                <a:solidFill>
                  <a:srgbClr val="002060"/>
                </a:solidFill>
                <a:latin typeface="Calibri" panose="020F0502020204030204" pitchFamily="34" charset="0"/>
                <a:cs typeface="Calibri" panose="020F0502020204030204" pitchFamily="34" charset="0"/>
              </a:rPr>
              <a:t>of</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the</a:t>
            </a:r>
            <a:r>
              <a:rPr lang="es-ES_tradnl" sz="2000" b="1" dirty="0">
                <a:solidFill>
                  <a:srgbClr val="002060"/>
                </a:solidFill>
                <a:latin typeface="Calibri" panose="020F0502020204030204" pitchFamily="34" charset="0"/>
                <a:cs typeface="Calibri" panose="020F0502020204030204" pitchFamily="34" charset="0"/>
              </a:rPr>
              <a:t> MARIPOSA </a:t>
            </a:r>
            <a:r>
              <a:rPr lang="es-ES_tradnl" sz="2000" b="1" dirty="0" err="1">
                <a:solidFill>
                  <a:srgbClr val="002060"/>
                </a:solidFill>
                <a:latin typeface="Calibri" panose="020F0502020204030204" pitchFamily="34" charset="0"/>
                <a:cs typeface="Calibri" panose="020F0502020204030204" pitchFamily="34" charset="0"/>
              </a:rPr>
              <a:t>Study</a:t>
            </a:r>
            <a:r>
              <a:rPr lang="es-ES_tradnl" sz="2000" b="1" dirty="0">
                <a:solidFill>
                  <a:srgbClr val="002060"/>
                </a:solidFill>
                <a:latin typeface="Calibri" panose="020F0502020204030204" pitchFamily="34" charset="0"/>
                <a:cs typeface="Calibri" panose="020F0502020204030204" pitchFamily="34" charset="0"/>
              </a:rPr>
              <a:t>. WCLC 2024; </a:t>
            </a:r>
            <a:r>
              <a:rPr lang="es-ES_tradnl" sz="2000" b="1" dirty="0" err="1">
                <a:solidFill>
                  <a:srgbClr val="002060"/>
                </a:solidFill>
                <a:latin typeface="Calibri" panose="020F0502020204030204" pitchFamily="34" charset="0"/>
                <a:cs typeface="Calibri" panose="020F0502020204030204" pitchFamily="34" charset="0"/>
              </a:rPr>
              <a:t>Abstract</a:t>
            </a:r>
            <a:r>
              <a:rPr lang="es-ES_tradnl" sz="2000" b="1" dirty="0">
                <a:solidFill>
                  <a:srgbClr val="002060"/>
                </a:solidFill>
                <a:latin typeface="Calibri" panose="020F0502020204030204" pitchFamily="34" charset="0"/>
                <a:cs typeface="Calibri" panose="020F0502020204030204" pitchFamily="34" charset="0"/>
              </a:rPr>
              <a:t> OA02.03</a:t>
            </a:r>
          </a:p>
        </p:txBody>
      </p:sp>
      <p:pic>
        <p:nvPicPr>
          <p:cNvPr id="4" name="Picture 3" descr="A diagram of a patient&#10;&#10;Description automatically generated">
            <a:extLst>
              <a:ext uri="{FF2B5EF4-FFF2-40B4-BE49-F238E27FC236}">
                <a16:creationId xmlns:a16="http://schemas.microsoft.com/office/drawing/2014/main" id="{7D03315C-461D-CC0B-AA6F-861A8F3BD1FB}"/>
              </a:ext>
            </a:extLst>
          </p:cNvPr>
          <p:cNvPicPr>
            <a:picLocks noChangeAspect="1"/>
          </p:cNvPicPr>
          <p:nvPr/>
        </p:nvPicPr>
        <p:blipFill>
          <a:blip r:embed="rId2"/>
          <a:stretch>
            <a:fillRect/>
          </a:stretch>
        </p:blipFill>
        <p:spPr>
          <a:xfrm>
            <a:off x="211015" y="775652"/>
            <a:ext cx="5675178" cy="2502877"/>
          </a:xfrm>
          <a:prstGeom prst="rect">
            <a:avLst/>
          </a:prstGeom>
        </p:spPr>
      </p:pic>
      <p:pic>
        <p:nvPicPr>
          <p:cNvPr id="6" name="Picture 5" descr="A graph of a patient's brain&#10;&#10;Description automatically generated">
            <a:extLst>
              <a:ext uri="{FF2B5EF4-FFF2-40B4-BE49-F238E27FC236}">
                <a16:creationId xmlns:a16="http://schemas.microsoft.com/office/drawing/2014/main" id="{2BC5E2DE-0EA9-CDCE-FFD4-10CBE730179B}"/>
              </a:ext>
            </a:extLst>
          </p:cNvPr>
          <p:cNvPicPr>
            <a:picLocks noChangeAspect="1"/>
          </p:cNvPicPr>
          <p:nvPr/>
        </p:nvPicPr>
        <p:blipFill>
          <a:blip r:embed="rId3"/>
          <a:stretch>
            <a:fillRect/>
          </a:stretch>
        </p:blipFill>
        <p:spPr>
          <a:xfrm>
            <a:off x="6096000" y="775652"/>
            <a:ext cx="5884985" cy="2845777"/>
          </a:xfrm>
          <a:prstGeom prst="rect">
            <a:avLst/>
          </a:prstGeom>
        </p:spPr>
      </p:pic>
      <p:pic>
        <p:nvPicPr>
          <p:cNvPr id="8" name="Picture 7" descr="A graph of a patient's growth&#10;&#10;Description automatically generated with medium confidence">
            <a:extLst>
              <a:ext uri="{FF2B5EF4-FFF2-40B4-BE49-F238E27FC236}">
                <a16:creationId xmlns:a16="http://schemas.microsoft.com/office/drawing/2014/main" id="{A9703AA0-8A61-E7B5-7ED9-238E11DED9C7}"/>
              </a:ext>
            </a:extLst>
          </p:cNvPr>
          <p:cNvPicPr>
            <a:picLocks noChangeAspect="1"/>
          </p:cNvPicPr>
          <p:nvPr/>
        </p:nvPicPr>
        <p:blipFill>
          <a:blip r:embed="rId4"/>
          <a:stretch>
            <a:fillRect/>
          </a:stretch>
        </p:blipFill>
        <p:spPr>
          <a:xfrm>
            <a:off x="0" y="3725600"/>
            <a:ext cx="6096000" cy="3086100"/>
          </a:xfrm>
          <a:prstGeom prst="rect">
            <a:avLst/>
          </a:prstGeom>
        </p:spPr>
      </p:pic>
      <p:pic>
        <p:nvPicPr>
          <p:cNvPr id="10" name="Picture 9" descr="A graph of a patient's growth&#10;&#10;Description automatically generated">
            <a:extLst>
              <a:ext uri="{FF2B5EF4-FFF2-40B4-BE49-F238E27FC236}">
                <a16:creationId xmlns:a16="http://schemas.microsoft.com/office/drawing/2014/main" id="{DAE02325-DA9A-C872-37D3-487953F3A8F1}"/>
              </a:ext>
            </a:extLst>
          </p:cNvPr>
          <p:cNvPicPr>
            <a:picLocks noChangeAspect="1"/>
          </p:cNvPicPr>
          <p:nvPr/>
        </p:nvPicPr>
        <p:blipFill>
          <a:blip r:embed="rId5"/>
          <a:stretch>
            <a:fillRect/>
          </a:stretch>
        </p:blipFill>
        <p:spPr>
          <a:xfrm>
            <a:off x="6224952" y="3725600"/>
            <a:ext cx="5884985" cy="3086100"/>
          </a:xfrm>
          <a:prstGeom prst="rect">
            <a:avLst/>
          </a:prstGeom>
        </p:spPr>
      </p:pic>
      <p:sp>
        <p:nvSpPr>
          <p:cNvPr id="3" name="Rectangle 2">
            <a:extLst>
              <a:ext uri="{FF2B5EF4-FFF2-40B4-BE49-F238E27FC236}">
                <a16:creationId xmlns:a16="http://schemas.microsoft.com/office/drawing/2014/main" id="{3CC94182-6157-A37B-6843-C6E0F85DA76A}"/>
              </a:ext>
            </a:extLst>
          </p:cNvPr>
          <p:cNvSpPr/>
          <p:nvPr/>
        </p:nvSpPr>
        <p:spPr>
          <a:xfrm>
            <a:off x="5360192" y="3621429"/>
            <a:ext cx="864760" cy="549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0E0A30D-B9E6-E601-7C45-2A88C642BA0F}"/>
              </a:ext>
            </a:extLst>
          </p:cNvPr>
          <p:cNvSpPr/>
          <p:nvPr/>
        </p:nvSpPr>
        <p:spPr>
          <a:xfrm>
            <a:off x="11367453" y="3725602"/>
            <a:ext cx="742484" cy="549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D49C84-FAFE-18C6-BB0D-BA724D43230A}"/>
              </a:ext>
            </a:extLst>
          </p:cNvPr>
          <p:cNvSpPr/>
          <p:nvPr/>
        </p:nvSpPr>
        <p:spPr>
          <a:xfrm>
            <a:off x="11251706" y="669886"/>
            <a:ext cx="742484" cy="549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828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6B9D-D155-CF30-2248-4BAC5DE369CE}"/>
              </a:ext>
            </a:extLst>
          </p:cNvPr>
          <p:cNvSpPr>
            <a:spLocks noGrp="1"/>
          </p:cNvSpPr>
          <p:nvPr>
            <p:ph type="title"/>
          </p:nvPr>
        </p:nvSpPr>
        <p:spPr>
          <a:xfrm>
            <a:off x="207107" y="0"/>
            <a:ext cx="10515600" cy="911568"/>
          </a:xfrm>
        </p:spPr>
        <p:txBody>
          <a:bodyPr>
            <a:normAutofit/>
          </a:bodyPr>
          <a:lstStyle/>
          <a:p>
            <a:r>
              <a:rPr lang="es-ES_tradnl" sz="2000" b="1" dirty="0" err="1">
                <a:solidFill>
                  <a:srgbClr val="002060"/>
                </a:solidFill>
                <a:latin typeface="Calibri" panose="020F0502020204030204" pitchFamily="34" charset="0"/>
                <a:cs typeface="Calibri" panose="020F0502020204030204" pitchFamily="34" charset="0"/>
              </a:rPr>
              <a:t>Gadgeel</a:t>
            </a:r>
            <a:r>
              <a:rPr lang="es-ES_tradnl" sz="2000" b="1" dirty="0">
                <a:solidFill>
                  <a:srgbClr val="002060"/>
                </a:solidFill>
                <a:latin typeface="Calibri" panose="020F0502020204030204" pitchFamily="34" charset="0"/>
                <a:cs typeface="Calibri" panose="020F0502020204030204" pitchFamily="34" charset="0"/>
              </a:rPr>
              <a:t> S et al. </a:t>
            </a:r>
            <a:r>
              <a:rPr lang="es-ES_tradnl" sz="2000" b="1" dirty="0" err="1">
                <a:solidFill>
                  <a:srgbClr val="002060"/>
                </a:solidFill>
                <a:latin typeface="Calibri" panose="020F0502020204030204" pitchFamily="34" charset="0"/>
                <a:cs typeface="Calibri" panose="020F0502020204030204" pitchFamily="34" charset="0"/>
              </a:rPr>
              <a:t>Amivantamab</a:t>
            </a:r>
            <a:r>
              <a:rPr lang="es-ES_tradnl" sz="2000" b="1" dirty="0">
                <a:solidFill>
                  <a:srgbClr val="002060"/>
                </a:solidFill>
                <a:latin typeface="Calibri" panose="020F0502020204030204" pitchFamily="34" charset="0"/>
                <a:cs typeface="Calibri" panose="020F0502020204030204" pitchFamily="34" charset="0"/>
              </a:rPr>
              <a:t> Plus </a:t>
            </a:r>
            <a:r>
              <a:rPr lang="es-ES_tradnl" sz="2000" b="1" dirty="0" err="1">
                <a:solidFill>
                  <a:srgbClr val="002060"/>
                </a:solidFill>
                <a:latin typeface="Calibri" panose="020F0502020204030204" pitchFamily="34" charset="0"/>
                <a:cs typeface="Calibri" panose="020F0502020204030204" pitchFamily="34" charset="0"/>
              </a:rPr>
              <a:t>Lazertinib</a:t>
            </a:r>
            <a:r>
              <a:rPr lang="es-ES_tradnl" sz="2000" b="1" dirty="0">
                <a:solidFill>
                  <a:srgbClr val="002060"/>
                </a:solidFill>
                <a:latin typeface="Calibri" panose="020F0502020204030204" pitchFamily="34" charset="0"/>
                <a:cs typeface="Calibri" panose="020F0502020204030204" pitchFamily="34" charset="0"/>
              </a:rPr>
              <a:t> vs </a:t>
            </a:r>
            <a:r>
              <a:rPr lang="es-ES_tradnl" sz="2000" b="1" dirty="0" err="1">
                <a:solidFill>
                  <a:srgbClr val="002060"/>
                </a:solidFill>
                <a:latin typeface="Calibri" panose="020F0502020204030204" pitchFamily="34" charset="0"/>
                <a:cs typeface="Calibri" panose="020F0502020204030204" pitchFamily="34" charset="0"/>
              </a:rPr>
              <a:t>Osimertinib</a:t>
            </a:r>
            <a:r>
              <a:rPr lang="es-ES_tradnl" sz="2000" b="1" dirty="0">
                <a:solidFill>
                  <a:srgbClr val="002060"/>
                </a:solidFill>
                <a:latin typeface="Calibri" panose="020F0502020204030204" pitchFamily="34" charset="0"/>
                <a:cs typeface="Calibri" panose="020F0502020204030204" pitchFamily="34" charset="0"/>
              </a:rPr>
              <a:t> in </a:t>
            </a:r>
            <a:r>
              <a:rPr lang="es-ES_tradnl" sz="2000" b="1" dirty="0" err="1">
                <a:solidFill>
                  <a:srgbClr val="002060"/>
                </a:solidFill>
                <a:latin typeface="Calibri" panose="020F0502020204030204" pitchFamily="34" charset="0"/>
                <a:cs typeface="Calibri" panose="020F0502020204030204" pitchFamily="34" charset="0"/>
              </a:rPr>
              <a:t>First</a:t>
            </a:r>
            <a:r>
              <a:rPr lang="es-ES_tradnl" sz="2000" b="1" dirty="0">
                <a:solidFill>
                  <a:srgbClr val="002060"/>
                </a:solidFill>
                <a:latin typeface="Calibri" panose="020F0502020204030204" pitchFamily="34" charset="0"/>
                <a:cs typeface="Calibri" panose="020F0502020204030204" pitchFamily="34" charset="0"/>
              </a:rPr>
              <a:t>-line EGFR-</a:t>
            </a:r>
            <a:r>
              <a:rPr lang="es-ES_tradnl" sz="2000" b="1" dirty="0" err="1">
                <a:solidFill>
                  <a:srgbClr val="002060"/>
                </a:solidFill>
                <a:latin typeface="Calibri" panose="020F0502020204030204" pitchFamily="34" charset="0"/>
                <a:cs typeface="Calibri" panose="020F0502020204030204" pitchFamily="34" charset="0"/>
              </a:rPr>
              <a:t>mutant</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Advanced</a:t>
            </a:r>
            <a:r>
              <a:rPr lang="es-ES_tradnl" sz="2000" b="1" dirty="0">
                <a:solidFill>
                  <a:srgbClr val="002060"/>
                </a:solidFill>
                <a:latin typeface="Calibri" panose="020F0502020204030204" pitchFamily="34" charset="0"/>
                <a:cs typeface="Calibri" panose="020F0502020204030204" pitchFamily="34" charset="0"/>
              </a:rPr>
              <a:t> NSCLC: </a:t>
            </a:r>
            <a:r>
              <a:rPr lang="es-ES_tradnl" sz="2000" b="1" dirty="0" err="1">
                <a:solidFill>
                  <a:srgbClr val="002060"/>
                </a:solidFill>
                <a:latin typeface="Calibri" panose="020F0502020204030204" pitchFamily="34" charset="0"/>
                <a:cs typeface="Calibri" panose="020F0502020204030204" pitchFamily="34" charset="0"/>
              </a:rPr>
              <a:t>Longer</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Follow</a:t>
            </a:r>
            <a:r>
              <a:rPr lang="es-ES_tradnl" sz="2000" b="1" dirty="0">
                <a:solidFill>
                  <a:srgbClr val="002060"/>
                </a:solidFill>
                <a:latin typeface="Calibri" panose="020F0502020204030204" pitchFamily="34" charset="0"/>
                <a:cs typeface="Calibri" panose="020F0502020204030204" pitchFamily="34" charset="0"/>
              </a:rPr>
              <a:t>-up </a:t>
            </a:r>
            <a:r>
              <a:rPr lang="es-ES_tradnl" sz="2000" b="1" dirty="0" err="1">
                <a:solidFill>
                  <a:srgbClr val="002060"/>
                </a:solidFill>
                <a:latin typeface="Calibri" panose="020F0502020204030204" pitchFamily="34" charset="0"/>
                <a:cs typeface="Calibri" panose="020F0502020204030204" pitchFamily="34" charset="0"/>
              </a:rPr>
              <a:t>of</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the</a:t>
            </a:r>
            <a:r>
              <a:rPr lang="es-ES_tradnl" sz="2000" b="1" dirty="0">
                <a:solidFill>
                  <a:srgbClr val="002060"/>
                </a:solidFill>
                <a:latin typeface="Calibri" panose="020F0502020204030204" pitchFamily="34" charset="0"/>
                <a:cs typeface="Calibri" panose="020F0502020204030204" pitchFamily="34" charset="0"/>
              </a:rPr>
              <a:t> MARIPOSA </a:t>
            </a:r>
            <a:r>
              <a:rPr lang="es-ES_tradnl" sz="2000" b="1" dirty="0" err="1">
                <a:solidFill>
                  <a:srgbClr val="002060"/>
                </a:solidFill>
                <a:latin typeface="Calibri" panose="020F0502020204030204" pitchFamily="34" charset="0"/>
                <a:cs typeface="Calibri" panose="020F0502020204030204" pitchFamily="34" charset="0"/>
              </a:rPr>
              <a:t>Study</a:t>
            </a:r>
            <a:r>
              <a:rPr lang="es-ES_tradnl" sz="2000" b="1" dirty="0">
                <a:solidFill>
                  <a:srgbClr val="002060"/>
                </a:solidFill>
                <a:latin typeface="Calibri" panose="020F0502020204030204" pitchFamily="34" charset="0"/>
                <a:cs typeface="Calibri" panose="020F0502020204030204" pitchFamily="34" charset="0"/>
              </a:rPr>
              <a:t>. WCLC 2024; </a:t>
            </a:r>
            <a:r>
              <a:rPr lang="es-ES_tradnl" sz="2000" b="1" dirty="0" err="1">
                <a:solidFill>
                  <a:srgbClr val="002060"/>
                </a:solidFill>
                <a:latin typeface="Calibri" panose="020F0502020204030204" pitchFamily="34" charset="0"/>
                <a:cs typeface="Calibri" panose="020F0502020204030204" pitchFamily="34" charset="0"/>
              </a:rPr>
              <a:t>Abstract</a:t>
            </a:r>
            <a:r>
              <a:rPr lang="es-ES_tradnl" sz="2000" b="1" dirty="0">
                <a:solidFill>
                  <a:srgbClr val="002060"/>
                </a:solidFill>
                <a:latin typeface="Calibri" panose="020F0502020204030204" pitchFamily="34" charset="0"/>
                <a:cs typeface="Calibri" panose="020F0502020204030204" pitchFamily="34" charset="0"/>
              </a:rPr>
              <a:t> OA02.03</a:t>
            </a:r>
          </a:p>
        </p:txBody>
      </p:sp>
      <p:pic>
        <p:nvPicPr>
          <p:cNvPr id="5" name="Picture 4" descr="A graph of a patient's life&#10;&#10;Description automatically generated">
            <a:extLst>
              <a:ext uri="{FF2B5EF4-FFF2-40B4-BE49-F238E27FC236}">
                <a16:creationId xmlns:a16="http://schemas.microsoft.com/office/drawing/2014/main" id="{D2EB826B-A783-71B4-4819-01700001EA15}"/>
              </a:ext>
            </a:extLst>
          </p:cNvPr>
          <p:cNvPicPr>
            <a:picLocks noChangeAspect="1"/>
          </p:cNvPicPr>
          <p:nvPr/>
        </p:nvPicPr>
        <p:blipFill>
          <a:blip r:embed="rId2"/>
          <a:stretch>
            <a:fillRect/>
          </a:stretch>
        </p:blipFill>
        <p:spPr>
          <a:xfrm>
            <a:off x="207107" y="914400"/>
            <a:ext cx="5431692" cy="2514600"/>
          </a:xfrm>
          <a:prstGeom prst="rect">
            <a:avLst/>
          </a:prstGeom>
        </p:spPr>
      </p:pic>
      <p:pic>
        <p:nvPicPr>
          <p:cNvPr id="9" name="Picture 8" descr="A graph of a patient's disease&#10;&#10;Description automatically generated">
            <a:extLst>
              <a:ext uri="{FF2B5EF4-FFF2-40B4-BE49-F238E27FC236}">
                <a16:creationId xmlns:a16="http://schemas.microsoft.com/office/drawing/2014/main" id="{5B71C3F5-7FDA-2323-33DA-AF360E4FFAE4}"/>
              </a:ext>
            </a:extLst>
          </p:cNvPr>
          <p:cNvPicPr>
            <a:picLocks noChangeAspect="1"/>
          </p:cNvPicPr>
          <p:nvPr/>
        </p:nvPicPr>
        <p:blipFill>
          <a:blip r:embed="rId3"/>
          <a:stretch>
            <a:fillRect/>
          </a:stretch>
        </p:blipFill>
        <p:spPr>
          <a:xfrm>
            <a:off x="6082799" y="815899"/>
            <a:ext cx="5431692" cy="2701023"/>
          </a:xfrm>
          <a:prstGeom prst="rect">
            <a:avLst/>
          </a:prstGeom>
        </p:spPr>
      </p:pic>
      <p:pic>
        <p:nvPicPr>
          <p:cNvPr id="11" name="Picture 10" descr="A graph of a number of patients with an injury&#10;&#10;Description automatically generated with medium confidence">
            <a:extLst>
              <a:ext uri="{FF2B5EF4-FFF2-40B4-BE49-F238E27FC236}">
                <a16:creationId xmlns:a16="http://schemas.microsoft.com/office/drawing/2014/main" id="{B4140C2C-AC8A-2CBF-FD1C-1511268427BF}"/>
              </a:ext>
            </a:extLst>
          </p:cNvPr>
          <p:cNvPicPr>
            <a:picLocks noChangeAspect="1"/>
          </p:cNvPicPr>
          <p:nvPr/>
        </p:nvPicPr>
        <p:blipFill>
          <a:blip r:embed="rId4"/>
          <a:stretch>
            <a:fillRect/>
          </a:stretch>
        </p:blipFill>
        <p:spPr>
          <a:xfrm>
            <a:off x="1" y="3599804"/>
            <a:ext cx="6308202" cy="3116223"/>
          </a:xfrm>
          <a:prstGeom prst="rect">
            <a:avLst/>
          </a:prstGeom>
        </p:spPr>
      </p:pic>
      <p:sp>
        <p:nvSpPr>
          <p:cNvPr id="3" name="TextBox 2">
            <a:extLst>
              <a:ext uri="{FF2B5EF4-FFF2-40B4-BE49-F238E27FC236}">
                <a16:creationId xmlns:a16="http://schemas.microsoft.com/office/drawing/2014/main" id="{859C7742-D05C-CD0E-63CF-B434A1318B12}"/>
              </a:ext>
            </a:extLst>
          </p:cNvPr>
          <p:cNvSpPr txBox="1"/>
          <p:nvPr/>
        </p:nvSpPr>
        <p:spPr>
          <a:xfrm>
            <a:off x="6724891" y="3888353"/>
            <a:ext cx="5125035" cy="2677656"/>
          </a:xfrm>
          <a:prstGeom prst="rect">
            <a:avLst/>
          </a:prstGeom>
          <a:noFill/>
        </p:spPr>
        <p:txBody>
          <a:bodyPr wrap="square" rtlCol="0">
            <a:spAutoFit/>
          </a:bodyPr>
          <a:lstStyle/>
          <a:p>
            <a:pPr algn="just"/>
            <a:r>
              <a:rPr lang="en-US" sz="1400" b="1" dirty="0">
                <a:latin typeface="Calibri" panose="020F0502020204030204" pitchFamily="34" charset="0"/>
                <a:cs typeface="Calibri" panose="020F0502020204030204" pitchFamily="34" charset="0"/>
              </a:rPr>
              <a:t>RARITAN, N.J., January 7, 2025 – </a:t>
            </a:r>
            <a:r>
              <a:rPr lang="en-US" sz="1400" dirty="0">
                <a:latin typeface="Calibri" panose="020F0502020204030204" pitchFamily="34" charset="0"/>
                <a:cs typeface="Calibri" panose="020F0502020204030204" pitchFamily="34" charset="0"/>
              </a:rPr>
              <a:t>The manufacturer today announced positive topline results for the gold standard endpoint in cancer treatment of overall survival (OS) from the Phase 3 MARIPOSA study, evaluating amivantamab plus lazertinib as first-line therapy for patients with locally advanced or metastatic non-small cell lung cancer (NSCLC) with epidermal growth factor receptor (EGFR) exon 19 deletions (ex19del) or L858R substitution mutations. The chemotherapy-free combination regimen met the final pre-specified secondary endpoint of OS and demonstrated clinically meaningful and statistically significant improvement in OS versus the current standard of care osimertinib. Improvement in median OS is expected to exceed one year. </a:t>
            </a:r>
          </a:p>
        </p:txBody>
      </p:sp>
      <p:sp>
        <p:nvSpPr>
          <p:cNvPr id="4" name="Rectangle 3">
            <a:extLst>
              <a:ext uri="{FF2B5EF4-FFF2-40B4-BE49-F238E27FC236}">
                <a16:creationId xmlns:a16="http://schemas.microsoft.com/office/drawing/2014/main" id="{6220A998-811E-7599-3DB7-F7ECB60FA387}"/>
              </a:ext>
            </a:extLst>
          </p:cNvPr>
          <p:cNvSpPr/>
          <p:nvPr/>
        </p:nvSpPr>
        <p:spPr>
          <a:xfrm>
            <a:off x="5266481" y="815899"/>
            <a:ext cx="671332" cy="549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02181B-60F7-504B-5E19-0425D930F04C}"/>
              </a:ext>
            </a:extLst>
          </p:cNvPr>
          <p:cNvSpPr/>
          <p:nvPr/>
        </p:nvSpPr>
        <p:spPr>
          <a:xfrm>
            <a:off x="11134845" y="781175"/>
            <a:ext cx="671332" cy="549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2B9F97-8693-40A1-AB22-AF37A33B170E}"/>
              </a:ext>
            </a:extLst>
          </p:cNvPr>
          <p:cNvSpPr/>
          <p:nvPr/>
        </p:nvSpPr>
        <p:spPr>
          <a:xfrm>
            <a:off x="5822065" y="3570674"/>
            <a:ext cx="671332" cy="549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25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6B9D-D155-CF30-2248-4BAC5DE369CE}"/>
              </a:ext>
            </a:extLst>
          </p:cNvPr>
          <p:cNvSpPr>
            <a:spLocks noGrp="1"/>
          </p:cNvSpPr>
          <p:nvPr>
            <p:ph type="title"/>
          </p:nvPr>
        </p:nvSpPr>
        <p:spPr>
          <a:xfrm>
            <a:off x="237868" y="57149"/>
            <a:ext cx="10515600" cy="1325563"/>
          </a:xfrm>
        </p:spPr>
        <p:txBody>
          <a:bodyPr>
            <a:normAutofit/>
          </a:bodyPr>
          <a:lstStyle/>
          <a:p>
            <a:r>
              <a:rPr lang="en-US" sz="2000" b="1" dirty="0" err="1">
                <a:solidFill>
                  <a:srgbClr val="002060"/>
                </a:solidFill>
                <a:latin typeface="Calibri" panose="020F0502020204030204" pitchFamily="34" charset="0"/>
                <a:cs typeface="Calibri" panose="020F0502020204030204" pitchFamily="34" charset="0"/>
              </a:rPr>
              <a:t>Gadgeel</a:t>
            </a:r>
            <a:r>
              <a:rPr lang="en-US" sz="2000" b="1" dirty="0">
                <a:solidFill>
                  <a:srgbClr val="002060"/>
                </a:solidFill>
                <a:latin typeface="Calibri" panose="020F0502020204030204" pitchFamily="34" charset="0"/>
                <a:cs typeface="Calibri" panose="020F0502020204030204" pitchFamily="34" charset="0"/>
              </a:rPr>
              <a:t> S et al. </a:t>
            </a:r>
            <a:r>
              <a:rPr lang="en-US" sz="2000" b="1" dirty="0" err="1">
                <a:solidFill>
                  <a:srgbClr val="002060"/>
                </a:solidFill>
                <a:latin typeface="Calibri" panose="020F0502020204030204" pitchFamily="34" charset="0"/>
                <a:cs typeface="Calibri" panose="020F0502020204030204" pitchFamily="34" charset="0"/>
              </a:rPr>
              <a:t>Amivantamab</a:t>
            </a:r>
            <a:r>
              <a:rPr lang="en-US" sz="2000" b="1" dirty="0">
                <a:solidFill>
                  <a:srgbClr val="002060"/>
                </a:solidFill>
                <a:latin typeface="Calibri" panose="020F0502020204030204" pitchFamily="34" charset="0"/>
                <a:cs typeface="Calibri" panose="020F0502020204030204" pitchFamily="34" charset="0"/>
              </a:rPr>
              <a:t> Plus Lazertinib vs Osimertinib in First-line EGFR-mutant Advanced NSCLC: Longer Follow-up of the MARIPOSA Study. WCLC 2024; Abstract OA02.03</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70C0"/>
                </a:solidFill>
                <a:latin typeface="Calibri" panose="020F0502020204030204" pitchFamily="34" charset="0"/>
                <a:cs typeface="Calibri" panose="020F0502020204030204" pitchFamily="34" charset="0"/>
              </a:rPr>
              <a:t>My take home messages</a:t>
            </a:r>
            <a:endParaRPr lang="en-US" sz="2000" b="1"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2B1FAEE-680D-40CC-1BD2-74744FA2D554}"/>
              </a:ext>
            </a:extLst>
          </p:cNvPr>
          <p:cNvSpPr>
            <a:spLocks noGrp="1"/>
          </p:cNvSpPr>
          <p:nvPr>
            <p:ph idx="1"/>
          </p:nvPr>
        </p:nvSpPr>
        <p:spPr>
          <a:xfrm>
            <a:off x="474945" y="1486374"/>
            <a:ext cx="10961318" cy="4651695"/>
          </a:xfrm>
        </p:spPr>
        <p:txBody>
          <a:bodyPr>
            <a:noAutofit/>
          </a:bodyPr>
          <a:lstStyle/>
          <a:p>
            <a:r>
              <a:rPr lang="en-US" sz="2200" dirty="0">
                <a:latin typeface="Calibri" panose="020F0502020204030204" pitchFamily="34" charset="0"/>
                <a:cs typeface="Calibri" panose="020F0502020204030204" pitchFamily="34" charset="0"/>
              </a:rPr>
              <a:t>After longer follow-up (median: 31.1 months), data continue to favor 1L </a:t>
            </a:r>
            <a:r>
              <a:rPr lang="en-US" sz="2200" dirty="0" err="1">
                <a:latin typeface="Calibri" panose="020F0502020204030204" pitchFamily="34" charset="0"/>
                <a:cs typeface="Calibri" panose="020F0502020204030204" pitchFamily="34" charset="0"/>
              </a:rPr>
              <a:t>amivantamab+lazertinib</a:t>
            </a:r>
            <a:r>
              <a:rPr lang="en-US" sz="2200" dirty="0">
                <a:latin typeface="Calibri" panose="020F0502020204030204" pitchFamily="34" charset="0"/>
                <a:cs typeface="Calibri" panose="020F0502020204030204" pitchFamily="34" charset="0"/>
              </a:rPr>
              <a:t> over </a:t>
            </a:r>
            <a:r>
              <a:rPr lang="en-US" sz="2200" dirty="0" err="1">
                <a:latin typeface="Calibri" panose="020F0502020204030204" pitchFamily="34" charset="0"/>
                <a:cs typeface="Calibri" panose="020F0502020204030204" pitchFamily="34" charset="0"/>
              </a:rPr>
              <a:t>osimertinib</a:t>
            </a:r>
            <a:r>
              <a:rPr lang="en-US" sz="2200" dirty="0">
                <a:latin typeface="Calibri" panose="020F0502020204030204" pitchFamily="34" charset="0"/>
                <a:cs typeface="Calibri" panose="020F0502020204030204" pitchFamily="34" charset="0"/>
              </a:rPr>
              <a:t> with a promising OS trend (HR, 0.77) in patients with EGFR-mutant advanced NSCLC​</a:t>
            </a:r>
          </a:p>
          <a:p>
            <a:r>
              <a:rPr lang="en-US" sz="2200" dirty="0">
                <a:latin typeface="Calibri" panose="020F0502020204030204" pitchFamily="34" charset="0"/>
                <a:cs typeface="Calibri" panose="020F0502020204030204" pitchFamily="34" charset="0"/>
              </a:rPr>
              <a:t>OS curves separate early and widen over time, favoring </a:t>
            </a:r>
            <a:r>
              <a:rPr lang="en-US" sz="2200" dirty="0" err="1">
                <a:latin typeface="Calibri" panose="020F0502020204030204" pitchFamily="34" charset="0"/>
                <a:cs typeface="Calibri" panose="020F0502020204030204" pitchFamily="34" charset="0"/>
              </a:rPr>
              <a:t>amivantamab+lazertinib</a:t>
            </a:r>
            <a:endParaRPr lang="en-US" sz="2200" dirty="0">
              <a:latin typeface="Calibri" panose="020F0502020204030204" pitchFamily="34" charset="0"/>
              <a:cs typeface="Calibri" panose="020F0502020204030204" pitchFamily="34" charset="0"/>
            </a:endParaRPr>
          </a:p>
          <a:p>
            <a:r>
              <a:rPr lang="en-US" sz="2200" i="1" dirty="0">
                <a:latin typeface="Calibri" panose="020F0502020204030204" pitchFamily="34" charset="0"/>
                <a:cs typeface="Calibri" panose="020F0502020204030204" pitchFamily="34" charset="0"/>
              </a:rPr>
              <a:t>Press release: </a:t>
            </a:r>
            <a:r>
              <a:rPr lang="en-US" sz="2200" dirty="0">
                <a:latin typeface="Calibri" panose="020F0502020204030204" pitchFamily="34" charset="0"/>
                <a:cs typeface="Calibri" panose="020F0502020204030204" pitchFamily="34" charset="0"/>
              </a:rPr>
              <a:t>positive and clinically meaningful OS benefit with the combination</a:t>
            </a:r>
          </a:p>
          <a:p>
            <a:r>
              <a:rPr lang="en-US" sz="2200" dirty="0">
                <a:latin typeface="Calibri" panose="020F0502020204030204" pitchFamily="34" charset="0"/>
                <a:cs typeface="Calibri" panose="020F0502020204030204" pitchFamily="34" charset="0"/>
              </a:rPr>
              <a:t>A clear scientific rationale: “proactively address mechanisms of resistance to </a:t>
            </a:r>
            <a:r>
              <a:rPr lang="en-US" sz="2200" dirty="0" err="1">
                <a:latin typeface="Calibri" panose="020F0502020204030204" pitchFamily="34" charset="0"/>
                <a:cs typeface="Calibri" panose="020F0502020204030204" pitchFamily="34" charset="0"/>
              </a:rPr>
              <a:t>osimertinib</a:t>
            </a:r>
            <a:r>
              <a:rPr lang="en-US" sz="2200" dirty="0">
                <a:latin typeface="Calibri" panose="020F0502020204030204" pitchFamily="34" charset="0"/>
                <a:cs typeface="Calibri" panose="020F0502020204030204" pitchFamily="34" charset="0"/>
              </a:rPr>
              <a:t> </a:t>
            </a:r>
            <a:r>
              <a:rPr lang="en-GB" sz="2200" dirty="0">
                <a:effectLst/>
                <a:latin typeface="Calibri" panose="020F0502020204030204" pitchFamily="34" charset="0"/>
                <a:cs typeface="Calibri" panose="020F0502020204030204" pitchFamily="34" charset="0"/>
              </a:rPr>
              <a:t>blocking EGFR and MET”</a:t>
            </a:r>
          </a:p>
          <a:p>
            <a:r>
              <a:rPr lang="en-GB" sz="2200" b="0" i="0" dirty="0">
                <a:effectLst/>
                <a:highlight>
                  <a:srgbClr val="FFFFFF"/>
                </a:highlight>
                <a:latin typeface="Calibri" panose="020F0502020204030204" pitchFamily="34" charset="0"/>
                <a:cs typeface="Calibri" panose="020F0502020204030204" pitchFamily="34" charset="0"/>
              </a:rPr>
              <a:t>High incidence of EGFR- and MET-related </a:t>
            </a:r>
            <a:r>
              <a:rPr lang="en-GB" sz="2200" dirty="0">
                <a:highlight>
                  <a:srgbClr val="FFFFFF"/>
                </a:highlight>
                <a:latin typeface="Calibri" panose="020F0502020204030204" pitchFamily="34" charset="0"/>
                <a:cs typeface="Calibri" panose="020F0502020204030204" pitchFamily="34" charset="0"/>
              </a:rPr>
              <a:t>AEs</a:t>
            </a:r>
            <a:r>
              <a:rPr lang="en-GB" sz="2200" b="0" i="0" dirty="0">
                <a:highlight>
                  <a:srgbClr val="FFFFFF"/>
                </a:highlight>
                <a:latin typeface="Calibri" panose="020F0502020204030204" pitchFamily="34" charset="0"/>
                <a:cs typeface="Calibri" panose="020F0502020204030204" pitchFamily="34" charset="0"/>
              </a:rPr>
              <a:t>; toxicity management is relevant</a:t>
            </a:r>
            <a:endParaRPr lang="en-GB" sz="2200" dirty="0">
              <a:effectLst/>
              <a:latin typeface="Calibri" panose="020F0502020204030204" pitchFamily="34" charset="0"/>
              <a:cs typeface="Calibri" panose="020F0502020204030204" pitchFamily="34" charset="0"/>
            </a:endParaRPr>
          </a:p>
          <a:p>
            <a:r>
              <a:rPr lang="en-GB" sz="2200" dirty="0">
                <a:latin typeface="Calibri" panose="020F0502020204030204" pitchFamily="34" charset="0"/>
                <a:cs typeface="Calibri" panose="020F0502020204030204" pitchFamily="34" charset="0"/>
              </a:rPr>
              <a:t>The data support the combination as 1L in patients with EGFR mutations</a:t>
            </a: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1518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434D-76DF-4B37-05CB-69ED2EE3DC39}"/>
              </a:ext>
            </a:extLst>
          </p:cNvPr>
          <p:cNvSpPr>
            <a:spLocks noGrp="1"/>
          </p:cNvSpPr>
          <p:nvPr>
            <p:ph type="title"/>
          </p:nvPr>
        </p:nvSpPr>
        <p:spPr>
          <a:xfrm>
            <a:off x="0" y="-187754"/>
            <a:ext cx="10515600" cy="1325563"/>
          </a:xfrm>
        </p:spPr>
        <p:txBody>
          <a:bodyPr>
            <a:normAutofit/>
          </a:bodyPr>
          <a:lstStyle/>
          <a:p>
            <a:r>
              <a:rPr lang="en-GB" sz="2000" b="1" i="0" u="none" strike="noStrike" dirty="0">
                <a:solidFill>
                  <a:srgbClr val="002060"/>
                </a:solidFill>
                <a:effectLst/>
                <a:latin typeface="Calibri" panose="020F0502020204030204" pitchFamily="34" charset="0"/>
                <a:cs typeface="Calibri" panose="020F0502020204030204" pitchFamily="34" charset="0"/>
              </a:rPr>
              <a:t>Nguyen D et al.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Plus Lazertinib vs Osimertinib in First-Line, EGFR-Mutant Advanced NSCLC: Patient-relevant Outcomes from MARIPOSA. WCLC 2024; Abstract MA12.07</a:t>
            </a: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5" name="Picture 4" descr="A diagram of a variety of text&#10;&#10;Description automatically generated with medium confidence">
            <a:extLst>
              <a:ext uri="{FF2B5EF4-FFF2-40B4-BE49-F238E27FC236}">
                <a16:creationId xmlns:a16="http://schemas.microsoft.com/office/drawing/2014/main" id="{B653D990-283E-C98C-3E05-F81092A01EA8}"/>
              </a:ext>
            </a:extLst>
          </p:cNvPr>
          <p:cNvPicPr>
            <a:picLocks noChangeAspect="1"/>
          </p:cNvPicPr>
          <p:nvPr/>
        </p:nvPicPr>
        <p:blipFill>
          <a:blip r:embed="rId2"/>
          <a:stretch>
            <a:fillRect/>
          </a:stretch>
        </p:blipFill>
        <p:spPr>
          <a:xfrm>
            <a:off x="231532" y="846260"/>
            <a:ext cx="7107114" cy="1724159"/>
          </a:xfrm>
          <a:prstGeom prst="rect">
            <a:avLst/>
          </a:prstGeom>
        </p:spPr>
      </p:pic>
      <p:pic>
        <p:nvPicPr>
          <p:cNvPr id="7" name="Picture 6" descr="A graph of a patient's disease&#10;&#10;Description automatically generated">
            <a:extLst>
              <a:ext uri="{FF2B5EF4-FFF2-40B4-BE49-F238E27FC236}">
                <a16:creationId xmlns:a16="http://schemas.microsoft.com/office/drawing/2014/main" id="{E5030B30-13F5-6525-00AF-B919FE8F06CA}"/>
              </a:ext>
            </a:extLst>
          </p:cNvPr>
          <p:cNvPicPr>
            <a:picLocks noChangeAspect="1"/>
          </p:cNvPicPr>
          <p:nvPr/>
        </p:nvPicPr>
        <p:blipFill>
          <a:blip r:embed="rId3"/>
          <a:stretch>
            <a:fillRect/>
          </a:stretch>
        </p:blipFill>
        <p:spPr>
          <a:xfrm>
            <a:off x="5396813" y="740752"/>
            <a:ext cx="6154615" cy="3080971"/>
          </a:xfrm>
          <a:prstGeom prst="rect">
            <a:avLst/>
          </a:prstGeom>
        </p:spPr>
      </p:pic>
      <p:pic>
        <p:nvPicPr>
          <p:cNvPr id="9" name="Picture 8" descr="A close-up of a graph&#10;&#10;Description automatically generated">
            <a:extLst>
              <a:ext uri="{FF2B5EF4-FFF2-40B4-BE49-F238E27FC236}">
                <a16:creationId xmlns:a16="http://schemas.microsoft.com/office/drawing/2014/main" id="{17D33595-A825-0815-A423-179B3562142D}"/>
              </a:ext>
            </a:extLst>
          </p:cNvPr>
          <p:cNvPicPr>
            <a:picLocks noChangeAspect="1"/>
          </p:cNvPicPr>
          <p:nvPr/>
        </p:nvPicPr>
        <p:blipFill>
          <a:blip r:embed="rId4"/>
          <a:stretch>
            <a:fillRect/>
          </a:stretch>
        </p:blipFill>
        <p:spPr>
          <a:xfrm>
            <a:off x="0" y="2854972"/>
            <a:ext cx="5568462" cy="2865219"/>
          </a:xfrm>
          <a:prstGeom prst="rect">
            <a:avLst/>
          </a:prstGeom>
        </p:spPr>
      </p:pic>
      <p:pic>
        <p:nvPicPr>
          <p:cNvPr id="11" name="Picture 10" descr="A screenshot of a graph&#10;&#10;Description automatically generated">
            <a:extLst>
              <a:ext uri="{FF2B5EF4-FFF2-40B4-BE49-F238E27FC236}">
                <a16:creationId xmlns:a16="http://schemas.microsoft.com/office/drawing/2014/main" id="{D171981E-E735-6ABA-79C3-C7C890A47B2F}"/>
              </a:ext>
            </a:extLst>
          </p:cNvPr>
          <p:cNvPicPr>
            <a:picLocks noChangeAspect="1"/>
          </p:cNvPicPr>
          <p:nvPr/>
        </p:nvPicPr>
        <p:blipFill>
          <a:blip r:embed="rId5"/>
          <a:stretch>
            <a:fillRect/>
          </a:stretch>
        </p:blipFill>
        <p:spPr>
          <a:xfrm>
            <a:off x="5791199" y="3927232"/>
            <a:ext cx="5989027" cy="2892536"/>
          </a:xfrm>
          <a:prstGeom prst="rect">
            <a:avLst/>
          </a:prstGeom>
        </p:spPr>
      </p:pic>
    </p:spTree>
    <p:extLst>
      <p:ext uri="{BB962C8B-B14F-4D97-AF65-F5344CB8AC3E}">
        <p14:creationId xmlns:p14="http://schemas.microsoft.com/office/powerpoint/2010/main" val="4205230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14B2-16BC-A602-A3FE-D714280F7499}"/>
              </a:ext>
            </a:extLst>
          </p:cNvPr>
          <p:cNvSpPr>
            <a:spLocks noGrp="1"/>
          </p:cNvSpPr>
          <p:nvPr>
            <p:ph type="title"/>
          </p:nvPr>
        </p:nvSpPr>
        <p:spPr>
          <a:xfrm>
            <a:off x="178539" y="-223594"/>
            <a:ext cx="10515600" cy="1325563"/>
          </a:xfrm>
        </p:spPr>
        <p:txBody>
          <a:bodyPr>
            <a:normAutofit/>
          </a:bodyPr>
          <a:lstStyle/>
          <a:p>
            <a:r>
              <a:rPr lang="en-US" sz="2000" b="1" dirty="0" err="1">
                <a:solidFill>
                  <a:srgbClr val="002060"/>
                </a:solidFill>
                <a:latin typeface="Calibri" panose="020F0502020204030204" pitchFamily="34" charset="0"/>
                <a:cs typeface="Calibri" panose="020F0502020204030204" pitchFamily="34" charset="0"/>
              </a:rPr>
              <a:t>Valdiviezo</a:t>
            </a:r>
            <a:r>
              <a:rPr lang="en-US" sz="2000" b="1" dirty="0">
                <a:solidFill>
                  <a:srgbClr val="002060"/>
                </a:solidFill>
                <a:latin typeface="Calibri" panose="020F0502020204030204" pitchFamily="34" charset="0"/>
                <a:cs typeface="Calibri" panose="020F0502020204030204" pitchFamily="34" charset="0"/>
              </a:rPr>
              <a:t> N et al. FLAURA2: Impact of Tumor Burden on Outcomes of 1L Osimertinib ± CT in Patients with EGFR-mutated Advanced NSCLC. WCLC 2024; Abstract MA12.04</a:t>
            </a:r>
          </a:p>
        </p:txBody>
      </p:sp>
      <p:sp>
        <p:nvSpPr>
          <p:cNvPr id="5" name="TextBox 4">
            <a:extLst>
              <a:ext uri="{FF2B5EF4-FFF2-40B4-BE49-F238E27FC236}">
                <a16:creationId xmlns:a16="http://schemas.microsoft.com/office/drawing/2014/main" id="{E5528D7B-BD70-4811-D436-C272912B399F}"/>
              </a:ext>
            </a:extLst>
          </p:cNvPr>
          <p:cNvSpPr txBox="1"/>
          <p:nvPr/>
        </p:nvSpPr>
        <p:spPr>
          <a:xfrm>
            <a:off x="294164" y="907672"/>
            <a:ext cx="11110784"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FLAURA2</a:t>
            </a:r>
          </a:p>
          <a:p>
            <a:pPr marL="742950" lvl="1" indent="-285750">
              <a:buFont typeface="Wingdings" pitchFamily="2" charset="2"/>
              <a:buChar char="ü"/>
            </a:pPr>
            <a:r>
              <a:rPr lang="en-US" b="1" dirty="0">
                <a:latin typeface="Calibri" panose="020F0502020204030204" pitchFamily="34" charset="0"/>
                <a:cs typeface="Calibri" panose="020F0502020204030204" pitchFamily="34" charset="0"/>
              </a:rPr>
              <a:t>PFS by INV 25.5 vs 16.7 </a:t>
            </a:r>
            <a:r>
              <a:rPr lang="en-US" b="1" dirty="0" err="1">
                <a:latin typeface="Calibri" panose="020F0502020204030204" pitchFamily="34" charset="0"/>
                <a:cs typeface="Calibri" panose="020F0502020204030204" pitchFamily="34" charset="0"/>
              </a:rPr>
              <a:t>mo</a:t>
            </a:r>
            <a:r>
              <a:rPr lang="en-US" b="1" dirty="0">
                <a:latin typeface="Calibri" panose="020F0502020204030204" pitchFamily="34" charset="0"/>
                <a:cs typeface="Calibri" panose="020F0502020204030204" pitchFamily="34" charset="0"/>
              </a:rPr>
              <a:t>; HR 0.62</a:t>
            </a:r>
          </a:p>
          <a:p>
            <a:pPr marL="742950" lvl="1" indent="-285750">
              <a:buFont typeface="Wingdings" pitchFamily="2" charset="2"/>
              <a:buChar char="ü"/>
            </a:pPr>
            <a:r>
              <a:rPr lang="en-US" b="1" dirty="0">
                <a:latin typeface="Calibri" panose="020F0502020204030204" pitchFamily="34" charset="0"/>
                <a:cs typeface="Calibri" panose="020F0502020204030204" pitchFamily="34" charset="0"/>
              </a:rPr>
              <a:t>Second OS interim analysis: HR 0.75</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The present study reports the impact of baseline tumor burden (number of metastatic anatomical sites) on PFS in patients from FLAURA2</a:t>
            </a:r>
          </a:p>
        </p:txBody>
      </p:sp>
      <p:pic>
        <p:nvPicPr>
          <p:cNvPr id="7" name="Picture 6" descr="A screenshot of a table&#10;&#10;Description automatically generated">
            <a:extLst>
              <a:ext uri="{FF2B5EF4-FFF2-40B4-BE49-F238E27FC236}">
                <a16:creationId xmlns:a16="http://schemas.microsoft.com/office/drawing/2014/main" id="{690AE438-EB37-44F2-AD85-C9D031240D68}"/>
              </a:ext>
            </a:extLst>
          </p:cNvPr>
          <p:cNvPicPr>
            <a:picLocks noChangeAspect="1"/>
          </p:cNvPicPr>
          <p:nvPr/>
        </p:nvPicPr>
        <p:blipFill>
          <a:blip r:embed="rId2"/>
          <a:stretch>
            <a:fillRect/>
          </a:stretch>
        </p:blipFill>
        <p:spPr>
          <a:xfrm>
            <a:off x="0" y="2423787"/>
            <a:ext cx="5216768" cy="3371031"/>
          </a:xfrm>
          <a:prstGeom prst="rect">
            <a:avLst/>
          </a:prstGeom>
        </p:spPr>
      </p:pic>
      <p:pic>
        <p:nvPicPr>
          <p:cNvPr id="11" name="Picture 10" descr="A graph of different stages of growth&#10;&#10;Description automatically generated with medium confidence">
            <a:extLst>
              <a:ext uri="{FF2B5EF4-FFF2-40B4-BE49-F238E27FC236}">
                <a16:creationId xmlns:a16="http://schemas.microsoft.com/office/drawing/2014/main" id="{4E37F6B8-9142-FBB7-5E8B-A6D0FBAC0237}"/>
              </a:ext>
            </a:extLst>
          </p:cNvPr>
          <p:cNvPicPr>
            <a:picLocks noChangeAspect="1"/>
          </p:cNvPicPr>
          <p:nvPr/>
        </p:nvPicPr>
        <p:blipFill>
          <a:blip r:embed="rId3"/>
          <a:stretch>
            <a:fillRect/>
          </a:stretch>
        </p:blipFill>
        <p:spPr>
          <a:xfrm>
            <a:off x="5310554" y="2385000"/>
            <a:ext cx="6881445" cy="3731809"/>
          </a:xfrm>
          <a:prstGeom prst="rect">
            <a:avLst/>
          </a:prstGeom>
        </p:spPr>
      </p:pic>
    </p:spTree>
    <p:extLst>
      <p:ext uri="{BB962C8B-B14F-4D97-AF65-F5344CB8AC3E}">
        <p14:creationId xmlns:p14="http://schemas.microsoft.com/office/powerpoint/2010/main" val="2130727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7434D-76DF-4B37-05CB-69ED2EE3DC39}"/>
              </a:ext>
            </a:extLst>
          </p:cNvPr>
          <p:cNvSpPr>
            <a:spLocks noGrp="1"/>
          </p:cNvSpPr>
          <p:nvPr>
            <p:ph type="title"/>
          </p:nvPr>
        </p:nvSpPr>
        <p:spPr>
          <a:xfrm>
            <a:off x="153086" y="139982"/>
            <a:ext cx="10515600" cy="1325563"/>
          </a:xfrm>
        </p:spPr>
        <p:txBody>
          <a:bodyPr>
            <a:normAutofit/>
          </a:bodyPr>
          <a:lstStyle/>
          <a:p>
            <a:r>
              <a:rPr lang="en-GB" sz="2000" b="1" i="0" u="none" strike="noStrike" dirty="0">
                <a:solidFill>
                  <a:srgbClr val="002060"/>
                </a:solidFill>
                <a:effectLst/>
                <a:latin typeface="Calibri" panose="020F0502020204030204" pitchFamily="34" charset="0"/>
                <a:cs typeface="Calibri" panose="020F0502020204030204" pitchFamily="34" charset="0"/>
              </a:rPr>
              <a:t>Nguyen D et al.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Plus Lazertinib vs Osimertinib in First-Line, EGFR-Mutant Advanced NSCLC: Patient-relevant Outcomes from MARIPOSA. WCLC 2024; Abstract MA12.07</a:t>
            </a:r>
            <a:br>
              <a:rPr lang="en-GB" sz="2000" b="1" i="0" u="none" strike="noStrike" dirty="0">
                <a:solidFill>
                  <a:srgbClr val="002060"/>
                </a:solidFill>
                <a:effectLst/>
                <a:latin typeface="Calibri" panose="020F0502020204030204" pitchFamily="34" charset="0"/>
                <a:cs typeface="Calibri" panose="020F0502020204030204" pitchFamily="34" charset="0"/>
              </a:rPr>
            </a:br>
            <a:r>
              <a:rPr lang="en-AU" sz="2000" b="1" dirty="0">
                <a:solidFill>
                  <a:srgbClr val="0070C0"/>
                </a:solidFill>
                <a:latin typeface="Calibri" panose="020F0502020204030204" pitchFamily="34" charset="0"/>
                <a:cs typeface="Calibri" panose="020F0502020204030204" pitchFamily="34" charset="0"/>
              </a:rPr>
              <a:t>My take home messages</a:t>
            </a:r>
            <a:endParaRPr lang="es-ES_tradnl" sz="2000" b="1"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4CEF780-8DB4-B4E3-AEA3-BDFF71CE8D7B}"/>
              </a:ext>
            </a:extLst>
          </p:cNvPr>
          <p:cNvSpPr txBox="1"/>
          <p:nvPr/>
        </p:nvSpPr>
        <p:spPr>
          <a:xfrm>
            <a:off x="741124" y="1708613"/>
            <a:ext cx="10384076" cy="2462213"/>
          </a:xfrm>
          <a:prstGeom prst="rect">
            <a:avLst/>
          </a:prstGeom>
          <a:noFill/>
        </p:spPr>
        <p:txBody>
          <a:bodyPr wrap="square" rtlCol="0">
            <a:spAutoFit/>
          </a:bodyPr>
          <a:lstStyle/>
          <a:p>
            <a:pPr marL="285750" indent="-285750">
              <a:buFont typeface="Arial" panose="020B0604020202020204" pitchFamily="34" charset="0"/>
              <a:buChar char="•"/>
            </a:pPr>
            <a:r>
              <a:rPr lang="en-GB" sz="2200" dirty="0" err="1">
                <a:latin typeface="Calibri" panose="020F0502020204030204" pitchFamily="34" charset="0"/>
                <a:cs typeface="Calibri" panose="020F0502020204030204" pitchFamily="34" charset="0"/>
              </a:rPr>
              <a:t>A</a:t>
            </a:r>
            <a:r>
              <a:rPr lang="en-GB" sz="2200" dirty="0" err="1">
                <a:effectLst/>
                <a:latin typeface="Calibri" panose="020F0502020204030204" pitchFamily="34" charset="0"/>
                <a:cs typeface="Calibri" panose="020F0502020204030204" pitchFamily="34" charset="0"/>
              </a:rPr>
              <a:t>mivantamab</a:t>
            </a:r>
            <a:r>
              <a:rPr lang="en-GB" sz="2200" dirty="0">
                <a:effectLst/>
                <a:latin typeface="Calibri" panose="020F0502020204030204" pitchFamily="34" charset="0"/>
                <a:cs typeface="Calibri" panose="020F0502020204030204" pitchFamily="34" charset="0"/>
              </a:rPr>
              <a:t> + </a:t>
            </a:r>
            <a:r>
              <a:rPr lang="en-GB" sz="2200" dirty="0" err="1">
                <a:effectLst/>
                <a:latin typeface="Calibri" panose="020F0502020204030204" pitchFamily="34" charset="0"/>
                <a:cs typeface="Calibri" panose="020F0502020204030204" pitchFamily="34" charset="0"/>
              </a:rPr>
              <a:t>lazertinib</a:t>
            </a:r>
            <a:r>
              <a:rPr lang="en-GB" sz="2200" dirty="0">
                <a:effectLst/>
                <a:latin typeface="Calibri" panose="020F0502020204030204" pitchFamily="34" charset="0"/>
                <a:cs typeface="Calibri" panose="020F0502020204030204" pitchFamily="34" charset="0"/>
              </a:rPr>
              <a:t> combination therapy delayed symptomatic progression compared to </a:t>
            </a:r>
            <a:r>
              <a:rPr lang="en-GB" sz="2200" dirty="0" err="1">
                <a:effectLst/>
                <a:latin typeface="Calibri" panose="020F0502020204030204" pitchFamily="34" charset="0"/>
                <a:cs typeface="Calibri" panose="020F0502020204030204" pitchFamily="34" charset="0"/>
              </a:rPr>
              <a:t>osimertinib</a:t>
            </a:r>
            <a:endParaRPr lang="en-GB" sz="2200" dirty="0">
              <a:latin typeface="Calibri" panose="020F0502020204030204" pitchFamily="34" charset="0"/>
              <a:cs typeface="Calibri" panose="020F0502020204030204" pitchFamily="34" charset="0"/>
            </a:endParaRPr>
          </a:p>
          <a:p>
            <a:pPr marL="742950" lvl="1" indent="-285750">
              <a:buFont typeface="Wingdings" pitchFamily="2" charset="2"/>
              <a:buChar char="ü"/>
            </a:pPr>
            <a:r>
              <a:rPr lang="en-GB" sz="2200" dirty="0">
                <a:effectLst/>
                <a:latin typeface="Calibri" panose="020F0502020204030204" pitchFamily="34" charset="0"/>
                <a:cs typeface="Calibri" panose="020F0502020204030204" pitchFamily="34" charset="0"/>
              </a:rPr>
              <a:t>Symptomatic progression is a patient-relevant endpoint</a:t>
            </a:r>
          </a:p>
          <a:p>
            <a:pPr lvl="1"/>
            <a:endParaRPr lang="en-GB" sz="220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200" dirty="0">
                <a:effectLst/>
                <a:latin typeface="Calibri" panose="020F0502020204030204" pitchFamily="34" charset="0"/>
                <a:cs typeface="Calibri" panose="020F0502020204030204" pitchFamily="34" charset="0"/>
              </a:rPr>
              <a:t>QoL was maintained in both treatment arms</a:t>
            </a:r>
          </a:p>
          <a:p>
            <a:pPr marL="742950" lvl="1" indent="-285750">
              <a:buFont typeface="Wingdings" pitchFamily="2" charset="2"/>
              <a:buChar char="ü"/>
            </a:pPr>
            <a:r>
              <a:rPr lang="en-GB" sz="2200" dirty="0">
                <a:effectLst/>
                <a:latin typeface="Calibri" panose="020F0502020204030204" pitchFamily="34" charset="0"/>
                <a:cs typeface="Calibri" panose="020F0502020204030204" pitchFamily="34" charset="0"/>
              </a:rPr>
              <a:t>The increased adverse events from amivantamab+ lazertinib did not meaningfully impact patients’ health-related QoL</a:t>
            </a:r>
            <a:endParaRPr lang="es-ES_tradnl"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9949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B489-DBA8-3073-1E47-810DEC4CB267}"/>
              </a:ext>
            </a:extLst>
          </p:cNvPr>
          <p:cNvSpPr>
            <a:spLocks noGrp="1"/>
          </p:cNvSpPr>
          <p:nvPr>
            <p:ph type="title"/>
          </p:nvPr>
        </p:nvSpPr>
        <p:spPr>
          <a:xfrm>
            <a:off x="0" y="1"/>
            <a:ext cx="11594123" cy="788070"/>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Felip</a:t>
            </a:r>
            <a:r>
              <a:rPr lang="en-GB" sz="2000" b="1" i="0" u="none" strike="noStrike" dirty="0">
                <a:solidFill>
                  <a:srgbClr val="002060"/>
                </a:solidFill>
                <a:effectLst/>
                <a:latin typeface="Calibri" panose="020F0502020204030204" pitchFamily="34" charset="0"/>
                <a:cs typeface="Calibri" panose="020F0502020204030204" pitchFamily="34" charset="0"/>
              </a:rPr>
              <a:t> E et al.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plus </a:t>
            </a:r>
            <a:r>
              <a:rPr lang="en-GB" sz="2000" b="1" i="0" u="none" strike="noStrike" dirty="0" err="1">
                <a:solidFill>
                  <a:srgbClr val="002060"/>
                </a:solidFill>
                <a:effectLst/>
                <a:latin typeface="Calibri" panose="020F0502020204030204" pitchFamily="34" charset="0"/>
                <a:cs typeface="Calibri" panose="020F0502020204030204" pitchFamily="34" charset="0"/>
              </a:rPr>
              <a:t>lazertinib</a:t>
            </a:r>
            <a:r>
              <a:rPr lang="en-GB" sz="2000" b="1" i="0" u="none" strike="noStrike" dirty="0">
                <a:solidFill>
                  <a:srgbClr val="002060"/>
                </a:solidFill>
                <a:effectLst/>
                <a:latin typeface="Calibri" panose="020F0502020204030204" pitchFamily="34" charset="0"/>
                <a:cs typeface="Calibri" panose="020F0502020204030204" pitchFamily="34" charset="0"/>
              </a:rPr>
              <a:t> vs </a:t>
            </a:r>
            <a:r>
              <a:rPr lang="en-GB" sz="2000" b="1" i="0" u="none" strike="noStrike" dirty="0" err="1">
                <a:solidFill>
                  <a:srgbClr val="002060"/>
                </a:solidFill>
                <a:effectLst/>
                <a:latin typeface="Calibri" panose="020F0502020204030204" pitchFamily="34" charset="0"/>
                <a:cs typeface="Calibri" panose="020F0502020204030204" pitchFamily="34" charset="0"/>
              </a:rPr>
              <a:t>osimertinib</a:t>
            </a:r>
            <a:r>
              <a:rPr lang="en-GB" sz="2000" b="1" i="0" u="none" strike="noStrike" dirty="0">
                <a:solidFill>
                  <a:srgbClr val="002060"/>
                </a:solidFill>
                <a:effectLst/>
                <a:latin typeface="Calibri" panose="020F0502020204030204" pitchFamily="34" charset="0"/>
                <a:cs typeface="Calibri" panose="020F0502020204030204" pitchFamily="34" charset="0"/>
              </a:rPr>
              <a:t> in </a:t>
            </a:r>
            <a:r>
              <a:rPr lang="en-GB" sz="2000" b="1" dirty="0">
                <a:solidFill>
                  <a:srgbClr val="002060"/>
                </a:solidFill>
                <a:latin typeface="Calibri" panose="020F0502020204030204" pitchFamily="34" charset="0"/>
                <a:cs typeface="Calibri" panose="020F0502020204030204" pitchFamily="34" charset="0"/>
              </a:rPr>
              <a:t>1L</a:t>
            </a:r>
            <a:r>
              <a:rPr lang="en-GB" sz="2000" b="1" i="0" u="none" strike="noStrike" dirty="0">
                <a:solidFill>
                  <a:srgbClr val="002060"/>
                </a:solidFill>
                <a:effectLst/>
                <a:latin typeface="Calibri" panose="020F0502020204030204" pitchFamily="34" charset="0"/>
                <a:cs typeface="Calibri" panose="020F0502020204030204" pitchFamily="34" charset="0"/>
              </a:rPr>
              <a:t> EGFR-mutant advanced NSCLC with biomarkers of high-risk disease: a secondary analysis from MARIPOSA. Ann Oncol. 2024 Sep;35(9):805-816</a:t>
            </a: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5" name="Picture 4" descr="A close-up of a chart&#10;&#10;Description automatically generated">
            <a:extLst>
              <a:ext uri="{FF2B5EF4-FFF2-40B4-BE49-F238E27FC236}">
                <a16:creationId xmlns:a16="http://schemas.microsoft.com/office/drawing/2014/main" id="{37D4BD04-51D0-403F-34F7-45FC6537EF6C}"/>
              </a:ext>
            </a:extLst>
          </p:cNvPr>
          <p:cNvPicPr>
            <a:picLocks noChangeAspect="1"/>
          </p:cNvPicPr>
          <p:nvPr/>
        </p:nvPicPr>
        <p:blipFill>
          <a:blip r:embed="rId2"/>
          <a:stretch>
            <a:fillRect/>
          </a:stretch>
        </p:blipFill>
        <p:spPr>
          <a:xfrm>
            <a:off x="0" y="788070"/>
            <a:ext cx="5778500" cy="2513930"/>
          </a:xfrm>
          <a:prstGeom prst="rect">
            <a:avLst/>
          </a:prstGeom>
        </p:spPr>
      </p:pic>
      <p:pic>
        <p:nvPicPr>
          <p:cNvPr id="7" name="Picture 6" descr="A diagram of a patient's condition&#10;&#10;Description automatically generated">
            <a:extLst>
              <a:ext uri="{FF2B5EF4-FFF2-40B4-BE49-F238E27FC236}">
                <a16:creationId xmlns:a16="http://schemas.microsoft.com/office/drawing/2014/main" id="{A170F0CF-34C6-3499-64A6-1A07A840C03D}"/>
              </a:ext>
            </a:extLst>
          </p:cNvPr>
          <p:cNvPicPr>
            <a:picLocks noChangeAspect="1"/>
          </p:cNvPicPr>
          <p:nvPr/>
        </p:nvPicPr>
        <p:blipFill>
          <a:blip r:embed="rId3"/>
          <a:stretch>
            <a:fillRect/>
          </a:stretch>
        </p:blipFill>
        <p:spPr>
          <a:xfrm>
            <a:off x="6096000" y="788070"/>
            <a:ext cx="5810250" cy="2640930"/>
          </a:xfrm>
          <a:prstGeom prst="rect">
            <a:avLst/>
          </a:prstGeom>
        </p:spPr>
      </p:pic>
      <p:pic>
        <p:nvPicPr>
          <p:cNvPr id="9" name="Picture 8" descr="A comparison of a graph&#10;&#10;Description automatically generated">
            <a:extLst>
              <a:ext uri="{FF2B5EF4-FFF2-40B4-BE49-F238E27FC236}">
                <a16:creationId xmlns:a16="http://schemas.microsoft.com/office/drawing/2014/main" id="{E88E9B6E-4809-45B0-DBAD-30E8D959BA8F}"/>
              </a:ext>
            </a:extLst>
          </p:cNvPr>
          <p:cNvPicPr>
            <a:picLocks noChangeAspect="1"/>
          </p:cNvPicPr>
          <p:nvPr/>
        </p:nvPicPr>
        <p:blipFill>
          <a:blip r:embed="rId4"/>
          <a:stretch>
            <a:fillRect/>
          </a:stretch>
        </p:blipFill>
        <p:spPr>
          <a:xfrm>
            <a:off x="1571625" y="3556001"/>
            <a:ext cx="8885238" cy="3301999"/>
          </a:xfrm>
          <a:prstGeom prst="rect">
            <a:avLst/>
          </a:prstGeom>
        </p:spPr>
      </p:pic>
    </p:spTree>
    <p:extLst>
      <p:ext uri="{BB962C8B-B14F-4D97-AF65-F5344CB8AC3E}">
        <p14:creationId xmlns:p14="http://schemas.microsoft.com/office/powerpoint/2010/main" val="3272763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B489-DBA8-3073-1E47-810DEC4CB267}"/>
              </a:ext>
            </a:extLst>
          </p:cNvPr>
          <p:cNvSpPr>
            <a:spLocks noGrp="1"/>
          </p:cNvSpPr>
          <p:nvPr>
            <p:ph type="title"/>
          </p:nvPr>
        </p:nvSpPr>
        <p:spPr>
          <a:xfrm>
            <a:off x="0" y="0"/>
            <a:ext cx="11493500" cy="723901"/>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Felip</a:t>
            </a:r>
            <a:r>
              <a:rPr lang="en-GB" sz="2000" b="1" i="0" u="none" strike="noStrike" dirty="0">
                <a:solidFill>
                  <a:srgbClr val="002060"/>
                </a:solidFill>
                <a:effectLst/>
                <a:latin typeface="Calibri" panose="020F0502020204030204" pitchFamily="34" charset="0"/>
                <a:cs typeface="Calibri" panose="020F0502020204030204" pitchFamily="34" charset="0"/>
              </a:rPr>
              <a:t> E et al.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plus </a:t>
            </a:r>
            <a:r>
              <a:rPr lang="en-GB" sz="2000" b="1" i="0" u="none" strike="noStrike" dirty="0" err="1">
                <a:solidFill>
                  <a:srgbClr val="002060"/>
                </a:solidFill>
                <a:effectLst/>
                <a:latin typeface="Calibri" panose="020F0502020204030204" pitchFamily="34" charset="0"/>
                <a:cs typeface="Calibri" panose="020F0502020204030204" pitchFamily="34" charset="0"/>
              </a:rPr>
              <a:t>lazertinib</a:t>
            </a:r>
            <a:r>
              <a:rPr lang="en-GB" sz="2000" b="1" i="0" u="none" strike="noStrike" dirty="0">
                <a:solidFill>
                  <a:srgbClr val="002060"/>
                </a:solidFill>
                <a:effectLst/>
                <a:latin typeface="Calibri" panose="020F0502020204030204" pitchFamily="34" charset="0"/>
                <a:cs typeface="Calibri" panose="020F0502020204030204" pitchFamily="34" charset="0"/>
              </a:rPr>
              <a:t> vs </a:t>
            </a:r>
            <a:r>
              <a:rPr lang="en-GB" sz="2000" b="1" i="0" u="none" strike="noStrike" dirty="0" err="1">
                <a:solidFill>
                  <a:srgbClr val="002060"/>
                </a:solidFill>
                <a:effectLst/>
                <a:latin typeface="Calibri" panose="020F0502020204030204" pitchFamily="34" charset="0"/>
                <a:cs typeface="Calibri" panose="020F0502020204030204" pitchFamily="34" charset="0"/>
              </a:rPr>
              <a:t>osimertinib</a:t>
            </a:r>
            <a:r>
              <a:rPr lang="en-GB" sz="2000" b="1" i="0" u="none" strike="noStrike" dirty="0">
                <a:solidFill>
                  <a:srgbClr val="002060"/>
                </a:solidFill>
                <a:effectLst/>
                <a:latin typeface="Calibri" panose="020F0502020204030204" pitchFamily="34" charset="0"/>
                <a:cs typeface="Calibri" panose="020F0502020204030204" pitchFamily="34" charset="0"/>
              </a:rPr>
              <a:t> in </a:t>
            </a:r>
            <a:r>
              <a:rPr lang="en-GB" sz="2000" b="1" dirty="0">
                <a:solidFill>
                  <a:srgbClr val="002060"/>
                </a:solidFill>
                <a:latin typeface="Calibri" panose="020F0502020204030204" pitchFamily="34" charset="0"/>
                <a:cs typeface="Calibri" panose="020F0502020204030204" pitchFamily="34" charset="0"/>
              </a:rPr>
              <a:t>1L</a:t>
            </a:r>
            <a:r>
              <a:rPr lang="en-GB" sz="2000" b="1" i="0" u="none" strike="noStrike" dirty="0">
                <a:solidFill>
                  <a:srgbClr val="002060"/>
                </a:solidFill>
                <a:effectLst/>
                <a:latin typeface="Calibri" panose="020F0502020204030204" pitchFamily="34" charset="0"/>
                <a:cs typeface="Calibri" panose="020F0502020204030204" pitchFamily="34" charset="0"/>
              </a:rPr>
              <a:t> EGFR-mutant advanced NSCLC with biomarkers of high-risk disease: a secondary analysis from MARIPOSA. Ann Oncol. 2024 Sep;35(9):805-816</a:t>
            </a: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5" name="Picture 4" descr="A graph of a patient&#10;&#10;Description automatically generated with medium confidence">
            <a:extLst>
              <a:ext uri="{FF2B5EF4-FFF2-40B4-BE49-F238E27FC236}">
                <a16:creationId xmlns:a16="http://schemas.microsoft.com/office/drawing/2014/main" id="{C1FEF980-0E79-1B8B-4976-22F3D930E7B1}"/>
              </a:ext>
            </a:extLst>
          </p:cNvPr>
          <p:cNvPicPr>
            <a:picLocks noChangeAspect="1"/>
          </p:cNvPicPr>
          <p:nvPr/>
        </p:nvPicPr>
        <p:blipFill>
          <a:blip r:embed="rId2"/>
          <a:stretch>
            <a:fillRect/>
          </a:stretch>
        </p:blipFill>
        <p:spPr>
          <a:xfrm>
            <a:off x="0" y="723901"/>
            <a:ext cx="9042400" cy="2705099"/>
          </a:xfrm>
          <a:prstGeom prst="rect">
            <a:avLst/>
          </a:prstGeom>
        </p:spPr>
      </p:pic>
      <p:pic>
        <p:nvPicPr>
          <p:cNvPr id="7" name="Picture 6" descr="A comparison of a graph&#10;&#10;Description automatically generated">
            <a:extLst>
              <a:ext uri="{FF2B5EF4-FFF2-40B4-BE49-F238E27FC236}">
                <a16:creationId xmlns:a16="http://schemas.microsoft.com/office/drawing/2014/main" id="{11F00D4E-54DE-B7C2-CDC8-C14A8F65133D}"/>
              </a:ext>
            </a:extLst>
          </p:cNvPr>
          <p:cNvPicPr>
            <a:picLocks noChangeAspect="1"/>
          </p:cNvPicPr>
          <p:nvPr/>
        </p:nvPicPr>
        <p:blipFill>
          <a:blip r:embed="rId3"/>
          <a:stretch>
            <a:fillRect/>
          </a:stretch>
        </p:blipFill>
        <p:spPr>
          <a:xfrm>
            <a:off x="3594100" y="3513077"/>
            <a:ext cx="8318500" cy="3177090"/>
          </a:xfrm>
          <a:prstGeom prst="rect">
            <a:avLst/>
          </a:prstGeom>
        </p:spPr>
      </p:pic>
    </p:spTree>
    <p:extLst>
      <p:ext uri="{BB962C8B-B14F-4D97-AF65-F5344CB8AC3E}">
        <p14:creationId xmlns:p14="http://schemas.microsoft.com/office/powerpoint/2010/main" val="3174964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B489-DBA8-3073-1E47-810DEC4CB267}"/>
              </a:ext>
            </a:extLst>
          </p:cNvPr>
          <p:cNvSpPr>
            <a:spLocks noGrp="1"/>
          </p:cNvSpPr>
          <p:nvPr>
            <p:ph type="title"/>
          </p:nvPr>
        </p:nvSpPr>
        <p:spPr>
          <a:xfrm>
            <a:off x="0" y="0"/>
            <a:ext cx="11700132" cy="892945"/>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Felip</a:t>
            </a:r>
            <a:r>
              <a:rPr lang="en-GB" sz="2000" b="1" i="0" u="none" strike="noStrike" dirty="0">
                <a:solidFill>
                  <a:srgbClr val="002060"/>
                </a:solidFill>
                <a:effectLst/>
                <a:latin typeface="Calibri" panose="020F0502020204030204" pitchFamily="34" charset="0"/>
                <a:cs typeface="Calibri" panose="020F0502020204030204" pitchFamily="34" charset="0"/>
              </a:rPr>
              <a:t> E et al.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plus </a:t>
            </a:r>
            <a:r>
              <a:rPr lang="en-GB" sz="2000" b="1" i="0" u="none" strike="noStrike" dirty="0" err="1">
                <a:solidFill>
                  <a:srgbClr val="002060"/>
                </a:solidFill>
                <a:effectLst/>
                <a:latin typeface="Calibri" panose="020F0502020204030204" pitchFamily="34" charset="0"/>
                <a:cs typeface="Calibri" panose="020F0502020204030204" pitchFamily="34" charset="0"/>
              </a:rPr>
              <a:t>lazertinib</a:t>
            </a:r>
            <a:r>
              <a:rPr lang="en-GB" sz="2000" b="1" i="0" u="none" strike="noStrike" dirty="0">
                <a:solidFill>
                  <a:srgbClr val="002060"/>
                </a:solidFill>
                <a:effectLst/>
                <a:latin typeface="Calibri" panose="020F0502020204030204" pitchFamily="34" charset="0"/>
                <a:cs typeface="Calibri" panose="020F0502020204030204" pitchFamily="34" charset="0"/>
              </a:rPr>
              <a:t> vs </a:t>
            </a:r>
            <a:r>
              <a:rPr lang="en-GB" sz="2000" b="1" i="0" u="none" strike="noStrike" dirty="0" err="1">
                <a:solidFill>
                  <a:srgbClr val="002060"/>
                </a:solidFill>
                <a:effectLst/>
                <a:latin typeface="Calibri" panose="020F0502020204030204" pitchFamily="34" charset="0"/>
                <a:cs typeface="Calibri" panose="020F0502020204030204" pitchFamily="34" charset="0"/>
              </a:rPr>
              <a:t>osimertinib</a:t>
            </a:r>
            <a:r>
              <a:rPr lang="en-GB" sz="2000" b="1" i="0" u="none" strike="noStrike" dirty="0">
                <a:solidFill>
                  <a:srgbClr val="002060"/>
                </a:solidFill>
                <a:effectLst/>
                <a:latin typeface="Calibri" panose="020F0502020204030204" pitchFamily="34" charset="0"/>
                <a:cs typeface="Calibri" panose="020F0502020204030204" pitchFamily="34" charset="0"/>
              </a:rPr>
              <a:t> in </a:t>
            </a:r>
            <a:r>
              <a:rPr lang="en-GB" sz="2000" b="1" dirty="0">
                <a:solidFill>
                  <a:srgbClr val="002060"/>
                </a:solidFill>
                <a:latin typeface="Calibri" panose="020F0502020204030204" pitchFamily="34" charset="0"/>
                <a:cs typeface="Calibri" panose="020F0502020204030204" pitchFamily="34" charset="0"/>
              </a:rPr>
              <a:t>1L</a:t>
            </a:r>
            <a:r>
              <a:rPr lang="en-GB" sz="2000" b="1" i="0" u="none" strike="noStrike" dirty="0">
                <a:solidFill>
                  <a:srgbClr val="002060"/>
                </a:solidFill>
                <a:effectLst/>
                <a:latin typeface="Calibri" panose="020F0502020204030204" pitchFamily="34" charset="0"/>
                <a:cs typeface="Calibri" panose="020F0502020204030204" pitchFamily="34" charset="0"/>
              </a:rPr>
              <a:t> EGFR-mutant advanced NSCLC with biomarkers of high-risk disease: a secondary analysis from MARIPOSA. Ann Oncol. 2024 Sep;35(9):805-816</a:t>
            </a: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9" name="Picture 8" descr="A graph of a patient with a number of numbers&#10;&#10;Description automatically generated with medium confidence">
            <a:extLst>
              <a:ext uri="{FF2B5EF4-FFF2-40B4-BE49-F238E27FC236}">
                <a16:creationId xmlns:a16="http://schemas.microsoft.com/office/drawing/2014/main" id="{8FAC9076-BC17-D7C3-BE64-1E13B54390F7}"/>
              </a:ext>
            </a:extLst>
          </p:cNvPr>
          <p:cNvPicPr>
            <a:picLocks noChangeAspect="1"/>
          </p:cNvPicPr>
          <p:nvPr/>
        </p:nvPicPr>
        <p:blipFill>
          <a:blip r:embed="rId2"/>
          <a:stretch>
            <a:fillRect/>
          </a:stretch>
        </p:blipFill>
        <p:spPr>
          <a:xfrm>
            <a:off x="219918" y="892945"/>
            <a:ext cx="8168567" cy="3305992"/>
          </a:xfrm>
          <a:prstGeom prst="rect">
            <a:avLst/>
          </a:prstGeom>
        </p:spPr>
      </p:pic>
      <p:pic>
        <p:nvPicPr>
          <p:cNvPr id="11" name="Picture 10" descr="A graph of a patient with blue dots&#10;&#10;Description automatically generated with medium confidence">
            <a:extLst>
              <a:ext uri="{FF2B5EF4-FFF2-40B4-BE49-F238E27FC236}">
                <a16:creationId xmlns:a16="http://schemas.microsoft.com/office/drawing/2014/main" id="{54A5B7D7-9EA9-623C-F5B5-8ACCD929E869}"/>
              </a:ext>
            </a:extLst>
          </p:cNvPr>
          <p:cNvPicPr>
            <a:picLocks noChangeAspect="1"/>
          </p:cNvPicPr>
          <p:nvPr/>
        </p:nvPicPr>
        <p:blipFill>
          <a:blip r:embed="rId3"/>
          <a:stretch>
            <a:fillRect/>
          </a:stretch>
        </p:blipFill>
        <p:spPr>
          <a:xfrm>
            <a:off x="5604132" y="4198937"/>
            <a:ext cx="6096000" cy="2667000"/>
          </a:xfrm>
          <a:prstGeom prst="rect">
            <a:avLst/>
          </a:prstGeom>
        </p:spPr>
      </p:pic>
    </p:spTree>
    <p:extLst>
      <p:ext uri="{BB962C8B-B14F-4D97-AF65-F5344CB8AC3E}">
        <p14:creationId xmlns:p14="http://schemas.microsoft.com/office/powerpoint/2010/main" val="2408933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B489-DBA8-3073-1E47-810DEC4CB267}"/>
              </a:ext>
            </a:extLst>
          </p:cNvPr>
          <p:cNvSpPr>
            <a:spLocks noGrp="1"/>
          </p:cNvSpPr>
          <p:nvPr>
            <p:ph type="title"/>
          </p:nvPr>
        </p:nvSpPr>
        <p:spPr>
          <a:xfrm>
            <a:off x="245934" y="115352"/>
            <a:ext cx="11700132" cy="974466"/>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Felip</a:t>
            </a:r>
            <a:r>
              <a:rPr lang="en-GB" sz="2000" b="1" i="0" u="none" strike="noStrike" dirty="0">
                <a:solidFill>
                  <a:srgbClr val="002060"/>
                </a:solidFill>
                <a:effectLst/>
                <a:latin typeface="Calibri" panose="020F0502020204030204" pitchFamily="34" charset="0"/>
                <a:cs typeface="Calibri" panose="020F0502020204030204" pitchFamily="34" charset="0"/>
              </a:rPr>
              <a:t> E et al.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plus </a:t>
            </a:r>
            <a:r>
              <a:rPr lang="en-GB" sz="2000" b="1" i="0" u="none" strike="noStrike" dirty="0" err="1">
                <a:solidFill>
                  <a:srgbClr val="002060"/>
                </a:solidFill>
                <a:effectLst/>
                <a:latin typeface="Calibri" panose="020F0502020204030204" pitchFamily="34" charset="0"/>
                <a:cs typeface="Calibri" panose="020F0502020204030204" pitchFamily="34" charset="0"/>
              </a:rPr>
              <a:t>lazertinib</a:t>
            </a:r>
            <a:r>
              <a:rPr lang="en-GB" sz="2000" b="1" i="0" u="none" strike="noStrike" dirty="0">
                <a:solidFill>
                  <a:srgbClr val="002060"/>
                </a:solidFill>
                <a:effectLst/>
                <a:latin typeface="Calibri" panose="020F0502020204030204" pitchFamily="34" charset="0"/>
                <a:cs typeface="Calibri" panose="020F0502020204030204" pitchFamily="34" charset="0"/>
              </a:rPr>
              <a:t> vs </a:t>
            </a:r>
            <a:r>
              <a:rPr lang="en-GB" sz="2000" b="1" i="0" u="none" strike="noStrike" dirty="0" err="1">
                <a:solidFill>
                  <a:srgbClr val="002060"/>
                </a:solidFill>
                <a:effectLst/>
                <a:latin typeface="Calibri" panose="020F0502020204030204" pitchFamily="34" charset="0"/>
                <a:cs typeface="Calibri" panose="020F0502020204030204" pitchFamily="34" charset="0"/>
              </a:rPr>
              <a:t>osimertinib</a:t>
            </a:r>
            <a:r>
              <a:rPr lang="en-GB" sz="2000" b="1" i="0" u="none" strike="noStrike" dirty="0">
                <a:solidFill>
                  <a:srgbClr val="002060"/>
                </a:solidFill>
                <a:effectLst/>
                <a:latin typeface="Calibri" panose="020F0502020204030204" pitchFamily="34" charset="0"/>
                <a:cs typeface="Calibri" panose="020F0502020204030204" pitchFamily="34" charset="0"/>
              </a:rPr>
              <a:t> in </a:t>
            </a:r>
            <a:r>
              <a:rPr lang="en-GB" sz="2000" b="1" dirty="0">
                <a:solidFill>
                  <a:srgbClr val="002060"/>
                </a:solidFill>
                <a:latin typeface="Calibri" panose="020F0502020204030204" pitchFamily="34" charset="0"/>
                <a:cs typeface="Calibri" panose="020F0502020204030204" pitchFamily="34" charset="0"/>
              </a:rPr>
              <a:t>1L</a:t>
            </a:r>
            <a:r>
              <a:rPr lang="en-GB" sz="2000" b="1" i="0" u="none" strike="noStrike" dirty="0">
                <a:solidFill>
                  <a:srgbClr val="002060"/>
                </a:solidFill>
                <a:effectLst/>
                <a:latin typeface="Calibri" panose="020F0502020204030204" pitchFamily="34" charset="0"/>
                <a:cs typeface="Calibri" panose="020F0502020204030204" pitchFamily="34" charset="0"/>
              </a:rPr>
              <a:t> EGFR-mutant advanced NSCLC with biomarkers of high-risk disease: a secondary analysis from MARIPOSA. Ann Oncol. 2024 Sep;35(9):805-816</a:t>
            </a:r>
            <a:br>
              <a:rPr lang="en-GB" sz="2000" b="1" i="0" u="none" strike="noStrike" dirty="0">
                <a:solidFill>
                  <a:srgbClr val="002060"/>
                </a:solidFill>
                <a:effectLst/>
                <a:latin typeface="Calibri" panose="020F0502020204030204" pitchFamily="34" charset="0"/>
                <a:cs typeface="Calibri" panose="020F0502020204030204" pitchFamily="34" charset="0"/>
              </a:rPr>
            </a:br>
            <a:r>
              <a:rPr lang="en-AU" sz="2000" b="1" dirty="0">
                <a:solidFill>
                  <a:srgbClr val="0070C0"/>
                </a:solidFill>
                <a:latin typeface="Calibri" panose="020F0502020204030204" pitchFamily="34" charset="0"/>
                <a:cs typeface="Calibri" panose="020F0502020204030204" pitchFamily="34" charset="0"/>
              </a:rPr>
              <a:t>My take home messages</a:t>
            </a:r>
            <a:endParaRPr lang="es-ES_tradnl" sz="2000" b="1"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5CD0636-E3E1-99CC-7006-29D4CAFBA994}"/>
              </a:ext>
            </a:extLst>
          </p:cNvPr>
          <p:cNvSpPr txBox="1"/>
          <p:nvPr/>
        </p:nvSpPr>
        <p:spPr>
          <a:xfrm>
            <a:off x="112734" y="1089818"/>
            <a:ext cx="11587398" cy="5652830"/>
          </a:xfrm>
          <a:prstGeom prst="rect">
            <a:avLst/>
          </a:prstGeom>
          <a:noFill/>
        </p:spPr>
        <p:txBody>
          <a:bodyPr wrap="square" rtlCol="0">
            <a:spAutoFit/>
          </a:bodyPr>
          <a:lstStyle/>
          <a:p>
            <a:pPr marL="285750" indent="-285750">
              <a:spcBef>
                <a:spcPts val="80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Approx 50% of patients had TP53 co-mutations (detected by </a:t>
            </a:r>
            <a:r>
              <a:rPr lang="en-US" sz="2000" dirty="0" err="1">
                <a:latin typeface="Calibri" panose="020F0502020204030204" pitchFamily="34" charset="0"/>
                <a:cs typeface="Calibri" panose="020F0502020204030204" pitchFamily="34" charset="0"/>
              </a:rPr>
              <a:t>ctDNA</a:t>
            </a:r>
            <a:r>
              <a:rPr lang="en-US" sz="2000" dirty="0">
                <a:latin typeface="Calibri" panose="020F0502020204030204" pitchFamily="34" charset="0"/>
                <a:cs typeface="Calibri" panose="020F0502020204030204" pitchFamily="34" charset="0"/>
              </a:rPr>
              <a:t> NGS); 70% of patients had detectable EGFR mutations by </a:t>
            </a:r>
            <a:r>
              <a:rPr lang="en-US" sz="2000" dirty="0" err="1">
                <a:latin typeface="Calibri" panose="020F0502020204030204" pitchFamily="34" charset="0"/>
                <a:cs typeface="Calibri" panose="020F0502020204030204" pitchFamily="34" charset="0"/>
              </a:rPr>
              <a:t>ddPCR</a:t>
            </a:r>
            <a:endParaRPr lang="en-US" sz="2000" dirty="0">
              <a:latin typeface="Calibri" panose="020F0502020204030204" pitchFamily="34" charset="0"/>
              <a:cs typeface="Calibri" panose="020F0502020204030204" pitchFamily="34" charset="0"/>
            </a:endParaRPr>
          </a:p>
          <a:p>
            <a:pPr>
              <a:spcBef>
                <a:spcPts val="800"/>
              </a:spcBef>
            </a:pPr>
            <a:endParaRPr lang="en-US" sz="2000" dirty="0">
              <a:latin typeface="Calibri" panose="020F0502020204030204" pitchFamily="34" charset="0"/>
              <a:cs typeface="Calibri" panose="020F0502020204030204" pitchFamily="34" charset="0"/>
            </a:endParaRPr>
          </a:p>
          <a:p>
            <a:pPr marL="285750" indent="-285750">
              <a:spcBef>
                <a:spcPts val="800"/>
              </a:spcBef>
              <a:buFont typeface="Arial" panose="020B0604020202020204" pitchFamily="34" charset="0"/>
              <a:buChar char="•"/>
            </a:pPr>
            <a:r>
              <a:rPr lang="en-US" sz="2000" dirty="0" err="1">
                <a:latin typeface="Calibri" panose="020F0502020204030204" pitchFamily="34" charset="0"/>
                <a:cs typeface="Calibri" panose="020F0502020204030204" pitchFamily="34" charset="0"/>
              </a:rPr>
              <a:t>Amivantamab+lazertinib</a:t>
            </a:r>
            <a:r>
              <a:rPr lang="en-US" sz="2000" dirty="0">
                <a:latin typeface="Calibri" panose="020F0502020204030204" pitchFamily="34" charset="0"/>
                <a:cs typeface="Calibri" panose="020F0502020204030204" pitchFamily="34" charset="0"/>
              </a:rPr>
              <a:t> significantly improved median PFS vs </a:t>
            </a:r>
            <a:r>
              <a:rPr lang="en-US" sz="2000" dirty="0" err="1">
                <a:latin typeface="Calibri" panose="020F0502020204030204" pitchFamily="34" charset="0"/>
                <a:cs typeface="Calibri" panose="020F0502020204030204" pitchFamily="34" charset="0"/>
              </a:rPr>
              <a:t>osimertinib</a:t>
            </a:r>
            <a:r>
              <a:rPr lang="en-US" sz="2000" dirty="0">
                <a:latin typeface="Calibri" panose="020F0502020204030204" pitchFamily="34" charset="0"/>
                <a:cs typeface="Calibri" panose="020F0502020204030204" pitchFamily="34" charset="0"/>
              </a:rPr>
              <a:t> in high-risk subgroups with:</a:t>
            </a:r>
          </a:p>
          <a:p>
            <a:pPr marL="1200150" lvl="2" indent="-285750">
              <a:spcBef>
                <a:spcPts val="600"/>
              </a:spcBef>
              <a:buFont typeface="Wingdings" pitchFamily="2" charset="2"/>
              <a:buChar char="ü"/>
            </a:pPr>
            <a:r>
              <a:rPr lang="en-US" sz="2000" dirty="0">
                <a:latin typeface="Calibri" panose="020F0502020204030204" pitchFamily="34" charset="0"/>
                <a:cs typeface="Calibri" panose="020F0502020204030204" pitchFamily="34" charset="0"/>
              </a:rPr>
              <a:t>History of brain metastases (HR, </a:t>
            </a:r>
            <a:r>
              <a:rPr lang="en-US" sz="2000" b="1" dirty="0">
                <a:latin typeface="Calibri" panose="020F0502020204030204" pitchFamily="34" charset="0"/>
                <a:cs typeface="Calibri" panose="020F0502020204030204" pitchFamily="34" charset="0"/>
              </a:rPr>
              <a:t>0.69</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=0.010)</a:t>
            </a:r>
          </a:p>
          <a:p>
            <a:pPr marL="1200150" lvl="2" indent="-285750">
              <a:spcBef>
                <a:spcPts val="600"/>
              </a:spcBef>
              <a:buFont typeface="Wingdings" pitchFamily="2" charset="2"/>
              <a:buChar char="ü"/>
            </a:pPr>
            <a:r>
              <a:rPr lang="en-US" sz="2000" dirty="0">
                <a:latin typeface="Calibri" panose="020F0502020204030204" pitchFamily="34" charset="0"/>
                <a:cs typeface="Calibri" panose="020F0502020204030204" pitchFamily="34" charset="0"/>
              </a:rPr>
              <a:t>Baseline liver metastases (HR, </a:t>
            </a:r>
            <a:r>
              <a:rPr lang="en-US" sz="2000" b="1" dirty="0">
                <a:latin typeface="Calibri" panose="020F0502020204030204" pitchFamily="34" charset="0"/>
                <a:cs typeface="Calibri" panose="020F0502020204030204" pitchFamily="34" charset="0"/>
              </a:rPr>
              <a:t>0.58</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=0.017)</a:t>
            </a:r>
          </a:p>
          <a:p>
            <a:pPr marL="1200150" lvl="2" indent="-285750">
              <a:spcBef>
                <a:spcPts val="600"/>
              </a:spcBef>
              <a:buFont typeface="Wingdings" pitchFamily="2" charset="2"/>
              <a:buChar char="ü"/>
            </a:pPr>
            <a:r>
              <a:rPr lang="en-US" sz="2000" i="1" dirty="0">
                <a:latin typeface="Calibri" panose="020F0502020204030204" pitchFamily="34" charset="0"/>
                <a:cs typeface="Calibri" panose="020F0502020204030204" pitchFamily="34" charset="0"/>
              </a:rPr>
              <a:t>TP53</a:t>
            </a:r>
            <a:r>
              <a:rPr lang="en-US" sz="2000" dirty="0">
                <a:latin typeface="Calibri" panose="020F0502020204030204" pitchFamily="34" charset="0"/>
                <a:cs typeface="Calibri" panose="020F0502020204030204" pitchFamily="34" charset="0"/>
              </a:rPr>
              <a:t> co-mutations (HR, </a:t>
            </a:r>
            <a:r>
              <a:rPr lang="en-US" sz="2000" b="1" dirty="0">
                <a:latin typeface="Calibri" panose="020F0502020204030204" pitchFamily="34" charset="0"/>
                <a:cs typeface="Calibri" panose="020F0502020204030204" pitchFamily="34" charset="0"/>
              </a:rPr>
              <a:t>0.65</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=0.003)</a:t>
            </a:r>
          </a:p>
          <a:p>
            <a:pPr marL="1200150" lvl="2" indent="-285750">
              <a:spcBef>
                <a:spcPts val="600"/>
              </a:spcBef>
              <a:buFont typeface="Wingdings" pitchFamily="2" charset="2"/>
              <a:buChar char="ü"/>
            </a:pPr>
            <a:r>
              <a:rPr lang="en-US" sz="2000" dirty="0">
                <a:latin typeface="Calibri" panose="020F0502020204030204" pitchFamily="34" charset="0"/>
                <a:cs typeface="Calibri" panose="020F0502020204030204" pitchFamily="34" charset="0"/>
              </a:rPr>
              <a:t>Detectable baseline </a:t>
            </a:r>
            <a:r>
              <a:rPr lang="en-US" sz="2000" i="1" dirty="0">
                <a:latin typeface="Calibri" panose="020F0502020204030204" pitchFamily="34" charset="0"/>
                <a:cs typeface="Calibri" panose="020F0502020204030204" pitchFamily="34" charset="0"/>
              </a:rPr>
              <a:t>EGFR</a:t>
            </a:r>
            <a:r>
              <a:rPr lang="en-US" sz="2000" dirty="0">
                <a:latin typeface="Calibri" panose="020F0502020204030204" pitchFamily="34" charset="0"/>
                <a:cs typeface="Calibri" panose="020F0502020204030204" pitchFamily="34" charset="0"/>
              </a:rPr>
              <a:t>m </a:t>
            </a:r>
            <a:r>
              <a:rPr lang="en-US" sz="2000" dirty="0" err="1">
                <a:latin typeface="Calibri" panose="020F0502020204030204" pitchFamily="34" charset="0"/>
                <a:cs typeface="Calibri" panose="020F0502020204030204" pitchFamily="34" charset="0"/>
              </a:rPr>
              <a:t>ctDNA</a:t>
            </a:r>
            <a:r>
              <a:rPr lang="en-US" sz="2000" baseline="30000" dirty="0" err="1">
                <a:latin typeface="Calibri" panose="020F0502020204030204" pitchFamily="34" charset="0"/>
                <a:cs typeface="Calibri" panose="020F0502020204030204" pitchFamily="34" charset="0"/>
              </a:rPr>
              <a:t>b</a:t>
            </a:r>
            <a:r>
              <a:rPr lang="en-US" sz="2000" dirty="0">
                <a:latin typeface="Calibri" panose="020F0502020204030204" pitchFamily="34" charset="0"/>
                <a:cs typeface="Calibri" panose="020F0502020204030204" pitchFamily="34" charset="0"/>
              </a:rPr>
              <a:t> (HR, </a:t>
            </a:r>
            <a:r>
              <a:rPr lang="en-US" sz="2000" b="1" dirty="0">
                <a:latin typeface="Calibri" panose="020F0502020204030204" pitchFamily="34" charset="0"/>
                <a:cs typeface="Calibri" panose="020F0502020204030204" pitchFamily="34" charset="0"/>
              </a:rPr>
              <a:t>0.68</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=0.002)</a:t>
            </a:r>
          </a:p>
          <a:p>
            <a:pPr marL="1200150" lvl="2" indent="-285750">
              <a:spcBef>
                <a:spcPts val="600"/>
              </a:spcBef>
              <a:buFont typeface="Wingdings" pitchFamily="2" charset="2"/>
              <a:buChar char="ü"/>
            </a:pPr>
            <a:r>
              <a:rPr lang="en-US" sz="2000" dirty="0">
                <a:latin typeface="Calibri" panose="020F0502020204030204" pitchFamily="34" charset="0"/>
                <a:cs typeface="Calibri" panose="020F0502020204030204" pitchFamily="34" charset="0"/>
              </a:rPr>
              <a:t>Without </a:t>
            </a:r>
            <a:r>
              <a:rPr lang="en-US" sz="2000" i="1" dirty="0">
                <a:latin typeface="Calibri" panose="020F0502020204030204" pitchFamily="34" charset="0"/>
                <a:cs typeface="Calibri" panose="020F0502020204030204" pitchFamily="34" charset="0"/>
              </a:rPr>
              <a:t>EGFR</a:t>
            </a:r>
            <a:r>
              <a:rPr lang="en-US" sz="2000" dirty="0">
                <a:latin typeface="Calibri" panose="020F0502020204030204" pitchFamily="34" charset="0"/>
                <a:cs typeface="Calibri" panose="020F0502020204030204" pitchFamily="34" charset="0"/>
              </a:rPr>
              <a:t>m </a:t>
            </a:r>
            <a:r>
              <a:rPr lang="en-US" sz="2000" dirty="0" err="1">
                <a:latin typeface="Calibri" panose="020F0502020204030204" pitchFamily="34" charset="0"/>
                <a:cs typeface="Calibri" panose="020F0502020204030204" pitchFamily="34" charset="0"/>
              </a:rPr>
              <a:t>ctDNA</a:t>
            </a:r>
            <a:r>
              <a:rPr lang="en-US" sz="2000" baseline="30000" dirty="0" err="1">
                <a:latin typeface="Calibri" panose="020F0502020204030204" pitchFamily="34" charset="0"/>
                <a:cs typeface="Calibri" panose="020F0502020204030204" pitchFamily="34" charset="0"/>
              </a:rPr>
              <a:t>b</a:t>
            </a:r>
            <a:r>
              <a:rPr lang="en-US" sz="2000" dirty="0">
                <a:latin typeface="Calibri" panose="020F0502020204030204" pitchFamily="34" charset="0"/>
                <a:cs typeface="Calibri" panose="020F0502020204030204" pitchFamily="34" charset="0"/>
              </a:rPr>
              <a:t> clearance at Week 9 (HR, </a:t>
            </a:r>
            <a:r>
              <a:rPr lang="en-US" sz="2000" b="1" dirty="0">
                <a:latin typeface="Calibri" panose="020F0502020204030204" pitchFamily="34" charset="0"/>
                <a:cs typeface="Calibri" panose="020F0502020204030204" pitchFamily="34" charset="0"/>
              </a:rPr>
              <a:t>0.49</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=0.015)</a:t>
            </a:r>
          </a:p>
          <a:p>
            <a:pPr lvl="2">
              <a:spcBef>
                <a:spcPts val="600"/>
              </a:spcBef>
            </a:pPr>
            <a:endParaRPr lang="en-US" sz="2000" dirty="0">
              <a:latin typeface="Calibri" panose="020F0502020204030204" pitchFamily="34" charset="0"/>
              <a:cs typeface="Calibri" panose="020F0502020204030204" pitchFamily="34" charset="0"/>
            </a:endParaRPr>
          </a:p>
          <a:p>
            <a:pPr marL="285750" indent="-285750">
              <a:spcBef>
                <a:spcPts val="800"/>
              </a:spcBef>
              <a:buFont typeface="Arial" panose="020B0604020202020204" pitchFamily="34" charset="0"/>
              <a:buChar char="•"/>
            </a:pPr>
            <a:r>
              <a:rPr lang="en-US" sz="2000" dirty="0" err="1">
                <a:latin typeface="Calibri" panose="020F0502020204030204" pitchFamily="34" charset="0"/>
                <a:cs typeface="Calibri" panose="020F0502020204030204" pitchFamily="34" charset="0"/>
              </a:rPr>
              <a:t>Amivantamab+lazertinib</a:t>
            </a:r>
            <a:r>
              <a:rPr lang="en-US" sz="2000" dirty="0">
                <a:latin typeface="Calibri" panose="020F0502020204030204" pitchFamily="34" charset="0"/>
                <a:cs typeface="Calibri" panose="020F0502020204030204" pitchFamily="34" charset="0"/>
              </a:rPr>
              <a:t> effectively overcomes the effect of these negative prognostic factors</a:t>
            </a:r>
          </a:p>
          <a:p>
            <a:pPr>
              <a:spcBef>
                <a:spcPts val="800"/>
              </a:spcBef>
            </a:pPr>
            <a:endParaRPr lang="en-US" sz="2000" dirty="0">
              <a:latin typeface="Calibri" panose="020F0502020204030204" pitchFamily="34" charset="0"/>
              <a:cs typeface="Calibri" panose="020F0502020204030204" pitchFamily="34" charset="0"/>
            </a:endParaRPr>
          </a:p>
          <a:p>
            <a:pPr marL="285750" indent="-285750">
              <a:spcBef>
                <a:spcPts val="800"/>
              </a:spcBef>
              <a:buFont typeface="Arial" panose="020B0604020202020204" pitchFamily="34" charset="0"/>
              <a:buChar char="•"/>
            </a:pPr>
            <a:r>
              <a:rPr lang="en-US" sz="2000" dirty="0">
                <a:latin typeface="Calibri" panose="020F0502020204030204" pitchFamily="34" charset="0"/>
                <a:cs typeface="Calibri" panose="020F0502020204030204" pitchFamily="34" charset="0"/>
              </a:rPr>
              <a:t>Among the corresponding subgroups without high-risk features, </a:t>
            </a:r>
            <a:r>
              <a:rPr lang="en-US" sz="2000" dirty="0" err="1">
                <a:latin typeface="Calibri" panose="020F0502020204030204" pitchFamily="34" charset="0"/>
                <a:cs typeface="Calibri" panose="020F0502020204030204" pitchFamily="34" charset="0"/>
              </a:rPr>
              <a:t>amivantamab+lazertinib</a:t>
            </a:r>
            <a:r>
              <a:rPr lang="en-US" sz="2000" dirty="0">
                <a:latin typeface="Calibri" panose="020F0502020204030204" pitchFamily="34" charset="0"/>
                <a:cs typeface="Calibri" panose="020F0502020204030204" pitchFamily="34" charset="0"/>
              </a:rPr>
              <a:t> showed a numerical PFS benefit over </a:t>
            </a:r>
            <a:r>
              <a:rPr lang="en-US" sz="2000" dirty="0" err="1">
                <a:latin typeface="Calibri" panose="020F0502020204030204" pitchFamily="34" charset="0"/>
                <a:cs typeface="Calibri" panose="020F0502020204030204" pitchFamily="34" charset="0"/>
              </a:rPr>
              <a:t>osimertinib</a:t>
            </a:r>
            <a:endParaRPr lang="en-US" sz="2000" dirty="0">
              <a:latin typeface="Calibri" panose="020F0502020204030204" pitchFamily="34" charset="0"/>
              <a:cs typeface="Calibri" panose="020F0502020204030204" pitchFamily="34" charset="0"/>
            </a:endParaRPr>
          </a:p>
          <a:p>
            <a:endParaRPr lang="es-ES_tradnl" dirty="0"/>
          </a:p>
        </p:txBody>
      </p:sp>
    </p:spTree>
    <p:extLst>
      <p:ext uri="{BB962C8B-B14F-4D97-AF65-F5344CB8AC3E}">
        <p14:creationId xmlns:p14="http://schemas.microsoft.com/office/powerpoint/2010/main" val="969777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769E-4EEB-54D9-7C46-5E1EEFAE3AE7}"/>
              </a:ext>
            </a:extLst>
          </p:cNvPr>
          <p:cNvSpPr>
            <a:spLocks noGrp="1"/>
          </p:cNvSpPr>
          <p:nvPr>
            <p:ph type="title"/>
          </p:nvPr>
        </p:nvSpPr>
        <p:spPr>
          <a:xfrm>
            <a:off x="331807" y="81023"/>
            <a:ext cx="11528385" cy="1193506"/>
          </a:xfrm>
        </p:spPr>
        <p:txBody>
          <a:bodyPr>
            <a:noAutofit/>
          </a:bodyPr>
          <a:lstStyle/>
          <a:p>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Besse</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B et al. Mechanisms of acquired resistance to 1L </a:t>
            </a:r>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amivantamab</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plus </a:t>
            </a:r>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lazertinib</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vs </a:t>
            </a:r>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osimertinib</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in patients with EGFR-mutant advanced NSCLC: An early analysis from the phase III MARIPOSA study. </a:t>
            </a:r>
            <a:r>
              <a:rPr lang="en-GB" sz="2000" b="1" i="0" u="none" strike="noStrike" dirty="0">
                <a:solidFill>
                  <a:srgbClr val="002060"/>
                </a:solidFill>
                <a:effectLst/>
                <a:latin typeface="Calibri" panose="020F0502020204030204" pitchFamily="34" charset="0"/>
                <a:cs typeface="Calibri" panose="020F0502020204030204" pitchFamily="34" charset="0"/>
              </a:rPr>
              <a:t>ESMO 2024; Abstract LBA55</a:t>
            </a:r>
            <a:br>
              <a:rPr lang="en-GB" sz="2400" b="1" i="0" dirty="0">
                <a:solidFill>
                  <a:srgbClr val="000000"/>
                </a:solidFill>
                <a:effectLst/>
                <a:highlight>
                  <a:srgbClr val="FFFFFF"/>
                </a:highlight>
                <a:latin typeface="Calibri" panose="020F0502020204030204" pitchFamily="34" charset="0"/>
                <a:cs typeface="Calibri" panose="020F0502020204030204" pitchFamily="34" charset="0"/>
              </a:rPr>
            </a:br>
            <a:endParaRPr lang="es-ES_tradnl" sz="2400" dirty="0">
              <a:latin typeface="Calibri" panose="020F0502020204030204" pitchFamily="34" charset="0"/>
              <a:cs typeface="Calibri" panose="020F0502020204030204" pitchFamily="34" charset="0"/>
            </a:endParaRPr>
          </a:p>
        </p:txBody>
      </p:sp>
      <p:pic>
        <p:nvPicPr>
          <p:cNvPr id="4" name="Picture 3" descr="A diagram of a patient's analysis&#10;&#10;Description automatically generated">
            <a:extLst>
              <a:ext uri="{FF2B5EF4-FFF2-40B4-BE49-F238E27FC236}">
                <a16:creationId xmlns:a16="http://schemas.microsoft.com/office/drawing/2014/main" id="{61E19C4E-8878-66CA-85C0-73C0DD984A14}"/>
              </a:ext>
            </a:extLst>
          </p:cNvPr>
          <p:cNvPicPr>
            <a:picLocks noChangeAspect="1"/>
          </p:cNvPicPr>
          <p:nvPr/>
        </p:nvPicPr>
        <p:blipFill>
          <a:blip r:embed="rId2"/>
          <a:srcRect r="-3795"/>
          <a:stretch/>
        </p:blipFill>
        <p:spPr>
          <a:xfrm>
            <a:off x="63499" y="1132931"/>
            <a:ext cx="5365027" cy="3548064"/>
          </a:xfrm>
          <a:prstGeom prst="rect">
            <a:avLst/>
          </a:prstGeom>
        </p:spPr>
      </p:pic>
      <p:pic>
        <p:nvPicPr>
          <p:cNvPr id="6" name="Picture 5" descr="A graph of a number of different types of resistance&#10;&#10;Description automatically generated with medium confidence">
            <a:extLst>
              <a:ext uri="{FF2B5EF4-FFF2-40B4-BE49-F238E27FC236}">
                <a16:creationId xmlns:a16="http://schemas.microsoft.com/office/drawing/2014/main" id="{821C9418-7946-42C7-6FAB-F1C1526C48D5}"/>
              </a:ext>
            </a:extLst>
          </p:cNvPr>
          <p:cNvPicPr>
            <a:picLocks noChangeAspect="1"/>
          </p:cNvPicPr>
          <p:nvPr/>
        </p:nvPicPr>
        <p:blipFill>
          <a:blip r:embed="rId3"/>
          <a:stretch>
            <a:fillRect/>
          </a:stretch>
        </p:blipFill>
        <p:spPr>
          <a:xfrm>
            <a:off x="4673600" y="3125919"/>
            <a:ext cx="7454900" cy="3510626"/>
          </a:xfrm>
          <a:prstGeom prst="rect">
            <a:avLst/>
          </a:prstGeom>
        </p:spPr>
      </p:pic>
    </p:spTree>
    <p:extLst>
      <p:ext uri="{BB962C8B-B14F-4D97-AF65-F5344CB8AC3E}">
        <p14:creationId xmlns:p14="http://schemas.microsoft.com/office/powerpoint/2010/main" val="1747323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769E-4EEB-54D9-7C46-5E1EEFAE3AE7}"/>
              </a:ext>
            </a:extLst>
          </p:cNvPr>
          <p:cNvSpPr>
            <a:spLocks noGrp="1"/>
          </p:cNvSpPr>
          <p:nvPr>
            <p:ph type="title"/>
          </p:nvPr>
        </p:nvSpPr>
        <p:spPr>
          <a:xfrm>
            <a:off x="0" y="0"/>
            <a:ext cx="12192000" cy="983848"/>
          </a:xfrm>
        </p:spPr>
        <p:txBody>
          <a:bodyPr>
            <a:noAutofit/>
          </a:bodyPr>
          <a:lstStyle/>
          <a:p>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Besse</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B et al. Mechanisms of acquired resistance to 1L </a:t>
            </a:r>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amivantamab</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plus </a:t>
            </a:r>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lazertinib</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vs </a:t>
            </a:r>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osimertinib</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in patients with EGFR-mutant advanced NSCLC: An early analysis from the phase III MARIPOSA study. </a:t>
            </a:r>
            <a:r>
              <a:rPr lang="en-GB" sz="2000" b="1" i="0" u="none" strike="noStrike" dirty="0">
                <a:solidFill>
                  <a:srgbClr val="002060"/>
                </a:solidFill>
                <a:effectLst/>
                <a:latin typeface="Calibri" panose="020F0502020204030204" pitchFamily="34" charset="0"/>
                <a:cs typeface="Calibri" panose="020F0502020204030204" pitchFamily="34" charset="0"/>
              </a:rPr>
              <a:t>ESMO 2024; Abstract LBA55</a:t>
            </a:r>
            <a:br>
              <a:rPr lang="en-GB" sz="2400" b="1" i="0" dirty="0">
                <a:solidFill>
                  <a:srgbClr val="000000"/>
                </a:solidFill>
                <a:effectLst/>
                <a:highlight>
                  <a:srgbClr val="FFFFFF"/>
                </a:highlight>
                <a:latin typeface="Calibri" panose="020F0502020204030204" pitchFamily="34" charset="0"/>
                <a:cs typeface="Calibri" panose="020F0502020204030204" pitchFamily="34" charset="0"/>
              </a:rPr>
            </a:br>
            <a:endParaRPr lang="es-ES_tradnl" sz="2400" dirty="0">
              <a:latin typeface="Calibri" panose="020F0502020204030204" pitchFamily="34" charset="0"/>
              <a:cs typeface="Calibri" panose="020F0502020204030204" pitchFamily="34" charset="0"/>
            </a:endParaRPr>
          </a:p>
        </p:txBody>
      </p:sp>
      <p:pic>
        <p:nvPicPr>
          <p:cNvPr id="4" name="Picture 3" descr="A graph of different sizes and colors&#10;&#10;Description automatically generated with medium confidence">
            <a:extLst>
              <a:ext uri="{FF2B5EF4-FFF2-40B4-BE49-F238E27FC236}">
                <a16:creationId xmlns:a16="http://schemas.microsoft.com/office/drawing/2014/main" id="{D3A4F341-ABBA-DBE8-5D09-340D7397DA3C}"/>
              </a:ext>
            </a:extLst>
          </p:cNvPr>
          <p:cNvPicPr>
            <a:picLocks noChangeAspect="1"/>
          </p:cNvPicPr>
          <p:nvPr/>
        </p:nvPicPr>
        <p:blipFill>
          <a:blip r:embed="rId3"/>
          <a:stretch>
            <a:fillRect/>
          </a:stretch>
        </p:blipFill>
        <p:spPr>
          <a:xfrm>
            <a:off x="0" y="691947"/>
            <a:ext cx="7063898" cy="2667605"/>
          </a:xfrm>
          <a:prstGeom prst="rect">
            <a:avLst/>
          </a:prstGeom>
        </p:spPr>
      </p:pic>
      <p:pic>
        <p:nvPicPr>
          <p:cNvPr id="5" name="Picture 4">
            <a:extLst>
              <a:ext uri="{FF2B5EF4-FFF2-40B4-BE49-F238E27FC236}">
                <a16:creationId xmlns:a16="http://schemas.microsoft.com/office/drawing/2014/main" id="{3D96F94A-CA9F-CAE7-74D2-AF3815227879}"/>
              </a:ext>
            </a:extLst>
          </p:cNvPr>
          <p:cNvPicPr>
            <a:picLocks noChangeAspect="1"/>
          </p:cNvPicPr>
          <p:nvPr/>
        </p:nvPicPr>
        <p:blipFill>
          <a:blip r:embed="rId4"/>
          <a:stretch>
            <a:fillRect/>
          </a:stretch>
        </p:blipFill>
        <p:spPr>
          <a:xfrm>
            <a:off x="5142017" y="3429000"/>
            <a:ext cx="7049983" cy="3371116"/>
          </a:xfrm>
          <a:prstGeom prst="rect">
            <a:avLst/>
          </a:prstGeom>
        </p:spPr>
      </p:pic>
    </p:spTree>
    <p:extLst>
      <p:ext uri="{BB962C8B-B14F-4D97-AF65-F5344CB8AC3E}">
        <p14:creationId xmlns:p14="http://schemas.microsoft.com/office/powerpoint/2010/main" val="4290036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E769E-4EEB-54D9-7C46-5E1EEFAE3AE7}"/>
              </a:ext>
            </a:extLst>
          </p:cNvPr>
          <p:cNvSpPr>
            <a:spLocks noGrp="1"/>
          </p:cNvSpPr>
          <p:nvPr>
            <p:ph type="title"/>
          </p:nvPr>
        </p:nvSpPr>
        <p:spPr>
          <a:xfrm>
            <a:off x="254643" y="114930"/>
            <a:ext cx="11549050" cy="1325563"/>
          </a:xfrm>
        </p:spPr>
        <p:txBody>
          <a:bodyPr>
            <a:noAutofit/>
          </a:bodyPr>
          <a:lstStyle/>
          <a:p>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Besse</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B et al. Mechanisms of acquired resistance to 1L </a:t>
            </a:r>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amivantamab</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plus </a:t>
            </a:r>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lazertinib</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vs </a:t>
            </a:r>
            <a:r>
              <a:rPr lang="en-GB" sz="2000" b="1" i="0" dirty="0" err="1">
                <a:solidFill>
                  <a:srgbClr val="002060"/>
                </a:solidFill>
                <a:effectLst/>
                <a:highlight>
                  <a:srgbClr val="FFFFFF"/>
                </a:highlight>
                <a:latin typeface="Calibri" panose="020F0502020204030204" pitchFamily="34" charset="0"/>
                <a:cs typeface="Calibri" panose="020F0502020204030204" pitchFamily="34" charset="0"/>
              </a:rPr>
              <a:t>osimertinib</a:t>
            </a:r>
            <a:r>
              <a:rPr lang="en-GB" sz="2000" b="1" i="0" dirty="0">
                <a:solidFill>
                  <a:srgbClr val="002060"/>
                </a:solidFill>
                <a:effectLst/>
                <a:highlight>
                  <a:srgbClr val="FFFFFF"/>
                </a:highlight>
                <a:latin typeface="Calibri" panose="020F0502020204030204" pitchFamily="34" charset="0"/>
                <a:cs typeface="Calibri" panose="020F0502020204030204" pitchFamily="34" charset="0"/>
              </a:rPr>
              <a:t> in patients with EGFR-mutant advanced NSCLC: An early analysis from the phase III MARIPOSA study. </a:t>
            </a:r>
            <a:r>
              <a:rPr lang="en-GB" sz="2000" b="1" i="0" u="none" strike="noStrike" dirty="0">
                <a:solidFill>
                  <a:srgbClr val="002060"/>
                </a:solidFill>
                <a:effectLst/>
                <a:latin typeface="Calibri" panose="020F0502020204030204" pitchFamily="34" charset="0"/>
                <a:cs typeface="Calibri" panose="020F0502020204030204" pitchFamily="34" charset="0"/>
              </a:rPr>
              <a:t>ESMO 2024; Abstract LBA55</a:t>
            </a:r>
            <a:br>
              <a:rPr lang="en-GB" sz="2000" b="1" i="0" u="none" strike="noStrike" dirty="0">
                <a:solidFill>
                  <a:srgbClr val="002060"/>
                </a:solidFill>
                <a:effectLst/>
                <a:latin typeface="Calibri" panose="020F0502020204030204" pitchFamily="34" charset="0"/>
                <a:cs typeface="Calibri" panose="020F0502020204030204" pitchFamily="34" charset="0"/>
              </a:rPr>
            </a:br>
            <a:r>
              <a:rPr lang="en-GB" sz="2000" b="1" i="0" u="none" strike="noStrike" dirty="0">
                <a:solidFill>
                  <a:srgbClr val="0070C0"/>
                </a:solidFill>
                <a:effectLst/>
                <a:latin typeface="Calibri" panose="020F0502020204030204" pitchFamily="34" charset="0"/>
                <a:cs typeface="Calibri" panose="020F0502020204030204" pitchFamily="34" charset="0"/>
              </a:rPr>
              <a:t>My take home messages</a:t>
            </a:r>
            <a:br>
              <a:rPr lang="en-GB" sz="2400" b="1" i="0" dirty="0">
                <a:solidFill>
                  <a:srgbClr val="000000"/>
                </a:solidFill>
                <a:effectLst/>
                <a:highlight>
                  <a:srgbClr val="FFFFFF"/>
                </a:highlight>
                <a:latin typeface="Calibri" panose="020F0502020204030204" pitchFamily="34" charset="0"/>
                <a:cs typeface="Calibri" panose="020F0502020204030204" pitchFamily="34" charset="0"/>
              </a:rPr>
            </a:br>
            <a:endParaRPr lang="es-ES_tradnl" sz="24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83502A-2A5B-CC25-507E-EB931DBE7947}"/>
              </a:ext>
            </a:extLst>
          </p:cNvPr>
          <p:cNvSpPr txBox="1"/>
          <p:nvPr/>
        </p:nvSpPr>
        <p:spPr>
          <a:xfrm>
            <a:off x="485449" y="1648837"/>
            <a:ext cx="11221101" cy="280076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Using </a:t>
            </a:r>
            <a:r>
              <a:rPr lang="en-US" sz="2200" dirty="0" err="1">
                <a:latin typeface="Calibri" panose="020F0502020204030204" pitchFamily="34" charset="0"/>
                <a:cs typeface="Calibri" panose="020F0502020204030204" pitchFamily="34" charset="0"/>
              </a:rPr>
              <a:t>ctDNA</a:t>
            </a:r>
            <a:r>
              <a:rPr lang="en-US" sz="2200" dirty="0">
                <a:latin typeface="Calibri" panose="020F0502020204030204" pitchFamily="34" charset="0"/>
                <a:cs typeface="Calibri" panose="020F0502020204030204" pitchFamily="34" charset="0"/>
              </a:rPr>
              <a:t> NGS analysis, </a:t>
            </a:r>
            <a:r>
              <a:rPr lang="en-US" sz="2200" dirty="0" err="1">
                <a:latin typeface="Calibri" panose="020F0502020204030204" pitchFamily="34" charset="0"/>
                <a:cs typeface="Calibri" panose="020F0502020204030204" pitchFamily="34" charset="0"/>
              </a:rPr>
              <a:t>amivantamab+lazertinib</a:t>
            </a:r>
            <a:r>
              <a:rPr lang="en-US" sz="2200" dirty="0">
                <a:latin typeface="Calibri" panose="020F0502020204030204" pitchFamily="34" charset="0"/>
                <a:cs typeface="Calibri" panose="020F0502020204030204" pitchFamily="34" charset="0"/>
              </a:rPr>
              <a:t> reduced the incidence of MET amplifications and EGFR resistance mutation vs </a:t>
            </a:r>
            <a:r>
              <a:rPr lang="en-US" sz="2200" dirty="0" err="1">
                <a:latin typeface="Calibri" panose="020F0502020204030204" pitchFamily="34" charset="0"/>
                <a:cs typeface="Calibri" panose="020F0502020204030204" pitchFamily="34" charset="0"/>
              </a:rPr>
              <a:t>osimertinib</a:t>
            </a:r>
            <a:endParaRPr lang="en-US" sz="22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Low rate (0.9%) of TP53/RB1 loss (associated with SCLC transformation</a:t>
            </a:r>
            <a:r>
              <a:rPr lang="es-ES_tradnl" sz="2200" dirty="0">
                <a:latin typeface="Calibri" panose="020F0502020204030204" pitchFamily="34" charset="0"/>
                <a:cs typeface="Calibri" panose="020F0502020204030204" pitchFamily="34" charset="0"/>
              </a:rPr>
              <a:t>)</a:t>
            </a:r>
          </a:p>
          <a:p>
            <a:endParaRPr lang="es-ES_tradnl"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Confirm the scientific rationale: proactively address mechanisms of resistance to </a:t>
            </a:r>
            <a:r>
              <a:rPr lang="en-US" sz="2200" dirty="0" err="1">
                <a:latin typeface="Calibri" panose="020F0502020204030204" pitchFamily="34" charset="0"/>
                <a:cs typeface="Calibri" panose="020F0502020204030204" pitchFamily="34" charset="0"/>
              </a:rPr>
              <a:t>osimertinib</a:t>
            </a:r>
            <a:r>
              <a:rPr lang="en-US" sz="2200" dirty="0">
                <a:latin typeface="Calibri" panose="020F0502020204030204" pitchFamily="34" charset="0"/>
                <a:cs typeface="Calibri" panose="020F0502020204030204" pitchFamily="34" charset="0"/>
              </a:rPr>
              <a:t> </a:t>
            </a:r>
            <a:r>
              <a:rPr lang="en-GB" sz="2200" dirty="0">
                <a:effectLst/>
                <a:latin typeface="Calibri" panose="020F0502020204030204" pitchFamily="34" charset="0"/>
                <a:cs typeface="Calibri" panose="020F0502020204030204" pitchFamily="34" charset="0"/>
              </a:rPr>
              <a:t>blocking EGFR and MET</a:t>
            </a:r>
          </a:p>
          <a:p>
            <a:pPr marL="285750" indent="-285750">
              <a:buFont typeface="Arial" panose="020B0604020202020204" pitchFamily="34" charset="0"/>
              <a:buChar char="•"/>
            </a:pPr>
            <a:endParaRPr lang="es-ES_tradnl"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8586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7E06-1222-E8C6-21FD-2D9D9F117320}"/>
              </a:ext>
            </a:extLst>
          </p:cNvPr>
          <p:cNvSpPr>
            <a:spLocks noGrp="1"/>
          </p:cNvSpPr>
          <p:nvPr>
            <p:ph type="title"/>
          </p:nvPr>
        </p:nvSpPr>
        <p:spPr>
          <a:xfrm>
            <a:off x="116914" y="0"/>
            <a:ext cx="11583034" cy="833377"/>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Popat</a:t>
            </a:r>
            <a:r>
              <a:rPr lang="en-GB" sz="2000" b="1" i="0" u="none" strike="noStrike" dirty="0">
                <a:solidFill>
                  <a:srgbClr val="002060"/>
                </a:solidFill>
                <a:effectLst/>
                <a:latin typeface="Calibri" panose="020F0502020204030204" pitchFamily="34" charset="0"/>
                <a:cs typeface="Calibri" panose="020F0502020204030204" pitchFamily="34" charset="0"/>
              </a:rPr>
              <a:t> S et al.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plus CT vs CT in EGFR-mutated, advanced NSCLC after disease progression on </a:t>
            </a:r>
            <a:r>
              <a:rPr lang="en-GB" sz="2000" b="1" i="0" u="none" strike="noStrike" dirty="0" err="1">
                <a:solidFill>
                  <a:srgbClr val="002060"/>
                </a:solidFill>
                <a:effectLst/>
                <a:latin typeface="Calibri" panose="020F0502020204030204" pitchFamily="34" charset="0"/>
                <a:cs typeface="Calibri" panose="020F0502020204030204" pitchFamily="34" charset="0"/>
              </a:rPr>
              <a:t>osimertinib</a:t>
            </a:r>
            <a:r>
              <a:rPr lang="en-GB" sz="2000" b="1" i="0" u="none" strike="noStrike" dirty="0">
                <a:solidFill>
                  <a:srgbClr val="002060"/>
                </a:solidFill>
                <a:effectLst/>
                <a:latin typeface="Calibri" panose="020F0502020204030204" pitchFamily="34" charset="0"/>
                <a:cs typeface="Calibri" panose="020F0502020204030204" pitchFamily="34" charset="0"/>
              </a:rPr>
              <a:t>: Second interim overall survival from MARIPOSA-2. ESMO 2024;Abstract LBA54</a:t>
            </a: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5" name="Picture 4" descr="A diagram of a structure&#10;&#10;Description automatically generated">
            <a:extLst>
              <a:ext uri="{FF2B5EF4-FFF2-40B4-BE49-F238E27FC236}">
                <a16:creationId xmlns:a16="http://schemas.microsoft.com/office/drawing/2014/main" id="{778598FD-0902-EED7-D5A2-5ADAE0DE52A0}"/>
              </a:ext>
            </a:extLst>
          </p:cNvPr>
          <p:cNvPicPr>
            <a:picLocks noChangeAspect="1"/>
          </p:cNvPicPr>
          <p:nvPr/>
        </p:nvPicPr>
        <p:blipFill>
          <a:blip r:embed="rId2"/>
          <a:stretch>
            <a:fillRect/>
          </a:stretch>
        </p:blipFill>
        <p:spPr>
          <a:xfrm>
            <a:off x="116914" y="749165"/>
            <a:ext cx="5228809" cy="2392620"/>
          </a:xfrm>
          <a:prstGeom prst="rect">
            <a:avLst/>
          </a:prstGeom>
        </p:spPr>
      </p:pic>
      <p:pic>
        <p:nvPicPr>
          <p:cNvPr id="7" name="Picture 6" descr="A graph of a patient's survival&#10;&#10;Description automatically generated">
            <a:extLst>
              <a:ext uri="{FF2B5EF4-FFF2-40B4-BE49-F238E27FC236}">
                <a16:creationId xmlns:a16="http://schemas.microsoft.com/office/drawing/2014/main" id="{8A7F25DC-C65D-8B90-9971-B46219554D6A}"/>
              </a:ext>
            </a:extLst>
          </p:cNvPr>
          <p:cNvPicPr>
            <a:picLocks noChangeAspect="1"/>
          </p:cNvPicPr>
          <p:nvPr/>
        </p:nvPicPr>
        <p:blipFill>
          <a:blip r:embed="rId3"/>
          <a:stretch>
            <a:fillRect/>
          </a:stretch>
        </p:blipFill>
        <p:spPr>
          <a:xfrm>
            <a:off x="5462637" y="833377"/>
            <a:ext cx="6389839" cy="3588373"/>
          </a:xfrm>
          <a:prstGeom prst="rect">
            <a:avLst/>
          </a:prstGeom>
        </p:spPr>
      </p:pic>
      <p:pic>
        <p:nvPicPr>
          <p:cNvPr id="9" name="Picture 8" descr="A graph of a patient's growth&#10;&#10;Description automatically generated with medium confidence">
            <a:extLst>
              <a:ext uri="{FF2B5EF4-FFF2-40B4-BE49-F238E27FC236}">
                <a16:creationId xmlns:a16="http://schemas.microsoft.com/office/drawing/2014/main" id="{62A46174-49A5-6A15-97BC-75FE3FA2E1BB}"/>
              </a:ext>
            </a:extLst>
          </p:cNvPr>
          <p:cNvPicPr>
            <a:picLocks noChangeAspect="1"/>
          </p:cNvPicPr>
          <p:nvPr/>
        </p:nvPicPr>
        <p:blipFill>
          <a:blip r:embed="rId4"/>
          <a:stretch>
            <a:fillRect/>
          </a:stretch>
        </p:blipFill>
        <p:spPr>
          <a:xfrm>
            <a:off x="0" y="3429000"/>
            <a:ext cx="5462638" cy="3270740"/>
          </a:xfrm>
          <a:prstGeom prst="rect">
            <a:avLst/>
          </a:prstGeom>
        </p:spPr>
      </p:pic>
    </p:spTree>
    <p:extLst>
      <p:ext uri="{BB962C8B-B14F-4D97-AF65-F5344CB8AC3E}">
        <p14:creationId xmlns:p14="http://schemas.microsoft.com/office/powerpoint/2010/main" val="1420816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7E06-1222-E8C6-21FD-2D9D9F117320}"/>
              </a:ext>
            </a:extLst>
          </p:cNvPr>
          <p:cNvSpPr>
            <a:spLocks noGrp="1"/>
          </p:cNvSpPr>
          <p:nvPr>
            <p:ph type="title"/>
          </p:nvPr>
        </p:nvSpPr>
        <p:spPr>
          <a:xfrm>
            <a:off x="52597" y="0"/>
            <a:ext cx="11289640" cy="810228"/>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Popat</a:t>
            </a:r>
            <a:r>
              <a:rPr lang="en-GB" sz="2000" b="1" i="0" u="none" strike="noStrike" dirty="0">
                <a:solidFill>
                  <a:srgbClr val="002060"/>
                </a:solidFill>
                <a:effectLst/>
                <a:latin typeface="Calibri" panose="020F0502020204030204" pitchFamily="34" charset="0"/>
                <a:cs typeface="Calibri" panose="020F0502020204030204" pitchFamily="34" charset="0"/>
              </a:rPr>
              <a:t> S et al.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plus CT vs CT in EGFR-mutated, advanced NSCLC after disease progression on </a:t>
            </a:r>
            <a:r>
              <a:rPr lang="en-GB" sz="2000" b="1" i="0" u="none" strike="noStrike" dirty="0" err="1">
                <a:solidFill>
                  <a:srgbClr val="002060"/>
                </a:solidFill>
                <a:effectLst/>
                <a:latin typeface="Calibri" panose="020F0502020204030204" pitchFamily="34" charset="0"/>
                <a:cs typeface="Calibri" panose="020F0502020204030204" pitchFamily="34" charset="0"/>
              </a:rPr>
              <a:t>osimertinib</a:t>
            </a:r>
            <a:r>
              <a:rPr lang="en-GB" sz="2000" b="1" i="0" u="none" strike="noStrike" dirty="0">
                <a:solidFill>
                  <a:srgbClr val="002060"/>
                </a:solidFill>
                <a:effectLst/>
                <a:latin typeface="Calibri" panose="020F0502020204030204" pitchFamily="34" charset="0"/>
                <a:cs typeface="Calibri" panose="020F0502020204030204" pitchFamily="34" charset="0"/>
              </a:rPr>
              <a:t>: Second interim overall survival from MARIPOSA-2. ESMO 2024;Abstract LBA54</a:t>
            </a: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5" name="Picture 4" descr="A graph of a patient&#10;&#10;Description automatically generated">
            <a:extLst>
              <a:ext uri="{FF2B5EF4-FFF2-40B4-BE49-F238E27FC236}">
                <a16:creationId xmlns:a16="http://schemas.microsoft.com/office/drawing/2014/main" id="{8948E2C6-92F9-639F-8E3D-E21F4D7B0A40}"/>
              </a:ext>
            </a:extLst>
          </p:cNvPr>
          <p:cNvPicPr>
            <a:picLocks noChangeAspect="1"/>
          </p:cNvPicPr>
          <p:nvPr/>
        </p:nvPicPr>
        <p:blipFill>
          <a:blip r:embed="rId2"/>
          <a:stretch>
            <a:fillRect/>
          </a:stretch>
        </p:blipFill>
        <p:spPr>
          <a:xfrm>
            <a:off x="117232" y="3915509"/>
            <a:ext cx="5697414" cy="2860430"/>
          </a:xfrm>
          <a:prstGeom prst="rect">
            <a:avLst/>
          </a:prstGeom>
        </p:spPr>
      </p:pic>
      <p:pic>
        <p:nvPicPr>
          <p:cNvPr id="7" name="Picture 6" descr="A graph of a patient's life&#10;&#10;Description automatically generated">
            <a:extLst>
              <a:ext uri="{FF2B5EF4-FFF2-40B4-BE49-F238E27FC236}">
                <a16:creationId xmlns:a16="http://schemas.microsoft.com/office/drawing/2014/main" id="{7A8B90E5-2A1F-5BF2-D9FC-E5CB3B9CF44D}"/>
              </a:ext>
            </a:extLst>
          </p:cNvPr>
          <p:cNvPicPr>
            <a:picLocks noChangeAspect="1"/>
          </p:cNvPicPr>
          <p:nvPr/>
        </p:nvPicPr>
        <p:blipFill>
          <a:blip r:embed="rId3"/>
          <a:stretch>
            <a:fillRect/>
          </a:stretch>
        </p:blipFill>
        <p:spPr>
          <a:xfrm>
            <a:off x="6248399" y="3786553"/>
            <a:ext cx="5826369" cy="2989385"/>
          </a:xfrm>
          <a:prstGeom prst="rect">
            <a:avLst/>
          </a:prstGeom>
        </p:spPr>
      </p:pic>
      <p:pic>
        <p:nvPicPr>
          <p:cNvPr id="8" name="Picture 7" descr="A graph of a patient's growth&#10;&#10;Description automatically generated with medium confidence">
            <a:extLst>
              <a:ext uri="{FF2B5EF4-FFF2-40B4-BE49-F238E27FC236}">
                <a16:creationId xmlns:a16="http://schemas.microsoft.com/office/drawing/2014/main" id="{BC6A1A39-96CD-8AB7-BB22-047FD993DC2F}"/>
              </a:ext>
            </a:extLst>
          </p:cNvPr>
          <p:cNvPicPr>
            <a:picLocks noChangeAspect="1"/>
          </p:cNvPicPr>
          <p:nvPr/>
        </p:nvPicPr>
        <p:blipFill>
          <a:blip r:embed="rId4"/>
          <a:stretch>
            <a:fillRect/>
          </a:stretch>
        </p:blipFill>
        <p:spPr>
          <a:xfrm>
            <a:off x="3121269" y="715108"/>
            <a:ext cx="5386753" cy="2860430"/>
          </a:xfrm>
          <a:prstGeom prst="rect">
            <a:avLst/>
          </a:prstGeom>
        </p:spPr>
      </p:pic>
    </p:spTree>
    <p:extLst>
      <p:ext uri="{BB962C8B-B14F-4D97-AF65-F5344CB8AC3E}">
        <p14:creationId xmlns:p14="http://schemas.microsoft.com/office/powerpoint/2010/main" val="2905567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14B2-16BC-A602-A3FE-D714280F7499}"/>
              </a:ext>
            </a:extLst>
          </p:cNvPr>
          <p:cNvSpPr>
            <a:spLocks noGrp="1"/>
          </p:cNvSpPr>
          <p:nvPr>
            <p:ph type="title"/>
          </p:nvPr>
        </p:nvSpPr>
        <p:spPr>
          <a:xfrm>
            <a:off x="114300" y="0"/>
            <a:ext cx="10515600" cy="1059962"/>
          </a:xfrm>
        </p:spPr>
        <p:txBody>
          <a:bodyPr>
            <a:normAutofit/>
          </a:bodyPr>
          <a:lstStyle/>
          <a:p>
            <a:r>
              <a:rPr lang="es-ES_tradnl" sz="2000" b="1" dirty="0">
                <a:solidFill>
                  <a:srgbClr val="002060"/>
                </a:solidFill>
                <a:latin typeface="Calibri" panose="020F0502020204030204" pitchFamily="34" charset="0"/>
                <a:cs typeface="Calibri" panose="020F0502020204030204" pitchFamily="34" charset="0"/>
              </a:rPr>
              <a:t>Valdiviezo N et al. FLAURA2: </a:t>
            </a:r>
            <a:r>
              <a:rPr lang="es-ES_tradnl" sz="2000" b="1" dirty="0" err="1">
                <a:solidFill>
                  <a:srgbClr val="002060"/>
                </a:solidFill>
                <a:latin typeface="Calibri" panose="020F0502020204030204" pitchFamily="34" charset="0"/>
                <a:cs typeface="Calibri" panose="020F0502020204030204" pitchFamily="34" charset="0"/>
              </a:rPr>
              <a:t>Impact</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of</a:t>
            </a:r>
            <a:r>
              <a:rPr lang="es-ES_tradnl" sz="2000" b="1" dirty="0">
                <a:solidFill>
                  <a:srgbClr val="002060"/>
                </a:solidFill>
                <a:latin typeface="Calibri" panose="020F0502020204030204" pitchFamily="34" charset="0"/>
                <a:cs typeface="Calibri" panose="020F0502020204030204" pitchFamily="34" charset="0"/>
              </a:rPr>
              <a:t> Tumor </a:t>
            </a:r>
            <a:r>
              <a:rPr lang="es-ES_tradnl" sz="2000" b="1" dirty="0" err="1">
                <a:solidFill>
                  <a:srgbClr val="002060"/>
                </a:solidFill>
                <a:latin typeface="Calibri" panose="020F0502020204030204" pitchFamily="34" charset="0"/>
                <a:cs typeface="Calibri" panose="020F0502020204030204" pitchFamily="34" charset="0"/>
              </a:rPr>
              <a:t>Burden</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on</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Outcomes</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of</a:t>
            </a:r>
            <a:r>
              <a:rPr lang="es-ES_tradnl" sz="2000" b="1" dirty="0">
                <a:solidFill>
                  <a:srgbClr val="002060"/>
                </a:solidFill>
                <a:latin typeface="Calibri" panose="020F0502020204030204" pitchFamily="34" charset="0"/>
                <a:cs typeface="Calibri" panose="020F0502020204030204" pitchFamily="34" charset="0"/>
              </a:rPr>
              <a:t> 1L </a:t>
            </a:r>
            <a:r>
              <a:rPr lang="es-ES_tradnl" sz="2000" b="1" dirty="0" err="1">
                <a:solidFill>
                  <a:srgbClr val="002060"/>
                </a:solidFill>
                <a:latin typeface="Calibri" panose="020F0502020204030204" pitchFamily="34" charset="0"/>
                <a:cs typeface="Calibri" panose="020F0502020204030204" pitchFamily="34" charset="0"/>
              </a:rPr>
              <a:t>Osimertinib</a:t>
            </a:r>
            <a:r>
              <a:rPr lang="es-ES_tradnl" sz="2000" b="1" dirty="0">
                <a:solidFill>
                  <a:srgbClr val="002060"/>
                </a:solidFill>
                <a:latin typeface="Calibri" panose="020F0502020204030204" pitchFamily="34" charset="0"/>
                <a:cs typeface="Calibri" panose="020F0502020204030204" pitchFamily="34" charset="0"/>
              </a:rPr>
              <a:t> ± CT in </a:t>
            </a:r>
            <a:r>
              <a:rPr lang="es-ES_tradnl" sz="2000" b="1" dirty="0" err="1">
                <a:solidFill>
                  <a:srgbClr val="002060"/>
                </a:solidFill>
                <a:latin typeface="Calibri" panose="020F0502020204030204" pitchFamily="34" charset="0"/>
                <a:cs typeface="Calibri" panose="020F0502020204030204" pitchFamily="34" charset="0"/>
              </a:rPr>
              <a:t>Patients</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with</a:t>
            </a:r>
            <a:r>
              <a:rPr lang="es-ES_tradnl" sz="2000" b="1" dirty="0">
                <a:solidFill>
                  <a:srgbClr val="002060"/>
                </a:solidFill>
                <a:latin typeface="Calibri" panose="020F0502020204030204" pitchFamily="34" charset="0"/>
                <a:cs typeface="Calibri" panose="020F0502020204030204" pitchFamily="34" charset="0"/>
              </a:rPr>
              <a:t> EGFR-</a:t>
            </a:r>
            <a:r>
              <a:rPr lang="es-ES_tradnl" sz="2000" b="1" dirty="0" err="1">
                <a:solidFill>
                  <a:srgbClr val="002060"/>
                </a:solidFill>
                <a:latin typeface="Calibri" panose="020F0502020204030204" pitchFamily="34" charset="0"/>
                <a:cs typeface="Calibri" panose="020F0502020204030204" pitchFamily="34" charset="0"/>
              </a:rPr>
              <a:t>mutated</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Advanced</a:t>
            </a:r>
            <a:r>
              <a:rPr lang="es-ES_tradnl" sz="2000" b="1" dirty="0">
                <a:solidFill>
                  <a:srgbClr val="002060"/>
                </a:solidFill>
                <a:latin typeface="Calibri" panose="020F0502020204030204" pitchFamily="34" charset="0"/>
                <a:cs typeface="Calibri" panose="020F0502020204030204" pitchFamily="34" charset="0"/>
              </a:rPr>
              <a:t> NSCLC. WCLC 2024; </a:t>
            </a:r>
            <a:r>
              <a:rPr lang="es-ES_tradnl" sz="2000" b="1" dirty="0" err="1">
                <a:solidFill>
                  <a:srgbClr val="002060"/>
                </a:solidFill>
                <a:latin typeface="Calibri" panose="020F0502020204030204" pitchFamily="34" charset="0"/>
                <a:cs typeface="Calibri" panose="020F0502020204030204" pitchFamily="34" charset="0"/>
              </a:rPr>
              <a:t>Abstract</a:t>
            </a:r>
            <a:r>
              <a:rPr lang="es-ES_tradnl" sz="2000" b="1" dirty="0">
                <a:solidFill>
                  <a:srgbClr val="002060"/>
                </a:solidFill>
                <a:latin typeface="Calibri" panose="020F0502020204030204" pitchFamily="34" charset="0"/>
                <a:cs typeface="Calibri" panose="020F0502020204030204" pitchFamily="34" charset="0"/>
              </a:rPr>
              <a:t> MA12.04</a:t>
            </a:r>
          </a:p>
        </p:txBody>
      </p:sp>
      <p:pic>
        <p:nvPicPr>
          <p:cNvPr id="8" name="Picture 7" descr="A graph of a patient's health&#10;&#10;Description automatically generated with medium confidence">
            <a:extLst>
              <a:ext uri="{FF2B5EF4-FFF2-40B4-BE49-F238E27FC236}">
                <a16:creationId xmlns:a16="http://schemas.microsoft.com/office/drawing/2014/main" id="{AF62A5EB-A926-3B7F-CC67-E83FDBABC5B8}"/>
              </a:ext>
            </a:extLst>
          </p:cNvPr>
          <p:cNvPicPr>
            <a:picLocks noChangeAspect="1"/>
          </p:cNvPicPr>
          <p:nvPr/>
        </p:nvPicPr>
        <p:blipFill>
          <a:blip r:embed="rId2"/>
          <a:stretch>
            <a:fillRect/>
          </a:stretch>
        </p:blipFill>
        <p:spPr>
          <a:xfrm>
            <a:off x="482472" y="1180618"/>
            <a:ext cx="11227056" cy="5555848"/>
          </a:xfrm>
          <a:prstGeom prst="rect">
            <a:avLst/>
          </a:prstGeom>
        </p:spPr>
      </p:pic>
    </p:spTree>
    <p:extLst>
      <p:ext uri="{BB962C8B-B14F-4D97-AF65-F5344CB8AC3E}">
        <p14:creationId xmlns:p14="http://schemas.microsoft.com/office/powerpoint/2010/main" val="41899561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B7E06-1222-E8C6-21FD-2D9D9F117320}"/>
              </a:ext>
            </a:extLst>
          </p:cNvPr>
          <p:cNvSpPr>
            <a:spLocks noGrp="1"/>
          </p:cNvSpPr>
          <p:nvPr>
            <p:ph type="title"/>
          </p:nvPr>
        </p:nvSpPr>
        <p:spPr>
          <a:xfrm>
            <a:off x="263611" y="0"/>
            <a:ext cx="11664778" cy="1325563"/>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Popat</a:t>
            </a:r>
            <a:r>
              <a:rPr lang="en-GB" sz="2000" b="1" i="0" u="none" strike="noStrike" dirty="0">
                <a:solidFill>
                  <a:srgbClr val="002060"/>
                </a:solidFill>
                <a:effectLst/>
                <a:latin typeface="Calibri" panose="020F0502020204030204" pitchFamily="34" charset="0"/>
                <a:cs typeface="Calibri" panose="020F0502020204030204" pitchFamily="34" charset="0"/>
              </a:rPr>
              <a:t> S et al.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plus CT vs CT in EGFR-mutated, advanced NSCLC after disease progression on </a:t>
            </a:r>
            <a:r>
              <a:rPr lang="en-GB" sz="2000" b="1" i="0" u="none" strike="noStrike" dirty="0" err="1">
                <a:solidFill>
                  <a:srgbClr val="002060"/>
                </a:solidFill>
                <a:effectLst/>
                <a:latin typeface="Calibri" panose="020F0502020204030204" pitchFamily="34" charset="0"/>
                <a:cs typeface="Calibri" panose="020F0502020204030204" pitchFamily="34" charset="0"/>
              </a:rPr>
              <a:t>osimertinib</a:t>
            </a:r>
            <a:r>
              <a:rPr lang="en-GB" sz="2000" b="1" i="0" u="none" strike="noStrike" dirty="0">
                <a:solidFill>
                  <a:srgbClr val="002060"/>
                </a:solidFill>
                <a:effectLst/>
                <a:latin typeface="Calibri" panose="020F0502020204030204" pitchFamily="34" charset="0"/>
                <a:cs typeface="Calibri" panose="020F0502020204030204" pitchFamily="34" charset="0"/>
              </a:rPr>
              <a:t>: Second interim overall survival from MARIPOSA-2. ESMO 2024;Abstract LBA54</a:t>
            </a:r>
            <a:br>
              <a:rPr lang="en-GB" sz="2000" b="1" i="0" u="none" strike="noStrike" dirty="0">
                <a:solidFill>
                  <a:srgbClr val="002060"/>
                </a:solidFill>
                <a:effectLst/>
                <a:latin typeface="Calibri" panose="020F0502020204030204" pitchFamily="34" charset="0"/>
                <a:cs typeface="Calibri" panose="020F0502020204030204" pitchFamily="34" charset="0"/>
              </a:rPr>
            </a:br>
            <a:r>
              <a:rPr lang="en-AU" sz="2000" b="1" dirty="0">
                <a:solidFill>
                  <a:srgbClr val="0070C0"/>
                </a:solidFill>
                <a:latin typeface="Calibri" panose="020F0502020204030204" pitchFamily="34" charset="0"/>
                <a:cs typeface="Calibri" panose="020F0502020204030204" pitchFamily="34" charset="0"/>
              </a:rPr>
              <a:t>My take home messages</a:t>
            </a:r>
            <a:endParaRPr lang="es-ES_tradnl" sz="2000" b="1" dirty="0">
              <a:solidFill>
                <a:srgbClr val="00206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80CB94E4-5772-2D90-CD20-FF516620DC42}"/>
              </a:ext>
            </a:extLst>
          </p:cNvPr>
          <p:cNvSpPr>
            <a:spLocks noGrp="1"/>
          </p:cNvSpPr>
          <p:nvPr>
            <p:ph idx="1"/>
          </p:nvPr>
        </p:nvSpPr>
        <p:spPr>
          <a:xfrm>
            <a:off x="838200" y="1635296"/>
            <a:ext cx="10515600" cy="4351338"/>
          </a:xfrm>
        </p:spPr>
        <p:txBody>
          <a:bodyPr>
            <a:normAutofit/>
          </a:bodyPr>
          <a:lstStyle/>
          <a:p>
            <a:r>
              <a:rPr lang="en-US" sz="2200" dirty="0">
                <a:latin typeface="Calibri" panose="020F0502020204030204" pitchFamily="34" charset="0"/>
                <a:cs typeface="Calibri" panose="020F0502020204030204" pitchFamily="34" charset="0"/>
              </a:rPr>
              <a:t>At the 2nd interim analysis (median follow-up 18.1 </a:t>
            </a:r>
            <a:r>
              <a:rPr lang="en-US" sz="2200" dirty="0" err="1">
                <a:latin typeface="Calibri" panose="020F0502020204030204" pitchFamily="34" charset="0"/>
                <a:cs typeface="Calibri" panose="020F0502020204030204" pitchFamily="34" charset="0"/>
              </a:rPr>
              <a:t>mo</a:t>
            </a:r>
            <a:r>
              <a:rPr lang="en-US" sz="2200" dirty="0">
                <a:latin typeface="Calibri" panose="020F0502020204030204" pitchFamily="34" charset="0"/>
                <a:cs typeface="Calibri" panose="020F0502020204030204" pitchFamily="34" charset="0"/>
              </a:rPr>
              <a:t>), promising OS trend favoring </a:t>
            </a:r>
            <a:r>
              <a:rPr lang="en-US" sz="2200" dirty="0" err="1">
                <a:latin typeface="Calibri" panose="020F0502020204030204" pitchFamily="34" charset="0"/>
                <a:cs typeface="Calibri" panose="020F0502020204030204" pitchFamily="34" charset="0"/>
              </a:rPr>
              <a:t>amivantamab+CT</a:t>
            </a:r>
            <a:r>
              <a:rPr lang="en-US" sz="2200" dirty="0">
                <a:latin typeface="Calibri" panose="020F0502020204030204" pitchFamily="34" charset="0"/>
                <a:cs typeface="Calibri" panose="020F0502020204030204" pitchFamily="34" charset="0"/>
              </a:rPr>
              <a:t> in the post-</a:t>
            </a:r>
            <a:r>
              <a:rPr lang="en-US" sz="2200" dirty="0" err="1">
                <a:latin typeface="Calibri" panose="020F0502020204030204" pitchFamily="34" charset="0"/>
                <a:cs typeface="Calibri" panose="020F0502020204030204" pitchFamily="34" charset="0"/>
              </a:rPr>
              <a:t>osimertinib</a:t>
            </a:r>
            <a:r>
              <a:rPr lang="en-US" sz="2200" dirty="0">
                <a:latin typeface="Calibri" panose="020F0502020204030204" pitchFamily="34" charset="0"/>
                <a:cs typeface="Calibri" panose="020F0502020204030204" pitchFamily="34" charset="0"/>
              </a:rPr>
              <a:t> setting (OS HR 0.73)</a:t>
            </a:r>
          </a:p>
          <a:p>
            <a:pPr marL="0" indent="0">
              <a:buNone/>
            </a:pPr>
            <a:endParaRPr lang="en-US" sz="2200" dirty="0">
              <a:latin typeface="Calibri" panose="020F0502020204030204" pitchFamily="34" charset="0"/>
              <a:cs typeface="Calibri" panose="020F0502020204030204" pitchFamily="34" charset="0"/>
            </a:endParaRPr>
          </a:p>
          <a:p>
            <a:r>
              <a:rPr lang="en-US" sz="2200" dirty="0" err="1">
                <a:latin typeface="Calibri" panose="020F0502020204030204" pitchFamily="34" charset="0"/>
                <a:cs typeface="Calibri" panose="020F0502020204030204" pitchFamily="34" charset="0"/>
              </a:rPr>
              <a:t>Amivantamab+CT</a:t>
            </a:r>
            <a:r>
              <a:rPr lang="en-US" sz="2200" dirty="0">
                <a:latin typeface="Calibri" panose="020F0502020204030204" pitchFamily="34" charset="0"/>
                <a:cs typeface="Calibri" panose="020F0502020204030204" pitchFamily="34" charset="0"/>
              </a:rPr>
              <a:t> vs CT was associated with improvement in:</a:t>
            </a:r>
          </a:p>
          <a:p>
            <a:pPr lvl="1">
              <a:buFont typeface="Wingdings" pitchFamily="2" charset="2"/>
              <a:buChar char="ü"/>
            </a:pPr>
            <a:r>
              <a:rPr lang="en-US" sz="2200" dirty="0">
                <a:latin typeface="Calibri" panose="020F0502020204030204" pitchFamily="34" charset="0"/>
                <a:cs typeface="Calibri" panose="020F0502020204030204" pitchFamily="34" charset="0"/>
              </a:rPr>
              <a:t>Time to symptomatic progression</a:t>
            </a:r>
          </a:p>
          <a:p>
            <a:pPr lvl="1">
              <a:buFont typeface="Wingdings" pitchFamily="2" charset="2"/>
              <a:buChar char="ü"/>
            </a:pPr>
            <a:r>
              <a:rPr lang="en-US" sz="2200" dirty="0">
                <a:latin typeface="Calibri" panose="020F0502020204030204" pitchFamily="34" charset="0"/>
                <a:cs typeface="Calibri" panose="020F0502020204030204" pitchFamily="34" charset="0"/>
              </a:rPr>
              <a:t>Time to treatment discontinuation</a:t>
            </a:r>
          </a:p>
          <a:p>
            <a:pPr lvl="1">
              <a:buFont typeface="Wingdings" pitchFamily="2" charset="2"/>
              <a:buChar char="ü"/>
            </a:pPr>
            <a:r>
              <a:rPr lang="en-US" sz="2200" dirty="0">
                <a:latin typeface="Calibri" panose="020F0502020204030204" pitchFamily="34" charset="0"/>
                <a:cs typeface="Calibri" panose="020F0502020204030204" pitchFamily="34" charset="0"/>
              </a:rPr>
              <a:t>Time to subsequent therapy</a:t>
            </a:r>
          </a:p>
          <a:p>
            <a:pPr lvl="1">
              <a:buFont typeface="Wingdings" pitchFamily="2" charset="2"/>
              <a:buChar char="ü"/>
            </a:pPr>
            <a:r>
              <a:rPr lang="en-US" sz="2200" dirty="0">
                <a:latin typeface="Calibri" panose="020F0502020204030204" pitchFamily="34" charset="0"/>
                <a:cs typeface="Calibri" panose="020F0502020204030204" pitchFamily="34" charset="0"/>
              </a:rPr>
              <a:t>PFS2</a:t>
            </a:r>
          </a:p>
          <a:p>
            <a:pPr marL="457200" lvl="1" indent="0">
              <a:buNone/>
            </a:pPr>
            <a:endParaRPr lang="en-US"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An increasing number of treatment regimens will be available in this scenario: targeted combinations, ADC, </a:t>
            </a:r>
            <a:r>
              <a:rPr lang="en-US" sz="2200" dirty="0" err="1">
                <a:latin typeface="Calibri" panose="020F0502020204030204" pitchFamily="34" charset="0"/>
                <a:cs typeface="Calibri" panose="020F0502020204030204" pitchFamily="34" charset="0"/>
              </a:rPr>
              <a:t>CT+bispecifics</a:t>
            </a:r>
            <a:r>
              <a:rPr lang="en-US" sz="2200" dirty="0">
                <a:latin typeface="Calibri" panose="020F0502020204030204" pitchFamily="34" charset="0"/>
                <a:cs typeface="Calibri" panose="020F0502020204030204" pitchFamily="34" charset="0"/>
              </a:rPr>
              <a:t> antibody</a:t>
            </a:r>
          </a:p>
        </p:txBody>
      </p:sp>
    </p:spTree>
    <p:extLst>
      <p:ext uri="{BB962C8B-B14F-4D97-AF65-F5344CB8AC3E}">
        <p14:creationId xmlns:p14="http://schemas.microsoft.com/office/powerpoint/2010/main" val="2201287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0228-63AC-1629-D290-DECD9448BD04}"/>
              </a:ext>
            </a:extLst>
          </p:cNvPr>
          <p:cNvSpPr>
            <a:spLocks noGrp="1"/>
          </p:cNvSpPr>
          <p:nvPr>
            <p:ph type="title"/>
          </p:nvPr>
        </p:nvSpPr>
        <p:spPr>
          <a:xfrm>
            <a:off x="0" y="0"/>
            <a:ext cx="12369800" cy="803275"/>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Leighl</a:t>
            </a:r>
            <a:r>
              <a:rPr lang="en-GB" sz="2000" b="1" i="0" u="none" strike="noStrike" dirty="0">
                <a:solidFill>
                  <a:srgbClr val="002060"/>
                </a:solidFill>
                <a:effectLst/>
                <a:latin typeface="Calibri" panose="020F0502020204030204" pitchFamily="34" charset="0"/>
                <a:cs typeface="Calibri" panose="020F0502020204030204" pitchFamily="34" charset="0"/>
              </a:rPr>
              <a:t> NB et al. Subcutaneous vs Intravenous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Both in Combination With Lazertinib, in Refractory EGFR-Mutated NSCLC: Primary Results From Phase III PALOMA-3 Study. J Clin Oncol. 2024 Oct 20;42(30):3593-3605</a:t>
            </a: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4" name="Picture 3" descr="A diagram of a patient's medication&#10;&#10;Description automatically generated">
            <a:extLst>
              <a:ext uri="{FF2B5EF4-FFF2-40B4-BE49-F238E27FC236}">
                <a16:creationId xmlns:a16="http://schemas.microsoft.com/office/drawing/2014/main" id="{46D70672-84C8-191A-687C-B5F1ECAF8D56}"/>
              </a:ext>
            </a:extLst>
          </p:cNvPr>
          <p:cNvPicPr>
            <a:picLocks noChangeAspect="1"/>
          </p:cNvPicPr>
          <p:nvPr/>
        </p:nvPicPr>
        <p:blipFill>
          <a:blip r:embed="rId2"/>
          <a:srcRect t="5775"/>
          <a:stretch/>
        </p:blipFill>
        <p:spPr>
          <a:xfrm>
            <a:off x="114300" y="891499"/>
            <a:ext cx="6477000" cy="2625726"/>
          </a:xfrm>
          <a:prstGeom prst="rect">
            <a:avLst/>
          </a:prstGeom>
        </p:spPr>
      </p:pic>
      <p:pic>
        <p:nvPicPr>
          <p:cNvPr id="6" name="Picture 5" descr="A screenshot of a medical report&#10;&#10;Description automatically generated">
            <a:extLst>
              <a:ext uri="{FF2B5EF4-FFF2-40B4-BE49-F238E27FC236}">
                <a16:creationId xmlns:a16="http://schemas.microsoft.com/office/drawing/2014/main" id="{59920D77-104D-FA29-1A8A-7BAC06A9BCE2}"/>
              </a:ext>
            </a:extLst>
          </p:cNvPr>
          <p:cNvPicPr>
            <a:picLocks noChangeAspect="1"/>
          </p:cNvPicPr>
          <p:nvPr/>
        </p:nvPicPr>
        <p:blipFill>
          <a:blip r:embed="rId3"/>
          <a:stretch>
            <a:fillRect/>
          </a:stretch>
        </p:blipFill>
        <p:spPr>
          <a:xfrm>
            <a:off x="114300" y="3707832"/>
            <a:ext cx="5981700" cy="3096292"/>
          </a:xfrm>
          <a:prstGeom prst="rect">
            <a:avLst/>
          </a:prstGeom>
        </p:spPr>
      </p:pic>
      <p:pic>
        <p:nvPicPr>
          <p:cNvPr id="8" name="Picture 7" descr="A close-up of a graph&#10;&#10;Description automatically generated">
            <a:extLst>
              <a:ext uri="{FF2B5EF4-FFF2-40B4-BE49-F238E27FC236}">
                <a16:creationId xmlns:a16="http://schemas.microsoft.com/office/drawing/2014/main" id="{0DB23B38-F9C9-892F-25AE-391ECD87B5DE}"/>
              </a:ext>
            </a:extLst>
          </p:cNvPr>
          <p:cNvPicPr>
            <a:picLocks noChangeAspect="1"/>
          </p:cNvPicPr>
          <p:nvPr/>
        </p:nvPicPr>
        <p:blipFill>
          <a:blip r:embed="rId4"/>
          <a:stretch>
            <a:fillRect/>
          </a:stretch>
        </p:blipFill>
        <p:spPr>
          <a:xfrm>
            <a:off x="6508750" y="2011362"/>
            <a:ext cx="5486400" cy="3464762"/>
          </a:xfrm>
          <a:prstGeom prst="rect">
            <a:avLst/>
          </a:prstGeom>
        </p:spPr>
      </p:pic>
      <p:sp>
        <p:nvSpPr>
          <p:cNvPr id="3" name="TextBox 2">
            <a:extLst>
              <a:ext uri="{FF2B5EF4-FFF2-40B4-BE49-F238E27FC236}">
                <a16:creationId xmlns:a16="http://schemas.microsoft.com/office/drawing/2014/main" id="{2B932E8D-A8BA-9B2F-58AA-73037A349100}"/>
              </a:ext>
            </a:extLst>
          </p:cNvPr>
          <p:cNvSpPr txBox="1"/>
          <p:nvPr/>
        </p:nvSpPr>
        <p:spPr>
          <a:xfrm>
            <a:off x="6664325" y="685799"/>
            <a:ext cx="5175250" cy="1477328"/>
          </a:xfrm>
          <a:prstGeom prst="rect">
            <a:avLst/>
          </a:prstGeom>
          <a:noFill/>
        </p:spPr>
        <p:txBody>
          <a:bodyPr wrap="square" rtlCol="0">
            <a:spAutoFit/>
          </a:bodyPr>
          <a:lstStyle/>
          <a:p>
            <a:r>
              <a:rPr lang="en-GB" b="1" dirty="0">
                <a:effectLst/>
                <a:latin typeface="Calibri" panose="020F0502020204030204" pitchFamily="34" charset="0"/>
                <a:cs typeface="Calibri" panose="020F0502020204030204" pitchFamily="34" charset="0"/>
              </a:rPr>
              <a:t>The coprimary pharmacokinetic outcomes for noninferiority</a:t>
            </a:r>
            <a:r>
              <a:rPr lang="en-GB" b="1" dirty="0">
                <a:latin typeface="Calibri" panose="020F0502020204030204" pitchFamily="34" charset="0"/>
                <a:cs typeface="Calibri" panose="020F0502020204030204" pitchFamily="34" charset="0"/>
              </a:rPr>
              <a:t> </a:t>
            </a:r>
            <a:r>
              <a:rPr lang="en-GB" b="1" dirty="0">
                <a:effectLst/>
                <a:latin typeface="Calibri" panose="020F0502020204030204" pitchFamily="34" charset="0"/>
                <a:cs typeface="Calibri" panose="020F0502020204030204" pitchFamily="34" charset="0"/>
              </a:rPr>
              <a:t>were trough concentrations (</a:t>
            </a:r>
            <a:r>
              <a:rPr lang="en-GB" b="1" dirty="0" err="1">
                <a:effectLst/>
                <a:latin typeface="Calibri" panose="020F0502020204030204" pitchFamily="34" charset="0"/>
                <a:cs typeface="Calibri" panose="020F0502020204030204" pitchFamily="34" charset="0"/>
              </a:rPr>
              <a:t>Ctrough</a:t>
            </a:r>
            <a:r>
              <a:rPr lang="en-GB" b="1" dirty="0">
                <a:effectLst/>
                <a:latin typeface="Calibri" panose="020F0502020204030204" pitchFamily="34" charset="0"/>
                <a:cs typeface="Calibri" panose="020F0502020204030204" pitchFamily="34" charset="0"/>
              </a:rPr>
              <a:t>; either </a:t>
            </a:r>
            <a:r>
              <a:rPr lang="en-GB" b="1" dirty="0" err="1">
                <a:effectLst/>
                <a:latin typeface="Calibri" panose="020F0502020204030204" pitchFamily="34" charset="0"/>
                <a:cs typeface="Calibri" panose="020F0502020204030204" pitchFamily="34" charset="0"/>
              </a:rPr>
              <a:t>predose</a:t>
            </a:r>
            <a:r>
              <a:rPr lang="en-GB" b="1" dirty="0">
                <a:effectLst/>
                <a:latin typeface="Calibri" panose="020F0502020204030204" pitchFamily="34" charset="0"/>
                <a:cs typeface="Calibri" panose="020F0502020204030204" pitchFamily="34" charset="0"/>
              </a:rPr>
              <a:t> on cycle-2-day-1 and area under the curve from</a:t>
            </a:r>
            <a:r>
              <a:rPr lang="en-GB" b="1" dirty="0">
                <a:latin typeface="Calibri" panose="020F0502020204030204" pitchFamily="34" charset="0"/>
                <a:cs typeface="Calibri" panose="020F0502020204030204" pitchFamily="34" charset="0"/>
              </a:rPr>
              <a:t> </a:t>
            </a:r>
            <a:r>
              <a:rPr lang="en-GB" b="1" dirty="0">
                <a:effectLst/>
                <a:latin typeface="Calibri" panose="020F0502020204030204" pitchFamily="34" charset="0"/>
                <a:cs typeface="Calibri" panose="020F0502020204030204" pitchFamily="34" charset="0"/>
              </a:rPr>
              <a:t>cycle-2-day-1 to day-15 (AUCD1-D15</a:t>
            </a:r>
            <a:r>
              <a:rPr lang="en-GB" b="1" dirty="0">
                <a:solidFill>
                  <a:srgbClr val="002060"/>
                </a:solidFill>
                <a:effectLst/>
                <a:latin typeface="Calibri" panose="020F0502020204030204" pitchFamily="34" charset="0"/>
                <a:cs typeface="Calibri" panose="020F0502020204030204" pitchFamily="34" charset="0"/>
              </a:rPr>
              <a:t>)</a:t>
            </a:r>
          </a:p>
          <a:p>
            <a:endParaRPr lang="es-ES_tradnl" dirty="0"/>
          </a:p>
        </p:txBody>
      </p:sp>
      <p:sp>
        <p:nvSpPr>
          <p:cNvPr id="5" name="TextBox 4">
            <a:extLst>
              <a:ext uri="{FF2B5EF4-FFF2-40B4-BE49-F238E27FC236}">
                <a16:creationId xmlns:a16="http://schemas.microsoft.com/office/drawing/2014/main" id="{ABBD498A-CE4B-B956-5BA9-F95F4287615A}"/>
              </a:ext>
            </a:extLst>
          </p:cNvPr>
          <p:cNvSpPr txBox="1"/>
          <p:nvPr/>
        </p:nvSpPr>
        <p:spPr>
          <a:xfrm>
            <a:off x="6261100" y="5600700"/>
            <a:ext cx="5930900" cy="1477328"/>
          </a:xfrm>
          <a:prstGeom prst="rect">
            <a:avLst/>
          </a:prstGeom>
          <a:noFill/>
        </p:spPr>
        <p:txBody>
          <a:bodyPr wrap="square" rtlCol="0">
            <a:spAutoFit/>
          </a:bodyPr>
          <a:lstStyle/>
          <a:p>
            <a:r>
              <a:rPr lang="en-GB" b="1" dirty="0">
                <a:latin typeface="Calibri" panose="020F0502020204030204" pitchFamily="34" charset="0"/>
                <a:cs typeface="Calibri" panose="020F0502020204030204" pitchFamily="34" charset="0"/>
              </a:rPr>
              <a:t>N</a:t>
            </a:r>
            <a:r>
              <a:rPr lang="en-GB" b="1" dirty="0">
                <a:effectLst/>
                <a:latin typeface="Calibri" panose="020F0502020204030204" pitchFamily="34" charset="0"/>
                <a:cs typeface="Calibri" panose="020F0502020204030204" pitchFamily="34" charset="0"/>
              </a:rPr>
              <a:t>oninferior trough concentrations were maintained with subcutaneous versus intravenous administration, although total systemic exposure (cycle-2 AUCD1-D15) remained similar between groups</a:t>
            </a:r>
          </a:p>
          <a:p>
            <a:endParaRPr lang="es-ES_tradnl" dirty="0"/>
          </a:p>
        </p:txBody>
      </p:sp>
    </p:spTree>
    <p:extLst>
      <p:ext uri="{BB962C8B-B14F-4D97-AF65-F5344CB8AC3E}">
        <p14:creationId xmlns:p14="http://schemas.microsoft.com/office/powerpoint/2010/main" val="1017621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0228-63AC-1629-D290-DECD9448BD04}"/>
              </a:ext>
            </a:extLst>
          </p:cNvPr>
          <p:cNvSpPr>
            <a:spLocks noGrp="1"/>
          </p:cNvSpPr>
          <p:nvPr>
            <p:ph type="title"/>
          </p:nvPr>
        </p:nvSpPr>
        <p:spPr>
          <a:xfrm>
            <a:off x="-50800" y="0"/>
            <a:ext cx="12293600" cy="850900"/>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Leighl</a:t>
            </a:r>
            <a:r>
              <a:rPr lang="en-GB" sz="2000" b="1" i="0" u="none" strike="noStrike" dirty="0">
                <a:solidFill>
                  <a:srgbClr val="002060"/>
                </a:solidFill>
                <a:effectLst/>
                <a:latin typeface="Calibri" panose="020F0502020204030204" pitchFamily="34" charset="0"/>
                <a:cs typeface="Calibri" panose="020F0502020204030204" pitchFamily="34" charset="0"/>
              </a:rPr>
              <a:t> NB et al. Subcutaneous vs Intravenous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Both in Combination With Lazertinib, in Refractory EGFR-Mutated NSCLC: Primary Results From Phase III PALOMA-3 Study. J Clin Oncol. 2024 Oct 20;42(30):3593-3605</a:t>
            </a: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5" name="Picture 4" descr="A table with numbers and text&#10;&#10;Description automatically generated">
            <a:extLst>
              <a:ext uri="{FF2B5EF4-FFF2-40B4-BE49-F238E27FC236}">
                <a16:creationId xmlns:a16="http://schemas.microsoft.com/office/drawing/2014/main" id="{D57E4C43-6F31-F710-7239-7161B76D36E1}"/>
              </a:ext>
            </a:extLst>
          </p:cNvPr>
          <p:cNvPicPr>
            <a:picLocks noChangeAspect="1"/>
          </p:cNvPicPr>
          <p:nvPr/>
        </p:nvPicPr>
        <p:blipFill>
          <a:blip r:embed="rId2"/>
          <a:stretch>
            <a:fillRect/>
          </a:stretch>
        </p:blipFill>
        <p:spPr>
          <a:xfrm>
            <a:off x="158750" y="756444"/>
            <a:ext cx="4889500" cy="2672556"/>
          </a:xfrm>
          <a:prstGeom prst="rect">
            <a:avLst/>
          </a:prstGeom>
        </p:spPr>
      </p:pic>
      <p:pic>
        <p:nvPicPr>
          <p:cNvPr id="7" name="Picture 6" descr="A graph of a patient's survival&#10;&#10;Description automatically generated">
            <a:extLst>
              <a:ext uri="{FF2B5EF4-FFF2-40B4-BE49-F238E27FC236}">
                <a16:creationId xmlns:a16="http://schemas.microsoft.com/office/drawing/2014/main" id="{D50158B9-6EDB-2544-29DD-3154AFBC7533}"/>
              </a:ext>
            </a:extLst>
          </p:cNvPr>
          <p:cNvPicPr>
            <a:picLocks noChangeAspect="1"/>
          </p:cNvPicPr>
          <p:nvPr/>
        </p:nvPicPr>
        <p:blipFill>
          <a:blip r:embed="rId3"/>
          <a:stretch>
            <a:fillRect/>
          </a:stretch>
        </p:blipFill>
        <p:spPr>
          <a:xfrm>
            <a:off x="5727700" y="850900"/>
            <a:ext cx="6019800" cy="2806700"/>
          </a:xfrm>
          <a:prstGeom prst="rect">
            <a:avLst/>
          </a:prstGeom>
        </p:spPr>
      </p:pic>
      <p:pic>
        <p:nvPicPr>
          <p:cNvPr id="9" name="Picture 8" descr="A graph showing the growth of a patient&#10;&#10;Description automatically generated with medium confidence">
            <a:extLst>
              <a:ext uri="{FF2B5EF4-FFF2-40B4-BE49-F238E27FC236}">
                <a16:creationId xmlns:a16="http://schemas.microsoft.com/office/drawing/2014/main" id="{662D74B8-AA3F-E703-6097-E1380B3B7050}"/>
              </a:ext>
            </a:extLst>
          </p:cNvPr>
          <p:cNvPicPr>
            <a:picLocks noChangeAspect="1"/>
          </p:cNvPicPr>
          <p:nvPr/>
        </p:nvPicPr>
        <p:blipFill>
          <a:blip r:embed="rId4"/>
          <a:stretch>
            <a:fillRect/>
          </a:stretch>
        </p:blipFill>
        <p:spPr>
          <a:xfrm>
            <a:off x="0" y="3581401"/>
            <a:ext cx="5537200" cy="3276599"/>
          </a:xfrm>
          <a:prstGeom prst="rect">
            <a:avLst/>
          </a:prstGeom>
        </p:spPr>
      </p:pic>
      <p:pic>
        <p:nvPicPr>
          <p:cNvPr id="11" name="Picture 10" descr="A graph of survival in different colors&#10;&#10;Description automatically generated with medium confidence">
            <a:extLst>
              <a:ext uri="{FF2B5EF4-FFF2-40B4-BE49-F238E27FC236}">
                <a16:creationId xmlns:a16="http://schemas.microsoft.com/office/drawing/2014/main" id="{50C57420-615B-47B3-1BF6-790941B18D15}"/>
              </a:ext>
            </a:extLst>
          </p:cNvPr>
          <p:cNvPicPr>
            <a:picLocks noChangeAspect="1"/>
          </p:cNvPicPr>
          <p:nvPr/>
        </p:nvPicPr>
        <p:blipFill>
          <a:blip r:embed="rId5"/>
          <a:stretch>
            <a:fillRect/>
          </a:stretch>
        </p:blipFill>
        <p:spPr>
          <a:xfrm>
            <a:off x="5880100" y="3771900"/>
            <a:ext cx="6311900" cy="3086100"/>
          </a:xfrm>
          <a:prstGeom prst="rect">
            <a:avLst/>
          </a:prstGeom>
        </p:spPr>
      </p:pic>
      <p:sp>
        <p:nvSpPr>
          <p:cNvPr id="3" name="Rectangle 2">
            <a:extLst>
              <a:ext uri="{FF2B5EF4-FFF2-40B4-BE49-F238E27FC236}">
                <a16:creationId xmlns:a16="http://schemas.microsoft.com/office/drawing/2014/main" id="{824FE51A-B995-58B4-4DC7-0497CB21D3DB}"/>
              </a:ext>
            </a:extLst>
          </p:cNvPr>
          <p:cNvSpPr/>
          <p:nvPr/>
        </p:nvSpPr>
        <p:spPr>
          <a:xfrm>
            <a:off x="11933499" y="3657600"/>
            <a:ext cx="258501" cy="393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647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0228-63AC-1629-D290-DECD9448BD04}"/>
              </a:ext>
            </a:extLst>
          </p:cNvPr>
          <p:cNvSpPr>
            <a:spLocks noGrp="1"/>
          </p:cNvSpPr>
          <p:nvPr>
            <p:ph type="title"/>
          </p:nvPr>
        </p:nvSpPr>
        <p:spPr>
          <a:xfrm>
            <a:off x="-50800" y="0"/>
            <a:ext cx="12242800" cy="1236663"/>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Leighl</a:t>
            </a:r>
            <a:r>
              <a:rPr lang="en-GB" sz="2000" b="1" i="0" u="none" strike="noStrike" dirty="0">
                <a:solidFill>
                  <a:srgbClr val="002060"/>
                </a:solidFill>
                <a:effectLst/>
                <a:latin typeface="Calibri" panose="020F0502020204030204" pitchFamily="34" charset="0"/>
                <a:cs typeface="Calibri" panose="020F0502020204030204" pitchFamily="34" charset="0"/>
              </a:rPr>
              <a:t> NB et al. Subcutaneous vs Intravenous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Both in Combination With Lazertinib, in Refractory EGFR-Mutated NSCLC: Primary Results From Phase III PALOMA-3 Study. J Clin Oncol. 2024 Oct 20;42(30):3593-3605</a:t>
            </a:r>
            <a:br>
              <a:rPr lang="en-GB" sz="2000" b="1" i="0" u="none" strike="noStrike" dirty="0">
                <a:solidFill>
                  <a:srgbClr val="002060"/>
                </a:solidFill>
                <a:effectLst/>
                <a:latin typeface="Calibri" panose="020F0502020204030204" pitchFamily="34" charset="0"/>
                <a:cs typeface="Calibri" panose="020F0502020204030204" pitchFamily="34" charset="0"/>
              </a:rPr>
            </a:br>
            <a:br>
              <a:rPr lang="es-ES_tradnl" sz="1000" dirty="0"/>
            </a:br>
            <a:endParaRPr lang="es-ES_tradnl" sz="2000" b="1" dirty="0">
              <a:solidFill>
                <a:srgbClr val="002060"/>
              </a:solidFill>
              <a:latin typeface="Calibri" panose="020F0502020204030204" pitchFamily="34" charset="0"/>
              <a:cs typeface="Calibri" panose="020F0502020204030204" pitchFamily="34" charset="0"/>
            </a:endParaRPr>
          </a:p>
        </p:txBody>
      </p:sp>
      <p:pic>
        <p:nvPicPr>
          <p:cNvPr id="4" name="Picture 3" descr="A graph showing the number of patients with irr&#10;&#10;Description automatically generated">
            <a:extLst>
              <a:ext uri="{FF2B5EF4-FFF2-40B4-BE49-F238E27FC236}">
                <a16:creationId xmlns:a16="http://schemas.microsoft.com/office/drawing/2014/main" id="{01603640-335C-8728-B829-C75FA957FF62}"/>
              </a:ext>
            </a:extLst>
          </p:cNvPr>
          <p:cNvPicPr>
            <a:picLocks noChangeAspect="1"/>
          </p:cNvPicPr>
          <p:nvPr/>
        </p:nvPicPr>
        <p:blipFill>
          <a:blip r:embed="rId2"/>
          <a:stretch>
            <a:fillRect/>
          </a:stretch>
        </p:blipFill>
        <p:spPr>
          <a:xfrm>
            <a:off x="0" y="1414463"/>
            <a:ext cx="5956300" cy="3813390"/>
          </a:xfrm>
          <a:prstGeom prst="rect">
            <a:avLst/>
          </a:prstGeom>
        </p:spPr>
      </p:pic>
      <p:pic>
        <p:nvPicPr>
          <p:cNvPr id="6" name="Picture 5" descr="A close-up of a graph&#10;&#10;Description automatically generated">
            <a:extLst>
              <a:ext uri="{FF2B5EF4-FFF2-40B4-BE49-F238E27FC236}">
                <a16:creationId xmlns:a16="http://schemas.microsoft.com/office/drawing/2014/main" id="{3DDCC428-F47E-9A70-434B-179021FC2698}"/>
              </a:ext>
            </a:extLst>
          </p:cNvPr>
          <p:cNvPicPr>
            <a:picLocks noChangeAspect="1"/>
          </p:cNvPicPr>
          <p:nvPr/>
        </p:nvPicPr>
        <p:blipFill>
          <a:blip r:embed="rId3"/>
          <a:stretch>
            <a:fillRect/>
          </a:stretch>
        </p:blipFill>
        <p:spPr>
          <a:xfrm>
            <a:off x="6096000" y="1414462"/>
            <a:ext cx="5956300" cy="3983037"/>
          </a:xfrm>
          <a:prstGeom prst="rect">
            <a:avLst/>
          </a:prstGeom>
        </p:spPr>
      </p:pic>
      <p:sp>
        <p:nvSpPr>
          <p:cNvPr id="3" name="Rectangle 2">
            <a:extLst>
              <a:ext uri="{FF2B5EF4-FFF2-40B4-BE49-F238E27FC236}">
                <a16:creationId xmlns:a16="http://schemas.microsoft.com/office/drawing/2014/main" id="{15F2E770-DE7F-577E-636E-78068B581CA3}"/>
              </a:ext>
            </a:extLst>
          </p:cNvPr>
          <p:cNvSpPr/>
          <p:nvPr/>
        </p:nvSpPr>
        <p:spPr>
          <a:xfrm>
            <a:off x="11517616" y="1185544"/>
            <a:ext cx="671332" cy="549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8FAF9CA-FFE7-3F35-6267-CB4CC45BC7F7}"/>
              </a:ext>
            </a:extLst>
          </p:cNvPr>
          <p:cNvSpPr/>
          <p:nvPr/>
        </p:nvSpPr>
        <p:spPr>
          <a:xfrm>
            <a:off x="5614528" y="1208693"/>
            <a:ext cx="671332" cy="549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801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0228-63AC-1629-D290-DECD9448BD04}"/>
              </a:ext>
            </a:extLst>
          </p:cNvPr>
          <p:cNvSpPr>
            <a:spLocks noGrp="1"/>
          </p:cNvSpPr>
          <p:nvPr>
            <p:ph type="title"/>
          </p:nvPr>
        </p:nvSpPr>
        <p:spPr>
          <a:xfrm>
            <a:off x="-63500" y="0"/>
            <a:ext cx="12242800" cy="1325563"/>
          </a:xfrm>
        </p:spPr>
        <p:txBody>
          <a:bodyPr>
            <a:normAutofit/>
          </a:bodyPr>
          <a:lstStyle/>
          <a:p>
            <a:r>
              <a:rPr lang="en-GB" sz="2000" b="1" i="0" u="none" strike="noStrike" dirty="0" err="1">
                <a:solidFill>
                  <a:srgbClr val="002060"/>
                </a:solidFill>
                <a:effectLst/>
                <a:latin typeface="Calibri" panose="020F0502020204030204" pitchFamily="34" charset="0"/>
                <a:cs typeface="Calibri" panose="020F0502020204030204" pitchFamily="34" charset="0"/>
              </a:rPr>
              <a:t>Leighl</a:t>
            </a:r>
            <a:r>
              <a:rPr lang="en-GB" sz="2000" b="1" i="0" u="none" strike="noStrike" dirty="0">
                <a:solidFill>
                  <a:srgbClr val="002060"/>
                </a:solidFill>
                <a:effectLst/>
                <a:latin typeface="Calibri" panose="020F0502020204030204" pitchFamily="34" charset="0"/>
                <a:cs typeface="Calibri" panose="020F0502020204030204" pitchFamily="34" charset="0"/>
              </a:rPr>
              <a:t> NB et al. Subcutaneous vs Intravenous </a:t>
            </a:r>
            <a:r>
              <a:rPr lang="en-GB" sz="2000" b="1" i="0" u="none" strike="noStrike" dirty="0" err="1">
                <a:solidFill>
                  <a:srgbClr val="002060"/>
                </a:solidFill>
                <a:effectLst/>
                <a:latin typeface="Calibri" panose="020F0502020204030204" pitchFamily="34" charset="0"/>
                <a:cs typeface="Calibri" panose="020F0502020204030204" pitchFamily="34" charset="0"/>
              </a:rPr>
              <a:t>Amivantamab</a:t>
            </a:r>
            <a:r>
              <a:rPr lang="en-GB" sz="2000" b="1" i="0" u="none" strike="noStrike" dirty="0">
                <a:solidFill>
                  <a:srgbClr val="002060"/>
                </a:solidFill>
                <a:effectLst/>
                <a:latin typeface="Calibri" panose="020F0502020204030204" pitchFamily="34" charset="0"/>
                <a:cs typeface="Calibri" panose="020F0502020204030204" pitchFamily="34" charset="0"/>
              </a:rPr>
              <a:t>, Both in Combination With Lazertinib, in Refractory EGFR-Mutated NSCLC: Primary Results From Phase III PALOMA-3 Study. J Clin Oncol. 2024 Oct 20;42(30):3593-3605</a:t>
            </a:r>
            <a:br>
              <a:rPr lang="en-GB" sz="2000" b="1" i="0" u="none" strike="noStrike" dirty="0">
                <a:solidFill>
                  <a:srgbClr val="002060"/>
                </a:solidFill>
                <a:effectLst/>
                <a:latin typeface="Calibri" panose="020F0502020204030204" pitchFamily="34" charset="0"/>
                <a:cs typeface="Calibri" panose="020F0502020204030204" pitchFamily="34" charset="0"/>
              </a:rPr>
            </a:br>
            <a:r>
              <a:rPr lang="en-AU" sz="2000" b="1" dirty="0">
                <a:solidFill>
                  <a:srgbClr val="0070C0"/>
                </a:solidFill>
                <a:latin typeface="Calibri" panose="020F0502020204030204" pitchFamily="34" charset="0"/>
                <a:cs typeface="Calibri" panose="020F0502020204030204" pitchFamily="34" charset="0"/>
              </a:rPr>
              <a:t>My take home messages</a:t>
            </a:r>
            <a:br>
              <a:rPr lang="es-ES_tradnl" sz="1000" dirty="0"/>
            </a:br>
            <a:endParaRPr lang="es-ES_tradnl" sz="2000" b="1"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559A320-3FFB-DA69-3234-267744016E76}"/>
              </a:ext>
            </a:extLst>
          </p:cNvPr>
          <p:cNvSpPr txBox="1"/>
          <p:nvPr/>
        </p:nvSpPr>
        <p:spPr>
          <a:xfrm>
            <a:off x="363256" y="1073885"/>
            <a:ext cx="9908086" cy="1938992"/>
          </a:xfrm>
          <a:prstGeom prst="rect">
            <a:avLst/>
          </a:prstGeom>
          <a:noFill/>
        </p:spPr>
        <p:txBody>
          <a:bodyPr wrap="square" rtlCol="0">
            <a:spAutoFit/>
          </a:bodyPr>
          <a:lstStyle/>
          <a:p>
            <a:r>
              <a:rPr lang="en-US" sz="2000" b="1" i="1" dirty="0">
                <a:solidFill>
                  <a:srgbClr val="002060"/>
                </a:solidFill>
                <a:latin typeface="Calibri" panose="020F0502020204030204" pitchFamily="34" charset="0"/>
                <a:cs typeface="Calibri" panose="020F0502020204030204" pitchFamily="34" charset="0"/>
              </a:rPr>
              <a:t>Adapted from Dr Jessica Lin’s Discussion at ASCO 2024</a:t>
            </a:r>
          </a:p>
          <a:p>
            <a:pPr marL="28575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sc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amivantamab</a:t>
            </a:r>
            <a:r>
              <a:rPr lang="en-US" sz="2000" dirty="0">
                <a:latin typeface="Calibri" panose="020F0502020204030204" pitchFamily="34" charset="0"/>
                <a:cs typeface="Calibri" panose="020F0502020204030204" pitchFamily="34" charset="0"/>
              </a:rPr>
              <a:t> demonstrated PK non-inferiority</a:t>
            </a:r>
          </a:p>
          <a:p>
            <a:pPr marL="28575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sc</a:t>
            </a:r>
            <a:r>
              <a:rPr lang="en-US" sz="2000" dirty="0">
                <a:latin typeface="Calibri" panose="020F0502020204030204" pitchFamily="34" charset="0"/>
                <a:cs typeface="Calibri" panose="020F0502020204030204" pitchFamily="34" charset="0"/>
              </a:rPr>
              <a:t> amivantamab demonstrated advantage in safety</a:t>
            </a:r>
          </a:p>
          <a:p>
            <a:pPr marL="742950" lvl="1" indent="-285750">
              <a:buFont typeface="Wingdings" pitchFamily="2" charset="2"/>
              <a:buChar char="ü"/>
            </a:pPr>
            <a:r>
              <a:rPr lang="en-US" sz="2000" dirty="0">
                <a:latin typeface="Calibri" panose="020F0502020204030204" pitchFamily="34" charset="0"/>
                <a:cs typeface="Calibri" panose="020F0502020204030204" pitchFamily="34" charset="0"/>
              </a:rPr>
              <a:t>Reduced rates of IRR and VTE</a:t>
            </a:r>
          </a:p>
          <a:p>
            <a:pPr marL="285750" indent="-285750">
              <a:buFont typeface="Arial" panose="020B0604020202020204" pitchFamily="34" charset="0"/>
              <a:buChar char="•"/>
            </a:pPr>
            <a:r>
              <a:rPr lang="en-US" sz="2000" dirty="0" err="1">
                <a:latin typeface="Calibri" panose="020F0502020204030204" pitchFamily="34" charset="0"/>
                <a:cs typeface="Calibri" panose="020F0502020204030204" pitchFamily="34" charset="0"/>
              </a:rPr>
              <a:t>sc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amivantamab</a:t>
            </a:r>
            <a:r>
              <a:rPr lang="en-US" sz="2000" dirty="0">
                <a:latin typeface="Calibri" panose="020F0502020204030204" pitchFamily="34" charset="0"/>
                <a:cs typeface="Calibri" panose="020F0502020204030204" pitchFamily="34" charset="0"/>
              </a:rPr>
              <a:t> demonstrated non-inferior efficacy</a:t>
            </a:r>
          </a:p>
          <a:p>
            <a:pPr marL="742950" lvl="1" indent="-285750">
              <a:buFont typeface="Wingdings" pitchFamily="2" charset="2"/>
              <a:buChar char="ü"/>
            </a:pPr>
            <a:r>
              <a:rPr lang="en-US" sz="2000" dirty="0">
                <a:latin typeface="Calibri" panose="020F0502020204030204" pitchFamily="34" charset="0"/>
                <a:cs typeface="Calibri" panose="020F0502020204030204" pitchFamily="34" charset="0"/>
              </a:rPr>
              <a:t>Intriguing signal for improved efficacy (needs further investigation</a:t>
            </a:r>
            <a:r>
              <a:rPr lang="es-ES_tradnl" dirty="0"/>
              <a:t>)</a:t>
            </a:r>
          </a:p>
        </p:txBody>
      </p:sp>
      <p:sp>
        <p:nvSpPr>
          <p:cNvPr id="4" name="TextBox 3">
            <a:extLst>
              <a:ext uri="{FF2B5EF4-FFF2-40B4-BE49-F238E27FC236}">
                <a16:creationId xmlns:a16="http://schemas.microsoft.com/office/drawing/2014/main" id="{A1606892-4AB9-BDE3-57AE-2219AF20B84D}"/>
              </a:ext>
            </a:extLst>
          </p:cNvPr>
          <p:cNvSpPr txBox="1"/>
          <p:nvPr/>
        </p:nvSpPr>
        <p:spPr>
          <a:xfrm>
            <a:off x="137787" y="3877953"/>
            <a:ext cx="6450904" cy="1908215"/>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Calibri" panose="020F0502020204030204" pitchFamily="34" charset="0"/>
                <a:cs typeface="Calibri" panose="020F0502020204030204" pitchFamily="34" charset="0"/>
              </a:rPr>
              <a:t>T</a:t>
            </a:r>
            <a:r>
              <a:rPr lang="en-GB" sz="2000" dirty="0">
                <a:effectLst/>
                <a:latin typeface="Calibri" panose="020F0502020204030204" pitchFamily="34" charset="0"/>
                <a:cs typeface="Calibri" panose="020F0502020204030204" pitchFamily="34" charset="0"/>
              </a:rPr>
              <a:t>he impact of </a:t>
            </a:r>
            <a:r>
              <a:rPr lang="en-GB" sz="2000" dirty="0" err="1">
                <a:effectLst/>
                <a:latin typeface="Calibri" panose="020F0502020204030204" pitchFamily="34" charset="0"/>
                <a:cs typeface="Calibri" panose="020F0502020204030204" pitchFamily="34" charset="0"/>
              </a:rPr>
              <a:t>sc</a:t>
            </a:r>
            <a:r>
              <a:rPr lang="en-GB" sz="2000" dirty="0">
                <a:effectLst/>
                <a:latin typeface="Calibri" panose="020F0502020204030204" pitchFamily="34" charset="0"/>
                <a:cs typeface="Calibri" panose="020F0502020204030204" pitchFamily="34" charset="0"/>
              </a:rPr>
              <a:t> administration on</a:t>
            </a:r>
            <a:r>
              <a:rPr lang="en-GB" sz="2000" dirty="0">
                <a:latin typeface="Calibri" panose="020F0502020204030204" pitchFamily="34" charset="0"/>
                <a:cs typeface="Calibri" panose="020F0502020204030204" pitchFamily="34" charset="0"/>
              </a:rPr>
              <a:t> l</a:t>
            </a:r>
            <a:r>
              <a:rPr lang="en-GB" sz="2000" dirty="0">
                <a:effectLst/>
                <a:latin typeface="Calibri" panose="020F0502020204030204" pitchFamily="34" charset="0"/>
                <a:cs typeface="Calibri" panose="020F0502020204030204" pitchFamily="34" charset="0"/>
              </a:rPr>
              <a:t>ymphatic absorption and immune stimulation is unknown</a:t>
            </a:r>
            <a:r>
              <a:rPr lang="en-GB" sz="2000" dirty="0">
                <a:latin typeface="Calibri" panose="020F0502020204030204" pitchFamily="34" charset="0"/>
                <a:cs typeface="Calibri" panose="020F0502020204030204" pitchFamily="34" charset="0"/>
              </a:rPr>
              <a:t> </a:t>
            </a:r>
            <a:r>
              <a:rPr lang="en-GB" sz="2000" dirty="0">
                <a:effectLst/>
                <a:latin typeface="Calibri" panose="020F0502020204030204" pitchFamily="34" charset="0"/>
                <a:cs typeface="Calibri" panose="020F0502020204030204" pitchFamily="34" charset="0"/>
              </a:rPr>
              <a:t>but may also play a role in the OS results (????)</a:t>
            </a:r>
          </a:p>
          <a:p>
            <a:pPr marL="285750" indent="-285750">
              <a:buFont typeface="Arial" panose="020B0604020202020204" pitchFamily="34" charset="0"/>
              <a:buChar char="•"/>
            </a:pPr>
            <a:r>
              <a:rPr lang="en-GB" sz="2000" dirty="0">
                <a:effectLst/>
                <a:latin typeface="Calibri" panose="020F0502020204030204" pitchFamily="34" charset="0"/>
                <a:cs typeface="Calibri" panose="020F0502020204030204" pitchFamily="34" charset="0"/>
              </a:rPr>
              <a:t>The </a:t>
            </a:r>
            <a:r>
              <a:rPr lang="en-GB" sz="2000" dirty="0" err="1">
                <a:effectLst/>
                <a:latin typeface="Calibri" panose="020F0502020204030204" pitchFamily="34" charset="0"/>
                <a:cs typeface="Calibri" panose="020F0502020204030204" pitchFamily="34" charset="0"/>
              </a:rPr>
              <a:t>sc</a:t>
            </a:r>
            <a:r>
              <a:rPr lang="en-GB" sz="2000" dirty="0">
                <a:effectLst/>
                <a:latin typeface="Calibri" panose="020F0502020204030204" pitchFamily="34" charset="0"/>
                <a:cs typeface="Calibri" panose="020F0502020204030204" pitchFamily="34" charset="0"/>
              </a:rPr>
              <a:t> formulation of </a:t>
            </a:r>
            <a:r>
              <a:rPr lang="en-GB" sz="2000" dirty="0" err="1">
                <a:effectLst/>
                <a:latin typeface="Calibri" panose="020F0502020204030204" pitchFamily="34" charset="0"/>
                <a:cs typeface="Calibri" panose="020F0502020204030204" pitchFamily="34" charset="0"/>
              </a:rPr>
              <a:t>amivantamab</a:t>
            </a:r>
            <a:r>
              <a:rPr lang="en-GB" sz="2000" dirty="0">
                <a:effectLst/>
                <a:latin typeface="Calibri" panose="020F0502020204030204" pitchFamily="34" charset="0"/>
                <a:cs typeface="Calibri" panose="020F0502020204030204" pitchFamily="34" charset="0"/>
              </a:rPr>
              <a:t> in combination with </a:t>
            </a:r>
            <a:r>
              <a:rPr lang="en-GB" sz="2000" dirty="0" err="1">
                <a:effectLst/>
                <a:latin typeface="Calibri" panose="020F0502020204030204" pitchFamily="34" charset="0"/>
                <a:cs typeface="Calibri" panose="020F0502020204030204" pitchFamily="34" charset="0"/>
              </a:rPr>
              <a:t>lazertinib</a:t>
            </a:r>
            <a:r>
              <a:rPr lang="en-GB" sz="2000" dirty="0">
                <a:effectLst/>
                <a:latin typeface="Calibri" panose="020F0502020204030204" pitchFamily="34" charset="0"/>
                <a:cs typeface="Calibri" panose="020F0502020204030204" pitchFamily="34" charset="0"/>
              </a:rPr>
              <a:t> may</a:t>
            </a:r>
            <a:r>
              <a:rPr lang="en-GB" sz="2000" dirty="0">
                <a:latin typeface="Calibri" panose="020F0502020204030204" pitchFamily="34" charset="0"/>
                <a:cs typeface="Calibri" panose="020F0502020204030204" pitchFamily="34" charset="0"/>
              </a:rPr>
              <a:t> </a:t>
            </a:r>
            <a:r>
              <a:rPr lang="en-GB" sz="2000" dirty="0">
                <a:effectLst/>
                <a:latin typeface="Calibri" panose="020F0502020204030204" pitchFamily="34" charset="0"/>
                <a:cs typeface="Calibri" panose="020F0502020204030204" pitchFamily="34" charset="0"/>
              </a:rPr>
              <a:t>become a treatment option in the future</a:t>
            </a:r>
          </a:p>
          <a:p>
            <a:endParaRPr lang="es-ES_tradnl" dirty="0"/>
          </a:p>
        </p:txBody>
      </p:sp>
      <p:sp>
        <p:nvSpPr>
          <p:cNvPr id="8" name="TextBox 7">
            <a:extLst>
              <a:ext uri="{FF2B5EF4-FFF2-40B4-BE49-F238E27FC236}">
                <a16:creationId xmlns:a16="http://schemas.microsoft.com/office/drawing/2014/main" id="{E2A60ED2-30B6-DA00-7317-7137327E3463}"/>
              </a:ext>
            </a:extLst>
          </p:cNvPr>
          <p:cNvSpPr txBox="1"/>
          <p:nvPr/>
        </p:nvSpPr>
        <p:spPr>
          <a:xfrm>
            <a:off x="7230962" y="3163349"/>
            <a:ext cx="4527585" cy="3539430"/>
          </a:xfrm>
          <a:prstGeom prst="rect">
            <a:avLst/>
          </a:prstGeom>
          <a:noFill/>
        </p:spPr>
        <p:txBody>
          <a:bodyPr wrap="square" rtlCol="0">
            <a:spAutoFit/>
          </a:bodyPr>
          <a:lstStyle/>
          <a:p>
            <a:pPr algn="just"/>
            <a:r>
              <a:rPr lang="en-US" sz="1400" b="1" dirty="0">
                <a:latin typeface="Calibri" panose="020F0502020204030204" pitchFamily="34" charset="0"/>
                <a:cs typeface="Calibri" panose="020F0502020204030204" pitchFamily="34" charset="0"/>
              </a:rPr>
              <a:t>RARITAN, N.J., December 16, 2024 – </a:t>
            </a:r>
            <a:r>
              <a:rPr lang="en-US" sz="1400" dirty="0">
                <a:latin typeface="Calibri" panose="020F0502020204030204" pitchFamily="34" charset="0"/>
                <a:cs typeface="Calibri" panose="020F0502020204030204" pitchFamily="34" charset="0"/>
              </a:rPr>
              <a:t>The manufacturer today announced the U.S. Food and Drug Administration (FDA) has issued a Complete Response Letter (CRL) for the Biologics License Application (BLA) for a fixed combination of amivantamab and recombinant human hyaluronidase for subcutaneous administration (SC amivantamab) in patients with non-small cell lung cancer (NSCLC) with epidermal growth factor receptor (EGFR) mutations. </a:t>
            </a:r>
          </a:p>
          <a:p>
            <a:pPr algn="just"/>
            <a:endParaRPr lang="en-US" sz="1400" dirty="0">
              <a:latin typeface="Calibri" panose="020F0502020204030204" pitchFamily="34" charset="0"/>
              <a:cs typeface="Calibri" panose="020F0502020204030204" pitchFamily="34" charset="0"/>
            </a:endParaRPr>
          </a:p>
          <a:p>
            <a:pPr algn="just"/>
            <a:r>
              <a:rPr lang="en-US" sz="1400" dirty="0">
                <a:latin typeface="Calibri" panose="020F0502020204030204" pitchFamily="34" charset="0"/>
                <a:cs typeface="Calibri" panose="020F0502020204030204" pitchFamily="34" charset="0"/>
              </a:rPr>
              <a:t>The CRL is related to observations as part of a standard pre-approval inspection at a manufacturing facility. The CRL is unrelated to the product formulation, or the efficacy and safety data submitted in the regulatory application, and the FDA has not requested any additional clinical studies. The currently approved intravenous (IV) formulation of </a:t>
            </a:r>
            <a:r>
              <a:rPr lang="en-US" sz="1400" dirty="0" err="1">
                <a:latin typeface="Calibri" panose="020F0502020204030204" pitchFamily="34" charset="0"/>
                <a:cs typeface="Calibri" panose="020F0502020204030204" pitchFamily="34" charset="0"/>
              </a:rPr>
              <a:t>amivantamab-vmjw</a:t>
            </a:r>
            <a:r>
              <a:rPr lang="en-US" sz="1400" dirty="0">
                <a:latin typeface="Calibri" panose="020F0502020204030204" pitchFamily="34" charset="0"/>
                <a:cs typeface="Calibri" panose="020F0502020204030204" pitchFamily="34" charset="0"/>
              </a:rPr>
              <a:t> </a:t>
            </a:r>
            <a:r>
              <a:rPr lang="en-US" sz="1400">
                <a:latin typeface="Calibri" panose="020F0502020204030204" pitchFamily="34" charset="0"/>
                <a:cs typeface="Calibri" panose="020F0502020204030204" pitchFamily="34" charset="0"/>
              </a:rPr>
              <a:t>is not </a:t>
            </a:r>
            <a:r>
              <a:rPr lang="en-US" sz="1400" dirty="0">
                <a:latin typeface="Calibri" panose="020F0502020204030204" pitchFamily="34" charset="0"/>
                <a:cs typeface="Calibri" panose="020F0502020204030204" pitchFamily="34" charset="0"/>
              </a:rPr>
              <a:t>impacted by </a:t>
            </a:r>
            <a:r>
              <a:rPr lang="en-US" sz="1400">
                <a:latin typeface="Calibri" panose="020F0502020204030204" pitchFamily="34" charset="0"/>
                <a:cs typeface="Calibri" panose="020F0502020204030204" pitchFamily="34" charset="0"/>
              </a:rPr>
              <a:t>the CRL.</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074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F80D6-8703-0EA1-24DE-DEB4E2EFE0FA}"/>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BCF3FD9B-BC35-C2F7-7574-EDCA002A53C9}"/>
              </a:ext>
            </a:extLst>
          </p:cNvPr>
          <p:cNvSpPr txBox="1">
            <a:spLocks noChangeArrowheads="1"/>
          </p:cNvSpPr>
          <p:nvPr/>
        </p:nvSpPr>
        <p:spPr bwMode="auto">
          <a:xfrm>
            <a:off x="269696" y="6406474"/>
            <a:ext cx="9014405" cy="35571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gn="l">
              <a:spcBef>
                <a:spcPts val="0"/>
              </a:spcBef>
              <a:spcAft>
                <a:spcPts val="0"/>
              </a:spcAft>
            </a:pPr>
            <a:r>
              <a:rPr lang="en-US" sz="1500" b="0" baseline="30000" dirty="0">
                <a:solidFill>
                  <a:srgbClr val="212121"/>
                </a:solidFill>
                <a:latin typeface="+mn-lt"/>
              </a:rPr>
              <a:t>1 </a:t>
            </a:r>
            <a:r>
              <a:rPr lang="en-US" sz="1500" b="0" dirty="0">
                <a:solidFill>
                  <a:srgbClr val="212121"/>
                </a:solidFill>
                <a:latin typeface="+mn-lt"/>
              </a:rPr>
              <a:t>Yang JC et al. </a:t>
            </a:r>
            <a:r>
              <a:rPr lang="en-US" sz="1500" b="0" i="1" dirty="0">
                <a:solidFill>
                  <a:srgbClr val="212121"/>
                </a:solidFill>
                <a:latin typeface="+mn-lt"/>
              </a:rPr>
              <a:t>J Clin Oncol </a:t>
            </a:r>
            <a:r>
              <a:rPr lang="en-US" sz="1500" b="0" dirty="0">
                <a:solidFill>
                  <a:srgbClr val="212121"/>
                </a:solidFill>
                <a:latin typeface="+mn-lt"/>
              </a:rPr>
              <a:t>2024 Dec;42(34):4029-39; </a:t>
            </a:r>
            <a:r>
              <a:rPr lang="en-US" sz="1500" b="0" baseline="30000" dirty="0">
                <a:solidFill>
                  <a:srgbClr val="212121"/>
                </a:solidFill>
                <a:latin typeface="+mn-lt"/>
              </a:rPr>
              <a:t>2</a:t>
            </a:r>
            <a:r>
              <a:rPr lang="en-US" sz="1500" b="0" dirty="0">
                <a:solidFill>
                  <a:srgbClr val="212121"/>
                </a:solidFill>
                <a:latin typeface="+mn-lt"/>
              </a:rPr>
              <a:t> Mok T et al. </a:t>
            </a:r>
            <a:r>
              <a:rPr lang="en-US" sz="1500" b="0" i="1" dirty="0">
                <a:solidFill>
                  <a:srgbClr val="212121"/>
                </a:solidFill>
                <a:latin typeface="+mn-lt"/>
              </a:rPr>
              <a:t>J Clin Oncol </a:t>
            </a:r>
            <a:r>
              <a:rPr lang="en-US" sz="1500" b="0" dirty="0">
                <a:solidFill>
                  <a:srgbClr val="212121"/>
                </a:solidFill>
                <a:latin typeface="+mn-lt"/>
              </a:rPr>
              <a:t>2024 Apr 10;42(11):1252-64. </a:t>
            </a:r>
          </a:p>
        </p:txBody>
      </p:sp>
      <p:sp>
        <p:nvSpPr>
          <p:cNvPr id="5" name="Title 4">
            <a:extLst>
              <a:ext uri="{FF2B5EF4-FFF2-40B4-BE49-F238E27FC236}">
                <a16:creationId xmlns:a16="http://schemas.microsoft.com/office/drawing/2014/main" id="{3F55CB85-D7AA-2682-6DA8-66B1ECBD4F08}"/>
              </a:ext>
            </a:extLst>
          </p:cNvPr>
          <p:cNvSpPr>
            <a:spLocks noGrp="1"/>
          </p:cNvSpPr>
          <p:nvPr>
            <p:ph type="title"/>
          </p:nvPr>
        </p:nvSpPr>
        <p:spPr>
          <a:xfrm>
            <a:off x="431621" y="351579"/>
            <a:ext cx="10298112" cy="783769"/>
          </a:xfrm>
        </p:spPr>
        <p:txBody>
          <a:bodyPr>
            <a:normAutofit fontScale="90000"/>
          </a:bodyPr>
          <a:lstStyle/>
          <a:p>
            <a:r>
              <a:rPr lang="en-US" sz="3200" dirty="0"/>
              <a:t>Anti-PD1 Immunotherapy in Combination with Chemotherapy for TKI-Resistant, EGFR-Mutant, Metastatic NSCLC </a:t>
            </a:r>
          </a:p>
        </p:txBody>
      </p:sp>
      <p:graphicFrame>
        <p:nvGraphicFramePr>
          <p:cNvPr id="3" name="Table 2">
            <a:extLst>
              <a:ext uri="{FF2B5EF4-FFF2-40B4-BE49-F238E27FC236}">
                <a16:creationId xmlns:a16="http://schemas.microsoft.com/office/drawing/2014/main" id="{3830C3C7-F46A-3DFB-F110-57F5B0E7CC03}"/>
              </a:ext>
            </a:extLst>
          </p:cNvPr>
          <p:cNvGraphicFramePr>
            <a:graphicFrameLocks noGrp="1"/>
          </p:cNvGraphicFramePr>
          <p:nvPr>
            <p:extLst>
              <p:ext uri="{D42A27DB-BD31-4B8C-83A1-F6EECF244321}">
                <p14:modId xmlns:p14="http://schemas.microsoft.com/office/powerpoint/2010/main" val="4191411212"/>
              </p:ext>
            </p:extLst>
          </p:nvPr>
        </p:nvGraphicFramePr>
        <p:xfrm>
          <a:off x="506007" y="1655180"/>
          <a:ext cx="11254372" cy="4039557"/>
        </p:xfrm>
        <a:graphic>
          <a:graphicData uri="http://schemas.openxmlformats.org/drawingml/2006/table">
            <a:tbl>
              <a:tblPr firstRow="1" bandRow="1">
                <a:tableStyleId>{5C22544A-7EE6-4342-B048-85BDC9FD1C3A}</a:tableStyleId>
              </a:tblPr>
              <a:tblGrid>
                <a:gridCol w="3449048">
                  <a:extLst>
                    <a:ext uri="{9D8B030D-6E8A-4147-A177-3AD203B41FA5}">
                      <a16:colId xmlns:a16="http://schemas.microsoft.com/office/drawing/2014/main" val="3574303375"/>
                    </a:ext>
                  </a:extLst>
                </a:gridCol>
                <a:gridCol w="1996455">
                  <a:extLst>
                    <a:ext uri="{9D8B030D-6E8A-4147-A177-3AD203B41FA5}">
                      <a16:colId xmlns:a16="http://schemas.microsoft.com/office/drawing/2014/main" val="3593140190"/>
                    </a:ext>
                  </a:extLst>
                </a:gridCol>
                <a:gridCol w="1794649">
                  <a:extLst>
                    <a:ext uri="{9D8B030D-6E8A-4147-A177-3AD203B41FA5}">
                      <a16:colId xmlns:a16="http://schemas.microsoft.com/office/drawing/2014/main" val="463662265"/>
                    </a:ext>
                  </a:extLst>
                </a:gridCol>
                <a:gridCol w="2224852">
                  <a:extLst>
                    <a:ext uri="{9D8B030D-6E8A-4147-A177-3AD203B41FA5}">
                      <a16:colId xmlns:a16="http://schemas.microsoft.com/office/drawing/2014/main" val="1104017742"/>
                    </a:ext>
                  </a:extLst>
                </a:gridCol>
                <a:gridCol w="1789368">
                  <a:extLst>
                    <a:ext uri="{9D8B030D-6E8A-4147-A177-3AD203B41FA5}">
                      <a16:colId xmlns:a16="http://schemas.microsoft.com/office/drawing/2014/main" val="2897919604"/>
                    </a:ext>
                  </a:extLst>
                </a:gridCol>
              </a:tblGrid>
              <a:tr h="581949">
                <a:tc>
                  <a:txBody>
                    <a:bodyPr/>
                    <a:lstStyle/>
                    <a:p>
                      <a:endParaRPr lang="en-US" sz="1800" b="1"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4E"/>
                    </a:solidFill>
                  </a:tcPr>
                </a:tc>
                <a:tc gridSpan="2">
                  <a:txBody>
                    <a:bodyPr/>
                    <a:lstStyle/>
                    <a:p>
                      <a:pPr algn="ctr"/>
                      <a:r>
                        <a:rPr lang="en-US" sz="2000" b="1" kern="1200" dirty="0">
                          <a:solidFill>
                            <a:schemeClr val="lt1"/>
                          </a:solidFill>
                          <a:effectLst/>
                          <a:latin typeface="+mn-lt"/>
                          <a:ea typeface="+mn-ea"/>
                          <a:cs typeface="+mn-cs"/>
                        </a:rPr>
                        <a:t>KEYNOTE-789</a:t>
                      </a:r>
                      <a:r>
                        <a:rPr lang="en-US" sz="2000" b="1" kern="1200" baseline="30000" dirty="0">
                          <a:solidFill>
                            <a:schemeClr val="lt1"/>
                          </a:solidFill>
                          <a:effectLst/>
                          <a:latin typeface="+mn-lt"/>
                          <a:ea typeface="+mn-ea"/>
                          <a:cs typeface="+mn-cs"/>
                        </a:rPr>
                        <a:t>1</a:t>
                      </a:r>
                      <a:r>
                        <a:rPr lang="en-US" sz="2000" b="1" kern="1200" dirty="0">
                          <a:solidFill>
                            <a:schemeClr val="lt1"/>
                          </a:solidFill>
                          <a:effectLst/>
                          <a:latin typeface="+mn-lt"/>
                          <a:ea typeface="+mn-ea"/>
                          <a:cs typeface="+mn-cs"/>
                        </a:rPr>
                        <a:t> </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4E"/>
                    </a:solidFill>
                  </a:tcPr>
                </a:tc>
                <a:tc hMerge="1">
                  <a:txBody>
                    <a:bodyPr/>
                    <a:lstStyle/>
                    <a:p>
                      <a:pPr algn="ctr"/>
                      <a:endParaRPr lang="en-US" sz="1800" b="1"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4E"/>
                    </a:solidFill>
                  </a:tcPr>
                </a:tc>
                <a:tc gridSpan="2">
                  <a:txBody>
                    <a:bodyPr/>
                    <a:lstStyle/>
                    <a:p>
                      <a:pPr algn="ctr"/>
                      <a:r>
                        <a:rPr lang="en-US" sz="2000" b="1" kern="1200" dirty="0" err="1">
                          <a:solidFill>
                            <a:schemeClr val="lt1"/>
                          </a:solidFill>
                          <a:effectLst/>
                          <a:latin typeface="+mn-lt"/>
                          <a:ea typeface="+mn-ea"/>
                          <a:cs typeface="+mn-cs"/>
                        </a:rPr>
                        <a:t>CheckMate</a:t>
                      </a:r>
                      <a:r>
                        <a:rPr lang="en-US" sz="2000" b="1" kern="1200" dirty="0">
                          <a:solidFill>
                            <a:schemeClr val="lt1"/>
                          </a:solidFill>
                          <a:effectLst/>
                          <a:latin typeface="+mn-lt"/>
                          <a:ea typeface="+mn-ea"/>
                          <a:cs typeface="+mn-cs"/>
                        </a:rPr>
                        <a:t> 722</a:t>
                      </a:r>
                      <a:r>
                        <a:rPr lang="en-US" sz="2000" b="1" kern="1200" baseline="30000" dirty="0">
                          <a:solidFill>
                            <a:schemeClr val="lt1"/>
                          </a:solidFill>
                          <a:effectLst/>
                          <a:latin typeface="+mn-lt"/>
                          <a:ea typeface="+mn-ea"/>
                          <a:cs typeface="+mn-cs"/>
                        </a:rPr>
                        <a:t>2</a:t>
                      </a:r>
                      <a:r>
                        <a:rPr lang="en-US" sz="2000" dirty="0">
                          <a:effectLst/>
                        </a:rPr>
                        <a:t> </a:t>
                      </a:r>
                      <a:endParaRPr lang="en-US" sz="2000" b="1"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4E"/>
                    </a:solidFill>
                  </a:tcPr>
                </a:tc>
                <a:tc hMerge="1">
                  <a:txBody>
                    <a:bodyPr/>
                    <a:lstStyle/>
                    <a:p>
                      <a:pPr algn="ctr"/>
                      <a:endParaRPr lang="en-US" sz="1800" b="1" dirty="0"/>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4E"/>
                    </a:solidFill>
                  </a:tcPr>
                </a:tc>
                <a:extLst>
                  <a:ext uri="{0D108BD9-81ED-4DB2-BD59-A6C34878D82A}">
                    <a16:rowId xmlns:a16="http://schemas.microsoft.com/office/drawing/2014/main" val="2436330847"/>
                  </a:ext>
                </a:extLst>
              </a:tr>
              <a:tr h="945093">
                <a:tc>
                  <a:txBody>
                    <a:bodyPr/>
                    <a:lstStyle/>
                    <a:p>
                      <a:r>
                        <a:rPr lang="en-US" sz="1800" b="1" dirty="0">
                          <a:solidFill>
                            <a:schemeClr val="bg1"/>
                          </a:solidFill>
                        </a:rPr>
                        <a:t>Outcome</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E"/>
                    </a:solidFill>
                  </a:tcPr>
                </a:tc>
                <a:tc>
                  <a:txBody>
                    <a:bodyPr/>
                    <a:lstStyle/>
                    <a:p>
                      <a:pPr algn="ctr"/>
                      <a:r>
                        <a:rPr lang="en-US" sz="1800" b="1" dirty="0">
                          <a:solidFill>
                            <a:schemeClr val="bg1"/>
                          </a:solidFill>
                        </a:rPr>
                        <a:t>Pembrolizumab + chemotherapy</a:t>
                      </a:r>
                    </a:p>
                    <a:p>
                      <a:pPr algn="ctr"/>
                      <a:r>
                        <a:rPr lang="en-US" sz="1800" b="1" dirty="0">
                          <a:solidFill>
                            <a:schemeClr val="bg1"/>
                          </a:solidFill>
                        </a:rPr>
                        <a:t>(n = 245)</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E"/>
                    </a:solidFill>
                  </a:tcPr>
                </a:tc>
                <a:tc>
                  <a:txBody>
                    <a:bodyPr/>
                    <a:lstStyle/>
                    <a:p>
                      <a:pPr algn="ctr"/>
                      <a:r>
                        <a:rPr lang="en-US" sz="1800" b="1" dirty="0">
                          <a:solidFill>
                            <a:schemeClr val="bg1"/>
                          </a:solidFill>
                        </a:rPr>
                        <a:t>Placebo + Chemotherapy</a:t>
                      </a:r>
                    </a:p>
                    <a:p>
                      <a:pPr algn="ctr"/>
                      <a:r>
                        <a:rPr lang="en-US" sz="1800" b="1" dirty="0">
                          <a:solidFill>
                            <a:schemeClr val="bg1"/>
                          </a:solidFill>
                        </a:rPr>
                        <a:t>(n = 247)</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E"/>
                    </a:solidFill>
                  </a:tcPr>
                </a:tc>
                <a:tc>
                  <a:txBody>
                    <a:bodyPr/>
                    <a:lstStyle/>
                    <a:p>
                      <a:pPr algn="ctr"/>
                      <a:r>
                        <a:rPr lang="en-US" sz="1800" b="1" dirty="0">
                          <a:solidFill>
                            <a:schemeClr val="bg1"/>
                          </a:solidFill>
                        </a:rPr>
                        <a:t>Nivolumab + chemotherapy</a:t>
                      </a:r>
                    </a:p>
                    <a:p>
                      <a:pPr algn="ctr"/>
                      <a:r>
                        <a:rPr lang="en-US" sz="1800" b="1" dirty="0">
                          <a:solidFill>
                            <a:schemeClr val="bg1"/>
                          </a:solidFill>
                        </a:rPr>
                        <a:t>(n = 144)</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E"/>
                    </a:solidFill>
                  </a:tcPr>
                </a:tc>
                <a:tc>
                  <a:txBody>
                    <a:bodyPr/>
                    <a:lstStyle/>
                    <a:p>
                      <a:pPr algn="ctr"/>
                      <a:r>
                        <a:rPr lang="en-US" sz="1800" b="1" dirty="0">
                          <a:solidFill>
                            <a:schemeClr val="bg1"/>
                          </a:solidFill>
                        </a:rPr>
                        <a:t>Chemotherapy</a:t>
                      </a:r>
                    </a:p>
                    <a:p>
                      <a:pPr algn="ctr"/>
                      <a:r>
                        <a:rPr lang="en-US" sz="1800" b="1" dirty="0">
                          <a:solidFill>
                            <a:schemeClr val="bg1"/>
                          </a:solidFill>
                        </a:rPr>
                        <a:t>(n = 150)</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4E"/>
                    </a:solidFill>
                  </a:tcPr>
                </a:tc>
                <a:extLst>
                  <a:ext uri="{0D108BD9-81ED-4DB2-BD59-A6C34878D82A}">
                    <a16:rowId xmlns:a16="http://schemas.microsoft.com/office/drawing/2014/main" val="3912109302"/>
                  </a:ext>
                </a:extLst>
              </a:tr>
              <a:tr h="378037">
                <a:tc rowSpan="2">
                  <a:txBody>
                    <a:bodyPr/>
                    <a:lstStyle/>
                    <a:p>
                      <a:r>
                        <a:rPr lang="en-US" sz="1800" dirty="0"/>
                        <a:t>Median progression-free survival</a:t>
                      </a:r>
                    </a:p>
                    <a:p>
                      <a:r>
                        <a:rPr lang="en-US" sz="1800" dirty="0"/>
                        <a:t>(Hazard ratio; p-value)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a:txBody>
                    <a:bodyPr/>
                    <a:lstStyle/>
                    <a:p>
                      <a:pPr algn="ctr"/>
                      <a:r>
                        <a:rPr lang="en-US" sz="1800" dirty="0"/>
                        <a:t>5.6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a:txBody>
                    <a:bodyPr/>
                    <a:lstStyle/>
                    <a:p>
                      <a:pPr algn="ctr"/>
                      <a:r>
                        <a:rPr lang="en-US" dirty="0"/>
                        <a:t>5.5 </a:t>
                      </a:r>
                      <a:r>
                        <a:rPr lang="en-US" dirty="0" err="1"/>
                        <a:t>mo</a:t>
                      </a:r>
                      <a:endParaRP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a:txBody>
                    <a:bodyPr/>
                    <a:lstStyle/>
                    <a:p>
                      <a:pPr algn="ctr"/>
                      <a:r>
                        <a:rPr lang="en-US" sz="1800" dirty="0"/>
                        <a:t>5.6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a:txBody>
                    <a:bodyPr/>
                    <a:lstStyle/>
                    <a:p>
                      <a:pPr algn="ctr"/>
                      <a:r>
                        <a:rPr lang="en-US" sz="1800" dirty="0"/>
                        <a:t>5.4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extLst>
                  <a:ext uri="{0D108BD9-81ED-4DB2-BD59-A6C34878D82A}">
                    <a16:rowId xmlns:a16="http://schemas.microsoft.com/office/drawing/2014/main" val="3669946667"/>
                  </a:ext>
                </a:extLst>
              </a:tr>
              <a:tr h="567056">
                <a:tc vMerge="1">
                  <a:txBody>
                    <a:bodyPr/>
                    <a:lstStyle/>
                    <a:p>
                      <a:endParaRPr lang="en-US"/>
                    </a:p>
                  </a:txBody>
                  <a:tcPr/>
                </a:tc>
                <a:tc gridSpan="2">
                  <a:txBody>
                    <a:bodyPr/>
                    <a:lstStyle/>
                    <a:p>
                      <a:pPr algn="ctr"/>
                      <a:r>
                        <a:rPr lang="en-US" sz="1800" dirty="0"/>
                        <a:t>0.80 (0.0122)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gridSpan="2">
                  <a:txBody>
                    <a:bodyPr/>
                    <a:lstStyle/>
                    <a:p>
                      <a:pPr algn="ctr"/>
                      <a:r>
                        <a:rPr lang="en-US" sz="1800" dirty="0"/>
                        <a:t>0.75 (0.0528)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hMerge="1">
                  <a:txBody>
                    <a:bodyPr/>
                    <a:lstStyle/>
                    <a:p>
                      <a:pPr algn="ct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extLst>
                  <a:ext uri="{0D108BD9-81ED-4DB2-BD59-A6C34878D82A}">
                    <a16:rowId xmlns:a16="http://schemas.microsoft.com/office/drawing/2014/main" val="1502871632"/>
                  </a:ext>
                </a:extLst>
              </a:tr>
              <a:tr h="378037">
                <a:tc rowSpan="2">
                  <a:txBody>
                    <a:bodyPr/>
                    <a:lstStyle/>
                    <a:p>
                      <a:r>
                        <a:rPr lang="en-US" sz="1800" dirty="0"/>
                        <a:t>Median overall survival</a:t>
                      </a:r>
                    </a:p>
                    <a:p>
                      <a:r>
                        <a:rPr lang="en-US" sz="1800" dirty="0"/>
                        <a:t>(Hazard ratio; p-value)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15.9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14.7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19.4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15.9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8960369"/>
                  </a:ext>
                </a:extLst>
              </a:tr>
              <a:tr h="378037">
                <a:tc vMerge="1">
                  <a:txBody>
                    <a:bodyPr/>
                    <a:lstStyle/>
                    <a:p>
                      <a:endParaRPr lang="en-US"/>
                    </a:p>
                  </a:txBody>
                  <a:tcPr/>
                </a:tc>
                <a:tc gridSpan="2">
                  <a:txBody>
                    <a:bodyPr/>
                    <a:lstStyle/>
                    <a:p>
                      <a:pPr algn="ctr"/>
                      <a:r>
                        <a:rPr lang="en-US" sz="1800" dirty="0"/>
                        <a:t>0.84 (0.0362)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dirty="0"/>
                        <a:t>0.82 (not reported)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89338000"/>
                  </a:ext>
                </a:extLst>
              </a:tr>
              <a:tr h="392471">
                <a:tc>
                  <a:txBody>
                    <a:bodyPr/>
                    <a:lstStyle/>
                    <a:p>
                      <a:r>
                        <a:rPr lang="en-US" sz="1800" dirty="0"/>
                        <a:t>Overall response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a:txBody>
                    <a:bodyPr/>
                    <a:lstStyle/>
                    <a:p>
                      <a:pPr algn="ctr"/>
                      <a:r>
                        <a:rPr lang="en-US" sz="1800" dirty="0"/>
                        <a:t>29.0%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a:txBody>
                    <a:bodyPr/>
                    <a:lstStyle/>
                    <a:p>
                      <a:pPr algn="ctr"/>
                      <a:r>
                        <a:rPr lang="en-US" sz="1800" dirty="0"/>
                        <a:t>27.1%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a:txBody>
                    <a:bodyPr/>
                    <a:lstStyle/>
                    <a:p>
                      <a:pPr algn="ctr"/>
                      <a:r>
                        <a:rPr lang="en-US" sz="1800" dirty="0"/>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tc>
                  <a:txBody>
                    <a:bodyPr/>
                    <a:lstStyle/>
                    <a:p>
                      <a:pPr algn="ctr"/>
                      <a:r>
                        <a:rPr lang="en-US" sz="1800" dirty="0"/>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E9F2"/>
                    </a:solidFill>
                  </a:tcPr>
                </a:tc>
                <a:extLst>
                  <a:ext uri="{0D108BD9-81ED-4DB2-BD59-A6C34878D82A}">
                    <a16:rowId xmlns:a16="http://schemas.microsoft.com/office/drawing/2014/main" val="838102429"/>
                  </a:ext>
                </a:extLst>
              </a:tr>
              <a:tr h="418877">
                <a:tc>
                  <a:txBody>
                    <a:bodyPr/>
                    <a:lstStyle/>
                    <a:p>
                      <a:r>
                        <a:rPr lang="en-US" sz="1800" dirty="0"/>
                        <a:t>Median duration of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6.3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5.6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6.7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5.6 </a:t>
                      </a:r>
                      <a:r>
                        <a:rPr lang="en-US" sz="1800" dirty="0" err="1"/>
                        <a:t>mo</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9121255"/>
                  </a:ext>
                </a:extLst>
              </a:tr>
            </a:tbl>
          </a:graphicData>
        </a:graphic>
      </p:graphicFrame>
    </p:spTree>
    <p:custDataLst>
      <p:tags r:id="rId1"/>
    </p:custDataLst>
    <p:extLst>
      <p:ext uri="{BB962C8B-B14F-4D97-AF65-F5344CB8AC3E}">
        <p14:creationId xmlns:p14="http://schemas.microsoft.com/office/powerpoint/2010/main" val="1663963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14B2-16BC-A602-A3FE-D714280F7499}"/>
              </a:ext>
            </a:extLst>
          </p:cNvPr>
          <p:cNvSpPr>
            <a:spLocks noGrp="1"/>
          </p:cNvSpPr>
          <p:nvPr>
            <p:ph type="title"/>
          </p:nvPr>
        </p:nvSpPr>
        <p:spPr>
          <a:xfrm>
            <a:off x="194408" y="0"/>
            <a:ext cx="10515600" cy="1200089"/>
          </a:xfrm>
        </p:spPr>
        <p:txBody>
          <a:bodyPr>
            <a:normAutofit/>
          </a:bodyPr>
          <a:lstStyle/>
          <a:p>
            <a:r>
              <a:rPr lang="en-AU" sz="2000" b="1" dirty="0" err="1">
                <a:solidFill>
                  <a:srgbClr val="002060"/>
                </a:solidFill>
                <a:latin typeface="Calibri" panose="020F0502020204030204" pitchFamily="34" charset="0"/>
                <a:cs typeface="Calibri" panose="020F0502020204030204" pitchFamily="34" charset="0"/>
              </a:rPr>
              <a:t>Valdiviezo</a:t>
            </a:r>
            <a:r>
              <a:rPr lang="en-AU" sz="2000" b="1" dirty="0">
                <a:solidFill>
                  <a:srgbClr val="002060"/>
                </a:solidFill>
                <a:latin typeface="Calibri" panose="020F0502020204030204" pitchFamily="34" charset="0"/>
                <a:cs typeface="Calibri" panose="020F0502020204030204" pitchFamily="34" charset="0"/>
              </a:rPr>
              <a:t> N et al. FLAURA2: Impact of </a:t>
            </a:r>
            <a:r>
              <a:rPr lang="en-AU" sz="2000" b="1" dirty="0" err="1">
                <a:solidFill>
                  <a:srgbClr val="002060"/>
                </a:solidFill>
                <a:latin typeface="Calibri" panose="020F0502020204030204" pitchFamily="34" charset="0"/>
                <a:cs typeface="Calibri" panose="020F0502020204030204" pitchFamily="34" charset="0"/>
              </a:rPr>
              <a:t>Tumor</a:t>
            </a:r>
            <a:r>
              <a:rPr lang="en-AU" sz="2000" b="1" dirty="0">
                <a:solidFill>
                  <a:srgbClr val="002060"/>
                </a:solidFill>
                <a:latin typeface="Calibri" panose="020F0502020204030204" pitchFamily="34" charset="0"/>
                <a:cs typeface="Calibri" panose="020F0502020204030204" pitchFamily="34" charset="0"/>
              </a:rPr>
              <a:t> Burden on Outcomes of 1L Osimertinib ± CT in Patients with EGFR-mutated Advanced NSCLC. WCLC 2024; Abstract MA12.04</a:t>
            </a:r>
            <a:br>
              <a:rPr lang="en-AU" sz="2000" b="1" dirty="0">
                <a:solidFill>
                  <a:srgbClr val="002060"/>
                </a:solidFill>
                <a:latin typeface="Calibri" panose="020F0502020204030204" pitchFamily="34" charset="0"/>
                <a:cs typeface="Calibri" panose="020F0502020204030204" pitchFamily="34" charset="0"/>
              </a:rPr>
            </a:br>
            <a:r>
              <a:rPr lang="en-AU" sz="2000" b="1" dirty="0">
                <a:solidFill>
                  <a:srgbClr val="0070C0"/>
                </a:solidFill>
                <a:latin typeface="Calibri" panose="020F0502020204030204" pitchFamily="34" charset="0"/>
                <a:cs typeface="Calibri" panose="020F0502020204030204" pitchFamily="34" charset="0"/>
              </a:rPr>
              <a:t>My take home messages</a:t>
            </a:r>
          </a:p>
        </p:txBody>
      </p:sp>
      <p:sp>
        <p:nvSpPr>
          <p:cNvPr id="4" name="TextBox 3">
            <a:extLst>
              <a:ext uri="{FF2B5EF4-FFF2-40B4-BE49-F238E27FC236}">
                <a16:creationId xmlns:a16="http://schemas.microsoft.com/office/drawing/2014/main" id="{1D674AD9-A289-B5E7-3557-92F9EA27E80B}"/>
              </a:ext>
            </a:extLst>
          </p:cNvPr>
          <p:cNvSpPr txBox="1"/>
          <p:nvPr/>
        </p:nvSpPr>
        <p:spPr>
          <a:xfrm>
            <a:off x="194408" y="1325685"/>
            <a:ext cx="11160358" cy="4493538"/>
          </a:xfrm>
          <a:prstGeom prst="rect">
            <a:avLst/>
          </a:prstGeom>
          <a:noFill/>
        </p:spPr>
        <p:txBody>
          <a:bodyPr wrap="square" rtlCol="0">
            <a:spAutoFit/>
          </a:bodyPr>
          <a:lstStyle/>
          <a:p>
            <a:pPr marL="285750" indent="-285750">
              <a:buFont typeface="Arial" panose="020B0604020202020204" pitchFamily="34" charset="0"/>
              <a:buChar char="•"/>
            </a:pPr>
            <a:r>
              <a:rPr lang="en-GB" sz="2200" b="0" i="0" dirty="0">
                <a:solidFill>
                  <a:srgbClr val="4D4D4D"/>
                </a:solidFill>
                <a:effectLst/>
                <a:highlight>
                  <a:srgbClr val="FFFFFF"/>
                </a:highlight>
                <a:latin typeface="Calibri" panose="020F0502020204030204" pitchFamily="34" charset="0"/>
                <a:cs typeface="Calibri" panose="020F0502020204030204" pitchFamily="34" charset="0"/>
              </a:rPr>
              <a:t>The mechanisms for the observed clinical benefit with </a:t>
            </a:r>
            <a:r>
              <a:rPr lang="en-GB" sz="2200" dirty="0" err="1">
                <a:solidFill>
                  <a:srgbClr val="4D4D4D"/>
                </a:solidFill>
                <a:highlight>
                  <a:srgbClr val="FFFFFF"/>
                </a:highlight>
                <a:latin typeface="Calibri" panose="020F0502020204030204" pitchFamily="34" charset="0"/>
                <a:cs typeface="Calibri" panose="020F0502020204030204" pitchFamily="34" charset="0"/>
              </a:rPr>
              <a:t>o</a:t>
            </a:r>
            <a:r>
              <a:rPr lang="en-GB" sz="2200" b="0" i="0" dirty="0" err="1">
                <a:solidFill>
                  <a:srgbClr val="4D4D4D"/>
                </a:solidFill>
                <a:effectLst/>
                <a:highlight>
                  <a:srgbClr val="FFFFFF"/>
                </a:highlight>
                <a:latin typeface="Calibri" panose="020F0502020204030204" pitchFamily="34" charset="0"/>
                <a:cs typeface="Calibri" panose="020F0502020204030204" pitchFamily="34" charset="0"/>
              </a:rPr>
              <a:t>simertinib</a:t>
            </a:r>
            <a:r>
              <a:rPr lang="en-GB" sz="2200" dirty="0" err="1">
                <a:solidFill>
                  <a:srgbClr val="4D4D4D"/>
                </a:solidFill>
                <a:highlight>
                  <a:srgbClr val="FFFFFF"/>
                </a:highlight>
                <a:latin typeface="Calibri" panose="020F0502020204030204" pitchFamily="34" charset="0"/>
                <a:cs typeface="Calibri" panose="020F0502020204030204" pitchFamily="34" charset="0"/>
              </a:rPr>
              <a:t>+CT</a:t>
            </a:r>
            <a:r>
              <a:rPr lang="en-GB" sz="2200" dirty="0">
                <a:solidFill>
                  <a:srgbClr val="4D4D4D"/>
                </a:solidFill>
                <a:highlight>
                  <a:srgbClr val="FFFFFF"/>
                </a:highlight>
                <a:latin typeface="Calibri" panose="020F0502020204030204" pitchFamily="34" charset="0"/>
                <a:cs typeface="Calibri" panose="020F0502020204030204" pitchFamily="34" charset="0"/>
              </a:rPr>
              <a:t> combination</a:t>
            </a:r>
            <a:r>
              <a:rPr lang="en-GB" sz="2200" b="0" i="0" dirty="0">
                <a:solidFill>
                  <a:srgbClr val="4D4D4D"/>
                </a:solidFill>
                <a:effectLst/>
                <a:highlight>
                  <a:srgbClr val="FFFFFF"/>
                </a:highlight>
                <a:latin typeface="Calibri" panose="020F0502020204030204" pitchFamily="34" charset="0"/>
                <a:cs typeface="Calibri" panose="020F0502020204030204" pitchFamily="34" charset="0"/>
              </a:rPr>
              <a:t> are not currently known</a:t>
            </a:r>
          </a:p>
          <a:p>
            <a:pPr marL="800100" lvl="1" indent="-342900">
              <a:buFont typeface="Wingdings" pitchFamily="2" charset="2"/>
              <a:buChar char="ü"/>
            </a:pPr>
            <a:r>
              <a:rPr lang="en-GB" sz="2200" dirty="0">
                <a:solidFill>
                  <a:srgbClr val="4D4D4D"/>
                </a:solidFill>
                <a:highlight>
                  <a:srgbClr val="FFFFFF"/>
                </a:highlight>
                <a:latin typeface="Calibri" panose="020F0502020204030204" pitchFamily="34" charset="0"/>
                <a:cs typeface="Calibri" panose="020F0502020204030204" pitchFamily="34" charset="0"/>
              </a:rPr>
              <a:t>I</a:t>
            </a:r>
            <a:r>
              <a:rPr lang="en-GB" sz="2200" b="0" i="0" dirty="0">
                <a:solidFill>
                  <a:srgbClr val="4D4D4D"/>
                </a:solidFill>
                <a:effectLst/>
                <a:highlight>
                  <a:srgbClr val="FFFFFF"/>
                </a:highlight>
                <a:latin typeface="Calibri" panose="020F0502020204030204" pitchFamily="34" charset="0"/>
                <a:cs typeface="Calibri" panose="020F0502020204030204" pitchFamily="34" charset="0"/>
              </a:rPr>
              <a:t>t is possible that the combination overcomes intratumor heterogeneity </a:t>
            </a:r>
          </a:p>
          <a:p>
            <a:pPr lvl="1"/>
            <a:endParaRPr lang="en-GB" sz="2200" b="0" i="0" dirty="0">
              <a:solidFill>
                <a:srgbClr val="4D4D4D"/>
              </a:solidFill>
              <a:effectLst/>
              <a:highlight>
                <a:srgbClr val="FFFFFF"/>
              </a:highligh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200" dirty="0">
                <a:solidFill>
                  <a:srgbClr val="4D4D4D"/>
                </a:solidFill>
                <a:highlight>
                  <a:srgbClr val="FFFFFF"/>
                </a:highlight>
                <a:latin typeface="Calibri" panose="020F0502020204030204" pitchFamily="34" charset="0"/>
                <a:cs typeface="Calibri" panose="020F0502020204030204" pitchFamily="34" charset="0"/>
              </a:rPr>
              <a:t>The PFS benefit appeared to be most pronounced among patients with BM at baseline</a:t>
            </a:r>
          </a:p>
          <a:p>
            <a:pPr marL="800100" lvl="1" indent="-342900">
              <a:buFont typeface="Wingdings" pitchFamily="2" charset="2"/>
              <a:buChar char="ü"/>
            </a:pPr>
            <a:r>
              <a:rPr lang="en-GB" sz="2200" b="0" i="0" dirty="0">
                <a:solidFill>
                  <a:srgbClr val="4D4D4D"/>
                </a:solidFill>
                <a:effectLst/>
                <a:highlight>
                  <a:srgbClr val="FFFFFF"/>
                </a:highlight>
                <a:latin typeface="Calibri" panose="020F0502020204030204" pitchFamily="34" charset="0"/>
                <a:cs typeface="Calibri" panose="020F0502020204030204" pitchFamily="34" charset="0"/>
              </a:rPr>
              <a:t>Brain scans were performed at screening and at the time of </a:t>
            </a:r>
            <a:r>
              <a:rPr lang="en-GB" sz="2200" dirty="0">
                <a:solidFill>
                  <a:srgbClr val="4D4D4D"/>
                </a:solidFill>
                <a:highlight>
                  <a:srgbClr val="FFFFFF"/>
                </a:highlight>
                <a:latin typeface="Calibri" panose="020F0502020204030204" pitchFamily="34" charset="0"/>
                <a:cs typeface="Calibri" panose="020F0502020204030204" pitchFamily="34" charset="0"/>
              </a:rPr>
              <a:t>PD</a:t>
            </a:r>
            <a:r>
              <a:rPr lang="en-GB" sz="2200" b="0" i="0" dirty="0">
                <a:solidFill>
                  <a:srgbClr val="4D4D4D"/>
                </a:solidFill>
                <a:effectLst/>
                <a:highlight>
                  <a:srgbClr val="FFFFFF"/>
                </a:highlight>
                <a:latin typeface="Calibri" panose="020F0502020204030204" pitchFamily="34" charset="0"/>
                <a:cs typeface="Calibri" panose="020F0502020204030204" pitchFamily="34" charset="0"/>
              </a:rPr>
              <a:t> in all patients. Patients with brain metastases at screening underwent brain scans at each </a:t>
            </a:r>
            <a:r>
              <a:rPr lang="en-GB" sz="2200" b="0" i="0" dirty="0" err="1">
                <a:solidFill>
                  <a:srgbClr val="4D4D4D"/>
                </a:solidFill>
                <a:effectLst/>
                <a:highlight>
                  <a:srgbClr val="FFFFFF"/>
                </a:highlight>
                <a:latin typeface="Calibri" panose="020F0502020204030204" pitchFamily="34" charset="0"/>
                <a:cs typeface="Calibri" panose="020F0502020204030204" pitchFamily="34" charset="0"/>
              </a:rPr>
              <a:t>tumor</a:t>
            </a:r>
            <a:r>
              <a:rPr lang="en-GB" sz="2200" b="0" i="0" dirty="0">
                <a:solidFill>
                  <a:srgbClr val="4D4D4D"/>
                </a:solidFill>
                <a:effectLst/>
                <a:highlight>
                  <a:srgbClr val="FFFFFF"/>
                </a:highlight>
                <a:latin typeface="Calibri" panose="020F0502020204030204" pitchFamily="34" charset="0"/>
                <a:cs typeface="Calibri" panose="020F0502020204030204" pitchFamily="34" charset="0"/>
              </a:rPr>
              <a:t> assessment</a:t>
            </a:r>
          </a:p>
          <a:p>
            <a:pPr lvl="1"/>
            <a:endParaRPr lang="en-GB"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200" dirty="0">
                <a:effectLst/>
                <a:latin typeface="Calibri" panose="020F0502020204030204" pitchFamily="34" charset="0"/>
                <a:cs typeface="Calibri" panose="020F0502020204030204" pitchFamily="34" charset="0"/>
              </a:rPr>
              <a:t>PFS benefit was observed with </a:t>
            </a:r>
            <a:r>
              <a:rPr lang="en-GB" sz="2200" dirty="0" err="1">
                <a:latin typeface="Calibri" panose="020F0502020204030204" pitchFamily="34" charset="0"/>
                <a:cs typeface="Calibri" panose="020F0502020204030204" pitchFamily="34" charset="0"/>
              </a:rPr>
              <a:t>o</a:t>
            </a:r>
            <a:r>
              <a:rPr lang="en-GB" sz="2200" dirty="0" err="1">
                <a:effectLst/>
                <a:latin typeface="Calibri" panose="020F0502020204030204" pitchFamily="34" charset="0"/>
                <a:cs typeface="Calibri" panose="020F0502020204030204" pitchFamily="34" charset="0"/>
              </a:rPr>
              <a:t>simertinib</a:t>
            </a:r>
            <a:r>
              <a:rPr lang="en-GB" sz="2200" dirty="0" err="1">
                <a:latin typeface="Calibri" panose="020F0502020204030204" pitchFamily="34" charset="0"/>
                <a:cs typeface="Calibri" panose="020F0502020204030204" pitchFamily="34" charset="0"/>
              </a:rPr>
              <a:t>+CT</a:t>
            </a:r>
            <a:r>
              <a:rPr lang="en-GB" sz="2200" dirty="0">
                <a:effectLst/>
                <a:latin typeface="Calibri" panose="020F0502020204030204" pitchFamily="34" charset="0"/>
                <a:cs typeface="Calibri" panose="020F0502020204030204" pitchFamily="34" charset="0"/>
              </a:rPr>
              <a:t> vs </a:t>
            </a:r>
            <a:r>
              <a:rPr lang="en-GB" sz="2200" dirty="0" err="1">
                <a:effectLst/>
                <a:latin typeface="Calibri" panose="020F0502020204030204" pitchFamily="34" charset="0"/>
                <a:cs typeface="Calibri" panose="020F0502020204030204" pitchFamily="34" charset="0"/>
              </a:rPr>
              <a:t>osimertinib</a:t>
            </a:r>
            <a:r>
              <a:rPr lang="en-GB" sz="2200" dirty="0">
                <a:effectLst/>
                <a:latin typeface="Calibri" panose="020F0502020204030204" pitchFamily="34" charset="0"/>
                <a:cs typeface="Calibri" panose="020F0502020204030204" pitchFamily="34" charset="0"/>
              </a:rPr>
              <a:t> alone in patients with high </a:t>
            </a:r>
            <a:r>
              <a:rPr lang="en-GB" sz="2200" dirty="0" err="1">
                <a:effectLst/>
                <a:latin typeface="Calibri" panose="020F0502020204030204" pitchFamily="34" charset="0"/>
                <a:cs typeface="Calibri" panose="020F0502020204030204" pitchFamily="34" charset="0"/>
              </a:rPr>
              <a:t>tumor</a:t>
            </a:r>
            <a:r>
              <a:rPr lang="en-GB" sz="2200" dirty="0">
                <a:effectLst/>
                <a:latin typeface="Calibri" panose="020F0502020204030204" pitchFamily="34" charset="0"/>
                <a:cs typeface="Calibri" panose="020F0502020204030204" pitchFamily="34" charset="0"/>
              </a:rPr>
              <a:t> burden</a:t>
            </a:r>
          </a:p>
          <a:p>
            <a:endParaRPr lang="en-GB" sz="2200"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No PFS differences in patients with intra-thoracic disease (HR 0.97)</a:t>
            </a:r>
            <a:endParaRPr lang="en-GB" sz="2200" dirty="0">
              <a:effectLst/>
              <a:latin typeface="Calibri" panose="020F0502020204030204" pitchFamily="34" charset="0"/>
              <a:cs typeface="Calibri" panose="020F0502020204030204" pitchFamily="34" charset="0"/>
            </a:endParaRPr>
          </a:p>
          <a:p>
            <a:endParaRPr lang="es-ES_tradnl" sz="2200" dirty="0"/>
          </a:p>
        </p:txBody>
      </p:sp>
    </p:spTree>
    <p:extLst>
      <p:ext uri="{BB962C8B-B14F-4D97-AF65-F5344CB8AC3E}">
        <p14:creationId xmlns:p14="http://schemas.microsoft.com/office/powerpoint/2010/main" val="645425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60FD-43BE-04F0-CEB9-94FA1D57727B}"/>
              </a:ext>
            </a:extLst>
          </p:cNvPr>
          <p:cNvSpPr>
            <a:spLocks noGrp="1"/>
          </p:cNvSpPr>
          <p:nvPr>
            <p:ph type="title"/>
          </p:nvPr>
        </p:nvSpPr>
        <p:spPr>
          <a:xfrm>
            <a:off x="0" y="0"/>
            <a:ext cx="10515600" cy="699753"/>
          </a:xfrm>
        </p:spPr>
        <p:txBody>
          <a:bodyPr>
            <a:normAutofit/>
          </a:bodyPr>
          <a:lstStyle/>
          <a:p>
            <a:r>
              <a:rPr lang="es-ES_tradnl" sz="2000" b="1" dirty="0">
                <a:solidFill>
                  <a:srgbClr val="002060"/>
                </a:solidFill>
                <a:latin typeface="Calibri" panose="020F0502020204030204" pitchFamily="34" charset="0"/>
                <a:cs typeface="Calibri" panose="020F0502020204030204" pitchFamily="34" charset="0"/>
              </a:rPr>
              <a:t>Yang JC et al. FLAURA2: </a:t>
            </a:r>
            <a:r>
              <a:rPr lang="es-ES_tradnl" sz="2000" b="1" dirty="0" err="1">
                <a:solidFill>
                  <a:srgbClr val="002060"/>
                </a:solidFill>
                <a:latin typeface="Calibri" panose="020F0502020204030204" pitchFamily="34" charset="0"/>
                <a:cs typeface="Calibri" panose="020F0502020204030204" pitchFamily="34" charset="0"/>
              </a:rPr>
              <a:t>Resistance</a:t>
            </a:r>
            <a:r>
              <a:rPr lang="es-ES_tradnl" sz="2000" b="1" dirty="0">
                <a:solidFill>
                  <a:srgbClr val="002060"/>
                </a:solidFill>
                <a:latin typeface="Calibri" panose="020F0502020204030204" pitchFamily="34" charset="0"/>
                <a:cs typeface="Calibri" panose="020F0502020204030204" pitchFamily="34" charset="0"/>
              </a:rPr>
              <a:t>, and </a:t>
            </a:r>
            <a:r>
              <a:rPr lang="es-ES_tradnl" sz="2000" b="1" dirty="0" err="1">
                <a:solidFill>
                  <a:srgbClr val="002060"/>
                </a:solidFill>
                <a:latin typeface="Calibri" panose="020F0502020204030204" pitchFamily="34" charset="0"/>
                <a:cs typeface="Calibri" panose="020F0502020204030204" pitchFamily="34" charset="0"/>
              </a:rPr>
              <a:t>Impact</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of</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Baseline</a:t>
            </a:r>
            <a:r>
              <a:rPr lang="es-ES_tradnl" sz="2000" b="1" dirty="0">
                <a:solidFill>
                  <a:srgbClr val="002060"/>
                </a:solidFill>
                <a:latin typeface="Calibri" panose="020F0502020204030204" pitchFamily="34" charset="0"/>
                <a:cs typeface="Calibri" panose="020F0502020204030204" pitchFamily="34" charset="0"/>
              </a:rPr>
              <a:t> TP53 </a:t>
            </a:r>
            <a:r>
              <a:rPr lang="es-ES_tradnl" sz="2000" b="1" dirty="0" err="1">
                <a:solidFill>
                  <a:srgbClr val="002060"/>
                </a:solidFill>
                <a:latin typeface="Calibri" panose="020F0502020204030204" pitchFamily="34" charset="0"/>
                <a:cs typeface="Calibri" panose="020F0502020204030204" pitchFamily="34" charset="0"/>
              </a:rPr>
              <a:t>Alterations</a:t>
            </a:r>
            <a:r>
              <a:rPr lang="es-ES_tradnl" sz="2000" b="1" dirty="0">
                <a:solidFill>
                  <a:srgbClr val="002060"/>
                </a:solidFill>
                <a:latin typeface="Calibri" panose="020F0502020204030204" pitchFamily="34" charset="0"/>
                <a:cs typeface="Calibri" panose="020F0502020204030204" pitchFamily="34" charset="0"/>
              </a:rPr>
              <a:t> in </a:t>
            </a:r>
            <a:r>
              <a:rPr lang="es-ES_tradnl" sz="2000" b="1" dirty="0" err="1">
                <a:solidFill>
                  <a:srgbClr val="002060"/>
                </a:solidFill>
                <a:latin typeface="Calibri" panose="020F0502020204030204" pitchFamily="34" charset="0"/>
                <a:cs typeface="Calibri" panose="020F0502020204030204" pitchFamily="34" charset="0"/>
              </a:rPr>
              <a:t>Patients</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Treated</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With</a:t>
            </a:r>
            <a:r>
              <a:rPr lang="es-ES_tradnl" sz="2000" b="1" dirty="0">
                <a:solidFill>
                  <a:srgbClr val="002060"/>
                </a:solidFill>
                <a:latin typeface="Calibri" panose="020F0502020204030204" pitchFamily="34" charset="0"/>
                <a:cs typeface="Calibri" panose="020F0502020204030204" pitchFamily="34" charset="0"/>
              </a:rPr>
              <a:t> 1L </a:t>
            </a:r>
            <a:r>
              <a:rPr lang="es-ES_tradnl" sz="2000" b="1" dirty="0" err="1">
                <a:solidFill>
                  <a:srgbClr val="002060"/>
                </a:solidFill>
                <a:latin typeface="Calibri" panose="020F0502020204030204" pitchFamily="34" charset="0"/>
                <a:cs typeface="Calibri" panose="020F0502020204030204" pitchFamily="34" charset="0"/>
              </a:rPr>
              <a:t>Osimertinib</a:t>
            </a:r>
            <a:r>
              <a:rPr lang="es-ES_tradnl" sz="2000" b="1" dirty="0">
                <a:solidFill>
                  <a:srgbClr val="002060"/>
                </a:solidFill>
                <a:latin typeface="Calibri" panose="020F0502020204030204" pitchFamily="34" charset="0"/>
                <a:cs typeface="Calibri" panose="020F0502020204030204" pitchFamily="34" charset="0"/>
              </a:rPr>
              <a:t> ± </a:t>
            </a:r>
            <a:r>
              <a:rPr lang="es-ES_tradnl" sz="2000" b="1" dirty="0" err="1">
                <a:solidFill>
                  <a:srgbClr val="002060"/>
                </a:solidFill>
                <a:latin typeface="Calibri" panose="020F0502020204030204" pitchFamily="34" charset="0"/>
                <a:cs typeface="Calibri" panose="020F0502020204030204" pitchFamily="34" charset="0"/>
              </a:rPr>
              <a:t>Platinum-Pemetrexed</a:t>
            </a:r>
            <a:r>
              <a:rPr lang="es-ES_tradnl" sz="2000" b="1" dirty="0">
                <a:solidFill>
                  <a:srgbClr val="002060"/>
                </a:solidFill>
                <a:latin typeface="Calibri" panose="020F0502020204030204" pitchFamily="34" charset="0"/>
                <a:cs typeface="Calibri" panose="020F0502020204030204" pitchFamily="34" charset="0"/>
              </a:rPr>
              <a:t>. WCLC 2024; </a:t>
            </a:r>
            <a:r>
              <a:rPr lang="es-ES_tradnl" sz="2000" b="1" dirty="0" err="1">
                <a:solidFill>
                  <a:srgbClr val="002060"/>
                </a:solidFill>
                <a:latin typeface="Calibri" panose="020F0502020204030204" pitchFamily="34" charset="0"/>
                <a:cs typeface="Calibri" panose="020F0502020204030204" pitchFamily="34" charset="0"/>
              </a:rPr>
              <a:t>Abstract</a:t>
            </a:r>
            <a:r>
              <a:rPr lang="es-ES_tradnl" sz="2000" b="1" dirty="0">
                <a:solidFill>
                  <a:srgbClr val="002060"/>
                </a:solidFill>
                <a:latin typeface="Calibri" panose="020F0502020204030204" pitchFamily="34" charset="0"/>
                <a:cs typeface="Calibri" panose="020F0502020204030204" pitchFamily="34" charset="0"/>
              </a:rPr>
              <a:t> MA12.03</a:t>
            </a:r>
          </a:p>
        </p:txBody>
      </p:sp>
      <p:pic>
        <p:nvPicPr>
          <p:cNvPr id="5" name="Picture 4" descr="A diagram of a study design&#10;&#10;Description automatically generated">
            <a:extLst>
              <a:ext uri="{FF2B5EF4-FFF2-40B4-BE49-F238E27FC236}">
                <a16:creationId xmlns:a16="http://schemas.microsoft.com/office/drawing/2014/main" id="{51DCED1E-85B6-DA2E-87E7-D8E1A7241089}"/>
              </a:ext>
            </a:extLst>
          </p:cNvPr>
          <p:cNvPicPr>
            <a:picLocks noChangeAspect="1"/>
          </p:cNvPicPr>
          <p:nvPr/>
        </p:nvPicPr>
        <p:blipFill>
          <a:blip r:embed="rId2"/>
          <a:stretch>
            <a:fillRect/>
          </a:stretch>
        </p:blipFill>
        <p:spPr>
          <a:xfrm>
            <a:off x="130379" y="699753"/>
            <a:ext cx="6553200" cy="2970547"/>
          </a:xfrm>
          <a:prstGeom prst="rect">
            <a:avLst/>
          </a:prstGeom>
        </p:spPr>
      </p:pic>
      <p:pic>
        <p:nvPicPr>
          <p:cNvPr id="7" name="Picture 6">
            <a:extLst>
              <a:ext uri="{FF2B5EF4-FFF2-40B4-BE49-F238E27FC236}">
                <a16:creationId xmlns:a16="http://schemas.microsoft.com/office/drawing/2014/main" id="{88A1B6EB-FC7D-D67F-2A7E-2DEF62F7F222}"/>
              </a:ext>
            </a:extLst>
          </p:cNvPr>
          <p:cNvPicPr>
            <a:picLocks noChangeAspect="1"/>
          </p:cNvPicPr>
          <p:nvPr/>
        </p:nvPicPr>
        <p:blipFill>
          <a:blip r:embed="rId3"/>
          <a:stretch>
            <a:fillRect/>
          </a:stretch>
        </p:blipFill>
        <p:spPr>
          <a:xfrm>
            <a:off x="5388179" y="3537252"/>
            <a:ext cx="6740769" cy="3320748"/>
          </a:xfrm>
          <a:prstGeom prst="rect">
            <a:avLst/>
          </a:prstGeom>
        </p:spPr>
      </p:pic>
    </p:spTree>
    <p:extLst>
      <p:ext uri="{BB962C8B-B14F-4D97-AF65-F5344CB8AC3E}">
        <p14:creationId xmlns:p14="http://schemas.microsoft.com/office/powerpoint/2010/main" val="159280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60FD-43BE-04F0-CEB9-94FA1D57727B}"/>
              </a:ext>
            </a:extLst>
          </p:cNvPr>
          <p:cNvSpPr>
            <a:spLocks noGrp="1"/>
          </p:cNvSpPr>
          <p:nvPr>
            <p:ph type="title"/>
          </p:nvPr>
        </p:nvSpPr>
        <p:spPr>
          <a:xfrm>
            <a:off x="0" y="0"/>
            <a:ext cx="10515600" cy="709246"/>
          </a:xfrm>
        </p:spPr>
        <p:txBody>
          <a:bodyPr>
            <a:normAutofit/>
          </a:bodyPr>
          <a:lstStyle/>
          <a:p>
            <a:r>
              <a:rPr lang="es-ES_tradnl" sz="2000" b="1" dirty="0">
                <a:solidFill>
                  <a:srgbClr val="002060"/>
                </a:solidFill>
                <a:latin typeface="Calibri" panose="020F0502020204030204" pitchFamily="34" charset="0"/>
                <a:cs typeface="Calibri" panose="020F0502020204030204" pitchFamily="34" charset="0"/>
              </a:rPr>
              <a:t>Yang JC et al. FLAURA2: </a:t>
            </a:r>
            <a:r>
              <a:rPr lang="es-ES_tradnl" sz="2000" b="1" dirty="0" err="1">
                <a:solidFill>
                  <a:srgbClr val="002060"/>
                </a:solidFill>
                <a:latin typeface="Calibri" panose="020F0502020204030204" pitchFamily="34" charset="0"/>
                <a:cs typeface="Calibri" panose="020F0502020204030204" pitchFamily="34" charset="0"/>
              </a:rPr>
              <a:t>Resistance</a:t>
            </a:r>
            <a:r>
              <a:rPr lang="es-ES_tradnl" sz="2000" b="1" dirty="0">
                <a:solidFill>
                  <a:srgbClr val="002060"/>
                </a:solidFill>
                <a:latin typeface="Calibri" panose="020F0502020204030204" pitchFamily="34" charset="0"/>
                <a:cs typeface="Calibri" panose="020F0502020204030204" pitchFamily="34" charset="0"/>
              </a:rPr>
              <a:t>, and </a:t>
            </a:r>
            <a:r>
              <a:rPr lang="es-ES_tradnl" sz="2000" b="1" dirty="0" err="1">
                <a:solidFill>
                  <a:srgbClr val="002060"/>
                </a:solidFill>
                <a:latin typeface="Calibri" panose="020F0502020204030204" pitchFamily="34" charset="0"/>
                <a:cs typeface="Calibri" panose="020F0502020204030204" pitchFamily="34" charset="0"/>
              </a:rPr>
              <a:t>Impact</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of</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Baseline</a:t>
            </a:r>
            <a:r>
              <a:rPr lang="es-ES_tradnl" sz="2000" b="1" dirty="0">
                <a:solidFill>
                  <a:srgbClr val="002060"/>
                </a:solidFill>
                <a:latin typeface="Calibri" panose="020F0502020204030204" pitchFamily="34" charset="0"/>
                <a:cs typeface="Calibri" panose="020F0502020204030204" pitchFamily="34" charset="0"/>
              </a:rPr>
              <a:t> TP53 </a:t>
            </a:r>
            <a:r>
              <a:rPr lang="es-ES_tradnl" sz="2000" b="1" dirty="0" err="1">
                <a:solidFill>
                  <a:srgbClr val="002060"/>
                </a:solidFill>
                <a:latin typeface="Calibri" panose="020F0502020204030204" pitchFamily="34" charset="0"/>
                <a:cs typeface="Calibri" panose="020F0502020204030204" pitchFamily="34" charset="0"/>
              </a:rPr>
              <a:t>Alterations</a:t>
            </a:r>
            <a:r>
              <a:rPr lang="es-ES_tradnl" sz="2000" b="1" dirty="0">
                <a:solidFill>
                  <a:srgbClr val="002060"/>
                </a:solidFill>
                <a:latin typeface="Calibri" panose="020F0502020204030204" pitchFamily="34" charset="0"/>
                <a:cs typeface="Calibri" panose="020F0502020204030204" pitchFamily="34" charset="0"/>
              </a:rPr>
              <a:t> in </a:t>
            </a:r>
            <a:r>
              <a:rPr lang="es-ES_tradnl" sz="2000" b="1" dirty="0" err="1">
                <a:solidFill>
                  <a:srgbClr val="002060"/>
                </a:solidFill>
                <a:latin typeface="Calibri" panose="020F0502020204030204" pitchFamily="34" charset="0"/>
                <a:cs typeface="Calibri" panose="020F0502020204030204" pitchFamily="34" charset="0"/>
              </a:rPr>
              <a:t>Patients</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Treated</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With</a:t>
            </a:r>
            <a:r>
              <a:rPr lang="es-ES_tradnl" sz="2000" b="1" dirty="0">
                <a:solidFill>
                  <a:srgbClr val="002060"/>
                </a:solidFill>
                <a:latin typeface="Calibri" panose="020F0502020204030204" pitchFamily="34" charset="0"/>
                <a:cs typeface="Calibri" panose="020F0502020204030204" pitchFamily="34" charset="0"/>
              </a:rPr>
              <a:t> 1L </a:t>
            </a:r>
            <a:r>
              <a:rPr lang="es-ES_tradnl" sz="2000" b="1" dirty="0" err="1">
                <a:solidFill>
                  <a:srgbClr val="002060"/>
                </a:solidFill>
                <a:latin typeface="Calibri" panose="020F0502020204030204" pitchFamily="34" charset="0"/>
                <a:cs typeface="Calibri" panose="020F0502020204030204" pitchFamily="34" charset="0"/>
              </a:rPr>
              <a:t>Osimertinib</a:t>
            </a:r>
            <a:r>
              <a:rPr lang="es-ES_tradnl" sz="2000" b="1" dirty="0">
                <a:solidFill>
                  <a:srgbClr val="002060"/>
                </a:solidFill>
                <a:latin typeface="Calibri" panose="020F0502020204030204" pitchFamily="34" charset="0"/>
                <a:cs typeface="Calibri" panose="020F0502020204030204" pitchFamily="34" charset="0"/>
              </a:rPr>
              <a:t> ± </a:t>
            </a:r>
            <a:r>
              <a:rPr lang="es-ES_tradnl" sz="2000" b="1" dirty="0" err="1">
                <a:solidFill>
                  <a:srgbClr val="002060"/>
                </a:solidFill>
                <a:latin typeface="Calibri" panose="020F0502020204030204" pitchFamily="34" charset="0"/>
                <a:cs typeface="Calibri" panose="020F0502020204030204" pitchFamily="34" charset="0"/>
              </a:rPr>
              <a:t>Platinum-Pemetrexed</a:t>
            </a:r>
            <a:r>
              <a:rPr lang="es-ES_tradnl" sz="2000" b="1" dirty="0">
                <a:solidFill>
                  <a:srgbClr val="002060"/>
                </a:solidFill>
                <a:latin typeface="Calibri" panose="020F0502020204030204" pitchFamily="34" charset="0"/>
                <a:cs typeface="Calibri" panose="020F0502020204030204" pitchFamily="34" charset="0"/>
              </a:rPr>
              <a:t>. WCLC 2024; </a:t>
            </a:r>
            <a:r>
              <a:rPr lang="es-ES_tradnl" sz="2000" b="1" dirty="0" err="1">
                <a:solidFill>
                  <a:srgbClr val="002060"/>
                </a:solidFill>
                <a:latin typeface="Calibri" panose="020F0502020204030204" pitchFamily="34" charset="0"/>
                <a:cs typeface="Calibri" panose="020F0502020204030204" pitchFamily="34" charset="0"/>
              </a:rPr>
              <a:t>Abstract</a:t>
            </a:r>
            <a:r>
              <a:rPr lang="es-ES_tradnl" sz="2000" b="1" dirty="0">
                <a:solidFill>
                  <a:srgbClr val="002060"/>
                </a:solidFill>
                <a:latin typeface="Calibri" panose="020F0502020204030204" pitchFamily="34" charset="0"/>
                <a:cs typeface="Calibri" panose="020F0502020204030204" pitchFamily="34" charset="0"/>
              </a:rPr>
              <a:t> MA12.03</a:t>
            </a:r>
          </a:p>
        </p:txBody>
      </p:sp>
      <p:pic>
        <p:nvPicPr>
          <p:cNvPr id="5" name="Picture 4" descr="A table with numbers and symbols&#10;&#10;Description automatically generated">
            <a:extLst>
              <a:ext uri="{FF2B5EF4-FFF2-40B4-BE49-F238E27FC236}">
                <a16:creationId xmlns:a16="http://schemas.microsoft.com/office/drawing/2014/main" id="{054F0C10-4030-D22B-227B-43F82FE86BF6}"/>
              </a:ext>
            </a:extLst>
          </p:cNvPr>
          <p:cNvPicPr>
            <a:picLocks noChangeAspect="1"/>
          </p:cNvPicPr>
          <p:nvPr/>
        </p:nvPicPr>
        <p:blipFill>
          <a:blip r:embed="rId2"/>
          <a:stretch>
            <a:fillRect/>
          </a:stretch>
        </p:blipFill>
        <p:spPr>
          <a:xfrm>
            <a:off x="0" y="709246"/>
            <a:ext cx="5336088" cy="3393831"/>
          </a:xfrm>
          <a:prstGeom prst="rect">
            <a:avLst/>
          </a:prstGeom>
        </p:spPr>
      </p:pic>
      <p:pic>
        <p:nvPicPr>
          <p:cNvPr id="7" name="Picture 6" descr="A screenshot of a graph&#10;&#10;Description automatically generated">
            <a:extLst>
              <a:ext uri="{FF2B5EF4-FFF2-40B4-BE49-F238E27FC236}">
                <a16:creationId xmlns:a16="http://schemas.microsoft.com/office/drawing/2014/main" id="{C20E8875-D966-F399-B130-EAD8F98DF4BB}"/>
              </a:ext>
            </a:extLst>
          </p:cNvPr>
          <p:cNvPicPr>
            <a:picLocks noChangeAspect="1"/>
          </p:cNvPicPr>
          <p:nvPr/>
        </p:nvPicPr>
        <p:blipFill>
          <a:blip r:embed="rId3"/>
          <a:stretch>
            <a:fillRect/>
          </a:stretch>
        </p:blipFill>
        <p:spPr>
          <a:xfrm>
            <a:off x="5210828" y="3153508"/>
            <a:ext cx="6981172" cy="3596523"/>
          </a:xfrm>
          <a:prstGeom prst="rect">
            <a:avLst/>
          </a:prstGeom>
        </p:spPr>
      </p:pic>
      <p:sp>
        <p:nvSpPr>
          <p:cNvPr id="3" name="Rectangle 2">
            <a:extLst>
              <a:ext uri="{FF2B5EF4-FFF2-40B4-BE49-F238E27FC236}">
                <a16:creationId xmlns:a16="http://schemas.microsoft.com/office/drawing/2014/main" id="{1EEA0330-8E6B-CC12-D287-326419054543}"/>
              </a:ext>
            </a:extLst>
          </p:cNvPr>
          <p:cNvSpPr/>
          <p:nvPr/>
        </p:nvSpPr>
        <p:spPr>
          <a:xfrm>
            <a:off x="5210828" y="709246"/>
            <a:ext cx="310296" cy="3903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702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60FD-43BE-04F0-CEB9-94FA1D57727B}"/>
              </a:ext>
            </a:extLst>
          </p:cNvPr>
          <p:cNvSpPr>
            <a:spLocks noGrp="1"/>
          </p:cNvSpPr>
          <p:nvPr>
            <p:ph type="title"/>
          </p:nvPr>
        </p:nvSpPr>
        <p:spPr>
          <a:xfrm>
            <a:off x="0" y="105507"/>
            <a:ext cx="11655706" cy="550627"/>
          </a:xfrm>
        </p:spPr>
        <p:txBody>
          <a:bodyPr>
            <a:normAutofit fontScale="90000"/>
          </a:bodyPr>
          <a:lstStyle/>
          <a:p>
            <a:r>
              <a:rPr lang="es-ES_tradnl" sz="2000" b="1" dirty="0">
                <a:solidFill>
                  <a:srgbClr val="002060"/>
                </a:solidFill>
                <a:latin typeface="Calibri" panose="020F0502020204030204" pitchFamily="34" charset="0"/>
                <a:cs typeface="Calibri" panose="020F0502020204030204" pitchFamily="34" charset="0"/>
              </a:rPr>
              <a:t>Yang JC et al. FLAURA2: </a:t>
            </a:r>
            <a:r>
              <a:rPr lang="es-ES_tradnl" sz="2000" b="1" dirty="0" err="1">
                <a:solidFill>
                  <a:srgbClr val="002060"/>
                </a:solidFill>
                <a:latin typeface="Calibri" panose="020F0502020204030204" pitchFamily="34" charset="0"/>
                <a:cs typeface="Calibri" panose="020F0502020204030204" pitchFamily="34" charset="0"/>
              </a:rPr>
              <a:t>Resistance</a:t>
            </a:r>
            <a:r>
              <a:rPr lang="es-ES_tradnl" sz="2000" b="1" dirty="0">
                <a:solidFill>
                  <a:srgbClr val="002060"/>
                </a:solidFill>
                <a:latin typeface="Calibri" panose="020F0502020204030204" pitchFamily="34" charset="0"/>
                <a:cs typeface="Calibri" panose="020F0502020204030204" pitchFamily="34" charset="0"/>
              </a:rPr>
              <a:t>, and </a:t>
            </a:r>
            <a:r>
              <a:rPr lang="es-ES_tradnl" sz="2000" b="1" dirty="0" err="1">
                <a:solidFill>
                  <a:srgbClr val="002060"/>
                </a:solidFill>
                <a:latin typeface="Calibri" panose="020F0502020204030204" pitchFamily="34" charset="0"/>
                <a:cs typeface="Calibri" panose="020F0502020204030204" pitchFamily="34" charset="0"/>
              </a:rPr>
              <a:t>Impact</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of</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Baseline</a:t>
            </a:r>
            <a:r>
              <a:rPr lang="es-ES_tradnl" sz="2000" b="1" dirty="0">
                <a:solidFill>
                  <a:srgbClr val="002060"/>
                </a:solidFill>
                <a:latin typeface="Calibri" panose="020F0502020204030204" pitchFamily="34" charset="0"/>
                <a:cs typeface="Calibri" panose="020F0502020204030204" pitchFamily="34" charset="0"/>
              </a:rPr>
              <a:t> TP53 </a:t>
            </a:r>
            <a:r>
              <a:rPr lang="es-ES_tradnl" sz="2000" b="1" dirty="0" err="1">
                <a:solidFill>
                  <a:srgbClr val="002060"/>
                </a:solidFill>
                <a:latin typeface="Calibri" panose="020F0502020204030204" pitchFamily="34" charset="0"/>
                <a:cs typeface="Calibri" panose="020F0502020204030204" pitchFamily="34" charset="0"/>
              </a:rPr>
              <a:t>Alterations</a:t>
            </a:r>
            <a:r>
              <a:rPr lang="es-ES_tradnl" sz="2000" b="1" dirty="0">
                <a:solidFill>
                  <a:srgbClr val="002060"/>
                </a:solidFill>
                <a:latin typeface="Calibri" panose="020F0502020204030204" pitchFamily="34" charset="0"/>
                <a:cs typeface="Calibri" panose="020F0502020204030204" pitchFamily="34" charset="0"/>
              </a:rPr>
              <a:t> in </a:t>
            </a:r>
            <a:r>
              <a:rPr lang="es-ES_tradnl" sz="2000" b="1" dirty="0" err="1">
                <a:solidFill>
                  <a:srgbClr val="002060"/>
                </a:solidFill>
                <a:latin typeface="Calibri" panose="020F0502020204030204" pitchFamily="34" charset="0"/>
                <a:cs typeface="Calibri" panose="020F0502020204030204" pitchFamily="34" charset="0"/>
              </a:rPr>
              <a:t>Patients</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Treated</a:t>
            </a:r>
            <a:r>
              <a:rPr lang="es-ES_tradnl" sz="2000" b="1" dirty="0">
                <a:solidFill>
                  <a:srgbClr val="002060"/>
                </a:solidFill>
                <a:latin typeface="Calibri" panose="020F0502020204030204" pitchFamily="34" charset="0"/>
                <a:cs typeface="Calibri" panose="020F0502020204030204" pitchFamily="34" charset="0"/>
              </a:rPr>
              <a:t> </a:t>
            </a:r>
            <a:r>
              <a:rPr lang="es-ES_tradnl" sz="2000" b="1" dirty="0" err="1">
                <a:solidFill>
                  <a:srgbClr val="002060"/>
                </a:solidFill>
                <a:latin typeface="Calibri" panose="020F0502020204030204" pitchFamily="34" charset="0"/>
                <a:cs typeface="Calibri" panose="020F0502020204030204" pitchFamily="34" charset="0"/>
              </a:rPr>
              <a:t>With</a:t>
            </a:r>
            <a:r>
              <a:rPr lang="es-ES_tradnl" sz="2000" b="1" dirty="0">
                <a:solidFill>
                  <a:srgbClr val="002060"/>
                </a:solidFill>
                <a:latin typeface="Calibri" panose="020F0502020204030204" pitchFamily="34" charset="0"/>
                <a:cs typeface="Calibri" panose="020F0502020204030204" pitchFamily="34" charset="0"/>
              </a:rPr>
              <a:t> 1L </a:t>
            </a:r>
            <a:r>
              <a:rPr lang="es-ES_tradnl" sz="2000" b="1" dirty="0" err="1">
                <a:solidFill>
                  <a:srgbClr val="002060"/>
                </a:solidFill>
                <a:latin typeface="Calibri" panose="020F0502020204030204" pitchFamily="34" charset="0"/>
                <a:cs typeface="Calibri" panose="020F0502020204030204" pitchFamily="34" charset="0"/>
              </a:rPr>
              <a:t>Osimertinib</a:t>
            </a:r>
            <a:r>
              <a:rPr lang="es-ES_tradnl" sz="2000" b="1" dirty="0">
                <a:solidFill>
                  <a:srgbClr val="002060"/>
                </a:solidFill>
                <a:latin typeface="Calibri" panose="020F0502020204030204" pitchFamily="34" charset="0"/>
                <a:cs typeface="Calibri" panose="020F0502020204030204" pitchFamily="34" charset="0"/>
              </a:rPr>
              <a:t> ± </a:t>
            </a:r>
            <a:r>
              <a:rPr lang="es-ES_tradnl" sz="2000" b="1" dirty="0" err="1">
                <a:solidFill>
                  <a:srgbClr val="002060"/>
                </a:solidFill>
                <a:latin typeface="Calibri" panose="020F0502020204030204" pitchFamily="34" charset="0"/>
                <a:cs typeface="Calibri" panose="020F0502020204030204" pitchFamily="34" charset="0"/>
              </a:rPr>
              <a:t>Platinum-Pemetrexed</a:t>
            </a:r>
            <a:r>
              <a:rPr lang="es-ES_tradnl" sz="2000" b="1" dirty="0">
                <a:solidFill>
                  <a:srgbClr val="002060"/>
                </a:solidFill>
                <a:latin typeface="Calibri" panose="020F0502020204030204" pitchFamily="34" charset="0"/>
                <a:cs typeface="Calibri" panose="020F0502020204030204" pitchFamily="34" charset="0"/>
              </a:rPr>
              <a:t>. WCLC 2024; </a:t>
            </a:r>
            <a:r>
              <a:rPr lang="es-ES_tradnl" sz="2000" b="1" dirty="0" err="1">
                <a:solidFill>
                  <a:srgbClr val="002060"/>
                </a:solidFill>
                <a:latin typeface="Calibri" panose="020F0502020204030204" pitchFamily="34" charset="0"/>
                <a:cs typeface="Calibri" panose="020F0502020204030204" pitchFamily="34" charset="0"/>
              </a:rPr>
              <a:t>Abstract</a:t>
            </a:r>
            <a:r>
              <a:rPr lang="es-ES_tradnl" sz="2000" b="1" dirty="0">
                <a:solidFill>
                  <a:srgbClr val="002060"/>
                </a:solidFill>
                <a:latin typeface="Calibri" panose="020F0502020204030204" pitchFamily="34" charset="0"/>
                <a:cs typeface="Calibri" panose="020F0502020204030204" pitchFamily="34" charset="0"/>
              </a:rPr>
              <a:t> MA12.03</a:t>
            </a:r>
          </a:p>
        </p:txBody>
      </p:sp>
      <p:pic>
        <p:nvPicPr>
          <p:cNvPr id="5" name="Picture 4" descr="A screenshot of a medical report&#10;&#10;Description automatically generated">
            <a:extLst>
              <a:ext uri="{FF2B5EF4-FFF2-40B4-BE49-F238E27FC236}">
                <a16:creationId xmlns:a16="http://schemas.microsoft.com/office/drawing/2014/main" id="{ED63D539-BED0-ACF2-43B0-68BCBEBF3360}"/>
              </a:ext>
            </a:extLst>
          </p:cNvPr>
          <p:cNvPicPr>
            <a:picLocks noChangeAspect="1"/>
          </p:cNvPicPr>
          <p:nvPr/>
        </p:nvPicPr>
        <p:blipFill>
          <a:blip r:embed="rId2"/>
          <a:stretch>
            <a:fillRect/>
          </a:stretch>
        </p:blipFill>
        <p:spPr>
          <a:xfrm>
            <a:off x="114300" y="656134"/>
            <a:ext cx="6096000" cy="3593945"/>
          </a:xfrm>
          <a:prstGeom prst="rect">
            <a:avLst/>
          </a:prstGeom>
        </p:spPr>
      </p:pic>
      <p:pic>
        <p:nvPicPr>
          <p:cNvPr id="7" name="Picture 6" descr="A graph of a patient's disease&#10;&#10;Description automatically generated with medium confidence">
            <a:extLst>
              <a:ext uri="{FF2B5EF4-FFF2-40B4-BE49-F238E27FC236}">
                <a16:creationId xmlns:a16="http://schemas.microsoft.com/office/drawing/2014/main" id="{71A109C9-3E2D-A0CE-2351-4C79D452E837}"/>
              </a:ext>
            </a:extLst>
          </p:cNvPr>
          <p:cNvPicPr>
            <a:picLocks noChangeAspect="1"/>
          </p:cNvPicPr>
          <p:nvPr/>
        </p:nvPicPr>
        <p:blipFill>
          <a:blip r:embed="rId3"/>
          <a:stretch>
            <a:fillRect/>
          </a:stretch>
        </p:blipFill>
        <p:spPr>
          <a:xfrm>
            <a:off x="5756031" y="3270739"/>
            <a:ext cx="6435968" cy="3481754"/>
          </a:xfrm>
          <a:prstGeom prst="rect">
            <a:avLst/>
          </a:prstGeom>
        </p:spPr>
      </p:pic>
    </p:spTree>
    <p:extLst>
      <p:ext uri="{BB962C8B-B14F-4D97-AF65-F5344CB8AC3E}">
        <p14:creationId xmlns:p14="http://schemas.microsoft.com/office/powerpoint/2010/main" val="2566169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C60FD-43BE-04F0-CEB9-94FA1D57727B}"/>
              </a:ext>
            </a:extLst>
          </p:cNvPr>
          <p:cNvSpPr>
            <a:spLocks noGrp="1"/>
          </p:cNvSpPr>
          <p:nvPr>
            <p:ph type="title"/>
          </p:nvPr>
        </p:nvSpPr>
        <p:spPr>
          <a:xfrm>
            <a:off x="294502" y="115747"/>
            <a:ext cx="10515600" cy="1061535"/>
          </a:xfrm>
        </p:spPr>
        <p:txBody>
          <a:bodyPr>
            <a:normAutofit/>
          </a:bodyPr>
          <a:lstStyle/>
          <a:p>
            <a:r>
              <a:rPr lang="en-US" sz="2000" b="1" dirty="0">
                <a:solidFill>
                  <a:srgbClr val="002060"/>
                </a:solidFill>
                <a:latin typeface="Calibri" panose="020F0502020204030204" pitchFamily="34" charset="0"/>
                <a:cs typeface="Calibri" panose="020F0502020204030204" pitchFamily="34" charset="0"/>
              </a:rPr>
              <a:t>Yang JC et al. FLAURA2: Resistance, and Impact of Baseline TP53 Alterations in Patients Treated With 1L Osimertinib ± Platinum-Pemetrexed. WCLC 2024; Abstract MA12.03</a:t>
            </a:r>
            <a:br>
              <a:rPr lang="en-US" sz="2000" b="1" dirty="0">
                <a:solidFill>
                  <a:srgbClr val="002060"/>
                </a:solidFill>
                <a:latin typeface="Calibri" panose="020F0502020204030204" pitchFamily="34" charset="0"/>
                <a:cs typeface="Calibri" panose="020F0502020204030204" pitchFamily="34" charset="0"/>
              </a:rPr>
            </a:br>
            <a:r>
              <a:rPr lang="en-US" sz="2000" b="1" dirty="0">
                <a:solidFill>
                  <a:srgbClr val="0070C0"/>
                </a:solidFill>
                <a:latin typeface="Calibri" panose="020F0502020204030204" pitchFamily="34" charset="0"/>
                <a:cs typeface="Calibri" panose="020F0502020204030204" pitchFamily="34" charset="0"/>
              </a:rPr>
              <a:t>My take home messages</a:t>
            </a:r>
            <a:endParaRPr lang="en-US" sz="2000" b="1" dirty="0">
              <a:solidFill>
                <a:srgbClr val="00206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FAA9103-825F-52E3-9BE6-207B7AF1EB15}"/>
              </a:ext>
            </a:extLst>
          </p:cNvPr>
          <p:cNvSpPr txBox="1"/>
          <p:nvPr/>
        </p:nvSpPr>
        <p:spPr>
          <a:xfrm>
            <a:off x="640915" y="1339955"/>
            <a:ext cx="10169187"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In this updated plasma analysis, acquired resistance mechanisms remained similar between treatment arms</a:t>
            </a:r>
          </a:p>
          <a:p>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No new acquired resistance mechanisms were observed</a:t>
            </a:r>
          </a:p>
          <a:p>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TP53 alterations appear to be a prognostic factor for PFS across both treatment arms</a:t>
            </a:r>
          </a:p>
        </p:txBody>
      </p:sp>
    </p:spTree>
    <p:extLst>
      <p:ext uri="{BB962C8B-B14F-4D97-AF65-F5344CB8AC3E}">
        <p14:creationId xmlns:p14="http://schemas.microsoft.com/office/powerpoint/2010/main" val="3570975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72C9-C5E7-C2D7-8538-996285F468F4}"/>
              </a:ext>
            </a:extLst>
          </p:cNvPr>
          <p:cNvSpPr>
            <a:spLocks noGrp="1"/>
          </p:cNvSpPr>
          <p:nvPr>
            <p:ph type="title"/>
          </p:nvPr>
        </p:nvSpPr>
        <p:spPr>
          <a:xfrm>
            <a:off x="129443" y="156204"/>
            <a:ext cx="10515600" cy="500142"/>
          </a:xfrm>
        </p:spPr>
        <p:txBody>
          <a:bodyPr>
            <a:normAutofit fontScale="90000"/>
          </a:bodyPr>
          <a:lstStyle/>
          <a:p>
            <a:r>
              <a:rPr lang="en-US" sz="2200" b="1" dirty="0" err="1">
                <a:solidFill>
                  <a:srgbClr val="002060"/>
                </a:solidFill>
                <a:latin typeface="Calibri" panose="020F0502020204030204" pitchFamily="34" charset="0"/>
                <a:cs typeface="Calibri" panose="020F0502020204030204" pitchFamily="34" charset="0"/>
              </a:rPr>
              <a:t>Jänne</a:t>
            </a:r>
            <a:r>
              <a:rPr lang="en-US" sz="2200" b="1" dirty="0">
                <a:solidFill>
                  <a:srgbClr val="002060"/>
                </a:solidFill>
                <a:latin typeface="Calibri" panose="020F0502020204030204" pitchFamily="34" charset="0"/>
                <a:cs typeface="Calibri" panose="020F0502020204030204" pitchFamily="34" charset="0"/>
              </a:rPr>
              <a:t> PA et al. CNS Efficacy of Osimertinib With or Without CT in EGFR-Mutated Advanced NSCLC. J Clin Oncol. 2024 Mar 1;42(7):808-820</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5CD0A39-496D-8B48-A065-CFA63212196B}"/>
              </a:ext>
            </a:extLst>
          </p:cNvPr>
          <p:cNvSpPr txBox="1"/>
          <p:nvPr/>
        </p:nvSpPr>
        <p:spPr>
          <a:xfrm>
            <a:off x="129443" y="797341"/>
            <a:ext cx="11734798" cy="923330"/>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FLAURA2: systemic PFS was improved with </a:t>
            </a:r>
            <a:r>
              <a:rPr lang="en-US" b="1" dirty="0" err="1">
                <a:latin typeface="Calibri" panose="020F0502020204030204" pitchFamily="34" charset="0"/>
                <a:cs typeface="Calibri" panose="020F0502020204030204" pitchFamily="34" charset="0"/>
              </a:rPr>
              <a:t>osimertinib+CT</a:t>
            </a:r>
            <a:r>
              <a:rPr lang="en-US" b="1" dirty="0">
                <a:latin typeface="Calibri" panose="020F0502020204030204" pitchFamily="34" charset="0"/>
                <a:cs typeface="Calibri" panose="020F0502020204030204" pitchFamily="34" charset="0"/>
              </a:rPr>
              <a:t> vs </a:t>
            </a:r>
            <a:r>
              <a:rPr lang="en-US" b="1" dirty="0" err="1">
                <a:latin typeface="Calibri" panose="020F0502020204030204" pitchFamily="34" charset="0"/>
                <a:cs typeface="Calibri" panose="020F0502020204030204" pitchFamily="34" charset="0"/>
              </a:rPr>
              <a:t>osimertinib</a:t>
            </a:r>
            <a:r>
              <a:rPr lang="en-US" b="1" dirty="0">
                <a:latin typeface="Calibri" panose="020F0502020204030204" pitchFamily="34" charset="0"/>
                <a:cs typeface="Calibri" panose="020F0502020204030204" pitchFamily="34" charset="0"/>
              </a:rPr>
              <a:t> monotherapy in the subgroup of patients with CNS metastases (</a:t>
            </a:r>
            <a:r>
              <a:rPr lang="en-US" b="1" dirty="0" err="1">
                <a:latin typeface="Calibri" panose="020F0502020204030204" pitchFamily="34" charset="0"/>
                <a:cs typeface="Calibri" panose="020F0502020204030204" pitchFamily="34" charset="0"/>
              </a:rPr>
              <a:t>mPFS</a:t>
            </a:r>
            <a:r>
              <a:rPr lang="en-US" b="1" dirty="0">
                <a:latin typeface="Calibri" panose="020F0502020204030204" pitchFamily="34" charset="0"/>
                <a:cs typeface="Calibri" panose="020F0502020204030204" pitchFamily="34" charset="0"/>
              </a:rPr>
              <a:t> 24.0 vs 13.8 </a:t>
            </a:r>
            <a:r>
              <a:rPr lang="en-US" b="1" dirty="0" err="1">
                <a:latin typeface="Calibri" panose="020F0502020204030204" pitchFamily="34" charset="0"/>
                <a:cs typeface="Calibri" panose="020F0502020204030204" pitchFamily="34" charset="0"/>
              </a:rPr>
              <a:t>mo</a:t>
            </a:r>
            <a:r>
              <a:rPr lang="en-US" b="1" dirty="0">
                <a:latin typeface="Calibri" panose="020F0502020204030204" pitchFamily="34" charset="0"/>
                <a:cs typeface="Calibri" panose="020F0502020204030204" pitchFamily="34" charset="0"/>
              </a:rPr>
              <a:t>; HR 0.47) and those without (27.6 vs 21.0 </a:t>
            </a:r>
            <a:r>
              <a:rPr lang="en-US" b="1" dirty="0" err="1">
                <a:latin typeface="Calibri" panose="020F0502020204030204" pitchFamily="34" charset="0"/>
                <a:cs typeface="Calibri" panose="020F0502020204030204" pitchFamily="34" charset="0"/>
              </a:rPr>
              <a:t>mo</a:t>
            </a:r>
            <a:r>
              <a:rPr lang="en-US" b="1" dirty="0">
                <a:latin typeface="Calibri" panose="020F0502020204030204" pitchFamily="34" charset="0"/>
                <a:cs typeface="Calibri" panose="020F0502020204030204" pitchFamily="34" charset="0"/>
              </a:rPr>
              <a:t>; HR 0.75)</a:t>
            </a:r>
          </a:p>
          <a:p>
            <a:pPr marL="285750" indent="-285750">
              <a:buFont typeface="Arial" panose="020B0604020202020204" pitchFamily="34" charset="0"/>
              <a:buChar char="•"/>
            </a:pPr>
            <a:r>
              <a:rPr lang="en-US" b="1" dirty="0">
                <a:latin typeface="Calibri" panose="020F0502020204030204" pitchFamily="34" charset="0"/>
                <a:cs typeface="Calibri" panose="020F0502020204030204" pitchFamily="34" charset="0"/>
              </a:rPr>
              <a:t>The present study reports CNS efficacy (including CNS PFS) of </a:t>
            </a:r>
            <a:r>
              <a:rPr lang="en-US" b="1" dirty="0" err="1">
                <a:latin typeface="Calibri" panose="020F0502020204030204" pitchFamily="34" charset="0"/>
                <a:cs typeface="Calibri" panose="020F0502020204030204" pitchFamily="34" charset="0"/>
              </a:rPr>
              <a:t>osimertinib+CT</a:t>
            </a:r>
            <a:r>
              <a:rPr lang="en-US" b="1" dirty="0">
                <a:latin typeface="Calibri" panose="020F0502020204030204" pitchFamily="34" charset="0"/>
                <a:cs typeface="Calibri" panose="020F0502020204030204" pitchFamily="34" charset="0"/>
              </a:rPr>
              <a:t> vs </a:t>
            </a:r>
            <a:r>
              <a:rPr lang="en-US" b="1" dirty="0" err="1">
                <a:latin typeface="Calibri" panose="020F0502020204030204" pitchFamily="34" charset="0"/>
                <a:cs typeface="Calibri" panose="020F0502020204030204" pitchFamily="34" charset="0"/>
              </a:rPr>
              <a:t>osimertinib</a:t>
            </a:r>
            <a:r>
              <a:rPr lang="en-US" b="1" dirty="0">
                <a:latin typeface="Calibri" panose="020F0502020204030204" pitchFamily="34" charset="0"/>
                <a:cs typeface="Calibri" panose="020F0502020204030204" pitchFamily="34" charset="0"/>
              </a:rPr>
              <a:t> in patients from FLAURA2</a:t>
            </a:r>
          </a:p>
        </p:txBody>
      </p:sp>
      <p:pic>
        <p:nvPicPr>
          <p:cNvPr id="5" name="Picture 4" descr="A diagram of a patient's flow&#10;&#10;Description automatically generated">
            <a:extLst>
              <a:ext uri="{FF2B5EF4-FFF2-40B4-BE49-F238E27FC236}">
                <a16:creationId xmlns:a16="http://schemas.microsoft.com/office/drawing/2014/main" id="{7B5E6A1D-12E0-9684-F357-03B151199487}"/>
              </a:ext>
            </a:extLst>
          </p:cNvPr>
          <p:cNvPicPr>
            <a:picLocks noChangeAspect="1"/>
          </p:cNvPicPr>
          <p:nvPr/>
        </p:nvPicPr>
        <p:blipFill>
          <a:blip r:embed="rId2"/>
          <a:stretch>
            <a:fillRect/>
          </a:stretch>
        </p:blipFill>
        <p:spPr>
          <a:xfrm>
            <a:off x="129442" y="2130346"/>
            <a:ext cx="5726059" cy="3832404"/>
          </a:xfrm>
          <a:prstGeom prst="rect">
            <a:avLst/>
          </a:prstGeom>
        </p:spPr>
      </p:pic>
      <p:pic>
        <p:nvPicPr>
          <p:cNvPr id="7" name="Picture 6" descr="A graph of a number of events&#10;&#10;Description automatically generated">
            <a:extLst>
              <a:ext uri="{FF2B5EF4-FFF2-40B4-BE49-F238E27FC236}">
                <a16:creationId xmlns:a16="http://schemas.microsoft.com/office/drawing/2014/main" id="{6E2A6F27-9A81-EB1A-701B-814AAB6F9DCC}"/>
              </a:ext>
            </a:extLst>
          </p:cNvPr>
          <p:cNvPicPr>
            <a:picLocks noChangeAspect="1"/>
          </p:cNvPicPr>
          <p:nvPr/>
        </p:nvPicPr>
        <p:blipFill>
          <a:blip r:embed="rId3"/>
          <a:stretch>
            <a:fillRect/>
          </a:stretch>
        </p:blipFill>
        <p:spPr>
          <a:xfrm>
            <a:off x="5828322" y="2130346"/>
            <a:ext cx="6035919" cy="4264489"/>
          </a:xfrm>
          <a:prstGeom prst="rect">
            <a:avLst/>
          </a:prstGeom>
        </p:spPr>
      </p:pic>
      <p:sp>
        <p:nvSpPr>
          <p:cNvPr id="8" name="TextBox 7">
            <a:extLst>
              <a:ext uri="{FF2B5EF4-FFF2-40B4-BE49-F238E27FC236}">
                <a16:creationId xmlns:a16="http://schemas.microsoft.com/office/drawing/2014/main" id="{D5BADB81-BAA0-4523-6020-96C075EAD017}"/>
              </a:ext>
            </a:extLst>
          </p:cNvPr>
          <p:cNvSpPr txBox="1"/>
          <p:nvPr/>
        </p:nvSpPr>
        <p:spPr>
          <a:xfrm>
            <a:off x="6973764" y="6440866"/>
            <a:ext cx="4642339" cy="369332"/>
          </a:xfrm>
          <a:prstGeom prst="rect">
            <a:avLst/>
          </a:prstGeom>
          <a:noFill/>
        </p:spPr>
        <p:txBody>
          <a:bodyPr wrap="square" rtlCol="0">
            <a:spAutoFit/>
          </a:bodyPr>
          <a:lstStyle/>
          <a:p>
            <a:r>
              <a:rPr lang="en-GB" b="1" dirty="0">
                <a:solidFill>
                  <a:srgbClr val="002060"/>
                </a:solidFill>
                <a:latin typeface="Calibri" panose="020F0502020204030204" pitchFamily="34" charset="0"/>
                <a:cs typeface="Calibri" panose="020F0502020204030204" pitchFamily="34" charset="0"/>
              </a:rPr>
              <a:t>CNS PFS in CNS-full analysis set</a:t>
            </a:r>
            <a:endParaRPr lang="en-GB" b="1"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607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1C6038E7-18F7-47D8-961C-A5F6523FE452}"/>
</file>

<file path=customXml/itemProps2.xml><?xml version="1.0" encoding="utf-8"?>
<ds:datastoreItem xmlns:ds="http://schemas.openxmlformats.org/officeDocument/2006/customXml" ds:itemID="{1EE26111-5D33-4153-9782-E8284334EB81}"/>
</file>

<file path=customXml/itemProps3.xml><?xml version="1.0" encoding="utf-8"?>
<ds:datastoreItem xmlns:ds="http://schemas.openxmlformats.org/officeDocument/2006/customXml" ds:itemID="{241C8E65-6935-4D89-B35F-39A9F018FD37}"/>
</file>

<file path=docProps/app.xml><?xml version="1.0" encoding="utf-8"?>
<Properties xmlns="http://schemas.openxmlformats.org/officeDocument/2006/extended-properties" xmlns:vt="http://schemas.openxmlformats.org/officeDocument/2006/docPropsVTypes">
  <TotalTime>488</TotalTime>
  <Words>2557</Words>
  <Application>Microsoft Macintosh PowerPoint</Application>
  <PresentationFormat>Widescreen</PresentationFormat>
  <Paragraphs>170</Paragraphs>
  <Slides>35</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Aptos</vt:lpstr>
      <vt:lpstr>Aptos Display</vt:lpstr>
      <vt:lpstr>Arial</vt:lpstr>
      <vt:lpstr>Calibri</vt:lpstr>
      <vt:lpstr>Times New Roman</vt:lpstr>
      <vt:lpstr>Wingdings</vt:lpstr>
      <vt:lpstr>Office Theme</vt:lpstr>
      <vt:lpstr>Management of Metastatic EGFR Mutation-Positive NSCLC </vt:lpstr>
      <vt:lpstr>Valdiviezo N et al. FLAURA2: Impact of Tumor Burden on Outcomes of 1L Osimertinib ± CT in Patients with EGFR-mutated Advanced NSCLC. WCLC 2024; Abstract MA12.04</vt:lpstr>
      <vt:lpstr>Valdiviezo N et al. FLAURA2: Impact of Tumor Burden on Outcomes of 1L Osimertinib ± CT in Patients with EGFR-mutated Advanced NSCLC. WCLC 2024; Abstract MA12.04</vt:lpstr>
      <vt:lpstr>Valdiviezo N et al. FLAURA2: Impact of Tumor Burden on Outcomes of 1L Osimertinib ± CT in Patients with EGFR-mutated Advanced NSCLC. WCLC 2024; Abstract MA12.04 My take home messages</vt:lpstr>
      <vt:lpstr>Yang JC et al. FLAURA2: Resistance, and Impact of Baseline TP53 Alterations in Patients Treated With 1L Osimertinib ± Platinum-Pemetrexed. WCLC 2024; Abstract MA12.03</vt:lpstr>
      <vt:lpstr>Yang JC et al. FLAURA2: Resistance, and Impact of Baseline TP53 Alterations in Patients Treated With 1L Osimertinib ± Platinum-Pemetrexed. WCLC 2024; Abstract MA12.03</vt:lpstr>
      <vt:lpstr>Yang JC et al. FLAURA2: Resistance, and Impact of Baseline TP53 Alterations in Patients Treated With 1L Osimertinib ± Platinum-Pemetrexed. WCLC 2024; Abstract MA12.03</vt:lpstr>
      <vt:lpstr>Yang JC et al. FLAURA2: Resistance, and Impact of Baseline TP53 Alterations in Patients Treated With 1L Osimertinib ± Platinum-Pemetrexed. WCLC 2024; Abstract MA12.03 My take home messages</vt:lpstr>
      <vt:lpstr>Jänne PA et al. CNS Efficacy of Osimertinib With or Without CT in EGFR-Mutated Advanced NSCLC. J Clin Oncol. 2024 Mar 1;42(7):808-820</vt:lpstr>
      <vt:lpstr>Jänne PA et al. CNS Efficacy of Osimertinib With or Without CT in EGFR-Mutated Advanced NSCLC. J Clin Oncol. 2024 Mar 1;42(7):808-820</vt:lpstr>
      <vt:lpstr>Jänne PA et al. CNS Efficacy of Osimertinib With or Without CT in EGFR-Mutated Advanced NSCLC. J Clin Oncol. 2024 Mar 1;42(7):808-820</vt:lpstr>
      <vt:lpstr>Jänne PA et al. CNS Efficacy of Osimertinib With or Without CT in EGFR-Mutated Advanced NSCLC. J Clin Oncol. 2024 Mar 1;42(7):808-820 My take home messages</vt:lpstr>
      <vt:lpstr>Park S et al. Phase II Efficacy and Safety of 80 mg Osimertinib in Patients With Leptomeningeal Metastases Associated With EGFR Mutation-Positive NSCLC (BLOSSOM). J Clin Oncol. 2024 Aug 10;42(23):2747-2756</vt:lpstr>
      <vt:lpstr>Park S et al. Phase II Efficacy and Safety of 80 mg Osimertinib in Patients With Leptomeningeal Metastases Associated With EGFR Mutation-Positive NSCLC (BLOSSOM). J Clin Oncol. 2024 Aug 10;42(23):2747-2756</vt:lpstr>
      <vt:lpstr>Park S et al. Phase II Efficacy and Safety of 80 mg Osimertinib in Patients With Leptomeningeal Metastases Associated With EGFR Mutation-Positive NSCLC (BLOSSOM). J Clin Oncol. 2024 Aug 10;42(23):2747-2756 My take home messages  </vt:lpstr>
      <vt:lpstr>Gadgeel S et al. Amivantamab Plus Lazertinib vs Osimertinib in First-line EGFR-mutant Advanced NSCLC: Longer Follow-up of the MARIPOSA Study. WCLC 2024; Abstract OA02.03</vt:lpstr>
      <vt:lpstr>Gadgeel S et al. Amivantamab Plus Lazertinib vs Osimertinib in First-line EGFR-mutant Advanced NSCLC: Longer Follow-up of the MARIPOSA Study. WCLC 2024; Abstract OA02.03</vt:lpstr>
      <vt:lpstr>Gadgeel S et al. Amivantamab Plus Lazertinib vs Osimertinib in First-line EGFR-mutant Advanced NSCLC: Longer Follow-up of the MARIPOSA Study. WCLC 2024; Abstract OA02.03 My take home messages</vt:lpstr>
      <vt:lpstr>Nguyen D et al. Amivantamab Plus Lazertinib vs Osimertinib in First-Line, EGFR-Mutant Advanced NSCLC: Patient-relevant Outcomes from MARIPOSA. WCLC 2024; Abstract MA12.07</vt:lpstr>
      <vt:lpstr>Nguyen D et al. Amivantamab Plus Lazertinib vs Osimertinib in First-Line, EGFR-Mutant Advanced NSCLC: Patient-relevant Outcomes from MARIPOSA. WCLC 2024; Abstract MA12.07 My take home messages</vt:lpstr>
      <vt:lpstr>Felip E et al. Amivantamab plus lazertinib vs osimertinib in 1L EGFR-mutant advanced NSCLC with biomarkers of high-risk disease: a secondary analysis from MARIPOSA. Ann Oncol. 2024 Sep;35(9):805-816</vt:lpstr>
      <vt:lpstr>Felip E et al. Amivantamab plus lazertinib vs osimertinib in 1L EGFR-mutant advanced NSCLC with biomarkers of high-risk disease: a secondary analysis from MARIPOSA. Ann Oncol. 2024 Sep;35(9):805-816</vt:lpstr>
      <vt:lpstr>Felip E et al. Amivantamab plus lazertinib vs osimertinib in 1L EGFR-mutant advanced NSCLC with biomarkers of high-risk disease: a secondary analysis from MARIPOSA. Ann Oncol. 2024 Sep;35(9):805-816</vt:lpstr>
      <vt:lpstr>Felip E et al. Amivantamab plus lazertinib vs osimertinib in 1L EGFR-mutant advanced NSCLC with biomarkers of high-risk disease: a secondary analysis from MARIPOSA. Ann Oncol. 2024 Sep;35(9):805-816 My take home messages</vt:lpstr>
      <vt:lpstr>Besse B et al. Mechanisms of acquired resistance to 1L amivantamab plus lazertinib vs osimertinib in patients with EGFR-mutant advanced NSCLC: An early analysis from the phase III MARIPOSA study. ESMO 2024; Abstract LBA55 </vt:lpstr>
      <vt:lpstr>Besse B et al. Mechanisms of acquired resistance to 1L amivantamab plus lazertinib vs osimertinib in patients with EGFR-mutant advanced NSCLC: An early analysis from the phase III MARIPOSA study. ESMO 2024; Abstract LBA55 </vt:lpstr>
      <vt:lpstr>Besse B et al. Mechanisms of acquired resistance to 1L amivantamab plus lazertinib vs osimertinib in patients with EGFR-mutant advanced NSCLC: An early analysis from the phase III MARIPOSA study. ESMO 2024; Abstract LBA55 My take home messages </vt:lpstr>
      <vt:lpstr>Popat S et al. Amivantamab plus CT vs CT in EGFR-mutated, advanced NSCLC after disease progression on osimertinib: Second interim overall survival from MARIPOSA-2. ESMO 2024;Abstract LBA54</vt:lpstr>
      <vt:lpstr>Popat S et al. Amivantamab plus CT vs CT in EGFR-mutated, advanced NSCLC after disease progression on osimertinib: Second interim overall survival from MARIPOSA-2. ESMO 2024;Abstract LBA54</vt:lpstr>
      <vt:lpstr>Popat S et al. Amivantamab plus CT vs CT in EGFR-mutated, advanced NSCLC after disease progression on osimertinib: Second interim overall survival from MARIPOSA-2. ESMO 2024;Abstract LBA54 My take home messages</vt:lpstr>
      <vt:lpstr>Leighl NB et al. Subcutaneous vs Intravenous Amivantamab, Both in Combination With Lazertinib, in Refractory EGFR-Mutated NSCLC: Primary Results From Phase III PALOMA-3 Study. J Clin Oncol. 2024 Oct 20;42(30):3593-3605</vt:lpstr>
      <vt:lpstr>Leighl NB et al. Subcutaneous vs Intravenous Amivantamab, Both in Combination With Lazertinib, in Refractory EGFR-Mutated NSCLC: Primary Results From Phase III PALOMA-3 Study. J Clin Oncol. 2024 Oct 20;42(30):3593-3605</vt:lpstr>
      <vt:lpstr>Leighl NB et al. Subcutaneous vs Intravenous Amivantamab, Both in Combination With Lazertinib, in Refractory EGFR-Mutated NSCLC: Primary Results From Phase III PALOMA-3 Study. J Clin Oncol. 2024 Oct 20;42(30):3593-3605  </vt:lpstr>
      <vt:lpstr>Leighl NB et al. Subcutaneous vs Intravenous Amivantamab, Both in Combination With Lazertinib, in Refractory EGFR-Mutated NSCLC: Primary Results From Phase III PALOMA-3 Study. J Clin Oncol. 2024 Oct 20;42(30):3593-3605 My take home messages </vt:lpstr>
      <vt:lpstr>Anti-PD1 Immunotherapy in Combination with Chemotherapy for TKI-Resistant, EGFR-Mutant, Metastatic NSCLC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Enriqueta Felip</dc:creator>
  <cp:lastModifiedBy>Silvana Izquierdo</cp:lastModifiedBy>
  <cp:revision>86</cp:revision>
  <dcterms:created xsi:type="dcterms:W3CDTF">2025-01-08T13:22:51Z</dcterms:created>
  <dcterms:modified xsi:type="dcterms:W3CDTF">2025-01-17T16:19:31Z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