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Masters/notesMaster1.xml" ContentType="application/vnd.openxmlformats-officedocument.presentationml.notesMaster+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3.xml" ContentType="application/vnd.openxmlformats-officedocument.presentationml.tags+xml"/>
  <Override PartName="/ppt/tags/tag8.xml" ContentType="application/vnd.openxmlformats-officedocument.presentationml.tags+xml"/>
  <Override PartName="/docProps/app.xml" ContentType="application/vnd.openxmlformats-officedocument.extended-properties+xml"/>
  <Override PartName="/ppt/tags/tag2.xml" ContentType="application/vnd.openxmlformats-officedocument.presentationml.tags+xml"/>
  <Override PartName="/docProps/core.xml" ContentType="application/vnd.openxmlformats-package.core-properties+xml"/>
  <Override PartName="/ppt/tags/tag1.xml" ContentType="application/vnd.openxmlformats-officedocument.presentationml.tags+xml"/>
  <Override PartName="/ppt/revisionInfo.xml" ContentType="application/vnd.ms-powerpoint.revisioninfo+xml"/>
  <Override PartName="/ppt/changesInfos/changesInfo1.xml" ContentType="application/vnd.ms-powerpoint.changesinfo+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15.xml" ContentType="application/vnd.openxmlformats-officedocument.presentationml.tags+xml"/>
  <Override PartName="/ppt/tags/tag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56" r:id="rId3"/>
    <p:sldId id="257" r:id="rId4"/>
    <p:sldId id="259" r:id="rId5"/>
    <p:sldId id="258" r:id="rId6"/>
    <p:sldId id="281" r:id="rId7"/>
    <p:sldId id="282" r:id="rId8"/>
    <p:sldId id="283" r:id="rId9"/>
    <p:sldId id="288" r:id="rId10"/>
    <p:sldId id="290" r:id="rId11"/>
    <p:sldId id="289" r:id="rId12"/>
    <p:sldId id="260" r:id="rId13"/>
    <p:sldId id="261" r:id="rId14"/>
    <p:sldId id="262" r:id="rId15"/>
    <p:sldId id="263" r:id="rId16"/>
    <p:sldId id="264" r:id="rId17"/>
    <p:sldId id="265" r:id="rId18"/>
    <p:sldId id="266" r:id="rId19"/>
    <p:sldId id="268" r:id="rId20"/>
    <p:sldId id="269" r:id="rId21"/>
    <p:sldId id="270" r:id="rId22"/>
    <p:sldId id="271" r:id="rId23"/>
    <p:sldId id="272" r:id="rId24"/>
    <p:sldId id="275" r:id="rId25"/>
    <p:sldId id="274" r:id="rId26"/>
    <p:sldId id="291" r:id="rId27"/>
    <p:sldId id="292" r:id="rId28"/>
    <p:sldId id="293" r:id="rId29"/>
    <p:sldId id="284" r:id="rId30"/>
    <p:sldId id="285" r:id="rId31"/>
    <p:sldId id="286" r:id="rId32"/>
    <p:sldId id="276" r:id="rId33"/>
    <p:sldId id="277" r:id="rId34"/>
    <p:sldId id="279" r:id="rId35"/>
    <p:sldId id="278" r:id="rId36"/>
    <p:sldId id="280" r:id="rId37"/>
    <p:sldId id="2141413112" r:id="rId38"/>
    <p:sldId id="348" r:id="rId39"/>
    <p:sldId id="2147309420" r:id="rId40"/>
    <p:sldId id="2147309429" r:id="rId41"/>
    <p:sldId id="357" r:id="rId42"/>
    <p:sldId id="358" r:id="rId43"/>
    <p:sldId id="35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54CD4C-A1CC-0449-88F0-8AE9C9D08178}" v="5" dt="2025-04-23T21:19:12.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11" autoAdjust="0"/>
    <p:restoredTop sz="94660"/>
  </p:normalViewPr>
  <p:slideViewPr>
    <p:cSldViewPr snapToGrid="0">
      <p:cViewPr varScale="1">
        <p:scale>
          <a:sx n="123" d="100"/>
          <a:sy n="123" d="100"/>
        </p:scale>
        <p:origin x="864" y="184"/>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ria Kelly" userId="0eb10fc0-135b-4a1f-9da1-5fdba5b10864" providerId="ADAL" clId="{EF54CD4C-A1CC-0449-88F0-8AE9C9D08178}"/>
    <pc:docChg chg="undo custSel modSld">
      <pc:chgData name="Gloria Kelly" userId="0eb10fc0-135b-4a1f-9da1-5fdba5b10864" providerId="ADAL" clId="{EF54CD4C-A1CC-0449-88F0-8AE9C9D08178}" dt="2025-04-23T21:20:39.458" v="198" actId="20577"/>
      <pc:docMkLst>
        <pc:docMk/>
      </pc:docMkLst>
      <pc:sldChg chg="modSp mod">
        <pc:chgData name="Gloria Kelly" userId="0eb10fc0-135b-4a1f-9da1-5fdba5b10864" providerId="ADAL" clId="{EF54CD4C-A1CC-0449-88F0-8AE9C9D08178}" dt="2025-04-23T21:00:08.090" v="32" actId="167"/>
        <pc:sldMkLst>
          <pc:docMk/>
          <pc:sldMk cId="3827090244" sldId="257"/>
        </pc:sldMkLst>
        <pc:spChg chg="mod">
          <ac:chgData name="Gloria Kelly" userId="0eb10fc0-135b-4a1f-9da1-5fdba5b10864" providerId="ADAL" clId="{EF54CD4C-A1CC-0449-88F0-8AE9C9D08178}" dt="2025-04-23T20:59:40.445" v="7" actId="1076"/>
          <ac:spMkLst>
            <pc:docMk/>
            <pc:sldMk cId="3827090244" sldId="257"/>
            <ac:spMk id="6" creationId="{3AA15711-D555-4C25-BB14-7E7201E828FA}"/>
          </ac:spMkLst>
        </pc:spChg>
        <pc:picChg chg="mod">
          <ac:chgData name="Gloria Kelly" userId="0eb10fc0-135b-4a1f-9da1-5fdba5b10864" providerId="ADAL" clId="{EF54CD4C-A1CC-0449-88F0-8AE9C9D08178}" dt="2025-04-23T21:00:08.090" v="32" actId="167"/>
          <ac:picMkLst>
            <pc:docMk/>
            <pc:sldMk cId="3827090244" sldId="257"/>
            <ac:picMk id="7" creationId="{9952BEB6-0C36-4573-A926-E1EAF3B77B23}"/>
          </ac:picMkLst>
        </pc:picChg>
      </pc:sldChg>
      <pc:sldChg chg="modSp mod">
        <pc:chgData name="Gloria Kelly" userId="0eb10fc0-135b-4a1f-9da1-5fdba5b10864" providerId="ADAL" clId="{EF54CD4C-A1CC-0449-88F0-8AE9C9D08178}" dt="2025-04-23T21:01:43.910" v="45" actId="12"/>
        <pc:sldMkLst>
          <pc:docMk/>
          <pc:sldMk cId="3357664512" sldId="258"/>
        </pc:sldMkLst>
        <pc:spChg chg="mod">
          <ac:chgData name="Gloria Kelly" userId="0eb10fc0-135b-4a1f-9da1-5fdba5b10864" providerId="ADAL" clId="{EF54CD4C-A1CC-0449-88F0-8AE9C9D08178}" dt="2025-04-23T21:01:43.910" v="45" actId="12"/>
          <ac:spMkLst>
            <pc:docMk/>
            <pc:sldMk cId="3357664512" sldId="258"/>
            <ac:spMk id="6" creationId="{9621BD26-E7E7-462B-BDD8-0E2DF583C800}"/>
          </ac:spMkLst>
        </pc:spChg>
        <pc:picChg chg="mod">
          <ac:chgData name="Gloria Kelly" userId="0eb10fc0-135b-4a1f-9da1-5fdba5b10864" providerId="ADAL" clId="{EF54CD4C-A1CC-0449-88F0-8AE9C9D08178}" dt="2025-04-23T21:01:09.138" v="39" actId="1076"/>
          <ac:picMkLst>
            <pc:docMk/>
            <pc:sldMk cId="3357664512" sldId="258"/>
            <ac:picMk id="7" creationId="{29B4FBF6-DE8B-466E-BEBB-AF6827687EDA}"/>
          </ac:picMkLst>
        </pc:picChg>
      </pc:sldChg>
      <pc:sldChg chg="modSp mod">
        <pc:chgData name="Gloria Kelly" userId="0eb10fc0-135b-4a1f-9da1-5fdba5b10864" providerId="ADAL" clId="{EF54CD4C-A1CC-0449-88F0-8AE9C9D08178}" dt="2025-04-23T21:00:28.560" v="35" actId="20577"/>
        <pc:sldMkLst>
          <pc:docMk/>
          <pc:sldMk cId="3209961034" sldId="259"/>
        </pc:sldMkLst>
        <pc:spChg chg="mod">
          <ac:chgData name="Gloria Kelly" userId="0eb10fc0-135b-4a1f-9da1-5fdba5b10864" providerId="ADAL" clId="{EF54CD4C-A1CC-0449-88F0-8AE9C9D08178}" dt="2025-04-23T21:00:28.560" v="35" actId="20577"/>
          <ac:spMkLst>
            <pc:docMk/>
            <pc:sldMk cId="3209961034" sldId="259"/>
            <ac:spMk id="7" creationId="{B5883DD7-06CA-42A7-A563-52C2D396B840}"/>
          </ac:spMkLst>
        </pc:spChg>
      </pc:sldChg>
      <pc:sldChg chg="modSp mod">
        <pc:chgData name="Gloria Kelly" userId="0eb10fc0-135b-4a1f-9da1-5fdba5b10864" providerId="ADAL" clId="{EF54CD4C-A1CC-0449-88F0-8AE9C9D08178}" dt="2025-04-23T21:04:41.157" v="59" actId="14100"/>
        <pc:sldMkLst>
          <pc:docMk/>
          <pc:sldMk cId="234958848" sldId="260"/>
        </pc:sldMkLst>
        <pc:spChg chg="mod">
          <ac:chgData name="Gloria Kelly" userId="0eb10fc0-135b-4a1f-9da1-5fdba5b10864" providerId="ADAL" clId="{EF54CD4C-A1CC-0449-88F0-8AE9C9D08178}" dt="2025-04-23T21:04:37.140" v="58" actId="1076"/>
          <ac:spMkLst>
            <pc:docMk/>
            <pc:sldMk cId="234958848" sldId="260"/>
            <ac:spMk id="7" creationId="{8183A1E6-6587-4583-B2AE-824FD0EA3021}"/>
          </ac:spMkLst>
        </pc:spChg>
        <pc:picChg chg="mod">
          <ac:chgData name="Gloria Kelly" userId="0eb10fc0-135b-4a1f-9da1-5fdba5b10864" providerId="ADAL" clId="{EF54CD4C-A1CC-0449-88F0-8AE9C9D08178}" dt="2025-04-23T21:04:41.157" v="59" actId="14100"/>
          <ac:picMkLst>
            <pc:docMk/>
            <pc:sldMk cId="234958848" sldId="260"/>
            <ac:picMk id="6" creationId="{597BC203-CFCD-4705-8210-EDF97D301BF8}"/>
          </ac:picMkLst>
        </pc:picChg>
      </pc:sldChg>
      <pc:sldChg chg="modSp mod">
        <pc:chgData name="Gloria Kelly" userId="0eb10fc0-135b-4a1f-9da1-5fdba5b10864" providerId="ADAL" clId="{EF54CD4C-A1CC-0449-88F0-8AE9C9D08178}" dt="2025-04-23T21:05:57.536" v="73" actId="1036"/>
        <pc:sldMkLst>
          <pc:docMk/>
          <pc:sldMk cId="986631891" sldId="261"/>
        </pc:sldMkLst>
        <pc:spChg chg="mod">
          <ac:chgData name="Gloria Kelly" userId="0eb10fc0-135b-4a1f-9da1-5fdba5b10864" providerId="ADAL" clId="{EF54CD4C-A1CC-0449-88F0-8AE9C9D08178}" dt="2025-04-23T21:05:37.093" v="68" actId="1076"/>
          <ac:spMkLst>
            <pc:docMk/>
            <pc:sldMk cId="986631891" sldId="261"/>
            <ac:spMk id="2" creationId="{9DD2E11D-2059-CD25-D30A-861DE3E8092F}"/>
          </ac:spMkLst>
        </pc:spChg>
        <pc:spChg chg="mod">
          <ac:chgData name="Gloria Kelly" userId="0eb10fc0-135b-4a1f-9da1-5fdba5b10864" providerId="ADAL" clId="{EF54CD4C-A1CC-0449-88F0-8AE9C9D08178}" dt="2025-04-23T21:05:29.927" v="66" actId="1076"/>
          <ac:spMkLst>
            <pc:docMk/>
            <pc:sldMk cId="986631891" sldId="261"/>
            <ac:spMk id="5" creationId="{DFEB2629-94DB-4677-87DE-44A013575461}"/>
          </ac:spMkLst>
        </pc:spChg>
        <pc:picChg chg="mod">
          <ac:chgData name="Gloria Kelly" userId="0eb10fc0-135b-4a1f-9da1-5fdba5b10864" providerId="ADAL" clId="{EF54CD4C-A1CC-0449-88F0-8AE9C9D08178}" dt="2025-04-23T21:05:57.536" v="73" actId="1036"/>
          <ac:picMkLst>
            <pc:docMk/>
            <pc:sldMk cId="986631891" sldId="261"/>
            <ac:picMk id="4" creationId="{CB379232-4E0F-4AC3-B36A-C56B36959342}"/>
          </ac:picMkLst>
        </pc:picChg>
        <pc:picChg chg="mod">
          <ac:chgData name="Gloria Kelly" userId="0eb10fc0-135b-4a1f-9da1-5fdba5b10864" providerId="ADAL" clId="{EF54CD4C-A1CC-0449-88F0-8AE9C9D08178}" dt="2025-04-23T21:05:42.496" v="70" actId="14100"/>
          <ac:picMkLst>
            <pc:docMk/>
            <pc:sldMk cId="986631891" sldId="261"/>
            <ac:picMk id="6" creationId="{9BFE1BD4-E93E-4F59-99FF-F5F017B08242}"/>
          </ac:picMkLst>
        </pc:picChg>
        <pc:picChg chg="mod">
          <ac:chgData name="Gloria Kelly" userId="0eb10fc0-135b-4a1f-9da1-5fdba5b10864" providerId="ADAL" clId="{EF54CD4C-A1CC-0449-88F0-8AE9C9D08178}" dt="2025-04-23T21:05:32.521" v="67" actId="1076"/>
          <ac:picMkLst>
            <pc:docMk/>
            <pc:sldMk cId="986631891" sldId="261"/>
            <ac:picMk id="7" creationId="{A9BBE989-B86F-45D1-B200-BB66C418254F}"/>
          </ac:picMkLst>
        </pc:picChg>
      </pc:sldChg>
      <pc:sldChg chg="modSp mod">
        <pc:chgData name="Gloria Kelly" userId="0eb10fc0-135b-4a1f-9da1-5fdba5b10864" providerId="ADAL" clId="{EF54CD4C-A1CC-0449-88F0-8AE9C9D08178}" dt="2025-04-23T21:06:21.866" v="76" actId="12"/>
        <pc:sldMkLst>
          <pc:docMk/>
          <pc:sldMk cId="2859252813" sldId="262"/>
        </pc:sldMkLst>
        <pc:spChg chg="mod">
          <ac:chgData name="Gloria Kelly" userId="0eb10fc0-135b-4a1f-9da1-5fdba5b10864" providerId="ADAL" clId="{EF54CD4C-A1CC-0449-88F0-8AE9C9D08178}" dt="2025-04-23T21:06:21.866" v="76" actId="12"/>
          <ac:spMkLst>
            <pc:docMk/>
            <pc:sldMk cId="2859252813" sldId="262"/>
            <ac:spMk id="3" creationId="{04CA926E-8B4A-4F41-A4AE-2B60FF150196}"/>
          </ac:spMkLst>
        </pc:spChg>
      </pc:sldChg>
      <pc:sldChg chg="modSp mod">
        <pc:chgData name="Gloria Kelly" userId="0eb10fc0-135b-4a1f-9da1-5fdba5b10864" providerId="ADAL" clId="{EF54CD4C-A1CC-0449-88F0-8AE9C9D08178}" dt="2025-04-23T21:06:44.987" v="78" actId="12"/>
        <pc:sldMkLst>
          <pc:docMk/>
          <pc:sldMk cId="4157410093" sldId="263"/>
        </pc:sldMkLst>
        <pc:spChg chg="mod">
          <ac:chgData name="Gloria Kelly" userId="0eb10fc0-135b-4a1f-9da1-5fdba5b10864" providerId="ADAL" clId="{EF54CD4C-A1CC-0449-88F0-8AE9C9D08178}" dt="2025-04-23T21:06:44.987" v="78" actId="12"/>
          <ac:spMkLst>
            <pc:docMk/>
            <pc:sldMk cId="4157410093" sldId="263"/>
            <ac:spMk id="5" creationId="{342D5740-2CC4-424F-B07C-05C5D0D02125}"/>
          </ac:spMkLst>
        </pc:spChg>
      </pc:sldChg>
      <pc:sldChg chg="modSp mod">
        <pc:chgData name="Gloria Kelly" userId="0eb10fc0-135b-4a1f-9da1-5fdba5b10864" providerId="ADAL" clId="{EF54CD4C-A1CC-0449-88F0-8AE9C9D08178}" dt="2025-04-23T21:07:17.848" v="90" actId="1037"/>
        <pc:sldMkLst>
          <pc:docMk/>
          <pc:sldMk cId="3841639051" sldId="264"/>
        </pc:sldMkLst>
        <pc:picChg chg="mod">
          <ac:chgData name="Gloria Kelly" userId="0eb10fc0-135b-4a1f-9da1-5fdba5b10864" providerId="ADAL" clId="{EF54CD4C-A1CC-0449-88F0-8AE9C9D08178}" dt="2025-04-23T21:07:17.848" v="90" actId="1037"/>
          <ac:picMkLst>
            <pc:docMk/>
            <pc:sldMk cId="3841639051" sldId="264"/>
            <ac:picMk id="4" creationId="{D87EC8B9-A771-4A01-B18B-82B7240C8FC0}"/>
          </ac:picMkLst>
        </pc:picChg>
      </pc:sldChg>
      <pc:sldChg chg="modSp mod">
        <pc:chgData name="Gloria Kelly" userId="0eb10fc0-135b-4a1f-9da1-5fdba5b10864" providerId="ADAL" clId="{EF54CD4C-A1CC-0449-88F0-8AE9C9D08178}" dt="2025-04-23T21:09:07.034" v="103" actId="20577"/>
        <pc:sldMkLst>
          <pc:docMk/>
          <pc:sldMk cId="3131649454" sldId="268"/>
        </pc:sldMkLst>
        <pc:spChg chg="mod">
          <ac:chgData name="Gloria Kelly" userId="0eb10fc0-135b-4a1f-9da1-5fdba5b10864" providerId="ADAL" clId="{EF54CD4C-A1CC-0449-88F0-8AE9C9D08178}" dt="2025-04-23T21:09:07.034" v="103" actId="20577"/>
          <ac:spMkLst>
            <pc:docMk/>
            <pc:sldMk cId="3131649454" sldId="268"/>
            <ac:spMk id="5" creationId="{F0153DBA-9554-436F-81D1-7B904109B693}"/>
          </ac:spMkLst>
        </pc:spChg>
      </pc:sldChg>
      <pc:sldChg chg="modSp mod">
        <pc:chgData name="Gloria Kelly" userId="0eb10fc0-135b-4a1f-9da1-5fdba5b10864" providerId="ADAL" clId="{EF54CD4C-A1CC-0449-88F0-8AE9C9D08178}" dt="2025-04-23T21:09:32.396" v="107" actId="14100"/>
        <pc:sldMkLst>
          <pc:docMk/>
          <pc:sldMk cId="208588076" sldId="269"/>
        </pc:sldMkLst>
        <pc:picChg chg="mod">
          <ac:chgData name="Gloria Kelly" userId="0eb10fc0-135b-4a1f-9da1-5fdba5b10864" providerId="ADAL" clId="{EF54CD4C-A1CC-0449-88F0-8AE9C9D08178}" dt="2025-04-23T21:09:26.637" v="105" actId="1076"/>
          <ac:picMkLst>
            <pc:docMk/>
            <pc:sldMk cId="208588076" sldId="269"/>
            <ac:picMk id="4" creationId="{B1C5327A-BA69-4706-9A04-052E8BC02111}"/>
          </ac:picMkLst>
        </pc:picChg>
        <pc:picChg chg="mod">
          <ac:chgData name="Gloria Kelly" userId="0eb10fc0-135b-4a1f-9da1-5fdba5b10864" providerId="ADAL" clId="{EF54CD4C-A1CC-0449-88F0-8AE9C9D08178}" dt="2025-04-23T21:09:32.396" v="107" actId="14100"/>
          <ac:picMkLst>
            <pc:docMk/>
            <pc:sldMk cId="208588076" sldId="269"/>
            <ac:picMk id="5" creationId="{4970441F-F2FB-48CC-8393-A4E1CDED56C6}"/>
          </ac:picMkLst>
        </pc:picChg>
      </pc:sldChg>
      <pc:sldChg chg="modSp mod">
        <pc:chgData name="Gloria Kelly" userId="0eb10fc0-135b-4a1f-9da1-5fdba5b10864" providerId="ADAL" clId="{EF54CD4C-A1CC-0449-88F0-8AE9C9D08178}" dt="2025-04-23T21:10:01.963" v="113" actId="20577"/>
        <pc:sldMkLst>
          <pc:docMk/>
          <pc:sldMk cId="4025662272" sldId="270"/>
        </pc:sldMkLst>
        <pc:spChg chg="mod">
          <ac:chgData name="Gloria Kelly" userId="0eb10fc0-135b-4a1f-9da1-5fdba5b10864" providerId="ADAL" clId="{EF54CD4C-A1CC-0449-88F0-8AE9C9D08178}" dt="2025-04-23T21:10:01.963" v="113" actId="20577"/>
          <ac:spMkLst>
            <pc:docMk/>
            <pc:sldMk cId="4025662272" sldId="270"/>
            <ac:spMk id="9" creationId="{0624BAC2-0A79-41D5-A2AC-C46495432FE8}"/>
          </ac:spMkLst>
        </pc:spChg>
        <pc:picChg chg="mod">
          <ac:chgData name="Gloria Kelly" userId="0eb10fc0-135b-4a1f-9da1-5fdba5b10864" providerId="ADAL" clId="{EF54CD4C-A1CC-0449-88F0-8AE9C9D08178}" dt="2025-04-23T21:09:54.682" v="111" actId="1076"/>
          <ac:picMkLst>
            <pc:docMk/>
            <pc:sldMk cId="4025662272" sldId="270"/>
            <ac:picMk id="4" creationId="{CA5DDFA4-83FC-426B-A0CE-9DFDA55D397D}"/>
          </ac:picMkLst>
        </pc:picChg>
      </pc:sldChg>
      <pc:sldChg chg="modSp mod">
        <pc:chgData name="Gloria Kelly" userId="0eb10fc0-135b-4a1f-9da1-5fdba5b10864" providerId="ADAL" clId="{EF54CD4C-A1CC-0449-88F0-8AE9C9D08178}" dt="2025-04-23T21:10:57.937" v="117" actId="12"/>
        <pc:sldMkLst>
          <pc:docMk/>
          <pc:sldMk cId="2541117271" sldId="272"/>
        </pc:sldMkLst>
        <pc:spChg chg="mod">
          <ac:chgData name="Gloria Kelly" userId="0eb10fc0-135b-4a1f-9da1-5fdba5b10864" providerId="ADAL" clId="{EF54CD4C-A1CC-0449-88F0-8AE9C9D08178}" dt="2025-04-23T21:10:57.937" v="117" actId="12"/>
          <ac:spMkLst>
            <pc:docMk/>
            <pc:sldMk cId="2541117271" sldId="272"/>
            <ac:spMk id="5" creationId="{3BBC0EFD-7C5C-49CC-ABB6-CA4D73576794}"/>
          </ac:spMkLst>
        </pc:spChg>
      </pc:sldChg>
      <pc:sldChg chg="modSp mod">
        <pc:chgData name="Gloria Kelly" userId="0eb10fc0-135b-4a1f-9da1-5fdba5b10864" providerId="ADAL" clId="{EF54CD4C-A1CC-0449-88F0-8AE9C9D08178}" dt="2025-04-23T21:11:41.480" v="120" actId="20577"/>
        <pc:sldMkLst>
          <pc:docMk/>
          <pc:sldMk cId="551262520" sldId="274"/>
        </pc:sldMkLst>
        <pc:spChg chg="mod">
          <ac:chgData name="Gloria Kelly" userId="0eb10fc0-135b-4a1f-9da1-5fdba5b10864" providerId="ADAL" clId="{EF54CD4C-A1CC-0449-88F0-8AE9C9D08178}" dt="2025-04-23T21:11:41.480" v="120" actId="20577"/>
          <ac:spMkLst>
            <pc:docMk/>
            <pc:sldMk cId="551262520" sldId="274"/>
            <ac:spMk id="3" creationId="{B817F470-0666-4F36-8424-0D8C1D4BC21B}"/>
          </ac:spMkLst>
        </pc:spChg>
      </pc:sldChg>
      <pc:sldChg chg="modSp mod">
        <pc:chgData name="Gloria Kelly" userId="0eb10fc0-135b-4a1f-9da1-5fdba5b10864" providerId="ADAL" clId="{EF54CD4C-A1CC-0449-88F0-8AE9C9D08178}" dt="2025-04-23T21:11:11.386" v="119" actId="113"/>
        <pc:sldMkLst>
          <pc:docMk/>
          <pc:sldMk cId="2576486836" sldId="275"/>
        </pc:sldMkLst>
        <pc:spChg chg="mod">
          <ac:chgData name="Gloria Kelly" userId="0eb10fc0-135b-4a1f-9da1-5fdba5b10864" providerId="ADAL" clId="{EF54CD4C-A1CC-0449-88F0-8AE9C9D08178}" dt="2025-04-23T21:11:11.386" v="119" actId="113"/>
          <ac:spMkLst>
            <pc:docMk/>
            <pc:sldMk cId="2576486836" sldId="275"/>
            <ac:spMk id="8" creationId="{E62A261D-FA95-4253-9CC1-5F401A07C120}"/>
          </ac:spMkLst>
        </pc:spChg>
      </pc:sldChg>
      <pc:sldChg chg="modSp mod">
        <pc:chgData name="Gloria Kelly" userId="0eb10fc0-135b-4a1f-9da1-5fdba5b10864" providerId="ADAL" clId="{EF54CD4C-A1CC-0449-88F0-8AE9C9D08178}" dt="2025-04-23T21:19:42.858" v="195" actId="1076"/>
        <pc:sldMkLst>
          <pc:docMk/>
          <pc:sldMk cId="1614202184" sldId="277"/>
        </pc:sldMkLst>
        <pc:spChg chg="mod">
          <ac:chgData name="Gloria Kelly" userId="0eb10fc0-135b-4a1f-9da1-5fdba5b10864" providerId="ADAL" clId="{EF54CD4C-A1CC-0449-88F0-8AE9C9D08178}" dt="2025-04-23T21:19:36.320" v="194" actId="20577"/>
          <ac:spMkLst>
            <pc:docMk/>
            <pc:sldMk cId="1614202184" sldId="277"/>
            <ac:spMk id="5" creationId="{5422ED7F-575B-408A-85C5-6B78D2F87952}"/>
          </ac:spMkLst>
        </pc:spChg>
        <pc:picChg chg="mod">
          <ac:chgData name="Gloria Kelly" userId="0eb10fc0-135b-4a1f-9da1-5fdba5b10864" providerId="ADAL" clId="{EF54CD4C-A1CC-0449-88F0-8AE9C9D08178}" dt="2025-04-23T21:19:42.858" v="195" actId="1076"/>
          <ac:picMkLst>
            <pc:docMk/>
            <pc:sldMk cId="1614202184" sldId="277"/>
            <ac:picMk id="7" creationId="{9674D3C2-B0C1-418C-BE5F-6FFE420DCF49}"/>
          </ac:picMkLst>
        </pc:picChg>
      </pc:sldChg>
      <pc:sldChg chg="modSp mod">
        <pc:chgData name="Gloria Kelly" userId="0eb10fc0-135b-4a1f-9da1-5fdba5b10864" providerId="ADAL" clId="{EF54CD4C-A1CC-0449-88F0-8AE9C9D08178}" dt="2025-04-23T21:19:54.928" v="196" actId="20577"/>
        <pc:sldMkLst>
          <pc:docMk/>
          <pc:sldMk cId="1780250885" sldId="279"/>
        </pc:sldMkLst>
        <pc:spChg chg="mod">
          <ac:chgData name="Gloria Kelly" userId="0eb10fc0-135b-4a1f-9da1-5fdba5b10864" providerId="ADAL" clId="{EF54CD4C-A1CC-0449-88F0-8AE9C9D08178}" dt="2025-04-23T21:19:54.928" v="196" actId="20577"/>
          <ac:spMkLst>
            <pc:docMk/>
            <pc:sldMk cId="1780250885" sldId="279"/>
            <ac:spMk id="2" creationId="{325AB6FD-2CFF-45A7-9700-FB780B6BF260}"/>
          </ac:spMkLst>
        </pc:spChg>
      </pc:sldChg>
      <pc:sldChg chg="modSp mod">
        <pc:chgData name="Gloria Kelly" userId="0eb10fc0-135b-4a1f-9da1-5fdba5b10864" providerId="ADAL" clId="{EF54CD4C-A1CC-0449-88F0-8AE9C9D08178}" dt="2025-04-23T21:20:39.458" v="198" actId="20577"/>
        <pc:sldMkLst>
          <pc:docMk/>
          <pc:sldMk cId="3547269570" sldId="280"/>
        </pc:sldMkLst>
        <pc:spChg chg="mod">
          <ac:chgData name="Gloria Kelly" userId="0eb10fc0-135b-4a1f-9da1-5fdba5b10864" providerId="ADAL" clId="{EF54CD4C-A1CC-0449-88F0-8AE9C9D08178}" dt="2025-04-23T21:20:39.458" v="198" actId="20577"/>
          <ac:spMkLst>
            <pc:docMk/>
            <pc:sldMk cId="3547269570" sldId="280"/>
            <ac:spMk id="5" creationId="{D7D3CD1B-984F-431C-A46D-6409666D7AEE}"/>
          </ac:spMkLst>
        </pc:spChg>
      </pc:sldChg>
      <pc:sldChg chg="modSp mod">
        <pc:chgData name="Gloria Kelly" userId="0eb10fc0-135b-4a1f-9da1-5fdba5b10864" providerId="ADAL" clId="{EF54CD4C-A1CC-0449-88F0-8AE9C9D08178}" dt="2025-04-23T21:03:17.403" v="55" actId="20577"/>
        <pc:sldMkLst>
          <pc:docMk/>
          <pc:sldMk cId="3047365247" sldId="282"/>
        </pc:sldMkLst>
        <pc:spChg chg="mod">
          <ac:chgData name="Gloria Kelly" userId="0eb10fc0-135b-4a1f-9da1-5fdba5b10864" providerId="ADAL" clId="{EF54CD4C-A1CC-0449-88F0-8AE9C9D08178}" dt="2025-04-23T21:02:11.838" v="47" actId="1076"/>
          <ac:spMkLst>
            <pc:docMk/>
            <pc:sldMk cId="3047365247" sldId="282"/>
            <ac:spMk id="2" creationId="{D7E63214-7A2C-4D08-A928-38E91FB11ADC}"/>
          </ac:spMkLst>
        </pc:spChg>
        <pc:spChg chg="mod">
          <ac:chgData name="Gloria Kelly" userId="0eb10fc0-135b-4a1f-9da1-5fdba5b10864" providerId="ADAL" clId="{EF54CD4C-A1CC-0449-88F0-8AE9C9D08178}" dt="2025-04-23T21:03:17.403" v="55" actId="20577"/>
          <ac:spMkLst>
            <pc:docMk/>
            <pc:sldMk cId="3047365247" sldId="282"/>
            <ac:spMk id="6" creationId="{F558EB80-B303-4EDA-87E9-1FBE47CE62EE}"/>
          </ac:spMkLst>
        </pc:spChg>
        <pc:spChg chg="mod">
          <ac:chgData name="Gloria Kelly" userId="0eb10fc0-135b-4a1f-9da1-5fdba5b10864" providerId="ADAL" clId="{EF54CD4C-A1CC-0449-88F0-8AE9C9D08178}" dt="2025-04-23T21:02:49.417" v="51" actId="255"/>
          <ac:spMkLst>
            <pc:docMk/>
            <pc:sldMk cId="3047365247" sldId="282"/>
            <ac:spMk id="7" creationId="{C4F7478C-5275-4328-811F-89805CBF0E56}"/>
          </ac:spMkLst>
        </pc:spChg>
      </pc:sldChg>
      <pc:sldChg chg="modSp mod">
        <pc:chgData name="Gloria Kelly" userId="0eb10fc0-135b-4a1f-9da1-5fdba5b10864" providerId="ADAL" clId="{EF54CD4C-A1CC-0449-88F0-8AE9C9D08178}" dt="2025-04-23T21:14:49.703" v="140" actId="1076"/>
        <pc:sldMkLst>
          <pc:docMk/>
          <pc:sldMk cId="4239909902" sldId="284"/>
        </pc:sldMkLst>
        <pc:spChg chg="mod">
          <ac:chgData name="Gloria Kelly" userId="0eb10fc0-135b-4a1f-9da1-5fdba5b10864" providerId="ADAL" clId="{EF54CD4C-A1CC-0449-88F0-8AE9C9D08178}" dt="2025-04-23T21:14:40.879" v="139" actId="12"/>
          <ac:spMkLst>
            <pc:docMk/>
            <pc:sldMk cId="4239909902" sldId="284"/>
            <ac:spMk id="5" creationId="{5CA3BFD6-D8EA-4C6B-BEB4-C5B0015B534A}"/>
          </ac:spMkLst>
        </pc:spChg>
        <pc:picChg chg="mod">
          <ac:chgData name="Gloria Kelly" userId="0eb10fc0-135b-4a1f-9da1-5fdba5b10864" providerId="ADAL" clId="{EF54CD4C-A1CC-0449-88F0-8AE9C9D08178}" dt="2025-04-23T21:14:49.703" v="140" actId="1076"/>
          <ac:picMkLst>
            <pc:docMk/>
            <pc:sldMk cId="4239909902" sldId="284"/>
            <ac:picMk id="4" creationId="{1D7DECAC-37A4-4785-B282-A78EF75AFE2A}"/>
          </ac:picMkLst>
        </pc:picChg>
      </pc:sldChg>
      <pc:sldChg chg="addSp modSp mod">
        <pc:chgData name="Gloria Kelly" userId="0eb10fc0-135b-4a1f-9da1-5fdba5b10864" providerId="ADAL" clId="{EF54CD4C-A1CC-0449-88F0-8AE9C9D08178}" dt="2025-04-23T21:17:20.799" v="168" actId="553"/>
        <pc:sldMkLst>
          <pc:docMk/>
          <pc:sldMk cId="3799024361" sldId="285"/>
        </pc:sldMkLst>
        <pc:spChg chg="mod">
          <ac:chgData name="Gloria Kelly" userId="0eb10fc0-135b-4a1f-9da1-5fdba5b10864" providerId="ADAL" clId="{EF54CD4C-A1CC-0449-88F0-8AE9C9D08178}" dt="2025-04-23T21:16:54.298" v="165" actId="20577"/>
          <ac:spMkLst>
            <pc:docMk/>
            <pc:sldMk cId="3799024361" sldId="285"/>
            <ac:spMk id="5" creationId="{FE29C801-C95C-4A9A-AB30-5399BF45812B}"/>
          </ac:spMkLst>
        </pc:spChg>
        <pc:cxnChg chg="add mod">
          <ac:chgData name="Gloria Kelly" userId="0eb10fc0-135b-4a1f-9da1-5fdba5b10864" providerId="ADAL" clId="{EF54CD4C-A1CC-0449-88F0-8AE9C9D08178}" dt="2025-04-23T21:17:20.799" v="168" actId="553"/>
          <ac:cxnSpMkLst>
            <pc:docMk/>
            <pc:sldMk cId="3799024361" sldId="285"/>
            <ac:cxnSpMk id="6" creationId="{39E51D37-11A8-31B6-EEBE-18F320EAF2D2}"/>
          </ac:cxnSpMkLst>
        </pc:cxnChg>
        <pc:cxnChg chg="add mod">
          <ac:chgData name="Gloria Kelly" userId="0eb10fc0-135b-4a1f-9da1-5fdba5b10864" providerId="ADAL" clId="{EF54CD4C-A1CC-0449-88F0-8AE9C9D08178}" dt="2025-04-23T21:17:20.799" v="168" actId="553"/>
          <ac:cxnSpMkLst>
            <pc:docMk/>
            <pc:sldMk cId="3799024361" sldId="285"/>
            <ac:cxnSpMk id="7" creationId="{58F06AD7-50DD-A090-CEB1-0CC1D9AB06EE}"/>
          </ac:cxnSpMkLst>
        </pc:cxnChg>
        <pc:cxnChg chg="add mod">
          <ac:chgData name="Gloria Kelly" userId="0eb10fc0-135b-4a1f-9da1-5fdba5b10864" providerId="ADAL" clId="{EF54CD4C-A1CC-0449-88F0-8AE9C9D08178}" dt="2025-04-23T21:17:20.799" v="168" actId="553"/>
          <ac:cxnSpMkLst>
            <pc:docMk/>
            <pc:sldMk cId="3799024361" sldId="285"/>
            <ac:cxnSpMk id="8" creationId="{E6B05226-BF90-9810-FA98-2A1DE59B2E7F}"/>
          </ac:cxnSpMkLst>
        </pc:cxnChg>
      </pc:sldChg>
      <pc:sldChg chg="addSp delSp modSp mod">
        <pc:chgData name="Gloria Kelly" userId="0eb10fc0-135b-4a1f-9da1-5fdba5b10864" providerId="ADAL" clId="{EF54CD4C-A1CC-0449-88F0-8AE9C9D08178}" dt="2025-04-23T21:13:48.188" v="130" actId="1076"/>
        <pc:sldMkLst>
          <pc:docMk/>
          <pc:sldMk cId="1915036503" sldId="291"/>
        </pc:sldMkLst>
        <pc:picChg chg="add mod">
          <ac:chgData name="Gloria Kelly" userId="0eb10fc0-135b-4a1f-9da1-5fdba5b10864" providerId="ADAL" clId="{EF54CD4C-A1CC-0449-88F0-8AE9C9D08178}" dt="2025-04-23T21:13:48.188" v="130" actId="1076"/>
          <ac:picMkLst>
            <pc:docMk/>
            <pc:sldMk cId="1915036503" sldId="291"/>
            <ac:picMk id="3" creationId="{9EAD0503-06E3-8972-B137-A83446A32FDB}"/>
          </ac:picMkLst>
        </pc:picChg>
        <pc:picChg chg="del">
          <ac:chgData name="Gloria Kelly" userId="0eb10fc0-135b-4a1f-9da1-5fdba5b10864" providerId="ADAL" clId="{EF54CD4C-A1CC-0449-88F0-8AE9C9D08178}" dt="2025-04-23T21:13:41.803" v="127" actId="478"/>
          <ac:picMkLst>
            <pc:docMk/>
            <pc:sldMk cId="1915036503" sldId="291"/>
            <ac:picMk id="5" creationId="{62FA3846-A6AD-4EE5-95BE-F247B4817C7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c:spPr>
          <c:dPt>
            <c:idx val="0"/>
            <c:bubble3D val="0"/>
            <c:spPr>
              <a:solidFill>
                <a:srgbClr val="D2292C">
                  <a:lumMod val="60000"/>
                  <a:lumOff val="40000"/>
                </a:srgbClr>
              </a:solidFill>
              <a:ln w="9525">
                <a:solidFill>
                  <a:schemeClr val="lt1"/>
                </a:solidFill>
              </a:ln>
              <a:effectLst/>
            </c:spPr>
            <c:extLst>
              <c:ext xmlns:c16="http://schemas.microsoft.com/office/drawing/2014/chart" uri="{C3380CC4-5D6E-409C-BE32-E72D297353CC}">
                <c16:uniqueId val="{00000001-45DD-4FA7-AF32-40A2EB994F0D}"/>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45DD-4FA7-AF32-40A2EB994F0D}"/>
              </c:ext>
            </c:extLst>
          </c:dPt>
          <c:cat>
            <c:strRef>
              <c:f>Sheet1!$A$2:$A$3</c:f>
              <c:strCache>
                <c:ptCount val="2"/>
                <c:pt idx="0">
                  <c:v>1st Qtr</c:v>
                </c:pt>
                <c:pt idx="1">
                  <c:v>2nd</c:v>
                </c:pt>
              </c:strCache>
            </c:strRef>
          </c:cat>
          <c:val>
            <c:numRef>
              <c:f>Sheet1!$B$2:$B$3</c:f>
              <c:numCache>
                <c:formatCode>General</c:formatCode>
                <c:ptCount val="2"/>
                <c:pt idx="0">
                  <c:v>1</c:v>
                </c:pt>
                <c:pt idx="1">
                  <c:v>0</c:v>
                </c:pt>
              </c:numCache>
            </c:numRef>
          </c:val>
          <c:extLst>
            <c:ext xmlns:c16="http://schemas.microsoft.com/office/drawing/2014/chart" uri="{C3380CC4-5D6E-409C-BE32-E72D297353CC}">
              <c16:uniqueId val="{00000004-45DD-4FA7-AF32-40A2EB994F0D}"/>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c:spPr>
          <c:dPt>
            <c:idx val="0"/>
            <c:bubble3D val="0"/>
            <c:spPr>
              <a:solidFill>
                <a:srgbClr val="D2292C">
                  <a:lumMod val="60000"/>
                  <a:lumOff val="40000"/>
                </a:srgbClr>
              </a:solidFill>
              <a:ln w="9525">
                <a:solidFill>
                  <a:schemeClr val="lt1"/>
                </a:solidFill>
              </a:ln>
              <a:effectLst/>
            </c:spPr>
            <c:extLst>
              <c:ext xmlns:c16="http://schemas.microsoft.com/office/drawing/2014/chart" uri="{C3380CC4-5D6E-409C-BE32-E72D297353CC}">
                <c16:uniqueId val="{00000001-BA8B-4E8E-96D7-5B406CC09B5F}"/>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BA8B-4E8E-96D7-5B406CC09B5F}"/>
              </c:ext>
            </c:extLst>
          </c:dPt>
          <c:cat>
            <c:strRef>
              <c:f>Sheet1!$A$2:$A$3</c:f>
              <c:strCache>
                <c:ptCount val="2"/>
                <c:pt idx="0">
                  <c:v>1st Qtr</c:v>
                </c:pt>
                <c:pt idx="1">
                  <c:v>2nd</c:v>
                </c:pt>
              </c:strCache>
            </c:strRef>
          </c:cat>
          <c:val>
            <c:numRef>
              <c:f>Sheet1!$B$2:$B$3</c:f>
              <c:numCache>
                <c:formatCode>General</c:formatCode>
                <c:ptCount val="2"/>
                <c:pt idx="0">
                  <c:v>0.92</c:v>
                </c:pt>
                <c:pt idx="1">
                  <c:v>0.08</c:v>
                </c:pt>
              </c:numCache>
            </c:numRef>
          </c:val>
          <c:extLst>
            <c:ext xmlns:c16="http://schemas.microsoft.com/office/drawing/2014/chart" uri="{C3380CC4-5D6E-409C-BE32-E72D297353CC}">
              <c16:uniqueId val="{00000004-BA8B-4E8E-96D7-5B406CC09B5F}"/>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88D9BB"/>
            </a:solidFill>
            <a:ln w="9525"/>
          </c:spPr>
          <c:dPt>
            <c:idx val="0"/>
            <c:bubble3D val="0"/>
            <c:spPr>
              <a:solidFill>
                <a:srgbClr val="88D9BB"/>
              </a:solidFill>
              <a:ln w="9525">
                <a:solidFill>
                  <a:schemeClr val="lt1"/>
                </a:solidFill>
              </a:ln>
              <a:effectLst/>
            </c:spPr>
            <c:extLst>
              <c:ext xmlns:c16="http://schemas.microsoft.com/office/drawing/2014/chart" uri="{C3380CC4-5D6E-409C-BE32-E72D297353CC}">
                <c16:uniqueId val="{00000001-8570-4C91-BD7E-7B822B60E1B7}"/>
              </c:ext>
            </c:extLst>
          </c:dPt>
          <c:dPt>
            <c:idx val="1"/>
            <c:bubble3D val="0"/>
            <c:spPr>
              <a:solidFill>
                <a:srgbClr val="88D9BB">
                  <a:lumMod val="20000"/>
                  <a:lumOff val="80000"/>
                </a:srgbClr>
              </a:solidFill>
              <a:ln w="9525">
                <a:solidFill>
                  <a:schemeClr val="lt1"/>
                </a:solidFill>
              </a:ln>
              <a:effectLst/>
            </c:spPr>
            <c:extLst>
              <c:ext xmlns:c16="http://schemas.microsoft.com/office/drawing/2014/chart" uri="{C3380CC4-5D6E-409C-BE32-E72D297353CC}">
                <c16:uniqueId val="{00000003-8570-4C91-BD7E-7B822B60E1B7}"/>
              </c:ext>
            </c:extLst>
          </c:dPt>
          <c:cat>
            <c:strRef>
              <c:f>Sheet1!$A$2:$A$3</c:f>
              <c:strCache>
                <c:ptCount val="2"/>
                <c:pt idx="0">
                  <c:v>1st Qtr</c:v>
                </c:pt>
                <c:pt idx="1">
                  <c:v>2nd</c:v>
                </c:pt>
              </c:strCache>
            </c:strRef>
          </c:cat>
          <c:val>
            <c:numRef>
              <c:f>Sheet1!$B$2:$B$3</c:f>
              <c:numCache>
                <c:formatCode>General</c:formatCode>
                <c:ptCount val="2"/>
                <c:pt idx="0">
                  <c:v>0.94</c:v>
                </c:pt>
                <c:pt idx="1">
                  <c:v>0.06</c:v>
                </c:pt>
              </c:numCache>
            </c:numRef>
          </c:val>
          <c:extLst>
            <c:ext xmlns:c16="http://schemas.microsoft.com/office/drawing/2014/chart" uri="{C3380CC4-5D6E-409C-BE32-E72D297353CC}">
              <c16:uniqueId val="{00000004-8570-4C91-BD7E-7B822B60E1B7}"/>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F6D6F">
                <a:lumMod val="20000"/>
                <a:lumOff val="80000"/>
              </a:srgbClr>
            </a:solidFill>
            <a:ln w="9525"/>
          </c:spPr>
          <c:dPt>
            <c:idx val="0"/>
            <c:bubble3D val="0"/>
            <c:spPr>
              <a:solidFill>
                <a:srgbClr val="DF6D6F">
                  <a:lumMod val="60000"/>
                  <a:lumOff val="40000"/>
                </a:srgbClr>
              </a:solidFill>
              <a:ln w="9525">
                <a:solidFill>
                  <a:schemeClr val="lt1"/>
                </a:solidFill>
              </a:ln>
              <a:effectLst/>
            </c:spPr>
            <c:extLst>
              <c:ext xmlns:c16="http://schemas.microsoft.com/office/drawing/2014/chart" uri="{C3380CC4-5D6E-409C-BE32-E72D297353CC}">
                <c16:uniqueId val="{00000001-89BE-44EF-B4D6-71E7110AD253}"/>
              </c:ext>
            </c:extLst>
          </c:dPt>
          <c:dPt>
            <c:idx val="1"/>
            <c:bubble3D val="0"/>
            <c:spPr>
              <a:solidFill>
                <a:srgbClr val="DF6D6F">
                  <a:lumMod val="20000"/>
                  <a:lumOff val="80000"/>
                </a:srgbClr>
              </a:solidFill>
              <a:ln w="9525">
                <a:solidFill>
                  <a:schemeClr val="lt1"/>
                </a:solidFill>
              </a:ln>
              <a:effectLst/>
            </c:spPr>
            <c:extLst>
              <c:ext xmlns:c16="http://schemas.microsoft.com/office/drawing/2014/chart" uri="{C3380CC4-5D6E-409C-BE32-E72D297353CC}">
                <c16:uniqueId val="{00000003-89BE-44EF-B4D6-71E7110AD253}"/>
              </c:ext>
            </c:extLst>
          </c:dPt>
          <c:cat>
            <c:strRef>
              <c:f>Sheet1!$A$2:$A$3</c:f>
              <c:strCache>
                <c:ptCount val="2"/>
                <c:pt idx="0">
                  <c:v>1st Qtr</c:v>
                </c:pt>
                <c:pt idx="1">
                  <c:v>2nd</c:v>
                </c:pt>
              </c:strCache>
            </c:strRef>
          </c:cat>
          <c:val>
            <c:numRef>
              <c:f>Sheet1!$B$2:$B$3</c:f>
              <c:numCache>
                <c:formatCode>General</c:formatCode>
                <c:ptCount val="2"/>
                <c:pt idx="0">
                  <c:v>1</c:v>
                </c:pt>
                <c:pt idx="1">
                  <c:v>0</c:v>
                </c:pt>
              </c:numCache>
            </c:numRef>
          </c:val>
          <c:extLst>
            <c:ext xmlns:c16="http://schemas.microsoft.com/office/drawing/2014/chart" uri="{C3380CC4-5D6E-409C-BE32-E72D297353CC}">
              <c16:uniqueId val="{00000004-89BE-44EF-B4D6-71E7110AD253}"/>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88D9BB"/>
            </a:solidFill>
            <a:ln w="9525"/>
          </c:spPr>
          <c:dPt>
            <c:idx val="0"/>
            <c:bubble3D val="0"/>
            <c:spPr>
              <a:solidFill>
                <a:srgbClr val="88D9BB">
                  <a:lumMod val="75000"/>
                </a:srgbClr>
              </a:solidFill>
              <a:ln w="9525">
                <a:solidFill>
                  <a:schemeClr val="lt1"/>
                </a:solidFill>
              </a:ln>
              <a:effectLst/>
            </c:spPr>
            <c:extLst>
              <c:ext xmlns:c16="http://schemas.microsoft.com/office/drawing/2014/chart" uri="{C3380CC4-5D6E-409C-BE32-E72D297353CC}">
                <c16:uniqueId val="{00000001-4E60-47F1-8C56-992E0F7B251C}"/>
              </c:ext>
            </c:extLst>
          </c:dPt>
          <c:dPt>
            <c:idx val="1"/>
            <c:bubble3D val="0"/>
            <c:spPr>
              <a:solidFill>
                <a:srgbClr val="88D9BB">
                  <a:lumMod val="20000"/>
                  <a:lumOff val="80000"/>
                </a:srgbClr>
              </a:solidFill>
              <a:ln w="9525">
                <a:solidFill>
                  <a:schemeClr val="lt1"/>
                </a:solidFill>
              </a:ln>
              <a:effectLst/>
            </c:spPr>
            <c:extLst>
              <c:ext xmlns:c16="http://schemas.microsoft.com/office/drawing/2014/chart" uri="{C3380CC4-5D6E-409C-BE32-E72D297353CC}">
                <c16:uniqueId val="{00000003-4E60-47F1-8C56-992E0F7B251C}"/>
              </c:ext>
            </c:extLst>
          </c:dPt>
          <c:cat>
            <c:strRef>
              <c:f>Sheet1!$A$2:$A$3</c:f>
              <c:strCache>
                <c:ptCount val="2"/>
                <c:pt idx="0">
                  <c:v>1st Qtr</c:v>
                </c:pt>
                <c:pt idx="1">
                  <c:v>2nd</c:v>
                </c:pt>
              </c:strCache>
            </c:strRef>
          </c:cat>
          <c:val>
            <c:numRef>
              <c:f>Sheet1!$B$2:$B$3</c:f>
              <c:numCache>
                <c:formatCode>General</c:formatCode>
                <c:ptCount val="2"/>
                <c:pt idx="0">
                  <c:v>0.94</c:v>
                </c:pt>
                <c:pt idx="1">
                  <c:v>0.06</c:v>
                </c:pt>
              </c:numCache>
            </c:numRef>
          </c:val>
          <c:extLst>
            <c:ext xmlns:c16="http://schemas.microsoft.com/office/drawing/2014/chart" uri="{C3380CC4-5D6E-409C-BE32-E72D297353CC}">
              <c16:uniqueId val="{00000004-4E60-47F1-8C56-992E0F7B251C}"/>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88D9BB"/>
            </a:solidFill>
            <a:ln w="9525"/>
          </c:spPr>
          <c:dPt>
            <c:idx val="0"/>
            <c:bubble3D val="0"/>
            <c:spPr>
              <a:solidFill>
                <a:srgbClr val="88D9BB">
                  <a:lumMod val="75000"/>
                </a:srgbClr>
              </a:solidFill>
              <a:ln w="9525">
                <a:solidFill>
                  <a:schemeClr val="lt1"/>
                </a:solidFill>
              </a:ln>
              <a:effectLst/>
            </c:spPr>
            <c:extLst>
              <c:ext xmlns:c16="http://schemas.microsoft.com/office/drawing/2014/chart" uri="{C3380CC4-5D6E-409C-BE32-E72D297353CC}">
                <c16:uniqueId val="{00000001-26FA-46B9-BB01-22F77E9928A7}"/>
              </c:ext>
            </c:extLst>
          </c:dPt>
          <c:dPt>
            <c:idx val="1"/>
            <c:bubble3D val="0"/>
            <c:spPr>
              <a:solidFill>
                <a:srgbClr val="88D9BB">
                  <a:lumMod val="20000"/>
                  <a:lumOff val="80000"/>
                </a:srgbClr>
              </a:solidFill>
              <a:ln w="9525">
                <a:solidFill>
                  <a:schemeClr val="lt1"/>
                </a:solidFill>
              </a:ln>
              <a:effectLst/>
            </c:spPr>
            <c:extLst>
              <c:ext xmlns:c16="http://schemas.microsoft.com/office/drawing/2014/chart" uri="{C3380CC4-5D6E-409C-BE32-E72D297353CC}">
                <c16:uniqueId val="{00000003-26FA-46B9-BB01-22F77E9928A7}"/>
              </c:ext>
            </c:extLst>
          </c:dPt>
          <c:cat>
            <c:strRef>
              <c:f>Sheet1!$A$2:$A$3</c:f>
              <c:strCache>
                <c:ptCount val="2"/>
                <c:pt idx="0">
                  <c:v>1st Qtr</c:v>
                </c:pt>
                <c:pt idx="1">
                  <c:v>2nd</c:v>
                </c:pt>
              </c:strCache>
            </c:strRef>
          </c:cat>
          <c:val>
            <c:numRef>
              <c:f>Sheet1!$B$2:$B$3</c:f>
              <c:numCache>
                <c:formatCode>General</c:formatCode>
                <c:ptCount val="2"/>
                <c:pt idx="0">
                  <c:v>0.96</c:v>
                </c:pt>
                <c:pt idx="1">
                  <c:v>0.04</c:v>
                </c:pt>
              </c:numCache>
            </c:numRef>
          </c:val>
          <c:extLst>
            <c:ext xmlns:c16="http://schemas.microsoft.com/office/drawing/2014/chart" uri="{C3380CC4-5D6E-409C-BE32-E72D297353CC}">
              <c16:uniqueId val="{00000004-26FA-46B9-BB01-22F77E9928A7}"/>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34261-CA4E-45CF-A12D-2A36FBC08C0F}" type="datetimeFigureOut">
              <a:rPr lang="en-GB" smtClean="0"/>
              <a:t>24/04/2025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C13E4-00AF-432E-B6D0-7DBC6EFB184B}" type="slidenum">
              <a:rPr lang="en-GB" smtClean="0"/>
              <a:t>‹#›</a:t>
            </a:fld>
            <a:endParaRPr lang="en-GB"/>
          </a:p>
        </p:txBody>
      </p:sp>
    </p:spTree>
    <p:extLst>
      <p:ext uri="{BB962C8B-B14F-4D97-AF65-F5344CB8AC3E}">
        <p14:creationId xmlns:p14="http://schemas.microsoft.com/office/powerpoint/2010/main" val="1578547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A473C694-E663-7E44-992D-C2D07CA7DBC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219261"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669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0291A-E6B9-40A9-9875-170CAB18C3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38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0291A-E6B9-40A9-9875-170CAB18C3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810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0291A-E6B9-40A9-9875-170CAB18C3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24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0291A-E6B9-40A9-9875-170CAB18C3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21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0291A-E6B9-40A9-9875-170CAB18C3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8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0291A-E6B9-40A9-9875-170CAB18C3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464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16F3-85CA-40CC-91CF-869A156937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8F78E2-C856-4332-BC36-7BE98CDB7A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0AC797-44A4-491A-BC8E-FD78DBDED1F2}"/>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5" name="Footer Placeholder 4">
            <a:extLst>
              <a:ext uri="{FF2B5EF4-FFF2-40B4-BE49-F238E27FC236}">
                <a16:creationId xmlns:a16="http://schemas.microsoft.com/office/drawing/2014/main" id="{D9F42C24-BCC9-43F6-9551-B41453C4CF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B8040B-909D-433B-B63A-C91BF2B9F0B2}"/>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209652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7F94-918B-4D54-8B65-68095F3FB1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92947B-A800-4EE4-A73B-68CDA2F3F4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522494-1D75-451D-B2C1-68B88B1651C1}"/>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5" name="Footer Placeholder 4">
            <a:extLst>
              <a:ext uri="{FF2B5EF4-FFF2-40B4-BE49-F238E27FC236}">
                <a16:creationId xmlns:a16="http://schemas.microsoft.com/office/drawing/2014/main" id="{6695300C-FF63-48A2-8A5C-91AE9B7B92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3D8075-03C6-4CC9-9B80-BF814BACDABA}"/>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379328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720317-955E-4A7E-B16D-F60BC1636B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DF9A90-1190-4B57-B6B8-77C7111330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2A21B9-148F-47D0-A585-35F2F7D6C110}"/>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5" name="Footer Placeholder 4">
            <a:extLst>
              <a:ext uri="{FF2B5EF4-FFF2-40B4-BE49-F238E27FC236}">
                <a16:creationId xmlns:a16="http://schemas.microsoft.com/office/drawing/2014/main" id="{9410CB10-7DCE-480D-80F7-882EDB8BFD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642BFE-B68C-4370-8332-BFC7E3B80180}"/>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1165260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450F-1556-4EEF-983F-20CF71AE5EDF}"/>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E10667B0-D365-480C-A081-CD53454E9255}"/>
              </a:ext>
            </a:extLst>
          </p:cNvPr>
          <p:cNvSpPr>
            <a:spLocks noGrp="1"/>
          </p:cNvSpPr>
          <p:nvPr>
            <p:ph type="ftr" sz="quarter" idx="11"/>
          </p:nvPr>
        </p:nvSpPr>
        <p:spPr>
          <a:xfrm>
            <a:off x="1955999" y="6623237"/>
            <a:ext cx="8280000" cy="19647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1F7765BB-5184-406C-AA15-68A02C6F6270}"/>
              </a:ext>
            </a:extLst>
          </p:cNvPr>
          <p:cNvSpPr>
            <a:spLocks noGrp="1"/>
          </p:cNvSpPr>
          <p:nvPr>
            <p:ph type="sldNum" sz="quarter" idx="12"/>
          </p:nvPr>
        </p:nvSpPr>
        <p:spPr/>
        <p:txBody>
          <a:bodyPr/>
          <a:lstStyle/>
          <a:p>
            <a:fld id="{F1CB2D96-9EFD-4E3C-87AF-D0F16F31F4DB}" type="slidenum">
              <a:rPr lang="en-GB" smtClean="0"/>
              <a:t>‹#›</a:t>
            </a:fld>
            <a:endParaRPr lang="en-GB"/>
          </a:p>
        </p:txBody>
      </p:sp>
      <p:sp>
        <p:nvSpPr>
          <p:cNvPr id="3" name="Content Placeholder 2">
            <a:extLst>
              <a:ext uri="{FF2B5EF4-FFF2-40B4-BE49-F238E27FC236}">
                <a16:creationId xmlns:a16="http://schemas.microsoft.com/office/drawing/2014/main" id="{C17B7B5E-D73E-BE9C-4D8C-18ABD8B04E07}"/>
              </a:ext>
            </a:extLst>
          </p:cNvPr>
          <p:cNvSpPr>
            <a:spLocks noGrp="1"/>
          </p:cNvSpPr>
          <p:nvPr>
            <p:ph idx="17" hasCustomPrompt="1"/>
          </p:nvPr>
        </p:nvSpPr>
        <p:spPr>
          <a:xfrm>
            <a:off x="479424" y="6053497"/>
            <a:ext cx="9756576" cy="183503"/>
          </a:xfrm>
        </p:spPr>
        <p:txBody>
          <a:bodyPr anchor="t"/>
          <a:lstStyle>
            <a:lvl1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lang="en-GB" sz="800" b="0" kern="1200" dirty="0">
                <a:solidFill>
                  <a:schemeClr val="bg1">
                    <a:lumMod val="50000"/>
                  </a:schemeClr>
                </a:solidFill>
                <a:latin typeface="+mn-lt"/>
                <a:ea typeface="+mn-ea"/>
                <a:cs typeface="+mn-cs"/>
              </a:defRPr>
            </a:lvl5pPr>
          </a:lstStyle>
          <a:p>
            <a:r>
              <a:rPr lang="en-GB" dirty="0"/>
              <a:t>References and/or Footnotes</a:t>
            </a:r>
          </a:p>
        </p:txBody>
      </p:sp>
    </p:spTree>
    <p:custDataLst>
      <p:tags r:id="rId1"/>
    </p:custDataLst>
    <p:extLst>
      <p:ext uri="{BB962C8B-B14F-4D97-AF65-F5344CB8AC3E}">
        <p14:creationId xmlns:p14="http://schemas.microsoft.com/office/powerpoint/2010/main" val="3278468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2F834817-5529-EA25-04BB-0F860A7FB16D}"/>
              </a:ext>
            </a:extLst>
          </p:cNvPr>
          <p:cNvSpPr/>
          <p:nvPr/>
        </p:nvSpPr>
        <p:spPr>
          <a:xfrm>
            <a:off x="0" y="3999037"/>
            <a:ext cx="12192000" cy="2858963"/>
          </a:xfrm>
          <a:custGeom>
            <a:avLst/>
            <a:gdLst/>
            <a:ahLst/>
            <a:cxnLst/>
            <a:rect l="l" t="t" r="r" b="b"/>
            <a:pathLst>
              <a:path w="10692130" h="2228215">
                <a:moveTo>
                  <a:pt x="10692003" y="0"/>
                </a:moveTo>
                <a:lnTo>
                  <a:pt x="0" y="0"/>
                </a:lnTo>
                <a:lnTo>
                  <a:pt x="0" y="2227948"/>
                </a:lnTo>
                <a:lnTo>
                  <a:pt x="10692003" y="2227948"/>
                </a:lnTo>
                <a:lnTo>
                  <a:pt x="10692003" y="0"/>
                </a:lnTo>
                <a:close/>
              </a:path>
            </a:pathLst>
          </a:custGeom>
          <a:solidFill>
            <a:srgbClr val="135F8B"/>
          </a:solidFill>
        </p:spPr>
        <p:txBody>
          <a:bodyPr wrap="square" lIns="0" tIns="0" rIns="0" bIns="0" rtlCol="0"/>
          <a:lstStyle/>
          <a:p>
            <a:endParaRPr dirty="0"/>
          </a:p>
        </p:txBody>
      </p:sp>
      <p:sp>
        <p:nvSpPr>
          <p:cNvPr id="2" name="Title 1">
            <a:extLst>
              <a:ext uri="{FF2B5EF4-FFF2-40B4-BE49-F238E27FC236}">
                <a16:creationId xmlns:a16="http://schemas.microsoft.com/office/drawing/2014/main" id="{452CCB6E-528F-42E0-8F22-9530C864776B}"/>
              </a:ext>
            </a:extLst>
          </p:cNvPr>
          <p:cNvSpPr>
            <a:spLocks noGrp="1"/>
          </p:cNvSpPr>
          <p:nvPr>
            <p:ph type="ctrTitle"/>
          </p:nvPr>
        </p:nvSpPr>
        <p:spPr>
          <a:xfrm>
            <a:off x="1524000" y="4039601"/>
            <a:ext cx="9144000" cy="1018790"/>
          </a:xfrm>
        </p:spPr>
        <p:txBody>
          <a:bodyPr anchor="b"/>
          <a:lstStyle>
            <a:lvl1pPr algn="ctr">
              <a:defRPr sz="48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34E16DD-91A3-4F82-BE01-0C08E2F52E1B}"/>
              </a:ext>
            </a:extLst>
          </p:cNvPr>
          <p:cNvSpPr>
            <a:spLocks noGrp="1"/>
          </p:cNvSpPr>
          <p:nvPr>
            <p:ph type="subTitle" idx="1"/>
          </p:nvPr>
        </p:nvSpPr>
        <p:spPr>
          <a:xfrm>
            <a:off x="1524000" y="5150466"/>
            <a:ext cx="9144000" cy="44203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4687F883-9A7E-4359-ACF6-D6DE845C5D09}"/>
              </a:ext>
            </a:extLst>
          </p:cNvPr>
          <p:cNvSpPr>
            <a:spLocks noGrp="1"/>
          </p:cNvSpPr>
          <p:nvPr>
            <p:ph type="sldNum" sz="quarter" idx="12"/>
          </p:nvPr>
        </p:nvSpPr>
        <p:spPr/>
        <p:txBody>
          <a:bodyPr/>
          <a:lstStyle/>
          <a:p>
            <a:fld id="{F1CB2D96-9EFD-4E3C-87AF-D0F16F31F4DB}" type="slidenum">
              <a:rPr lang="en-GB" smtClean="0"/>
              <a:t>‹#›</a:t>
            </a:fld>
            <a:endParaRPr lang="en-GB"/>
          </a:p>
        </p:txBody>
      </p:sp>
      <p:sp>
        <p:nvSpPr>
          <p:cNvPr id="4" name="Footer Placeholder 4">
            <a:extLst>
              <a:ext uri="{FF2B5EF4-FFF2-40B4-BE49-F238E27FC236}">
                <a16:creationId xmlns:a16="http://schemas.microsoft.com/office/drawing/2014/main" id="{2DC4A338-6599-E8BA-E0F5-02C3A9BFE623}"/>
              </a:ext>
            </a:extLst>
          </p:cNvPr>
          <p:cNvSpPr>
            <a:spLocks noGrp="1"/>
          </p:cNvSpPr>
          <p:nvPr>
            <p:ph type="ftr" sz="quarter" idx="11"/>
          </p:nvPr>
        </p:nvSpPr>
        <p:spPr>
          <a:xfrm>
            <a:off x="1955999" y="6623237"/>
            <a:ext cx="8280000" cy="196475"/>
          </a:xfrm>
          <a:prstGeom prst="rect">
            <a:avLst/>
          </a:prstGeom>
        </p:spPr>
        <p:txBody>
          <a:bodyPr/>
          <a:lstStyle>
            <a:lvl1pPr>
              <a:defRPr>
                <a:solidFill>
                  <a:schemeClr val="bg1"/>
                </a:solidFill>
              </a:defRPr>
            </a:lvl1pPr>
          </a:lstStyle>
          <a:p>
            <a:endParaRPr lang="en-GB" dirty="0"/>
          </a:p>
        </p:txBody>
      </p:sp>
      <p:grpSp>
        <p:nvGrpSpPr>
          <p:cNvPr id="52" name="Group 51">
            <a:extLst>
              <a:ext uri="{FF2B5EF4-FFF2-40B4-BE49-F238E27FC236}">
                <a16:creationId xmlns:a16="http://schemas.microsoft.com/office/drawing/2014/main" id="{D8BDAC71-7EC5-A4C3-5D5A-88C2C46F5C58}"/>
              </a:ext>
            </a:extLst>
          </p:cNvPr>
          <p:cNvGrpSpPr/>
          <p:nvPr userDrawn="1"/>
        </p:nvGrpSpPr>
        <p:grpSpPr>
          <a:xfrm>
            <a:off x="2504641" y="1037660"/>
            <a:ext cx="7109692" cy="2478261"/>
            <a:chOff x="4669958" y="-2203871"/>
            <a:chExt cx="5929642" cy="2066925"/>
          </a:xfrm>
        </p:grpSpPr>
        <p:pic>
          <p:nvPicPr>
            <p:cNvPr id="53" name="Graphic 52">
              <a:extLst>
                <a:ext uri="{FF2B5EF4-FFF2-40B4-BE49-F238E27FC236}">
                  <a16:creationId xmlns:a16="http://schemas.microsoft.com/office/drawing/2014/main" id="{D8748F2B-F858-5757-E117-0A543005A43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496"/>
            <a:stretch/>
          </p:blipFill>
          <p:spPr>
            <a:xfrm>
              <a:off x="6528000" y="-2203871"/>
              <a:ext cx="4071600" cy="2066925"/>
            </a:xfrm>
            <a:prstGeom prst="rect">
              <a:avLst/>
            </a:prstGeom>
          </p:spPr>
        </p:pic>
        <p:sp>
          <p:nvSpPr>
            <p:cNvPr id="54" name="Freeform: Shape 53">
              <a:extLst>
                <a:ext uri="{FF2B5EF4-FFF2-40B4-BE49-F238E27FC236}">
                  <a16:creationId xmlns:a16="http://schemas.microsoft.com/office/drawing/2014/main" id="{F617F323-D50F-D30F-4FF8-D16332B18EB1}"/>
                </a:ext>
              </a:extLst>
            </p:cNvPr>
            <p:cNvSpPr/>
            <p:nvPr userDrawn="1"/>
          </p:nvSpPr>
          <p:spPr>
            <a:xfrm>
              <a:off x="4669958" y="-1874565"/>
              <a:ext cx="1213104" cy="1651966"/>
            </a:xfrm>
            <a:custGeom>
              <a:avLst/>
              <a:gdLst>
                <a:gd name="connsiteX0" fmla="*/ 606553 w 1213104"/>
                <a:gd name="connsiteY0" fmla="*/ 854679 h 1651966"/>
                <a:gd name="connsiteX1" fmla="*/ 752285 w 1213104"/>
                <a:gd name="connsiteY1" fmla="*/ 1001841 h 1651966"/>
                <a:gd name="connsiteX2" fmla="*/ 606553 w 1213104"/>
                <a:gd name="connsiteY2" fmla="*/ 1149002 h 1651966"/>
                <a:gd name="connsiteX3" fmla="*/ 460820 w 1213104"/>
                <a:gd name="connsiteY3" fmla="*/ 1001841 h 1651966"/>
                <a:gd name="connsiteX4" fmla="*/ 606553 w 1213104"/>
                <a:gd name="connsiteY4" fmla="*/ 854679 h 1651966"/>
                <a:gd name="connsiteX5" fmla="*/ 606552 w 1213104"/>
                <a:gd name="connsiteY5" fmla="*/ 0 h 1651966"/>
                <a:gd name="connsiteX6" fmla="*/ 1103471 w 1213104"/>
                <a:gd name="connsiteY6" fmla="*/ 693325 h 1651966"/>
                <a:gd name="connsiteX7" fmla="*/ 1109663 w 1213104"/>
                <a:gd name="connsiteY7" fmla="*/ 702659 h 1651966"/>
                <a:gd name="connsiteX8" fmla="*/ 1213104 w 1213104"/>
                <a:gd name="connsiteY8" fmla="*/ 1044131 h 1651966"/>
                <a:gd name="connsiteX9" fmla="*/ 728795 w 1213104"/>
                <a:gd name="connsiteY9" fmla="*/ 1644335 h 1651966"/>
                <a:gd name="connsiteX10" fmla="*/ 653831 w 1213104"/>
                <a:gd name="connsiteY10" fmla="*/ 1651966 h 1651966"/>
                <a:gd name="connsiteX11" fmla="*/ 954119 w 1213104"/>
                <a:gd name="connsiteY11" fmla="*/ 1233011 h 1651966"/>
                <a:gd name="connsiteX12" fmla="*/ 958405 w 1213104"/>
                <a:gd name="connsiteY12" fmla="*/ 1226535 h 1651966"/>
                <a:gd name="connsiteX13" fmla="*/ 1030795 w 1213104"/>
                <a:gd name="connsiteY13" fmla="*/ 987743 h 1651966"/>
                <a:gd name="connsiteX14" fmla="*/ 606552 w 1213104"/>
                <a:gd name="connsiteY14" fmla="*/ 559213 h 1651966"/>
                <a:gd name="connsiteX15" fmla="*/ 182308 w 1213104"/>
                <a:gd name="connsiteY15" fmla="*/ 987743 h 1651966"/>
                <a:gd name="connsiteX16" fmla="*/ 254698 w 1213104"/>
                <a:gd name="connsiteY16" fmla="*/ 1226535 h 1651966"/>
                <a:gd name="connsiteX17" fmla="*/ 258984 w 1213104"/>
                <a:gd name="connsiteY17" fmla="*/ 1233011 h 1651966"/>
                <a:gd name="connsiteX18" fmla="*/ 559273 w 1213104"/>
                <a:gd name="connsiteY18" fmla="*/ 1651966 h 1651966"/>
                <a:gd name="connsiteX19" fmla="*/ 484309 w 1213104"/>
                <a:gd name="connsiteY19" fmla="*/ 1644335 h 1651966"/>
                <a:gd name="connsiteX20" fmla="*/ 0 w 1213104"/>
                <a:gd name="connsiteY20" fmla="*/ 1044131 h 1651966"/>
                <a:gd name="connsiteX21" fmla="*/ 103442 w 1213104"/>
                <a:gd name="connsiteY21" fmla="*/ 702659 h 1651966"/>
                <a:gd name="connsiteX22" fmla="*/ 109538 w 1213104"/>
                <a:gd name="connsiteY22" fmla="*/ 693325 h 16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3104" h="1651966">
                  <a:moveTo>
                    <a:pt x="606553" y="854679"/>
                  </a:moveTo>
                  <a:cubicBezTo>
                    <a:pt x="687039" y="854679"/>
                    <a:pt x="752285" y="920593"/>
                    <a:pt x="752285" y="1001841"/>
                  </a:cubicBezTo>
                  <a:cubicBezTo>
                    <a:pt x="752285" y="1083089"/>
                    <a:pt x="687039" y="1149002"/>
                    <a:pt x="606553" y="1149002"/>
                  </a:cubicBezTo>
                  <a:cubicBezTo>
                    <a:pt x="526066" y="1149002"/>
                    <a:pt x="460820" y="1083089"/>
                    <a:pt x="460820" y="1001841"/>
                  </a:cubicBezTo>
                  <a:cubicBezTo>
                    <a:pt x="460820" y="920593"/>
                    <a:pt x="526066" y="854679"/>
                    <a:pt x="606553" y="854679"/>
                  </a:cubicBezTo>
                  <a:close/>
                  <a:moveTo>
                    <a:pt x="606552" y="0"/>
                  </a:moveTo>
                  <a:lnTo>
                    <a:pt x="1103471" y="693325"/>
                  </a:lnTo>
                  <a:cubicBezTo>
                    <a:pt x="1105472" y="696468"/>
                    <a:pt x="1107567" y="699516"/>
                    <a:pt x="1109663" y="702659"/>
                  </a:cubicBezTo>
                  <a:cubicBezTo>
                    <a:pt x="1175195" y="799910"/>
                    <a:pt x="1213104" y="917924"/>
                    <a:pt x="1213104" y="1044131"/>
                  </a:cubicBezTo>
                  <a:cubicBezTo>
                    <a:pt x="1213104" y="1340251"/>
                    <a:pt x="1005193" y="1587220"/>
                    <a:pt x="728795" y="1644335"/>
                  </a:cubicBezTo>
                  <a:lnTo>
                    <a:pt x="653831" y="1651966"/>
                  </a:lnTo>
                  <a:lnTo>
                    <a:pt x="954119" y="1233011"/>
                  </a:lnTo>
                  <a:cubicBezTo>
                    <a:pt x="955548" y="1230821"/>
                    <a:pt x="956976" y="1228630"/>
                    <a:pt x="958405" y="1226535"/>
                  </a:cubicBezTo>
                  <a:cubicBezTo>
                    <a:pt x="1004316" y="1158526"/>
                    <a:pt x="1030795" y="1076039"/>
                    <a:pt x="1030795" y="987743"/>
                  </a:cubicBezTo>
                  <a:cubicBezTo>
                    <a:pt x="1030795" y="751047"/>
                    <a:pt x="840867" y="559213"/>
                    <a:pt x="606552" y="559213"/>
                  </a:cubicBezTo>
                  <a:cubicBezTo>
                    <a:pt x="372237" y="559213"/>
                    <a:pt x="182308" y="751047"/>
                    <a:pt x="182308" y="987743"/>
                  </a:cubicBezTo>
                  <a:cubicBezTo>
                    <a:pt x="182308" y="1076039"/>
                    <a:pt x="208788" y="1158526"/>
                    <a:pt x="254698" y="1226535"/>
                  </a:cubicBezTo>
                  <a:cubicBezTo>
                    <a:pt x="256127" y="1228725"/>
                    <a:pt x="257556" y="1230916"/>
                    <a:pt x="258984" y="1233011"/>
                  </a:cubicBezTo>
                  <a:lnTo>
                    <a:pt x="559273" y="1651966"/>
                  </a:lnTo>
                  <a:lnTo>
                    <a:pt x="484309" y="1644335"/>
                  </a:lnTo>
                  <a:cubicBezTo>
                    <a:pt x="207912" y="1587220"/>
                    <a:pt x="0" y="1340251"/>
                    <a:pt x="0" y="1044131"/>
                  </a:cubicBezTo>
                  <a:cubicBezTo>
                    <a:pt x="0" y="917924"/>
                    <a:pt x="37814" y="799910"/>
                    <a:pt x="103442" y="702659"/>
                  </a:cubicBezTo>
                  <a:cubicBezTo>
                    <a:pt x="105442" y="699516"/>
                    <a:pt x="107537" y="696468"/>
                    <a:pt x="109538" y="693325"/>
                  </a:cubicBez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ADA246FD-2D73-CBA2-CD04-664B4CA50D95}"/>
                </a:ext>
              </a:extLst>
            </p:cNvPr>
            <p:cNvSpPr/>
            <p:nvPr/>
          </p:nvSpPr>
          <p:spPr>
            <a:xfrm>
              <a:off x="5165258" y="-2185008"/>
              <a:ext cx="222504" cy="224790"/>
            </a:xfrm>
            <a:custGeom>
              <a:avLst/>
              <a:gdLst>
                <a:gd name="connsiteX0" fmla="*/ 111252 w 222504"/>
                <a:gd name="connsiteY0" fmla="*/ 224790 h 224790"/>
                <a:gd name="connsiteX1" fmla="*/ 0 w 222504"/>
                <a:gd name="connsiteY1" fmla="*/ 112395 h 224790"/>
                <a:gd name="connsiteX2" fmla="*/ 111252 w 222504"/>
                <a:gd name="connsiteY2" fmla="*/ 0 h 224790"/>
                <a:gd name="connsiteX3" fmla="*/ 222504 w 222504"/>
                <a:gd name="connsiteY3" fmla="*/ 112395 h 224790"/>
                <a:gd name="connsiteX4" fmla="*/ 111252 w 222504"/>
                <a:gd name="connsiteY4" fmla="*/ 224790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4" h="224790">
                  <a:moveTo>
                    <a:pt x="111252" y="224790"/>
                  </a:moveTo>
                  <a:cubicBezTo>
                    <a:pt x="49816" y="224790"/>
                    <a:pt x="0" y="174498"/>
                    <a:pt x="0" y="112395"/>
                  </a:cubicBezTo>
                  <a:cubicBezTo>
                    <a:pt x="0" y="50292"/>
                    <a:pt x="49816" y="0"/>
                    <a:pt x="111252" y="0"/>
                  </a:cubicBezTo>
                  <a:cubicBezTo>
                    <a:pt x="172688" y="0"/>
                    <a:pt x="222504" y="50292"/>
                    <a:pt x="222504" y="112395"/>
                  </a:cubicBezTo>
                  <a:cubicBezTo>
                    <a:pt x="222504" y="174498"/>
                    <a:pt x="172688" y="224790"/>
                    <a:pt x="111252" y="224790"/>
                  </a:cubicBezTo>
                </a:path>
              </a:pathLst>
            </a:custGeom>
            <a:solidFill>
              <a:schemeClr val="bg1"/>
            </a:solidFill>
            <a:ln w="0" cap="flat">
              <a:noFill/>
              <a:prstDash val="solid"/>
              <a:miter/>
            </a:ln>
          </p:spPr>
          <p:txBody>
            <a:bodyPr rtlCol="0" anchor="ctr"/>
            <a:lstStyle/>
            <a:p>
              <a:endParaRPr lang="en-GB"/>
            </a:p>
          </p:txBody>
        </p:sp>
        <p:cxnSp>
          <p:nvCxnSpPr>
            <p:cNvPr id="56" name="Straight Connector 55">
              <a:extLst>
                <a:ext uri="{FF2B5EF4-FFF2-40B4-BE49-F238E27FC236}">
                  <a16:creationId xmlns:a16="http://schemas.microsoft.com/office/drawing/2014/main" id="{D0D1FBB2-5F77-0709-3999-56ABF7E7E602}"/>
                </a:ext>
              </a:extLst>
            </p:cNvPr>
            <p:cNvCxnSpPr>
              <a:cxnSpLocks/>
            </p:cNvCxnSpPr>
            <p:nvPr userDrawn="1"/>
          </p:nvCxnSpPr>
          <p:spPr>
            <a:xfrm>
              <a:off x="6321525" y="-2185008"/>
              <a:ext cx="0" cy="196240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 name="Graphic 8">
            <a:extLst>
              <a:ext uri="{FF2B5EF4-FFF2-40B4-BE49-F238E27FC236}">
                <a16:creationId xmlns:a16="http://schemas.microsoft.com/office/drawing/2014/main" id="{61AFB4BB-D09D-C27D-86D3-D125C18D061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479035" y="1034575"/>
            <a:ext cx="7135298" cy="2481346"/>
          </a:xfrm>
          <a:prstGeom prst="rect">
            <a:avLst/>
          </a:prstGeom>
        </p:spPr>
      </p:pic>
      <p:sp>
        <p:nvSpPr>
          <p:cNvPr id="10" name="Content Placeholder 2">
            <a:extLst>
              <a:ext uri="{FF2B5EF4-FFF2-40B4-BE49-F238E27FC236}">
                <a16:creationId xmlns:a16="http://schemas.microsoft.com/office/drawing/2014/main" id="{6C7EF995-4283-0D5A-0D25-2284E0DDA5D3}"/>
              </a:ext>
            </a:extLst>
          </p:cNvPr>
          <p:cNvSpPr>
            <a:spLocks noGrp="1"/>
          </p:cNvSpPr>
          <p:nvPr>
            <p:ph idx="17" hasCustomPrompt="1"/>
          </p:nvPr>
        </p:nvSpPr>
        <p:spPr>
          <a:xfrm>
            <a:off x="479424" y="6053497"/>
            <a:ext cx="9756575" cy="183503"/>
          </a:xfrm>
        </p:spPr>
        <p:txBody>
          <a:bodyPr anchor="t"/>
          <a:lstStyle>
            <a:lvl1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lang="en-GB" sz="800" b="0" kern="1200" dirty="0">
                <a:solidFill>
                  <a:schemeClr val="bg1">
                    <a:lumMod val="50000"/>
                  </a:schemeClr>
                </a:solidFill>
                <a:latin typeface="+mn-lt"/>
                <a:ea typeface="+mn-ea"/>
                <a:cs typeface="+mn-cs"/>
              </a:defRPr>
            </a:lvl5pPr>
          </a:lstStyle>
          <a:p>
            <a:r>
              <a:rPr lang="en-GB" dirty="0"/>
              <a:t>References and/or Footnotes</a:t>
            </a:r>
          </a:p>
        </p:txBody>
      </p:sp>
    </p:spTree>
    <p:custDataLst>
      <p:tags r:id="rId1"/>
    </p:custDataLst>
    <p:extLst>
      <p:ext uri="{BB962C8B-B14F-4D97-AF65-F5344CB8AC3E}">
        <p14:creationId xmlns:p14="http://schemas.microsoft.com/office/powerpoint/2010/main" val="599689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2F834817-5529-EA25-04BB-0F860A7FB16D}"/>
              </a:ext>
            </a:extLst>
          </p:cNvPr>
          <p:cNvSpPr/>
          <p:nvPr/>
        </p:nvSpPr>
        <p:spPr>
          <a:xfrm>
            <a:off x="0" y="3999037"/>
            <a:ext cx="12192000" cy="2858963"/>
          </a:xfrm>
          <a:custGeom>
            <a:avLst/>
            <a:gdLst/>
            <a:ahLst/>
            <a:cxnLst/>
            <a:rect l="l" t="t" r="r" b="b"/>
            <a:pathLst>
              <a:path w="10692130" h="2228215">
                <a:moveTo>
                  <a:pt x="10692003" y="0"/>
                </a:moveTo>
                <a:lnTo>
                  <a:pt x="0" y="0"/>
                </a:lnTo>
                <a:lnTo>
                  <a:pt x="0" y="2227948"/>
                </a:lnTo>
                <a:lnTo>
                  <a:pt x="10692003" y="2227948"/>
                </a:lnTo>
                <a:lnTo>
                  <a:pt x="10692003" y="0"/>
                </a:lnTo>
                <a:close/>
              </a:path>
            </a:pathLst>
          </a:custGeom>
          <a:solidFill>
            <a:schemeClr val="bg2"/>
          </a:solidFill>
        </p:spPr>
        <p:txBody>
          <a:bodyPr wrap="square" lIns="0" tIns="0" rIns="0" bIns="0" rtlCol="0"/>
          <a:lstStyle/>
          <a:p>
            <a:endParaRPr dirty="0"/>
          </a:p>
        </p:txBody>
      </p:sp>
      <p:sp>
        <p:nvSpPr>
          <p:cNvPr id="2" name="Title 1">
            <a:extLst>
              <a:ext uri="{FF2B5EF4-FFF2-40B4-BE49-F238E27FC236}">
                <a16:creationId xmlns:a16="http://schemas.microsoft.com/office/drawing/2014/main" id="{452CCB6E-528F-42E0-8F22-9530C864776B}"/>
              </a:ext>
            </a:extLst>
          </p:cNvPr>
          <p:cNvSpPr>
            <a:spLocks noGrp="1"/>
          </p:cNvSpPr>
          <p:nvPr>
            <p:ph type="ctrTitle"/>
          </p:nvPr>
        </p:nvSpPr>
        <p:spPr>
          <a:xfrm>
            <a:off x="1524000" y="4039601"/>
            <a:ext cx="9144000" cy="1018790"/>
          </a:xfrm>
        </p:spPr>
        <p:txBody>
          <a:bodyPr anchor="b"/>
          <a:lstStyle>
            <a:lvl1pPr algn="ctr">
              <a:defRPr sz="4800">
                <a:solidFill>
                  <a:schemeClr val="accent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34E16DD-91A3-4F82-BE01-0C08E2F52E1B}"/>
              </a:ext>
            </a:extLst>
          </p:cNvPr>
          <p:cNvSpPr>
            <a:spLocks noGrp="1"/>
          </p:cNvSpPr>
          <p:nvPr>
            <p:ph type="subTitle" idx="1"/>
          </p:nvPr>
        </p:nvSpPr>
        <p:spPr>
          <a:xfrm>
            <a:off x="1524000" y="5150466"/>
            <a:ext cx="9144000" cy="442035"/>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4687F883-9A7E-4359-ACF6-D6DE845C5D09}"/>
              </a:ext>
            </a:extLst>
          </p:cNvPr>
          <p:cNvSpPr>
            <a:spLocks noGrp="1"/>
          </p:cNvSpPr>
          <p:nvPr>
            <p:ph type="sldNum" sz="quarter" idx="12"/>
          </p:nvPr>
        </p:nvSpPr>
        <p:spPr/>
        <p:txBody>
          <a:bodyPr/>
          <a:lstStyle/>
          <a:p>
            <a:fld id="{F1CB2D96-9EFD-4E3C-87AF-D0F16F31F4DB}" type="slidenum">
              <a:rPr lang="en-GB" smtClean="0"/>
              <a:t>‹#›</a:t>
            </a:fld>
            <a:endParaRPr lang="en-GB"/>
          </a:p>
        </p:txBody>
      </p:sp>
      <p:sp>
        <p:nvSpPr>
          <p:cNvPr id="4" name="Footer Placeholder 4">
            <a:extLst>
              <a:ext uri="{FF2B5EF4-FFF2-40B4-BE49-F238E27FC236}">
                <a16:creationId xmlns:a16="http://schemas.microsoft.com/office/drawing/2014/main" id="{2DC4A338-6599-E8BA-E0F5-02C3A9BFE623}"/>
              </a:ext>
            </a:extLst>
          </p:cNvPr>
          <p:cNvSpPr>
            <a:spLocks noGrp="1"/>
          </p:cNvSpPr>
          <p:nvPr>
            <p:ph type="ftr" sz="quarter" idx="11"/>
          </p:nvPr>
        </p:nvSpPr>
        <p:spPr>
          <a:xfrm>
            <a:off x="1955999" y="6623237"/>
            <a:ext cx="8280000" cy="196475"/>
          </a:xfrm>
          <a:prstGeom prst="rect">
            <a:avLst/>
          </a:prstGeom>
        </p:spPr>
        <p:txBody>
          <a:bodyPr/>
          <a:lstStyle>
            <a:lvl1pPr>
              <a:defRPr>
                <a:solidFill>
                  <a:schemeClr val="tx1"/>
                </a:solidFill>
              </a:defRPr>
            </a:lvl1pPr>
          </a:lstStyle>
          <a:p>
            <a:endParaRPr lang="en-GB" dirty="0"/>
          </a:p>
        </p:txBody>
      </p:sp>
      <p:grpSp>
        <p:nvGrpSpPr>
          <p:cNvPr id="52" name="Group 51">
            <a:extLst>
              <a:ext uri="{FF2B5EF4-FFF2-40B4-BE49-F238E27FC236}">
                <a16:creationId xmlns:a16="http://schemas.microsoft.com/office/drawing/2014/main" id="{D8BDAC71-7EC5-A4C3-5D5A-88C2C46F5C58}"/>
              </a:ext>
            </a:extLst>
          </p:cNvPr>
          <p:cNvGrpSpPr/>
          <p:nvPr userDrawn="1"/>
        </p:nvGrpSpPr>
        <p:grpSpPr>
          <a:xfrm>
            <a:off x="2504641" y="1037660"/>
            <a:ext cx="7109692" cy="2478261"/>
            <a:chOff x="4669958" y="-2203871"/>
            <a:chExt cx="5929642" cy="2066925"/>
          </a:xfrm>
        </p:grpSpPr>
        <p:pic>
          <p:nvPicPr>
            <p:cNvPr id="53" name="Graphic 52">
              <a:extLst>
                <a:ext uri="{FF2B5EF4-FFF2-40B4-BE49-F238E27FC236}">
                  <a16:creationId xmlns:a16="http://schemas.microsoft.com/office/drawing/2014/main" id="{D8748F2B-F858-5757-E117-0A543005A43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496"/>
            <a:stretch/>
          </p:blipFill>
          <p:spPr>
            <a:xfrm>
              <a:off x="6528000" y="-2203871"/>
              <a:ext cx="4071600" cy="2066925"/>
            </a:xfrm>
            <a:prstGeom prst="rect">
              <a:avLst/>
            </a:prstGeom>
          </p:spPr>
        </p:pic>
        <p:sp>
          <p:nvSpPr>
            <p:cNvPr id="54" name="Freeform: Shape 53">
              <a:extLst>
                <a:ext uri="{FF2B5EF4-FFF2-40B4-BE49-F238E27FC236}">
                  <a16:creationId xmlns:a16="http://schemas.microsoft.com/office/drawing/2014/main" id="{F617F323-D50F-D30F-4FF8-D16332B18EB1}"/>
                </a:ext>
              </a:extLst>
            </p:cNvPr>
            <p:cNvSpPr/>
            <p:nvPr userDrawn="1"/>
          </p:nvSpPr>
          <p:spPr>
            <a:xfrm>
              <a:off x="4669958" y="-1874565"/>
              <a:ext cx="1213104" cy="1651966"/>
            </a:xfrm>
            <a:custGeom>
              <a:avLst/>
              <a:gdLst>
                <a:gd name="connsiteX0" fmla="*/ 606553 w 1213104"/>
                <a:gd name="connsiteY0" fmla="*/ 854679 h 1651966"/>
                <a:gd name="connsiteX1" fmla="*/ 752285 w 1213104"/>
                <a:gd name="connsiteY1" fmla="*/ 1001841 h 1651966"/>
                <a:gd name="connsiteX2" fmla="*/ 606553 w 1213104"/>
                <a:gd name="connsiteY2" fmla="*/ 1149002 h 1651966"/>
                <a:gd name="connsiteX3" fmla="*/ 460820 w 1213104"/>
                <a:gd name="connsiteY3" fmla="*/ 1001841 h 1651966"/>
                <a:gd name="connsiteX4" fmla="*/ 606553 w 1213104"/>
                <a:gd name="connsiteY4" fmla="*/ 854679 h 1651966"/>
                <a:gd name="connsiteX5" fmla="*/ 606552 w 1213104"/>
                <a:gd name="connsiteY5" fmla="*/ 0 h 1651966"/>
                <a:gd name="connsiteX6" fmla="*/ 1103471 w 1213104"/>
                <a:gd name="connsiteY6" fmla="*/ 693325 h 1651966"/>
                <a:gd name="connsiteX7" fmla="*/ 1109663 w 1213104"/>
                <a:gd name="connsiteY7" fmla="*/ 702659 h 1651966"/>
                <a:gd name="connsiteX8" fmla="*/ 1213104 w 1213104"/>
                <a:gd name="connsiteY8" fmla="*/ 1044131 h 1651966"/>
                <a:gd name="connsiteX9" fmla="*/ 728795 w 1213104"/>
                <a:gd name="connsiteY9" fmla="*/ 1644335 h 1651966"/>
                <a:gd name="connsiteX10" fmla="*/ 653831 w 1213104"/>
                <a:gd name="connsiteY10" fmla="*/ 1651966 h 1651966"/>
                <a:gd name="connsiteX11" fmla="*/ 954119 w 1213104"/>
                <a:gd name="connsiteY11" fmla="*/ 1233011 h 1651966"/>
                <a:gd name="connsiteX12" fmla="*/ 958405 w 1213104"/>
                <a:gd name="connsiteY12" fmla="*/ 1226535 h 1651966"/>
                <a:gd name="connsiteX13" fmla="*/ 1030795 w 1213104"/>
                <a:gd name="connsiteY13" fmla="*/ 987743 h 1651966"/>
                <a:gd name="connsiteX14" fmla="*/ 606552 w 1213104"/>
                <a:gd name="connsiteY14" fmla="*/ 559213 h 1651966"/>
                <a:gd name="connsiteX15" fmla="*/ 182308 w 1213104"/>
                <a:gd name="connsiteY15" fmla="*/ 987743 h 1651966"/>
                <a:gd name="connsiteX16" fmla="*/ 254698 w 1213104"/>
                <a:gd name="connsiteY16" fmla="*/ 1226535 h 1651966"/>
                <a:gd name="connsiteX17" fmla="*/ 258984 w 1213104"/>
                <a:gd name="connsiteY17" fmla="*/ 1233011 h 1651966"/>
                <a:gd name="connsiteX18" fmla="*/ 559273 w 1213104"/>
                <a:gd name="connsiteY18" fmla="*/ 1651966 h 1651966"/>
                <a:gd name="connsiteX19" fmla="*/ 484309 w 1213104"/>
                <a:gd name="connsiteY19" fmla="*/ 1644335 h 1651966"/>
                <a:gd name="connsiteX20" fmla="*/ 0 w 1213104"/>
                <a:gd name="connsiteY20" fmla="*/ 1044131 h 1651966"/>
                <a:gd name="connsiteX21" fmla="*/ 103442 w 1213104"/>
                <a:gd name="connsiteY21" fmla="*/ 702659 h 1651966"/>
                <a:gd name="connsiteX22" fmla="*/ 109538 w 1213104"/>
                <a:gd name="connsiteY22" fmla="*/ 693325 h 16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3104" h="1651966">
                  <a:moveTo>
                    <a:pt x="606553" y="854679"/>
                  </a:moveTo>
                  <a:cubicBezTo>
                    <a:pt x="687039" y="854679"/>
                    <a:pt x="752285" y="920593"/>
                    <a:pt x="752285" y="1001841"/>
                  </a:cubicBezTo>
                  <a:cubicBezTo>
                    <a:pt x="752285" y="1083089"/>
                    <a:pt x="687039" y="1149002"/>
                    <a:pt x="606553" y="1149002"/>
                  </a:cubicBezTo>
                  <a:cubicBezTo>
                    <a:pt x="526066" y="1149002"/>
                    <a:pt x="460820" y="1083089"/>
                    <a:pt x="460820" y="1001841"/>
                  </a:cubicBezTo>
                  <a:cubicBezTo>
                    <a:pt x="460820" y="920593"/>
                    <a:pt x="526066" y="854679"/>
                    <a:pt x="606553" y="854679"/>
                  </a:cubicBezTo>
                  <a:close/>
                  <a:moveTo>
                    <a:pt x="606552" y="0"/>
                  </a:moveTo>
                  <a:lnTo>
                    <a:pt x="1103471" y="693325"/>
                  </a:lnTo>
                  <a:cubicBezTo>
                    <a:pt x="1105472" y="696468"/>
                    <a:pt x="1107567" y="699516"/>
                    <a:pt x="1109663" y="702659"/>
                  </a:cubicBezTo>
                  <a:cubicBezTo>
                    <a:pt x="1175195" y="799910"/>
                    <a:pt x="1213104" y="917924"/>
                    <a:pt x="1213104" y="1044131"/>
                  </a:cubicBezTo>
                  <a:cubicBezTo>
                    <a:pt x="1213104" y="1340251"/>
                    <a:pt x="1005193" y="1587220"/>
                    <a:pt x="728795" y="1644335"/>
                  </a:cubicBezTo>
                  <a:lnTo>
                    <a:pt x="653831" y="1651966"/>
                  </a:lnTo>
                  <a:lnTo>
                    <a:pt x="954119" y="1233011"/>
                  </a:lnTo>
                  <a:cubicBezTo>
                    <a:pt x="955548" y="1230821"/>
                    <a:pt x="956976" y="1228630"/>
                    <a:pt x="958405" y="1226535"/>
                  </a:cubicBezTo>
                  <a:cubicBezTo>
                    <a:pt x="1004316" y="1158526"/>
                    <a:pt x="1030795" y="1076039"/>
                    <a:pt x="1030795" y="987743"/>
                  </a:cubicBezTo>
                  <a:cubicBezTo>
                    <a:pt x="1030795" y="751047"/>
                    <a:pt x="840867" y="559213"/>
                    <a:pt x="606552" y="559213"/>
                  </a:cubicBezTo>
                  <a:cubicBezTo>
                    <a:pt x="372237" y="559213"/>
                    <a:pt x="182308" y="751047"/>
                    <a:pt x="182308" y="987743"/>
                  </a:cubicBezTo>
                  <a:cubicBezTo>
                    <a:pt x="182308" y="1076039"/>
                    <a:pt x="208788" y="1158526"/>
                    <a:pt x="254698" y="1226535"/>
                  </a:cubicBezTo>
                  <a:cubicBezTo>
                    <a:pt x="256127" y="1228725"/>
                    <a:pt x="257556" y="1230916"/>
                    <a:pt x="258984" y="1233011"/>
                  </a:cubicBezTo>
                  <a:lnTo>
                    <a:pt x="559273" y="1651966"/>
                  </a:lnTo>
                  <a:lnTo>
                    <a:pt x="484309" y="1644335"/>
                  </a:lnTo>
                  <a:cubicBezTo>
                    <a:pt x="207912" y="1587220"/>
                    <a:pt x="0" y="1340251"/>
                    <a:pt x="0" y="1044131"/>
                  </a:cubicBezTo>
                  <a:cubicBezTo>
                    <a:pt x="0" y="917924"/>
                    <a:pt x="37814" y="799910"/>
                    <a:pt x="103442" y="702659"/>
                  </a:cubicBezTo>
                  <a:cubicBezTo>
                    <a:pt x="105442" y="699516"/>
                    <a:pt x="107537" y="696468"/>
                    <a:pt x="109538" y="693325"/>
                  </a:cubicBez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ADA246FD-2D73-CBA2-CD04-664B4CA50D95}"/>
                </a:ext>
              </a:extLst>
            </p:cNvPr>
            <p:cNvSpPr/>
            <p:nvPr/>
          </p:nvSpPr>
          <p:spPr>
            <a:xfrm>
              <a:off x="5165258" y="-2185008"/>
              <a:ext cx="222504" cy="224790"/>
            </a:xfrm>
            <a:custGeom>
              <a:avLst/>
              <a:gdLst>
                <a:gd name="connsiteX0" fmla="*/ 111252 w 222504"/>
                <a:gd name="connsiteY0" fmla="*/ 224790 h 224790"/>
                <a:gd name="connsiteX1" fmla="*/ 0 w 222504"/>
                <a:gd name="connsiteY1" fmla="*/ 112395 h 224790"/>
                <a:gd name="connsiteX2" fmla="*/ 111252 w 222504"/>
                <a:gd name="connsiteY2" fmla="*/ 0 h 224790"/>
                <a:gd name="connsiteX3" fmla="*/ 222504 w 222504"/>
                <a:gd name="connsiteY3" fmla="*/ 112395 h 224790"/>
                <a:gd name="connsiteX4" fmla="*/ 111252 w 222504"/>
                <a:gd name="connsiteY4" fmla="*/ 224790 h 2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4" h="224790">
                  <a:moveTo>
                    <a:pt x="111252" y="224790"/>
                  </a:moveTo>
                  <a:cubicBezTo>
                    <a:pt x="49816" y="224790"/>
                    <a:pt x="0" y="174498"/>
                    <a:pt x="0" y="112395"/>
                  </a:cubicBezTo>
                  <a:cubicBezTo>
                    <a:pt x="0" y="50292"/>
                    <a:pt x="49816" y="0"/>
                    <a:pt x="111252" y="0"/>
                  </a:cubicBezTo>
                  <a:cubicBezTo>
                    <a:pt x="172688" y="0"/>
                    <a:pt x="222504" y="50292"/>
                    <a:pt x="222504" y="112395"/>
                  </a:cubicBezTo>
                  <a:cubicBezTo>
                    <a:pt x="222504" y="174498"/>
                    <a:pt x="172688" y="224790"/>
                    <a:pt x="111252" y="224790"/>
                  </a:cubicBezTo>
                </a:path>
              </a:pathLst>
            </a:custGeom>
            <a:solidFill>
              <a:schemeClr val="bg1"/>
            </a:solidFill>
            <a:ln w="0" cap="flat">
              <a:noFill/>
              <a:prstDash val="solid"/>
              <a:miter/>
            </a:ln>
          </p:spPr>
          <p:txBody>
            <a:bodyPr rtlCol="0" anchor="ctr"/>
            <a:lstStyle/>
            <a:p>
              <a:endParaRPr lang="en-GB"/>
            </a:p>
          </p:txBody>
        </p:sp>
        <p:cxnSp>
          <p:nvCxnSpPr>
            <p:cNvPr id="56" name="Straight Connector 55">
              <a:extLst>
                <a:ext uri="{FF2B5EF4-FFF2-40B4-BE49-F238E27FC236}">
                  <a16:creationId xmlns:a16="http://schemas.microsoft.com/office/drawing/2014/main" id="{D0D1FBB2-5F77-0709-3999-56ABF7E7E602}"/>
                </a:ext>
              </a:extLst>
            </p:cNvPr>
            <p:cNvCxnSpPr>
              <a:cxnSpLocks/>
            </p:cNvCxnSpPr>
            <p:nvPr userDrawn="1"/>
          </p:nvCxnSpPr>
          <p:spPr>
            <a:xfrm>
              <a:off x="6321525" y="-2185008"/>
              <a:ext cx="0" cy="196240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 name="Graphic 8">
            <a:extLst>
              <a:ext uri="{FF2B5EF4-FFF2-40B4-BE49-F238E27FC236}">
                <a16:creationId xmlns:a16="http://schemas.microsoft.com/office/drawing/2014/main" id="{61AFB4BB-D09D-C27D-86D3-D125C18D061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479035" y="1034575"/>
            <a:ext cx="7135298" cy="2481346"/>
          </a:xfrm>
          <a:prstGeom prst="rect">
            <a:avLst/>
          </a:prstGeom>
        </p:spPr>
      </p:pic>
      <p:sp>
        <p:nvSpPr>
          <p:cNvPr id="5" name="Content Placeholder 2">
            <a:extLst>
              <a:ext uri="{FF2B5EF4-FFF2-40B4-BE49-F238E27FC236}">
                <a16:creationId xmlns:a16="http://schemas.microsoft.com/office/drawing/2014/main" id="{F55E3E27-9D21-2939-E8BF-8200DB538B5F}"/>
              </a:ext>
            </a:extLst>
          </p:cNvPr>
          <p:cNvSpPr>
            <a:spLocks noGrp="1"/>
          </p:cNvSpPr>
          <p:nvPr>
            <p:ph idx="17" hasCustomPrompt="1"/>
          </p:nvPr>
        </p:nvSpPr>
        <p:spPr>
          <a:xfrm>
            <a:off x="479424" y="6053497"/>
            <a:ext cx="9756575" cy="183503"/>
          </a:xfrm>
        </p:spPr>
        <p:txBody>
          <a:bodyPr anchor="t"/>
          <a:lstStyle>
            <a:lvl1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lang="en-GB" sz="800" b="0" kern="1200" dirty="0">
                <a:solidFill>
                  <a:schemeClr val="bg1">
                    <a:lumMod val="50000"/>
                  </a:schemeClr>
                </a:solidFill>
                <a:latin typeface="+mn-lt"/>
                <a:ea typeface="+mn-ea"/>
                <a:cs typeface="+mn-cs"/>
              </a:defRPr>
            </a:lvl5pPr>
          </a:lstStyle>
          <a:p>
            <a:r>
              <a:rPr lang="en-GB" dirty="0"/>
              <a:t>References and/or Footnotes</a:t>
            </a:r>
          </a:p>
        </p:txBody>
      </p:sp>
    </p:spTree>
    <p:custDataLst>
      <p:tags r:id="rId1"/>
    </p:custDataLst>
    <p:extLst>
      <p:ext uri="{BB962C8B-B14F-4D97-AF65-F5344CB8AC3E}">
        <p14:creationId xmlns:p14="http://schemas.microsoft.com/office/powerpoint/2010/main" val="3808181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55F1-36B3-4F55-9D2B-CC18ED8FE17F}"/>
              </a:ext>
            </a:extLst>
          </p:cNvPr>
          <p:cNvSpPr>
            <a:spLocks noGrp="1"/>
          </p:cNvSpPr>
          <p:nvPr>
            <p:ph type="title"/>
          </p:nvPr>
        </p:nvSpPr>
        <p:spPr>
          <a:xfrm>
            <a:off x="479424" y="2729642"/>
            <a:ext cx="8568576" cy="1187347"/>
          </a:xfrm>
        </p:spPr>
        <p:txBody>
          <a:bodyPr anchor="b"/>
          <a:lstStyle>
            <a:lvl1pPr algn="l">
              <a:defRPr sz="4800">
                <a:solidFill>
                  <a:schemeClr val="accent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D89CD49-5340-4D6C-ADF8-FF877F30F11F}"/>
              </a:ext>
            </a:extLst>
          </p:cNvPr>
          <p:cNvSpPr>
            <a:spLocks noGrp="1"/>
          </p:cNvSpPr>
          <p:nvPr>
            <p:ph type="body" idx="1"/>
          </p:nvPr>
        </p:nvSpPr>
        <p:spPr>
          <a:xfrm>
            <a:off x="479425" y="4005000"/>
            <a:ext cx="8568575" cy="442035"/>
          </a:xfrm>
        </p:spPr>
        <p:txBody>
          <a:bodyPr/>
          <a:lstStyle>
            <a:lvl1pPr marL="0" indent="0" algn="l">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E23ABDB1-9606-4CDE-80CF-96E911BC0E20}"/>
              </a:ext>
            </a:extLst>
          </p:cNvPr>
          <p:cNvSpPr>
            <a:spLocks noGrp="1"/>
          </p:cNvSpPr>
          <p:nvPr>
            <p:ph type="sldNum" sz="quarter" idx="12"/>
          </p:nvPr>
        </p:nvSpPr>
        <p:spPr/>
        <p:txBody>
          <a:bodyPr/>
          <a:lstStyle/>
          <a:p>
            <a:fld id="{F1CB2D96-9EFD-4E3C-87AF-D0F16F31F4DB}" type="slidenum">
              <a:rPr lang="en-GB" smtClean="0"/>
              <a:t>‹#›</a:t>
            </a:fld>
            <a:endParaRPr lang="en-GB"/>
          </a:p>
        </p:txBody>
      </p:sp>
      <p:sp>
        <p:nvSpPr>
          <p:cNvPr id="4" name="Footer Placeholder 4">
            <a:extLst>
              <a:ext uri="{FF2B5EF4-FFF2-40B4-BE49-F238E27FC236}">
                <a16:creationId xmlns:a16="http://schemas.microsoft.com/office/drawing/2014/main" id="{96137541-ABA4-B72B-5280-44E93F739B34}"/>
              </a:ext>
            </a:extLst>
          </p:cNvPr>
          <p:cNvSpPr>
            <a:spLocks noGrp="1"/>
          </p:cNvSpPr>
          <p:nvPr>
            <p:ph type="ftr" sz="quarter" idx="11"/>
          </p:nvPr>
        </p:nvSpPr>
        <p:spPr>
          <a:xfrm>
            <a:off x="1955999" y="6623237"/>
            <a:ext cx="8280000" cy="196475"/>
          </a:xfrm>
          <a:prstGeom prst="rect">
            <a:avLst/>
          </a:prstGeom>
        </p:spPr>
        <p:txBody>
          <a:bodyPr/>
          <a:lstStyle/>
          <a:p>
            <a:endParaRPr lang="en-GB" dirty="0"/>
          </a:p>
        </p:txBody>
      </p:sp>
      <p:pic>
        <p:nvPicPr>
          <p:cNvPr id="9" name="Graphic 8">
            <a:extLst>
              <a:ext uri="{FF2B5EF4-FFF2-40B4-BE49-F238E27FC236}">
                <a16:creationId xmlns:a16="http://schemas.microsoft.com/office/drawing/2014/main" id="{2CC95C50-8E76-5387-3EBA-5921921DE9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79999" y="477000"/>
            <a:ext cx="3960935" cy="1377441"/>
          </a:xfrm>
          <a:prstGeom prst="rect">
            <a:avLst/>
          </a:prstGeom>
        </p:spPr>
      </p:pic>
      <p:sp>
        <p:nvSpPr>
          <p:cNvPr id="5" name="Content Placeholder 2">
            <a:extLst>
              <a:ext uri="{FF2B5EF4-FFF2-40B4-BE49-F238E27FC236}">
                <a16:creationId xmlns:a16="http://schemas.microsoft.com/office/drawing/2014/main" id="{D0E6530B-8623-66D2-09C3-070F4710F69B}"/>
              </a:ext>
            </a:extLst>
          </p:cNvPr>
          <p:cNvSpPr>
            <a:spLocks noGrp="1"/>
          </p:cNvSpPr>
          <p:nvPr>
            <p:ph idx="17" hasCustomPrompt="1"/>
          </p:nvPr>
        </p:nvSpPr>
        <p:spPr>
          <a:xfrm>
            <a:off x="479424" y="6053497"/>
            <a:ext cx="9756575" cy="183503"/>
          </a:xfrm>
        </p:spPr>
        <p:txBody>
          <a:bodyPr anchor="t"/>
          <a:lstStyle>
            <a:lvl1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lang="en-GB" sz="800" b="0" kern="1200" dirty="0">
                <a:solidFill>
                  <a:schemeClr val="bg1">
                    <a:lumMod val="50000"/>
                  </a:schemeClr>
                </a:solidFill>
                <a:latin typeface="+mn-lt"/>
                <a:ea typeface="+mn-ea"/>
                <a:cs typeface="+mn-cs"/>
              </a:defRPr>
            </a:lvl5pPr>
          </a:lstStyle>
          <a:p>
            <a:r>
              <a:rPr lang="en-GB" dirty="0"/>
              <a:t>References and/or Footnotes</a:t>
            </a:r>
          </a:p>
        </p:txBody>
      </p:sp>
    </p:spTree>
    <p:custDataLst>
      <p:tags r:id="rId1"/>
    </p:custDataLst>
    <p:extLst>
      <p:ext uri="{BB962C8B-B14F-4D97-AF65-F5344CB8AC3E}">
        <p14:creationId xmlns:p14="http://schemas.microsoft.com/office/powerpoint/2010/main" val="2573461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40D-C1DC-4116-B915-757B35D558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B49B51-4C04-42F9-A130-7AE6849ED8D6}"/>
              </a:ext>
            </a:extLst>
          </p:cNvPr>
          <p:cNvSpPr>
            <a:spLocks noGrp="1"/>
          </p:cNvSpPr>
          <p:nvPr>
            <p:ph idx="1"/>
          </p:nvPr>
        </p:nvSpPr>
        <p:spPr>
          <a:xfrm>
            <a:off x="479424" y="1498599"/>
            <a:ext cx="11160125" cy="4378325"/>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155FED77-6C4F-4EFD-B0C2-B14E2AF95253}"/>
              </a:ext>
            </a:extLst>
          </p:cNvPr>
          <p:cNvSpPr>
            <a:spLocks noGrp="1"/>
          </p:cNvSpPr>
          <p:nvPr>
            <p:ph type="ftr" sz="quarter" idx="11"/>
          </p:nvPr>
        </p:nvSpPr>
        <p:spPr>
          <a:xfrm>
            <a:off x="1955999" y="6623237"/>
            <a:ext cx="8280000" cy="19647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3DF022F4-4691-4469-84E4-64A7300EBC71}"/>
              </a:ext>
            </a:extLst>
          </p:cNvPr>
          <p:cNvSpPr>
            <a:spLocks noGrp="1"/>
          </p:cNvSpPr>
          <p:nvPr>
            <p:ph type="sldNum" sz="quarter" idx="12"/>
          </p:nvPr>
        </p:nvSpPr>
        <p:spPr/>
        <p:txBody>
          <a:bodyPr/>
          <a:lstStyle/>
          <a:p>
            <a:fld id="{F1CB2D96-9EFD-4E3C-87AF-D0F16F31F4DB}" type="slidenum">
              <a:rPr lang="en-GB" smtClean="0"/>
              <a:t>‹#›</a:t>
            </a:fld>
            <a:endParaRPr lang="en-GB"/>
          </a:p>
        </p:txBody>
      </p:sp>
      <p:sp>
        <p:nvSpPr>
          <p:cNvPr id="4" name="Content Placeholder 2">
            <a:extLst>
              <a:ext uri="{FF2B5EF4-FFF2-40B4-BE49-F238E27FC236}">
                <a16:creationId xmlns:a16="http://schemas.microsoft.com/office/drawing/2014/main" id="{D1310E93-EABE-64F6-7868-EDC8993E9F79}"/>
              </a:ext>
            </a:extLst>
          </p:cNvPr>
          <p:cNvSpPr>
            <a:spLocks noGrp="1"/>
          </p:cNvSpPr>
          <p:nvPr>
            <p:ph idx="17" hasCustomPrompt="1"/>
          </p:nvPr>
        </p:nvSpPr>
        <p:spPr>
          <a:xfrm>
            <a:off x="479424" y="6053497"/>
            <a:ext cx="9756575" cy="183503"/>
          </a:xfrm>
        </p:spPr>
        <p:txBody>
          <a:bodyPr anchor="t"/>
          <a:lstStyle>
            <a:lvl1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lang="en-GB" sz="800" b="0" kern="1200" dirty="0">
                <a:solidFill>
                  <a:schemeClr val="bg1">
                    <a:lumMod val="50000"/>
                  </a:schemeClr>
                </a:solidFill>
                <a:latin typeface="+mn-lt"/>
                <a:ea typeface="+mn-ea"/>
                <a:cs typeface="+mn-cs"/>
              </a:defRPr>
            </a:lvl5pPr>
          </a:lstStyle>
          <a:p>
            <a:r>
              <a:rPr lang="en-GB" dirty="0"/>
              <a:t>References and/or Footnotes</a:t>
            </a:r>
          </a:p>
        </p:txBody>
      </p:sp>
    </p:spTree>
    <p:custDataLst>
      <p:tags r:id="rId1"/>
    </p:custDataLst>
    <p:extLst>
      <p:ext uri="{BB962C8B-B14F-4D97-AF65-F5344CB8AC3E}">
        <p14:creationId xmlns:p14="http://schemas.microsoft.com/office/powerpoint/2010/main" val="889874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450F-1556-4EEF-983F-20CF71AE5EDF}"/>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E10667B0-D365-480C-A081-CD53454E9255}"/>
              </a:ext>
            </a:extLst>
          </p:cNvPr>
          <p:cNvSpPr>
            <a:spLocks noGrp="1"/>
          </p:cNvSpPr>
          <p:nvPr>
            <p:ph type="ftr" sz="quarter" idx="11"/>
          </p:nvPr>
        </p:nvSpPr>
        <p:spPr>
          <a:xfrm>
            <a:off x="1955999" y="6623237"/>
            <a:ext cx="8280000" cy="19647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1F7765BB-5184-406C-AA15-68A02C6F6270}"/>
              </a:ext>
            </a:extLst>
          </p:cNvPr>
          <p:cNvSpPr>
            <a:spLocks noGrp="1"/>
          </p:cNvSpPr>
          <p:nvPr>
            <p:ph type="sldNum" sz="quarter" idx="12"/>
          </p:nvPr>
        </p:nvSpPr>
        <p:spPr/>
        <p:txBody>
          <a:bodyPr/>
          <a:lstStyle/>
          <a:p>
            <a:fld id="{F1CB2D96-9EFD-4E3C-87AF-D0F16F31F4DB}" type="slidenum">
              <a:rPr lang="en-GB" smtClean="0"/>
              <a:t>‹#›</a:t>
            </a:fld>
            <a:endParaRPr lang="en-GB"/>
          </a:p>
        </p:txBody>
      </p:sp>
      <p:sp>
        <p:nvSpPr>
          <p:cNvPr id="3" name="Content Placeholder 2">
            <a:extLst>
              <a:ext uri="{FF2B5EF4-FFF2-40B4-BE49-F238E27FC236}">
                <a16:creationId xmlns:a16="http://schemas.microsoft.com/office/drawing/2014/main" id="{C17B7B5E-D73E-BE9C-4D8C-18ABD8B04E07}"/>
              </a:ext>
            </a:extLst>
          </p:cNvPr>
          <p:cNvSpPr>
            <a:spLocks noGrp="1"/>
          </p:cNvSpPr>
          <p:nvPr>
            <p:ph idx="17" hasCustomPrompt="1"/>
          </p:nvPr>
        </p:nvSpPr>
        <p:spPr>
          <a:xfrm>
            <a:off x="479424" y="6053497"/>
            <a:ext cx="9756576" cy="183503"/>
          </a:xfrm>
        </p:spPr>
        <p:txBody>
          <a:bodyPr anchor="t"/>
          <a:lstStyle>
            <a:lvl1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lang="en-GB" sz="800" b="0" kern="1200" dirty="0">
                <a:solidFill>
                  <a:schemeClr val="bg1">
                    <a:lumMod val="50000"/>
                  </a:schemeClr>
                </a:solidFill>
                <a:latin typeface="+mn-lt"/>
                <a:ea typeface="+mn-ea"/>
                <a:cs typeface="+mn-cs"/>
              </a:defRPr>
            </a:lvl5pPr>
          </a:lstStyle>
          <a:p>
            <a:r>
              <a:rPr lang="en-GB" dirty="0"/>
              <a:t>References and/or Footnotes</a:t>
            </a:r>
          </a:p>
        </p:txBody>
      </p:sp>
    </p:spTree>
    <p:custDataLst>
      <p:tags r:id="rId1"/>
    </p:custDataLst>
    <p:extLst>
      <p:ext uri="{BB962C8B-B14F-4D97-AF65-F5344CB8AC3E}">
        <p14:creationId xmlns:p14="http://schemas.microsoft.com/office/powerpoint/2010/main" val="3552881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12E2B81-4FC9-A47A-9DC8-13FA14006966}"/>
              </a:ext>
            </a:extLst>
          </p:cNvPr>
          <p:cNvGrpSpPr/>
          <p:nvPr userDrawn="1"/>
        </p:nvGrpSpPr>
        <p:grpSpPr>
          <a:xfrm>
            <a:off x="0" y="0"/>
            <a:ext cx="12192000" cy="6858000"/>
            <a:chOff x="0" y="0"/>
            <a:chExt cx="12192000" cy="6858000"/>
          </a:xfrm>
        </p:grpSpPr>
        <p:grpSp>
          <p:nvGrpSpPr>
            <p:cNvPr id="6" name="Group 5">
              <a:extLst>
                <a:ext uri="{FF2B5EF4-FFF2-40B4-BE49-F238E27FC236}">
                  <a16:creationId xmlns:a16="http://schemas.microsoft.com/office/drawing/2014/main" id="{9231CEAE-749A-F8CD-8E24-D08377CCD455}"/>
                </a:ext>
              </a:extLst>
            </p:cNvPr>
            <p:cNvGrpSpPr/>
            <p:nvPr userDrawn="1"/>
          </p:nvGrpSpPr>
          <p:grpSpPr>
            <a:xfrm>
              <a:off x="0" y="0"/>
              <a:ext cx="12192000" cy="6858000"/>
              <a:chOff x="0" y="0"/>
              <a:chExt cx="12192000" cy="6858000"/>
            </a:xfrm>
          </p:grpSpPr>
          <p:sp>
            <p:nvSpPr>
              <p:cNvPr id="8" name="Rectangle 7">
                <a:extLst>
                  <a:ext uri="{FF2B5EF4-FFF2-40B4-BE49-F238E27FC236}">
                    <a16:creationId xmlns:a16="http://schemas.microsoft.com/office/drawing/2014/main" id="{44F8BEE4-7EA4-C5EC-557A-C0AD1B5E5DB5}"/>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B193E62-6743-331A-80DD-DA17F6CC3794}"/>
                  </a:ext>
                </a:extLst>
              </p:cNvPr>
              <p:cNvSpPr/>
              <p:nvPr userDrawn="1"/>
            </p:nvSpPr>
            <p:spPr>
              <a:xfrm>
                <a:off x="192000" y="189001"/>
                <a:ext cx="11808000" cy="583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Graphic 6">
              <a:extLst>
                <a:ext uri="{FF2B5EF4-FFF2-40B4-BE49-F238E27FC236}">
                  <a16:creationId xmlns:a16="http://schemas.microsoft.com/office/drawing/2014/main" id="{E8F26C95-61F9-48FE-D3D9-DF476A766D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2387" y="6155475"/>
              <a:ext cx="1367548" cy="475574"/>
            </a:xfrm>
            <a:prstGeom prst="rect">
              <a:avLst/>
            </a:prstGeom>
          </p:spPr>
        </p:pic>
      </p:grpSp>
      <p:sp>
        <p:nvSpPr>
          <p:cNvPr id="3" name="Footer Placeholder 2">
            <a:extLst>
              <a:ext uri="{FF2B5EF4-FFF2-40B4-BE49-F238E27FC236}">
                <a16:creationId xmlns:a16="http://schemas.microsoft.com/office/drawing/2014/main" id="{995C039C-78E6-489D-A90F-10244E8B9A3D}"/>
              </a:ext>
            </a:extLst>
          </p:cNvPr>
          <p:cNvSpPr>
            <a:spLocks noGrp="1"/>
          </p:cNvSpPr>
          <p:nvPr>
            <p:ph type="ftr" sz="quarter" idx="11"/>
          </p:nvPr>
        </p:nvSpPr>
        <p:spPr>
          <a:xfrm>
            <a:off x="1955999" y="6623237"/>
            <a:ext cx="8280000" cy="196475"/>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D1FD2917-8481-4C57-A292-D34C1DE56E61}"/>
              </a:ext>
            </a:extLst>
          </p:cNvPr>
          <p:cNvSpPr>
            <a:spLocks noGrp="1"/>
          </p:cNvSpPr>
          <p:nvPr>
            <p:ph type="sldNum" sz="quarter" idx="12"/>
          </p:nvPr>
        </p:nvSpPr>
        <p:spPr/>
        <p:txBody>
          <a:bodyPr/>
          <a:lstStyle/>
          <a:p>
            <a:fld id="{F1CB2D96-9EFD-4E3C-87AF-D0F16F31F4DB}" type="slidenum">
              <a:rPr lang="en-GB" smtClean="0"/>
              <a:t>‹#›</a:t>
            </a:fld>
            <a:endParaRPr lang="en-GB"/>
          </a:p>
        </p:txBody>
      </p:sp>
      <p:sp>
        <p:nvSpPr>
          <p:cNvPr id="2" name="Content Placeholder 2">
            <a:extLst>
              <a:ext uri="{FF2B5EF4-FFF2-40B4-BE49-F238E27FC236}">
                <a16:creationId xmlns:a16="http://schemas.microsoft.com/office/drawing/2014/main" id="{EBDF310A-A45D-C8F7-45C9-1F3E8858EAFA}"/>
              </a:ext>
            </a:extLst>
          </p:cNvPr>
          <p:cNvSpPr>
            <a:spLocks noGrp="1"/>
          </p:cNvSpPr>
          <p:nvPr>
            <p:ph idx="17" hasCustomPrompt="1"/>
          </p:nvPr>
        </p:nvSpPr>
        <p:spPr>
          <a:xfrm>
            <a:off x="479424" y="6053497"/>
            <a:ext cx="9756576" cy="183503"/>
          </a:xfrm>
        </p:spPr>
        <p:txBody>
          <a:bodyPr anchor="t"/>
          <a:lstStyle>
            <a:lvl1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lang="en-US" sz="800" b="0" kern="1200" dirty="0">
                <a:solidFill>
                  <a:schemeClr val="bg1">
                    <a:lumMod val="50000"/>
                  </a:schemeClr>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lang="en-GB" sz="800" b="0" kern="1200" dirty="0">
                <a:solidFill>
                  <a:schemeClr val="bg1">
                    <a:lumMod val="50000"/>
                  </a:schemeClr>
                </a:solidFill>
                <a:latin typeface="+mn-lt"/>
                <a:ea typeface="+mn-ea"/>
                <a:cs typeface="+mn-cs"/>
              </a:defRPr>
            </a:lvl5pPr>
          </a:lstStyle>
          <a:p>
            <a:r>
              <a:rPr lang="en-GB" dirty="0"/>
              <a:t>References and/or Footnotes</a:t>
            </a:r>
          </a:p>
        </p:txBody>
      </p:sp>
    </p:spTree>
    <p:custDataLst>
      <p:tags r:id="rId1"/>
    </p:custDataLst>
    <p:extLst>
      <p:ext uri="{BB962C8B-B14F-4D97-AF65-F5344CB8AC3E}">
        <p14:creationId xmlns:p14="http://schemas.microsoft.com/office/powerpoint/2010/main" val="1337203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E6C0-1E8C-4DDF-90E0-8882EC24ED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1E92AE-8380-495A-B5B7-D0445B493D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31575D-9A1B-4DF0-8E1D-585BDB41228E}"/>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5" name="Footer Placeholder 4">
            <a:extLst>
              <a:ext uri="{FF2B5EF4-FFF2-40B4-BE49-F238E27FC236}">
                <a16:creationId xmlns:a16="http://schemas.microsoft.com/office/drawing/2014/main" id="{50016B5B-2DD1-40FB-A801-3BA2BA0DBF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33A23F-E860-43D1-AE04-E0F22DC471D9}"/>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401042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0C00A-44E0-4B98-8350-3FD9C14DA5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72CF6F-3A6A-4995-9B6C-45EB826863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8C18BF-00C7-48E1-8360-7E869FEF3E46}"/>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5" name="Footer Placeholder 4">
            <a:extLst>
              <a:ext uri="{FF2B5EF4-FFF2-40B4-BE49-F238E27FC236}">
                <a16:creationId xmlns:a16="http://schemas.microsoft.com/office/drawing/2014/main" id="{3A913EE0-5106-46C8-BEBE-B1A5E6D26D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BF8B1D-5CE5-4A3B-A191-5F80D96B96C3}"/>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3690604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44C2-2DC4-4375-9A3E-996C0173B9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638E9C-27E7-4401-AF09-B1B3E0189C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3C38A4C-8A6E-4F58-8B0A-4A21CF299B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844DB7-B502-430C-B384-644602EC21CB}"/>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6" name="Footer Placeholder 5">
            <a:extLst>
              <a:ext uri="{FF2B5EF4-FFF2-40B4-BE49-F238E27FC236}">
                <a16:creationId xmlns:a16="http://schemas.microsoft.com/office/drawing/2014/main" id="{D93A7A79-AD36-4CB7-A7B8-9401BADD32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55779B-06E1-4053-A1B1-D55F5949E488}"/>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1477893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F87D-3EDB-4142-B5D8-85073D0CEC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261772-62F2-4AFA-B293-672F8AFBFC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A08ED38-6AD3-4995-A0C6-D8AFA049542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AD5D82-3819-47A6-A709-80E41403D8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2EBDA4-106F-461F-AE27-59AC48AB6E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8A6D9B-8247-458C-99A7-7F46B1253B12}"/>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8" name="Footer Placeholder 7">
            <a:extLst>
              <a:ext uri="{FF2B5EF4-FFF2-40B4-BE49-F238E27FC236}">
                <a16:creationId xmlns:a16="http://schemas.microsoft.com/office/drawing/2014/main" id="{F486F5EA-9843-4B38-A270-F9BEFE52AE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159B41-E0FA-4A4B-B0B8-898D7B9FE048}"/>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2887464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3AE9-70A2-46C8-92E8-D03AA83695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D222CFF-EBC0-4881-A7BF-804EA666EA2F}"/>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4" name="Footer Placeholder 3">
            <a:extLst>
              <a:ext uri="{FF2B5EF4-FFF2-40B4-BE49-F238E27FC236}">
                <a16:creationId xmlns:a16="http://schemas.microsoft.com/office/drawing/2014/main" id="{3885E421-3366-4C45-9182-8C2DDA5888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087B2F0-3C55-4202-8E7B-9A7CA0C68D15}"/>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1231726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011C7-A678-4773-8E3F-2B7A143E8E3C}"/>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3" name="Footer Placeholder 2">
            <a:extLst>
              <a:ext uri="{FF2B5EF4-FFF2-40B4-BE49-F238E27FC236}">
                <a16:creationId xmlns:a16="http://schemas.microsoft.com/office/drawing/2014/main" id="{0266912F-31ED-45D2-B0E4-6D7AE41781F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3A34BF-611B-476E-9D1E-696851207CD7}"/>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132862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07878-57D6-4BB5-BACD-E6460D987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19E9C8-8E52-4A0A-9B31-619D7786F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8B3E57-AACB-41A6-8181-DB2DF3EB4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99C4CF-7B76-4EF6-BEF2-CB08964B373B}"/>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6" name="Footer Placeholder 5">
            <a:extLst>
              <a:ext uri="{FF2B5EF4-FFF2-40B4-BE49-F238E27FC236}">
                <a16:creationId xmlns:a16="http://schemas.microsoft.com/office/drawing/2014/main" id="{EC8DC531-5609-4FD9-BA76-3832B8795B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134C8C-8204-45E7-8C1F-D0BC574275D8}"/>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2241500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638A-C80E-4825-9DA0-68AFAAFDC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8CC6D1-DCEE-4E93-A3B5-7458D78D15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F18F34-F92C-45CE-8A55-AEE84DE1C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DBFFBD-61A5-4569-82AE-E70FF5E5D0B7}"/>
              </a:ext>
            </a:extLst>
          </p:cNvPr>
          <p:cNvSpPr>
            <a:spLocks noGrp="1"/>
          </p:cNvSpPr>
          <p:nvPr>
            <p:ph type="dt" sz="half" idx="10"/>
          </p:nvPr>
        </p:nvSpPr>
        <p:spPr/>
        <p:txBody>
          <a:bodyPr/>
          <a:lstStyle/>
          <a:p>
            <a:fld id="{04F524A2-D61C-4B53-8074-18D71BFD39D4}" type="datetimeFigureOut">
              <a:rPr lang="en-GB" smtClean="0"/>
              <a:t>24/04/2025</a:t>
            </a:fld>
            <a:endParaRPr lang="en-GB"/>
          </a:p>
        </p:txBody>
      </p:sp>
      <p:sp>
        <p:nvSpPr>
          <p:cNvPr id="6" name="Footer Placeholder 5">
            <a:extLst>
              <a:ext uri="{FF2B5EF4-FFF2-40B4-BE49-F238E27FC236}">
                <a16:creationId xmlns:a16="http://schemas.microsoft.com/office/drawing/2014/main" id="{6AB47D09-32CF-4994-9FFF-AA49560B16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F21FBD-9D42-47AD-864C-61A73B82A755}"/>
              </a:ext>
            </a:extLst>
          </p:cNvPr>
          <p:cNvSpPr>
            <a:spLocks noGrp="1"/>
          </p:cNvSpPr>
          <p:nvPr>
            <p:ph type="sldNum" sz="quarter" idx="12"/>
          </p:nvPr>
        </p:nvSpPr>
        <p:spPr/>
        <p:txBody>
          <a:bodyPr/>
          <a:lstStyle/>
          <a:p>
            <a:fld id="{70546ED0-1A91-4B5B-8F0A-1EBBFF9AB99B}" type="slidenum">
              <a:rPr lang="en-GB" smtClean="0"/>
              <a:t>‹#›</a:t>
            </a:fld>
            <a:endParaRPr lang="en-GB"/>
          </a:p>
        </p:txBody>
      </p:sp>
    </p:spTree>
    <p:extLst>
      <p:ext uri="{BB962C8B-B14F-4D97-AF65-F5344CB8AC3E}">
        <p14:creationId xmlns:p14="http://schemas.microsoft.com/office/powerpoint/2010/main" val="13370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svg"/><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BEF89E-1F7F-4689-BAE0-BE0D8253E3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AEEFC8-1421-4DEC-AD29-0AF89879A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409063-F747-4A13-82E9-F343D84A7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524A2-D61C-4B53-8074-18D71BFD39D4}" type="datetimeFigureOut">
              <a:rPr lang="en-GB" smtClean="0"/>
              <a:t>24/04/2025</a:t>
            </a:fld>
            <a:endParaRPr lang="en-GB"/>
          </a:p>
        </p:txBody>
      </p:sp>
      <p:sp>
        <p:nvSpPr>
          <p:cNvPr id="5" name="Footer Placeholder 4">
            <a:extLst>
              <a:ext uri="{FF2B5EF4-FFF2-40B4-BE49-F238E27FC236}">
                <a16:creationId xmlns:a16="http://schemas.microsoft.com/office/drawing/2014/main" id="{484D0B49-0375-4571-A1B1-9E2C494E7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6A829A-781D-4B15-B0B2-CE73740A9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6ED0-1A91-4B5B-8F0A-1EBBFF9AB99B}" type="slidenum">
              <a:rPr lang="en-GB" smtClean="0"/>
              <a:t>‹#›</a:t>
            </a:fld>
            <a:endParaRPr lang="en-GB"/>
          </a:p>
        </p:txBody>
      </p:sp>
    </p:spTree>
    <p:extLst>
      <p:ext uri="{BB962C8B-B14F-4D97-AF65-F5344CB8AC3E}">
        <p14:creationId xmlns:p14="http://schemas.microsoft.com/office/powerpoint/2010/main" val="2518646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0773CE-E319-B094-9F0A-D4F546E5F37B}"/>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FD0B9F9-688D-9672-10D5-68F28A660510}"/>
              </a:ext>
            </a:extLst>
          </p:cNvPr>
          <p:cNvSpPr/>
          <p:nvPr userDrawn="1"/>
        </p:nvSpPr>
        <p:spPr>
          <a:xfrm>
            <a:off x="192000" y="189001"/>
            <a:ext cx="11808000" cy="583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7FDB39-3FCE-BF83-663B-FB2B470AED1A}"/>
              </a:ext>
            </a:extLst>
          </p:cNvPr>
          <p:cNvSpPr/>
          <p:nvPr userDrawn="1"/>
        </p:nvSpPr>
        <p:spPr>
          <a:xfrm>
            <a:off x="342900" y="342900"/>
            <a:ext cx="11496675" cy="9393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7D4E4E95-5DF5-4095-BBCA-FB24649F25CE}"/>
              </a:ext>
            </a:extLst>
          </p:cNvPr>
          <p:cNvSpPr>
            <a:spLocks noGrp="1"/>
          </p:cNvSpPr>
          <p:nvPr>
            <p:ph type="title"/>
          </p:nvPr>
        </p:nvSpPr>
        <p:spPr>
          <a:xfrm>
            <a:off x="484370" y="552550"/>
            <a:ext cx="10589748" cy="543875"/>
          </a:xfrm>
          <a:prstGeom prst="rect">
            <a:avLst/>
          </a:prstGeom>
        </p:spPr>
        <p:txBody>
          <a:bodyPr vert="horz" lIns="72000" tIns="36000" rIns="72000" bIns="3600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8761782-A659-4308-A19B-79D3C8ED370E}"/>
              </a:ext>
            </a:extLst>
          </p:cNvPr>
          <p:cNvSpPr>
            <a:spLocks noGrp="1"/>
          </p:cNvSpPr>
          <p:nvPr>
            <p:ph type="body" idx="1"/>
          </p:nvPr>
        </p:nvSpPr>
        <p:spPr>
          <a:xfrm>
            <a:off x="479424" y="1498600"/>
            <a:ext cx="11160125" cy="1757780"/>
          </a:xfrm>
          <a:prstGeom prst="rect">
            <a:avLst/>
          </a:prstGeom>
        </p:spPr>
        <p:txBody>
          <a:bodyPr vert="horz" lIns="72000" tIns="36000" rIns="72000" bIns="36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5BA4B204-1942-49EE-BE9B-051B9070E5E4}"/>
              </a:ext>
            </a:extLst>
          </p:cNvPr>
          <p:cNvSpPr>
            <a:spLocks noGrp="1"/>
          </p:cNvSpPr>
          <p:nvPr>
            <p:ph type="ftr" sz="quarter" idx="3"/>
          </p:nvPr>
        </p:nvSpPr>
        <p:spPr>
          <a:xfrm>
            <a:off x="1956000" y="6623237"/>
            <a:ext cx="8280000" cy="196475"/>
          </a:xfrm>
          <a:prstGeom prst="rect">
            <a:avLst/>
          </a:prstGeom>
        </p:spPr>
        <p:txBody>
          <a:bodyPr vert="horz" lIns="72000" tIns="36000" rIns="72000" bIns="36000" rtlCol="0" anchor="ctr"/>
          <a:lstStyle>
            <a:lvl1pPr algn="ctr">
              <a:defRPr sz="8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D5EF6FB3-D98F-4493-96C4-BFAF57556DBE}"/>
              </a:ext>
            </a:extLst>
          </p:cNvPr>
          <p:cNvSpPr>
            <a:spLocks noGrp="1"/>
          </p:cNvSpPr>
          <p:nvPr>
            <p:ph type="sldNum" sz="quarter" idx="4"/>
          </p:nvPr>
        </p:nvSpPr>
        <p:spPr>
          <a:xfrm>
            <a:off x="11673035" y="6623237"/>
            <a:ext cx="433800" cy="180000"/>
          </a:xfrm>
          <a:prstGeom prst="rect">
            <a:avLst/>
          </a:prstGeom>
        </p:spPr>
        <p:txBody>
          <a:bodyPr vert="horz" lIns="72000" tIns="36000" rIns="72000" bIns="36000" rtlCol="0" anchor="ctr"/>
          <a:lstStyle>
            <a:lvl1pPr algn="r">
              <a:defRPr sz="800">
                <a:solidFill>
                  <a:schemeClr val="tx1">
                    <a:tint val="75000"/>
                  </a:schemeClr>
                </a:solidFill>
              </a:defRPr>
            </a:lvl1pPr>
          </a:lstStyle>
          <a:p>
            <a:fld id="{F1CB2D96-9EFD-4E3C-87AF-D0F16F31F4DB}" type="slidenum">
              <a:rPr lang="en-GB" smtClean="0"/>
              <a:pPr/>
              <a:t>‹#›</a:t>
            </a:fld>
            <a:endParaRPr lang="en-GB" dirty="0"/>
          </a:p>
        </p:txBody>
      </p:sp>
      <p:pic>
        <p:nvPicPr>
          <p:cNvPr id="4" name="Graphic 3" hidden="1">
            <a:extLst>
              <a:ext uri="{FF2B5EF4-FFF2-40B4-BE49-F238E27FC236}">
                <a16:creationId xmlns:a16="http://schemas.microsoft.com/office/drawing/2014/main" id="{5C77B294-1F62-9B28-1DF0-A47A982D059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22387" y="6155475"/>
            <a:ext cx="1367548" cy="475574"/>
          </a:xfrm>
          <a:prstGeom prst="rect">
            <a:avLst/>
          </a:prstGeom>
        </p:spPr>
      </p:pic>
      <p:pic>
        <p:nvPicPr>
          <p:cNvPr id="11" name="Graphic 10">
            <a:extLst>
              <a:ext uri="{FF2B5EF4-FFF2-40B4-BE49-F238E27FC236}">
                <a16:creationId xmlns:a16="http://schemas.microsoft.com/office/drawing/2014/main" id="{0739A1A2-1987-5EBD-8FC3-C95A7F572526}"/>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76815"/>
          <a:stretch/>
        </p:blipFill>
        <p:spPr>
          <a:xfrm>
            <a:off x="11282260" y="443448"/>
            <a:ext cx="492215" cy="738291"/>
          </a:xfrm>
          <a:prstGeom prst="rect">
            <a:avLst/>
          </a:prstGeom>
        </p:spPr>
      </p:pic>
    </p:spTree>
    <p:custDataLst>
      <p:tags r:id="rId8"/>
    </p:custDataLst>
    <p:extLst>
      <p:ext uri="{BB962C8B-B14F-4D97-AF65-F5344CB8AC3E}">
        <p14:creationId xmlns:p14="http://schemas.microsoft.com/office/powerpoint/2010/main" val="2615185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600"/>
        </a:spcAft>
        <a:buFont typeface="Arial" panose="020B0604020202020204" pitchFamily="34" charset="0"/>
        <a:buNone/>
        <a:defRPr sz="200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300"/>
        </a:spcAft>
        <a:buFont typeface="Arial" panose="020B0604020202020204" pitchFamily="34" charset="0"/>
        <a:buNone/>
        <a:defRPr sz="1800" kern="1200">
          <a:solidFill>
            <a:schemeClr val="tx1"/>
          </a:solidFill>
          <a:latin typeface="+mn-lt"/>
          <a:ea typeface="+mn-ea"/>
          <a:cs typeface="+mn-cs"/>
        </a:defRPr>
      </a:lvl2pPr>
      <a:lvl3pPr marL="180975" indent="-180975" algn="l" defTabSz="914400" rtl="0" eaLnBrk="1" latinLnBrk="0" hangingPunct="1">
        <a:lnSpc>
          <a:spcPct val="100000"/>
        </a:lnSpc>
        <a:spcBef>
          <a:spcPts val="60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55600" indent="-174625" algn="l" defTabSz="914400" rtl="0" eaLnBrk="1" latinLnBrk="0" hangingPunct="1">
        <a:lnSpc>
          <a:spcPct val="100000"/>
        </a:lnSpc>
        <a:spcBef>
          <a:spcPts val="300"/>
        </a:spcBef>
        <a:spcAft>
          <a:spcPts val="300"/>
        </a:spcAft>
        <a:buClr>
          <a:schemeClr val="accent2"/>
        </a:buClr>
        <a:buFont typeface="Arial" panose="020B0604020202020204" pitchFamily="34" charset="0"/>
        <a:buChar char="•"/>
        <a:tabLst>
          <a:tab pos="355600" algn="l"/>
        </a:tabLst>
        <a:defRPr sz="1400" kern="1200">
          <a:solidFill>
            <a:schemeClr val="tx1"/>
          </a:solidFill>
          <a:latin typeface="+mn-lt"/>
          <a:ea typeface="+mn-ea"/>
          <a:cs typeface="+mn-cs"/>
        </a:defRPr>
      </a:lvl4pPr>
      <a:lvl5pPr marL="538163" indent="-182563" algn="l" defTabSz="914400" rtl="0" eaLnBrk="1" latinLnBrk="0" hangingPunct="1">
        <a:lnSpc>
          <a:spcPct val="100000"/>
        </a:lnSpc>
        <a:spcBef>
          <a:spcPts val="300"/>
        </a:spcBef>
        <a:spcAft>
          <a:spcPts val="300"/>
        </a:spcAft>
        <a:buClr>
          <a:schemeClr val="accent4"/>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48">
          <p15:clr>
            <a:srgbClr val="F26B43"/>
          </p15:clr>
        </p15:guide>
        <p15:guide id="3" pos="302">
          <p15:clr>
            <a:srgbClr val="F26B43"/>
          </p15:clr>
        </p15:guide>
        <p15:guide id="4" pos="7468">
          <p15:clr>
            <a:srgbClr val="F26B43"/>
          </p15:clr>
        </p15:guide>
        <p15:guide id="5" orient="horz" pos="210">
          <p15:clr>
            <a:srgbClr val="F26B43"/>
          </p15:clr>
        </p15:guide>
        <p15:guide id="6" orient="horz" pos="944">
          <p15:clr>
            <a:srgbClr val="F26B43"/>
          </p15:clr>
        </p15:guide>
        <p15:guide id="7" orient="horz" pos="981">
          <p15:clr>
            <a:srgbClr val="F26B43"/>
          </p15:clr>
        </p15:guide>
        <p15:guide id="8" pos="3840">
          <p15:clr>
            <a:srgbClr val="F26B43"/>
          </p15:clr>
        </p15:guide>
        <p15:guide id="9" pos="7378">
          <p15:clr>
            <a:srgbClr val="F26B43"/>
          </p15:clr>
        </p15:guide>
        <p15:guide id="10" pos="212">
          <p15:clr>
            <a:srgbClr val="F26B43"/>
          </p15:clr>
        </p15:guide>
        <p15:guide id="11" orient="horz" pos="37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8.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2.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9.wdp"/><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6.wdp"/><Relationship Id="rId7" Type="http://schemas.microsoft.com/office/2007/relationships/hdphoto" Target="../media/hdphoto28.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27.wdp"/><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svg"/><Relationship Id="rId3" Type="http://schemas.openxmlformats.org/officeDocument/2006/relationships/notesSlide" Target="../notesSlides/notesSlide1.xml"/><Relationship Id="rId21" Type="http://schemas.openxmlformats.org/officeDocument/2006/relationships/image" Target="../media/image60.png"/><Relationship Id="rId34" Type="http://schemas.openxmlformats.org/officeDocument/2006/relationships/image" Target="../media/image73.sv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33" Type="http://schemas.openxmlformats.org/officeDocument/2006/relationships/image" Target="../media/image72.png"/><Relationship Id="rId2" Type="http://schemas.openxmlformats.org/officeDocument/2006/relationships/slideLayout" Target="../slideLayouts/slideLayout12.xml"/><Relationship Id="rId16" Type="http://schemas.openxmlformats.org/officeDocument/2006/relationships/image" Target="../media/image55.png"/><Relationship Id="rId20" Type="http://schemas.openxmlformats.org/officeDocument/2006/relationships/image" Target="../media/image59.svg"/><Relationship Id="rId29" Type="http://schemas.openxmlformats.org/officeDocument/2006/relationships/image" Target="../media/image68.png"/><Relationship Id="rId1" Type="http://schemas.openxmlformats.org/officeDocument/2006/relationships/tags" Target="../tags/tag9.xml"/><Relationship Id="rId6" Type="http://schemas.microsoft.com/office/2007/relationships/hdphoto" Target="../media/hdphoto30.wdp"/><Relationship Id="rId11" Type="http://schemas.openxmlformats.org/officeDocument/2006/relationships/image" Target="../media/image50.png"/><Relationship Id="rId24" Type="http://schemas.openxmlformats.org/officeDocument/2006/relationships/image" Target="../media/image63.svg"/><Relationship Id="rId32" Type="http://schemas.openxmlformats.org/officeDocument/2006/relationships/image" Target="../media/image71.svg"/><Relationship Id="rId5" Type="http://schemas.openxmlformats.org/officeDocument/2006/relationships/image" Target="../media/image45.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svg"/><Relationship Id="rId36" Type="http://schemas.openxmlformats.org/officeDocument/2006/relationships/image" Target="../media/image75.svg"/><Relationship Id="rId10" Type="http://schemas.openxmlformats.org/officeDocument/2006/relationships/image" Target="../media/image49.png"/><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svg"/><Relationship Id="rId27" Type="http://schemas.openxmlformats.org/officeDocument/2006/relationships/image" Target="../media/image66.png"/><Relationship Id="rId30" Type="http://schemas.openxmlformats.org/officeDocument/2006/relationships/image" Target="../media/image69.svg"/><Relationship Id="rId35" Type="http://schemas.openxmlformats.org/officeDocument/2006/relationships/image" Target="../media/image74.png"/><Relationship Id="rId8"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0.xml"/><Relationship Id="rId6" Type="http://schemas.openxmlformats.org/officeDocument/2006/relationships/chart" Target="../charts/chart1.xml"/><Relationship Id="rId5" Type="http://schemas.openxmlformats.org/officeDocument/2006/relationships/image" Target="../media/image77.sv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notesSlide" Target="../notesSlides/notesSlide3.xml"/><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slideLayout" Target="../slideLayouts/slideLayout16.xml"/><Relationship Id="rId1" Type="http://schemas.openxmlformats.org/officeDocument/2006/relationships/tags" Target="../tags/tag11.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chart" Target="../charts/chart2.xml"/><Relationship Id="rId9"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12.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notesSlide" Target="../notesSlides/notesSlide5.xml"/><Relationship Id="rId7" Type="http://schemas.openxmlformats.org/officeDocument/2006/relationships/image" Target="../media/image88.png"/><Relationship Id="rId12" Type="http://schemas.openxmlformats.org/officeDocument/2006/relationships/image" Target="../media/image83.svg"/><Relationship Id="rId2" Type="http://schemas.openxmlformats.org/officeDocument/2006/relationships/slideLayout" Target="../slideLayouts/slideLayout16.xml"/><Relationship Id="rId1" Type="http://schemas.openxmlformats.org/officeDocument/2006/relationships/tags" Target="../tags/tag13.xml"/><Relationship Id="rId6" Type="http://schemas.openxmlformats.org/officeDocument/2006/relationships/image" Target="../media/image87.svg"/><Relationship Id="rId11" Type="http://schemas.openxmlformats.org/officeDocument/2006/relationships/image" Target="../media/image8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chart" Target="../charts/chart4.xml"/><Relationship Id="rId9"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notesSlide" Target="../notesSlides/notesSlide6.xml"/><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slideLayout" Target="../slideLayouts/slideLayout16.xml"/><Relationship Id="rId1" Type="http://schemas.openxmlformats.org/officeDocument/2006/relationships/tags" Target="../tags/tag14.xml"/><Relationship Id="rId6" Type="http://schemas.openxmlformats.org/officeDocument/2006/relationships/chart" Target="../charts/chart5.xml"/><Relationship Id="rId11" Type="http://schemas.openxmlformats.org/officeDocument/2006/relationships/image" Target="../media/image96.png"/><Relationship Id="rId5" Type="http://schemas.openxmlformats.org/officeDocument/2006/relationships/image" Target="../media/image77.svg"/><Relationship Id="rId10" Type="http://schemas.openxmlformats.org/officeDocument/2006/relationships/image" Target="../media/image95.svg"/><Relationship Id="rId4" Type="http://schemas.openxmlformats.org/officeDocument/2006/relationships/image" Target="../media/image76.png"/><Relationship Id="rId9"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88.png"/><Relationship Id="rId18" Type="http://schemas.openxmlformats.org/officeDocument/2006/relationships/image" Target="../media/image105.svg"/><Relationship Id="rId3" Type="http://schemas.openxmlformats.org/officeDocument/2006/relationships/notesSlide" Target="../notesSlides/notesSlide7.xml"/><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4.png"/><Relationship Id="rId2" Type="http://schemas.openxmlformats.org/officeDocument/2006/relationships/slideLayout" Target="../slideLayouts/slideLayout16.xml"/><Relationship Id="rId16" Type="http://schemas.openxmlformats.org/officeDocument/2006/relationships/image" Target="../media/image83.svg"/><Relationship Id="rId1" Type="http://schemas.openxmlformats.org/officeDocument/2006/relationships/tags" Target="../tags/tag15.xml"/><Relationship Id="rId6" Type="http://schemas.openxmlformats.org/officeDocument/2006/relationships/image" Target="../media/image85.svg"/><Relationship Id="rId11" Type="http://schemas.openxmlformats.org/officeDocument/2006/relationships/image" Target="../media/image102.png"/><Relationship Id="rId5" Type="http://schemas.openxmlformats.org/officeDocument/2006/relationships/image" Target="../media/image84.png"/><Relationship Id="rId15" Type="http://schemas.openxmlformats.org/officeDocument/2006/relationships/image" Target="../media/image82.png"/><Relationship Id="rId10" Type="http://schemas.openxmlformats.org/officeDocument/2006/relationships/image" Target="../media/image101.svg"/><Relationship Id="rId4" Type="http://schemas.openxmlformats.org/officeDocument/2006/relationships/chart" Target="../charts/chart6.xml"/><Relationship Id="rId9" Type="http://schemas.openxmlformats.org/officeDocument/2006/relationships/image" Target="../media/image100.png"/><Relationship Id="rId14" Type="http://schemas.openxmlformats.org/officeDocument/2006/relationships/image" Target="../media/image89.sv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51EB-B89D-4532-8CA9-41EDDE18E346}"/>
              </a:ext>
            </a:extLst>
          </p:cNvPr>
          <p:cNvSpPr>
            <a:spLocks noGrp="1"/>
          </p:cNvSpPr>
          <p:nvPr>
            <p:ph type="ctrTitle"/>
          </p:nvPr>
        </p:nvSpPr>
        <p:spPr>
          <a:xfrm>
            <a:off x="1524000" y="654772"/>
            <a:ext cx="9144000" cy="2387600"/>
          </a:xfrm>
        </p:spPr>
        <p:txBody>
          <a:bodyPr anchor="ctr">
            <a:normAutofit/>
          </a:bodyPr>
          <a:lstStyle/>
          <a:p>
            <a:r>
              <a:rPr lang="en-US" sz="3200" b="1" kern="0" dirty="0">
                <a:solidFill>
                  <a:srgbClr val="000000"/>
                </a:solidFill>
                <a:effectLst/>
                <a:latin typeface="Arial" panose="020B0604020202020204" pitchFamily="34" charset="0"/>
                <a:ea typeface="Times New Roman" panose="02020603050405020304" pitchFamily="18" charset="0"/>
              </a:rPr>
              <a:t>Year in Review</a:t>
            </a:r>
            <a:br>
              <a:rPr lang="en-US" sz="3200" b="1" kern="0" dirty="0">
                <a:solidFill>
                  <a:srgbClr val="000000"/>
                </a:solidFill>
                <a:effectLst/>
                <a:latin typeface="Arial" panose="020B0604020202020204" pitchFamily="34" charset="0"/>
                <a:ea typeface="Times New Roman" panose="02020603050405020304" pitchFamily="18" charset="0"/>
              </a:rPr>
            </a:br>
            <a:br>
              <a:rPr lang="en-US" sz="3200" b="1" kern="0" dirty="0">
                <a:solidFill>
                  <a:srgbClr val="000000"/>
                </a:solidFill>
                <a:effectLst/>
                <a:latin typeface="Arial" panose="020B0604020202020204" pitchFamily="34" charset="0"/>
                <a:ea typeface="Times New Roman" panose="02020603050405020304" pitchFamily="18" charset="0"/>
              </a:rPr>
            </a:br>
            <a:r>
              <a:rPr lang="en-US" sz="3200" b="1" kern="0" dirty="0">
                <a:solidFill>
                  <a:srgbClr val="000000"/>
                </a:solidFill>
                <a:effectLst/>
                <a:latin typeface="Arial" panose="020B0604020202020204" pitchFamily="34" charset="0"/>
                <a:ea typeface="Times New Roman" panose="02020603050405020304" pitchFamily="18" charset="0"/>
              </a:rPr>
              <a:t>Current Management of Myelofibrosis</a:t>
            </a:r>
            <a:r>
              <a:rPr lang="en-US" sz="3200" dirty="0">
                <a:effectLst/>
              </a:rPr>
              <a:t> </a:t>
            </a:r>
            <a:endParaRPr lang="en-GB" sz="3200" dirty="0"/>
          </a:p>
        </p:txBody>
      </p:sp>
      <p:sp>
        <p:nvSpPr>
          <p:cNvPr id="3" name="Subtitle 2">
            <a:extLst>
              <a:ext uri="{FF2B5EF4-FFF2-40B4-BE49-F238E27FC236}">
                <a16:creationId xmlns:a16="http://schemas.microsoft.com/office/drawing/2014/main" id="{7E86F7F9-6567-4E4E-99CA-64CB8620D3BA}"/>
              </a:ext>
            </a:extLst>
          </p:cNvPr>
          <p:cNvSpPr>
            <a:spLocks noGrp="1"/>
          </p:cNvSpPr>
          <p:nvPr>
            <p:ph type="subTitle" idx="1"/>
          </p:nvPr>
        </p:nvSpPr>
        <p:spPr/>
        <p:txBody>
          <a:bodyPr>
            <a:noAutofit/>
          </a:bodyPr>
          <a:lstStyle/>
          <a:p>
            <a:pPr marL="0" marR="0">
              <a:buNone/>
            </a:pPr>
            <a:r>
              <a:rPr lang="en-US" b="1" i="0" u="none" strike="noStrike" dirty="0">
                <a:solidFill>
                  <a:srgbClr val="212121"/>
                </a:solidFill>
                <a:effectLst/>
                <a:latin typeface="Calibri" panose="020F0502020204030204" pitchFamily="34" charset="0"/>
              </a:rPr>
              <a:t>Professor Claire Harrison</a:t>
            </a:r>
            <a:endParaRPr lang="en-US" b="1" i="0" u="none" strike="noStrike" dirty="0">
              <a:solidFill>
                <a:srgbClr val="212121"/>
              </a:solidFill>
              <a:effectLst/>
              <a:latin typeface="Aptos" panose="020B0004020202020204" pitchFamily="34" charset="0"/>
            </a:endParaRPr>
          </a:p>
          <a:p>
            <a:pPr marL="0" marR="0">
              <a:buNone/>
            </a:pPr>
            <a:r>
              <a:rPr lang="en-US" b="0" i="0" u="none" strike="noStrike" dirty="0">
                <a:solidFill>
                  <a:srgbClr val="212121"/>
                </a:solidFill>
                <a:effectLst/>
                <a:latin typeface="Calibri" panose="020F0502020204030204" pitchFamily="34" charset="0"/>
              </a:rPr>
              <a:t>Deputy Chief Medical Officer — Research, Data and Analytics</a:t>
            </a:r>
            <a:endParaRPr lang="en-US" b="0" i="0" u="none" strike="noStrike" dirty="0">
              <a:solidFill>
                <a:srgbClr val="212121"/>
              </a:solidFill>
              <a:effectLst/>
              <a:latin typeface="Aptos" panose="020B0004020202020204" pitchFamily="34" charset="0"/>
            </a:endParaRPr>
          </a:p>
          <a:p>
            <a:pPr marL="0" marR="0">
              <a:buNone/>
            </a:pPr>
            <a:r>
              <a:rPr lang="en-US" b="0" i="0" u="none" strike="noStrike" dirty="0">
                <a:solidFill>
                  <a:srgbClr val="212121"/>
                </a:solidFill>
                <a:effectLst/>
                <a:latin typeface="Calibri" panose="020F0502020204030204" pitchFamily="34" charset="0"/>
              </a:rPr>
              <a:t>Professor of Myeloproliferative Neoplasms</a:t>
            </a:r>
            <a:endParaRPr lang="en-US" b="0" i="0" u="none" strike="noStrike" dirty="0">
              <a:solidFill>
                <a:srgbClr val="212121"/>
              </a:solidFill>
              <a:effectLst/>
              <a:latin typeface="Aptos" panose="020B0004020202020204" pitchFamily="34" charset="0"/>
            </a:endParaRPr>
          </a:p>
          <a:p>
            <a:pPr marL="0" marR="0">
              <a:buNone/>
            </a:pPr>
            <a:r>
              <a:rPr lang="en-US" b="0" i="0" u="none" strike="noStrike" dirty="0">
                <a:solidFill>
                  <a:srgbClr val="212121"/>
                </a:solidFill>
                <a:effectLst/>
                <a:latin typeface="Calibri" panose="020F0502020204030204" pitchFamily="34" charset="0"/>
              </a:rPr>
              <a:t>Guy’s and St Thomas’ NHS Foundation Trust</a:t>
            </a:r>
            <a:endParaRPr lang="en-US" b="0" i="0" u="none" strike="noStrike" dirty="0">
              <a:solidFill>
                <a:srgbClr val="212121"/>
              </a:solidFill>
              <a:effectLst/>
              <a:latin typeface="Aptos" panose="020B0004020202020204" pitchFamily="34" charset="0"/>
            </a:endParaRPr>
          </a:p>
          <a:p>
            <a:pPr marL="0" marR="0"/>
            <a:r>
              <a:rPr lang="en-US" b="0" i="0" u="none" strike="noStrike" dirty="0">
                <a:solidFill>
                  <a:srgbClr val="212121"/>
                </a:solidFill>
                <a:effectLst/>
                <a:latin typeface="Calibri" panose="020F0502020204030204" pitchFamily="34" charset="0"/>
              </a:rPr>
              <a:t>London, United Kingdom</a:t>
            </a:r>
            <a:endParaRPr lang="en-US" b="0" i="0" u="none" strike="noStrike" dirty="0">
              <a:solidFill>
                <a:srgbClr val="212121"/>
              </a:solidFill>
              <a:effectLst/>
              <a:latin typeface="Aptos" panose="020B0004020202020204" pitchFamily="34" charset="0"/>
            </a:endParaRPr>
          </a:p>
        </p:txBody>
      </p:sp>
    </p:spTree>
    <p:extLst>
      <p:ext uri="{BB962C8B-B14F-4D97-AF65-F5344CB8AC3E}">
        <p14:creationId xmlns:p14="http://schemas.microsoft.com/office/powerpoint/2010/main" val="177584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D4E2-7606-4EE8-A10B-F7DE0FA60A81}"/>
              </a:ext>
            </a:extLst>
          </p:cNvPr>
          <p:cNvSpPr>
            <a:spLocks noGrp="1"/>
          </p:cNvSpPr>
          <p:nvPr>
            <p:ph type="title"/>
          </p:nvPr>
        </p:nvSpPr>
        <p:spPr>
          <a:xfrm>
            <a:off x="838200" y="0"/>
            <a:ext cx="10515600" cy="1325563"/>
          </a:xfrm>
        </p:spPr>
        <p:txBody>
          <a:bodyPr/>
          <a:lstStyle/>
          <a:p>
            <a:r>
              <a:rPr lang="en-GB" b="1" dirty="0">
                <a:solidFill>
                  <a:schemeClr val="accent6"/>
                </a:solidFill>
                <a:latin typeface="+mn-lt"/>
              </a:rPr>
              <a:t>Conclusion</a:t>
            </a:r>
          </a:p>
        </p:txBody>
      </p:sp>
      <p:sp>
        <p:nvSpPr>
          <p:cNvPr id="3" name="Content Placeholder 2">
            <a:extLst>
              <a:ext uri="{FF2B5EF4-FFF2-40B4-BE49-F238E27FC236}">
                <a16:creationId xmlns:a16="http://schemas.microsoft.com/office/drawing/2014/main" id="{6AFCE258-CAF4-4221-AD7E-923E7A5D932D}"/>
              </a:ext>
            </a:extLst>
          </p:cNvPr>
          <p:cNvSpPr>
            <a:spLocks noGrp="1"/>
          </p:cNvSpPr>
          <p:nvPr>
            <p:ph idx="1"/>
          </p:nvPr>
        </p:nvSpPr>
        <p:spPr>
          <a:xfrm>
            <a:off x="838200" y="1460500"/>
            <a:ext cx="10515600" cy="4351338"/>
          </a:xfrm>
        </p:spPr>
        <p:txBody>
          <a:bodyPr/>
          <a:lstStyle/>
          <a:p>
            <a:r>
              <a:rPr lang="en-GB" dirty="0"/>
              <a:t>For patients with </a:t>
            </a:r>
            <a:r>
              <a:rPr lang="en-GB" dirty="0" err="1"/>
              <a:t>anemia</a:t>
            </a:r>
            <a:r>
              <a:rPr lang="en-GB" dirty="0"/>
              <a:t> at MF diagnosis who received ESA or danazol in combination with ruxolitinib, spleen and symptom responses were similar to those reported in the entire JUMP study population. </a:t>
            </a:r>
          </a:p>
          <a:p>
            <a:r>
              <a:rPr lang="en-GB" dirty="0"/>
              <a:t>In addition, most patients tolerated doses of ruxolitinib &gt;25 mg daily and post-</a:t>
            </a:r>
            <a:r>
              <a:rPr lang="en-GB" dirty="0" err="1"/>
              <a:t>enrollment</a:t>
            </a:r>
            <a:r>
              <a:rPr lang="en-GB" dirty="0"/>
              <a:t> maintained an Hb level within 1.0 g/dL of BL throughout the study period. </a:t>
            </a:r>
          </a:p>
          <a:p>
            <a:r>
              <a:rPr lang="en-GB" dirty="0"/>
              <a:t>These results reinforce the use of supportive care for </a:t>
            </a:r>
            <a:r>
              <a:rPr lang="en-GB" dirty="0" err="1"/>
              <a:t>anemia</a:t>
            </a:r>
            <a:r>
              <a:rPr lang="en-GB" dirty="0"/>
              <a:t> with an ESA or danazol combined with ruxolitinib and may allow for maintenance of ruxolitinib dose intensity in MF patients with </a:t>
            </a:r>
            <a:r>
              <a:rPr lang="en-GB" dirty="0" err="1"/>
              <a:t>anemia</a:t>
            </a:r>
            <a:r>
              <a:rPr lang="en-GB" dirty="0"/>
              <a:t>.</a:t>
            </a:r>
          </a:p>
        </p:txBody>
      </p:sp>
      <p:sp>
        <p:nvSpPr>
          <p:cNvPr id="4" name="TextBox 3">
            <a:extLst>
              <a:ext uri="{FF2B5EF4-FFF2-40B4-BE49-F238E27FC236}">
                <a16:creationId xmlns:a16="http://schemas.microsoft.com/office/drawing/2014/main" id="{E53CCF7B-D99B-EC6B-D990-5ECA5AA41900}"/>
              </a:ext>
            </a:extLst>
          </p:cNvPr>
          <p:cNvSpPr txBox="1"/>
          <p:nvPr/>
        </p:nvSpPr>
        <p:spPr>
          <a:xfrm>
            <a:off x="8578970" y="6488668"/>
            <a:ext cx="3541143" cy="369332"/>
          </a:xfrm>
          <a:prstGeom prst="rect">
            <a:avLst/>
          </a:prstGeom>
          <a:noFill/>
        </p:spPr>
        <p:txBody>
          <a:bodyPr wrap="square">
            <a:spAutoFit/>
          </a:bodyPr>
          <a:lstStyle/>
          <a:p>
            <a:r>
              <a:rPr lang="en-GB" sz="1800" dirty="0">
                <a:latin typeface="+mn-lt"/>
              </a:rPr>
              <a:t>Vachhani ASH 2024; Abstract 4546</a:t>
            </a:r>
            <a:endParaRPr lang="en-US" dirty="0"/>
          </a:p>
        </p:txBody>
      </p:sp>
    </p:spTree>
    <p:extLst>
      <p:ext uri="{BB962C8B-B14F-4D97-AF65-F5344CB8AC3E}">
        <p14:creationId xmlns:p14="http://schemas.microsoft.com/office/powerpoint/2010/main" val="2697702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829AF-564D-4E31-BE84-930D1B44CBE7}"/>
              </a:ext>
            </a:extLst>
          </p:cNvPr>
          <p:cNvPicPr>
            <a:picLocks noChangeAspect="1"/>
          </p:cNvPicPr>
          <p:nvPr/>
        </p:nvPicPr>
        <p:blipFill>
          <a:blip r:embed="rId2"/>
          <a:stretch>
            <a:fillRect/>
          </a:stretch>
        </p:blipFill>
        <p:spPr>
          <a:xfrm>
            <a:off x="212587" y="120439"/>
            <a:ext cx="6522454" cy="1856391"/>
          </a:xfrm>
          <a:prstGeom prst="rect">
            <a:avLst/>
          </a:prstGeom>
        </p:spPr>
      </p:pic>
      <p:sp>
        <p:nvSpPr>
          <p:cNvPr id="5" name="TextBox 4">
            <a:extLst>
              <a:ext uri="{FF2B5EF4-FFF2-40B4-BE49-F238E27FC236}">
                <a16:creationId xmlns:a16="http://schemas.microsoft.com/office/drawing/2014/main" id="{4963A8AE-44FF-4CB4-990E-D770FC304DC6}"/>
              </a:ext>
            </a:extLst>
          </p:cNvPr>
          <p:cNvSpPr txBox="1"/>
          <p:nvPr/>
        </p:nvSpPr>
        <p:spPr>
          <a:xfrm>
            <a:off x="435974" y="2040182"/>
            <a:ext cx="11498851" cy="923330"/>
          </a:xfrm>
          <a:prstGeom prst="rect">
            <a:avLst/>
          </a:prstGeom>
          <a:noFill/>
        </p:spPr>
        <p:txBody>
          <a:bodyPr wrap="square" rtlCol="0">
            <a:spAutoFit/>
          </a:bodyPr>
          <a:lstStyle/>
          <a:p>
            <a:r>
              <a:rPr lang="en-GB" dirty="0"/>
              <a:t>To assess the impact of baseline blood counts on </a:t>
            </a:r>
            <a:r>
              <a:rPr lang="en-GB" dirty="0" err="1"/>
              <a:t>pacritinib</a:t>
            </a:r>
            <a:r>
              <a:rPr lang="en-GB" dirty="0"/>
              <a:t> efficacy, an analysis of efficacy outcomes by baseline platelet and </a:t>
            </a:r>
            <a:r>
              <a:rPr lang="en-GB" dirty="0" err="1"/>
              <a:t>hemoglobin</a:t>
            </a:r>
            <a:r>
              <a:rPr lang="en-GB" dirty="0"/>
              <a:t> levels was performed using data pooled from 2 Phase 3 studies of </a:t>
            </a:r>
            <a:r>
              <a:rPr lang="en-GB" dirty="0" err="1"/>
              <a:t>pacritinib</a:t>
            </a:r>
            <a:r>
              <a:rPr lang="en-GB" dirty="0"/>
              <a:t> in patients with MF (PERSIST-1 and PERSIST-2). </a:t>
            </a:r>
          </a:p>
        </p:txBody>
      </p:sp>
      <p:pic>
        <p:nvPicPr>
          <p:cNvPr id="6" name="Picture 5">
            <a:extLst>
              <a:ext uri="{FF2B5EF4-FFF2-40B4-BE49-F238E27FC236}">
                <a16:creationId xmlns:a16="http://schemas.microsoft.com/office/drawing/2014/main" id="{597BC203-CFCD-4705-8210-EDF97D301BF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2883687"/>
            <a:ext cx="7825219" cy="3790522"/>
          </a:xfrm>
          <a:prstGeom prst="rect">
            <a:avLst/>
          </a:prstGeom>
        </p:spPr>
      </p:pic>
      <p:sp>
        <p:nvSpPr>
          <p:cNvPr id="7" name="TextBox 6">
            <a:extLst>
              <a:ext uri="{FF2B5EF4-FFF2-40B4-BE49-F238E27FC236}">
                <a16:creationId xmlns:a16="http://schemas.microsoft.com/office/drawing/2014/main" id="{8183A1E6-6587-4583-B2AE-824FD0EA3021}"/>
              </a:ext>
            </a:extLst>
          </p:cNvPr>
          <p:cNvSpPr txBox="1"/>
          <p:nvPr/>
        </p:nvSpPr>
        <p:spPr>
          <a:xfrm>
            <a:off x="7825220" y="2756984"/>
            <a:ext cx="4183446" cy="3693319"/>
          </a:xfrm>
          <a:prstGeom prst="rect">
            <a:avLst/>
          </a:prstGeom>
          <a:noFill/>
        </p:spPr>
        <p:txBody>
          <a:bodyPr wrap="square" rtlCol="0">
            <a:spAutoFit/>
          </a:bodyPr>
          <a:lstStyle/>
          <a:p>
            <a:r>
              <a:rPr lang="en-GB" dirty="0"/>
              <a:t>Data from 276 evaluable patients were median patient age was 67 years, 51.5% had grade 3 fibrosis, 70% had primary MF, and 16% had prior JAK2 inhibitor exposure. </a:t>
            </a:r>
          </a:p>
          <a:p>
            <a:endParaRPr lang="en-GB" dirty="0"/>
          </a:p>
          <a:p>
            <a:r>
              <a:rPr lang="en-GB" dirty="0"/>
              <a:t>Equal numbers of patients had a baseline platelet count &lt; 100 × 109/L (50%) or ≥ 100 × 109/L (50%).</a:t>
            </a:r>
          </a:p>
          <a:p>
            <a:endParaRPr lang="en-GB" dirty="0"/>
          </a:p>
          <a:p>
            <a:r>
              <a:rPr lang="en-GB" dirty="0"/>
              <a:t>But 29 (11%), 94 (34%) and 153 (55%) patients had a baseline </a:t>
            </a:r>
            <a:r>
              <a:rPr lang="en-GB" dirty="0" err="1"/>
              <a:t>hemoglobin</a:t>
            </a:r>
            <a:r>
              <a:rPr lang="en-GB" dirty="0"/>
              <a:t> count of &lt; 8, 8 to &lt; 10 or ≥ 10 g/dL, respectively.</a:t>
            </a:r>
          </a:p>
        </p:txBody>
      </p:sp>
    </p:spTree>
    <p:extLst>
      <p:ext uri="{BB962C8B-B14F-4D97-AF65-F5344CB8AC3E}">
        <p14:creationId xmlns:p14="http://schemas.microsoft.com/office/powerpoint/2010/main" val="234958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379232-4E0F-4AC3-B36A-C56B369593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223413" y="28175"/>
            <a:ext cx="3801341" cy="3433469"/>
          </a:xfrm>
          <a:prstGeom prst="rect">
            <a:avLst/>
          </a:prstGeom>
        </p:spPr>
      </p:pic>
      <p:sp>
        <p:nvSpPr>
          <p:cNvPr id="5" name="TextBox 4">
            <a:extLst>
              <a:ext uri="{FF2B5EF4-FFF2-40B4-BE49-F238E27FC236}">
                <a16:creationId xmlns:a16="http://schemas.microsoft.com/office/drawing/2014/main" id="{DFEB2629-94DB-4677-87DE-44A013575461}"/>
              </a:ext>
            </a:extLst>
          </p:cNvPr>
          <p:cNvSpPr txBox="1"/>
          <p:nvPr/>
        </p:nvSpPr>
        <p:spPr>
          <a:xfrm>
            <a:off x="809625" y="161925"/>
            <a:ext cx="5676900" cy="3693319"/>
          </a:xfrm>
          <a:prstGeom prst="rect">
            <a:avLst/>
          </a:prstGeom>
          <a:noFill/>
        </p:spPr>
        <p:txBody>
          <a:bodyPr wrap="square" rtlCol="0">
            <a:spAutoFit/>
          </a:bodyPr>
          <a:lstStyle/>
          <a:p>
            <a:r>
              <a:rPr lang="en-GB" dirty="0"/>
              <a:t>Dose intensity of </a:t>
            </a:r>
            <a:r>
              <a:rPr lang="en-GB" dirty="0" err="1"/>
              <a:t>pacritinib</a:t>
            </a:r>
            <a:r>
              <a:rPr lang="en-GB" dirty="0"/>
              <a:t> was almost 100% across all subgroups according to baseline haem parameters.</a:t>
            </a:r>
          </a:p>
          <a:p>
            <a:endParaRPr lang="en-GB" dirty="0"/>
          </a:p>
          <a:p>
            <a:r>
              <a:rPr lang="en-GB" dirty="0"/>
              <a:t>Spleen and symptom responses were consistent.</a:t>
            </a:r>
          </a:p>
          <a:p>
            <a:r>
              <a:rPr lang="en-GB" dirty="0"/>
              <a:t> </a:t>
            </a:r>
          </a:p>
          <a:p>
            <a:r>
              <a:rPr lang="en-GB" dirty="0"/>
              <a:t>Of interest, pacritinib showed greater reduction in symptoms in patients with severe </a:t>
            </a:r>
            <a:r>
              <a:rPr lang="en-GB" dirty="0" err="1"/>
              <a:t>anemia</a:t>
            </a:r>
            <a:r>
              <a:rPr lang="en-GB" dirty="0"/>
              <a:t> at baseline, resulting in more rapid and deeper reductions in MF symptom burden compared with results in less severely </a:t>
            </a:r>
            <a:r>
              <a:rPr lang="en-GB" dirty="0" err="1"/>
              <a:t>anemic</a:t>
            </a:r>
            <a:r>
              <a:rPr lang="en-GB" dirty="0"/>
              <a:t> or nonanemic patients. </a:t>
            </a:r>
          </a:p>
          <a:p>
            <a:endParaRPr lang="en-GB" dirty="0"/>
          </a:p>
          <a:p>
            <a:r>
              <a:rPr lang="en-GB" dirty="0" err="1"/>
              <a:t>Hemoglobin</a:t>
            </a:r>
            <a:r>
              <a:rPr lang="en-GB" dirty="0"/>
              <a:t> remained stable slightly increased for those more </a:t>
            </a:r>
            <a:r>
              <a:rPr lang="en-GB" dirty="0" err="1"/>
              <a:t>anemic</a:t>
            </a:r>
            <a:r>
              <a:rPr lang="en-GB" dirty="0"/>
              <a:t> patients.</a:t>
            </a:r>
          </a:p>
        </p:txBody>
      </p:sp>
      <p:pic>
        <p:nvPicPr>
          <p:cNvPr id="6" name="Picture 5">
            <a:extLst>
              <a:ext uri="{FF2B5EF4-FFF2-40B4-BE49-F238E27FC236}">
                <a16:creationId xmlns:a16="http://schemas.microsoft.com/office/drawing/2014/main" id="{9BFE1BD4-E93E-4F59-99FF-F5F017B0824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296150" y="3571335"/>
            <a:ext cx="4715871" cy="3268881"/>
          </a:xfrm>
          <a:prstGeom prst="rect">
            <a:avLst/>
          </a:prstGeom>
        </p:spPr>
      </p:pic>
      <p:pic>
        <p:nvPicPr>
          <p:cNvPr id="7" name="Picture 6">
            <a:extLst>
              <a:ext uri="{FF2B5EF4-FFF2-40B4-BE49-F238E27FC236}">
                <a16:creationId xmlns:a16="http://schemas.microsoft.com/office/drawing/2014/main" id="{A9BBE989-B86F-45D1-B200-BB66C418254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09624" y="3849560"/>
            <a:ext cx="4921765" cy="2639108"/>
          </a:xfrm>
          <a:prstGeom prst="rect">
            <a:avLst/>
          </a:prstGeom>
        </p:spPr>
      </p:pic>
      <p:sp>
        <p:nvSpPr>
          <p:cNvPr id="2" name="TextBox 1">
            <a:extLst>
              <a:ext uri="{FF2B5EF4-FFF2-40B4-BE49-F238E27FC236}">
                <a16:creationId xmlns:a16="http://schemas.microsoft.com/office/drawing/2014/main" id="{9DD2E11D-2059-CD25-D30A-861DE3E8092F}"/>
              </a:ext>
            </a:extLst>
          </p:cNvPr>
          <p:cNvSpPr txBox="1"/>
          <p:nvPr/>
        </p:nvSpPr>
        <p:spPr>
          <a:xfrm>
            <a:off x="179979" y="6542186"/>
            <a:ext cx="3838754" cy="307777"/>
          </a:xfrm>
          <a:prstGeom prst="rect">
            <a:avLst/>
          </a:prstGeom>
          <a:noFill/>
        </p:spPr>
        <p:txBody>
          <a:bodyPr wrap="square">
            <a:spAutoFit/>
          </a:bodyPr>
          <a:lstStyle/>
          <a:p>
            <a:r>
              <a:rPr lang="en-GB" sz="1400" dirty="0" err="1">
                <a:latin typeface="+mn-lt"/>
              </a:rPr>
              <a:t>Gagelmann</a:t>
            </a:r>
            <a:r>
              <a:rPr lang="en-GB" sz="1400" dirty="0">
                <a:latin typeface="+mn-lt"/>
              </a:rPr>
              <a:t> Clin Lymphoma Myeloma Leuk 2024</a:t>
            </a:r>
            <a:endParaRPr lang="en-US" sz="1400" dirty="0"/>
          </a:p>
        </p:txBody>
      </p:sp>
    </p:spTree>
    <p:extLst>
      <p:ext uri="{BB962C8B-B14F-4D97-AF65-F5344CB8AC3E}">
        <p14:creationId xmlns:p14="http://schemas.microsoft.com/office/powerpoint/2010/main" val="98663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A926E-8B4A-4F41-A4AE-2B60FF150196}"/>
              </a:ext>
            </a:extLst>
          </p:cNvPr>
          <p:cNvSpPr>
            <a:spLocks noGrp="1"/>
          </p:cNvSpPr>
          <p:nvPr>
            <p:ph idx="1"/>
          </p:nvPr>
        </p:nvSpPr>
        <p:spPr>
          <a:xfrm>
            <a:off x="838200" y="932007"/>
            <a:ext cx="10515600" cy="4351338"/>
          </a:xfrm>
        </p:spPr>
        <p:txBody>
          <a:bodyPr/>
          <a:lstStyle/>
          <a:p>
            <a:pPr marL="0" indent="0">
              <a:buNone/>
            </a:pPr>
            <a:r>
              <a:rPr lang="en-GB" b="1" dirty="0">
                <a:solidFill>
                  <a:schemeClr val="accent6"/>
                </a:solidFill>
              </a:rPr>
              <a:t>Conclusion </a:t>
            </a:r>
          </a:p>
          <a:p>
            <a:r>
              <a:rPr lang="en-GB" dirty="0"/>
              <a:t>In this post-hoc analysis of data pooled from 2 Phase 3 studies, </a:t>
            </a:r>
            <a:r>
              <a:rPr lang="en-GB" dirty="0" err="1"/>
              <a:t>pacritinib</a:t>
            </a:r>
            <a:r>
              <a:rPr lang="en-GB" dirty="0"/>
              <a:t> demonstrated consistent efficacy in patients with MF regardless of baseline platelet and </a:t>
            </a:r>
            <a:r>
              <a:rPr lang="en-GB" dirty="0" err="1"/>
              <a:t>hemoglobin</a:t>
            </a:r>
            <a:r>
              <a:rPr lang="en-GB" dirty="0"/>
              <a:t> counts. </a:t>
            </a:r>
          </a:p>
          <a:p>
            <a:r>
              <a:rPr lang="en-GB" dirty="0"/>
              <a:t>These findings suggest that </a:t>
            </a:r>
            <a:r>
              <a:rPr lang="en-GB" dirty="0" err="1"/>
              <a:t>pacritinib</a:t>
            </a:r>
            <a:r>
              <a:rPr lang="en-GB" dirty="0"/>
              <a:t> may be able to successfully improve underlying disease and general condition in severe cytopenic cases and potentially in pretransplant settings to avoid the risk of drug induced exacerbation of cytopenia associated with ruxolitinib and </a:t>
            </a:r>
            <a:r>
              <a:rPr lang="en-GB" dirty="0" err="1"/>
              <a:t>fedratinib</a:t>
            </a:r>
            <a:r>
              <a:rPr lang="en-GB" dirty="0"/>
              <a:t>.</a:t>
            </a:r>
          </a:p>
        </p:txBody>
      </p:sp>
      <p:sp>
        <p:nvSpPr>
          <p:cNvPr id="2" name="TextBox 1">
            <a:extLst>
              <a:ext uri="{FF2B5EF4-FFF2-40B4-BE49-F238E27FC236}">
                <a16:creationId xmlns:a16="http://schemas.microsoft.com/office/drawing/2014/main" id="{D3930E76-116D-62E1-BF4F-6C06724FFC9D}"/>
              </a:ext>
            </a:extLst>
          </p:cNvPr>
          <p:cNvSpPr txBox="1"/>
          <p:nvPr/>
        </p:nvSpPr>
        <p:spPr>
          <a:xfrm>
            <a:off x="8264106" y="6488668"/>
            <a:ext cx="3838754" cy="307777"/>
          </a:xfrm>
          <a:prstGeom prst="rect">
            <a:avLst/>
          </a:prstGeom>
          <a:noFill/>
        </p:spPr>
        <p:txBody>
          <a:bodyPr wrap="square">
            <a:spAutoFit/>
          </a:bodyPr>
          <a:lstStyle/>
          <a:p>
            <a:r>
              <a:rPr lang="en-GB" sz="1400" dirty="0" err="1">
                <a:latin typeface="+mn-lt"/>
              </a:rPr>
              <a:t>Gagelmann</a:t>
            </a:r>
            <a:r>
              <a:rPr lang="en-GB" sz="1400" dirty="0">
                <a:latin typeface="+mn-lt"/>
              </a:rPr>
              <a:t> Clin Lymphoma Myeloma Leuk 2024</a:t>
            </a:r>
            <a:endParaRPr lang="en-US" sz="1400" dirty="0"/>
          </a:p>
        </p:txBody>
      </p:sp>
    </p:spTree>
    <p:extLst>
      <p:ext uri="{BB962C8B-B14F-4D97-AF65-F5344CB8AC3E}">
        <p14:creationId xmlns:p14="http://schemas.microsoft.com/office/powerpoint/2010/main" val="2859252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EB60CA-84F9-4287-A527-AC1563C4A9CC}"/>
              </a:ext>
            </a:extLst>
          </p:cNvPr>
          <p:cNvPicPr>
            <a:picLocks noChangeAspect="1"/>
          </p:cNvPicPr>
          <p:nvPr/>
        </p:nvPicPr>
        <p:blipFill>
          <a:blip r:embed="rId2"/>
          <a:stretch>
            <a:fillRect/>
          </a:stretch>
        </p:blipFill>
        <p:spPr>
          <a:xfrm>
            <a:off x="596901" y="930496"/>
            <a:ext cx="7605713" cy="25113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a:extLst>
              <a:ext uri="{FF2B5EF4-FFF2-40B4-BE49-F238E27FC236}">
                <a16:creationId xmlns:a16="http://schemas.microsoft.com/office/drawing/2014/main" id="{342D5740-2CC4-424F-B07C-05C5D0D02125}"/>
              </a:ext>
            </a:extLst>
          </p:cNvPr>
          <p:cNvSpPr txBox="1"/>
          <p:nvPr/>
        </p:nvSpPr>
        <p:spPr>
          <a:xfrm>
            <a:off x="596901" y="3844636"/>
            <a:ext cx="10909300" cy="1323439"/>
          </a:xfrm>
          <a:prstGeom prst="rect">
            <a:avLst/>
          </a:prstGeom>
          <a:noFill/>
        </p:spPr>
        <p:txBody>
          <a:bodyPr wrap="square" rtlCol="0">
            <a:spAutoFit/>
          </a:bodyPr>
          <a:lstStyle/>
          <a:p>
            <a:pPr marL="342900" indent="-342900">
              <a:buFont typeface="Arial" panose="020B0604020202020204" pitchFamily="34" charset="0"/>
              <a:buChar char="•"/>
            </a:pPr>
            <a:r>
              <a:rPr lang="en-GB" sz="2000" dirty="0" err="1"/>
              <a:t>Anemia</a:t>
            </a:r>
            <a:r>
              <a:rPr lang="en-GB" sz="2000" dirty="0"/>
              <a:t> is a key  hallmark of MF and often results in poor quality of life and under dosing of ruxolitinib. This is a </a:t>
            </a:r>
            <a:r>
              <a:rPr lang="en-GB" sz="2000" i="1" dirty="0"/>
              <a:t>post hoc </a:t>
            </a:r>
            <a:r>
              <a:rPr lang="en-GB" sz="2000" dirty="0"/>
              <a:t> analysis of the SIMPLIFY-1 study.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This study was the only trial to perform a head to head analysis of JAK inhibitors.</a:t>
            </a:r>
          </a:p>
        </p:txBody>
      </p:sp>
    </p:spTree>
    <p:extLst>
      <p:ext uri="{BB962C8B-B14F-4D97-AF65-F5344CB8AC3E}">
        <p14:creationId xmlns:p14="http://schemas.microsoft.com/office/powerpoint/2010/main" val="4157410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7EC8B9-A771-4A01-B18B-82B7240C8F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6255" y="106917"/>
            <a:ext cx="11936603" cy="6689528"/>
          </a:xfrm>
          <a:prstGeom prst="rect">
            <a:avLst/>
          </a:prstGeom>
        </p:spPr>
      </p:pic>
      <p:sp>
        <p:nvSpPr>
          <p:cNvPr id="2" name="TextBox 1">
            <a:extLst>
              <a:ext uri="{FF2B5EF4-FFF2-40B4-BE49-F238E27FC236}">
                <a16:creationId xmlns:a16="http://schemas.microsoft.com/office/drawing/2014/main" id="{34D654D1-3102-015D-1D6D-C3CB49F0FD75}"/>
              </a:ext>
            </a:extLst>
          </p:cNvPr>
          <p:cNvSpPr txBox="1"/>
          <p:nvPr/>
        </p:nvSpPr>
        <p:spPr>
          <a:xfrm>
            <a:off x="9825486" y="6488668"/>
            <a:ext cx="2277373" cy="307777"/>
          </a:xfrm>
          <a:prstGeom prst="rect">
            <a:avLst/>
          </a:prstGeom>
          <a:noFill/>
        </p:spPr>
        <p:txBody>
          <a:bodyPr wrap="square">
            <a:spAutoFit/>
          </a:bodyPr>
          <a:lstStyle/>
          <a:p>
            <a:r>
              <a:rPr lang="en-GB" sz="1400" dirty="0">
                <a:latin typeface="+mn-lt"/>
              </a:rPr>
              <a:t>Gupta Leuk Lymphoma 2024</a:t>
            </a:r>
            <a:endParaRPr lang="en-US" sz="1400" dirty="0"/>
          </a:p>
        </p:txBody>
      </p:sp>
    </p:spTree>
    <p:extLst>
      <p:ext uri="{BB962C8B-B14F-4D97-AF65-F5344CB8AC3E}">
        <p14:creationId xmlns:p14="http://schemas.microsoft.com/office/powerpoint/2010/main" val="3841639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6E3F53-9EDB-A769-17CC-92C5EDEB08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04183" y="13778"/>
            <a:ext cx="4383634" cy="6313714"/>
          </a:xfrm>
          <a:prstGeom prst="rect">
            <a:avLst/>
          </a:prstGeom>
        </p:spPr>
      </p:pic>
      <p:pic>
        <p:nvPicPr>
          <p:cNvPr id="7" name="Picture 6">
            <a:extLst>
              <a:ext uri="{FF2B5EF4-FFF2-40B4-BE49-F238E27FC236}">
                <a16:creationId xmlns:a16="http://schemas.microsoft.com/office/drawing/2014/main" id="{FC5D7FAE-4C6F-82D6-D4D0-BD4D9D8374A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4797" y="27556"/>
            <a:ext cx="3749388" cy="6286158"/>
          </a:xfrm>
          <a:prstGeom prst="rect">
            <a:avLst/>
          </a:prstGeom>
        </p:spPr>
      </p:pic>
      <p:pic>
        <p:nvPicPr>
          <p:cNvPr id="8" name="Picture 7">
            <a:extLst>
              <a:ext uri="{FF2B5EF4-FFF2-40B4-BE49-F238E27FC236}">
                <a16:creationId xmlns:a16="http://schemas.microsoft.com/office/drawing/2014/main" id="{4BC495A5-0D2C-BC2A-BE85-18FB45196E2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287817" y="0"/>
            <a:ext cx="3904183" cy="6375269"/>
          </a:xfrm>
          <a:prstGeom prst="rect">
            <a:avLst/>
          </a:prstGeom>
        </p:spPr>
      </p:pic>
      <p:sp>
        <p:nvSpPr>
          <p:cNvPr id="9" name="TextBox 8">
            <a:extLst>
              <a:ext uri="{FF2B5EF4-FFF2-40B4-BE49-F238E27FC236}">
                <a16:creationId xmlns:a16="http://schemas.microsoft.com/office/drawing/2014/main" id="{D4D43BE9-12A1-BFF8-DB88-A8D90209A727}"/>
              </a:ext>
            </a:extLst>
          </p:cNvPr>
          <p:cNvSpPr txBox="1"/>
          <p:nvPr/>
        </p:nvSpPr>
        <p:spPr>
          <a:xfrm>
            <a:off x="9825486" y="6488668"/>
            <a:ext cx="2277373" cy="307777"/>
          </a:xfrm>
          <a:prstGeom prst="rect">
            <a:avLst/>
          </a:prstGeom>
          <a:noFill/>
        </p:spPr>
        <p:txBody>
          <a:bodyPr wrap="square">
            <a:spAutoFit/>
          </a:bodyPr>
          <a:lstStyle/>
          <a:p>
            <a:r>
              <a:rPr lang="en-GB" sz="1400" dirty="0">
                <a:latin typeface="+mn-lt"/>
              </a:rPr>
              <a:t>Gupta Leuk Lymphoma 2024</a:t>
            </a:r>
            <a:endParaRPr lang="en-US" sz="1400" dirty="0"/>
          </a:p>
        </p:txBody>
      </p:sp>
    </p:spTree>
    <p:extLst>
      <p:ext uri="{BB962C8B-B14F-4D97-AF65-F5344CB8AC3E}">
        <p14:creationId xmlns:p14="http://schemas.microsoft.com/office/powerpoint/2010/main" val="218402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C3903-1145-4BF5-9D44-089A041389A9}"/>
              </a:ext>
            </a:extLst>
          </p:cNvPr>
          <p:cNvSpPr>
            <a:spLocks noGrp="1"/>
          </p:cNvSpPr>
          <p:nvPr>
            <p:ph type="title"/>
          </p:nvPr>
        </p:nvSpPr>
        <p:spPr>
          <a:xfrm>
            <a:off x="745067" y="271607"/>
            <a:ext cx="10515600" cy="1325563"/>
          </a:xfrm>
        </p:spPr>
        <p:txBody>
          <a:bodyPr/>
          <a:lstStyle/>
          <a:p>
            <a:r>
              <a:rPr lang="en-GB" b="1" dirty="0">
                <a:solidFill>
                  <a:schemeClr val="accent6"/>
                </a:solidFill>
              </a:rPr>
              <a:t>Conclusions</a:t>
            </a:r>
          </a:p>
        </p:txBody>
      </p:sp>
      <p:sp>
        <p:nvSpPr>
          <p:cNvPr id="6" name="Content Placeholder 5">
            <a:extLst>
              <a:ext uri="{FF2B5EF4-FFF2-40B4-BE49-F238E27FC236}">
                <a16:creationId xmlns:a16="http://schemas.microsoft.com/office/drawing/2014/main" id="{CBD31ECC-D279-4909-8ED4-00DAF35C513F}"/>
              </a:ext>
            </a:extLst>
          </p:cNvPr>
          <p:cNvSpPr>
            <a:spLocks noGrp="1"/>
          </p:cNvSpPr>
          <p:nvPr>
            <p:ph idx="1"/>
          </p:nvPr>
        </p:nvSpPr>
        <p:spPr>
          <a:xfrm>
            <a:off x="745067" y="1436157"/>
            <a:ext cx="10515600" cy="4798387"/>
          </a:xfrm>
        </p:spPr>
        <p:txBody>
          <a:bodyPr>
            <a:normAutofit fontScale="85000" lnSpcReduction="20000"/>
          </a:bodyPr>
          <a:lstStyle/>
          <a:p>
            <a:pPr marL="0" indent="0">
              <a:lnSpc>
                <a:spcPct val="120000"/>
              </a:lnSpc>
              <a:buNone/>
            </a:pPr>
            <a:r>
              <a:rPr lang="en-GB" dirty="0"/>
              <a:t>While </a:t>
            </a:r>
            <a:r>
              <a:rPr lang="en-GB" dirty="0" err="1"/>
              <a:t>momelotinib</a:t>
            </a:r>
            <a:r>
              <a:rPr lang="en-GB" dirty="0"/>
              <a:t> demonstrated benefits across </a:t>
            </a:r>
            <a:r>
              <a:rPr lang="en-GB" dirty="0" err="1"/>
              <a:t>anemic</a:t>
            </a:r>
            <a:r>
              <a:rPr lang="en-GB" dirty="0"/>
              <a:t> subgroups, the impact of </a:t>
            </a:r>
            <a:r>
              <a:rPr lang="en-GB" dirty="0" err="1"/>
              <a:t>momelotinib</a:t>
            </a:r>
            <a:r>
              <a:rPr lang="en-GB" dirty="0"/>
              <a:t> in nonanemic patients is less clear.</a:t>
            </a:r>
          </a:p>
          <a:p>
            <a:pPr marL="0" indent="0">
              <a:lnSpc>
                <a:spcPct val="120000"/>
              </a:lnSpc>
              <a:buNone/>
            </a:pPr>
            <a:endParaRPr lang="en-GB" dirty="0"/>
          </a:p>
          <a:p>
            <a:pPr marL="0" indent="0">
              <a:lnSpc>
                <a:spcPct val="120000"/>
              </a:lnSpc>
              <a:buNone/>
            </a:pPr>
            <a:r>
              <a:rPr lang="en-GB" dirty="0"/>
              <a:t>Across subgroups, no new </a:t>
            </a:r>
            <a:r>
              <a:rPr lang="en-GB" dirty="0" err="1"/>
              <a:t>momelotinib</a:t>
            </a:r>
            <a:r>
              <a:rPr lang="en-GB" dirty="0"/>
              <a:t> safety </a:t>
            </a:r>
            <a:r>
              <a:rPr lang="en-GB" dirty="0" err="1"/>
              <a:t>signals</a:t>
            </a:r>
            <a:r>
              <a:rPr lang="en-GB" dirty="0"/>
              <a:t> were identified. While grade ≥3 and serious treatment-emergent adverse events (TEAEs) were relatively more frequent in the Hb &lt;10g groups this was consistent with both drugs.</a:t>
            </a:r>
          </a:p>
          <a:p>
            <a:pPr marL="0" indent="0">
              <a:lnSpc>
                <a:spcPct val="120000"/>
              </a:lnSpc>
              <a:buNone/>
            </a:pPr>
            <a:endParaRPr lang="en-GB" dirty="0"/>
          </a:p>
          <a:p>
            <a:pPr marL="0" indent="0">
              <a:lnSpc>
                <a:spcPct val="120000"/>
              </a:lnSpc>
              <a:buNone/>
            </a:pPr>
            <a:r>
              <a:rPr lang="en-GB" dirty="0"/>
              <a:t>As both momelotinib and ruxolitinib prescribing information require dose modification for thrombocytopenia, the stability of mean platelet counts over time with momelotinib across subgroups may support use at full dose in more patients vs. ruxolitinib.</a:t>
            </a:r>
          </a:p>
        </p:txBody>
      </p:sp>
      <p:sp>
        <p:nvSpPr>
          <p:cNvPr id="3" name="TextBox 2">
            <a:extLst>
              <a:ext uri="{FF2B5EF4-FFF2-40B4-BE49-F238E27FC236}">
                <a16:creationId xmlns:a16="http://schemas.microsoft.com/office/drawing/2014/main" id="{938A203B-E020-603D-AAB5-D6E23BAA0655}"/>
              </a:ext>
            </a:extLst>
          </p:cNvPr>
          <p:cNvSpPr txBox="1"/>
          <p:nvPr/>
        </p:nvSpPr>
        <p:spPr>
          <a:xfrm>
            <a:off x="9825486" y="6488668"/>
            <a:ext cx="2277373" cy="307777"/>
          </a:xfrm>
          <a:prstGeom prst="rect">
            <a:avLst/>
          </a:prstGeom>
          <a:noFill/>
        </p:spPr>
        <p:txBody>
          <a:bodyPr wrap="square">
            <a:spAutoFit/>
          </a:bodyPr>
          <a:lstStyle/>
          <a:p>
            <a:r>
              <a:rPr lang="en-GB" sz="1400" dirty="0">
                <a:latin typeface="+mn-lt"/>
              </a:rPr>
              <a:t>Gupta Leuk Lymphoma 2024</a:t>
            </a:r>
            <a:endParaRPr lang="en-US" sz="1400" dirty="0"/>
          </a:p>
        </p:txBody>
      </p:sp>
    </p:spTree>
    <p:extLst>
      <p:ext uri="{BB962C8B-B14F-4D97-AF65-F5344CB8AC3E}">
        <p14:creationId xmlns:p14="http://schemas.microsoft.com/office/powerpoint/2010/main" val="1293072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76B608-BD99-4A9D-A958-491B0A4B592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18229" y="197427"/>
            <a:ext cx="8300674" cy="2451494"/>
          </a:xfrm>
          <a:prstGeom prst="rect">
            <a:avLst/>
          </a:prstGeom>
        </p:spPr>
      </p:pic>
      <p:sp>
        <p:nvSpPr>
          <p:cNvPr id="5" name="TextBox 4">
            <a:extLst>
              <a:ext uri="{FF2B5EF4-FFF2-40B4-BE49-F238E27FC236}">
                <a16:creationId xmlns:a16="http://schemas.microsoft.com/office/drawing/2014/main" id="{F0153DBA-9554-436F-81D1-7B904109B693}"/>
              </a:ext>
            </a:extLst>
          </p:cNvPr>
          <p:cNvSpPr txBox="1"/>
          <p:nvPr/>
        </p:nvSpPr>
        <p:spPr>
          <a:xfrm>
            <a:off x="1024466" y="2879438"/>
            <a:ext cx="10706869" cy="3477875"/>
          </a:xfrm>
          <a:prstGeom prst="rect">
            <a:avLst/>
          </a:prstGeom>
          <a:noFill/>
        </p:spPr>
        <p:txBody>
          <a:bodyPr wrap="square" rtlCol="0">
            <a:spAutoFit/>
          </a:bodyPr>
          <a:lstStyle/>
          <a:p>
            <a:r>
              <a:rPr lang="en-GB" sz="2000" dirty="0"/>
              <a:t>Post hoc analysis of SIMPLIFY 2</a:t>
            </a:r>
          </a:p>
          <a:p>
            <a:endParaRPr lang="en-GB" sz="2000" dirty="0"/>
          </a:p>
          <a:p>
            <a:r>
              <a:rPr lang="en-GB" sz="2000" dirty="0"/>
              <a:t>The patient subgroups for the present analysis were defined by either:</a:t>
            </a:r>
          </a:p>
          <a:p>
            <a:pPr marL="342900" indent="-342900">
              <a:buFont typeface="Arial" panose="020B0604020202020204" pitchFamily="34" charset="0"/>
              <a:buChar char="•"/>
            </a:pPr>
            <a:r>
              <a:rPr lang="en-GB" sz="2000" dirty="0"/>
              <a:t>Hb of &lt; 100 g/L </a:t>
            </a:r>
          </a:p>
          <a:p>
            <a:pPr marL="342900" indent="-342900">
              <a:buFont typeface="Arial" panose="020B0604020202020204" pitchFamily="34" charset="0"/>
              <a:buChar char="•"/>
            </a:pPr>
            <a:r>
              <a:rPr lang="en-GB" sz="2000" i="1" dirty="0"/>
              <a:t>or</a:t>
            </a:r>
            <a:r>
              <a:rPr lang="en-GB" sz="2000" dirty="0"/>
              <a:t> transfusion status, </a:t>
            </a:r>
            <a:r>
              <a:rPr lang="en-GB" sz="2000" dirty="0" err="1"/>
              <a:t>ie</a:t>
            </a:r>
            <a:r>
              <a:rPr lang="en-GB" sz="2000" dirty="0"/>
              <a:t> </a:t>
            </a:r>
            <a:r>
              <a:rPr lang="en-GB" sz="2000" u="sng" dirty="0"/>
              <a:t>all patients who were non-TI</a:t>
            </a:r>
            <a:r>
              <a:rPr lang="en-GB" sz="2000" dirty="0"/>
              <a:t>. </a:t>
            </a:r>
          </a:p>
          <a:p>
            <a:endParaRPr lang="en-GB" sz="2000" dirty="0"/>
          </a:p>
          <a:p>
            <a:r>
              <a:rPr lang="en-GB" sz="2000" dirty="0"/>
              <a:t>Transfusion independence is absence of RBC transfusions and no Hb of &lt;  80 g/L in the 12 weeks before randomization.</a:t>
            </a:r>
          </a:p>
          <a:p>
            <a:endParaRPr lang="en-GB" sz="2000" dirty="0"/>
          </a:p>
          <a:p>
            <a:r>
              <a:rPr lang="en-GB" sz="2000" dirty="0"/>
              <a:t>As few patients received </a:t>
            </a:r>
            <a:r>
              <a:rPr lang="en-GB" sz="2000" dirty="0" err="1"/>
              <a:t>anemia</a:t>
            </a:r>
            <a:r>
              <a:rPr lang="en-GB" sz="2000" dirty="0"/>
              <a:t> supportive therapies other than RBC transfusions (e.g., ESAs), results in the small subgroup of the overall intent-to-treat (ITT) population who did were also summarized.</a:t>
            </a:r>
          </a:p>
        </p:txBody>
      </p:sp>
    </p:spTree>
    <p:extLst>
      <p:ext uri="{BB962C8B-B14F-4D97-AF65-F5344CB8AC3E}">
        <p14:creationId xmlns:p14="http://schemas.microsoft.com/office/powerpoint/2010/main" val="3131649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C5327A-BA69-4706-9A04-052E8BC021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607704" y="61555"/>
            <a:ext cx="5577369" cy="6470350"/>
          </a:xfrm>
          <a:prstGeom prst="rect">
            <a:avLst/>
          </a:prstGeom>
        </p:spPr>
      </p:pic>
      <p:pic>
        <p:nvPicPr>
          <p:cNvPr id="5" name="Picture 4">
            <a:extLst>
              <a:ext uri="{FF2B5EF4-FFF2-40B4-BE49-F238E27FC236}">
                <a16:creationId xmlns:a16="http://schemas.microsoft.com/office/drawing/2014/main" id="{4970441F-F2FB-48CC-8393-A4E1CDED56C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927" y="2317844"/>
            <a:ext cx="6531838" cy="3771229"/>
          </a:xfrm>
          <a:prstGeom prst="rect">
            <a:avLst/>
          </a:prstGeom>
        </p:spPr>
      </p:pic>
      <p:sp>
        <p:nvSpPr>
          <p:cNvPr id="6" name="TextBox 5">
            <a:extLst>
              <a:ext uri="{FF2B5EF4-FFF2-40B4-BE49-F238E27FC236}">
                <a16:creationId xmlns:a16="http://schemas.microsoft.com/office/drawing/2014/main" id="{93257210-CFB5-47B3-8232-B84115D21DDC}"/>
              </a:ext>
            </a:extLst>
          </p:cNvPr>
          <p:cNvSpPr txBox="1"/>
          <p:nvPr/>
        </p:nvSpPr>
        <p:spPr>
          <a:xfrm>
            <a:off x="571307" y="474096"/>
            <a:ext cx="5777345" cy="1200329"/>
          </a:xfrm>
          <a:prstGeom prst="rect">
            <a:avLst/>
          </a:prstGeom>
          <a:noFill/>
        </p:spPr>
        <p:txBody>
          <a:bodyPr wrap="square" rtlCol="0">
            <a:spAutoFit/>
          </a:bodyPr>
          <a:lstStyle/>
          <a:p>
            <a:r>
              <a:rPr lang="en-GB" sz="3600" b="1" dirty="0" err="1">
                <a:solidFill>
                  <a:schemeClr val="accent6"/>
                </a:solidFill>
              </a:rPr>
              <a:t>Hemoglobin</a:t>
            </a:r>
            <a:r>
              <a:rPr lang="en-GB" sz="3600" b="1" dirty="0">
                <a:solidFill>
                  <a:schemeClr val="accent6"/>
                </a:solidFill>
              </a:rPr>
              <a:t> and </a:t>
            </a:r>
            <a:r>
              <a:rPr lang="en-GB" sz="3600" b="1" dirty="0" err="1">
                <a:solidFill>
                  <a:schemeClr val="accent6"/>
                </a:solidFill>
              </a:rPr>
              <a:t>anemia</a:t>
            </a:r>
            <a:r>
              <a:rPr lang="en-GB" sz="3600" b="1" dirty="0">
                <a:solidFill>
                  <a:schemeClr val="accent6"/>
                </a:solidFill>
              </a:rPr>
              <a:t> responses</a:t>
            </a:r>
          </a:p>
        </p:txBody>
      </p:sp>
      <p:sp>
        <p:nvSpPr>
          <p:cNvPr id="2" name="TextBox 1">
            <a:extLst>
              <a:ext uri="{FF2B5EF4-FFF2-40B4-BE49-F238E27FC236}">
                <a16:creationId xmlns:a16="http://schemas.microsoft.com/office/drawing/2014/main" id="{6F401035-5C73-2A73-850A-D8B8F79325BF}"/>
              </a:ext>
            </a:extLst>
          </p:cNvPr>
          <p:cNvSpPr txBox="1"/>
          <p:nvPr/>
        </p:nvSpPr>
        <p:spPr>
          <a:xfrm>
            <a:off x="9825486" y="6488668"/>
            <a:ext cx="2277373" cy="307777"/>
          </a:xfrm>
          <a:prstGeom prst="rect">
            <a:avLst/>
          </a:prstGeom>
          <a:noFill/>
        </p:spPr>
        <p:txBody>
          <a:bodyPr wrap="square">
            <a:spAutoFit/>
          </a:bodyPr>
          <a:lstStyle/>
          <a:p>
            <a:r>
              <a:rPr lang="en-GB" sz="1400" dirty="0">
                <a:latin typeface="+mn-lt"/>
              </a:rPr>
              <a:t>Harrison Adv Ther 2024</a:t>
            </a:r>
            <a:endParaRPr lang="en-US" sz="1400" dirty="0"/>
          </a:p>
        </p:txBody>
      </p:sp>
    </p:spTree>
    <p:extLst>
      <p:ext uri="{BB962C8B-B14F-4D97-AF65-F5344CB8AC3E}">
        <p14:creationId xmlns:p14="http://schemas.microsoft.com/office/powerpoint/2010/main" val="208588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52BEB6-0C36-4573-A926-E1EAF3B77B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4756"/>
          <a:stretch/>
        </p:blipFill>
        <p:spPr>
          <a:xfrm>
            <a:off x="4942440" y="4346906"/>
            <a:ext cx="7249559" cy="2497121"/>
          </a:xfrm>
          <a:prstGeom prst="rect">
            <a:avLst/>
          </a:prstGeom>
        </p:spPr>
      </p:pic>
      <p:pic>
        <p:nvPicPr>
          <p:cNvPr id="4" name="Picture 3">
            <a:extLst>
              <a:ext uri="{FF2B5EF4-FFF2-40B4-BE49-F238E27FC236}">
                <a16:creationId xmlns:a16="http://schemas.microsoft.com/office/drawing/2014/main" id="{29558D84-0406-4208-B9FE-8811B86A70EB}"/>
              </a:ext>
            </a:extLst>
          </p:cNvPr>
          <p:cNvPicPr>
            <a:picLocks noChangeAspect="1"/>
          </p:cNvPicPr>
          <p:nvPr/>
        </p:nvPicPr>
        <p:blipFill>
          <a:blip r:embed="rId4"/>
          <a:srcRect l="4339" t="11218"/>
          <a:stretch/>
        </p:blipFill>
        <p:spPr>
          <a:xfrm>
            <a:off x="274828" y="93518"/>
            <a:ext cx="7662961" cy="1169898"/>
          </a:xfrm>
          <a:prstGeom prst="rect">
            <a:avLst/>
          </a:prstGeom>
        </p:spPr>
      </p:pic>
      <p:sp>
        <p:nvSpPr>
          <p:cNvPr id="5" name="TextBox 4">
            <a:extLst>
              <a:ext uri="{FF2B5EF4-FFF2-40B4-BE49-F238E27FC236}">
                <a16:creationId xmlns:a16="http://schemas.microsoft.com/office/drawing/2014/main" id="{16C05210-9616-48D2-BFB6-468405D99A44}"/>
              </a:ext>
            </a:extLst>
          </p:cNvPr>
          <p:cNvSpPr txBox="1"/>
          <p:nvPr/>
        </p:nvSpPr>
        <p:spPr>
          <a:xfrm>
            <a:off x="5114925" y="752772"/>
            <a:ext cx="1919720" cy="923330"/>
          </a:xfrm>
          <a:prstGeom prst="rect">
            <a:avLst/>
          </a:prstGeom>
          <a:noFill/>
        </p:spPr>
        <p:txBody>
          <a:bodyPr wrap="square" rtlCol="0">
            <a:spAutoFit/>
          </a:bodyPr>
          <a:lstStyle/>
          <a:p>
            <a:r>
              <a:rPr lang="en-GB" dirty="0"/>
              <a:t>Breccia et al </a:t>
            </a:r>
          </a:p>
          <a:p>
            <a:endParaRPr lang="en-GB" dirty="0"/>
          </a:p>
          <a:p>
            <a:endParaRPr lang="en-GB" dirty="0"/>
          </a:p>
        </p:txBody>
      </p:sp>
      <p:sp>
        <p:nvSpPr>
          <p:cNvPr id="6" name="TextBox 5">
            <a:extLst>
              <a:ext uri="{FF2B5EF4-FFF2-40B4-BE49-F238E27FC236}">
                <a16:creationId xmlns:a16="http://schemas.microsoft.com/office/drawing/2014/main" id="{3AA15711-D555-4C25-BB14-7E7201E828FA}"/>
              </a:ext>
            </a:extLst>
          </p:cNvPr>
          <p:cNvSpPr txBox="1"/>
          <p:nvPr/>
        </p:nvSpPr>
        <p:spPr>
          <a:xfrm>
            <a:off x="347564" y="1194261"/>
            <a:ext cx="11496871" cy="4401205"/>
          </a:xfrm>
          <a:prstGeom prst="rect">
            <a:avLst/>
          </a:prstGeom>
          <a:noFill/>
        </p:spPr>
        <p:txBody>
          <a:bodyPr wrap="square" rtlCol="0">
            <a:spAutoFit/>
          </a:bodyPr>
          <a:lstStyle/>
          <a:p>
            <a:r>
              <a:rPr lang="en-GB" sz="2000" dirty="0"/>
              <a:t>Prospective multicentre study in Italy enrolling MF patients treated with </a:t>
            </a:r>
            <a:r>
              <a:rPr lang="en-GB" sz="2000" dirty="0" err="1"/>
              <a:t>ruxolitinib</a:t>
            </a:r>
            <a:r>
              <a:rPr lang="en-GB" sz="2000" dirty="0"/>
              <a:t> - 508 patients enrolled</a:t>
            </a:r>
          </a:p>
          <a:p>
            <a:endParaRPr lang="en-GB" sz="2000" dirty="0"/>
          </a:p>
          <a:p>
            <a:r>
              <a:rPr lang="en-GB" sz="2000" dirty="0"/>
              <a:t>Prior work from this study confirmed in its 24‐week findings, the beneficial effect of ruxolitinib in improving symptoms and QOL (primary endpoints) and reducing spleen size. A </a:t>
            </a:r>
            <a:r>
              <a:rPr lang="en-GB" sz="2000" dirty="0" err="1"/>
              <a:t>favorable</a:t>
            </a:r>
            <a:r>
              <a:rPr lang="en-GB" sz="2000" dirty="0"/>
              <a:t> safety profile was observed, consistent with results from clinical studies. The interim results in the ROMEI study indicated high adherence (60%–75%) to oral ruxolitinib at 24 weeks.</a:t>
            </a:r>
          </a:p>
          <a:p>
            <a:r>
              <a:rPr lang="en-GB" sz="2000" dirty="0"/>
              <a:t>However, </a:t>
            </a:r>
            <a:r>
              <a:rPr lang="en-GB" sz="2000" b="1" dirty="0"/>
              <a:t>one third (25%–40%) of the patients receiving ruxolitinib may be undertreated</a:t>
            </a:r>
            <a:r>
              <a:rPr lang="en-GB" sz="2000" dirty="0"/>
              <a:t> owing to suboptimal adherence, potentially undermining disease control and survival outcomes.</a:t>
            </a:r>
          </a:p>
          <a:p>
            <a:endParaRPr lang="en-GB" sz="2000" dirty="0"/>
          </a:p>
          <a:p>
            <a:r>
              <a:rPr lang="en-GB" sz="2000" dirty="0"/>
              <a:t>This paper presents an interim analysis at 12 months based upon outcomes of patients according to starting dose of </a:t>
            </a:r>
            <a:r>
              <a:rPr lang="en-GB" sz="2000" dirty="0" err="1"/>
              <a:t>ruxolitinib</a:t>
            </a:r>
            <a:r>
              <a:rPr lang="en-GB" sz="2000" dirty="0"/>
              <a:t>. </a:t>
            </a:r>
          </a:p>
          <a:p>
            <a:endParaRPr lang="en-GB" sz="2000" dirty="0"/>
          </a:p>
          <a:p>
            <a:r>
              <a:rPr lang="en-GB" sz="2000" dirty="0" err="1"/>
              <a:t>AsEx</a:t>
            </a:r>
            <a:r>
              <a:rPr lang="en-GB" sz="2000" dirty="0"/>
              <a:t> – as expected for platelet count n = 174</a:t>
            </a:r>
          </a:p>
          <a:p>
            <a:r>
              <a:rPr lang="en-GB" sz="2000" dirty="0" err="1"/>
              <a:t>LtEx</a:t>
            </a:r>
            <a:r>
              <a:rPr lang="en-GB" sz="2000" dirty="0"/>
              <a:t> – less than expected n= 132</a:t>
            </a:r>
          </a:p>
        </p:txBody>
      </p:sp>
    </p:spTree>
    <p:extLst>
      <p:ext uri="{BB962C8B-B14F-4D97-AF65-F5344CB8AC3E}">
        <p14:creationId xmlns:p14="http://schemas.microsoft.com/office/powerpoint/2010/main" val="3827090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DDFA4-83FC-426B-A0CE-9DFDA55D39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7712"/>
          <a:stretch/>
        </p:blipFill>
        <p:spPr>
          <a:xfrm>
            <a:off x="4004270" y="1122696"/>
            <a:ext cx="7998796" cy="4612608"/>
          </a:xfrm>
          <a:prstGeom prst="rect">
            <a:avLst/>
          </a:prstGeom>
        </p:spPr>
      </p:pic>
      <p:sp>
        <p:nvSpPr>
          <p:cNvPr id="7" name="TextBox 6">
            <a:extLst>
              <a:ext uri="{FF2B5EF4-FFF2-40B4-BE49-F238E27FC236}">
                <a16:creationId xmlns:a16="http://schemas.microsoft.com/office/drawing/2014/main" id="{E1BFBEA0-0CE1-475C-8B28-522229033ADF}"/>
              </a:ext>
            </a:extLst>
          </p:cNvPr>
          <p:cNvSpPr txBox="1"/>
          <p:nvPr/>
        </p:nvSpPr>
        <p:spPr>
          <a:xfrm>
            <a:off x="414867" y="462465"/>
            <a:ext cx="4394200" cy="369332"/>
          </a:xfrm>
          <a:prstGeom prst="rect">
            <a:avLst/>
          </a:prstGeom>
          <a:noFill/>
        </p:spPr>
        <p:txBody>
          <a:bodyPr wrap="square" rtlCol="0">
            <a:spAutoFit/>
          </a:bodyPr>
          <a:lstStyle/>
          <a:p>
            <a:endParaRPr lang="en-GB" dirty="0"/>
          </a:p>
        </p:txBody>
      </p:sp>
      <p:sp>
        <p:nvSpPr>
          <p:cNvPr id="9" name="TextBox 8">
            <a:extLst>
              <a:ext uri="{FF2B5EF4-FFF2-40B4-BE49-F238E27FC236}">
                <a16:creationId xmlns:a16="http://schemas.microsoft.com/office/drawing/2014/main" id="{0624BAC2-0A79-41D5-A2AC-C46495432FE8}"/>
              </a:ext>
            </a:extLst>
          </p:cNvPr>
          <p:cNvSpPr txBox="1"/>
          <p:nvPr/>
        </p:nvSpPr>
        <p:spPr>
          <a:xfrm>
            <a:off x="414867" y="1286164"/>
            <a:ext cx="4394200" cy="1384995"/>
          </a:xfrm>
          <a:prstGeom prst="rect">
            <a:avLst/>
          </a:prstGeom>
          <a:noFill/>
        </p:spPr>
        <p:txBody>
          <a:bodyPr wrap="square" rtlCol="0">
            <a:spAutoFit/>
          </a:bodyPr>
          <a:lstStyle/>
          <a:p>
            <a:r>
              <a:rPr lang="en-GB" sz="2800" b="1" dirty="0">
                <a:solidFill>
                  <a:schemeClr val="accent6"/>
                </a:solidFill>
              </a:rPr>
              <a:t>SVR and symptom responses were numerically superior for </a:t>
            </a:r>
            <a:r>
              <a:rPr lang="en-GB" sz="2800" b="1" dirty="0" err="1">
                <a:solidFill>
                  <a:schemeClr val="accent6"/>
                </a:solidFill>
              </a:rPr>
              <a:t>momelotinib</a:t>
            </a:r>
            <a:endParaRPr lang="en-GB" sz="2800" b="1" dirty="0">
              <a:solidFill>
                <a:schemeClr val="accent6"/>
              </a:solidFill>
            </a:endParaRPr>
          </a:p>
        </p:txBody>
      </p:sp>
      <p:sp>
        <p:nvSpPr>
          <p:cNvPr id="2" name="TextBox 1">
            <a:extLst>
              <a:ext uri="{FF2B5EF4-FFF2-40B4-BE49-F238E27FC236}">
                <a16:creationId xmlns:a16="http://schemas.microsoft.com/office/drawing/2014/main" id="{2CAF7CC3-0499-F0F7-4015-4D36EC821E48}"/>
              </a:ext>
            </a:extLst>
          </p:cNvPr>
          <p:cNvSpPr txBox="1"/>
          <p:nvPr/>
        </p:nvSpPr>
        <p:spPr>
          <a:xfrm>
            <a:off x="9825486" y="6488668"/>
            <a:ext cx="2277373" cy="307777"/>
          </a:xfrm>
          <a:prstGeom prst="rect">
            <a:avLst/>
          </a:prstGeom>
          <a:noFill/>
        </p:spPr>
        <p:txBody>
          <a:bodyPr wrap="square">
            <a:spAutoFit/>
          </a:bodyPr>
          <a:lstStyle/>
          <a:p>
            <a:r>
              <a:rPr lang="en-GB" sz="1400" dirty="0">
                <a:latin typeface="+mn-lt"/>
              </a:rPr>
              <a:t>Harrison Adv Ther 2024</a:t>
            </a:r>
            <a:endParaRPr lang="en-US" sz="1400" dirty="0"/>
          </a:p>
        </p:txBody>
      </p:sp>
    </p:spTree>
    <p:extLst>
      <p:ext uri="{BB962C8B-B14F-4D97-AF65-F5344CB8AC3E}">
        <p14:creationId xmlns:p14="http://schemas.microsoft.com/office/powerpoint/2010/main" val="4025662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58ABB-E40D-4D3E-8658-E5B918884A39}"/>
              </a:ext>
            </a:extLst>
          </p:cNvPr>
          <p:cNvSpPr>
            <a:spLocks noGrp="1"/>
          </p:cNvSpPr>
          <p:nvPr>
            <p:ph type="title"/>
          </p:nvPr>
        </p:nvSpPr>
        <p:spPr>
          <a:xfrm>
            <a:off x="838200" y="292389"/>
            <a:ext cx="10515600" cy="1325563"/>
          </a:xfrm>
        </p:spPr>
        <p:txBody>
          <a:bodyPr/>
          <a:lstStyle/>
          <a:p>
            <a:r>
              <a:rPr lang="en-GB" b="1" dirty="0">
                <a:solidFill>
                  <a:schemeClr val="accent6"/>
                </a:solidFill>
              </a:rPr>
              <a:t>Conclusion</a:t>
            </a:r>
          </a:p>
        </p:txBody>
      </p:sp>
      <p:sp>
        <p:nvSpPr>
          <p:cNvPr id="3" name="Content Placeholder 2">
            <a:extLst>
              <a:ext uri="{FF2B5EF4-FFF2-40B4-BE49-F238E27FC236}">
                <a16:creationId xmlns:a16="http://schemas.microsoft.com/office/drawing/2014/main" id="{56B8EEA5-6F19-4BE3-A3E4-7D390BD2DF95}"/>
              </a:ext>
            </a:extLst>
          </p:cNvPr>
          <p:cNvSpPr>
            <a:spLocks noGrp="1"/>
          </p:cNvSpPr>
          <p:nvPr>
            <p:ph idx="1"/>
          </p:nvPr>
        </p:nvSpPr>
        <p:spPr>
          <a:xfrm>
            <a:off x="838200" y="1690688"/>
            <a:ext cx="10515600" cy="4486275"/>
          </a:xfrm>
        </p:spPr>
        <p:txBody>
          <a:bodyPr>
            <a:normAutofit fontScale="85000" lnSpcReduction="20000"/>
          </a:bodyPr>
          <a:lstStyle/>
          <a:p>
            <a:pPr>
              <a:lnSpc>
                <a:spcPct val="110000"/>
              </a:lnSpc>
            </a:pPr>
            <a:r>
              <a:rPr lang="en-GB" dirty="0"/>
              <a:t>Momelotinib was associated with comprehensive </a:t>
            </a:r>
            <a:r>
              <a:rPr lang="en-GB" dirty="0" err="1"/>
              <a:t>anemia</a:t>
            </a:r>
            <a:r>
              <a:rPr lang="en-GB" dirty="0"/>
              <a:t> benefits, including higher mean Hb levels over time and increased rates of week 24 transfusion independence, versus BAT/ruxolitinib in both subgroups. </a:t>
            </a:r>
          </a:p>
          <a:p>
            <a:pPr>
              <a:lnSpc>
                <a:spcPct val="110000"/>
              </a:lnSpc>
            </a:pPr>
            <a:r>
              <a:rPr lang="en-GB" dirty="0" err="1"/>
              <a:t>Anemia</a:t>
            </a:r>
            <a:r>
              <a:rPr lang="en-GB" dirty="0"/>
              <a:t> supportive therapies do not address the underlying mechanism of </a:t>
            </a:r>
            <a:r>
              <a:rPr lang="en-GB" dirty="0" err="1"/>
              <a:t>anemia</a:t>
            </a:r>
            <a:r>
              <a:rPr lang="en-GB" dirty="0"/>
              <a:t> in </a:t>
            </a:r>
            <a:r>
              <a:rPr lang="en-GB" dirty="0" err="1"/>
              <a:t>myelofbrosis</a:t>
            </a:r>
            <a:r>
              <a:rPr lang="en-GB" dirty="0"/>
              <a:t> and are unable to halt its progression; however, adding these supportive therapies to ongoing treatment with a JAK inhibitor such as ruxolitinib may be a preferred approach. Our analyses suggest that this approach provides not only limited </a:t>
            </a:r>
            <a:r>
              <a:rPr lang="en-GB" dirty="0" err="1"/>
              <a:t>anemia</a:t>
            </a:r>
            <a:r>
              <a:rPr lang="en-GB" dirty="0"/>
              <a:t> benefit but also lower symptom and spleen control compared with switching to </a:t>
            </a:r>
            <a:r>
              <a:rPr lang="en-GB" dirty="0" err="1"/>
              <a:t>momelotinib</a:t>
            </a:r>
            <a:r>
              <a:rPr lang="en-GB" dirty="0"/>
              <a:t>. But n = only 5</a:t>
            </a:r>
          </a:p>
          <a:p>
            <a:pPr>
              <a:lnSpc>
                <a:spcPct val="110000"/>
              </a:lnSpc>
            </a:pPr>
            <a:r>
              <a:rPr lang="en-GB" dirty="0"/>
              <a:t>Safe to switch directly from ruxolitinib to </a:t>
            </a:r>
            <a:r>
              <a:rPr lang="en-GB" dirty="0" err="1"/>
              <a:t>momelotinib</a:t>
            </a:r>
            <a:r>
              <a:rPr lang="en-GB" dirty="0"/>
              <a:t>.</a:t>
            </a:r>
          </a:p>
          <a:p>
            <a:pPr>
              <a:lnSpc>
                <a:spcPct val="110000"/>
              </a:lnSpc>
            </a:pPr>
            <a:r>
              <a:rPr lang="en-GB" dirty="0"/>
              <a:t>Limitations: post hoc analysis, suboptimal dosing of </a:t>
            </a:r>
            <a:r>
              <a:rPr lang="en-GB" dirty="0" err="1"/>
              <a:t>ruxolitinib</a:t>
            </a:r>
            <a:r>
              <a:rPr lang="en-GB" dirty="0"/>
              <a:t>.</a:t>
            </a:r>
          </a:p>
        </p:txBody>
      </p:sp>
      <p:sp>
        <p:nvSpPr>
          <p:cNvPr id="4" name="TextBox 3">
            <a:extLst>
              <a:ext uri="{FF2B5EF4-FFF2-40B4-BE49-F238E27FC236}">
                <a16:creationId xmlns:a16="http://schemas.microsoft.com/office/drawing/2014/main" id="{A8AC4B67-728B-1235-A3AB-CB9D86D5D300}"/>
              </a:ext>
            </a:extLst>
          </p:cNvPr>
          <p:cNvSpPr txBox="1"/>
          <p:nvPr/>
        </p:nvSpPr>
        <p:spPr>
          <a:xfrm>
            <a:off x="9825486" y="6488668"/>
            <a:ext cx="2277373" cy="307777"/>
          </a:xfrm>
          <a:prstGeom prst="rect">
            <a:avLst/>
          </a:prstGeom>
          <a:noFill/>
        </p:spPr>
        <p:txBody>
          <a:bodyPr wrap="square">
            <a:spAutoFit/>
          </a:bodyPr>
          <a:lstStyle/>
          <a:p>
            <a:r>
              <a:rPr lang="en-GB" sz="1400" dirty="0">
                <a:latin typeface="+mn-lt"/>
              </a:rPr>
              <a:t>Harrison Adv Ther 2024</a:t>
            </a:r>
            <a:endParaRPr lang="en-US" sz="1400" dirty="0"/>
          </a:p>
        </p:txBody>
      </p:sp>
    </p:spTree>
    <p:extLst>
      <p:ext uri="{BB962C8B-B14F-4D97-AF65-F5344CB8AC3E}">
        <p14:creationId xmlns:p14="http://schemas.microsoft.com/office/powerpoint/2010/main" val="303962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4918D6-02EF-4744-B0C8-4F45C47823CA}"/>
              </a:ext>
            </a:extLst>
          </p:cNvPr>
          <p:cNvPicPr>
            <a:picLocks noChangeAspect="1"/>
          </p:cNvPicPr>
          <p:nvPr/>
        </p:nvPicPr>
        <p:blipFill>
          <a:blip r:embed="rId2"/>
          <a:stretch>
            <a:fillRect/>
          </a:stretch>
        </p:blipFill>
        <p:spPr>
          <a:xfrm>
            <a:off x="1045248" y="382457"/>
            <a:ext cx="7041279" cy="27768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a:extLst>
              <a:ext uri="{FF2B5EF4-FFF2-40B4-BE49-F238E27FC236}">
                <a16:creationId xmlns:a16="http://schemas.microsoft.com/office/drawing/2014/main" id="{3BBC0EFD-7C5C-49CC-ABB6-CA4D73576794}"/>
              </a:ext>
            </a:extLst>
          </p:cNvPr>
          <p:cNvSpPr txBox="1"/>
          <p:nvPr/>
        </p:nvSpPr>
        <p:spPr>
          <a:xfrm>
            <a:off x="878994" y="3522982"/>
            <a:ext cx="10135370" cy="2862322"/>
          </a:xfrm>
          <a:prstGeom prst="rect">
            <a:avLst/>
          </a:prstGeom>
          <a:noFill/>
        </p:spPr>
        <p:txBody>
          <a:bodyPr wrap="square" rtlCol="0">
            <a:spAutoFit/>
          </a:bodyPr>
          <a:lstStyle/>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In this descriptive analysis, the impact of </a:t>
            </a:r>
            <a:r>
              <a:rPr lang="en-GB" sz="2000" dirty="0" err="1"/>
              <a:t>momelotinib</a:t>
            </a:r>
            <a:r>
              <a:rPr lang="en-GB" sz="2000" dirty="0"/>
              <a:t> on RBC transfusion burden over time was further characterized across JAK inhibitor–naive and –experienced patients.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To further visualize changes to RBC transfusion burden during treatment, patients were arrayed in ordinal bins jointly based on their baseline- and treatment-period intensities of RBC units per 28 days: exactly zero units, &gt;0 to 1 unit, &gt;1 to 2 units, &gt;2 to 3 units, &gt;3 to 4 units, and &gt;4 units. </a:t>
            </a:r>
          </a:p>
          <a:p>
            <a:pPr marL="342900" indent="-342900">
              <a:buFont typeface="Arial" panose="020B0604020202020204" pitchFamily="34" charset="0"/>
              <a:buChar char="•"/>
            </a:pPr>
            <a:endParaRPr lang="en-GB" sz="2000" dirty="0"/>
          </a:p>
        </p:txBody>
      </p:sp>
    </p:spTree>
    <p:extLst>
      <p:ext uri="{BB962C8B-B14F-4D97-AF65-F5344CB8AC3E}">
        <p14:creationId xmlns:p14="http://schemas.microsoft.com/office/powerpoint/2010/main" val="2541117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FEA683-5592-46A4-AE8C-20327E66215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7934" b="26162"/>
          <a:stretch/>
        </p:blipFill>
        <p:spPr>
          <a:xfrm>
            <a:off x="366661" y="686869"/>
            <a:ext cx="5883792" cy="3062966"/>
          </a:xfrm>
          <a:prstGeom prst="rect">
            <a:avLst/>
          </a:prstGeom>
        </p:spPr>
      </p:pic>
      <p:pic>
        <p:nvPicPr>
          <p:cNvPr id="7" name="Picture 6">
            <a:extLst>
              <a:ext uri="{FF2B5EF4-FFF2-40B4-BE49-F238E27FC236}">
                <a16:creationId xmlns:a16="http://schemas.microsoft.com/office/drawing/2014/main" id="{B30E4449-95AD-4627-A4E9-21EFC38AAE1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50453" y="616108"/>
            <a:ext cx="5470059" cy="3133726"/>
          </a:xfrm>
          <a:prstGeom prst="rect">
            <a:avLst/>
          </a:prstGeom>
        </p:spPr>
      </p:pic>
      <p:sp>
        <p:nvSpPr>
          <p:cNvPr id="8" name="TextBox 7">
            <a:extLst>
              <a:ext uri="{FF2B5EF4-FFF2-40B4-BE49-F238E27FC236}">
                <a16:creationId xmlns:a16="http://schemas.microsoft.com/office/drawing/2014/main" id="{E62A261D-FA95-4253-9CC1-5F401A07C120}"/>
              </a:ext>
            </a:extLst>
          </p:cNvPr>
          <p:cNvSpPr txBox="1"/>
          <p:nvPr/>
        </p:nvSpPr>
        <p:spPr>
          <a:xfrm>
            <a:off x="542925" y="159560"/>
            <a:ext cx="2888163" cy="400110"/>
          </a:xfrm>
          <a:prstGeom prst="rect">
            <a:avLst/>
          </a:prstGeom>
          <a:noFill/>
        </p:spPr>
        <p:txBody>
          <a:bodyPr wrap="none" rtlCol="0">
            <a:spAutoFit/>
          </a:bodyPr>
          <a:lstStyle/>
          <a:p>
            <a:r>
              <a:rPr lang="en-GB" sz="2000" b="1" dirty="0">
                <a:solidFill>
                  <a:schemeClr val="accent6"/>
                </a:solidFill>
              </a:rPr>
              <a:t>Example from SIMPLIFY 1</a:t>
            </a:r>
          </a:p>
        </p:txBody>
      </p:sp>
      <p:pic>
        <p:nvPicPr>
          <p:cNvPr id="9" name="Picture 8">
            <a:extLst>
              <a:ext uri="{FF2B5EF4-FFF2-40B4-BE49-F238E27FC236}">
                <a16:creationId xmlns:a16="http://schemas.microsoft.com/office/drawing/2014/main" id="{B774720D-48EA-440A-B208-8A6C0DBEDD0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66661" y="3820595"/>
            <a:ext cx="11458678" cy="2615052"/>
          </a:xfrm>
          <a:prstGeom prst="rect">
            <a:avLst/>
          </a:prstGeom>
        </p:spPr>
      </p:pic>
      <p:sp>
        <p:nvSpPr>
          <p:cNvPr id="2" name="TextBox 1">
            <a:extLst>
              <a:ext uri="{FF2B5EF4-FFF2-40B4-BE49-F238E27FC236}">
                <a16:creationId xmlns:a16="http://schemas.microsoft.com/office/drawing/2014/main" id="{CB60E55B-CBF3-5F39-5E27-26EF4119F3F8}"/>
              </a:ext>
            </a:extLst>
          </p:cNvPr>
          <p:cNvSpPr txBox="1"/>
          <p:nvPr/>
        </p:nvSpPr>
        <p:spPr>
          <a:xfrm>
            <a:off x="8393697" y="6506407"/>
            <a:ext cx="3666225" cy="307777"/>
          </a:xfrm>
          <a:prstGeom prst="rect">
            <a:avLst/>
          </a:prstGeom>
          <a:noFill/>
        </p:spPr>
        <p:txBody>
          <a:bodyPr wrap="square">
            <a:spAutoFit/>
          </a:bodyPr>
          <a:lstStyle/>
          <a:p>
            <a:r>
              <a:rPr lang="en-GB" sz="1400" dirty="0">
                <a:latin typeface="+mn-lt"/>
              </a:rPr>
              <a:t>Harrison Clin Lymphoma Myeloma Leuk 2025</a:t>
            </a:r>
            <a:endParaRPr lang="en-US" sz="1400" dirty="0"/>
          </a:p>
        </p:txBody>
      </p:sp>
    </p:spTree>
    <p:extLst>
      <p:ext uri="{BB962C8B-B14F-4D97-AF65-F5344CB8AC3E}">
        <p14:creationId xmlns:p14="http://schemas.microsoft.com/office/powerpoint/2010/main" val="2576486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17F470-0666-4F36-8424-0D8C1D4BC21B}"/>
              </a:ext>
            </a:extLst>
          </p:cNvPr>
          <p:cNvSpPr>
            <a:spLocks noGrp="1"/>
          </p:cNvSpPr>
          <p:nvPr>
            <p:ph idx="1"/>
          </p:nvPr>
        </p:nvSpPr>
        <p:spPr>
          <a:xfrm>
            <a:off x="838200" y="820883"/>
            <a:ext cx="10726882" cy="4998026"/>
          </a:xfrm>
        </p:spPr>
        <p:txBody>
          <a:bodyPr>
            <a:normAutofit fontScale="85000" lnSpcReduction="10000"/>
          </a:bodyPr>
          <a:lstStyle/>
          <a:p>
            <a:pPr marL="0" indent="0">
              <a:buNone/>
            </a:pPr>
            <a:r>
              <a:rPr lang="en-GB" sz="4300" b="1" dirty="0">
                <a:solidFill>
                  <a:schemeClr val="accent6"/>
                </a:solidFill>
              </a:rPr>
              <a:t>Clinical Practice Points</a:t>
            </a:r>
          </a:p>
          <a:p>
            <a:pPr marL="0" indent="0">
              <a:buNone/>
            </a:pPr>
            <a:endParaRPr lang="en-GB" sz="4300" b="1" dirty="0">
              <a:solidFill>
                <a:schemeClr val="accent6"/>
              </a:solidFill>
            </a:endParaRPr>
          </a:p>
          <a:p>
            <a:pPr>
              <a:lnSpc>
                <a:spcPct val="120000"/>
              </a:lnSpc>
            </a:pPr>
            <a:r>
              <a:rPr lang="en-GB" dirty="0"/>
              <a:t>A novel transfusion burden analyses of JAK inhibitor–naïve and –experienced patients treated with </a:t>
            </a:r>
            <a:r>
              <a:rPr lang="en-GB" dirty="0" err="1"/>
              <a:t>momelotinib</a:t>
            </a:r>
            <a:r>
              <a:rPr lang="en-GB" dirty="0"/>
              <a:t>, ≥77% of patients achieved a numeric reduction in RBC transfusion requirements on treatment vs baseline.</a:t>
            </a:r>
          </a:p>
          <a:p>
            <a:pPr>
              <a:lnSpc>
                <a:spcPct val="120000"/>
              </a:lnSpc>
            </a:pPr>
            <a:r>
              <a:rPr lang="en-GB" dirty="0"/>
              <a:t>Ordinal bin analyses, used to group patients showed that most patients experienced a decrease or stabilization of transfusion requirements on </a:t>
            </a:r>
            <a:r>
              <a:rPr lang="en-GB" dirty="0" err="1"/>
              <a:t>momelotinib</a:t>
            </a:r>
            <a:r>
              <a:rPr lang="en-GB" dirty="0"/>
              <a:t> treatment.</a:t>
            </a:r>
          </a:p>
          <a:p>
            <a:pPr>
              <a:lnSpc>
                <a:spcPct val="120000"/>
              </a:lnSpc>
            </a:pPr>
            <a:r>
              <a:rPr lang="en-GB" dirty="0"/>
              <a:t>These data highlight that binary transfusion independence response/nonresponse may not fully capture the </a:t>
            </a:r>
            <a:r>
              <a:rPr lang="en-GB" dirty="0" err="1"/>
              <a:t>anemia</a:t>
            </a:r>
            <a:r>
              <a:rPr lang="en-GB" dirty="0"/>
              <a:t> benefits of </a:t>
            </a:r>
            <a:r>
              <a:rPr lang="en-GB" dirty="0" err="1"/>
              <a:t>momelotinib</a:t>
            </a:r>
            <a:r>
              <a:rPr lang="en-GB" dirty="0"/>
              <a:t>.</a:t>
            </a:r>
          </a:p>
        </p:txBody>
      </p:sp>
      <p:sp>
        <p:nvSpPr>
          <p:cNvPr id="4" name="TextBox 3">
            <a:extLst>
              <a:ext uri="{FF2B5EF4-FFF2-40B4-BE49-F238E27FC236}">
                <a16:creationId xmlns:a16="http://schemas.microsoft.com/office/drawing/2014/main" id="{0447AB5D-4578-67E3-D1A2-7A53A36CBA42}"/>
              </a:ext>
            </a:extLst>
          </p:cNvPr>
          <p:cNvSpPr txBox="1"/>
          <p:nvPr/>
        </p:nvSpPr>
        <p:spPr>
          <a:xfrm>
            <a:off x="8362525" y="6508659"/>
            <a:ext cx="3666225" cy="307777"/>
          </a:xfrm>
          <a:prstGeom prst="rect">
            <a:avLst/>
          </a:prstGeom>
          <a:noFill/>
        </p:spPr>
        <p:txBody>
          <a:bodyPr wrap="square">
            <a:spAutoFit/>
          </a:bodyPr>
          <a:lstStyle/>
          <a:p>
            <a:r>
              <a:rPr lang="en-GB" sz="1400" dirty="0">
                <a:latin typeface="+mn-lt"/>
              </a:rPr>
              <a:t>Harrison Clin Lymphoma Myeloma Leuk 2025</a:t>
            </a:r>
            <a:endParaRPr lang="en-US" sz="1400" dirty="0"/>
          </a:p>
        </p:txBody>
      </p:sp>
    </p:spTree>
    <p:extLst>
      <p:ext uri="{BB962C8B-B14F-4D97-AF65-F5344CB8AC3E}">
        <p14:creationId xmlns:p14="http://schemas.microsoft.com/office/powerpoint/2010/main" val="551262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F38DE9F-E09C-4EA8-B504-01D9486EAF3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25695" b="82222"/>
          <a:stretch/>
        </p:blipFill>
        <p:spPr bwMode="auto">
          <a:xfrm>
            <a:off x="319088" y="0"/>
            <a:ext cx="11220450" cy="15659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diagram of a patient's model&#10;&#10;AI-generated content may be incorrect.">
            <a:extLst>
              <a:ext uri="{FF2B5EF4-FFF2-40B4-BE49-F238E27FC236}">
                <a16:creationId xmlns:a16="http://schemas.microsoft.com/office/drawing/2014/main" id="{9EAD0503-06E3-8972-B137-A83446A32FD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422746" y="1666997"/>
            <a:ext cx="6690080" cy="5091290"/>
          </a:xfrm>
          <a:prstGeom prst="rect">
            <a:avLst/>
          </a:prstGeom>
        </p:spPr>
      </p:pic>
    </p:spTree>
    <p:extLst>
      <p:ext uri="{BB962C8B-B14F-4D97-AF65-F5344CB8AC3E}">
        <p14:creationId xmlns:p14="http://schemas.microsoft.com/office/powerpoint/2010/main" val="1915036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2C6071-72E2-4953-8452-3994D5536B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1574"/>
          <a:stretch/>
        </p:blipFill>
        <p:spPr>
          <a:xfrm>
            <a:off x="167167" y="342900"/>
            <a:ext cx="11835384" cy="6207323"/>
          </a:xfrm>
          <a:prstGeom prst="rect">
            <a:avLst/>
          </a:prstGeom>
        </p:spPr>
      </p:pic>
      <p:sp>
        <p:nvSpPr>
          <p:cNvPr id="2" name="TextBox 1">
            <a:extLst>
              <a:ext uri="{FF2B5EF4-FFF2-40B4-BE49-F238E27FC236}">
                <a16:creationId xmlns:a16="http://schemas.microsoft.com/office/drawing/2014/main" id="{9354CECE-6CB0-B5CC-EB3B-CFCD0C7D09BD}"/>
              </a:ext>
            </a:extLst>
          </p:cNvPr>
          <p:cNvSpPr txBox="1"/>
          <p:nvPr/>
        </p:nvSpPr>
        <p:spPr>
          <a:xfrm>
            <a:off x="9621330" y="6550223"/>
            <a:ext cx="2570670" cy="307777"/>
          </a:xfrm>
          <a:prstGeom prst="rect">
            <a:avLst/>
          </a:prstGeom>
          <a:noFill/>
        </p:spPr>
        <p:txBody>
          <a:bodyPr wrap="square">
            <a:spAutoFit/>
          </a:bodyPr>
          <a:lstStyle/>
          <a:p>
            <a:r>
              <a:rPr lang="en-GB" sz="1400" dirty="0">
                <a:latin typeface="+mn-lt"/>
              </a:rPr>
              <a:t>Gupta ASCO 2024; Abstract 6571</a:t>
            </a:r>
            <a:endParaRPr lang="en-US" sz="1400" dirty="0"/>
          </a:p>
        </p:txBody>
      </p:sp>
    </p:spTree>
    <p:extLst>
      <p:ext uri="{BB962C8B-B14F-4D97-AF65-F5344CB8AC3E}">
        <p14:creationId xmlns:p14="http://schemas.microsoft.com/office/powerpoint/2010/main" val="3546037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4F741F0-7A19-4B2D-B257-7A677533897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3657" t="16666" r="1" b="60556"/>
          <a:stretch/>
        </p:blipFill>
        <p:spPr bwMode="auto">
          <a:xfrm>
            <a:off x="553938" y="488372"/>
            <a:ext cx="11084123" cy="559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DD7E6AF-82C2-68E8-C0FC-04FD60B78D85}"/>
              </a:ext>
            </a:extLst>
          </p:cNvPr>
          <p:cNvSpPr txBox="1"/>
          <p:nvPr/>
        </p:nvSpPr>
        <p:spPr>
          <a:xfrm>
            <a:off x="9621330" y="6550223"/>
            <a:ext cx="2570670" cy="307777"/>
          </a:xfrm>
          <a:prstGeom prst="rect">
            <a:avLst/>
          </a:prstGeom>
          <a:noFill/>
        </p:spPr>
        <p:txBody>
          <a:bodyPr wrap="square">
            <a:spAutoFit/>
          </a:bodyPr>
          <a:lstStyle/>
          <a:p>
            <a:r>
              <a:rPr lang="en-GB" sz="1400" dirty="0">
                <a:latin typeface="+mn-lt"/>
              </a:rPr>
              <a:t>Gupta ASCO 2024; Abstract 6571</a:t>
            </a:r>
            <a:endParaRPr lang="en-US" sz="1400" dirty="0"/>
          </a:p>
        </p:txBody>
      </p:sp>
    </p:spTree>
    <p:extLst>
      <p:ext uri="{BB962C8B-B14F-4D97-AF65-F5344CB8AC3E}">
        <p14:creationId xmlns:p14="http://schemas.microsoft.com/office/powerpoint/2010/main" val="2042247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7DECAC-37A4-4785-B282-A78EF75AFE2A}"/>
              </a:ext>
            </a:extLst>
          </p:cNvPr>
          <p:cNvPicPr>
            <a:picLocks noChangeAspect="1"/>
          </p:cNvPicPr>
          <p:nvPr/>
        </p:nvPicPr>
        <p:blipFill>
          <a:blip r:embed="rId2"/>
          <a:stretch>
            <a:fillRect/>
          </a:stretch>
        </p:blipFill>
        <p:spPr>
          <a:xfrm>
            <a:off x="517814" y="160818"/>
            <a:ext cx="7742959" cy="306251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a:extLst>
              <a:ext uri="{FF2B5EF4-FFF2-40B4-BE49-F238E27FC236}">
                <a16:creationId xmlns:a16="http://schemas.microsoft.com/office/drawing/2014/main" id="{5CA3BFD6-D8EA-4C6B-BEB4-C5B0015B534A}"/>
              </a:ext>
            </a:extLst>
          </p:cNvPr>
          <p:cNvSpPr txBox="1"/>
          <p:nvPr/>
        </p:nvSpPr>
        <p:spPr>
          <a:xfrm>
            <a:off x="415636" y="3337632"/>
            <a:ext cx="11506200" cy="3477875"/>
          </a:xfrm>
          <a:prstGeom prst="rect">
            <a:avLst/>
          </a:prstGeom>
          <a:noFill/>
        </p:spPr>
        <p:txBody>
          <a:bodyPr wrap="square" rtlCol="0">
            <a:spAutoFit/>
          </a:bodyPr>
          <a:lstStyle/>
          <a:p>
            <a:pPr marL="342900" indent="-342900">
              <a:buFont typeface="Arial" panose="020B0604020202020204" pitchFamily="34" charset="0"/>
              <a:buChar char="•"/>
            </a:pPr>
            <a:r>
              <a:rPr lang="en-GB" sz="2000" dirty="0"/>
              <a:t>Due to COVID-19, accrual was cut short with 38 patients enrolled.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In the efficacy evaluable population (n  =  35), nine (25.7%; 95% confidence interval 12.5–43.3) patients achieved primary endpoint of ≥35% spleen volume reduction (SVR) at end of cycle (EOC) 6; and 22 (62.9%) patients showed best overall response of ≥35% SVR up to end of treatment.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Sixteen (44.4%) patients showed ≥50% reduction in total symptom score at EOC6 (n  =  36).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Compared to previously reported JAKARTA-2 trial, rates of GI AEs were lower, and no patient developed encephalopathy. Overall, FREEDOM study showed clinically relevant spleen and  symptom responses with </a:t>
            </a:r>
            <a:r>
              <a:rPr lang="en-GB" sz="2000" dirty="0" err="1"/>
              <a:t>fedratinib</a:t>
            </a:r>
            <a:r>
              <a:rPr lang="en-GB" sz="2000" dirty="0"/>
              <a:t>, and effective mitigation of GI AEs.</a:t>
            </a:r>
          </a:p>
        </p:txBody>
      </p:sp>
    </p:spTree>
    <p:extLst>
      <p:ext uri="{BB962C8B-B14F-4D97-AF65-F5344CB8AC3E}">
        <p14:creationId xmlns:p14="http://schemas.microsoft.com/office/powerpoint/2010/main" val="4239909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B91B40-C524-4B2D-9B3B-D94EC89DA5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6612"/>
          <a:stretch/>
        </p:blipFill>
        <p:spPr>
          <a:xfrm>
            <a:off x="3114275" y="322361"/>
            <a:ext cx="8752144" cy="6354754"/>
          </a:xfrm>
          <a:prstGeom prst="rect">
            <a:avLst/>
          </a:prstGeom>
        </p:spPr>
      </p:pic>
      <p:sp>
        <p:nvSpPr>
          <p:cNvPr id="5" name="TextBox 4">
            <a:extLst>
              <a:ext uri="{FF2B5EF4-FFF2-40B4-BE49-F238E27FC236}">
                <a16:creationId xmlns:a16="http://schemas.microsoft.com/office/drawing/2014/main" id="{FE29C801-C95C-4A9A-AB30-5399BF45812B}"/>
              </a:ext>
            </a:extLst>
          </p:cNvPr>
          <p:cNvSpPr txBox="1"/>
          <p:nvPr/>
        </p:nvSpPr>
        <p:spPr>
          <a:xfrm>
            <a:off x="446809" y="737027"/>
            <a:ext cx="2246256" cy="5632311"/>
          </a:xfrm>
          <a:prstGeom prst="rect">
            <a:avLst/>
          </a:prstGeom>
          <a:noFill/>
        </p:spPr>
        <p:txBody>
          <a:bodyPr wrap="none" rtlCol="0">
            <a:spAutoFit/>
          </a:bodyPr>
          <a:lstStyle/>
          <a:p>
            <a:endParaRPr lang="en-GB" sz="2000" dirty="0"/>
          </a:p>
          <a:p>
            <a:r>
              <a:rPr lang="en-GB" sz="2000" dirty="0"/>
              <a:t>GI well managed</a:t>
            </a:r>
          </a:p>
          <a:p>
            <a:endParaRPr lang="en-GB" sz="2000" dirty="0"/>
          </a:p>
          <a:p>
            <a:endParaRPr lang="en-GB" sz="2000" dirty="0"/>
          </a:p>
          <a:p>
            <a:endParaRPr lang="en-GB" sz="2000" dirty="0"/>
          </a:p>
          <a:p>
            <a:endParaRPr lang="en-GB" sz="2000" dirty="0"/>
          </a:p>
          <a:p>
            <a:endParaRPr lang="en-GB" sz="2000" dirty="0"/>
          </a:p>
          <a:p>
            <a:r>
              <a:rPr lang="en-GB" sz="2000" dirty="0"/>
              <a:t>Some vitamin B1 </a:t>
            </a:r>
          </a:p>
          <a:p>
            <a:r>
              <a:rPr lang="en-GB" sz="2000" dirty="0"/>
              <a:t>decrease</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r>
              <a:rPr lang="en-GB" sz="2000" dirty="0"/>
              <a:t>Acute kidney injury </a:t>
            </a:r>
          </a:p>
          <a:p>
            <a:r>
              <a:rPr lang="en-GB" sz="2000" dirty="0"/>
              <a:t>also reported</a:t>
            </a:r>
          </a:p>
        </p:txBody>
      </p:sp>
      <p:sp>
        <p:nvSpPr>
          <p:cNvPr id="3" name="TextBox 2">
            <a:extLst>
              <a:ext uri="{FF2B5EF4-FFF2-40B4-BE49-F238E27FC236}">
                <a16:creationId xmlns:a16="http://schemas.microsoft.com/office/drawing/2014/main" id="{F5353BA8-6774-BAC5-EE9A-BD58DB931B6D}"/>
              </a:ext>
            </a:extLst>
          </p:cNvPr>
          <p:cNvSpPr txBox="1"/>
          <p:nvPr/>
        </p:nvSpPr>
        <p:spPr>
          <a:xfrm>
            <a:off x="42991" y="6523227"/>
            <a:ext cx="3071283" cy="307777"/>
          </a:xfrm>
          <a:prstGeom prst="rect">
            <a:avLst/>
          </a:prstGeom>
          <a:noFill/>
        </p:spPr>
        <p:txBody>
          <a:bodyPr wrap="square">
            <a:spAutoFit/>
          </a:bodyPr>
          <a:lstStyle/>
          <a:p>
            <a:r>
              <a:rPr lang="en-US" sz="1400" dirty="0"/>
              <a:t>Gupta Leuk Lymphoma 2024</a:t>
            </a:r>
          </a:p>
        </p:txBody>
      </p:sp>
      <p:cxnSp>
        <p:nvCxnSpPr>
          <p:cNvPr id="6" name="Straight Arrow Connector 5">
            <a:extLst>
              <a:ext uri="{FF2B5EF4-FFF2-40B4-BE49-F238E27FC236}">
                <a16:creationId xmlns:a16="http://schemas.microsoft.com/office/drawing/2014/main" id="{39E51D37-11A8-31B6-EEBE-18F320EAF2D2}"/>
              </a:ext>
            </a:extLst>
          </p:cNvPr>
          <p:cNvCxnSpPr>
            <a:cxnSpLocks/>
          </p:cNvCxnSpPr>
          <p:nvPr/>
        </p:nvCxnSpPr>
        <p:spPr>
          <a:xfrm>
            <a:off x="2615045" y="1236518"/>
            <a:ext cx="893619"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8F06AD7-50DD-A090-CEB1-0CC1D9AB06EE}"/>
              </a:ext>
            </a:extLst>
          </p:cNvPr>
          <p:cNvCxnSpPr>
            <a:cxnSpLocks/>
          </p:cNvCxnSpPr>
          <p:nvPr/>
        </p:nvCxnSpPr>
        <p:spPr>
          <a:xfrm>
            <a:off x="2615045" y="3300845"/>
            <a:ext cx="893619"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B05226-BF90-9810-FA98-2A1DE59B2E7F}"/>
              </a:ext>
            </a:extLst>
          </p:cNvPr>
          <p:cNvCxnSpPr>
            <a:cxnSpLocks/>
          </p:cNvCxnSpPr>
          <p:nvPr/>
        </p:nvCxnSpPr>
        <p:spPr>
          <a:xfrm>
            <a:off x="2615045" y="5960918"/>
            <a:ext cx="893619"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02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883DD7-06CA-42A7-A563-52C2D396B840}"/>
              </a:ext>
            </a:extLst>
          </p:cNvPr>
          <p:cNvSpPr txBox="1"/>
          <p:nvPr/>
        </p:nvSpPr>
        <p:spPr>
          <a:xfrm>
            <a:off x="438150" y="2434807"/>
            <a:ext cx="2492086" cy="1692771"/>
          </a:xfrm>
          <a:prstGeom prst="rect">
            <a:avLst/>
          </a:prstGeom>
          <a:noFill/>
        </p:spPr>
        <p:txBody>
          <a:bodyPr wrap="square" rtlCol="0">
            <a:spAutoFit/>
          </a:bodyPr>
          <a:lstStyle/>
          <a:p>
            <a:r>
              <a:rPr lang="en-GB" sz="2400" u="sng" dirty="0" err="1">
                <a:solidFill>
                  <a:schemeClr val="accent6"/>
                </a:solidFill>
              </a:rPr>
              <a:t>LtEx</a:t>
            </a:r>
            <a:r>
              <a:rPr lang="en-GB" sz="2400" u="sng" dirty="0">
                <a:solidFill>
                  <a:schemeClr val="accent6"/>
                </a:solidFill>
              </a:rPr>
              <a:t> patients</a:t>
            </a:r>
          </a:p>
          <a:p>
            <a:endParaRPr lang="en-GB" sz="2000" dirty="0"/>
          </a:p>
          <a:p>
            <a:r>
              <a:rPr lang="en-GB" sz="2000" dirty="0"/>
              <a:t>Tended to be older with the phenotype of  “cytopenic MF”</a:t>
            </a:r>
          </a:p>
        </p:txBody>
      </p:sp>
      <p:grpSp>
        <p:nvGrpSpPr>
          <p:cNvPr id="8" name="Group 7">
            <a:extLst>
              <a:ext uri="{FF2B5EF4-FFF2-40B4-BE49-F238E27FC236}">
                <a16:creationId xmlns:a16="http://schemas.microsoft.com/office/drawing/2014/main" id="{48EC0A5E-FDEE-6394-11A0-DEBE68D79A0C}"/>
              </a:ext>
            </a:extLst>
          </p:cNvPr>
          <p:cNvGrpSpPr/>
          <p:nvPr/>
        </p:nvGrpSpPr>
        <p:grpSpPr>
          <a:xfrm>
            <a:off x="3220785" y="140674"/>
            <a:ext cx="8533065" cy="6270518"/>
            <a:chOff x="3195634" y="57546"/>
            <a:chExt cx="8077200" cy="5935526"/>
          </a:xfrm>
        </p:grpSpPr>
        <p:pic>
          <p:nvPicPr>
            <p:cNvPr id="4" name="Picture 3">
              <a:extLst>
                <a:ext uri="{FF2B5EF4-FFF2-40B4-BE49-F238E27FC236}">
                  <a16:creationId xmlns:a16="http://schemas.microsoft.com/office/drawing/2014/main" id="{A0DD084D-6CBA-42DC-B7A1-E0D29472D9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207542" y="57546"/>
              <a:ext cx="8010525" cy="3066641"/>
            </a:xfrm>
            <a:prstGeom prst="rect">
              <a:avLst/>
            </a:prstGeom>
          </p:spPr>
        </p:pic>
        <p:pic>
          <p:nvPicPr>
            <p:cNvPr id="5" name="Picture 4">
              <a:extLst>
                <a:ext uri="{FF2B5EF4-FFF2-40B4-BE49-F238E27FC236}">
                  <a16:creationId xmlns:a16="http://schemas.microsoft.com/office/drawing/2014/main" id="{ED00E1E8-0225-4BD0-B108-C867B274F472}"/>
                </a:ext>
              </a:extLst>
            </p:cNvPr>
            <p:cNvPicPr>
              <a:picLocks noChangeAspect="1"/>
            </p:cNvPicPr>
            <p:nvPr/>
          </p:nvPicPr>
          <p:blipFill>
            <a:blip r:embed="rId4"/>
            <a:stretch>
              <a:fillRect/>
            </a:stretch>
          </p:blipFill>
          <p:spPr>
            <a:xfrm>
              <a:off x="3419472" y="1819262"/>
              <a:ext cx="7853362" cy="752462"/>
            </a:xfrm>
            <a:prstGeom prst="rect">
              <a:avLst/>
            </a:prstGeom>
          </p:spPr>
        </p:pic>
        <p:pic>
          <p:nvPicPr>
            <p:cNvPr id="6" name="Picture 5">
              <a:extLst>
                <a:ext uri="{FF2B5EF4-FFF2-40B4-BE49-F238E27FC236}">
                  <a16:creationId xmlns:a16="http://schemas.microsoft.com/office/drawing/2014/main" id="{7F6DCDFF-F8BC-4AA9-839D-BB198ADBD55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2323"/>
            <a:stretch/>
          </p:blipFill>
          <p:spPr>
            <a:xfrm>
              <a:off x="3195634" y="2559508"/>
              <a:ext cx="8010525" cy="3433564"/>
            </a:xfrm>
            <a:prstGeom prst="rect">
              <a:avLst/>
            </a:prstGeom>
          </p:spPr>
        </p:pic>
      </p:grpSp>
      <p:sp>
        <p:nvSpPr>
          <p:cNvPr id="2" name="TextBox 1">
            <a:extLst>
              <a:ext uri="{FF2B5EF4-FFF2-40B4-BE49-F238E27FC236}">
                <a16:creationId xmlns:a16="http://schemas.microsoft.com/office/drawing/2014/main" id="{6FA23B33-ABFF-FB6D-D7F7-C472B7977E18}"/>
              </a:ext>
            </a:extLst>
          </p:cNvPr>
          <p:cNvSpPr txBox="1"/>
          <p:nvPr/>
        </p:nvSpPr>
        <p:spPr>
          <a:xfrm>
            <a:off x="10069902" y="6550223"/>
            <a:ext cx="2122098" cy="307777"/>
          </a:xfrm>
          <a:prstGeom prst="rect">
            <a:avLst/>
          </a:prstGeom>
          <a:noFill/>
        </p:spPr>
        <p:txBody>
          <a:bodyPr wrap="square" rtlCol="0">
            <a:spAutoFit/>
          </a:bodyPr>
          <a:lstStyle/>
          <a:p>
            <a:r>
              <a:rPr lang="en-US" sz="1400" dirty="0"/>
              <a:t>Breccia Cancer 2025</a:t>
            </a:r>
          </a:p>
        </p:txBody>
      </p:sp>
    </p:spTree>
    <p:extLst>
      <p:ext uri="{BB962C8B-B14F-4D97-AF65-F5344CB8AC3E}">
        <p14:creationId xmlns:p14="http://schemas.microsoft.com/office/powerpoint/2010/main" val="3209961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DBC9-E407-4BE0-B621-AC8AC0E9FA3D}"/>
              </a:ext>
            </a:extLst>
          </p:cNvPr>
          <p:cNvSpPr>
            <a:spLocks noGrp="1"/>
          </p:cNvSpPr>
          <p:nvPr>
            <p:ph type="title"/>
          </p:nvPr>
        </p:nvSpPr>
        <p:spPr/>
        <p:txBody>
          <a:bodyPr/>
          <a:lstStyle/>
          <a:p>
            <a:r>
              <a:rPr lang="en-GB" b="1" dirty="0">
                <a:solidFill>
                  <a:schemeClr val="accent6"/>
                </a:solidFill>
              </a:rPr>
              <a:t>Conclusion</a:t>
            </a:r>
          </a:p>
        </p:txBody>
      </p:sp>
      <p:sp>
        <p:nvSpPr>
          <p:cNvPr id="3" name="Content Placeholder 2">
            <a:extLst>
              <a:ext uri="{FF2B5EF4-FFF2-40B4-BE49-F238E27FC236}">
                <a16:creationId xmlns:a16="http://schemas.microsoft.com/office/drawing/2014/main" id="{5D5DADED-59DC-4415-854D-159E339CBABE}"/>
              </a:ext>
            </a:extLst>
          </p:cNvPr>
          <p:cNvSpPr>
            <a:spLocks noGrp="1"/>
          </p:cNvSpPr>
          <p:nvPr>
            <p:ph idx="1"/>
          </p:nvPr>
        </p:nvSpPr>
        <p:spPr/>
        <p:txBody>
          <a:bodyPr/>
          <a:lstStyle/>
          <a:p>
            <a:r>
              <a:rPr lang="en-GB" dirty="0"/>
              <a:t>Small study supports efficacy of </a:t>
            </a:r>
            <a:r>
              <a:rPr lang="en-GB" dirty="0" err="1"/>
              <a:t>fedratinib</a:t>
            </a:r>
            <a:endParaRPr lang="en-GB" dirty="0"/>
          </a:p>
          <a:p>
            <a:endParaRPr lang="en-GB" dirty="0"/>
          </a:p>
          <a:p>
            <a:r>
              <a:rPr lang="en-GB" dirty="0"/>
              <a:t>Emphasizes </a:t>
            </a:r>
            <a:r>
              <a:rPr lang="en-GB"/>
              <a:t>need for </a:t>
            </a:r>
            <a:r>
              <a:rPr lang="en-GB" dirty="0"/>
              <a:t>GI prophylaxis and thiamine monitoring. Some patients also received supplementation which was effective</a:t>
            </a:r>
          </a:p>
        </p:txBody>
      </p:sp>
      <p:sp>
        <p:nvSpPr>
          <p:cNvPr id="4" name="TextBox 3">
            <a:extLst>
              <a:ext uri="{FF2B5EF4-FFF2-40B4-BE49-F238E27FC236}">
                <a16:creationId xmlns:a16="http://schemas.microsoft.com/office/drawing/2014/main" id="{A079CA9C-EB47-4FF7-B110-FE1F7CCFC5ED}"/>
              </a:ext>
            </a:extLst>
          </p:cNvPr>
          <p:cNvSpPr txBox="1"/>
          <p:nvPr/>
        </p:nvSpPr>
        <p:spPr>
          <a:xfrm>
            <a:off x="9593391" y="6550223"/>
            <a:ext cx="3071283" cy="307777"/>
          </a:xfrm>
          <a:prstGeom prst="rect">
            <a:avLst/>
          </a:prstGeom>
          <a:noFill/>
        </p:spPr>
        <p:txBody>
          <a:bodyPr wrap="square">
            <a:spAutoFit/>
          </a:bodyPr>
          <a:lstStyle/>
          <a:p>
            <a:r>
              <a:rPr lang="en-US" sz="1400" dirty="0"/>
              <a:t>Gupta Leuk Lymphoma 2024</a:t>
            </a:r>
          </a:p>
        </p:txBody>
      </p:sp>
    </p:spTree>
    <p:extLst>
      <p:ext uri="{BB962C8B-B14F-4D97-AF65-F5344CB8AC3E}">
        <p14:creationId xmlns:p14="http://schemas.microsoft.com/office/powerpoint/2010/main" val="1226145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B5752D-795C-4B93-8CA0-B1B6FABBEB5F}"/>
              </a:ext>
            </a:extLst>
          </p:cNvPr>
          <p:cNvPicPr>
            <a:picLocks noChangeAspect="1"/>
          </p:cNvPicPr>
          <p:nvPr/>
        </p:nvPicPr>
        <p:blipFill>
          <a:blip r:embed="rId2"/>
          <a:stretch>
            <a:fillRect/>
          </a:stretch>
        </p:blipFill>
        <p:spPr>
          <a:xfrm>
            <a:off x="527271" y="1009650"/>
            <a:ext cx="11137458" cy="34835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29951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63305-C0AC-4C34-B2B3-EA275BB4C89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3297"/>
          <a:stretch/>
        </p:blipFill>
        <p:spPr>
          <a:xfrm>
            <a:off x="2819400" y="235966"/>
            <a:ext cx="8915400" cy="3352800"/>
          </a:xfrm>
          <a:prstGeom prst="rect">
            <a:avLst/>
          </a:prstGeom>
        </p:spPr>
      </p:pic>
      <p:pic>
        <p:nvPicPr>
          <p:cNvPr id="6" name="Picture 5">
            <a:extLst>
              <a:ext uri="{FF2B5EF4-FFF2-40B4-BE49-F238E27FC236}">
                <a16:creationId xmlns:a16="http://schemas.microsoft.com/office/drawing/2014/main" id="{42FFC1EE-2772-4E73-B68D-FC1F7D2DE8B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712526" y="4101478"/>
            <a:ext cx="5403273" cy="1996648"/>
          </a:xfrm>
          <a:prstGeom prst="rect">
            <a:avLst/>
          </a:prstGeom>
        </p:spPr>
      </p:pic>
      <p:pic>
        <p:nvPicPr>
          <p:cNvPr id="7" name="Picture 6">
            <a:extLst>
              <a:ext uri="{FF2B5EF4-FFF2-40B4-BE49-F238E27FC236}">
                <a16:creationId xmlns:a16="http://schemas.microsoft.com/office/drawing/2014/main" id="{9674D3C2-B0C1-418C-BE5F-6FFE420DCF4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901636" y="3739920"/>
            <a:ext cx="4835134" cy="2719763"/>
          </a:xfrm>
          <a:prstGeom prst="rect">
            <a:avLst/>
          </a:prstGeom>
        </p:spPr>
      </p:pic>
      <p:sp>
        <p:nvSpPr>
          <p:cNvPr id="2" name="TextBox 1">
            <a:extLst>
              <a:ext uri="{FF2B5EF4-FFF2-40B4-BE49-F238E27FC236}">
                <a16:creationId xmlns:a16="http://schemas.microsoft.com/office/drawing/2014/main" id="{B2FFD16D-A629-86DD-A609-248B987E6BCC}"/>
              </a:ext>
            </a:extLst>
          </p:cNvPr>
          <p:cNvSpPr txBox="1"/>
          <p:nvPr/>
        </p:nvSpPr>
        <p:spPr>
          <a:xfrm>
            <a:off x="9593391" y="6550223"/>
            <a:ext cx="2522409" cy="307777"/>
          </a:xfrm>
          <a:prstGeom prst="rect">
            <a:avLst/>
          </a:prstGeom>
          <a:noFill/>
        </p:spPr>
        <p:txBody>
          <a:bodyPr wrap="square">
            <a:spAutoFit/>
          </a:bodyPr>
          <a:lstStyle/>
          <a:p>
            <a:r>
              <a:rPr lang="en-US" sz="1400" dirty="0"/>
              <a:t>Harrison Lancet </a:t>
            </a:r>
            <a:r>
              <a:rPr lang="en-US" sz="1400" dirty="0" err="1"/>
              <a:t>Haematol</a:t>
            </a:r>
            <a:r>
              <a:rPr lang="en-US" sz="1400" dirty="0"/>
              <a:t> 2024</a:t>
            </a:r>
          </a:p>
        </p:txBody>
      </p:sp>
      <p:sp>
        <p:nvSpPr>
          <p:cNvPr id="5" name="TextBox 4">
            <a:extLst>
              <a:ext uri="{FF2B5EF4-FFF2-40B4-BE49-F238E27FC236}">
                <a16:creationId xmlns:a16="http://schemas.microsoft.com/office/drawing/2014/main" id="{5422ED7F-575B-408A-85C5-6B78D2F87952}"/>
              </a:ext>
            </a:extLst>
          </p:cNvPr>
          <p:cNvSpPr txBox="1"/>
          <p:nvPr/>
        </p:nvSpPr>
        <p:spPr>
          <a:xfrm>
            <a:off x="304798" y="685800"/>
            <a:ext cx="2514601" cy="5570756"/>
          </a:xfrm>
          <a:prstGeom prst="rect">
            <a:avLst/>
          </a:prstGeom>
          <a:noFill/>
        </p:spPr>
        <p:txBody>
          <a:bodyPr wrap="square" rtlCol="0">
            <a:spAutoFit/>
          </a:bodyPr>
          <a:lstStyle/>
          <a:p>
            <a:r>
              <a:rPr lang="en-GB" sz="2400" b="1" u="sng" dirty="0"/>
              <a:t>Efficacy results</a:t>
            </a:r>
          </a:p>
          <a:p>
            <a:endParaRPr lang="en-GB" sz="2400" dirty="0"/>
          </a:p>
          <a:p>
            <a:pPr marL="342900" indent="-342900">
              <a:buFont typeface="Arial" panose="020B0604020202020204" pitchFamily="34" charset="0"/>
              <a:buChar char="•"/>
            </a:pPr>
            <a:r>
              <a:rPr lang="en-GB" sz="2200" dirty="0"/>
              <a:t>Highly significant</a:t>
            </a:r>
          </a:p>
          <a:p>
            <a:endParaRPr lang="en-GB" sz="2200" dirty="0"/>
          </a:p>
          <a:p>
            <a:endParaRPr lang="en-GB" sz="2200" dirty="0"/>
          </a:p>
          <a:p>
            <a:endParaRPr lang="en-GB" sz="2200" dirty="0"/>
          </a:p>
          <a:p>
            <a:endParaRPr lang="en-GB" sz="2200" dirty="0"/>
          </a:p>
          <a:p>
            <a:endParaRPr lang="en-GB" sz="2200" dirty="0"/>
          </a:p>
          <a:p>
            <a:r>
              <a:rPr lang="en-GB" sz="2200" dirty="0"/>
              <a:t>Regardless of </a:t>
            </a:r>
          </a:p>
          <a:p>
            <a:r>
              <a:rPr lang="en-GB" sz="2200" dirty="0"/>
              <a:t>refractory/</a:t>
            </a:r>
          </a:p>
          <a:p>
            <a:r>
              <a:rPr lang="en-GB" sz="2200" dirty="0"/>
              <a:t>relapsed</a:t>
            </a:r>
          </a:p>
          <a:p>
            <a:r>
              <a:rPr lang="en-GB" sz="2200" dirty="0"/>
              <a:t>vs intolerant</a:t>
            </a:r>
          </a:p>
          <a:p>
            <a:endParaRPr lang="en-GB" sz="2200" dirty="0"/>
          </a:p>
          <a:p>
            <a:r>
              <a:rPr lang="en-GB" sz="2200" dirty="0"/>
              <a:t>And for </a:t>
            </a:r>
            <a:r>
              <a:rPr lang="en-GB" sz="2200" dirty="0" err="1"/>
              <a:t>plts</a:t>
            </a:r>
            <a:endParaRPr lang="en-GB" sz="2200" dirty="0"/>
          </a:p>
          <a:p>
            <a:r>
              <a:rPr lang="en-GB" sz="2200" dirty="0"/>
              <a:t>50-100</a:t>
            </a:r>
          </a:p>
          <a:p>
            <a:r>
              <a:rPr lang="en-GB" sz="2200" dirty="0"/>
              <a:t>vs &gt;100</a:t>
            </a:r>
          </a:p>
        </p:txBody>
      </p:sp>
    </p:spTree>
    <p:extLst>
      <p:ext uri="{BB962C8B-B14F-4D97-AF65-F5344CB8AC3E}">
        <p14:creationId xmlns:p14="http://schemas.microsoft.com/office/powerpoint/2010/main" val="161420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45BF3D-695F-43DD-88F8-A9E8167DD9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70143" y="263723"/>
            <a:ext cx="8305800" cy="6286500"/>
          </a:xfrm>
          <a:prstGeom prst="rect">
            <a:avLst/>
          </a:prstGeom>
        </p:spPr>
      </p:pic>
      <p:sp>
        <p:nvSpPr>
          <p:cNvPr id="2" name="Title 1">
            <a:extLst>
              <a:ext uri="{FF2B5EF4-FFF2-40B4-BE49-F238E27FC236}">
                <a16:creationId xmlns:a16="http://schemas.microsoft.com/office/drawing/2014/main" id="{325AB6FD-2CFF-45A7-9700-FB780B6BF260}"/>
              </a:ext>
            </a:extLst>
          </p:cNvPr>
          <p:cNvSpPr>
            <a:spLocks noGrp="1"/>
          </p:cNvSpPr>
          <p:nvPr>
            <p:ph type="title"/>
          </p:nvPr>
        </p:nvSpPr>
        <p:spPr>
          <a:xfrm>
            <a:off x="523875" y="3041650"/>
            <a:ext cx="2705100" cy="1325563"/>
          </a:xfrm>
        </p:spPr>
        <p:txBody>
          <a:bodyPr>
            <a:normAutofit fontScale="90000"/>
          </a:bodyPr>
          <a:lstStyle/>
          <a:p>
            <a:r>
              <a:rPr lang="en-GB" dirty="0"/>
              <a:t>GI toxicity present but usually low grade</a:t>
            </a:r>
            <a:br>
              <a:rPr lang="en-GB" dirty="0"/>
            </a:br>
            <a:br>
              <a:rPr lang="en-GB" dirty="0"/>
            </a:br>
            <a:br>
              <a:rPr lang="en-GB" dirty="0"/>
            </a:br>
            <a:br>
              <a:rPr lang="en-GB" dirty="0"/>
            </a:br>
            <a:r>
              <a:rPr lang="en-GB" dirty="0"/>
              <a:t>Note renal signal and </a:t>
            </a:r>
            <a:br>
              <a:rPr lang="en-GB" dirty="0"/>
            </a:br>
            <a:r>
              <a:rPr lang="en-GB" dirty="0"/>
              <a:t>1 death</a:t>
            </a:r>
          </a:p>
        </p:txBody>
      </p:sp>
      <p:sp>
        <p:nvSpPr>
          <p:cNvPr id="3" name="TextBox 2">
            <a:extLst>
              <a:ext uri="{FF2B5EF4-FFF2-40B4-BE49-F238E27FC236}">
                <a16:creationId xmlns:a16="http://schemas.microsoft.com/office/drawing/2014/main" id="{EE92818E-1743-1684-717C-73ED4EBFFEF2}"/>
              </a:ext>
            </a:extLst>
          </p:cNvPr>
          <p:cNvSpPr txBox="1"/>
          <p:nvPr/>
        </p:nvSpPr>
        <p:spPr>
          <a:xfrm>
            <a:off x="9593391" y="6550223"/>
            <a:ext cx="2522409" cy="307777"/>
          </a:xfrm>
          <a:prstGeom prst="rect">
            <a:avLst/>
          </a:prstGeom>
          <a:noFill/>
        </p:spPr>
        <p:txBody>
          <a:bodyPr wrap="square">
            <a:spAutoFit/>
          </a:bodyPr>
          <a:lstStyle/>
          <a:p>
            <a:r>
              <a:rPr lang="en-US" sz="1400" dirty="0"/>
              <a:t>Harrison Lancet </a:t>
            </a:r>
            <a:r>
              <a:rPr lang="en-US" sz="1400" dirty="0" err="1"/>
              <a:t>Haematol</a:t>
            </a:r>
            <a:r>
              <a:rPr lang="en-US" sz="1400" dirty="0"/>
              <a:t> 2024</a:t>
            </a:r>
          </a:p>
        </p:txBody>
      </p:sp>
    </p:spTree>
    <p:extLst>
      <p:ext uri="{BB962C8B-B14F-4D97-AF65-F5344CB8AC3E}">
        <p14:creationId xmlns:p14="http://schemas.microsoft.com/office/powerpoint/2010/main" val="178025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CCBE4A-A1A0-41D7-9A53-E5CE2430531E}"/>
              </a:ext>
            </a:extLst>
          </p:cNvPr>
          <p:cNvSpPr>
            <a:spLocks noGrp="1"/>
          </p:cNvSpPr>
          <p:nvPr>
            <p:ph idx="1"/>
          </p:nvPr>
        </p:nvSpPr>
        <p:spPr/>
        <p:txBody>
          <a:bodyPr/>
          <a:lstStyle/>
          <a:p>
            <a:r>
              <a:rPr lang="en-GB" dirty="0"/>
              <a:t>These data from the FREEDOM2 trial show the efficacy of </a:t>
            </a:r>
            <a:r>
              <a:rPr lang="en-GB" dirty="0" err="1"/>
              <a:t>fedratinib</a:t>
            </a:r>
            <a:r>
              <a:rPr lang="en-GB" dirty="0"/>
              <a:t> compared with BAT for the treatment of myeloproliferative neoplasm-related myelofibrosis, with superior SVR35, symptom response, and SVR25. </a:t>
            </a:r>
          </a:p>
          <a:p>
            <a:pPr marL="0" indent="0">
              <a:buNone/>
            </a:pPr>
            <a:endParaRPr lang="en-GB" dirty="0"/>
          </a:p>
          <a:p>
            <a:r>
              <a:rPr lang="en-GB" dirty="0"/>
              <a:t>Adverse events-mitigation measures were effective in controlling gastrointestinal adverse events and decreases in thiamine concentrations, and the safety profile of </a:t>
            </a:r>
            <a:r>
              <a:rPr lang="en-GB" dirty="0" err="1"/>
              <a:t>fedratinib</a:t>
            </a:r>
            <a:r>
              <a:rPr lang="en-GB" dirty="0"/>
              <a:t> was consistent with previous trials.</a:t>
            </a:r>
          </a:p>
        </p:txBody>
      </p:sp>
      <p:sp>
        <p:nvSpPr>
          <p:cNvPr id="4" name="TextBox 3">
            <a:extLst>
              <a:ext uri="{FF2B5EF4-FFF2-40B4-BE49-F238E27FC236}">
                <a16:creationId xmlns:a16="http://schemas.microsoft.com/office/drawing/2014/main" id="{4FF76AC5-E6BD-4845-0F10-CED0D3B812CC}"/>
              </a:ext>
            </a:extLst>
          </p:cNvPr>
          <p:cNvSpPr txBox="1"/>
          <p:nvPr/>
        </p:nvSpPr>
        <p:spPr>
          <a:xfrm>
            <a:off x="9593391" y="6550223"/>
            <a:ext cx="2522409" cy="307777"/>
          </a:xfrm>
          <a:prstGeom prst="rect">
            <a:avLst/>
          </a:prstGeom>
          <a:noFill/>
        </p:spPr>
        <p:txBody>
          <a:bodyPr wrap="square">
            <a:spAutoFit/>
          </a:bodyPr>
          <a:lstStyle/>
          <a:p>
            <a:r>
              <a:rPr lang="en-US" sz="1400" dirty="0"/>
              <a:t>Harrison Lancet </a:t>
            </a:r>
            <a:r>
              <a:rPr lang="en-US" sz="1400" dirty="0" err="1"/>
              <a:t>Haematol</a:t>
            </a:r>
            <a:r>
              <a:rPr lang="en-US" sz="1400" dirty="0"/>
              <a:t> 2024</a:t>
            </a:r>
          </a:p>
        </p:txBody>
      </p:sp>
    </p:spTree>
    <p:extLst>
      <p:ext uri="{BB962C8B-B14F-4D97-AF65-F5344CB8AC3E}">
        <p14:creationId xmlns:p14="http://schemas.microsoft.com/office/powerpoint/2010/main" val="3843540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2949A8-429D-455B-B074-79793A67FBF6}"/>
              </a:ext>
            </a:extLst>
          </p:cNvPr>
          <p:cNvPicPr>
            <a:picLocks noChangeAspect="1"/>
          </p:cNvPicPr>
          <p:nvPr/>
        </p:nvPicPr>
        <p:blipFill>
          <a:blip r:embed="rId2"/>
          <a:stretch>
            <a:fillRect/>
          </a:stretch>
        </p:blipFill>
        <p:spPr>
          <a:xfrm>
            <a:off x="890587" y="550719"/>
            <a:ext cx="10410825" cy="26098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a:extLst>
              <a:ext uri="{FF2B5EF4-FFF2-40B4-BE49-F238E27FC236}">
                <a16:creationId xmlns:a16="http://schemas.microsoft.com/office/drawing/2014/main" id="{D7D3CD1B-984F-431C-A46D-6409666D7AEE}"/>
              </a:ext>
            </a:extLst>
          </p:cNvPr>
          <p:cNvSpPr txBox="1"/>
          <p:nvPr/>
        </p:nvSpPr>
        <p:spPr>
          <a:xfrm>
            <a:off x="1381125" y="3429000"/>
            <a:ext cx="10277475" cy="2246769"/>
          </a:xfrm>
          <a:prstGeom prst="rect">
            <a:avLst/>
          </a:prstGeom>
          <a:noFill/>
        </p:spPr>
        <p:txBody>
          <a:bodyPr wrap="square" rtlCol="0">
            <a:spAutoFit/>
          </a:bodyPr>
          <a:lstStyle/>
          <a:p>
            <a:r>
              <a:rPr lang="en-GB" sz="2000" dirty="0"/>
              <a:t>Aims </a:t>
            </a:r>
            <a:r>
              <a:rPr lang="en-GB" sz="2000"/>
              <a:t>to assess:</a:t>
            </a:r>
            <a:endParaRPr lang="en-GB" sz="2000" dirty="0"/>
          </a:p>
          <a:p>
            <a:endParaRPr lang="en-GB" sz="2000" dirty="0"/>
          </a:p>
          <a:p>
            <a:pPr marL="342900" indent="-342900">
              <a:buFont typeface="Arial" panose="020B0604020202020204" pitchFamily="34" charset="0"/>
              <a:buChar char="•"/>
            </a:pPr>
            <a:r>
              <a:rPr lang="en-GB" sz="2000" dirty="0"/>
              <a:t>Defining the thresholds for </a:t>
            </a:r>
            <a:r>
              <a:rPr lang="en-GB" sz="2000" dirty="0" err="1"/>
              <a:t>anemia</a:t>
            </a:r>
            <a:r>
              <a:rPr lang="en-GB" sz="2000" dirty="0"/>
              <a:t>, and when to initiate/ modify treatment </a:t>
            </a:r>
          </a:p>
          <a:p>
            <a:pPr marL="342900" indent="-342900">
              <a:buFont typeface="Arial" panose="020B0604020202020204" pitchFamily="34" charset="0"/>
              <a:buChar char="•"/>
            </a:pPr>
            <a:r>
              <a:rPr lang="en-GB" sz="2000" dirty="0"/>
              <a:t>Defining the threshold for thrombocytopenia and when to initiate/modify treatment </a:t>
            </a:r>
          </a:p>
          <a:p>
            <a:pPr marL="342900" indent="-342900">
              <a:buFont typeface="Arial" panose="020B0604020202020204" pitchFamily="34" charset="0"/>
              <a:buChar char="•"/>
            </a:pPr>
            <a:r>
              <a:rPr lang="en-GB" sz="2000" dirty="0"/>
              <a:t>Defining </a:t>
            </a:r>
            <a:r>
              <a:rPr lang="en-GB" sz="2000" dirty="0" err="1"/>
              <a:t>JAKi</a:t>
            </a:r>
            <a:r>
              <a:rPr lang="en-GB" sz="2000" dirty="0"/>
              <a:t> failure and what would warrant switching treatment </a:t>
            </a:r>
          </a:p>
          <a:p>
            <a:pPr marL="342900" indent="-342900">
              <a:buFont typeface="Arial" panose="020B0604020202020204" pitchFamily="34" charset="0"/>
              <a:buChar char="•"/>
            </a:pPr>
            <a:r>
              <a:rPr lang="en-GB" sz="2000" dirty="0"/>
              <a:t>How and when to determine prognosis in patients with MF </a:t>
            </a:r>
          </a:p>
          <a:p>
            <a:pPr marL="342900" indent="-342900">
              <a:buFont typeface="Arial" panose="020B0604020202020204" pitchFamily="34" charset="0"/>
              <a:buChar char="•"/>
            </a:pPr>
            <a:r>
              <a:rPr lang="en-GB" sz="2000" dirty="0"/>
              <a:t>Unmet needs in MF clinical trials</a:t>
            </a:r>
          </a:p>
        </p:txBody>
      </p:sp>
      <p:sp>
        <p:nvSpPr>
          <p:cNvPr id="2" name="Rectangle 1">
            <a:extLst>
              <a:ext uri="{FF2B5EF4-FFF2-40B4-BE49-F238E27FC236}">
                <a16:creationId xmlns:a16="http://schemas.microsoft.com/office/drawing/2014/main" id="{FD22FD35-2E0E-4516-AF73-2B6638C560DC}"/>
              </a:ext>
            </a:extLst>
          </p:cNvPr>
          <p:cNvSpPr/>
          <p:nvPr/>
        </p:nvSpPr>
        <p:spPr>
          <a:xfrm>
            <a:off x="9466118" y="665018"/>
            <a:ext cx="1672937" cy="436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69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355380-A40C-0000-E67C-5451650EC4FE}"/>
              </a:ext>
            </a:extLst>
          </p:cNvPr>
          <p:cNvSpPr>
            <a:spLocks noGrp="1"/>
          </p:cNvSpPr>
          <p:nvPr>
            <p:ph type="title"/>
          </p:nvPr>
        </p:nvSpPr>
        <p:spPr>
          <a:xfrm>
            <a:off x="497267" y="85028"/>
            <a:ext cx="10515600" cy="1325563"/>
          </a:xfrm>
        </p:spPr>
        <p:txBody>
          <a:bodyPr/>
          <a:lstStyle/>
          <a:p>
            <a:r>
              <a:rPr lang="en-US" dirty="0"/>
              <a:t>Methods</a:t>
            </a:r>
          </a:p>
        </p:txBody>
      </p:sp>
      <p:sp>
        <p:nvSpPr>
          <p:cNvPr id="8" name="Subtitle 2">
            <a:extLst>
              <a:ext uri="{FF2B5EF4-FFF2-40B4-BE49-F238E27FC236}">
                <a16:creationId xmlns:a16="http://schemas.microsoft.com/office/drawing/2014/main" id="{955B084D-C380-CDC1-A295-2ADB41BF6FC9}"/>
              </a:ext>
            </a:extLst>
          </p:cNvPr>
          <p:cNvSpPr>
            <a:spLocks noGrp="1"/>
          </p:cNvSpPr>
          <p:nvPr>
            <p:ph idx="17"/>
          </p:nvPr>
        </p:nvSpPr>
        <p:spPr>
          <a:xfrm>
            <a:off x="479424" y="6053496"/>
            <a:ext cx="9756576" cy="806400"/>
          </a:xfrm>
        </p:spPr>
        <p:txBody>
          <a:bodyPr anchor="b"/>
          <a:lstStyle/>
          <a:p>
            <a:r>
              <a:rPr lang="en-US" dirty="0"/>
              <a:t>EF, Extended Faculty; PAG, patient advocacy group; SC, Steering Committee; SLR, systematic literature review.</a:t>
            </a:r>
          </a:p>
        </p:txBody>
      </p:sp>
      <p:pic>
        <p:nvPicPr>
          <p:cNvPr id="5" name="Picture 4" hidden="1">
            <a:extLst>
              <a:ext uri="{FF2B5EF4-FFF2-40B4-BE49-F238E27FC236}">
                <a16:creationId xmlns:a16="http://schemas.microsoft.com/office/drawing/2014/main" id="{91A2D9EE-86F4-191C-9975-D60990A39AD3}"/>
              </a:ext>
            </a:extLst>
          </p:cNvPr>
          <p:cNvPicPr>
            <a:picLocks noChangeAspect="1"/>
          </p:cNvPicPr>
          <p:nvPr/>
        </p:nvPicPr>
        <p:blipFill rotWithShape="1">
          <a:blip r:embed="rId4"/>
          <a:srcRect l="454" t="271" r="301" b="404"/>
          <a:stretch/>
        </p:blipFill>
        <p:spPr>
          <a:xfrm>
            <a:off x="364980" y="1494029"/>
            <a:ext cx="2086295" cy="423897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68C62571-9507-E9D2-9067-CE7F1478B5D8}"/>
              </a:ext>
            </a:extLst>
          </p:cNvPr>
          <p:cNvGrpSpPr/>
          <p:nvPr/>
        </p:nvGrpSpPr>
        <p:grpSpPr>
          <a:xfrm>
            <a:off x="4271278" y="2591828"/>
            <a:ext cx="3659409" cy="2912336"/>
            <a:chOff x="542511" y="1970486"/>
            <a:chExt cx="4416861" cy="3515156"/>
          </a:xfrm>
        </p:grpSpPr>
        <p:sp>
          <p:nvSpPr>
            <p:cNvPr id="33" name="Rectangle 32">
              <a:extLst>
                <a:ext uri="{FF2B5EF4-FFF2-40B4-BE49-F238E27FC236}">
                  <a16:creationId xmlns:a16="http://schemas.microsoft.com/office/drawing/2014/main" id="{7F8DCE02-DCD2-3F82-9695-F3E40258F0FE}"/>
                </a:ext>
              </a:extLst>
            </p:cNvPr>
            <p:cNvSpPr>
              <a:spLocks noChangeArrowheads="1"/>
            </p:cNvSpPr>
            <p:nvPr/>
          </p:nvSpPr>
          <p:spPr bwMode="auto">
            <a:xfrm>
              <a:off x="2264379" y="2374749"/>
              <a:ext cx="2227887" cy="285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02" rIns="91404" bIns="45702" numCol="1" anchor="ctr" anchorCtr="0" compatLnSpc="1">
              <a:prstTxWarp prst="textNoShape">
                <a:avLst/>
              </a:prstTxWarp>
              <a:spAutoFit/>
            </a:bodyPr>
            <a:lstStyle/>
            <a:p>
              <a:pPr marL="0" marR="0" lvl="0" indent="0" algn="l" defTabSz="914127" rtl="0" eaLnBrk="0" fontAlgn="base" latinLnBrk="0" hangingPunct="0">
                <a:lnSpc>
                  <a:spcPct val="100000"/>
                </a:lnSpc>
                <a:spcBef>
                  <a:spcPct val="0"/>
                </a:spcBef>
                <a:spcAft>
                  <a:spcPct val="0"/>
                </a:spcAft>
                <a:buClrTx/>
                <a:buSzTx/>
                <a:buFontTx/>
                <a:buNone/>
                <a:tabLst/>
                <a:defRPr/>
              </a:pPr>
              <a:r>
                <a:rPr kumimoji="0" lang="en-GB" altLang="en-US" sz="1000" b="0" i="0" u="none" strike="noStrike" kern="1200" cap="none" spc="0" normalizeH="0" baseline="0" noProof="0" dirty="0">
                  <a:ln>
                    <a:noFill/>
                  </a:ln>
                  <a:solidFill>
                    <a:srgbClr val="373737"/>
                  </a:solidFill>
                  <a:effectLst/>
                  <a:uLnTx/>
                  <a:uFillTx/>
                  <a:latin typeface="Arial" panose="020B0604020202020204" pitchFamily="34" charset="0"/>
                  <a:ea typeface="Arial" panose="020B0604020202020204" pitchFamily="34" charset="0"/>
                  <a:cs typeface="+mn-cs"/>
                </a:rPr>
                <a:t> </a:t>
              </a:r>
              <a:endParaRPr kumimoji="0" lang="en-GB" altLang="en-US" sz="1000" b="0" i="0" u="none" strike="noStrike" kern="1200" cap="none" spc="0" normalizeH="0" baseline="0" noProof="0" dirty="0">
                <a:ln>
                  <a:noFill/>
                </a:ln>
                <a:solidFill>
                  <a:srgbClr val="373737"/>
                </a:solidFill>
                <a:effectLst/>
                <a:uLnTx/>
                <a:uFillTx/>
                <a:latin typeface="Arial" panose="020B0604020202020204" pitchFamily="34" charset="0"/>
                <a:cs typeface="+mn-cs"/>
              </a:endParaRPr>
            </a:p>
          </p:txBody>
        </p:sp>
        <p:sp>
          <p:nvSpPr>
            <p:cNvPr id="34" name="TextBox 33">
              <a:extLst>
                <a:ext uri="{FF2B5EF4-FFF2-40B4-BE49-F238E27FC236}">
                  <a16:creationId xmlns:a16="http://schemas.microsoft.com/office/drawing/2014/main" id="{95E767CA-8ED0-214B-79DD-EA8C5F7951F9}"/>
                </a:ext>
              </a:extLst>
            </p:cNvPr>
            <p:cNvSpPr txBox="1"/>
            <p:nvPr/>
          </p:nvSpPr>
          <p:spPr>
            <a:xfrm>
              <a:off x="1125961" y="1970486"/>
              <a:ext cx="1452367" cy="285986"/>
            </a:xfrm>
            <a:prstGeom prst="rect">
              <a:avLst/>
            </a:prstGeom>
            <a:noFill/>
          </p:spPr>
          <p:txBody>
            <a:bodyPr wrap="square" lIns="91428" tIns="45714" rIns="91428" bIns="45714" rtlCol="0" anchor="t">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73737"/>
                  </a:solidFill>
                  <a:effectLst/>
                  <a:uLnTx/>
                  <a:uFillTx/>
                  <a:latin typeface="Arial" panose="020B0604020202020204"/>
                  <a:ea typeface="+mn-ea"/>
                  <a:cs typeface="+mn-cs"/>
                </a:rPr>
                <a:t>Claire Harrison</a:t>
              </a:r>
            </a:p>
          </p:txBody>
        </p:sp>
        <p:sp>
          <p:nvSpPr>
            <p:cNvPr id="35" name="Oval 34">
              <a:extLst>
                <a:ext uri="{FF2B5EF4-FFF2-40B4-BE49-F238E27FC236}">
                  <a16:creationId xmlns:a16="http://schemas.microsoft.com/office/drawing/2014/main" id="{D994C39F-2F48-3831-D8A9-666F0115B30F}"/>
                </a:ext>
              </a:extLst>
            </p:cNvPr>
            <p:cNvSpPr/>
            <p:nvPr/>
          </p:nvSpPr>
          <p:spPr>
            <a:xfrm>
              <a:off x="1531907" y="2481943"/>
              <a:ext cx="2371537" cy="2399780"/>
            </a:xfrm>
            <a:prstGeom prst="ellipse">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373737"/>
                </a:solidFill>
                <a:effectLst/>
                <a:uLnTx/>
                <a:uFillTx/>
                <a:latin typeface="Arial" panose="020B0604020202020204"/>
                <a:ea typeface="+mn-ea"/>
                <a:cs typeface="+mn-cs"/>
              </a:endParaRPr>
            </a:p>
          </p:txBody>
        </p:sp>
        <p:pic>
          <p:nvPicPr>
            <p:cNvPr id="36" name="Picture 2" descr="Globe Icon 1147710">
              <a:extLst>
                <a:ext uri="{FF2B5EF4-FFF2-40B4-BE49-F238E27FC236}">
                  <a16:creationId xmlns:a16="http://schemas.microsoft.com/office/drawing/2014/main" id="{73BF8A47-E786-EC0D-1BCD-372A9C09FA51}"/>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870104" y="2778984"/>
              <a:ext cx="1739793" cy="176051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A1B6DA1-0B7F-DA96-F626-280B31D1324B}"/>
                </a:ext>
              </a:extLst>
            </p:cNvPr>
            <p:cNvSpPr txBox="1"/>
            <p:nvPr/>
          </p:nvSpPr>
          <p:spPr>
            <a:xfrm>
              <a:off x="3278321" y="4767402"/>
              <a:ext cx="1535793" cy="297171"/>
            </a:xfrm>
            <a:prstGeom prst="rect">
              <a:avLst/>
            </a:prstGeom>
            <a:noFill/>
          </p:spPr>
          <p:txBody>
            <a:bodyPr wrap="square" lIns="91428" tIns="45714" rIns="91428" bIns="45714" rtlCol="0" anchor="t">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373737"/>
                  </a:solidFill>
                  <a:effectLst/>
                  <a:uLnTx/>
                  <a:uFillTx/>
                  <a:latin typeface="Arial" panose="020B0604020202020204"/>
                  <a:ea typeface="+mn-ea"/>
                </a:rPr>
                <a:t>Prithviraj</a:t>
              </a:r>
              <a:r>
                <a:rPr kumimoji="0" lang="en-US" sz="1000" b="0" i="0" u="none" strike="noStrike" kern="1200" cap="none" spc="0" normalizeH="0" baseline="0" noProof="0" dirty="0">
                  <a:ln>
                    <a:noFill/>
                  </a:ln>
                  <a:solidFill>
                    <a:srgbClr val="373737"/>
                  </a:solidFill>
                  <a:effectLst/>
                  <a:uLnTx/>
                  <a:uFillTx/>
                  <a:latin typeface="Arial" panose="020B0604020202020204"/>
                  <a:ea typeface="+mn-ea"/>
                </a:rPr>
                <a:t> Bose</a:t>
              </a:r>
              <a:endParaRPr kumimoji="0" lang="en-US" sz="1000" b="0" i="0" u="none" strike="noStrike" kern="1200" cap="none" spc="0" normalizeH="0" baseline="0" noProof="0" dirty="0">
                <a:ln>
                  <a:noFill/>
                </a:ln>
                <a:solidFill>
                  <a:srgbClr val="373737"/>
                </a:solidFill>
                <a:effectLst/>
                <a:uLnTx/>
                <a:uFillTx/>
                <a:latin typeface="Arial" panose="020B0604020202020204"/>
                <a:ea typeface="+mn-ea"/>
                <a:cs typeface="Arial"/>
              </a:endParaRPr>
            </a:p>
          </p:txBody>
        </p:sp>
        <p:sp>
          <p:nvSpPr>
            <p:cNvPr id="39" name="TextBox 38">
              <a:extLst>
                <a:ext uri="{FF2B5EF4-FFF2-40B4-BE49-F238E27FC236}">
                  <a16:creationId xmlns:a16="http://schemas.microsoft.com/office/drawing/2014/main" id="{92637278-3DFF-8D8F-C7FE-170889E52346}"/>
                </a:ext>
              </a:extLst>
            </p:cNvPr>
            <p:cNvSpPr txBox="1"/>
            <p:nvPr/>
          </p:nvSpPr>
          <p:spPr>
            <a:xfrm>
              <a:off x="2940068" y="1985936"/>
              <a:ext cx="1761863" cy="285986"/>
            </a:xfrm>
            <a:prstGeom prst="rect">
              <a:avLst/>
            </a:prstGeom>
            <a:noFill/>
          </p:spPr>
          <p:txBody>
            <a:bodyPr wrap="square" lIns="91428" tIns="45714" rIns="91428" bIns="45714" rtlCol="0" anchor="t">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73737"/>
                  </a:solidFill>
                  <a:effectLst/>
                  <a:uLnTx/>
                  <a:uFillTx/>
                  <a:latin typeface="Arial" panose="020B0604020202020204"/>
                  <a:ea typeface="+mn-ea"/>
                </a:rPr>
                <a:t>Steffen Koschmieder</a:t>
              </a:r>
              <a:endParaRPr kumimoji="0" lang="en-US" sz="1000" b="0" i="0" u="none" strike="noStrike" kern="1200" cap="none" spc="0" normalizeH="0" baseline="0" noProof="0" dirty="0">
                <a:ln>
                  <a:noFill/>
                </a:ln>
                <a:solidFill>
                  <a:srgbClr val="373737"/>
                </a:solidFill>
                <a:effectLst/>
                <a:uLnTx/>
                <a:uFillTx/>
                <a:latin typeface="Arial" panose="020B0604020202020204"/>
                <a:ea typeface="+mn-ea"/>
                <a:cs typeface="Arial"/>
              </a:endParaRPr>
            </a:p>
          </p:txBody>
        </p:sp>
        <p:sp>
          <p:nvSpPr>
            <p:cNvPr id="40" name="TextBox 39">
              <a:extLst>
                <a:ext uri="{FF2B5EF4-FFF2-40B4-BE49-F238E27FC236}">
                  <a16:creationId xmlns:a16="http://schemas.microsoft.com/office/drawing/2014/main" id="{E1498D78-D2B5-2731-6B95-BB6B78331454}"/>
                </a:ext>
              </a:extLst>
            </p:cNvPr>
            <p:cNvSpPr txBox="1"/>
            <p:nvPr/>
          </p:nvSpPr>
          <p:spPr>
            <a:xfrm>
              <a:off x="3655549" y="2519564"/>
              <a:ext cx="1236997" cy="482912"/>
            </a:xfrm>
            <a:prstGeom prst="rect">
              <a:avLst/>
            </a:prstGeom>
            <a:noFill/>
          </p:spPr>
          <p:txBody>
            <a:bodyPr wrap="square" lIns="91428" tIns="45714" rIns="91428" bIns="45714" rtlCol="0" anchor="t">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73737"/>
                  </a:solidFill>
                  <a:effectLst/>
                  <a:uLnTx/>
                  <a:uFillTx/>
                  <a:latin typeface="Arial" panose="020B0604020202020204"/>
                  <a:ea typeface="+mn-ea"/>
                  <a:cs typeface="+mn-cs"/>
                </a:rPr>
                <a:t>Jean-Jacques </a:t>
              </a:r>
              <a:br>
                <a:rPr kumimoji="0" lang="en-US" sz="1000" b="0" i="0" u="none" strike="noStrike" kern="1200" cap="none" spc="0" normalizeH="0" baseline="0" noProof="0" dirty="0">
                  <a:ln>
                    <a:noFill/>
                  </a:ln>
                  <a:solidFill>
                    <a:srgbClr val="373737"/>
                  </a:solidFill>
                  <a:effectLst/>
                  <a:uLnTx/>
                  <a:uFillTx/>
                  <a:latin typeface="Arial" panose="020B0604020202020204"/>
                  <a:ea typeface="+mn-ea"/>
                  <a:cs typeface="+mn-cs"/>
                </a:rPr>
              </a:br>
              <a:r>
                <a:rPr kumimoji="0" lang="en-US" sz="1000" b="0" i="0" u="none" strike="noStrike" kern="1200" cap="none" spc="0" normalizeH="0" baseline="0" noProof="0" dirty="0" err="1">
                  <a:ln>
                    <a:noFill/>
                  </a:ln>
                  <a:solidFill>
                    <a:srgbClr val="373737"/>
                  </a:solidFill>
                  <a:effectLst/>
                  <a:uLnTx/>
                  <a:uFillTx/>
                  <a:latin typeface="Arial" panose="020B0604020202020204"/>
                  <a:ea typeface="+mn-ea"/>
                  <a:cs typeface="+mn-cs"/>
                </a:rPr>
                <a:t>Kiladjian</a:t>
              </a:r>
              <a:endParaRPr kumimoji="0" lang="en-US" sz="1000" b="0" i="0" u="none" strike="noStrike" kern="1200" cap="none" spc="0" normalizeH="0" baseline="0" noProof="0" dirty="0">
                <a:ln>
                  <a:noFill/>
                </a:ln>
                <a:solidFill>
                  <a:srgbClr val="373737"/>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E5C4BD3E-8F7E-72F4-D9E1-68D718A485A1}"/>
                </a:ext>
              </a:extLst>
            </p:cNvPr>
            <p:cNvSpPr txBox="1"/>
            <p:nvPr/>
          </p:nvSpPr>
          <p:spPr>
            <a:xfrm>
              <a:off x="3806822" y="3966155"/>
              <a:ext cx="1152550" cy="464736"/>
            </a:xfrm>
            <a:prstGeom prst="rect">
              <a:avLst/>
            </a:prstGeom>
            <a:noFill/>
          </p:spPr>
          <p:txBody>
            <a:bodyPr wrap="square" lIns="91428" tIns="45714" rIns="91428" bIns="45714" rtlCol="0" anchor="t">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73737"/>
                  </a:solidFill>
                  <a:effectLst/>
                  <a:uLnTx/>
                  <a:uFillTx/>
                  <a:latin typeface="Arial" panose="020B0604020202020204"/>
                  <a:ea typeface="+mn-ea"/>
                </a:rPr>
                <a:t>John Mascarenhas</a:t>
              </a:r>
              <a:endParaRPr kumimoji="0" lang="en-US" sz="1000" b="0" i="0" u="none" strike="noStrike" kern="1200" cap="none" spc="0" normalizeH="0" baseline="0" noProof="0" dirty="0">
                <a:ln>
                  <a:noFill/>
                </a:ln>
                <a:solidFill>
                  <a:srgbClr val="373737"/>
                </a:solidFill>
                <a:effectLst/>
                <a:uLnTx/>
                <a:uFillTx/>
                <a:latin typeface="Arial" panose="020B0604020202020204"/>
                <a:ea typeface="+mn-ea"/>
                <a:cs typeface="Arial"/>
              </a:endParaRPr>
            </a:p>
          </p:txBody>
        </p:sp>
        <p:pic>
          <p:nvPicPr>
            <p:cNvPr id="60" name="Picture 2" descr="Download the Flag of Israel | 40+ Shapes | Seek Flag">
              <a:extLst>
                <a:ext uri="{FF2B5EF4-FFF2-40B4-BE49-F238E27FC236}">
                  <a16:creationId xmlns:a16="http://schemas.microsoft.com/office/drawing/2014/main" id="{937209AA-E137-E63E-5AF4-2EC00CA326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885" t="11364" r="25398" b="11363"/>
            <a:stretch/>
          </p:blipFill>
          <p:spPr bwMode="auto">
            <a:xfrm>
              <a:off x="2531255" y="4706864"/>
              <a:ext cx="428762" cy="432000"/>
            </a:xfrm>
            <a:prstGeom prst="ellipse">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84970AD0-4182-9735-5211-356F1ACEA865}"/>
                </a:ext>
              </a:extLst>
            </p:cNvPr>
            <p:cNvSpPr txBox="1"/>
            <p:nvPr/>
          </p:nvSpPr>
          <p:spPr>
            <a:xfrm>
              <a:off x="2059745" y="5199656"/>
              <a:ext cx="1371781" cy="285986"/>
            </a:xfrm>
            <a:prstGeom prst="rect">
              <a:avLst/>
            </a:prstGeom>
            <a:noFill/>
          </p:spPr>
          <p:txBody>
            <a:bodyPr wrap="square" lIns="91428" tIns="45714" rIns="91428" bIns="45714" rtlCol="0" anchor="t">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73737"/>
                  </a:solidFill>
                  <a:effectLst/>
                  <a:uLnTx/>
                  <a:uFillTx/>
                  <a:latin typeface="Arial" panose="020B0604020202020204"/>
                  <a:ea typeface="+mn-ea"/>
                  <a:cs typeface="+mn-cs"/>
                </a:rPr>
                <a:t>Martin H. Ellis</a:t>
              </a:r>
            </a:p>
          </p:txBody>
        </p:sp>
        <p:sp>
          <p:nvSpPr>
            <p:cNvPr id="65" name="TextBox 64">
              <a:extLst>
                <a:ext uri="{FF2B5EF4-FFF2-40B4-BE49-F238E27FC236}">
                  <a16:creationId xmlns:a16="http://schemas.microsoft.com/office/drawing/2014/main" id="{A3082AEC-A2C6-0A5D-CC8C-90D6B60E4A22}"/>
                </a:ext>
              </a:extLst>
            </p:cNvPr>
            <p:cNvSpPr txBox="1"/>
            <p:nvPr/>
          </p:nvSpPr>
          <p:spPr>
            <a:xfrm>
              <a:off x="1273414" y="4782444"/>
              <a:ext cx="1060011" cy="285986"/>
            </a:xfrm>
            <a:prstGeom prst="rect">
              <a:avLst/>
            </a:prstGeom>
            <a:noFill/>
          </p:spPr>
          <p:txBody>
            <a:bodyPr wrap="square" lIns="91428" tIns="45714" rIns="91428" bIns="45714" rtlCol="0" anchor="t">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73737"/>
                  </a:solidFill>
                  <a:effectLst/>
                  <a:uLnTx/>
                  <a:uFillTx/>
                  <a:latin typeface="Arial" panose="020B0604020202020204"/>
                  <a:ea typeface="+mn-ea"/>
                  <a:cs typeface="+mn-cs"/>
                </a:rPr>
                <a:t>Vikas Gupta</a:t>
              </a:r>
            </a:p>
          </p:txBody>
        </p:sp>
        <p:sp>
          <p:nvSpPr>
            <p:cNvPr id="66" name="TextBox 65">
              <a:extLst>
                <a:ext uri="{FF2B5EF4-FFF2-40B4-BE49-F238E27FC236}">
                  <a16:creationId xmlns:a16="http://schemas.microsoft.com/office/drawing/2014/main" id="{EE5D06A4-3E22-9EE1-2ED8-3424A6B65536}"/>
                </a:ext>
              </a:extLst>
            </p:cNvPr>
            <p:cNvSpPr txBox="1"/>
            <p:nvPr/>
          </p:nvSpPr>
          <p:spPr>
            <a:xfrm>
              <a:off x="599200" y="3989008"/>
              <a:ext cx="1019289" cy="464736"/>
            </a:xfrm>
            <a:prstGeom prst="rect">
              <a:avLst/>
            </a:prstGeom>
            <a:noFill/>
          </p:spPr>
          <p:txBody>
            <a:bodyPr wrap="square" lIns="91428" tIns="45714" rIns="91428" bIns="45714" rtlCol="0" anchor="t">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73737"/>
                  </a:solidFill>
                  <a:effectLst/>
                  <a:uLnTx/>
                  <a:uFillTx/>
                  <a:latin typeface="Arial" panose="020B0604020202020204"/>
                  <a:ea typeface="+mn-ea"/>
                </a:rPr>
                <a:t>Vikram Mathews</a:t>
              </a:r>
              <a:endParaRPr kumimoji="0" lang="en-US" sz="1000" b="0" i="0" u="none" strike="noStrike" kern="1200" cap="none" spc="0" normalizeH="0" baseline="0" noProof="0" dirty="0">
                <a:ln>
                  <a:noFill/>
                </a:ln>
                <a:solidFill>
                  <a:srgbClr val="373737"/>
                </a:solidFill>
                <a:effectLst/>
                <a:uLnTx/>
                <a:uFillTx/>
                <a:latin typeface="Arial" panose="020B0604020202020204"/>
                <a:ea typeface="+mn-ea"/>
                <a:cs typeface="Arial"/>
              </a:endParaRPr>
            </a:p>
          </p:txBody>
        </p:sp>
        <p:sp>
          <p:nvSpPr>
            <p:cNvPr id="67" name="TextBox 66">
              <a:extLst>
                <a:ext uri="{FF2B5EF4-FFF2-40B4-BE49-F238E27FC236}">
                  <a16:creationId xmlns:a16="http://schemas.microsoft.com/office/drawing/2014/main" id="{28B5F7D8-5C37-40CD-B0BC-AD468A82397D}"/>
                </a:ext>
              </a:extLst>
            </p:cNvPr>
            <p:cNvSpPr txBox="1"/>
            <p:nvPr/>
          </p:nvSpPr>
          <p:spPr>
            <a:xfrm>
              <a:off x="542511" y="2513831"/>
              <a:ext cx="1075012" cy="482912"/>
            </a:xfrm>
            <a:prstGeom prst="rect">
              <a:avLst/>
            </a:prstGeom>
            <a:noFill/>
          </p:spPr>
          <p:txBody>
            <a:bodyPr wrap="square" lIns="91428" tIns="45714" rIns="91428" bIns="45714" rtlCol="0" anchor="t">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73737"/>
                  </a:solidFill>
                  <a:effectLst/>
                  <a:uLnTx/>
                  <a:uFillTx/>
                  <a:latin typeface="Arial" panose="020B0604020202020204"/>
                  <a:ea typeface="+mn-ea"/>
                  <a:cs typeface="+mn-cs"/>
                </a:rPr>
                <a:t>Francesco Passamonti</a:t>
              </a:r>
            </a:p>
          </p:txBody>
        </p:sp>
        <p:pic>
          <p:nvPicPr>
            <p:cNvPr id="68" name="Picture 14" descr="India Round Flag Vector Flat Icon Stock Illustration - Download Image Now - Indian  Flag, Circle, Vector - iStock">
              <a:extLst>
                <a:ext uri="{FF2B5EF4-FFF2-40B4-BE49-F238E27FC236}">
                  <a16:creationId xmlns:a16="http://schemas.microsoft.com/office/drawing/2014/main" id="{C2983746-5271-5E21-14D2-94482B24D230}"/>
                </a:ext>
              </a:extLst>
            </p:cNvPr>
            <p:cNvPicPr preferRelativeResize="0">
              <a:picLocks noChangeAspect="1" noChangeArrowheads="1"/>
            </p:cNvPicPr>
            <p:nvPr/>
          </p:nvPicPr>
          <p:blipFill rotWithShape="1">
            <a:blip r:embed="rId8">
              <a:alphaModFix/>
              <a:extLst>
                <a:ext uri="{28A0092B-C50C-407E-A947-70E740481C1C}">
                  <a14:useLocalDpi xmlns:a14="http://schemas.microsoft.com/office/drawing/2010/main" val="0"/>
                </a:ext>
              </a:extLst>
            </a:blip>
            <a:srcRect l="11521" t="11659" r="11247" b="10748"/>
            <a:stretch/>
          </p:blipFill>
          <p:spPr bwMode="auto">
            <a:xfrm>
              <a:off x="1337895" y="3604318"/>
              <a:ext cx="433755" cy="432000"/>
            </a:xfrm>
            <a:prstGeom prst="ellipse">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9" name="Picture 4" descr="Canada Round Flag Vector Flat Icon - Arte vetorial de stock e mais imagens  de Bandeira do Canadá - Bandeira do Canadá, Canadá, Círculo - iStock">
              <a:extLst>
                <a:ext uri="{FF2B5EF4-FFF2-40B4-BE49-F238E27FC236}">
                  <a16:creationId xmlns:a16="http://schemas.microsoft.com/office/drawing/2014/main" id="{754A9C6E-4851-259B-5A0A-8209333F74D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972" t="10449" r="10305" b="10828"/>
            <a:stretch/>
          </p:blipFill>
          <p:spPr bwMode="auto">
            <a:xfrm>
              <a:off x="1803421" y="4362293"/>
              <a:ext cx="426918" cy="432000"/>
            </a:xfrm>
            <a:prstGeom prst="ellipse">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8" name="Picture 8">
              <a:extLst>
                <a:ext uri="{FF2B5EF4-FFF2-40B4-BE49-F238E27FC236}">
                  <a16:creationId xmlns:a16="http://schemas.microsoft.com/office/drawing/2014/main" id="{3FD74F60-8006-827F-E014-80D6B904EC6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53" r="24951"/>
            <a:stretch/>
          </p:blipFill>
          <p:spPr bwMode="auto">
            <a:xfrm>
              <a:off x="2128658" y="2268199"/>
              <a:ext cx="432000" cy="432000"/>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1" name="Picture 6" descr="Flag of the United States of America">
              <a:extLst>
                <a:ext uri="{FF2B5EF4-FFF2-40B4-BE49-F238E27FC236}">
                  <a16:creationId xmlns:a16="http://schemas.microsoft.com/office/drawing/2014/main" id="{6F20896F-597C-AA28-D129-633FAC19AA4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478" r="36278" b="4383"/>
            <a:stretch/>
          </p:blipFill>
          <p:spPr bwMode="auto">
            <a:xfrm>
              <a:off x="3667261" y="3595256"/>
              <a:ext cx="432000" cy="432000"/>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 name="Picture 6" descr="Flag of the United States of America">
              <a:extLst>
                <a:ext uri="{FF2B5EF4-FFF2-40B4-BE49-F238E27FC236}">
                  <a16:creationId xmlns:a16="http://schemas.microsoft.com/office/drawing/2014/main" id="{9044F660-B649-CEE4-A6B3-069D6AAA103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478" r="36278" b="4383"/>
            <a:stretch/>
          </p:blipFill>
          <p:spPr bwMode="auto">
            <a:xfrm>
              <a:off x="3267911" y="4335779"/>
              <a:ext cx="432000" cy="432000"/>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4" name="Picture 12">
              <a:extLst>
                <a:ext uri="{FF2B5EF4-FFF2-40B4-BE49-F238E27FC236}">
                  <a16:creationId xmlns:a16="http://schemas.microsoft.com/office/drawing/2014/main" id="{561052FD-11E3-71AF-9267-6940C6C8D94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878" t="8129" r="24878" b="8129"/>
            <a:stretch/>
          </p:blipFill>
          <p:spPr bwMode="auto">
            <a:xfrm>
              <a:off x="2883502" y="2261374"/>
              <a:ext cx="432000" cy="432000"/>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6" name="Picture 14">
              <a:extLst>
                <a:ext uri="{FF2B5EF4-FFF2-40B4-BE49-F238E27FC236}">
                  <a16:creationId xmlns:a16="http://schemas.microsoft.com/office/drawing/2014/main" id="{C3D870EA-1DA9-6A1C-8634-859D60A2254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941" t="3506" r="18941" b="4154"/>
            <a:stretch/>
          </p:blipFill>
          <p:spPr bwMode="auto">
            <a:xfrm>
              <a:off x="3514841" y="2803639"/>
              <a:ext cx="432000" cy="428985"/>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59A23E0B-DCB3-8EEB-7123-0C4309990977}"/>
                </a:ext>
              </a:extLst>
            </p:cNvPr>
            <p:cNvPicPr>
              <a:picLocks noChangeArrowheads="1"/>
            </p:cNvPicPr>
            <p:nvPr/>
          </p:nvPicPr>
          <p:blipFill rotWithShape="1">
            <a:blip r:embed="rId14">
              <a:extLst>
                <a:ext uri="{28A0092B-C50C-407E-A947-70E740481C1C}">
                  <a14:useLocalDpi xmlns:a14="http://schemas.microsoft.com/office/drawing/2010/main" val="0"/>
                </a:ext>
              </a:extLst>
            </a:blip>
            <a:srcRect l="17870" t="2726" r="17870" b="1488"/>
            <a:stretch/>
          </p:blipFill>
          <p:spPr bwMode="auto">
            <a:xfrm>
              <a:off x="1471604" y="2814238"/>
              <a:ext cx="432001" cy="432001"/>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B34607E6-8BD8-E263-D328-94203A8693CF}"/>
              </a:ext>
            </a:extLst>
          </p:cNvPr>
          <p:cNvGrpSpPr/>
          <p:nvPr/>
        </p:nvGrpSpPr>
        <p:grpSpPr>
          <a:xfrm>
            <a:off x="8290681" y="2208465"/>
            <a:ext cx="3564769" cy="3086990"/>
            <a:chOff x="8290681" y="2208465"/>
            <a:chExt cx="3564769" cy="3086990"/>
          </a:xfrm>
        </p:grpSpPr>
        <p:grpSp>
          <p:nvGrpSpPr>
            <p:cNvPr id="17" name="Group 16">
              <a:extLst>
                <a:ext uri="{FF2B5EF4-FFF2-40B4-BE49-F238E27FC236}">
                  <a16:creationId xmlns:a16="http://schemas.microsoft.com/office/drawing/2014/main" id="{06561BEF-8A57-2258-E184-1B524AF17941}"/>
                </a:ext>
              </a:extLst>
            </p:cNvPr>
            <p:cNvGrpSpPr>
              <a:grpSpLocks noChangeAspect="1"/>
            </p:cNvGrpSpPr>
            <p:nvPr/>
          </p:nvGrpSpPr>
          <p:grpSpPr>
            <a:xfrm>
              <a:off x="11193318" y="5016663"/>
              <a:ext cx="662132" cy="278792"/>
              <a:chOff x="9120429" y="4150690"/>
              <a:chExt cx="2352987" cy="990730"/>
            </a:xfrm>
          </p:grpSpPr>
          <p:sp>
            <p:nvSpPr>
              <p:cNvPr id="22" name="Content Placeholder 11">
                <a:extLst>
                  <a:ext uri="{FF2B5EF4-FFF2-40B4-BE49-F238E27FC236}">
                    <a16:creationId xmlns:a16="http://schemas.microsoft.com/office/drawing/2014/main" id="{1E883C18-EBA6-50B4-F0AE-DCA0E50210A6}"/>
                  </a:ext>
                </a:extLst>
              </p:cNvPr>
              <p:cNvSpPr txBox="1">
                <a:spLocks/>
              </p:cNvSpPr>
              <p:nvPr/>
            </p:nvSpPr>
            <p:spPr>
              <a:xfrm>
                <a:off x="9120429" y="4150690"/>
                <a:ext cx="2352987" cy="990730"/>
              </a:xfrm>
              <a:prstGeom prst="rect">
                <a:avLst/>
              </a:prstGeom>
              <a:solidFill>
                <a:schemeClr val="bg1">
                  <a:lumMod val="50000"/>
                </a:schemeClr>
              </a:solidFill>
            </p:spPr>
            <p:txBody>
              <a:bodyPr lIns="359953" tIns="215972" rIns="179977" bIns="215972" anchor="ctr" anchorCtr="0"/>
              <a:lstStyle>
                <a:lvl1pPr marL="6350" indent="0" algn="l" defTabSz="1219170" rtl="0" eaLnBrk="1" latinLnBrk="0" hangingPunct="1">
                  <a:spcBef>
                    <a:spcPts val="1200"/>
                  </a:spcBef>
                  <a:spcAft>
                    <a:spcPts val="0"/>
                  </a:spcAft>
                  <a:buClr>
                    <a:schemeClr val="accent2"/>
                  </a:buClr>
                  <a:buSzPct val="80000"/>
                  <a:buFontTx/>
                  <a:buNone/>
                  <a:tabLst/>
                  <a:defRPr sz="1800" b="1" i="0" kern="1200" spc="0" baseline="0">
                    <a:solidFill>
                      <a:schemeClr val="accent4"/>
                    </a:solidFill>
                    <a:latin typeface="+mn-lt"/>
                    <a:ea typeface="Arial" panose="020B0604020202020204" pitchFamily="34" charset="0"/>
                    <a:cs typeface="Arial" panose="020B0604020202020204" pitchFamily="34" charset="0"/>
                  </a:defRPr>
                </a:lvl1pPr>
                <a:lvl2pPr marL="268288" indent="-268288" algn="l" defTabSz="1219170" rtl="0" eaLnBrk="1" latinLnBrk="0" hangingPunct="1">
                  <a:spcBef>
                    <a:spcPts val="600"/>
                  </a:spcBef>
                  <a:spcAft>
                    <a:spcPts val="0"/>
                  </a:spcAft>
                  <a:buClr>
                    <a:schemeClr val="accent2"/>
                  </a:buClr>
                  <a:buSzPct val="80000"/>
                  <a:buFont typeface="Wingdings" charset="2"/>
                  <a:buChar char="§"/>
                  <a:tabLst/>
                  <a:defRPr sz="1800" b="0" i="0" kern="1200" spc="0" baseline="0">
                    <a:solidFill>
                      <a:schemeClr val="accent4"/>
                    </a:solidFill>
                    <a:latin typeface="+mn-lt"/>
                    <a:ea typeface="Arial" panose="020B0604020202020204" pitchFamily="34" charset="0"/>
                    <a:cs typeface="Arial" panose="020B0604020202020204" pitchFamily="34" charset="0"/>
                  </a:defRPr>
                </a:lvl2pPr>
                <a:lvl3pPr marL="180975" indent="87313" algn="l" defTabSz="1219170" rtl="0" eaLnBrk="1" latinLnBrk="0" hangingPunct="1">
                  <a:spcBef>
                    <a:spcPts val="300"/>
                  </a:spcBef>
                  <a:spcAft>
                    <a:spcPts val="0"/>
                  </a:spcAft>
                  <a:buClr>
                    <a:schemeClr val="accent2"/>
                  </a:buClr>
                  <a:buSzPct val="80000"/>
                  <a:buFontTx/>
                  <a:buNone/>
                  <a:tabLst/>
                  <a:defRPr sz="1400" b="0" i="0" kern="1200" spc="0" baseline="0">
                    <a:solidFill>
                      <a:schemeClr val="accent4"/>
                    </a:solidFill>
                    <a:latin typeface="+mn-lt"/>
                    <a:ea typeface="Arial" panose="020B0604020202020204" pitchFamily="34" charset="0"/>
                    <a:cs typeface="Arial" panose="020B0604020202020204" pitchFamily="34" charset="0"/>
                  </a:defRPr>
                </a:lvl3pPr>
                <a:lvl4pPr marL="447675" indent="-179388" algn="l" defTabSz="1219170" rtl="0" eaLnBrk="1" latinLnBrk="0" hangingPunct="1">
                  <a:spcBef>
                    <a:spcPts val="300"/>
                  </a:spcBef>
                  <a:spcAft>
                    <a:spcPts val="0"/>
                  </a:spcAft>
                  <a:buClr>
                    <a:schemeClr val="accent2"/>
                  </a:buClr>
                  <a:buSzPct val="100000"/>
                  <a:buFont typeface="Arial" panose="020B0604020202020204" pitchFamily="34" charset="0"/>
                  <a:buChar char="–"/>
                  <a:tabLst/>
                  <a:defRPr sz="1400" b="0" i="0" kern="1200" spc="0" baseline="0">
                    <a:solidFill>
                      <a:schemeClr val="accent4"/>
                    </a:solidFill>
                    <a:latin typeface="+mn-lt"/>
                    <a:ea typeface="Arial" panose="020B0604020202020204" pitchFamily="34" charset="0"/>
                    <a:cs typeface="Arial" panose="020B0604020202020204" pitchFamily="34" charset="0"/>
                  </a:defRPr>
                </a:lvl4pPr>
                <a:lvl5pPr marL="180975" indent="87313" algn="l" defTabSz="1219170" rtl="0" eaLnBrk="1" latinLnBrk="0" hangingPunct="1">
                  <a:spcBef>
                    <a:spcPts val="300"/>
                  </a:spcBef>
                  <a:spcAft>
                    <a:spcPts val="0"/>
                  </a:spcAft>
                  <a:buClr>
                    <a:schemeClr val="accent2"/>
                  </a:buClr>
                  <a:buSzPct val="100000"/>
                  <a:buFont typeface="Arial" panose="020B0604020202020204" pitchFamily="34" charset="0"/>
                  <a:buNone/>
                  <a:tabLst/>
                  <a:defRPr sz="1400" b="0" i="0" kern="1200" spc="0" baseline="0">
                    <a:solidFill>
                      <a:schemeClr val="accent2"/>
                    </a:solidFill>
                    <a:latin typeface="+mn-lt"/>
                    <a:ea typeface="Arial" panose="020B0604020202020204" pitchFamily="34" charset="0"/>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6349" marR="0" lvl="0" indent="0" algn="l" defTabSz="1219048" rtl="0" eaLnBrk="1" fontAlgn="auto" latinLnBrk="0" hangingPunct="1">
                  <a:lnSpc>
                    <a:spcPct val="100000"/>
                  </a:lnSpc>
                  <a:spcBef>
                    <a:spcPts val="1200"/>
                  </a:spcBef>
                  <a:spcAft>
                    <a:spcPts val="600"/>
                  </a:spcAft>
                  <a:buClr>
                    <a:srgbClr val="F3C32B"/>
                  </a:buClr>
                  <a:buSzPct val="80000"/>
                  <a:buFontTx/>
                  <a:buNone/>
                  <a:tabLst/>
                  <a:defRPr/>
                </a:pPr>
                <a:endParaRPr kumimoji="0" lang="en-US" sz="1800" b="1" i="0" u="none" strike="noStrike" kern="1200" cap="none" spc="0" normalizeH="0" baseline="0" noProof="0" dirty="0">
                  <a:ln>
                    <a:noFill/>
                  </a:ln>
                  <a:solidFill>
                    <a:srgbClr val="2F8A28"/>
                  </a:solidFill>
                  <a:effectLst/>
                  <a:uLnTx/>
                  <a:uFillTx/>
                  <a:latin typeface="Arial" panose="020B0604020202020204"/>
                  <a:cs typeface="Arial" panose="020B0604020202020204" pitchFamily="34" charset="0"/>
                </a:endParaRPr>
              </a:p>
            </p:txBody>
          </p:sp>
          <p:pic>
            <p:nvPicPr>
              <p:cNvPr id="23" name="Picture 4" descr="MPN Voice">
                <a:extLst>
                  <a:ext uri="{FF2B5EF4-FFF2-40B4-BE49-F238E27FC236}">
                    <a16:creationId xmlns:a16="http://schemas.microsoft.com/office/drawing/2014/main" id="{BF9D7849-9CEA-B41D-8AC0-79D246C9134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39661" y="4288868"/>
                <a:ext cx="1914525" cy="714375"/>
              </a:xfrm>
              <a:prstGeom prst="rect">
                <a:avLst/>
              </a:prstGeom>
              <a:noFill/>
              <a:extLst>
                <a:ext uri="{909E8E84-426E-40DD-AFC4-6F175D3DCCD1}">
                  <a14:hiddenFill xmlns:a14="http://schemas.microsoft.com/office/drawing/2010/main">
                    <a:solidFill>
                      <a:srgbClr val="FFFFFF"/>
                    </a:solidFill>
                  </a14:hiddenFill>
                </a:ext>
              </a:extLst>
            </p:spPr>
          </p:pic>
        </p:grpSp>
        <p:sp>
          <p:nvSpPr>
            <p:cNvPr id="115" name="Rectangle: Rounded Corners 114">
              <a:extLst>
                <a:ext uri="{FF2B5EF4-FFF2-40B4-BE49-F238E27FC236}">
                  <a16:creationId xmlns:a16="http://schemas.microsoft.com/office/drawing/2014/main" id="{A806FD59-0555-9F63-5846-FAFD9A85424E}"/>
                </a:ext>
              </a:extLst>
            </p:cNvPr>
            <p:cNvSpPr/>
            <p:nvPr/>
          </p:nvSpPr>
          <p:spPr>
            <a:xfrm>
              <a:off x="8816564" y="4556506"/>
              <a:ext cx="2390802" cy="210151"/>
            </a:xfrm>
            <a:prstGeom prst="roundRect">
              <a:avLst>
                <a:gd name="adj" fmla="val 50000"/>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A1DFED08-4581-5332-4B4A-0C0F07872855}"/>
                </a:ext>
              </a:extLst>
            </p:cNvPr>
            <p:cNvSpPr txBox="1"/>
            <p:nvPr/>
          </p:nvSpPr>
          <p:spPr>
            <a:xfrm>
              <a:off x="9359669" y="4003909"/>
              <a:ext cx="1363660" cy="307777"/>
            </a:xfrm>
            <a:prstGeom prst="rect">
              <a:avLst/>
            </a:prstGeom>
            <a:noFill/>
          </p:spPr>
          <p:txBody>
            <a:bodyPr wrap="square">
              <a:sp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45F8C"/>
                  </a:solidFill>
                  <a:effectLst/>
                  <a:uLnTx/>
                  <a:uFillTx/>
                  <a:latin typeface="Arial" panose="020B0604020202020204"/>
                  <a:ea typeface="+mn-ea"/>
                  <a:cs typeface="+mn-cs"/>
                </a:rPr>
                <a:t>9 patients</a:t>
              </a:r>
              <a:endParaRPr kumimoji="0" lang="en-GB" b="1" i="0" u="none" strike="noStrike" kern="1200" cap="none" spc="0" normalizeH="0" baseline="0" noProof="0" dirty="0">
                <a:ln>
                  <a:noFill/>
                </a:ln>
                <a:solidFill>
                  <a:srgbClr val="145F8C"/>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EF6924A0-2484-0775-EB11-4B3778C39020}"/>
                </a:ext>
              </a:extLst>
            </p:cNvPr>
            <p:cNvSpPr txBox="1"/>
            <p:nvPr/>
          </p:nvSpPr>
          <p:spPr>
            <a:xfrm>
              <a:off x="9124024" y="2208465"/>
              <a:ext cx="1834949" cy="307777"/>
            </a:xfrm>
            <a:prstGeom prst="rect">
              <a:avLst/>
            </a:prstGeom>
            <a:noFill/>
          </p:spPr>
          <p:txBody>
            <a:bodyPr wrap="square">
              <a:sp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45F8C"/>
                  </a:solidFill>
                  <a:effectLst/>
                  <a:uLnTx/>
                  <a:uFillTx/>
                  <a:latin typeface="Arial" panose="020B0604020202020204"/>
                  <a:ea typeface="+mn-ea"/>
                  <a:cs typeface="+mn-cs"/>
                </a:rPr>
                <a:t>20 </a:t>
              </a:r>
              <a:r>
                <a:rPr kumimoji="0" lang="en-US" sz="1400" b="1" i="0" u="none" strike="noStrike" kern="1200" cap="none" spc="0" normalizeH="0" baseline="0" noProof="0" dirty="0">
                  <a:ln>
                    <a:noFill/>
                  </a:ln>
                  <a:solidFill>
                    <a:srgbClr val="145F8C"/>
                  </a:solidFill>
                  <a:effectLst/>
                  <a:uLnTx/>
                  <a:uFillTx/>
                  <a:latin typeface="Arial" panose="020B0604020202020204"/>
                  <a:ea typeface="+mn-ea"/>
                  <a:cs typeface="+mn-cs"/>
                </a:rPr>
                <a:t>hematologists</a:t>
              </a:r>
              <a:endParaRPr kumimoji="0" lang="en-US" b="1" i="0" u="none" strike="noStrike" kern="1200" cap="none" spc="0" normalizeH="0" baseline="0" noProof="0" dirty="0">
                <a:ln>
                  <a:noFill/>
                </a:ln>
                <a:solidFill>
                  <a:srgbClr val="145F8C"/>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251A03B8-8643-A87F-1A49-5E1B3D6F41CE}"/>
                </a:ext>
              </a:extLst>
            </p:cNvPr>
            <p:cNvGrpSpPr>
              <a:grpSpLocks noChangeAspect="1"/>
            </p:cNvGrpSpPr>
            <p:nvPr/>
          </p:nvGrpSpPr>
          <p:grpSpPr>
            <a:xfrm>
              <a:off x="10438020" y="5016663"/>
              <a:ext cx="638195" cy="276423"/>
              <a:chOff x="8966525" y="1547292"/>
              <a:chExt cx="3063828" cy="1327044"/>
            </a:xfrm>
          </p:grpSpPr>
          <p:pic>
            <p:nvPicPr>
              <p:cNvPr id="19" name="Picture 2" descr="MPN Advocates Network">
                <a:extLst>
                  <a:ext uri="{FF2B5EF4-FFF2-40B4-BE49-F238E27FC236}">
                    <a16:creationId xmlns:a16="http://schemas.microsoft.com/office/drawing/2014/main" id="{4F876618-1245-62B3-9F7D-480F0528082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60114"/>
              <a:stretch/>
            </p:blipFill>
            <p:spPr bwMode="auto">
              <a:xfrm>
                <a:off x="8966525" y="1547292"/>
                <a:ext cx="2004738" cy="11471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PN Advocates Network">
                <a:extLst>
                  <a:ext uri="{FF2B5EF4-FFF2-40B4-BE49-F238E27FC236}">
                    <a16:creationId xmlns:a16="http://schemas.microsoft.com/office/drawing/2014/main" id="{071E325C-5E25-AC64-3628-5642F3A49D9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0321" r="26050" b="50583"/>
              <a:stretch/>
            </p:blipFill>
            <p:spPr bwMode="auto">
              <a:xfrm>
                <a:off x="10296925" y="1927381"/>
                <a:ext cx="1690250" cy="5668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PN Advocates Network">
                <a:extLst>
                  <a:ext uri="{FF2B5EF4-FFF2-40B4-BE49-F238E27FC236}">
                    <a16:creationId xmlns:a16="http://schemas.microsoft.com/office/drawing/2014/main" id="{A3D7F778-C40F-E0F6-A1DD-1010F74E234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2388" r="-538" b="50583"/>
              <a:stretch/>
            </p:blipFill>
            <p:spPr bwMode="auto">
              <a:xfrm>
                <a:off x="10615491" y="2307470"/>
                <a:ext cx="1414862" cy="566866"/>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Rectangle: Rounded Corners 98">
              <a:extLst>
                <a:ext uri="{FF2B5EF4-FFF2-40B4-BE49-F238E27FC236}">
                  <a16:creationId xmlns:a16="http://schemas.microsoft.com/office/drawing/2014/main" id="{62DA343E-5A53-6F7C-FDF0-43DC39F9E950}"/>
                </a:ext>
              </a:extLst>
            </p:cNvPr>
            <p:cNvSpPr/>
            <p:nvPr/>
          </p:nvSpPr>
          <p:spPr>
            <a:xfrm>
              <a:off x="8290681" y="2820065"/>
              <a:ext cx="3501635" cy="615326"/>
            </a:xfrm>
            <a:prstGeom prst="roundRect">
              <a:avLst>
                <a:gd name="adj" fmla="val 50000"/>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705354BA-9883-9E59-CCD3-9683E5B646D3}"/>
                </a:ext>
              </a:extLst>
            </p:cNvPr>
            <p:cNvGrpSpPr/>
            <p:nvPr/>
          </p:nvGrpSpPr>
          <p:grpSpPr>
            <a:xfrm>
              <a:off x="8925136" y="3165511"/>
              <a:ext cx="2232725" cy="515679"/>
              <a:chOff x="1494000" y="4709863"/>
              <a:chExt cx="5327684" cy="1230503"/>
            </a:xfrm>
          </p:grpSpPr>
          <p:grpSp>
            <p:nvGrpSpPr>
              <p:cNvPr id="56" name="Group 55">
                <a:extLst>
                  <a:ext uri="{FF2B5EF4-FFF2-40B4-BE49-F238E27FC236}">
                    <a16:creationId xmlns:a16="http://schemas.microsoft.com/office/drawing/2014/main" id="{1B90347F-93C3-4475-5BF0-F72B39C21D41}"/>
                  </a:ext>
                </a:extLst>
              </p:cNvPr>
              <p:cNvGrpSpPr/>
              <p:nvPr/>
            </p:nvGrpSpPr>
            <p:grpSpPr>
              <a:xfrm>
                <a:off x="5552303" y="4711063"/>
                <a:ext cx="1269381" cy="1229303"/>
                <a:chOff x="6566879" y="4711063"/>
                <a:chExt cx="1269381" cy="1229303"/>
              </a:xfrm>
            </p:grpSpPr>
            <p:pic>
              <p:nvPicPr>
                <p:cNvPr id="72" name="Picture 8">
                  <a:extLst>
                    <a:ext uri="{FF2B5EF4-FFF2-40B4-BE49-F238E27FC236}">
                      <a16:creationId xmlns:a16="http://schemas.microsoft.com/office/drawing/2014/main" id="{3530C6A9-5ECB-9930-E421-5827E0E96FE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6051" t="378" r="33705" b="-378"/>
                <a:stretch/>
              </p:blipFill>
              <p:spPr bwMode="auto">
                <a:xfrm>
                  <a:off x="6566879" y="4711063"/>
                  <a:ext cx="1220400" cy="1219200"/>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3" name="Oval 72">
                  <a:extLst>
                    <a:ext uri="{FF2B5EF4-FFF2-40B4-BE49-F238E27FC236}">
                      <a16:creationId xmlns:a16="http://schemas.microsoft.com/office/drawing/2014/main" id="{1CC71FA7-2A99-5C3E-D88B-D64DD3DFF316}"/>
                    </a:ext>
                  </a:extLst>
                </p:cNvPr>
                <p:cNvSpPr/>
                <p:nvPr/>
              </p:nvSpPr>
              <p:spPr>
                <a:xfrm>
                  <a:off x="7442716" y="5550732"/>
                  <a:ext cx="393544" cy="389634"/>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2</a:t>
                  </a:r>
                  <a:endParaRPr kumimoji="0" lang="en-GB" sz="900" b="1"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grpSp>
            <p:nvGrpSpPr>
              <p:cNvPr id="57" name="Group 56">
                <a:extLst>
                  <a:ext uri="{FF2B5EF4-FFF2-40B4-BE49-F238E27FC236}">
                    <a16:creationId xmlns:a16="http://schemas.microsoft.com/office/drawing/2014/main" id="{CD070396-915C-8B22-03F1-F7D8D6C09E6B}"/>
                  </a:ext>
                </a:extLst>
              </p:cNvPr>
              <p:cNvGrpSpPr/>
              <p:nvPr/>
            </p:nvGrpSpPr>
            <p:grpSpPr>
              <a:xfrm>
                <a:off x="1494000" y="4718376"/>
                <a:ext cx="1269381" cy="1221990"/>
                <a:chOff x="479425" y="4718376"/>
                <a:chExt cx="1269381" cy="1221990"/>
              </a:xfrm>
            </p:grpSpPr>
            <p:pic>
              <p:nvPicPr>
                <p:cNvPr id="63" name="Picture 14">
                  <a:extLst>
                    <a:ext uri="{FF2B5EF4-FFF2-40B4-BE49-F238E27FC236}">
                      <a16:creationId xmlns:a16="http://schemas.microsoft.com/office/drawing/2014/main" id="{57C96425-78BC-0C39-D990-12251183229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941" t="3506" r="18941" b="4154"/>
                <a:stretch/>
              </p:blipFill>
              <p:spPr bwMode="auto">
                <a:xfrm>
                  <a:off x="479425" y="4718376"/>
                  <a:ext cx="1220400" cy="1211887"/>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Oval 69">
                  <a:extLst>
                    <a:ext uri="{FF2B5EF4-FFF2-40B4-BE49-F238E27FC236}">
                      <a16:creationId xmlns:a16="http://schemas.microsoft.com/office/drawing/2014/main" id="{78B79AB4-71A2-6FE9-E74D-CBD532D1642C}"/>
                    </a:ext>
                  </a:extLst>
                </p:cNvPr>
                <p:cNvSpPr/>
                <p:nvPr/>
              </p:nvSpPr>
              <p:spPr>
                <a:xfrm>
                  <a:off x="1355262" y="5550732"/>
                  <a:ext cx="393544" cy="389634"/>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1</a:t>
                  </a:r>
                  <a:endParaRPr kumimoji="0" lang="en-GB" sz="900" b="1"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grpSp>
            <p:nvGrpSpPr>
              <p:cNvPr id="58" name="Group 57">
                <a:extLst>
                  <a:ext uri="{FF2B5EF4-FFF2-40B4-BE49-F238E27FC236}">
                    <a16:creationId xmlns:a16="http://schemas.microsoft.com/office/drawing/2014/main" id="{65D7FD6E-D782-0ED4-EEB0-32746C76EB2E}"/>
                  </a:ext>
                </a:extLst>
              </p:cNvPr>
              <p:cNvGrpSpPr/>
              <p:nvPr/>
            </p:nvGrpSpPr>
            <p:grpSpPr>
              <a:xfrm>
                <a:off x="3523151" y="4709863"/>
                <a:ext cx="1269381" cy="1230503"/>
                <a:chOff x="3523152" y="3197454"/>
                <a:chExt cx="1269381" cy="1230503"/>
              </a:xfrm>
            </p:grpSpPr>
            <p:pic>
              <p:nvPicPr>
                <p:cNvPr id="59" name="Picture 58">
                  <a:extLst>
                    <a:ext uri="{FF2B5EF4-FFF2-40B4-BE49-F238E27FC236}">
                      <a16:creationId xmlns:a16="http://schemas.microsoft.com/office/drawing/2014/main" id="{E65D1799-EC4A-2B35-3870-0FD3EEB9ADB8}"/>
                    </a:ext>
                  </a:extLst>
                </p:cNvPr>
                <p:cNvPicPr>
                  <a:picLocks noChangeArrowheads="1"/>
                </p:cNvPicPr>
                <p:nvPr/>
              </p:nvPicPr>
              <p:blipFill rotWithShape="1">
                <a:blip r:embed="rId14">
                  <a:extLst>
                    <a:ext uri="{28A0092B-C50C-407E-A947-70E740481C1C}">
                      <a14:useLocalDpi xmlns:a14="http://schemas.microsoft.com/office/drawing/2010/main" val="0"/>
                    </a:ext>
                  </a:extLst>
                </a:blip>
                <a:srcRect l="17870" t="2726" r="17870" b="1488"/>
                <a:stretch/>
              </p:blipFill>
              <p:spPr bwMode="auto">
                <a:xfrm>
                  <a:off x="3523152" y="3197454"/>
                  <a:ext cx="1220400" cy="1220400"/>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E14856DB-C7BB-9C95-4725-D8C77664305E}"/>
                    </a:ext>
                  </a:extLst>
                </p:cNvPr>
                <p:cNvSpPr/>
                <p:nvPr/>
              </p:nvSpPr>
              <p:spPr>
                <a:xfrm>
                  <a:off x="4398989" y="4038323"/>
                  <a:ext cx="393544" cy="389634"/>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2</a:t>
                  </a:r>
                  <a:endParaRPr kumimoji="0" lang="en-GB" sz="900" b="1"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grpSp>
        <p:grpSp>
          <p:nvGrpSpPr>
            <p:cNvPr id="11" name="Group 10">
              <a:extLst>
                <a:ext uri="{FF2B5EF4-FFF2-40B4-BE49-F238E27FC236}">
                  <a16:creationId xmlns:a16="http://schemas.microsoft.com/office/drawing/2014/main" id="{0E855DD6-608E-191E-6A91-8797C3D3A5B7}"/>
                </a:ext>
              </a:extLst>
            </p:cNvPr>
            <p:cNvGrpSpPr/>
            <p:nvPr/>
          </p:nvGrpSpPr>
          <p:grpSpPr>
            <a:xfrm>
              <a:off x="8499948" y="2589000"/>
              <a:ext cx="3083102" cy="515679"/>
              <a:chOff x="479425" y="2440650"/>
              <a:chExt cx="7356835" cy="1230503"/>
            </a:xfrm>
          </p:grpSpPr>
          <p:grpSp>
            <p:nvGrpSpPr>
              <p:cNvPr id="30" name="Group 29">
                <a:extLst>
                  <a:ext uri="{FF2B5EF4-FFF2-40B4-BE49-F238E27FC236}">
                    <a16:creationId xmlns:a16="http://schemas.microsoft.com/office/drawing/2014/main" id="{9E88767A-0BE6-3087-2E57-3436DEFE2057}"/>
                  </a:ext>
                </a:extLst>
              </p:cNvPr>
              <p:cNvGrpSpPr/>
              <p:nvPr/>
            </p:nvGrpSpPr>
            <p:grpSpPr>
              <a:xfrm>
                <a:off x="2508576" y="2440650"/>
                <a:ext cx="1269381" cy="1230503"/>
                <a:chOff x="479425" y="3197454"/>
                <a:chExt cx="1269381" cy="1230503"/>
              </a:xfrm>
            </p:grpSpPr>
            <p:pic>
              <p:nvPicPr>
                <p:cNvPr id="54" name="Picture 6" descr="Flag of the United States of America">
                  <a:extLst>
                    <a:ext uri="{FF2B5EF4-FFF2-40B4-BE49-F238E27FC236}">
                      <a16:creationId xmlns:a16="http://schemas.microsoft.com/office/drawing/2014/main" id="{847A64A7-4F2A-B9F1-A239-ED79C0FA309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478" r="36278" b="4383"/>
                <a:stretch/>
              </p:blipFill>
              <p:spPr bwMode="auto">
                <a:xfrm>
                  <a:off x="479425" y="3197454"/>
                  <a:ext cx="1220400" cy="1220400"/>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Oval 54">
                  <a:extLst>
                    <a:ext uri="{FF2B5EF4-FFF2-40B4-BE49-F238E27FC236}">
                      <a16:creationId xmlns:a16="http://schemas.microsoft.com/office/drawing/2014/main" id="{6858D8A7-0532-4E55-2ED6-C2670C6F9767}"/>
                    </a:ext>
                  </a:extLst>
                </p:cNvPr>
                <p:cNvSpPr/>
                <p:nvPr/>
              </p:nvSpPr>
              <p:spPr>
                <a:xfrm>
                  <a:off x="1355262" y="4038323"/>
                  <a:ext cx="393544" cy="389634"/>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28" tIns="45714" rIns="91428" bIns="45714" numCol="1" spcCol="0" rtlCol="0" fromWordArt="0" anchor="ctr" anchorCtr="0" forceAA="0" compatLnSpc="1">
                  <a:prstTxWarp prst="textNoShape">
                    <a:avLst/>
                  </a:prstTxWarp>
                  <a:no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panose="020B0604020202020204"/>
                      <a:ea typeface="+mn-ea"/>
                      <a:cs typeface="+mn-cs"/>
                    </a:rPr>
                    <a:t>10</a:t>
                  </a:r>
                </a:p>
              </p:txBody>
            </p:sp>
          </p:grpSp>
          <p:grpSp>
            <p:nvGrpSpPr>
              <p:cNvPr id="31" name="Group 30">
                <a:extLst>
                  <a:ext uri="{FF2B5EF4-FFF2-40B4-BE49-F238E27FC236}">
                    <a16:creationId xmlns:a16="http://schemas.microsoft.com/office/drawing/2014/main" id="{E1FCD087-B0FD-AA4D-253A-D0A0EA3A8274}"/>
                  </a:ext>
                </a:extLst>
              </p:cNvPr>
              <p:cNvGrpSpPr/>
              <p:nvPr/>
            </p:nvGrpSpPr>
            <p:grpSpPr>
              <a:xfrm>
                <a:off x="6566879" y="2440650"/>
                <a:ext cx="1269381" cy="1230503"/>
                <a:chOff x="6566879" y="3197454"/>
                <a:chExt cx="1269381" cy="1230503"/>
              </a:xfrm>
            </p:grpSpPr>
            <p:pic>
              <p:nvPicPr>
                <p:cNvPr id="52" name="Picture 2">
                  <a:extLst>
                    <a:ext uri="{FF2B5EF4-FFF2-40B4-BE49-F238E27FC236}">
                      <a16:creationId xmlns:a16="http://schemas.microsoft.com/office/drawing/2014/main" id="{4955B338-7B4A-0C98-96FB-1248F2B837F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2316" t="12316" r="12316" b="12316"/>
                <a:stretch/>
              </p:blipFill>
              <p:spPr bwMode="auto">
                <a:xfrm>
                  <a:off x="6566879" y="3197454"/>
                  <a:ext cx="1220400" cy="1220400"/>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3" name="Oval 52">
                  <a:extLst>
                    <a:ext uri="{FF2B5EF4-FFF2-40B4-BE49-F238E27FC236}">
                      <a16:creationId xmlns:a16="http://schemas.microsoft.com/office/drawing/2014/main" id="{A83A21D2-0F2F-5EC5-3CAC-2F39375754E8}"/>
                    </a:ext>
                  </a:extLst>
                </p:cNvPr>
                <p:cNvSpPr/>
                <p:nvPr/>
              </p:nvSpPr>
              <p:spPr>
                <a:xfrm>
                  <a:off x="7442716" y="4038323"/>
                  <a:ext cx="393544" cy="389634"/>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1</a:t>
                  </a:r>
                  <a:endParaRPr kumimoji="0" lang="en-GB" sz="900" b="1"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grpSp>
            <p:nvGrpSpPr>
              <p:cNvPr id="32" name="Group 31">
                <a:extLst>
                  <a:ext uri="{FF2B5EF4-FFF2-40B4-BE49-F238E27FC236}">
                    <a16:creationId xmlns:a16="http://schemas.microsoft.com/office/drawing/2014/main" id="{932C0F7A-F691-6D3F-3D17-360D81B773E8}"/>
                  </a:ext>
                </a:extLst>
              </p:cNvPr>
              <p:cNvGrpSpPr/>
              <p:nvPr/>
            </p:nvGrpSpPr>
            <p:grpSpPr>
              <a:xfrm>
                <a:off x="479425" y="2440650"/>
                <a:ext cx="1269381" cy="1230503"/>
                <a:chOff x="479425" y="1683845"/>
                <a:chExt cx="1269381" cy="1230503"/>
              </a:xfrm>
            </p:grpSpPr>
            <p:pic>
              <p:nvPicPr>
                <p:cNvPr id="50" name="Picture 8">
                  <a:extLst>
                    <a:ext uri="{FF2B5EF4-FFF2-40B4-BE49-F238E27FC236}">
                      <a16:creationId xmlns:a16="http://schemas.microsoft.com/office/drawing/2014/main" id="{C7803C08-DF68-21C8-D82B-E6E7EFD2A6C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53" r="24951"/>
                <a:stretch/>
              </p:blipFill>
              <p:spPr bwMode="auto">
                <a:xfrm>
                  <a:off x="479425" y="1683845"/>
                  <a:ext cx="1220400" cy="1220400"/>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Oval 50">
                  <a:extLst>
                    <a:ext uri="{FF2B5EF4-FFF2-40B4-BE49-F238E27FC236}">
                      <a16:creationId xmlns:a16="http://schemas.microsoft.com/office/drawing/2014/main" id="{827CB971-D66F-09A0-8D3D-60E6DE15BF26}"/>
                    </a:ext>
                  </a:extLst>
                </p:cNvPr>
                <p:cNvSpPr/>
                <p:nvPr/>
              </p:nvSpPr>
              <p:spPr>
                <a:xfrm>
                  <a:off x="1355262" y="2524714"/>
                  <a:ext cx="393544" cy="389634"/>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1</a:t>
                  </a:r>
                  <a:endParaRPr kumimoji="0" lang="en-GB" sz="900" b="1"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grpSp>
            <p:nvGrpSpPr>
              <p:cNvPr id="47" name="Group 46">
                <a:extLst>
                  <a:ext uri="{FF2B5EF4-FFF2-40B4-BE49-F238E27FC236}">
                    <a16:creationId xmlns:a16="http://schemas.microsoft.com/office/drawing/2014/main" id="{902EB459-A860-1F60-4040-32674DE02068}"/>
                  </a:ext>
                </a:extLst>
              </p:cNvPr>
              <p:cNvGrpSpPr/>
              <p:nvPr/>
            </p:nvGrpSpPr>
            <p:grpSpPr>
              <a:xfrm>
                <a:off x="4537727" y="2440650"/>
                <a:ext cx="1269381" cy="1230503"/>
                <a:chOff x="3523152" y="1683845"/>
                <a:chExt cx="1269381" cy="1230503"/>
              </a:xfrm>
            </p:grpSpPr>
            <p:pic>
              <p:nvPicPr>
                <p:cNvPr id="48" name="Picture 12">
                  <a:extLst>
                    <a:ext uri="{FF2B5EF4-FFF2-40B4-BE49-F238E27FC236}">
                      <a16:creationId xmlns:a16="http://schemas.microsoft.com/office/drawing/2014/main" id="{7B15BCFA-CAB3-10FD-C921-65B82A57041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878" t="8129" r="24878" b="8129"/>
                <a:stretch/>
              </p:blipFill>
              <p:spPr bwMode="auto">
                <a:xfrm>
                  <a:off x="3523152" y="1683845"/>
                  <a:ext cx="1220400" cy="1220400"/>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9" name="Oval 48">
                  <a:extLst>
                    <a:ext uri="{FF2B5EF4-FFF2-40B4-BE49-F238E27FC236}">
                      <a16:creationId xmlns:a16="http://schemas.microsoft.com/office/drawing/2014/main" id="{217EDFD6-D5D7-BBE4-90CB-246F9441B598}"/>
                    </a:ext>
                  </a:extLst>
                </p:cNvPr>
                <p:cNvSpPr/>
                <p:nvPr/>
              </p:nvSpPr>
              <p:spPr>
                <a:xfrm>
                  <a:off x="4398989" y="2524714"/>
                  <a:ext cx="393544" cy="389634"/>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3</a:t>
                  </a:r>
                  <a:endParaRPr kumimoji="0" lang="en-GB" sz="900" b="1"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grpSp>
        <p:pic>
          <p:nvPicPr>
            <p:cNvPr id="118" name="Picture 8">
              <a:extLst>
                <a:ext uri="{FF2B5EF4-FFF2-40B4-BE49-F238E27FC236}">
                  <a16:creationId xmlns:a16="http://schemas.microsoft.com/office/drawing/2014/main" id="{5B6B9497-83F2-38CA-F349-B9EB003E8A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53" r="24951"/>
            <a:stretch/>
          </p:blipFill>
          <p:spPr bwMode="auto">
            <a:xfrm>
              <a:off x="10519816" y="4397651"/>
              <a:ext cx="511445" cy="511445"/>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9" name="Oval 118">
              <a:extLst>
                <a:ext uri="{FF2B5EF4-FFF2-40B4-BE49-F238E27FC236}">
                  <a16:creationId xmlns:a16="http://schemas.microsoft.com/office/drawing/2014/main" id="{0BA2DE2D-20C8-BA95-4219-2DE74929E06D}"/>
                </a:ext>
              </a:extLst>
            </p:cNvPr>
            <p:cNvSpPr/>
            <p:nvPr/>
          </p:nvSpPr>
          <p:spPr>
            <a:xfrm>
              <a:off x="10886862" y="4750042"/>
              <a:ext cx="164927" cy="163288"/>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3</a:t>
              </a:r>
              <a:endParaRPr kumimoji="0" lang="en-GB" sz="900" b="1"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nvGrpSpPr>
            <p:cNvPr id="128" name="Group 127">
              <a:extLst>
                <a:ext uri="{FF2B5EF4-FFF2-40B4-BE49-F238E27FC236}">
                  <a16:creationId xmlns:a16="http://schemas.microsoft.com/office/drawing/2014/main" id="{4CECBFDF-8F8C-E9A5-6F8F-DEF81A331EE7}"/>
                </a:ext>
              </a:extLst>
            </p:cNvPr>
            <p:cNvGrpSpPr/>
            <p:nvPr/>
          </p:nvGrpSpPr>
          <p:grpSpPr>
            <a:xfrm>
              <a:off x="9775512" y="4397651"/>
              <a:ext cx="531972" cy="515679"/>
              <a:chOff x="9464489" y="4605617"/>
              <a:chExt cx="628019" cy="608784"/>
            </a:xfrm>
          </p:grpSpPr>
          <p:pic>
            <p:nvPicPr>
              <p:cNvPr id="120" name="Picture 12">
                <a:extLst>
                  <a:ext uri="{FF2B5EF4-FFF2-40B4-BE49-F238E27FC236}">
                    <a16:creationId xmlns:a16="http://schemas.microsoft.com/office/drawing/2014/main" id="{0A8CAC72-647F-CFD0-C0E9-2A6AF77CCAF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878" t="8129" r="24878" b="8129"/>
              <a:stretch/>
            </p:blipFill>
            <p:spPr bwMode="auto">
              <a:xfrm>
                <a:off x="9464489" y="4605617"/>
                <a:ext cx="603786" cy="603786"/>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1" name="Oval 120">
                <a:extLst>
                  <a:ext uri="{FF2B5EF4-FFF2-40B4-BE49-F238E27FC236}">
                    <a16:creationId xmlns:a16="http://schemas.microsoft.com/office/drawing/2014/main" id="{8E8519FB-350E-4072-F564-B4B350B402DD}"/>
                  </a:ext>
                </a:extLst>
              </p:cNvPr>
              <p:cNvSpPr/>
              <p:nvPr/>
            </p:nvSpPr>
            <p:spPr>
              <a:xfrm>
                <a:off x="9897804" y="5021632"/>
                <a:ext cx="194704" cy="192769"/>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3</a:t>
                </a:r>
                <a:endParaRPr kumimoji="0" lang="en-GB" sz="900" b="1"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grpSp>
          <p:nvGrpSpPr>
            <p:cNvPr id="127" name="Group 126">
              <a:extLst>
                <a:ext uri="{FF2B5EF4-FFF2-40B4-BE49-F238E27FC236}">
                  <a16:creationId xmlns:a16="http://schemas.microsoft.com/office/drawing/2014/main" id="{5100D7C4-83EB-47F2-C247-20158E17E206}"/>
                </a:ext>
              </a:extLst>
            </p:cNvPr>
            <p:cNvGrpSpPr/>
            <p:nvPr/>
          </p:nvGrpSpPr>
          <p:grpSpPr>
            <a:xfrm>
              <a:off x="8978945" y="4400583"/>
              <a:ext cx="521217" cy="512746"/>
              <a:chOff x="8445555" y="4609079"/>
              <a:chExt cx="615322" cy="605322"/>
            </a:xfrm>
          </p:grpSpPr>
          <p:pic>
            <p:nvPicPr>
              <p:cNvPr id="122" name="Picture 2" descr="Download the Flag of Israel | 40+ Shapes | Seek Flag">
                <a:extLst>
                  <a:ext uri="{FF2B5EF4-FFF2-40B4-BE49-F238E27FC236}">
                    <a16:creationId xmlns:a16="http://schemas.microsoft.com/office/drawing/2014/main" id="{1E1CF09A-5FB3-424D-9C99-6BD6DFAAB2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327" t="11422" r="24327" b="11422"/>
              <a:stretch/>
            </p:blipFill>
            <p:spPr bwMode="auto">
              <a:xfrm>
                <a:off x="8445555" y="4609079"/>
                <a:ext cx="602919" cy="602919"/>
              </a:xfrm>
              <a:prstGeom prst="ellipse">
                <a:avLst/>
              </a:prstGeom>
              <a:noFill/>
              <a:ln w="3175">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6" name="Oval 125">
                <a:extLst>
                  <a:ext uri="{FF2B5EF4-FFF2-40B4-BE49-F238E27FC236}">
                    <a16:creationId xmlns:a16="http://schemas.microsoft.com/office/drawing/2014/main" id="{43AAAFE3-62F8-9C4A-0FF5-FD4FE6B4C3B5}"/>
                  </a:ext>
                </a:extLst>
              </p:cNvPr>
              <p:cNvSpPr/>
              <p:nvPr/>
            </p:nvSpPr>
            <p:spPr>
              <a:xfrm>
                <a:off x="8866173" y="5021632"/>
                <a:ext cx="194704" cy="192769"/>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3</a:t>
                </a:r>
                <a:endParaRPr kumimoji="0" lang="en-GB" sz="900" b="1"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grpSp>
      <p:sp>
        <p:nvSpPr>
          <p:cNvPr id="3" name="Rectangle 2">
            <a:extLst>
              <a:ext uri="{FF2B5EF4-FFF2-40B4-BE49-F238E27FC236}">
                <a16:creationId xmlns:a16="http://schemas.microsoft.com/office/drawing/2014/main" id="{3939CDDA-A810-D117-6DBA-0B1A55FC217B}"/>
              </a:ext>
            </a:extLst>
          </p:cNvPr>
          <p:cNvSpPr/>
          <p:nvPr/>
        </p:nvSpPr>
        <p:spPr>
          <a:xfrm>
            <a:off x="7889697" y="1251757"/>
            <a:ext cx="144000" cy="4913239"/>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TextBox 40">
            <a:extLst>
              <a:ext uri="{FF2B5EF4-FFF2-40B4-BE49-F238E27FC236}">
                <a16:creationId xmlns:a16="http://schemas.microsoft.com/office/drawing/2014/main" id="{B87F479C-AA2C-97E1-10AB-7A721BA7CF85}"/>
              </a:ext>
            </a:extLst>
          </p:cNvPr>
          <p:cNvSpPr txBox="1"/>
          <p:nvPr/>
        </p:nvSpPr>
        <p:spPr>
          <a:xfrm>
            <a:off x="4440643" y="1498600"/>
            <a:ext cx="3312161" cy="432000"/>
          </a:xfrm>
          <a:prstGeom prst="rect">
            <a:avLst/>
          </a:prstGeom>
          <a:solidFill>
            <a:srgbClr val="EDEDED"/>
          </a:solidFill>
        </p:spPr>
        <p:txBody>
          <a:bodyPr wrap="square" lIns="91428" tIns="45714" rIns="91428" bIns="45714" rtlCol="0" anchor="ctr">
            <a:no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3737"/>
                </a:solidFill>
                <a:effectLst/>
                <a:uLnTx/>
                <a:uFillTx/>
                <a:latin typeface="Arial" panose="020B0604020202020204"/>
                <a:ea typeface="+mn-ea"/>
                <a:cs typeface="+mn-cs"/>
              </a:rPr>
              <a:t>STEERING COMMITTEE</a:t>
            </a:r>
          </a:p>
        </p:txBody>
      </p:sp>
      <p:sp>
        <p:nvSpPr>
          <p:cNvPr id="43" name="TextBox 42">
            <a:extLst>
              <a:ext uri="{FF2B5EF4-FFF2-40B4-BE49-F238E27FC236}">
                <a16:creationId xmlns:a16="http://schemas.microsoft.com/office/drawing/2014/main" id="{57657808-F9C1-D332-6FC5-1ABED22D50D2}"/>
              </a:ext>
            </a:extLst>
          </p:cNvPr>
          <p:cNvSpPr txBox="1"/>
          <p:nvPr/>
        </p:nvSpPr>
        <p:spPr>
          <a:xfrm>
            <a:off x="8180186" y="1498600"/>
            <a:ext cx="3663396" cy="432000"/>
          </a:xfrm>
          <a:prstGeom prst="rect">
            <a:avLst/>
          </a:prstGeom>
          <a:solidFill>
            <a:srgbClr val="EDEDED"/>
          </a:solidFill>
        </p:spPr>
        <p:txBody>
          <a:bodyPr wrap="square" lIns="91428" tIns="45714" rIns="91428" bIns="45714" rtlCol="0" anchor="ctr">
            <a:no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3737"/>
                </a:solidFill>
                <a:effectLst/>
                <a:uLnTx/>
                <a:uFillTx/>
                <a:latin typeface="Arial" panose="020B0604020202020204"/>
                <a:ea typeface="+mn-ea"/>
                <a:cs typeface="+mn-cs"/>
              </a:rPr>
              <a:t>EXTENDED FACULTY</a:t>
            </a:r>
          </a:p>
        </p:txBody>
      </p:sp>
      <p:sp>
        <p:nvSpPr>
          <p:cNvPr id="62" name="Graphic 45">
            <a:extLst>
              <a:ext uri="{FF2B5EF4-FFF2-40B4-BE49-F238E27FC236}">
                <a16:creationId xmlns:a16="http://schemas.microsoft.com/office/drawing/2014/main" id="{97293CCD-CA6E-75E0-D9CD-5D6A524523D6}"/>
              </a:ext>
            </a:extLst>
          </p:cNvPr>
          <p:cNvSpPr/>
          <p:nvPr/>
        </p:nvSpPr>
        <p:spPr>
          <a:xfrm>
            <a:off x="336546" y="1494028"/>
            <a:ext cx="3667179" cy="4382897"/>
          </a:xfrm>
          <a:prstGeom prst="rect">
            <a:avLst/>
          </a:prstGeom>
          <a:solidFill>
            <a:srgbClr val="EDEDE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pic>
        <p:nvPicPr>
          <p:cNvPr id="37" name="Graphic 36">
            <a:extLst>
              <a:ext uri="{FF2B5EF4-FFF2-40B4-BE49-F238E27FC236}">
                <a16:creationId xmlns:a16="http://schemas.microsoft.com/office/drawing/2014/main" id="{4B7455DF-EA07-A915-739C-5D72424391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6546" y="1498600"/>
            <a:ext cx="3671277" cy="809049"/>
          </a:xfrm>
          <a:prstGeom prst="rect">
            <a:avLst/>
          </a:prstGeom>
        </p:spPr>
      </p:pic>
      <p:pic>
        <p:nvPicPr>
          <p:cNvPr id="44" name="Graphic 43">
            <a:extLst>
              <a:ext uri="{FF2B5EF4-FFF2-40B4-BE49-F238E27FC236}">
                <a16:creationId xmlns:a16="http://schemas.microsoft.com/office/drawing/2014/main" id="{D291EDB9-72B4-D563-90F9-D0B87FDCC01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6547" y="5053389"/>
            <a:ext cx="3667178" cy="827278"/>
          </a:xfrm>
          <a:prstGeom prst="rect">
            <a:avLst/>
          </a:prstGeom>
        </p:spPr>
      </p:pic>
      <p:pic>
        <p:nvPicPr>
          <p:cNvPr id="71" name="Graphic 70">
            <a:extLst>
              <a:ext uri="{FF2B5EF4-FFF2-40B4-BE49-F238E27FC236}">
                <a16:creationId xmlns:a16="http://schemas.microsoft.com/office/drawing/2014/main" id="{E2D2444B-0554-0509-1599-D7687457DB7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42458" y="2338573"/>
            <a:ext cx="396708" cy="278540"/>
          </a:xfrm>
          <a:prstGeom prst="rect">
            <a:avLst/>
          </a:prstGeom>
        </p:spPr>
      </p:pic>
      <p:pic>
        <p:nvPicPr>
          <p:cNvPr id="74" name="Graphic 73">
            <a:extLst>
              <a:ext uri="{FF2B5EF4-FFF2-40B4-BE49-F238E27FC236}">
                <a16:creationId xmlns:a16="http://schemas.microsoft.com/office/drawing/2014/main" id="{08A751FA-71C0-B086-F983-DEA08C97988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424160" y="4077491"/>
            <a:ext cx="400313" cy="326726"/>
          </a:xfrm>
          <a:prstGeom prst="rect">
            <a:avLst/>
          </a:prstGeom>
        </p:spPr>
      </p:pic>
      <p:pic>
        <p:nvPicPr>
          <p:cNvPr id="75" name="Graphic 74">
            <a:extLst>
              <a:ext uri="{FF2B5EF4-FFF2-40B4-BE49-F238E27FC236}">
                <a16:creationId xmlns:a16="http://schemas.microsoft.com/office/drawing/2014/main" id="{3E81A4E0-2269-E79F-1333-B9AD158771C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90517" y="3467531"/>
            <a:ext cx="339824" cy="371753"/>
          </a:xfrm>
          <a:prstGeom prst="rect">
            <a:avLst/>
          </a:prstGeom>
        </p:spPr>
      </p:pic>
      <p:sp>
        <p:nvSpPr>
          <p:cNvPr id="77" name="TextBox 76">
            <a:extLst>
              <a:ext uri="{FF2B5EF4-FFF2-40B4-BE49-F238E27FC236}">
                <a16:creationId xmlns:a16="http://schemas.microsoft.com/office/drawing/2014/main" id="{4EDC1818-D39C-8102-F753-F5210EE7528A}"/>
              </a:ext>
            </a:extLst>
          </p:cNvPr>
          <p:cNvSpPr txBox="1"/>
          <p:nvPr/>
        </p:nvSpPr>
        <p:spPr>
          <a:xfrm>
            <a:off x="1053981" y="2419490"/>
            <a:ext cx="3054141" cy="190428"/>
          </a:xfrm>
          <a:prstGeom prst="rect">
            <a:avLst/>
          </a:prstGeom>
          <a:noFill/>
        </p:spPr>
        <p:txBody>
          <a:bodyPr wrap="square" lIns="36000" tIns="36000" rIns="36000" bIns="3600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73737"/>
                </a:solidFill>
                <a:effectLst/>
                <a:uLnTx/>
                <a:uFillTx/>
                <a:latin typeface="Arial"/>
                <a:ea typeface="+mn-ea"/>
                <a:cs typeface="+mn-cs"/>
              </a:rPr>
              <a:t>SC of 9 expert hematologists established</a:t>
            </a:r>
          </a:p>
        </p:txBody>
      </p:sp>
      <p:sp>
        <p:nvSpPr>
          <p:cNvPr id="78" name="TextBox 77">
            <a:extLst>
              <a:ext uri="{FF2B5EF4-FFF2-40B4-BE49-F238E27FC236}">
                <a16:creationId xmlns:a16="http://schemas.microsoft.com/office/drawing/2014/main" id="{5FC75E04-5B80-BD35-8619-F0B397F15D52}"/>
              </a:ext>
            </a:extLst>
          </p:cNvPr>
          <p:cNvSpPr txBox="1"/>
          <p:nvPr/>
        </p:nvSpPr>
        <p:spPr>
          <a:xfrm>
            <a:off x="442505" y="2903730"/>
            <a:ext cx="2794883" cy="425877"/>
          </a:xfrm>
          <a:prstGeom prst="rect">
            <a:avLst/>
          </a:prstGeom>
          <a:noFill/>
        </p:spPr>
        <p:txBody>
          <a:bodyPr wrap="square" lIns="36000" tIns="36000" rIns="36000" bIns="3600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25 clinical questions proposed across 5 consensus themes; an EF of hematologists and PAGs selected 15 of highest relevance</a:t>
            </a:r>
          </a:p>
        </p:txBody>
      </p:sp>
      <p:sp>
        <p:nvSpPr>
          <p:cNvPr id="79" name="TextBox 78">
            <a:extLst>
              <a:ext uri="{FF2B5EF4-FFF2-40B4-BE49-F238E27FC236}">
                <a16:creationId xmlns:a16="http://schemas.microsoft.com/office/drawing/2014/main" id="{7D2D3994-4D59-3715-BB8A-18C73167B241}"/>
              </a:ext>
            </a:extLst>
          </p:cNvPr>
          <p:cNvSpPr txBox="1"/>
          <p:nvPr/>
        </p:nvSpPr>
        <p:spPr>
          <a:xfrm>
            <a:off x="977868" y="3607785"/>
            <a:ext cx="2973552" cy="210058"/>
          </a:xfrm>
          <a:prstGeom prst="rect">
            <a:avLst/>
          </a:prstGeom>
          <a:noFill/>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SLR conducted using PubMed and Embase</a:t>
            </a:r>
          </a:p>
        </p:txBody>
      </p:sp>
      <p:sp>
        <p:nvSpPr>
          <p:cNvPr id="80" name="TextBox 79">
            <a:extLst>
              <a:ext uri="{FF2B5EF4-FFF2-40B4-BE49-F238E27FC236}">
                <a16:creationId xmlns:a16="http://schemas.microsoft.com/office/drawing/2014/main" id="{5569FF51-5A68-BB2D-21F9-F488CC86E1BC}"/>
              </a:ext>
            </a:extLst>
          </p:cNvPr>
          <p:cNvSpPr txBox="1"/>
          <p:nvPr/>
        </p:nvSpPr>
        <p:spPr>
          <a:xfrm>
            <a:off x="433910" y="4143467"/>
            <a:ext cx="3025560" cy="308152"/>
          </a:xfrm>
          <a:prstGeom prst="rect">
            <a:avLst/>
          </a:prstGeom>
          <a:noFill/>
        </p:spPr>
        <p:txBody>
          <a:bodyPr wrap="square" lIns="36000" tIns="36000" rIns="36000" bIns="3600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Recommendations formulated to address the questions using the SLR and the clinical experience of the SC</a:t>
            </a:r>
          </a:p>
        </p:txBody>
      </p:sp>
      <p:sp>
        <p:nvSpPr>
          <p:cNvPr id="81" name="TextBox 80">
            <a:extLst>
              <a:ext uri="{FF2B5EF4-FFF2-40B4-BE49-F238E27FC236}">
                <a16:creationId xmlns:a16="http://schemas.microsoft.com/office/drawing/2014/main" id="{DCF94C5E-9D3B-CCBD-62F7-F9F329138915}"/>
              </a:ext>
            </a:extLst>
          </p:cNvPr>
          <p:cNvSpPr txBox="1"/>
          <p:nvPr/>
        </p:nvSpPr>
        <p:spPr>
          <a:xfrm>
            <a:off x="857078" y="4745236"/>
            <a:ext cx="2921930" cy="308152"/>
          </a:xfrm>
          <a:prstGeom prst="rect">
            <a:avLst/>
          </a:prstGeom>
          <a:noFill/>
        </p:spPr>
        <p:txBody>
          <a:bodyPr wrap="square" lIns="36000" tIns="36000" rIns="36000" bIns="3600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Via an online voting platform, the SC and EF provided an agreement score for each recommendation </a:t>
            </a:r>
          </a:p>
        </p:txBody>
      </p:sp>
      <p:pic>
        <p:nvPicPr>
          <p:cNvPr id="83" name="Graphic 82">
            <a:extLst>
              <a:ext uri="{FF2B5EF4-FFF2-40B4-BE49-F238E27FC236}">
                <a16:creationId xmlns:a16="http://schemas.microsoft.com/office/drawing/2014/main" id="{FDA689FF-6C9B-1F5D-3D23-BAD1EF91177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36432" y="4637675"/>
            <a:ext cx="416019" cy="398190"/>
          </a:xfrm>
          <a:prstGeom prst="rect">
            <a:avLst/>
          </a:prstGeom>
        </p:spPr>
      </p:pic>
      <p:pic>
        <p:nvPicPr>
          <p:cNvPr id="85" name="Graphic 84">
            <a:extLst>
              <a:ext uri="{FF2B5EF4-FFF2-40B4-BE49-F238E27FC236}">
                <a16:creationId xmlns:a16="http://schemas.microsoft.com/office/drawing/2014/main" id="{50518D2A-9EC9-6A33-7894-448D981440F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515283" y="2818713"/>
            <a:ext cx="258325" cy="409950"/>
          </a:xfrm>
          <a:prstGeom prst="rect">
            <a:avLst/>
          </a:prstGeom>
        </p:spPr>
      </p:pic>
      <p:pic>
        <p:nvPicPr>
          <p:cNvPr id="86" name="Graphic 85">
            <a:extLst>
              <a:ext uri="{FF2B5EF4-FFF2-40B4-BE49-F238E27FC236}">
                <a16:creationId xmlns:a16="http://schemas.microsoft.com/office/drawing/2014/main" id="{C04617FD-4A33-7655-DB87-94D02FC5AF8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68794" y="5343170"/>
            <a:ext cx="407001" cy="402428"/>
          </a:xfrm>
          <a:prstGeom prst="rect">
            <a:avLst/>
          </a:prstGeom>
        </p:spPr>
      </p:pic>
      <p:pic>
        <p:nvPicPr>
          <p:cNvPr id="87" name="Graphic 86">
            <a:extLst>
              <a:ext uri="{FF2B5EF4-FFF2-40B4-BE49-F238E27FC236}">
                <a16:creationId xmlns:a16="http://schemas.microsoft.com/office/drawing/2014/main" id="{F9BB4905-F2E7-BC1D-65AF-8EE5C0E3D34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424851" y="1561209"/>
            <a:ext cx="413331" cy="427032"/>
          </a:xfrm>
          <a:prstGeom prst="rect">
            <a:avLst/>
          </a:prstGeom>
        </p:spPr>
      </p:pic>
      <p:sp>
        <p:nvSpPr>
          <p:cNvPr id="89" name="TextBox 88">
            <a:extLst>
              <a:ext uri="{FF2B5EF4-FFF2-40B4-BE49-F238E27FC236}">
                <a16:creationId xmlns:a16="http://schemas.microsoft.com/office/drawing/2014/main" id="{36087B8E-C463-CE6E-FB13-B7EE341B10AC}"/>
              </a:ext>
            </a:extLst>
          </p:cNvPr>
          <p:cNvSpPr txBox="1"/>
          <p:nvPr/>
        </p:nvSpPr>
        <p:spPr>
          <a:xfrm>
            <a:off x="450110" y="5397993"/>
            <a:ext cx="3009360" cy="446652"/>
          </a:xfrm>
          <a:prstGeom prst="rect">
            <a:avLst/>
          </a:prstGeom>
          <a:noFill/>
        </p:spPr>
        <p:txBody>
          <a:bodyPr wrap="square" lIns="36000" tIns="36000" rIns="36000" bIns="3600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Consensus was achieved when 75% of respondents agreed in the range 7–9 on a 9-point scale</a:t>
            </a:r>
            <a:br>
              <a:rPr kumimoji="0" lang="en-GB" sz="900" b="1" i="0" u="none" strike="noStrike" kern="1200" cap="none" spc="0" normalizeH="0" baseline="0" noProof="0" dirty="0">
                <a:ln>
                  <a:noFill/>
                </a:ln>
                <a:solidFill>
                  <a:srgbClr val="FFFFFF"/>
                </a:solidFill>
                <a:effectLst/>
                <a:uLnTx/>
                <a:uFillTx/>
                <a:latin typeface="Arial"/>
                <a:ea typeface="+mn-ea"/>
                <a:cs typeface="+mn-cs"/>
              </a:rPr>
            </a:br>
            <a:r>
              <a:rPr kumimoji="0" lang="en-GB" sz="900" b="1" i="0" u="none" strike="noStrike" kern="1200" cap="none" spc="0" normalizeH="0" baseline="0" noProof="0" dirty="0">
                <a:ln>
                  <a:noFill/>
                </a:ln>
                <a:solidFill>
                  <a:srgbClr val="FFFFFF"/>
                </a:solidFill>
                <a:effectLst/>
                <a:uLnTx/>
                <a:uFillTx/>
                <a:latin typeface="Arial"/>
                <a:ea typeface="+mn-ea"/>
                <a:cs typeface="+mn-cs"/>
              </a:rPr>
              <a:t>(1 = strongly disagree, 9 = strongly agree)</a:t>
            </a:r>
          </a:p>
        </p:txBody>
      </p:sp>
      <p:sp>
        <p:nvSpPr>
          <p:cNvPr id="90" name="TextBox 89">
            <a:extLst>
              <a:ext uri="{FF2B5EF4-FFF2-40B4-BE49-F238E27FC236}">
                <a16:creationId xmlns:a16="http://schemas.microsoft.com/office/drawing/2014/main" id="{0F56AA48-8A11-9D74-66C4-EDD599EBD7C4}"/>
              </a:ext>
            </a:extLst>
          </p:cNvPr>
          <p:cNvSpPr txBox="1"/>
          <p:nvPr/>
        </p:nvSpPr>
        <p:spPr>
          <a:xfrm>
            <a:off x="906174" y="1639983"/>
            <a:ext cx="2571074" cy="442035"/>
          </a:xfrm>
          <a:prstGeom prst="rect">
            <a:avLst/>
          </a:prstGeom>
          <a:noFill/>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Modified Delphi methodology utilized to achieve consensus</a:t>
            </a:r>
          </a:p>
        </p:txBody>
      </p:sp>
      <p:grpSp>
        <p:nvGrpSpPr>
          <p:cNvPr id="101" name="Group 100">
            <a:extLst>
              <a:ext uri="{FF2B5EF4-FFF2-40B4-BE49-F238E27FC236}">
                <a16:creationId xmlns:a16="http://schemas.microsoft.com/office/drawing/2014/main" id="{B9CBA66E-620C-1C73-9028-932CBE6AF82E}"/>
              </a:ext>
            </a:extLst>
          </p:cNvPr>
          <p:cNvGrpSpPr/>
          <p:nvPr/>
        </p:nvGrpSpPr>
        <p:grpSpPr>
          <a:xfrm>
            <a:off x="474898" y="3936881"/>
            <a:ext cx="3349575" cy="213321"/>
            <a:chOff x="527531" y="3896718"/>
            <a:chExt cx="3349575" cy="213321"/>
          </a:xfrm>
        </p:grpSpPr>
        <p:cxnSp>
          <p:nvCxnSpPr>
            <p:cNvPr id="97" name="Straight Connector 96">
              <a:extLst>
                <a:ext uri="{FF2B5EF4-FFF2-40B4-BE49-F238E27FC236}">
                  <a16:creationId xmlns:a16="http://schemas.microsoft.com/office/drawing/2014/main" id="{ED097F99-4E6A-7867-F348-974FFF357FA6}"/>
                </a:ext>
              </a:extLst>
            </p:cNvPr>
            <p:cNvCxnSpPr>
              <a:cxnSpLocks/>
            </p:cNvCxnSpPr>
            <p:nvPr/>
          </p:nvCxnSpPr>
          <p:spPr>
            <a:xfrm>
              <a:off x="527531" y="3896718"/>
              <a:ext cx="3349575"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100" name="Arrow: Down 99">
              <a:extLst>
                <a:ext uri="{FF2B5EF4-FFF2-40B4-BE49-F238E27FC236}">
                  <a16:creationId xmlns:a16="http://schemas.microsoft.com/office/drawing/2014/main" id="{357ED124-DD67-E748-B3D3-49AFFA45B57C}"/>
                </a:ext>
              </a:extLst>
            </p:cNvPr>
            <p:cNvSpPr/>
            <p:nvPr/>
          </p:nvSpPr>
          <p:spPr>
            <a:xfrm>
              <a:off x="843483" y="3898083"/>
              <a:ext cx="331629" cy="211956"/>
            </a:xfrm>
            <a:prstGeom prst="downArrow">
              <a:avLst>
                <a:gd name="adj1" fmla="val 60053"/>
                <a:gd name="adj2" fmla="val 62602"/>
              </a:avLst>
            </a:prstGeom>
            <a:solidFill>
              <a:srgbClr val="A7A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3" name="Group 102">
            <a:extLst>
              <a:ext uri="{FF2B5EF4-FFF2-40B4-BE49-F238E27FC236}">
                <a16:creationId xmlns:a16="http://schemas.microsoft.com/office/drawing/2014/main" id="{7C791371-7B11-6FD1-FF5F-C36416004933}"/>
              </a:ext>
            </a:extLst>
          </p:cNvPr>
          <p:cNvGrpSpPr/>
          <p:nvPr/>
        </p:nvGrpSpPr>
        <p:grpSpPr>
          <a:xfrm>
            <a:off x="474898" y="4501227"/>
            <a:ext cx="3349575" cy="213321"/>
            <a:chOff x="527531" y="3896718"/>
            <a:chExt cx="3102468" cy="213321"/>
          </a:xfrm>
        </p:grpSpPr>
        <p:cxnSp>
          <p:nvCxnSpPr>
            <p:cNvPr id="104" name="Straight Connector 103">
              <a:extLst>
                <a:ext uri="{FF2B5EF4-FFF2-40B4-BE49-F238E27FC236}">
                  <a16:creationId xmlns:a16="http://schemas.microsoft.com/office/drawing/2014/main" id="{22616072-5C12-AE8D-E5CE-F4AAD98350B5}"/>
                </a:ext>
              </a:extLst>
            </p:cNvPr>
            <p:cNvCxnSpPr>
              <a:cxnSpLocks/>
            </p:cNvCxnSpPr>
            <p:nvPr/>
          </p:nvCxnSpPr>
          <p:spPr>
            <a:xfrm>
              <a:off x="527531" y="3896718"/>
              <a:ext cx="3102468"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105" name="Arrow: Down 104">
              <a:extLst>
                <a:ext uri="{FF2B5EF4-FFF2-40B4-BE49-F238E27FC236}">
                  <a16:creationId xmlns:a16="http://schemas.microsoft.com/office/drawing/2014/main" id="{7EB1A8A1-C64F-F5BE-C7DD-5466C337E8D6}"/>
                </a:ext>
              </a:extLst>
            </p:cNvPr>
            <p:cNvSpPr/>
            <p:nvPr/>
          </p:nvSpPr>
          <p:spPr>
            <a:xfrm>
              <a:off x="2870757" y="3898083"/>
              <a:ext cx="331629" cy="211956"/>
            </a:xfrm>
            <a:prstGeom prst="downArrow">
              <a:avLst>
                <a:gd name="adj1" fmla="val 60053"/>
                <a:gd name="adj2" fmla="val 62602"/>
              </a:avLst>
            </a:prstGeom>
            <a:solidFill>
              <a:srgbClr val="A7A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6" name="Group 105">
            <a:extLst>
              <a:ext uri="{FF2B5EF4-FFF2-40B4-BE49-F238E27FC236}">
                <a16:creationId xmlns:a16="http://schemas.microsoft.com/office/drawing/2014/main" id="{28DB5E0E-6849-27F5-B279-F9C0917B9BA4}"/>
              </a:ext>
            </a:extLst>
          </p:cNvPr>
          <p:cNvGrpSpPr/>
          <p:nvPr/>
        </p:nvGrpSpPr>
        <p:grpSpPr>
          <a:xfrm>
            <a:off x="474898" y="3352035"/>
            <a:ext cx="3349575" cy="213321"/>
            <a:chOff x="527531" y="3896718"/>
            <a:chExt cx="3349575" cy="213321"/>
          </a:xfrm>
        </p:grpSpPr>
        <p:cxnSp>
          <p:nvCxnSpPr>
            <p:cNvPr id="107" name="Straight Connector 106">
              <a:extLst>
                <a:ext uri="{FF2B5EF4-FFF2-40B4-BE49-F238E27FC236}">
                  <a16:creationId xmlns:a16="http://schemas.microsoft.com/office/drawing/2014/main" id="{DED11B75-AB31-E3EE-6401-D005C5E840D5}"/>
                </a:ext>
              </a:extLst>
            </p:cNvPr>
            <p:cNvCxnSpPr>
              <a:cxnSpLocks/>
            </p:cNvCxnSpPr>
            <p:nvPr/>
          </p:nvCxnSpPr>
          <p:spPr>
            <a:xfrm>
              <a:off x="527531" y="3896718"/>
              <a:ext cx="3349575"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108" name="Arrow: Down 107">
              <a:extLst>
                <a:ext uri="{FF2B5EF4-FFF2-40B4-BE49-F238E27FC236}">
                  <a16:creationId xmlns:a16="http://schemas.microsoft.com/office/drawing/2014/main" id="{CC879038-7054-65D7-F4B3-859C711A2B16}"/>
                </a:ext>
              </a:extLst>
            </p:cNvPr>
            <p:cNvSpPr/>
            <p:nvPr/>
          </p:nvSpPr>
          <p:spPr>
            <a:xfrm>
              <a:off x="3184074" y="3898083"/>
              <a:ext cx="331629" cy="211956"/>
            </a:xfrm>
            <a:prstGeom prst="downArrow">
              <a:avLst>
                <a:gd name="adj1" fmla="val 60053"/>
                <a:gd name="adj2" fmla="val 62602"/>
              </a:avLst>
            </a:prstGeom>
            <a:solidFill>
              <a:srgbClr val="A7A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9" name="Group 108">
            <a:extLst>
              <a:ext uri="{FF2B5EF4-FFF2-40B4-BE49-F238E27FC236}">
                <a16:creationId xmlns:a16="http://schemas.microsoft.com/office/drawing/2014/main" id="{5C1A2C4D-2A7B-BABE-9AF6-1EFE1796F745}"/>
              </a:ext>
            </a:extLst>
          </p:cNvPr>
          <p:cNvGrpSpPr/>
          <p:nvPr/>
        </p:nvGrpSpPr>
        <p:grpSpPr>
          <a:xfrm>
            <a:off x="474898" y="2696433"/>
            <a:ext cx="3349575" cy="213321"/>
            <a:chOff x="527531" y="3896718"/>
            <a:chExt cx="3349575" cy="213321"/>
          </a:xfrm>
        </p:grpSpPr>
        <p:cxnSp>
          <p:nvCxnSpPr>
            <p:cNvPr id="110" name="Straight Connector 109">
              <a:extLst>
                <a:ext uri="{FF2B5EF4-FFF2-40B4-BE49-F238E27FC236}">
                  <a16:creationId xmlns:a16="http://schemas.microsoft.com/office/drawing/2014/main" id="{2DDC7331-D4EE-EFAE-B124-5A6D33DE58CE}"/>
                </a:ext>
              </a:extLst>
            </p:cNvPr>
            <p:cNvCxnSpPr>
              <a:cxnSpLocks/>
            </p:cNvCxnSpPr>
            <p:nvPr/>
          </p:nvCxnSpPr>
          <p:spPr>
            <a:xfrm>
              <a:off x="527531" y="3896718"/>
              <a:ext cx="3349575"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111" name="Arrow: Down 110">
              <a:extLst>
                <a:ext uri="{FF2B5EF4-FFF2-40B4-BE49-F238E27FC236}">
                  <a16:creationId xmlns:a16="http://schemas.microsoft.com/office/drawing/2014/main" id="{1FD7B2D1-F4F8-186F-7EA6-9ADAC4A5830C}"/>
                </a:ext>
              </a:extLst>
            </p:cNvPr>
            <p:cNvSpPr/>
            <p:nvPr/>
          </p:nvSpPr>
          <p:spPr>
            <a:xfrm>
              <a:off x="843483" y="3898083"/>
              <a:ext cx="331629" cy="211956"/>
            </a:xfrm>
            <a:prstGeom prst="downArrow">
              <a:avLst>
                <a:gd name="adj1" fmla="val 60053"/>
                <a:gd name="adj2" fmla="val 62602"/>
              </a:avLst>
            </a:prstGeom>
            <a:solidFill>
              <a:srgbClr val="A7A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3187495D-395C-F87F-3C7E-76B56345AC7D}"/>
              </a:ext>
            </a:extLst>
          </p:cNvPr>
          <p:cNvSpPr/>
          <p:nvPr/>
        </p:nvSpPr>
        <p:spPr>
          <a:xfrm>
            <a:off x="4157994" y="1142926"/>
            <a:ext cx="144000" cy="4913239"/>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019672AD-8A9A-50EE-0599-A3C8A3176600}"/>
              </a:ext>
            </a:extLst>
          </p:cNvPr>
          <p:cNvSpPr txBox="1"/>
          <p:nvPr/>
        </p:nvSpPr>
        <p:spPr>
          <a:xfrm>
            <a:off x="8983034" y="6500752"/>
            <a:ext cx="2909971" cy="307777"/>
          </a:xfrm>
          <a:prstGeom prst="rect">
            <a:avLst/>
          </a:prstGeom>
          <a:noFill/>
        </p:spPr>
        <p:txBody>
          <a:bodyPr wrap="square">
            <a:spAutoFit/>
          </a:bodyPr>
          <a:lstStyle/>
          <a:p>
            <a:r>
              <a:rPr lang="en-US" sz="1400" dirty="0" err="1"/>
              <a:t>Koschmieder</a:t>
            </a:r>
            <a:r>
              <a:rPr lang="en-US" sz="1400" dirty="0"/>
              <a:t> Leukemia 2024</a:t>
            </a:r>
          </a:p>
        </p:txBody>
      </p:sp>
    </p:spTree>
    <p:custDataLst>
      <p:tags r:id="rId1"/>
    </p:custDataLst>
    <p:extLst>
      <p:ext uri="{BB962C8B-B14F-4D97-AF65-F5344CB8AC3E}">
        <p14:creationId xmlns:p14="http://schemas.microsoft.com/office/powerpoint/2010/main" val="17697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04964574-B63A-D9A6-6A85-1D5FC22085DD}"/>
              </a:ext>
            </a:extLst>
          </p:cNvPr>
          <p:cNvSpPr/>
          <p:nvPr/>
        </p:nvSpPr>
        <p:spPr>
          <a:xfrm>
            <a:off x="549728" y="4798266"/>
            <a:ext cx="3746046" cy="1080000"/>
          </a:xfrm>
          <a:custGeom>
            <a:avLst/>
            <a:gdLst>
              <a:gd name="connsiteX0" fmla="*/ 0 w 3746046"/>
              <a:gd name="connsiteY0" fmla="*/ 0 h 1080000"/>
              <a:gd name="connsiteX1" fmla="*/ 2721 w 3746046"/>
              <a:gd name="connsiteY1" fmla="*/ 0 h 1080000"/>
              <a:gd name="connsiteX2" fmla="*/ 235160 w 3746046"/>
              <a:gd name="connsiteY2" fmla="*/ 0 h 1080000"/>
              <a:gd name="connsiteX3" fmla="*/ 3546224 w 3746046"/>
              <a:gd name="connsiteY3" fmla="*/ 0 h 1080000"/>
              <a:gd name="connsiteX4" fmla="*/ 3746046 w 3746046"/>
              <a:gd name="connsiteY4" fmla="*/ 540000 h 1080000"/>
              <a:gd name="connsiteX5" fmla="*/ 3546224 w 3746046"/>
              <a:gd name="connsiteY5" fmla="*/ 1080000 h 1080000"/>
              <a:gd name="connsiteX6" fmla="*/ 235160 w 3746046"/>
              <a:gd name="connsiteY6" fmla="*/ 1080000 h 1080000"/>
              <a:gd name="connsiteX7" fmla="*/ 2721 w 3746046"/>
              <a:gd name="connsiteY7" fmla="*/ 1080000 h 1080000"/>
              <a:gd name="connsiteX8" fmla="*/ 0 w 3746046"/>
              <a:gd name="connsiteY8" fmla="*/ 108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6046" h="1080000">
                <a:moveTo>
                  <a:pt x="0" y="0"/>
                </a:moveTo>
                <a:lnTo>
                  <a:pt x="2721" y="0"/>
                </a:lnTo>
                <a:lnTo>
                  <a:pt x="235160" y="0"/>
                </a:lnTo>
                <a:lnTo>
                  <a:pt x="3546224" y="0"/>
                </a:lnTo>
                <a:lnTo>
                  <a:pt x="3746046" y="540000"/>
                </a:lnTo>
                <a:lnTo>
                  <a:pt x="3546224" y="1080000"/>
                </a:lnTo>
                <a:lnTo>
                  <a:pt x="235160" y="1080000"/>
                </a:lnTo>
                <a:lnTo>
                  <a:pt x="2721" y="1080000"/>
                </a:lnTo>
                <a:lnTo>
                  <a:pt x="0" y="1080000"/>
                </a:lnTo>
                <a:close/>
              </a:path>
            </a:pathLst>
          </a:custGeom>
          <a:solidFill>
            <a:schemeClr val="accent1"/>
          </a:solidFill>
          <a:ln w="12700" cap="sq" cmpd="sng" algn="ctr">
            <a:noFill/>
            <a:prstDash val="solid"/>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3" name="Freeform: Shape 12">
            <a:extLst>
              <a:ext uri="{FF2B5EF4-FFF2-40B4-BE49-F238E27FC236}">
                <a16:creationId xmlns:a16="http://schemas.microsoft.com/office/drawing/2014/main" id="{8D57C9AA-2A43-8D09-FC99-63484CB64134}"/>
              </a:ext>
            </a:extLst>
          </p:cNvPr>
          <p:cNvSpPr/>
          <p:nvPr/>
        </p:nvSpPr>
        <p:spPr>
          <a:xfrm>
            <a:off x="4295776" y="4798266"/>
            <a:ext cx="7431588" cy="1080000"/>
          </a:xfrm>
          <a:custGeom>
            <a:avLst/>
            <a:gdLst>
              <a:gd name="connsiteX0" fmla="*/ 0 w 7431588"/>
              <a:gd name="connsiteY0" fmla="*/ 0 h 1080000"/>
              <a:gd name="connsiteX1" fmla="*/ 7196428 w 7431588"/>
              <a:gd name="connsiteY1" fmla="*/ 0 h 1080000"/>
              <a:gd name="connsiteX2" fmla="*/ 7229139 w 7431588"/>
              <a:gd name="connsiteY2" fmla="*/ 0 h 1080000"/>
              <a:gd name="connsiteX3" fmla="*/ 7431588 w 7431588"/>
              <a:gd name="connsiteY3" fmla="*/ 0 h 1080000"/>
              <a:gd name="connsiteX4" fmla="*/ 7431588 w 7431588"/>
              <a:gd name="connsiteY4" fmla="*/ 1080000 h 1080000"/>
              <a:gd name="connsiteX5" fmla="*/ 7229139 w 7431588"/>
              <a:gd name="connsiteY5" fmla="*/ 1080000 h 1080000"/>
              <a:gd name="connsiteX6" fmla="*/ 7196428 w 7431588"/>
              <a:gd name="connsiteY6" fmla="*/ 1080000 h 1080000"/>
              <a:gd name="connsiteX7" fmla="*/ 0 w 7431588"/>
              <a:gd name="connsiteY7" fmla="*/ 1080000 h 1080000"/>
              <a:gd name="connsiteX8" fmla="*/ 187661 w 7431588"/>
              <a:gd name="connsiteY8"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1588" h="1080000">
                <a:moveTo>
                  <a:pt x="0" y="0"/>
                </a:moveTo>
                <a:lnTo>
                  <a:pt x="7196428" y="0"/>
                </a:lnTo>
                <a:lnTo>
                  <a:pt x="7229139" y="0"/>
                </a:lnTo>
                <a:lnTo>
                  <a:pt x="7431588" y="0"/>
                </a:lnTo>
                <a:lnTo>
                  <a:pt x="7431588" y="1080000"/>
                </a:lnTo>
                <a:lnTo>
                  <a:pt x="7229139" y="1080000"/>
                </a:lnTo>
                <a:lnTo>
                  <a:pt x="7196428" y="1080000"/>
                </a:lnTo>
                <a:lnTo>
                  <a:pt x="0" y="1080000"/>
                </a:lnTo>
                <a:lnTo>
                  <a:pt x="187661" y="540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All current and emerging treatment options for </a:t>
            </a:r>
            <a:br>
              <a:rPr kumimoji="0" lang="en-GB" sz="1600" b="1" i="0" u="none" strike="noStrike" kern="1200" cap="none" spc="0" normalizeH="0" baseline="0" noProof="0" dirty="0">
                <a:ln>
                  <a:noFill/>
                </a:ln>
                <a:solidFill>
                  <a:srgbClr val="FFFFFF"/>
                </a:solidFill>
                <a:effectLst/>
                <a:uLnTx/>
                <a:uFillTx/>
                <a:latin typeface="Arial"/>
                <a:ea typeface="+mn-ea"/>
                <a:cs typeface="+mn-cs"/>
              </a:rPr>
            </a:br>
            <a:r>
              <a:rPr kumimoji="0" lang="en-GB" sz="1600" b="1" i="0" u="none" strike="noStrike" kern="1200" cap="none" spc="0" normalizeH="0" baseline="0" noProof="0" dirty="0">
                <a:ln>
                  <a:noFill/>
                </a:ln>
                <a:solidFill>
                  <a:srgbClr val="FFFFFF"/>
                </a:solidFill>
                <a:effectLst/>
                <a:uLnTx/>
                <a:uFillTx/>
                <a:latin typeface="Arial"/>
                <a:ea typeface="+mn-ea"/>
                <a:cs typeface="+mn-cs"/>
              </a:rPr>
              <a:t>MF- and treatment-related </a:t>
            </a:r>
            <a:r>
              <a:rPr kumimoji="0" lang="en-GB" sz="1600" b="1" i="0" u="none" strike="noStrike" kern="1200" cap="none" spc="0" normalizeH="0" baseline="0" noProof="0" dirty="0" err="1">
                <a:ln>
                  <a:noFill/>
                </a:ln>
                <a:solidFill>
                  <a:srgbClr val="FFFFFF"/>
                </a:solidFill>
                <a:effectLst/>
                <a:uLnTx/>
                <a:uFillTx/>
                <a:latin typeface="Arial"/>
                <a:ea typeface="+mn-ea"/>
                <a:cs typeface="+mn-cs"/>
              </a:rPr>
              <a:t>anemia</a:t>
            </a:r>
            <a:r>
              <a:rPr kumimoji="0" lang="en-GB" sz="1600" b="1" i="0" u="none" strike="noStrike" kern="1200" cap="none" spc="0" normalizeH="0" baseline="0" noProof="0" dirty="0">
                <a:ln>
                  <a:noFill/>
                </a:ln>
                <a:solidFill>
                  <a:srgbClr val="FFFFFF"/>
                </a:solidFill>
                <a:effectLst/>
                <a:uLnTx/>
                <a:uFillTx/>
                <a:latin typeface="Arial"/>
                <a:ea typeface="+mn-ea"/>
                <a:cs typeface="+mn-cs"/>
              </a:rPr>
              <a:t> should be considered </a:t>
            </a:r>
          </a:p>
        </p:txBody>
      </p:sp>
      <p:pic>
        <p:nvPicPr>
          <p:cNvPr id="14" name="Graphic 13">
            <a:extLst>
              <a:ext uri="{FF2B5EF4-FFF2-40B4-BE49-F238E27FC236}">
                <a16:creationId xmlns:a16="http://schemas.microsoft.com/office/drawing/2014/main" id="{A4CE28D9-9FDD-9C4F-B815-DAD6D14C35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69599" y="4869000"/>
            <a:ext cx="465035" cy="465035"/>
          </a:xfrm>
          <a:prstGeom prst="rect">
            <a:avLst/>
          </a:prstGeom>
        </p:spPr>
      </p:pic>
      <p:sp>
        <p:nvSpPr>
          <p:cNvPr id="2" name="Title 1">
            <a:extLst>
              <a:ext uri="{FF2B5EF4-FFF2-40B4-BE49-F238E27FC236}">
                <a16:creationId xmlns:a16="http://schemas.microsoft.com/office/drawing/2014/main" id="{4B9DD492-39B8-AD86-10E3-F08B06BEC4DC}"/>
              </a:ext>
            </a:extLst>
          </p:cNvPr>
          <p:cNvSpPr>
            <a:spLocks noGrp="1"/>
          </p:cNvSpPr>
          <p:nvPr>
            <p:ph type="title"/>
          </p:nvPr>
        </p:nvSpPr>
        <p:spPr>
          <a:xfrm>
            <a:off x="484370" y="552550"/>
            <a:ext cx="10795630" cy="543875"/>
          </a:xfrm>
        </p:spPr>
        <p:txBody>
          <a:bodyPr/>
          <a:lstStyle/>
          <a:p>
            <a:r>
              <a:rPr lang="en-GB" sz="2000" dirty="0">
                <a:solidFill>
                  <a:schemeClr val="accent1"/>
                </a:solidFill>
              </a:rPr>
              <a:t>Question 3: </a:t>
            </a:r>
            <a:br>
              <a:rPr lang="en-GB" sz="2000" dirty="0"/>
            </a:br>
            <a:r>
              <a:rPr lang="en-US" sz="2000" dirty="0"/>
              <a:t>Which Current and Emerging Treatments to Improve Anemia Should be Considered for: </a:t>
            </a:r>
            <a:r>
              <a:rPr lang="en-US" sz="2000" dirty="0">
                <a:solidFill>
                  <a:schemeClr val="accent1"/>
                </a:solidFill>
              </a:rPr>
              <a:t>• </a:t>
            </a:r>
            <a:r>
              <a:rPr lang="en-US" sz="2000" dirty="0"/>
              <a:t>MF-Related Anemia? </a:t>
            </a:r>
            <a:r>
              <a:rPr lang="en-US" sz="2000" dirty="0">
                <a:solidFill>
                  <a:schemeClr val="accent1"/>
                </a:solidFill>
              </a:rPr>
              <a:t>•</a:t>
            </a:r>
            <a:r>
              <a:rPr lang="en-US" sz="2000" dirty="0"/>
              <a:t> Treatment-Related Anemia?</a:t>
            </a:r>
            <a:endParaRPr lang="en-GB" sz="2000" dirty="0"/>
          </a:p>
        </p:txBody>
      </p:sp>
      <p:sp>
        <p:nvSpPr>
          <p:cNvPr id="11" name="Content Placeholder 2">
            <a:extLst>
              <a:ext uri="{FF2B5EF4-FFF2-40B4-BE49-F238E27FC236}">
                <a16:creationId xmlns:a16="http://schemas.microsoft.com/office/drawing/2014/main" id="{DCC0DCFE-BDE9-D072-7B10-13FF8C57480D}"/>
              </a:ext>
            </a:extLst>
          </p:cNvPr>
          <p:cNvSpPr>
            <a:spLocks noGrp="1"/>
          </p:cNvSpPr>
          <p:nvPr>
            <p:ph idx="1"/>
          </p:nvPr>
        </p:nvSpPr>
        <p:spPr>
          <a:xfrm>
            <a:off x="479425" y="1498601"/>
            <a:ext cx="11160125" cy="445634"/>
          </a:xfrm>
        </p:spPr>
        <p:txBody>
          <a:bodyPr vert="horz" lIns="72000" tIns="36000" rIns="72000" bIns="36000" rtlCol="0">
            <a:noAutofit/>
          </a:bodyPr>
          <a:lstStyle/>
          <a:p>
            <a:r>
              <a:rPr lang="en-GB" i="1" dirty="0"/>
              <a:t>Clinical Recommendation 3</a:t>
            </a:r>
          </a:p>
        </p:txBody>
      </p:sp>
      <p:sp>
        <p:nvSpPr>
          <p:cNvPr id="22" name="Content Placeholder 21">
            <a:extLst>
              <a:ext uri="{FF2B5EF4-FFF2-40B4-BE49-F238E27FC236}">
                <a16:creationId xmlns:a16="http://schemas.microsoft.com/office/drawing/2014/main" id="{76B1B77A-F38F-EFFD-B827-CD84FCFADBAA}"/>
              </a:ext>
            </a:extLst>
          </p:cNvPr>
          <p:cNvSpPr>
            <a:spLocks noGrp="1"/>
          </p:cNvSpPr>
          <p:nvPr>
            <p:ph idx="17"/>
          </p:nvPr>
        </p:nvSpPr>
        <p:spPr>
          <a:xfrm>
            <a:off x="479424" y="6053497"/>
            <a:ext cx="9756575" cy="806400"/>
          </a:xfrm>
        </p:spPr>
        <p:txBody>
          <a:bodyPr anchor="b"/>
          <a:lstStyle/>
          <a:p>
            <a:r>
              <a:rPr lang="en-US"/>
              <a:t>ESA, erythropoietin-stimulating agent; Hb, hemoglobin; </a:t>
            </a:r>
            <a:r>
              <a:rPr lang="en-US" dirty="0" err="1"/>
              <a:t>IMiD</a:t>
            </a:r>
            <a:r>
              <a:rPr lang="en-US" dirty="0"/>
              <a:t>, immunomodulatory drugs; JAK, Janus kinase; MF, myelofibrosis.</a:t>
            </a:r>
          </a:p>
        </p:txBody>
      </p:sp>
      <p:sp>
        <p:nvSpPr>
          <p:cNvPr id="24" name="Rectangle 23">
            <a:extLst>
              <a:ext uri="{FF2B5EF4-FFF2-40B4-BE49-F238E27FC236}">
                <a16:creationId xmlns:a16="http://schemas.microsoft.com/office/drawing/2014/main" id="{BB2234A6-85AA-045E-3545-76D8FF1356A9}"/>
              </a:ext>
            </a:extLst>
          </p:cNvPr>
          <p:cNvSpPr/>
          <p:nvPr/>
        </p:nvSpPr>
        <p:spPr>
          <a:xfrm>
            <a:off x="0" y="-5580"/>
            <a:ext cx="12203999" cy="21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98" normalizeH="0" baseline="0" noProof="0" dirty="0">
                <a:ln>
                  <a:noFill/>
                </a:ln>
                <a:solidFill>
                  <a:srgbClr val="FFFFFF"/>
                </a:solidFill>
                <a:effectLst/>
                <a:uLnTx/>
                <a:uFillTx/>
                <a:latin typeface="Arial"/>
                <a:ea typeface="+mn-ea"/>
                <a:cs typeface="+mn-cs"/>
              </a:rPr>
              <a:t>Theme 1: Defining the Thresholds for Anemia, and When to Initiate/Modify Treatment</a:t>
            </a:r>
          </a:p>
        </p:txBody>
      </p:sp>
      <p:grpSp>
        <p:nvGrpSpPr>
          <p:cNvPr id="30" name="Group 29">
            <a:extLst>
              <a:ext uri="{FF2B5EF4-FFF2-40B4-BE49-F238E27FC236}">
                <a16:creationId xmlns:a16="http://schemas.microsoft.com/office/drawing/2014/main" id="{6D3E9DCD-A0BD-3AAD-4C97-3313EE915717}"/>
              </a:ext>
            </a:extLst>
          </p:cNvPr>
          <p:cNvGrpSpPr/>
          <p:nvPr/>
        </p:nvGrpSpPr>
        <p:grpSpPr>
          <a:xfrm>
            <a:off x="2712000" y="4764496"/>
            <a:ext cx="930626" cy="931861"/>
            <a:chOff x="8371996" y="1044284"/>
            <a:chExt cx="930626" cy="931861"/>
          </a:xfrm>
        </p:grpSpPr>
        <p:graphicFrame>
          <p:nvGraphicFramePr>
            <p:cNvPr id="37" name="Chart 36">
              <a:extLst>
                <a:ext uri="{FF2B5EF4-FFF2-40B4-BE49-F238E27FC236}">
                  <a16:creationId xmlns:a16="http://schemas.microsoft.com/office/drawing/2014/main" id="{2CC1F368-7BEF-A0DD-4C5B-1E1D8F039870}"/>
                </a:ext>
              </a:extLst>
            </p:cNvPr>
            <p:cNvGraphicFramePr/>
            <p:nvPr/>
          </p:nvGraphicFramePr>
          <p:xfrm>
            <a:off x="8371996" y="1044284"/>
            <a:ext cx="930626" cy="931861"/>
          </p:xfrm>
          <a:graphic>
            <a:graphicData uri="http://schemas.openxmlformats.org/drawingml/2006/chart">
              <c:chart xmlns:c="http://schemas.openxmlformats.org/drawingml/2006/chart" xmlns:r="http://schemas.openxmlformats.org/officeDocument/2006/relationships" r:id="rId6"/>
            </a:graphicData>
          </a:graphic>
        </p:graphicFrame>
        <p:sp>
          <p:nvSpPr>
            <p:cNvPr id="35" name="TextBox 34">
              <a:extLst>
                <a:ext uri="{FF2B5EF4-FFF2-40B4-BE49-F238E27FC236}">
                  <a16:creationId xmlns:a16="http://schemas.microsoft.com/office/drawing/2014/main" id="{9B17392F-E7FE-0BC0-5C48-22AD437B5DEE}"/>
                </a:ext>
              </a:extLst>
            </p:cNvPr>
            <p:cNvSpPr txBox="1"/>
            <p:nvPr/>
          </p:nvSpPr>
          <p:spPr>
            <a:xfrm>
              <a:off x="8652445" y="1423740"/>
              <a:ext cx="36930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100%</a:t>
              </a:r>
              <a:endParaRPr kumimoji="0" lang="en-GB" sz="1100" b="1" i="0" u="none" strike="noStrike" kern="0" cap="none" spc="0" normalizeH="0" baseline="30000" noProof="0" dirty="0">
                <a:ln>
                  <a:noFill/>
                </a:ln>
                <a:solidFill>
                  <a:srgbClr val="FFFFFF"/>
                </a:solidFill>
                <a:effectLst/>
                <a:uLnTx/>
                <a:uFillTx/>
                <a:latin typeface="Arial"/>
                <a:ea typeface="+mn-ea"/>
                <a:cs typeface="Arial" panose="020B0604020202020204" pitchFamily="34" charset="0"/>
              </a:endParaRPr>
            </a:p>
          </p:txBody>
        </p:sp>
      </p:grpSp>
      <p:sp>
        <p:nvSpPr>
          <p:cNvPr id="38" name="Arrow: Right 37">
            <a:extLst>
              <a:ext uri="{FF2B5EF4-FFF2-40B4-BE49-F238E27FC236}">
                <a16:creationId xmlns:a16="http://schemas.microsoft.com/office/drawing/2014/main" id="{C36D6B73-36E2-8F55-BFEC-CE328D72A6E7}"/>
              </a:ext>
            </a:extLst>
          </p:cNvPr>
          <p:cNvSpPr/>
          <p:nvPr/>
        </p:nvSpPr>
        <p:spPr>
          <a:xfrm>
            <a:off x="549728" y="1917417"/>
            <a:ext cx="8497248" cy="1470997"/>
          </a:xfrm>
          <a:prstGeom prst="rightArrow">
            <a:avLst>
              <a:gd name="adj1" fmla="val 100000"/>
              <a:gd name="adj2" fmla="val 24099"/>
            </a:avLst>
          </a:prstGeom>
          <a:solidFill>
            <a:srgbClr val="FBE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Once other causes such as disease progression have been excluded: for MF-related anemia, JAK inhibition with momelotinib or pacritinib, danazol, luspatercept, ESAs, </a:t>
            </a:r>
            <a:r>
              <a:rPr kumimoji="0" lang="en-US" sz="1600" b="0" i="0" u="none" strike="noStrike" kern="1200" cap="none" spc="0" normalizeH="0" baseline="0" noProof="0" dirty="0" err="1">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IMiD</a:t>
            </a:r>
            <a:r>
              <a:rPr kumimoji="0" lang="en-US" sz="1600" b="0" i="0" u="none" strike="noStrike" kern="1200" cap="none" spc="0" normalizeH="0" baseline="3000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 or conventional combination therapies, such as JAK inhibition plus ESAs, danazol, luspatercept, or </a:t>
            </a:r>
            <a:r>
              <a:rPr kumimoji="0" lang="en-US" sz="1600" b="0" i="0" u="none" strike="noStrike" kern="1200" cap="none" spc="0" normalizeH="0" baseline="0" noProof="0" dirty="0" err="1">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IMiD</a:t>
            </a:r>
            <a:r>
              <a:rPr kumimoji="0" lang="en-US" sz="1600" b="0" i="0" u="none" strike="noStrike" kern="1200" cap="none" spc="0" normalizeH="0" baseline="3000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 may overcome the necessity of dose adjustments/interruptions, which may be associated with ruxolitinib or fedratinib* </a:t>
            </a:r>
          </a:p>
        </p:txBody>
      </p:sp>
      <p:sp>
        <p:nvSpPr>
          <p:cNvPr id="40" name="Rectangle 39">
            <a:extLst>
              <a:ext uri="{FF2B5EF4-FFF2-40B4-BE49-F238E27FC236}">
                <a16:creationId xmlns:a16="http://schemas.microsoft.com/office/drawing/2014/main" id="{D741B215-6F3B-B094-AD35-E46BFB1F946A}"/>
              </a:ext>
            </a:extLst>
          </p:cNvPr>
          <p:cNvSpPr/>
          <p:nvPr/>
        </p:nvSpPr>
        <p:spPr>
          <a:xfrm>
            <a:off x="552450" y="3568578"/>
            <a:ext cx="11160124" cy="734064"/>
          </a:xfrm>
          <a:prstGeom prst="rect">
            <a:avLst/>
          </a:prstGeom>
          <a:solidFill>
            <a:srgbClr val="FBE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Splenectomy can be considered as a last resort in select cases of refractory disease-related anemia. </a:t>
            </a:r>
            <a:br>
              <a:rPr kumimoji="0" lang="en-US"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For treatment-related anemia, consider dose reduction of current therapy for 4–6 weeks. </a:t>
            </a:r>
          </a:p>
        </p:txBody>
      </p:sp>
      <p:sp>
        <p:nvSpPr>
          <p:cNvPr id="43" name="Rectangle 42">
            <a:extLst>
              <a:ext uri="{FF2B5EF4-FFF2-40B4-BE49-F238E27FC236}">
                <a16:creationId xmlns:a16="http://schemas.microsoft.com/office/drawing/2014/main" id="{6CD134D0-8B61-324E-BDB1-68C58B033737}"/>
              </a:ext>
            </a:extLst>
          </p:cNvPr>
          <p:cNvSpPr/>
          <p:nvPr/>
        </p:nvSpPr>
        <p:spPr>
          <a:xfrm>
            <a:off x="479424" y="4421424"/>
            <a:ext cx="8350525" cy="332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*Only ruxolitinib, fedratinib, pacritinib, and momelotinib are approved treatments for MF.</a:t>
            </a:r>
          </a:p>
        </p:txBody>
      </p:sp>
      <p:sp>
        <p:nvSpPr>
          <p:cNvPr id="15" name="Oval 14">
            <a:extLst>
              <a:ext uri="{FF2B5EF4-FFF2-40B4-BE49-F238E27FC236}">
                <a16:creationId xmlns:a16="http://schemas.microsoft.com/office/drawing/2014/main" id="{66C1DE16-1496-25D6-292F-AA38AFB10404}"/>
              </a:ext>
            </a:extLst>
          </p:cNvPr>
          <p:cNvSpPr/>
          <p:nvPr/>
        </p:nvSpPr>
        <p:spPr>
          <a:xfrm>
            <a:off x="1066362" y="4904808"/>
            <a:ext cx="665380" cy="651238"/>
          </a:xfrm>
          <a:prstGeom prst="ellipse">
            <a:avLst/>
          </a:prstGeom>
          <a:solidFill>
            <a:srgbClr val="E67D7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8</a:t>
            </a:r>
          </a:p>
        </p:txBody>
      </p:sp>
      <p:sp>
        <p:nvSpPr>
          <p:cNvPr id="17" name="Rounded Rectangle 197">
            <a:extLst>
              <a:ext uri="{FF2B5EF4-FFF2-40B4-BE49-F238E27FC236}">
                <a16:creationId xmlns:a16="http://schemas.microsoft.com/office/drawing/2014/main" id="{B5251357-FE1A-C7E0-D678-A4752F58A894}"/>
              </a:ext>
            </a:extLst>
          </p:cNvPr>
          <p:cNvSpPr/>
          <p:nvPr/>
        </p:nvSpPr>
        <p:spPr>
          <a:xfrm>
            <a:off x="2643782" y="5641037"/>
            <a:ext cx="1088877" cy="152827"/>
          </a:xfrm>
          <a:prstGeom prst="rect">
            <a:avLst/>
          </a:prstGeom>
          <a:solidFill>
            <a:schemeClr val="bg1"/>
          </a:solidFill>
          <a:ln w="6350" cap="sq" cmpd="sng" algn="ctr">
            <a:solidFill>
              <a:schemeClr val="bg1"/>
            </a:solidFill>
            <a:prstDash val="solid"/>
          </a:ln>
          <a:effectLst/>
        </p:spPr>
        <p:txBody>
          <a:bodyPr tIns="72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D9292D"/>
                </a:solidFill>
                <a:effectLst/>
                <a:uLnTx/>
                <a:uFillTx/>
                <a:latin typeface="Arial" panose="020B0604020202020204"/>
                <a:ea typeface="+mn-ea"/>
                <a:cs typeface="Arial" panose="020B0604020202020204" pitchFamily="34" charset="0"/>
              </a:rPr>
              <a:t>CONSENSUS</a:t>
            </a:r>
            <a:endParaRPr kumimoji="0" lang="en-GB" sz="500" b="1" i="0" u="none" strike="noStrike" kern="0" cap="none" spc="0" normalizeH="0" baseline="0" noProof="0" dirty="0">
              <a:ln>
                <a:noFill/>
              </a:ln>
              <a:solidFill>
                <a:srgbClr val="D9292D"/>
              </a:solidFill>
              <a:effectLst/>
              <a:uLnTx/>
              <a:uFillTx/>
              <a:latin typeface="Arial" panose="020B0604020202020204"/>
              <a:ea typeface="+mn-ea"/>
              <a:cs typeface="Arial" panose="020B0604020202020204" pitchFamily="34" charset="0"/>
            </a:endParaRPr>
          </a:p>
        </p:txBody>
      </p:sp>
      <p:sp>
        <p:nvSpPr>
          <p:cNvPr id="18" name="Rounded Rectangle 197">
            <a:extLst>
              <a:ext uri="{FF2B5EF4-FFF2-40B4-BE49-F238E27FC236}">
                <a16:creationId xmlns:a16="http://schemas.microsoft.com/office/drawing/2014/main" id="{91A9D0C9-E4CE-CBEB-277A-1CF6CCC954EA}"/>
              </a:ext>
            </a:extLst>
          </p:cNvPr>
          <p:cNvSpPr/>
          <p:nvPr/>
        </p:nvSpPr>
        <p:spPr>
          <a:xfrm>
            <a:off x="840000" y="5641038"/>
            <a:ext cx="1154368" cy="152827"/>
          </a:xfrm>
          <a:prstGeom prst="rect">
            <a:avLst/>
          </a:prstGeom>
          <a:solidFill>
            <a:schemeClr val="bg1"/>
          </a:solidFill>
          <a:ln w="6350" cap="sq" cmpd="sng" algn="ctr">
            <a:solidFill>
              <a:schemeClr val="bg1"/>
            </a:solidFill>
            <a:prstDash val="solid"/>
          </a:ln>
          <a:effectLst/>
        </p:spPr>
        <p:txBody>
          <a:bodyPr lIns="36000" tIns="720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D9292D"/>
                </a:solidFill>
                <a:effectLst/>
                <a:uLnTx/>
                <a:uFillTx/>
                <a:latin typeface="Arial" panose="020B0604020202020204"/>
                <a:ea typeface="+mn-ea"/>
                <a:cs typeface="Arial" panose="020B0604020202020204" pitchFamily="34" charset="0"/>
              </a:rPr>
              <a:t>MEDIAN SCORE</a:t>
            </a:r>
            <a:endParaRPr kumimoji="0" lang="en-GB" sz="500" b="1" i="0" u="none" strike="noStrike" kern="0" cap="none" spc="0" normalizeH="0" baseline="0" noProof="0" dirty="0">
              <a:ln>
                <a:noFill/>
              </a:ln>
              <a:solidFill>
                <a:srgbClr val="D9292D"/>
              </a:solidFill>
              <a:effectLst/>
              <a:uLnTx/>
              <a:uFillTx/>
              <a:latin typeface="Arial" panose="020B0604020202020204"/>
              <a:ea typeface="+mn-ea"/>
              <a:cs typeface="Arial" panose="020B0604020202020204" pitchFamily="34" charset="0"/>
            </a:endParaRPr>
          </a:p>
        </p:txBody>
      </p:sp>
      <p:sp>
        <p:nvSpPr>
          <p:cNvPr id="25" name="Freeform: Shape 24">
            <a:extLst>
              <a:ext uri="{FF2B5EF4-FFF2-40B4-BE49-F238E27FC236}">
                <a16:creationId xmlns:a16="http://schemas.microsoft.com/office/drawing/2014/main" id="{5D3C80B6-3FD0-34A5-43FD-7FE08B01DECA}"/>
              </a:ext>
            </a:extLst>
          </p:cNvPr>
          <p:cNvSpPr/>
          <p:nvPr/>
        </p:nvSpPr>
        <p:spPr>
          <a:xfrm>
            <a:off x="8964306" y="1917417"/>
            <a:ext cx="2749708" cy="1470997"/>
          </a:xfrm>
          <a:custGeom>
            <a:avLst/>
            <a:gdLst>
              <a:gd name="connsiteX0" fmla="*/ 0 w 2749708"/>
              <a:gd name="connsiteY0" fmla="*/ 0 h 1470997"/>
              <a:gd name="connsiteX1" fmla="*/ 453514 w 2749708"/>
              <a:gd name="connsiteY1" fmla="*/ 0 h 1470997"/>
              <a:gd name="connsiteX2" fmla="*/ 2296194 w 2749708"/>
              <a:gd name="connsiteY2" fmla="*/ 0 h 1470997"/>
              <a:gd name="connsiteX3" fmla="*/ 2749708 w 2749708"/>
              <a:gd name="connsiteY3" fmla="*/ 0 h 1470997"/>
              <a:gd name="connsiteX4" fmla="*/ 2749708 w 2749708"/>
              <a:gd name="connsiteY4" fmla="*/ 1470997 h 1470997"/>
              <a:gd name="connsiteX5" fmla="*/ 2296194 w 2749708"/>
              <a:gd name="connsiteY5" fmla="*/ 1470997 h 1470997"/>
              <a:gd name="connsiteX6" fmla="*/ 453514 w 2749708"/>
              <a:gd name="connsiteY6" fmla="*/ 1470997 h 1470997"/>
              <a:gd name="connsiteX7" fmla="*/ 0 w 2749708"/>
              <a:gd name="connsiteY7" fmla="*/ 1470997 h 1470997"/>
              <a:gd name="connsiteX8" fmla="*/ 354496 w 2749708"/>
              <a:gd name="connsiteY8" fmla="*/ 735499 h 147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708" h="1470997">
                <a:moveTo>
                  <a:pt x="0" y="0"/>
                </a:moveTo>
                <a:lnTo>
                  <a:pt x="453514" y="0"/>
                </a:lnTo>
                <a:lnTo>
                  <a:pt x="2296194" y="0"/>
                </a:lnTo>
                <a:lnTo>
                  <a:pt x="2749708" y="0"/>
                </a:lnTo>
                <a:lnTo>
                  <a:pt x="2749708" y="1470997"/>
                </a:lnTo>
                <a:lnTo>
                  <a:pt x="2296194" y="1470997"/>
                </a:lnTo>
                <a:lnTo>
                  <a:pt x="453514" y="1470997"/>
                </a:lnTo>
                <a:lnTo>
                  <a:pt x="0" y="1470997"/>
                </a:lnTo>
                <a:lnTo>
                  <a:pt x="354496" y="735499"/>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68000" rtlCol="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In the future, </a:t>
            </a:r>
            <a:br>
              <a:rPr kumimoji="0" lang="en-GB"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novel combination therapies may </a:t>
            </a:r>
            <a:br>
              <a:rPr kumimoji="0" lang="en-GB"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deliver these benefits</a:t>
            </a:r>
          </a:p>
        </p:txBody>
      </p:sp>
      <p:sp>
        <p:nvSpPr>
          <p:cNvPr id="4" name="TextBox 3">
            <a:extLst>
              <a:ext uri="{FF2B5EF4-FFF2-40B4-BE49-F238E27FC236}">
                <a16:creationId xmlns:a16="http://schemas.microsoft.com/office/drawing/2014/main" id="{F0CA5BAE-3B19-4E9A-4287-ABC9817AA7B2}"/>
              </a:ext>
            </a:extLst>
          </p:cNvPr>
          <p:cNvSpPr txBox="1"/>
          <p:nvPr/>
        </p:nvSpPr>
        <p:spPr>
          <a:xfrm>
            <a:off x="8445436" y="6495460"/>
            <a:ext cx="2724163" cy="307777"/>
          </a:xfrm>
          <a:prstGeom prst="rect">
            <a:avLst/>
          </a:prstGeom>
          <a:noFill/>
        </p:spPr>
        <p:txBody>
          <a:bodyPr wrap="square">
            <a:spAutoFit/>
          </a:bodyPr>
          <a:lstStyle/>
          <a:p>
            <a:r>
              <a:rPr lang="en-US" sz="1400" dirty="0" err="1"/>
              <a:t>Koschmieder</a:t>
            </a:r>
            <a:r>
              <a:rPr lang="en-US" sz="1400" dirty="0"/>
              <a:t> Leukemia 2024</a:t>
            </a:r>
          </a:p>
        </p:txBody>
      </p:sp>
      <p:sp>
        <p:nvSpPr>
          <p:cNvPr id="3" name="TextBox 2">
            <a:extLst>
              <a:ext uri="{FF2B5EF4-FFF2-40B4-BE49-F238E27FC236}">
                <a16:creationId xmlns:a16="http://schemas.microsoft.com/office/drawing/2014/main" id="{29377913-42DF-18DE-019A-1D6838B7B4AE}"/>
              </a:ext>
            </a:extLst>
          </p:cNvPr>
          <p:cNvSpPr txBox="1"/>
          <p:nvPr/>
        </p:nvSpPr>
        <p:spPr>
          <a:xfrm>
            <a:off x="11169599" y="349135"/>
            <a:ext cx="684350" cy="897774"/>
          </a:xfrm>
          <a:prstGeom prst="rect">
            <a:avLst/>
          </a:prstGeom>
          <a:solidFill>
            <a:srgbClr val="EDEDED"/>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3400304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A1A5AC2-91A9-DBF4-2467-6ECA1A537543}"/>
              </a:ext>
            </a:extLst>
          </p:cNvPr>
          <p:cNvSpPr/>
          <p:nvPr/>
        </p:nvSpPr>
        <p:spPr>
          <a:xfrm>
            <a:off x="549728" y="4798266"/>
            <a:ext cx="3746046" cy="1080000"/>
          </a:xfrm>
          <a:custGeom>
            <a:avLst/>
            <a:gdLst>
              <a:gd name="connsiteX0" fmla="*/ 0 w 3746046"/>
              <a:gd name="connsiteY0" fmla="*/ 0 h 1080000"/>
              <a:gd name="connsiteX1" fmla="*/ 2721 w 3746046"/>
              <a:gd name="connsiteY1" fmla="*/ 0 h 1080000"/>
              <a:gd name="connsiteX2" fmla="*/ 235160 w 3746046"/>
              <a:gd name="connsiteY2" fmla="*/ 0 h 1080000"/>
              <a:gd name="connsiteX3" fmla="*/ 3546224 w 3746046"/>
              <a:gd name="connsiteY3" fmla="*/ 0 h 1080000"/>
              <a:gd name="connsiteX4" fmla="*/ 3746046 w 3746046"/>
              <a:gd name="connsiteY4" fmla="*/ 540000 h 1080000"/>
              <a:gd name="connsiteX5" fmla="*/ 3546224 w 3746046"/>
              <a:gd name="connsiteY5" fmla="*/ 1080000 h 1080000"/>
              <a:gd name="connsiteX6" fmla="*/ 235160 w 3746046"/>
              <a:gd name="connsiteY6" fmla="*/ 1080000 h 1080000"/>
              <a:gd name="connsiteX7" fmla="*/ 2721 w 3746046"/>
              <a:gd name="connsiteY7" fmla="*/ 1080000 h 1080000"/>
              <a:gd name="connsiteX8" fmla="*/ 0 w 3746046"/>
              <a:gd name="connsiteY8" fmla="*/ 108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6046" h="1080000">
                <a:moveTo>
                  <a:pt x="0" y="0"/>
                </a:moveTo>
                <a:lnTo>
                  <a:pt x="2721" y="0"/>
                </a:lnTo>
                <a:lnTo>
                  <a:pt x="235160" y="0"/>
                </a:lnTo>
                <a:lnTo>
                  <a:pt x="3546224" y="0"/>
                </a:lnTo>
                <a:lnTo>
                  <a:pt x="3746046" y="540000"/>
                </a:lnTo>
                <a:lnTo>
                  <a:pt x="3546224" y="1080000"/>
                </a:lnTo>
                <a:lnTo>
                  <a:pt x="235160" y="1080000"/>
                </a:lnTo>
                <a:lnTo>
                  <a:pt x="2721" y="1080000"/>
                </a:lnTo>
                <a:lnTo>
                  <a:pt x="0" y="1080000"/>
                </a:lnTo>
                <a:close/>
              </a:path>
            </a:pathLst>
          </a:custGeom>
          <a:solidFill>
            <a:schemeClr val="accent1"/>
          </a:solidFill>
          <a:ln w="12700" cap="sq" cmpd="sng" algn="ctr">
            <a:noFill/>
            <a:prstDash val="solid"/>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3" name="Content Placeholder 2">
            <a:extLst>
              <a:ext uri="{FF2B5EF4-FFF2-40B4-BE49-F238E27FC236}">
                <a16:creationId xmlns:a16="http://schemas.microsoft.com/office/drawing/2014/main" id="{BB2B87D0-D5B5-2512-7FC4-A2CDF76FBEE4}"/>
              </a:ext>
            </a:extLst>
          </p:cNvPr>
          <p:cNvSpPr>
            <a:spLocks noGrp="1"/>
          </p:cNvSpPr>
          <p:nvPr>
            <p:ph idx="1"/>
          </p:nvPr>
        </p:nvSpPr>
        <p:spPr>
          <a:xfrm>
            <a:off x="479425" y="1498600"/>
            <a:ext cx="11160125" cy="2650399"/>
          </a:xfrm>
        </p:spPr>
        <p:txBody>
          <a:bodyPr vert="horz" lIns="72000" tIns="36000" rIns="72000" bIns="36000" rtlCol="0">
            <a:noAutofit/>
          </a:bodyPr>
          <a:lstStyle/>
          <a:p>
            <a:r>
              <a:rPr lang="en-GB" i="1" dirty="0"/>
              <a:t>Clinical Recommendation 4</a:t>
            </a:r>
          </a:p>
          <a:p>
            <a:pPr lvl="2"/>
            <a:r>
              <a:rPr lang="en-GB" dirty="0">
                <a:solidFill>
                  <a:schemeClr val="tx1"/>
                </a:solidFill>
                <a:effectLst/>
                <a:latin typeface="Arial" panose="020B0604020202020204" pitchFamily="34" charset="0"/>
                <a:ea typeface="MS PGothic" panose="020B0600070205080204" pitchFamily="34" charset="-128"/>
                <a:cs typeface="Arial" panose="020B0604020202020204" pitchFamily="34" charset="0"/>
              </a:rPr>
              <a:t>Factors guiding selection of JAK inhibitor monotherapy would include:</a:t>
            </a:r>
          </a:p>
          <a:p>
            <a:pPr lvl="2"/>
            <a:endParaRPr lang="en-GB" dirty="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p>
            <a:pPr lvl="2"/>
            <a:endParaRPr lang="en-GB" dirty="0">
              <a:latin typeface="Arial" panose="020B0604020202020204" pitchFamily="34" charset="0"/>
              <a:ea typeface="MS PGothic" panose="020B0600070205080204" pitchFamily="34" charset="-128"/>
              <a:cs typeface="Arial" panose="020B0604020202020204" pitchFamily="34" charset="0"/>
            </a:endParaRPr>
          </a:p>
          <a:p>
            <a:pPr marL="0" lvl="2" indent="0">
              <a:buNone/>
            </a:pPr>
            <a:endParaRPr lang="en-GB" dirty="0">
              <a:latin typeface="Arial" panose="020B0604020202020204" pitchFamily="34" charset="0"/>
              <a:ea typeface="MS PGothic" panose="020B0600070205080204" pitchFamily="34" charset="-128"/>
              <a:cs typeface="Arial" panose="020B0604020202020204" pitchFamily="34" charset="0"/>
            </a:endParaRPr>
          </a:p>
          <a:p>
            <a:pPr lvl="2"/>
            <a:r>
              <a:rPr lang="en-GB" sz="1600" dirty="0">
                <a:solidFill>
                  <a:schemeClr val="tx1"/>
                </a:solidFill>
                <a:effectLst/>
                <a:latin typeface="Arial" panose="020B0604020202020204" pitchFamily="34" charset="0"/>
                <a:ea typeface="MS PGothic" panose="020B0600070205080204" pitchFamily="34" charset="-128"/>
                <a:cs typeface="Arial" panose="020B0604020202020204" pitchFamily="34" charset="0"/>
              </a:rPr>
              <a:t>For some agents, consideration of drug-specific adverse events (immunosuppression, skin cancer, infection risk, nutritional status, tolerance of GI toxicity, neurotoxicity, cardiovascular adverse events) is also a factor </a:t>
            </a:r>
          </a:p>
          <a:p>
            <a:pPr lvl="2"/>
            <a:endParaRPr lang="en-GB" dirty="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p>
            <a:endParaRPr lang="en-GB" dirty="0"/>
          </a:p>
        </p:txBody>
      </p:sp>
      <p:grpSp>
        <p:nvGrpSpPr>
          <p:cNvPr id="9" name="Group 8">
            <a:extLst>
              <a:ext uri="{FF2B5EF4-FFF2-40B4-BE49-F238E27FC236}">
                <a16:creationId xmlns:a16="http://schemas.microsoft.com/office/drawing/2014/main" id="{A9C4BE52-F526-A1DF-46F4-D875DFCFC1F6}"/>
              </a:ext>
            </a:extLst>
          </p:cNvPr>
          <p:cNvGrpSpPr/>
          <p:nvPr/>
        </p:nvGrpSpPr>
        <p:grpSpPr>
          <a:xfrm>
            <a:off x="552450" y="2316428"/>
            <a:ext cx="11160124" cy="879100"/>
            <a:chOff x="552450" y="2316428"/>
            <a:chExt cx="11892103" cy="879100"/>
          </a:xfrm>
        </p:grpSpPr>
        <p:sp>
          <p:nvSpPr>
            <p:cNvPr id="3" name="Rectangle 2">
              <a:extLst>
                <a:ext uri="{FF2B5EF4-FFF2-40B4-BE49-F238E27FC236}">
                  <a16:creationId xmlns:a16="http://schemas.microsoft.com/office/drawing/2014/main" id="{3485523D-700A-50CE-BC48-BC264EFD6E23}"/>
                </a:ext>
              </a:extLst>
            </p:cNvPr>
            <p:cNvSpPr/>
            <p:nvPr/>
          </p:nvSpPr>
          <p:spPr>
            <a:xfrm>
              <a:off x="552450" y="2316428"/>
              <a:ext cx="2884751" cy="879100"/>
            </a:xfrm>
            <a:prstGeom prst="rect">
              <a:avLst/>
            </a:prstGeom>
            <a:solidFill>
              <a:srgbClr val="FBE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C7238971-0497-4E13-FD9E-5174DB881288}"/>
                </a:ext>
              </a:extLst>
            </p:cNvPr>
            <p:cNvSpPr/>
            <p:nvPr/>
          </p:nvSpPr>
          <p:spPr>
            <a:xfrm>
              <a:off x="3561656" y="2316428"/>
              <a:ext cx="2884750" cy="879100"/>
            </a:xfrm>
            <a:prstGeom prst="rect">
              <a:avLst/>
            </a:prstGeom>
            <a:solidFill>
              <a:srgbClr val="FBE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a:extLst>
                <a:ext uri="{FF2B5EF4-FFF2-40B4-BE49-F238E27FC236}">
                  <a16:creationId xmlns:a16="http://schemas.microsoft.com/office/drawing/2014/main" id="{A8E66936-EED8-C037-3C37-42D4AAF00A3F}"/>
                </a:ext>
              </a:extLst>
            </p:cNvPr>
            <p:cNvSpPr/>
            <p:nvPr/>
          </p:nvSpPr>
          <p:spPr>
            <a:xfrm>
              <a:off x="6570864" y="2316428"/>
              <a:ext cx="2884750" cy="879100"/>
            </a:xfrm>
            <a:prstGeom prst="rect">
              <a:avLst/>
            </a:prstGeom>
            <a:solidFill>
              <a:srgbClr val="FBE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Rectangle 7">
              <a:extLst>
                <a:ext uri="{FF2B5EF4-FFF2-40B4-BE49-F238E27FC236}">
                  <a16:creationId xmlns:a16="http://schemas.microsoft.com/office/drawing/2014/main" id="{4E0F2FB7-334C-897B-9446-9FB30314E8B4}"/>
                </a:ext>
              </a:extLst>
            </p:cNvPr>
            <p:cNvSpPr/>
            <p:nvPr/>
          </p:nvSpPr>
          <p:spPr>
            <a:xfrm>
              <a:off x="9559803" y="2316428"/>
              <a:ext cx="2884750" cy="879100"/>
            </a:xfrm>
            <a:prstGeom prst="rect">
              <a:avLst/>
            </a:prstGeom>
            <a:solidFill>
              <a:srgbClr val="FBE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6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2" name="Title 1">
            <a:extLst>
              <a:ext uri="{FF2B5EF4-FFF2-40B4-BE49-F238E27FC236}">
                <a16:creationId xmlns:a16="http://schemas.microsoft.com/office/drawing/2014/main" id="{4B9DD492-39B8-AD86-10E3-F08B06BEC4DC}"/>
              </a:ext>
            </a:extLst>
          </p:cNvPr>
          <p:cNvSpPr>
            <a:spLocks noGrp="1"/>
          </p:cNvSpPr>
          <p:nvPr>
            <p:ph type="title"/>
          </p:nvPr>
        </p:nvSpPr>
        <p:spPr>
          <a:xfrm>
            <a:off x="484188" y="552450"/>
            <a:ext cx="9427812" cy="544513"/>
          </a:xfrm>
        </p:spPr>
        <p:txBody>
          <a:bodyPr/>
          <a:lstStyle/>
          <a:p>
            <a:r>
              <a:rPr lang="en-GB" sz="2000" dirty="0">
                <a:solidFill>
                  <a:schemeClr val="accent1"/>
                </a:solidFill>
              </a:rPr>
              <a:t>Question 4: </a:t>
            </a:r>
            <a:br>
              <a:rPr lang="en-GB" sz="2000" dirty="0"/>
            </a:br>
            <a:r>
              <a:rPr lang="en-GB" sz="2000" dirty="0"/>
              <a:t>Aside From Access and Reimbursement, What Factors Guide Selection </a:t>
            </a:r>
            <a:br>
              <a:rPr lang="en-GB" sz="2000" dirty="0"/>
            </a:br>
            <a:r>
              <a:rPr lang="en-GB" sz="2000" dirty="0"/>
              <a:t>of JAK Inhibitor Therapy in Patients With MF and </a:t>
            </a:r>
            <a:r>
              <a:rPr lang="en-GB" sz="2000" dirty="0" err="1"/>
              <a:t>Anemia</a:t>
            </a:r>
            <a:r>
              <a:rPr lang="en-GB" sz="2000" dirty="0"/>
              <a:t>?</a:t>
            </a:r>
          </a:p>
        </p:txBody>
      </p:sp>
      <p:sp>
        <p:nvSpPr>
          <p:cNvPr id="28" name="Content Placeholder 27">
            <a:extLst>
              <a:ext uri="{FF2B5EF4-FFF2-40B4-BE49-F238E27FC236}">
                <a16:creationId xmlns:a16="http://schemas.microsoft.com/office/drawing/2014/main" id="{5EE00949-2889-86A5-434A-87E6B2EBDD6B}"/>
              </a:ext>
            </a:extLst>
          </p:cNvPr>
          <p:cNvSpPr>
            <a:spLocks noGrp="1"/>
          </p:cNvSpPr>
          <p:nvPr>
            <p:ph idx="17"/>
          </p:nvPr>
        </p:nvSpPr>
        <p:spPr>
          <a:xfrm>
            <a:off x="479424" y="6053496"/>
            <a:ext cx="9756575" cy="806400"/>
          </a:xfrm>
        </p:spPr>
        <p:txBody>
          <a:bodyPr anchor="b"/>
          <a:lstStyle/>
          <a:p>
            <a:r>
              <a:rPr lang="en-US" dirty="0"/>
              <a:t>GI, gastrointestinal; Hb, hemoglobin; JAK, Janus kinase; MF, myelofibrosis.</a:t>
            </a:r>
          </a:p>
        </p:txBody>
      </p:sp>
      <p:sp>
        <p:nvSpPr>
          <p:cNvPr id="29" name="Rectangle 28">
            <a:extLst>
              <a:ext uri="{FF2B5EF4-FFF2-40B4-BE49-F238E27FC236}">
                <a16:creationId xmlns:a16="http://schemas.microsoft.com/office/drawing/2014/main" id="{7AE8C0B5-ED32-09C6-8DAA-D8EBBF135FE4}"/>
              </a:ext>
            </a:extLst>
          </p:cNvPr>
          <p:cNvSpPr/>
          <p:nvPr/>
        </p:nvSpPr>
        <p:spPr>
          <a:xfrm>
            <a:off x="0" y="-5580"/>
            <a:ext cx="12203999" cy="21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98" normalizeH="0" baseline="0" noProof="0" dirty="0">
                <a:ln>
                  <a:noFill/>
                </a:ln>
                <a:solidFill>
                  <a:srgbClr val="FFFFFF"/>
                </a:solidFill>
                <a:effectLst/>
                <a:uLnTx/>
                <a:uFillTx/>
                <a:latin typeface="Arial"/>
                <a:ea typeface="+mn-ea"/>
                <a:cs typeface="+mn-cs"/>
              </a:rPr>
              <a:t>Theme 1: Defining the Thresholds for Anemia, and When to Initiate/Modify Treatment</a:t>
            </a:r>
          </a:p>
        </p:txBody>
      </p:sp>
      <p:grpSp>
        <p:nvGrpSpPr>
          <p:cNvPr id="32" name="Group 31">
            <a:extLst>
              <a:ext uri="{FF2B5EF4-FFF2-40B4-BE49-F238E27FC236}">
                <a16:creationId xmlns:a16="http://schemas.microsoft.com/office/drawing/2014/main" id="{62969E0F-78F4-A952-E425-4F2EC43EB58E}"/>
              </a:ext>
            </a:extLst>
          </p:cNvPr>
          <p:cNvGrpSpPr/>
          <p:nvPr/>
        </p:nvGrpSpPr>
        <p:grpSpPr>
          <a:xfrm>
            <a:off x="2712000" y="4764496"/>
            <a:ext cx="930626" cy="931861"/>
            <a:chOff x="8371996" y="1044284"/>
            <a:chExt cx="930626" cy="931861"/>
          </a:xfrm>
        </p:grpSpPr>
        <p:graphicFrame>
          <p:nvGraphicFramePr>
            <p:cNvPr id="39" name="Chart 38">
              <a:extLst>
                <a:ext uri="{FF2B5EF4-FFF2-40B4-BE49-F238E27FC236}">
                  <a16:creationId xmlns:a16="http://schemas.microsoft.com/office/drawing/2014/main" id="{B9CABB40-2021-0807-7E16-1E8DDEB2ED61}"/>
                </a:ext>
              </a:extLst>
            </p:cNvPr>
            <p:cNvGraphicFramePr/>
            <p:nvPr/>
          </p:nvGraphicFramePr>
          <p:xfrm>
            <a:off x="8371996" y="1044284"/>
            <a:ext cx="930626" cy="931861"/>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a:extLst>
                <a:ext uri="{FF2B5EF4-FFF2-40B4-BE49-F238E27FC236}">
                  <a16:creationId xmlns:a16="http://schemas.microsoft.com/office/drawing/2014/main" id="{638CFA5A-D6D9-BAF7-6F06-E32443072CCD}"/>
                </a:ext>
              </a:extLst>
            </p:cNvPr>
            <p:cNvSpPr txBox="1"/>
            <p:nvPr/>
          </p:nvSpPr>
          <p:spPr>
            <a:xfrm>
              <a:off x="8652445" y="1423740"/>
              <a:ext cx="36930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92%</a:t>
              </a:r>
              <a:endParaRPr kumimoji="0" lang="en-GB" sz="1100" b="1" i="0" u="none" strike="noStrike" kern="0" cap="none" spc="0" normalizeH="0" baseline="30000" noProof="0" dirty="0">
                <a:ln>
                  <a:noFill/>
                </a:ln>
                <a:solidFill>
                  <a:srgbClr val="FFFFFF"/>
                </a:solidFill>
                <a:effectLst/>
                <a:uLnTx/>
                <a:uFillTx/>
                <a:latin typeface="Arial"/>
                <a:ea typeface="+mn-ea"/>
                <a:cs typeface="Arial" panose="020B0604020202020204" pitchFamily="34" charset="0"/>
              </a:endParaRPr>
            </a:p>
          </p:txBody>
        </p:sp>
      </p:grpSp>
      <p:grpSp>
        <p:nvGrpSpPr>
          <p:cNvPr id="45" name="Group 44">
            <a:extLst>
              <a:ext uri="{FF2B5EF4-FFF2-40B4-BE49-F238E27FC236}">
                <a16:creationId xmlns:a16="http://schemas.microsoft.com/office/drawing/2014/main" id="{3DD66602-595D-8EF4-222D-C6AAA94E7CEF}"/>
              </a:ext>
            </a:extLst>
          </p:cNvPr>
          <p:cNvGrpSpPr/>
          <p:nvPr/>
        </p:nvGrpSpPr>
        <p:grpSpPr>
          <a:xfrm>
            <a:off x="705679" y="2419826"/>
            <a:ext cx="650177" cy="650177"/>
            <a:chOff x="3049004" y="2411215"/>
            <a:chExt cx="706919" cy="706919"/>
          </a:xfrm>
        </p:grpSpPr>
        <p:sp>
          <p:nvSpPr>
            <p:cNvPr id="40" name="Oval 39">
              <a:extLst>
                <a:ext uri="{FF2B5EF4-FFF2-40B4-BE49-F238E27FC236}">
                  <a16:creationId xmlns:a16="http://schemas.microsoft.com/office/drawing/2014/main" id="{C3F01BF1-0CBB-4C37-BF20-33DA0FE610CE}"/>
                </a:ext>
              </a:extLst>
            </p:cNvPr>
            <p:cNvSpPr/>
            <p:nvPr/>
          </p:nvSpPr>
          <p:spPr>
            <a:xfrm>
              <a:off x="3049004" y="2411215"/>
              <a:ext cx="706919" cy="706919"/>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44" name="Graphic 43">
              <a:extLst>
                <a:ext uri="{FF2B5EF4-FFF2-40B4-BE49-F238E27FC236}">
                  <a16:creationId xmlns:a16="http://schemas.microsoft.com/office/drawing/2014/main" id="{2DD6FA08-999C-DE2B-7C63-9FF95206F0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3656" y="2505782"/>
              <a:ext cx="374783" cy="515757"/>
            </a:xfrm>
            <a:prstGeom prst="rect">
              <a:avLst/>
            </a:prstGeom>
          </p:spPr>
        </p:pic>
      </p:grpSp>
      <p:sp>
        <p:nvSpPr>
          <p:cNvPr id="56" name="TextBox 55">
            <a:extLst>
              <a:ext uri="{FF2B5EF4-FFF2-40B4-BE49-F238E27FC236}">
                <a16:creationId xmlns:a16="http://schemas.microsoft.com/office/drawing/2014/main" id="{76DAB019-4CE5-F36A-4062-97E50D6CF51C}"/>
              </a:ext>
            </a:extLst>
          </p:cNvPr>
          <p:cNvSpPr txBox="1"/>
          <p:nvPr/>
        </p:nvSpPr>
        <p:spPr>
          <a:xfrm>
            <a:off x="1352650" y="2575637"/>
            <a:ext cx="1533542" cy="338554"/>
          </a:xfrm>
          <a:prstGeom prst="rect">
            <a:avLst/>
          </a:prstGeom>
          <a:noFill/>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73737"/>
                </a:solidFill>
                <a:effectLst/>
                <a:uLnTx/>
                <a:uFillTx/>
                <a:latin typeface="Arial"/>
                <a:ea typeface="+mn-ea"/>
                <a:cs typeface="+mn-cs"/>
              </a:rPr>
              <a:t>Baseline Hb</a:t>
            </a:r>
          </a:p>
        </p:txBody>
      </p:sp>
      <p:sp>
        <p:nvSpPr>
          <p:cNvPr id="57" name="TextBox 56">
            <a:extLst>
              <a:ext uri="{FF2B5EF4-FFF2-40B4-BE49-F238E27FC236}">
                <a16:creationId xmlns:a16="http://schemas.microsoft.com/office/drawing/2014/main" id="{5977101B-6151-C03E-F8F8-B34132D47F5C}"/>
              </a:ext>
            </a:extLst>
          </p:cNvPr>
          <p:cNvSpPr txBox="1"/>
          <p:nvPr/>
        </p:nvSpPr>
        <p:spPr>
          <a:xfrm>
            <a:off x="4151313" y="2452527"/>
            <a:ext cx="1735044" cy="584775"/>
          </a:xfrm>
          <a:prstGeom prst="rect">
            <a:avLst/>
          </a:prstGeom>
          <a:noFill/>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73737"/>
                </a:solidFill>
                <a:effectLst/>
                <a:uLnTx/>
                <a:uFillTx/>
                <a:latin typeface="Arial"/>
                <a:ea typeface="+mn-ea"/>
                <a:cs typeface="+mn-cs"/>
              </a:rPr>
              <a:t>Likely tolerance of </a:t>
            </a:r>
            <a:r>
              <a:rPr kumimoji="0" lang="en-GB" sz="1600" b="0" i="0" u="none" strike="noStrike" kern="1200" cap="none" spc="0" normalizeH="0" baseline="0" noProof="0" dirty="0" err="1">
                <a:ln>
                  <a:noFill/>
                </a:ln>
                <a:solidFill>
                  <a:srgbClr val="373737"/>
                </a:solidFill>
                <a:effectLst/>
                <a:uLnTx/>
                <a:uFillTx/>
                <a:latin typeface="Arial"/>
                <a:ea typeface="+mn-ea"/>
                <a:cs typeface="+mn-cs"/>
              </a:rPr>
              <a:t>anemia</a:t>
            </a:r>
            <a:endParaRPr kumimoji="0" lang="en-GB" sz="1600" b="0" i="0" u="none" strike="noStrike" kern="1200" cap="none" spc="0" normalizeH="0" baseline="0" noProof="0" dirty="0">
              <a:ln>
                <a:noFill/>
              </a:ln>
              <a:solidFill>
                <a:srgbClr val="373737"/>
              </a:solidFill>
              <a:effectLst/>
              <a:uLnTx/>
              <a:uFillTx/>
              <a:latin typeface="Arial"/>
              <a:ea typeface="+mn-ea"/>
              <a:cs typeface="+mn-cs"/>
            </a:endParaRPr>
          </a:p>
        </p:txBody>
      </p:sp>
      <p:grpSp>
        <p:nvGrpSpPr>
          <p:cNvPr id="69" name="Group 68">
            <a:extLst>
              <a:ext uri="{FF2B5EF4-FFF2-40B4-BE49-F238E27FC236}">
                <a16:creationId xmlns:a16="http://schemas.microsoft.com/office/drawing/2014/main" id="{A0CC8501-F1C8-B162-B0F2-C99D8B250ACD}"/>
              </a:ext>
            </a:extLst>
          </p:cNvPr>
          <p:cNvGrpSpPr/>
          <p:nvPr/>
        </p:nvGrpSpPr>
        <p:grpSpPr>
          <a:xfrm>
            <a:off x="3497031" y="2419826"/>
            <a:ext cx="650177" cy="650177"/>
            <a:chOff x="3097499" y="2317306"/>
            <a:chExt cx="650177" cy="650177"/>
          </a:xfrm>
        </p:grpSpPr>
        <p:sp>
          <p:nvSpPr>
            <p:cNvPr id="47" name="Oval 46">
              <a:extLst>
                <a:ext uri="{FF2B5EF4-FFF2-40B4-BE49-F238E27FC236}">
                  <a16:creationId xmlns:a16="http://schemas.microsoft.com/office/drawing/2014/main" id="{D87E8E28-54E7-7D33-3C8C-4B926A19F91D}"/>
                </a:ext>
              </a:extLst>
            </p:cNvPr>
            <p:cNvSpPr/>
            <p:nvPr/>
          </p:nvSpPr>
          <p:spPr>
            <a:xfrm>
              <a:off x="3097499" y="2317306"/>
              <a:ext cx="650177" cy="650177"/>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60" name="Graphic 59">
              <a:extLst>
                <a:ext uri="{FF2B5EF4-FFF2-40B4-BE49-F238E27FC236}">
                  <a16:creationId xmlns:a16="http://schemas.microsoft.com/office/drawing/2014/main" id="{C303A203-380E-F555-C3EC-7F44BCD824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9387" y="2394204"/>
              <a:ext cx="362643" cy="494514"/>
            </a:xfrm>
            <a:prstGeom prst="rect">
              <a:avLst/>
            </a:prstGeom>
          </p:spPr>
        </p:pic>
        <p:cxnSp>
          <p:nvCxnSpPr>
            <p:cNvPr id="62" name="Straight Arrow Connector 61">
              <a:extLst>
                <a:ext uri="{FF2B5EF4-FFF2-40B4-BE49-F238E27FC236}">
                  <a16:creationId xmlns:a16="http://schemas.microsoft.com/office/drawing/2014/main" id="{E21F48A8-2A48-D7C9-FC88-1BF5B68D2070}"/>
                </a:ext>
              </a:extLst>
            </p:cNvPr>
            <p:cNvCxnSpPr>
              <a:cxnSpLocks/>
            </p:cNvCxnSpPr>
            <p:nvPr/>
          </p:nvCxnSpPr>
          <p:spPr>
            <a:xfrm>
              <a:off x="3430708" y="2502170"/>
              <a:ext cx="0" cy="175196"/>
            </a:xfrm>
            <a:prstGeom prst="straightConnector1">
              <a:avLst/>
            </a:prstGeom>
            <a:ln w="19050" cap="rnd">
              <a:solidFill>
                <a:schemeClr val="bg1"/>
              </a:solidFill>
              <a:round/>
              <a:tailEnd type="arrow"/>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662ED983-12EA-8A41-46E0-C59D579E7F3A}"/>
                </a:ext>
              </a:extLst>
            </p:cNvPr>
            <p:cNvSpPr/>
            <p:nvPr/>
          </p:nvSpPr>
          <p:spPr>
            <a:xfrm>
              <a:off x="3308749" y="2688542"/>
              <a:ext cx="81965" cy="61913"/>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Oval 64">
              <a:extLst>
                <a:ext uri="{FF2B5EF4-FFF2-40B4-BE49-F238E27FC236}">
                  <a16:creationId xmlns:a16="http://schemas.microsoft.com/office/drawing/2014/main" id="{7454530F-68AE-14EF-63F1-7DE8B7A13CC8}"/>
                </a:ext>
              </a:extLst>
            </p:cNvPr>
            <p:cNvSpPr/>
            <p:nvPr/>
          </p:nvSpPr>
          <p:spPr>
            <a:xfrm>
              <a:off x="3423050" y="2705121"/>
              <a:ext cx="72626" cy="54859"/>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7249771A-32B5-DD8D-440C-37087F1359C8}"/>
                </a:ext>
              </a:extLst>
            </p:cNvPr>
            <p:cNvSpPr/>
            <p:nvPr/>
          </p:nvSpPr>
          <p:spPr>
            <a:xfrm>
              <a:off x="3358763" y="2767123"/>
              <a:ext cx="60526" cy="45719"/>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7" name="TextBox 66">
            <a:extLst>
              <a:ext uri="{FF2B5EF4-FFF2-40B4-BE49-F238E27FC236}">
                <a16:creationId xmlns:a16="http://schemas.microsoft.com/office/drawing/2014/main" id="{CB011274-33F2-5782-CA3D-B866F91C20BA}"/>
              </a:ext>
            </a:extLst>
          </p:cNvPr>
          <p:cNvSpPr txBox="1"/>
          <p:nvPr/>
        </p:nvSpPr>
        <p:spPr>
          <a:xfrm>
            <a:off x="6995180" y="2452527"/>
            <a:ext cx="1825461" cy="584775"/>
          </a:xfrm>
          <a:prstGeom prst="rect">
            <a:avLst/>
          </a:prstGeom>
          <a:noFill/>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73737"/>
                </a:solidFill>
                <a:effectLst/>
                <a:uLnTx/>
                <a:uFillTx/>
                <a:latin typeface="Arial"/>
                <a:ea typeface="+mn-ea"/>
                <a:cs typeface="+mn-cs"/>
              </a:rPr>
              <a:t>Baseline thrombocytopenia</a:t>
            </a:r>
          </a:p>
        </p:txBody>
      </p:sp>
      <p:sp>
        <p:nvSpPr>
          <p:cNvPr id="68" name="TextBox 67">
            <a:extLst>
              <a:ext uri="{FF2B5EF4-FFF2-40B4-BE49-F238E27FC236}">
                <a16:creationId xmlns:a16="http://schemas.microsoft.com/office/drawing/2014/main" id="{EC530318-F07C-1879-4E5C-E93853CE0497}"/>
              </a:ext>
            </a:extLst>
          </p:cNvPr>
          <p:cNvSpPr txBox="1"/>
          <p:nvPr/>
        </p:nvSpPr>
        <p:spPr>
          <a:xfrm>
            <a:off x="9782305" y="2452527"/>
            <a:ext cx="1248112" cy="584775"/>
          </a:xfrm>
          <a:prstGeom prst="rect">
            <a:avLst/>
          </a:prstGeom>
          <a:noFill/>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73737"/>
                </a:solidFill>
                <a:effectLst/>
                <a:uLnTx/>
                <a:uFillTx/>
                <a:latin typeface="Arial"/>
                <a:ea typeface="+mn-ea"/>
                <a:cs typeface="+mn-cs"/>
              </a:rPr>
              <a:t>MF-related symptoms</a:t>
            </a:r>
          </a:p>
        </p:txBody>
      </p:sp>
      <p:grpSp>
        <p:nvGrpSpPr>
          <p:cNvPr id="10" name="Group 9">
            <a:extLst>
              <a:ext uri="{FF2B5EF4-FFF2-40B4-BE49-F238E27FC236}">
                <a16:creationId xmlns:a16="http://schemas.microsoft.com/office/drawing/2014/main" id="{BD63D8B0-C6D6-733B-5C32-D37EA3E39F09}"/>
              </a:ext>
            </a:extLst>
          </p:cNvPr>
          <p:cNvGrpSpPr/>
          <p:nvPr/>
        </p:nvGrpSpPr>
        <p:grpSpPr>
          <a:xfrm>
            <a:off x="6311742" y="2419826"/>
            <a:ext cx="650177" cy="650177"/>
            <a:chOff x="6713823" y="2419826"/>
            <a:chExt cx="650177" cy="650177"/>
          </a:xfrm>
        </p:grpSpPr>
        <p:sp>
          <p:nvSpPr>
            <p:cNvPr id="50" name="Oval 49">
              <a:extLst>
                <a:ext uri="{FF2B5EF4-FFF2-40B4-BE49-F238E27FC236}">
                  <a16:creationId xmlns:a16="http://schemas.microsoft.com/office/drawing/2014/main" id="{AE6BFC5B-6F60-2C97-2EF5-86DC9DADCB9E}"/>
                </a:ext>
              </a:extLst>
            </p:cNvPr>
            <p:cNvSpPr/>
            <p:nvPr/>
          </p:nvSpPr>
          <p:spPr>
            <a:xfrm>
              <a:off x="6713823" y="2419826"/>
              <a:ext cx="650177" cy="650177"/>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1" name="Graphic 70">
              <a:extLst>
                <a:ext uri="{FF2B5EF4-FFF2-40B4-BE49-F238E27FC236}">
                  <a16:creationId xmlns:a16="http://schemas.microsoft.com/office/drawing/2014/main" id="{6B82DB70-2DC8-470D-BC7C-4DF9878401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8475" y="2528856"/>
              <a:ext cx="355636" cy="432117"/>
            </a:xfrm>
            <a:prstGeom prst="rect">
              <a:avLst/>
            </a:prstGeom>
          </p:spPr>
        </p:pic>
      </p:grpSp>
      <p:grpSp>
        <p:nvGrpSpPr>
          <p:cNvPr id="11" name="Group 10">
            <a:extLst>
              <a:ext uri="{FF2B5EF4-FFF2-40B4-BE49-F238E27FC236}">
                <a16:creationId xmlns:a16="http://schemas.microsoft.com/office/drawing/2014/main" id="{4D4913B8-484B-877D-05AA-6598ABE239DE}"/>
              </a:ext>
            </a:extLst>
          </p:cNvPr>
          <p:cNvGrpSpPr/>
          <p:nvPr/>
        </p:nvGrpSpPr>
        <p:grpSpPr>
          <a:xfrm>
            <a:off x="9120000" y="2419826"/>
            <a:ext cx="650177" cy="650177"/>
            <a:chOff x="9768000" y="2419826"/>
            <a:chExt cx="650177" cy="650177"/>
          </a:xfrm>
        </p:grpSpPr>
        <p:sp>
          <p:nvSpPr>
            <p:cNvPr id="53" name="Oval 52">
              <a:extLst>
                <a:ext uri="{FF2B5EF4-FFF2-40B4-BE49-F238E27FC236}">
                  <a16:creationId xmlns:a16="http://schemas.microsoft.com/office/drawing/2014/main" id="{1CAAC6A0-D183-36F9-3D78-DA7B0199FBD3}"/>
                </a:ext>
              </a:extLst>
            </p:cNvPr>
            <p:cNvSpPr/>
            <p:nvPr/>
          </p:nvSpPr>
          <p:spPr>
            <a:xfrm>
              <a:off x="9768000" y="2419826"/>
              <a:ext cx="650177" cy="650177"/>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93" name="Group 92">
              <a:extLst>
                <a:ext uri="{FF2B5EF4-FFF2-40B4-BE49-F238E27FC236}">
                  <a16:creationId xmlns:a16="http://schemas.microsoft.com/office/drawing/2014/main" id="{4F68C958-AEE9-A26A-619D-165720BD3203}"/>
                </a:ext>
              </a:extLst>
            </p:cNvPr>
            <p:cNvGrpSpPr/>
            <p:nvPr/>
          </p:nvGrpSpPr>
          <p:grpSpPr>
            <a:xfrm>
              <a:off x="9930196" y="2490981"/>
              <a:ext cx="325784" cy="507868"/>
              <a:chOff x="8586309" y="-1553016"/>
              <a:chExt cx="614363" cy="957736"/>
            </a:xfrm>
          </p:grpSpPr>
          <p:sp>
            <p:nvSpPr>
              <p:cNvPr id="77" name="Freeform: Shape 76">
                <a:extLst>
                  <a:ext uri="{FF2B5EF4-FFF2-40B4-BE49-F238E27FC236}">
                    <a16:creationId xmlns:a16="http://schemas.microsoft.com/office/drawing/2014/main" id="{DE047FF9-F48B-8808-269A-3B0A8BBE179D}"/>
                  </a:ext>
                </a:extLst>
              </p:cNvPr>
              <p:cNvSpPr/>
              <p:nvPr/>
            </p:nvSpPr>
            <p:spPr>
              <a:xfrm rot="16200000">
                <a:off x="8414623" y="-1381330"/>
                <a:ext cx="957736" cy="614363"/>
              </a:xfrm>
              <a:custGeom>
                <a:avLst/>
                <a:gdLst>
                  <a:gd name="connsiteX0" fmla="*/ 1664 w 957736"/>
                  <a:gd name="connsiteY0" fmla="*/ 461910 h 614363"/>
                  <a:gd name="connsiteX1" fmla="*/ 352 w 957736"/>
                  <a:gd name="connsiteY1" fmla="*/ 436603 h 614363"/>
                  <a:gd name="connsiteX2" fmla="*/ 18098 w 957736"/>
                  <a:gd name="connsiteY2" fmla="*/ 417905 h 614363"/>
                  <a:gd name="connsiteX3" fmla="*/ 427683 w 957736"/>
                  <a:gd name="connsiteY3" fmla="*/ 420395 h 614363"/>
                  <a:gd name="connsiteX4" fmla="*/ 658529 w 957736"/>
                  <a:gd name="connsiteY4" fmla="*/ 502882 h 614363"/>
                  <a:gd name="connsiteX5" fmla="*/ 786742 w 957736"/>
                  <a:gd name="connsiteY5" fmla="*/ 566807 h 614363"/>
                  <a:gd name="connsiteX6" fmla="*/ 901282 w 957736"/>
                  <a:gd name="connsiteY6" fmla="*/ 508405 h 614363"/>
                  <a:gd name="connsiteX7" fmla="*/ 878012 w 957736"/>
                  <a:gd name="connsiteY7" fmla="*/ 381913 h 614363"/>
                  <a:gd name="connsiteX8" fmla="*/ 859631 w 957736"/>
                  <a:gd name="connsiteY8" fmla="*/ 365162 h 614363"/>
                  <a:gd name="connsiteX9" fmla="*/ 865562 w 957736"/>
                  <a:gd name="connsiteY9" fmla="*/ 242699 h 614363"/>
                  <a:gd name="connsiteX10" fmla="*/ 909748 w 957736"/>
                  <a:gd name="connsiteY10" fmla="*/ 176238 h 614363"/>
                  <a:gd name="connsiteX11" fmla="*/ 785701 w 957736"/>
                  <a:gd name="connsiteY11" fmla="*/ 47618 h 614363"/>
                  <a:gd name="connsiteX12" fmla="*/ 682071 w 957736"/>
                  <a:gd name="connsiteY12" fmla="*/ 94973 h 614363"/>
                  <a:gd name="connsiteX13" fmla="*/ 360724 w 957736"/>
                  <a:gd name="connsiteY13" fmla="*/ 195253 h 614363"/>
                  <a:gd name="connsiteX14" fmla="*/ 23531 w 957736"/>
                  <a:gd name="connsiteY14" fmla="*/ 195117 h 614363"/>
                  <a:gd name="connsiteX15" fmla="*/ 35 w 957736"/>
                  <a:gd name="connsiteY15" fmla="*/ 174880 h 614363"/>
                  <a:gd name="connsiteX16" fmla="*/ 23124 w 957736"/>
                  <a:gd name="connsiteY16" fmla="*/ 149391 h 614363"/>
                  <a:gd name="connsiteX17" fmla="*/ 394271 w 957736"/>
                  <a:gd name="connsiteY17" fmla="*/ 149618 h 614363"/>
                  <a:gd name="connsiteX18" fmla="*/ 629600 w 957736"/>
                  <a:gd name="connsiteY18" fmla="*/ 75461 h 614363"/>
                  <a:gd name="connsiteX19" fmla="*/ 778231 w 957736"/>
                  <a:gd name="connsiteY19" fmla="*/ 2164 h 614363"/>
                  <a:gd name="connsiteX20" fmla="*/ 942526 w 957736"/>
                  <a:gd name="connsiteY20" fmla="*/ 87322 h 614363"/>
                  <a:gd name="connsiteX21" fmla="*/ 904497 w 957736"/>
                  <a:gd name="connsiteY21" fmla="*/ 268866 h 614363"/>
                  <a:gd name="connsiteX22" fmla="*/ 882223 w 957736"/>
                  <a:gd name="connsiteY22" fmla="*/ 300920 h 614363"/>
                  <a:gd name="connsiteX23" fmla="*/ 903546 w 957736"/>
                  <a:gd name="connsiteY23" fmla="*/ 344517 h 614363"/>
                  <a:gd name="connsiteX24" fmla="*/ 953029 w 957736"/>
                  <a:gd name="connsiteY24" fmla="*/ 495503 h 614363"/>
                  <a:gd name="connsiteX25" fmla="*/ 843831 w 957736"/>
                  <a:gd name="connsiteY25" fmla="*/ 608413 h 614363"/>
                  <a:gd name="connsiteX26" fmla="*/ 731464 w 957736"/>
                  <a:gd name="connsiteY26" fmla="*/ 597457 h 614363"/>
                  <a:gd name="connsiteX27" fmla="*/ 636028 w 957736"/>
                  <a:gd name="connsiteY27" fmla="*/ 541771 h 614363"/>
                  <a:gd name="connsiteX28" fmla="*/ 390559 w 957736"/>
                  <a:gd name="connsiteY28" fmla="*/ 463449 h 614363"/>
                  <a:gd name="connsiteX29" fmla="*/ 23893 w 957736"/>
                  <a:gd name="connsiteY29" fmla="*/ 463132 h 614363"/>
                  <a:gd name="connsiteX30" fmla="*/ 1755 w 957736"/>
                  <a:gd name="connsiteY30" fmla="*/ 462046 h 61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7736" h="614363">
                    <a:moveTo>
                      <a:pt x="1664" y="461910"/>
                    </a:moveTo>
                    <a:cubicBezTo>
                      <a:pt x="1166" y="451497"/>
                      <a:pt x="1121" y="444027"/>
                      <a:pt x="352" y="436603"/>
                    </a:cubicBezTo>
                    <a:cubicBezTo>
                      <a:pt x="-1052" y="423202"/>
                      <a:pt x="3928" y="417814"/>
                      <a:pt x="18098" y="417905"/>
                    </a:cubicBezTo>
                    <a:cubicBezTo>
                      <a:pt x="154642" y="418810"/>
                      <a:pt x="291185" y="417452"/>
                      <a:pt x="427683" y="420395"/>
                    </a:cubicBezTo>
                    <a:cubicBezTo>
                      <a:pt x="512750" y="422206"/>
                      <a:pt x="589533" y="452720"/>
                      <a:pt x="658529" y="502882"/>
                    </a:cubicBezTo>
                    <a:cubicBezTo>
                      <a:pt x="697600" y="531313"/>
                      <a:pt x="737304" y="558885"/>
                      <a:pt x="786742" y="566807"/>
                    </a:cubicBezTo>
                    <a:cubicBezTo>
                      <a:pt x="834505" y="574459"/>
                      <a:pt x="879325" y="551686"/>
                      <a:pt x="901282" y="508405"/>
                    </a:cubicBezTo>
                    <a:cubicBezTo>
                      <a:pt x="922832" y="465939"/>
                      <a:pt x="913597" y="415641"/>
                      <a:pt x="878012" y="381913"/>
                    </a:cubicBezTo>
                    <a:cubicBezTo>
                      <a:pt x="871991" y="376208"/>
                      <a:pt x="865381" y="371093"/>
                      <a:pt x="859631" y="365162"/>
                    </a:cubicBezTo>
                    <a:cubicBezTo>
                      <a:pt x="825269" y="329713"/>
                      <a:pt x="827352" y="276925"/>
                      <a:pt x="865562" y="242699"/>
                    </a:cubicBezTo>
                    <a:cubicBezTo>
                      <a:pt x="886297" y="224137"/>
                      <a:pt x="903501" y="204262"/>
                      <a:pt x="909748" y="176238"/>
                    </a:cubicBezTo>
                    <a:cubicBezTo>
                      <a:pt x="926499" y="101085"/>
                      <a:pt x="860401" y="29735"/>
                      <a:pt x="785701" y="47618"/>
                    </a:cubicBezTo>
                    <a:cubicBezTo>
                      <a:pt x="749301" y="56355"/>
                      <a:pt x="711861" y="72563"/>
                      <a:pt x="682071" y="94973"/>
                    </a:cubicBezTo>
                    <a:cubicBezTo>
                      <a:pt x="586138" y="167138"/>
                      <a:pt x="479973" y="198241"/>
                      <a:pt x="360724" y="195253"/>
                    </a:cubicBezTo>
                    <a:cubicBezTo>
                      <a:pt x="248402" y="192446"/>
                      <a:pt x="135944" y="194664"/>
                      <a:pt x="23531" y="195117"/>
                    </a:cubicBezTo>
                    <a:cubicBezTo>
                      <a:pt x="8727" y="195162"/>
                      <a:pt x="-645" y="193940"/>
                      <a:pt x="35" y="174880"/>
                    </a:cubicBezTo>
                    <a:cubicBezTo>
                      <a:pt x="623" y="157993"/>
                      <a:pt x="2434" y="149210"/>
                      <a:pt x="23124" y="149391"/>
                    </a:cubicBezTo>
                    <a:cubicBezTo>
                      <a:pt x="146855" y="150251"/>
                      <a:pt x="270586" y="149572"/>
                      <a:pt x="394271" y="149618"/>
                    </a:cubicBezTo>
                    <a:cubicBezTo>
                      <a:pt x="480561" y="149618"/>
                      <a:pt x="559246" y="126257"/>
                      <a:pt x="629600" y="75461"/>
                    </a:cubicBezTo>
                    <a:cubicBezTo>
                      <a:pt x="674963" y="42728"/>
                      <a:pt x="721096" y="11626"/>
                      <a:pt x="778231" y="2164"/>
                    </a:cubicBezTo>
                    <a:cubicBezTo>
                      <a:pt x="846593" y="-9154"/>
                      <a:pt x="912601" y="24619"/>
                      <a:pt x="942526" y="87322"/>
                    </a:cubicBezTo>
                    <a:cubicBezTo>
                      <a:pt x="972225" y="149618"/>
                      <a:pt x="956425" y="222416"/>
                      <a:pt x="904497" y="268866"/>
                    </a:cubicBezTo>
                    <a:cubicBezTo>
                      <a:pt x="894944" y="277378"/>
                      <a:pt x="885935" y="289013"/>
                      <a:pt x="882223" y="300920"/>
                    </a:cubicBezTo>
                    <a:cubicBezTo>
                      <a:pt x="876246" y="320070"/>
                      <a:pt x="889919" y="332384"/>
                      <a:pt x="903546" y="344517"/>
                    </a:cubicBezTo>
                    <a:cubicBezTo>
                      <a:pt x="949000" y="385037"/>
                      <a:pt x="967200" y="436014"/>
                      <a:pt x="953029" y="495503"/>
                    </a:cubicBezTo>
                    <a:cubicBezTo>
                      <a:pt x="939176" y="553724"/>
                      <a:pt x="901509" y="591798"/>
                      <a:pt x="843831" y="608413"/>
                    </a:cubicBezTo>
                    <a:cubicBezTo>
                      <a:pt x="805259" y="619505"/>
                      <a:pt x="766822" y="614661"/>
                      <a:pt x="731464" y="597457"/>
                    </a:cubicBezTo>
                    <a:cubicBezTo>
                      <a:pt x="698415" y="581340"/>
                      <a:pt x="665637" y="563412"/>
                      <a:pt x="636028" y="541771"/>
                    </a:cubicBezTo>
                    <a:cubicBezTo>
                      <a:pt x="562505" y="488078"/>
                      <a:pt x="480742" y="463449"/>
                      <a:pt x="390559" y="463449"/>
                    </a:cubicBezTo>
                    <a:cubicBezTo>
                      <a:pt x="268322" y="463449"/>
                      <a:pt x="146130" y="463268"/>
                      <a:pt x="23893" y="463132"/>
                    </a:cubicBezTo>
                    <a:cubicBezTo>
                      <a:pt x="17238" y="463132"/>
                      <a:pt x="10538" y="462499"/>
                      <a:pt x="1755" y="462046"/>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BA653421-A90F-1C1C-D49D-F04863F3A96B}"/>
                  </a:ext>
                </a:extLst>
              </p:cNvPr>
              <p:cNvSpPr/>
              <p:nvPr/>
            </p:nvSpPr>
            <p:spPr>
              <a:xfrm rot="16200000">
                <a:off x="8653021" y="-947179"/>
                <a:ext cx="478992" cy="122600"/>
              </a:xfrm>
              <a:custGeom>
                <a:avLst/>
                <a:gdLst>
                  <a:gd name="connsiteX0" fmla="*/ 89 w 592066"/>
                  <a:gd name="connsiteY0" fmla="*/ 149538 h 149566"/>
                  <a:gd name="connsiteX1" fmla="*/ 949 w 592066"/>
                  <a:gd name="connsiteY1" fmla="*/ 11908 h 149566"/>
                  <a:gd name="connsiteX2" fmla="*/ 19828 w 592066"/>
                  <a:gd name="connsiteY2" fmla="*/ 681 h 149566"/>
                  <a:gd name="connsiteX3" fmla="*/ 219029 w 592066"/>
                  <a:gd name="connsiteY3" fmla="*/ 137 h 149566"/>
                  <a:gd name="connsiteX4" fmla="*/ 513303 w 592066"/>
                  <a:gd name="connsiteY4" fmla="*/ 318 h 149566"/>
                  <a:gd name="connsiteX5" fmla="*/ 586871 w 592066"/>
                  <a:gd name="connsiteY5" fmla="*/ 102318 h 149566"/>
                  <a:gd name="connsiteX6" fmla="*/ 513982 w 592066"/>
                  <a:gd name="connsiteY6" fmla="*/ 149357 h 149566"/>
                  <a:gd name="connsiteX7" fmla="*/ 131471 w 592066"/>
                  <a:gd name="connsiteY7" fmla="*/ 149538 h 149566"/>
                  <a:gd name="connsiteX8" fmla="*/ 180 w 592066"/>
                  <a:gd name="connsiteY8" fmla="*/ 149538 h 14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66" h="149566">
                    <a:moveTo>
                      <a:pt x="89" y="149538"/>
                    </a:moveTo>
                    <a:cubicBezTo>
                      <a:pt x="89" y="102001"/>
                      <a:pt x="-409" y="56955"/>
                      <a:pt x="949" y="11908"/>
                    </a:cubicBezTo>
                    <a:cubicBezTo>
                      <a:pt x="1085" y="7788"/>
                      <a:pt x="13218" y="771"/>
                      <a:pt x="19828" y="681"/>
                    </a:cubicBezTo>
                    <a:cubicBezTo>
                      <a:pt x="86198" y="-180"/>
                      <a:pt x="152614" y="137"/>
                      <a:pt x="219029" y="137"/>
                    </a:cubicBezTo>
                    <a:cubicBezTo>
                      <a:pt x="317135" y="137"/>
                      <a:pt x="415196" y="-270"/>
                      <a:pt x="513303" y="318"/>
                    </a:cubicBezTo>
                    <a:cubicBezTo>
                      <a:pt x="570754" y="681"/>
                      <a:pt x="605886" y="50119"/>
                      <a:pt x="586871" y="102318"/>
                    </a:cubicBezTo>
                    <a:cubicBezTo>
                      <a:pt x="576187" y="131565"/>
                      <a:pt x="549838" y="149266"/>
                      <a:pt x="513982" y="149357"/>
                    </a:cubicBezTo>
                    <a:cubicBezTo>
                      <a:pt x="386493" y="149674"/>
                      <a:pt x="258960" y="149538"/>
                      <a:pt x="131471" y="149538"/>
                    </a:cubicBezTo>
                    <a:cubicBezTo>
                      <a:pt x="88643" y="149538"/>
                      <a:pt x="45770" y="149538"/>
                      <a:pt x="180" y="149538"/>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73737"/>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8848FA87-DAB1-078D-397F-3469A43530FF}"/>
                  </a:ext>
                </a:extLst>
              </p:cNvPr>
              <p:cNvSpPr/>
              <p:nvPr/>
            </p:nvSpPr>
            <p:spPr>
              <a:xfrm rot="16200000">
                <a:off x="8932240" y="-1260591"/>
                <a:ext cx="72769" cy="72583"/>
              </a:xfrm>
              <a:custGeom>
                <a:avLst/>
                <a:gdLst>
                  <a:gd name="connsiteX0" fmla="*/ 37141 w 72770"/>
                  <a:gd name="connsiteY0" fmla="*/ 0 h 72583"/>
                  <a:gd name="connsiteX1" fmla="*/ 72771 w 72770"/>
                  <a:gd name="connsiteY1" fmla="*/ 36173 h 72583"/>
                  <a:gd name="connsiteX2" fmla="*/ 37005 w 72770"/>
                  <a:gd name="connsiteY2" fmla="*/ 72573 h 72583"/>
                  <a:gd name="connsiteX3" fmla="*/ 17 w 72770"/>
                  <a:gd name="connsiteY3" fmla="*/ 37441 h 72583"/>
                  <a:gd name="connsiteX4" fmla="*/ 37141 w 72770"/>
                  <a:gd name="connsiteY4" fmla="*/ 0 h 7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 h="72583">
                    <a:moveTo>
                      <a:pt x="37141" y="0"/>
                    </a:moveTo>
                    <a:cubicBezTo>
                      <a:pt x="57016" y="45"/>
                      <a:pt x="72725" y="15981"/>
                      <a:pt x="72771" y="36173"/>
                    </a:cubicBezTo>
                    <a:cubicBezTo>
                      <a:pt x="72816" y="55776"/>
                      <a:pt x="56835" y="72075"/>
                      <a:pt x="37005" y="72573"/>
                    </a:cubicBezTo>
                    <a:cubicBezTo>
                      <a:pt x="17538" y="73071"/>
                      <a:pt x="606" y="56999"/>
                      <a:pt x="17" y="37441"/>
                    </a:cubicBezTo>
                    <a:cubicBezTo>
                      <a:pt x="-617" y="17204"/>
                      <a:pt x="16496" y="-45"/>
                      <a:pt x="37141" y="0"/>
                    </a:cubicBezTo>
                    <a:close/>
                  </a:path>
                </a:pathLst>
              </a:custGeom>
              <a:no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F9088266-837C-DAB0-A126-F279761C670E}"/>
                  </a:ext>
                </a:extLst>
              </p:cNvPr>
              <p:cNvSpPr/>
              <p:nvPr/>
            </p:nvSpPr>
            <p:spPr>
              <a:xfrm rot="16200000">
                <a:off x="8678318" y="-1437323"/>
                <a:ext cx="68508" cy="68389"/>
              </a:xfrm>
              <a:custGeom>
                <a:avLst/>
                <a:gdLst>
                  <a:gd name="connsiteX0" fmla="*/ 35513 w 68508"/>
                  <a:gd name="connsiteY0" fmla="*/ 8 h 68389"/>
                  <a:gd name="connsiteX1" fmla="*/ 68472 w 68508"/>
                  <a:gd name="connsiteY1" fmla="*/ 34914 h 68389"/>
                  <a:gd name="connsiteX2" fmla="*/ 33295 w 68508"/>
                  <a:gd name="connsiteY2" fmla="*/ 68370 h 68389"/>
                  <a:gd name="connsiteX3" fmla="*/ 19 w 68508"/>
                  <a:gd name="connsiteY3" fmla="*/ 32967 h 68389"/>
                  <a:gd name="connsiteX4" fmla="*/ 35513 w 68508"/>
                  <a:gd name="connsiteY4" fmla="*/ 8 h 68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8" h="68389">
                    <a:moveTo>
                      <a:pt x="35513" y="8"/>
                    </a:moveTo>
                    <a:cubicBezTo>
                      <a:pt x="54981" y="416"/>
                      <a:pt x="69332" y="15628"/>
                      <a:pt x="68472" y="34914"/>
                    </a:cubicBezTo>
                    <a:cubicBezTo>
                      <a:pt x="67612" y="54064"/>
                      <a:pt x="51902" y="69004"/>
                      <a:pt x="33295" y="68370"/>
                    </a:cubicBezTo>
                    <a:cubicBezTo>
                      <a:pt x="14507" y="67737"/>
                      <a:pt x="-615" y="51619"/>
                      <a:pt x="19" y="32967"/>
                    </a:cubicBezTo>
                    <a:cubicBezTo>
                      <a:pt x="698" y="14088"/>
                      <a:pt x="16272" y="-399"/>
                      <a:pt x="35513" y="8"/>
                    </a:cubicBezTo>
                    <a:close/>
                  </a:path>
                </a:pathLst>
              </a:custGeom>
              <a:no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658F7BA0-6DC7-7FD7-91C0-876C48A7C0DE}"/>
                  </a:ext>
                </a:extLst>
              </p:cNvPr>
              <p:cNvSpPr/>
              <p:nvPr/>
            </p:nvSpPr>
            <p:spPr>
              <a:xfrm rot="16200000">
                <a:off x="8750157" y="-1335936"/>
                <a:ext cx="58131" cy="58317"/>
              </a:xfrm>
              <a:custGeom>
                <a:avLst/>
                <a:gdLst>
                  <a:gd name="connsiteX0" fmla="*/ 58132 w 58131"/>
                  <a:gd name="connsiteY0" fmla="*/ 30955 h 58317"/>
                  <a:gd name="connsiteX1" fmla="*/ 30017 w 58131"/>
                  <a:gd name="connsiteY1" fmla="*/ 58300 h 58317"/>
                  <a:gd name="connsiteX2" fmla="*/ 1 w 58131"/>
                  <a:gd name="connsiteY2" fmla="*/ 29551 h 58317"/>
                  <a:gd name="connsiteX3" fmla="*/ 27527 w 58131"/>
                  <a:gd name="connsiteY3" fmla="*/ 124 h 58317"/>
                  <a:gd name="connsiteX4" fmla="*/ 58086 w 58131"/>
                  <a:gd name="connsiteY4" fmla="*/ 30955 h 58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31" h="58317">
                    <a:moveTo>
                      <a:pt x="58132" y="30955"/>
                    </a:moveTo>
                    <a:cubicBezTo>
                      <a:pt x="56049" y="46212"/>
                      <a:pt x="48534" y="57711"/>
                      <a:pt x="30017" y="58300"/>
                    </a:cubicBezTo>
                    <a:cubicBezTo>
                      <a:pt x="12270" y="58843"/>
                      <a:pt x="-135" y="46936"/>
                      <a:pt x="1" y="29551"/>
                    </a:cubicBezTo>
                    <a:cubicBezTo>
                      <a:pt x="182" y="11352"/>
                      <a:pt x="10550" y="1844"/>
                      <a:pt x="27527" y="124"/>
                    </a:cubicBezTo>
                    <a:cubicBezTo>
                      <a:pt x="43554" y="-1506"/>
                      <a:pt x="57905" y="13163"/>
                      <a:pt x="58086" y="30955"/>
                    </a:cubicBezTo>
                    <a:close/>
                  </a:path>
                </a:pathLst>
              </a:custGeom>
              <a:no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CEA5E7BE-2490-E55B-6632-5C4869C301D5}"/>
                  </a:ext>
                </a:extLst>
              </p:cNvPr>
              <p:cNvSpPr/>
              <p:nvPr/>
            </p:nvSpPr>
            <p:spPr>
              <a:xfrm rot="16200000">
                <a:off x="9050929" y="-1430552"/>
                <a:ext cx="56330" cy="55688"/>
              </a:xfrm>
              <a:custGeom>
                <a:avLst/>
                <a:gdLst>
                  <a:gd name="connsiteX0" fmla="*/ 30704 w 56330"/>
                  <a:gd name="connsiteY0" fmla="*/ 55689 h 55688"/>
                  <a:gd name="connsiteX1" fmla="*/ 100 w 56330"/>
                  <a:gd name="connsiteY1" fmla="*/ 28163 h 55688"/>
                  <a:gd name="connsiteX2" fmla="*/ 28395 w 56330"/>
                  <a:gd name="connsiteY2" fmla="*/ 3 h 55688"/>
                  <a:gd name="connsiteX3" fmla="*/ 56329 w 56330"/>
                  <a:gd name="connsiteY3" fmla="*/ 28389 h 55688"/>
                  <a:gd name="connsiteX4" fmla="*/ 30704 w 56330"/>
                  <a:gd name="connsiteY4" fmla="*/ 55689 h 55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30" h="55688">
                    <a:moveTo>
                      <a:pt x="30704" y="55689"/>
                    </a:moveTo>
                    <a:cubicBezTo>
                      <a:pt x="11690" y="55055"/>
                      <a:pt x="1684" y="45412"/>
                      <a:pt x="100" y="28163"/>
                    </a:cubicBezTo>
                    <a:cubicBezTo>
                      <a:pt x="-1304" y="12679"/>
                      <a:pt x="12278" y="-223"/>
                      <a:pt x="28395" y="3"/>
                    </a:cubicBezTo>
                    <a:cubicBezTo>
                      <a:pt x="46912" y="229"/>
                      <a:pt x="56193" y="11593"/>
                      <a:pt x="56329" y="28389"/>
                    </a:cubicBezTo>
                    <a:cubicBezTo>
                      <a:pt x="56465" y="44642"/>
                      <a:pt x="46188" y="54104"/>
                      <a:pt x="30704" y="55689"/>
                    </a:cubicBezTo>
                    <a:close/>
                  </a:path>
                </a:pathLst>
              </a:custGeom>
              <a:no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719168EA-31E4-7940-8A7C-42A8D8FD3F1D}"/>
                  </a:ext>
                </a:extLst>
              </p:cNvPr>
              <p:cNvSpPr/>
              <p:nvPr/>
            </p:nvSpPr>
            <p:spPr>
              <a:xfrm rot="16200000">
                <a:off x="8917516" y="-1392757"/>
                <a:ext cx="55512" cy="56212"/>
              </a:xfrm>
              <a:custGeom>
                <a:avLst/>
                <a:gdLst>
                  <a:gd name="connsiteX0" fmla="*/ 55512 w 55512"/>
                  <a:gd name="connsiteY0" fmla="*/ 27029 h 56211"/>
                  <a:gd name="connsiteX1" fmla="*/ 27669 w 55512"/>
                  <a:gd name="connsiteY1" fmla="*/ 56140 h 56211"/>
                  <a:gd name="connsiteX2" fmla="*/ 8 w 55512"/>
                  <a:gd name="connsiteY2" fmla="*/ 27437 h 56211"/>
                  <a:gd name="connsiteX3" fmla="*/ 28711 w 55512"/>
                  <a:gd name="connsiteY3" fmla="*/ 2 h 56211"/>
                  <a:gd name="connsiteX4" fmla="*/ 55512 w 55512"/>
                  <a:gd name="connsiteY4" fmla="*/ 27075 h 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2" h="56211">
                    <a:moveTo>
                      <a:pt x="55512" y="27029"/>
                    </a:moveTo>
                    <a:cubicBezTo>
                      <a:pt x="54697" y="44958"/>
                      <a:pt x="44964" y="54872"/>
                      <a:pt x="27669" y="56140"/>
                    </a:cubicBezTo>
                    <a:cubicBezTo>
                      <a:pt x="12096" y="57317"/>
                      <a:pt x="-354" y="43780"/>
                      <a:pt x="8" y="27437"/>
                    </a:cubicBezTo>
                    <a:cubicBezTo>
                      <a:pt x="415" y="8830"/>
                      <a:pt x="11824" y="-134"/>
                      <a:pt x="28711" y="2"/>
                    </a:cubicBezTo>
                    <a:cubicBezTo>
                      <a:pt x="44964" y="137"/>
                      <a:pt x="54471" y="10188"/>
                      <a:pt x="55512" y="27075"/>
                    </a:cubicBezTo>
                    <a:close/>
                  </a:path>
                </a:pathLst>
              </a:custGeom>
              <a:no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86" name="Freeform: Shape 85">
                <a:extLst>
                  <a:ext uri="{FF2B5EF4-FFF2-40B4-BE49-F238E27FC236}">
                    <a16:creationId xmlns:a16="http://schemas.microsoft.com/office/drawing/2014/main" id="{774696F9-80B7-21EA-C71B-C96F6134F77F}"/>
                  </a:ext>
                </a:extLst>
              </p:cNvPr>
              <p:cNvSpPr/>
              <p:nvPr/>
            </p:nvSpPr>
            <p:spPr>
              <a:xfrm rot="16200000">
                <a:off x="8981873" y="-1461508"/>
                <a:ext cx="56330" cy="55688"/>
              </a:xfrm>
              <a:custGeom>
                <a:avLst/>
                <a:gdLst>
                  <a:gd name="connsiteX0" fmla="*/ 30704 w 56330"/>
                  <a:gd name="connsiteY0" fmla="*/ 55689 h 55688"/>
                  <a:gd name="connsiteX1" fmla="*/ 100 w 56330"/>
                  <a:gd name="connsiteY1" fmla="*/ 28163 h 55688"/>
                  <a:gd name="connsiteX2" fmla="*/ 28395 w 56330"/>
                  <a:gd name="connsiteY2" fmla="*/ 3 h 55688"/>
                  <a:gd name="connsiteX3" fmla="*/ 56329 w 56330"/>
                  <a:gd name="connsiteY3" fmla="*/ 28389 h 55688"/>
                  <a:gd name="connsiteX4" fmla="*/ 30704 w 56330"/>
                  <a:gd name="connsiteY4" fmla="*/ 55689 h 55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30" h="55688">
                    <a:moveTo>
                      <a:pt x="30704" y="55689"/>
                    </a:moveTo>
                    <a:cubicBezTo>
                      <a:pt x="11690" y="55055"/>
                      <a:pt x="1684" y="45412"/>
                      <a:pt x="100" y="28163"/>
                    </a:cubicBezTo>
                    <a:cubicBezTo>
                      <a:pt x="-1304" y="12679"/>
                      <a:pt x="12278" y="-223"/>
                      <a:pt x="28395" y="3"/>
                    </a:cubicBezTo>
                    <a:cubicBezTo>
                      <a:pt x="46912" y="229"/>
                      <a:pt x="56193" y="11593"/>
                      <a:pt x="56329" y="28389"/>
                    </a:cubicBezTo>
                    <a:cubicBezTo>
                      <a:pt x="56465" y="44642"/>
                      <a:pt x="46188" y="54104"/>
                      <a:pt x="30704" y="55689"/>
                    </a:cubicBezTo>
                    <a:close/>
                  </a:path>
                </a:pathLst>
              </a:custGeom>
              <a:no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pic>
            <p:nvPicPr>
              <p:cNvPr id="87" name="Graphic 86">
                <a:extLst>
                  <a:ext uri="{FF2B5EF4-FFF2-40B4-BE49-F238E27FC236}">
                    <a16:creationId xmlns:a16="http://schemas.microsoft.com/office/drawing/2014/main" id="{2C428E26-B9AD-1573-B5C6-7853536104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1550" y="-1316742"/>
                <a:ext cx="61847" cy="75148"/>
              </a:xfrm>
              <a:prstGeom prst="rect">
                <a:avLst/>
              </a:prstGeom>
            </p:spPr>
          </p:pic>
          <p:pic>
            <p:nvPicPr>
              <p:cNvPr id="91" name="Graphic 90">
                <a:extLst>
                  <a:ext uri="{FF2B5EF4-FFF2-40B4-BE49-F238E27FC236}">
                    <a16:creationId xmlns:a16="http://schemas.microsoft.com/office/drawing/2014/main" id="{5F001181-F932-DDDD-49BD-70F447651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69637" y="-1435805"/>
                <a:ext cx="61847" cy="75148"/>
              </a:xfrm>
              <a:prstGeom prst="rect">
                <a:avLst/>
              </a:prstGeom>
            </p:spPr>
          </p:pic>
          <p:pic>
            <p:nvPicPr>
              <p:cNvPr id="92" name="Graphic 91">
                <a:extLst>
                  <a:ext uri="{FF2B5EF4-FFF2-40B4-BE49-F238E27FC236}">
                    <a16:creationId xmlns:a16="http://schemas.microsoft.com/office/drawing/2014/main" id="{C1BDFFC1-573E-65C0-C8F9-A8F2B4D3CC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13069" y="-1344296"/>
                <a:ext cx="61847" cy="75147"/>
              </a:xfrm>
              <a:prstGeom prst="rect">
                <a:avLst/>
              </a:prstGeom>
            </p:spPr>
          </p:pic>
        </p:grpSp>
      </p:grpSp>
      <p:sp>
        <p:nvSpPr>
          <p:cNvPr id="17" name="Rounded Rectangle 197">
            <a:extLst>
              <a:ext uri="{FF2B5EF4-FFF2-40B4-BE49-F238E27FC236}">
                <a16:creationId xmlns:a16="http://schemas.microsoft.com/office/drawing/2014/main" id="{15C88936-B60A-1E0E-049F-116D461A012A}"/>
              </a:ext>
            </a:extLst>
          </p:cNvPr>
          <p:cNvSpPr/>
          <p:nvPr/>
        </p:nvSpPr>
        <p:spPr>
          <a:xfrm>
            <a:off x="2643782" y="5641037"/>
            <a:ext cx="1088877" cy="152827"/>
          </a:xfrm>
          <a:prstGeom prst="rect">
            <a:avLst/>
          </a:prstGeom>
          <a:solidFill>
            <a:schemeClr val="bg1"/>
          </a:solidFill>
          <a:ln w="6350" cap="sq" cmpd="sng" algn="ctr">
            <a:solidFill>
              <a:schemeClr val="bg1"/>
            </a:solidFill>
            <a:prstDash val="solid"/>
          </a:ln>
          <a:effectLst/>
        </p:spPr>
        <p:txBody>
          <a:bodyPr tIns="72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D9292D"/>
                </a:solidFill>
                <a:effectLst/>
                <a:uLnTx/>
                <a:uFillTx/>
                <a:latin typeface="Arial" panose="020B0604020202020204"/>
                <a:ea typeface="+mn-ea"/>
                <a:cs typeface="Arial" panose="020B0604020202020204" pitchFamily="34" charset="0"/>
              </a:rPr>
              <a:t>CONSENSUS</a:t>
            </a:r>
            <a:endParaRPr kumimoji="0" lang="en-GB" sz="500" b="1" i="0" u="none" strike="noStrike" kern="0" cap="none" spc="0" normalizeH="0" baseline="0" noProof="0" dirty="0">
              <a:ln>
                <a:noFill/>
              </a:ln>
              <a:solidFill>
                <a:srgbClr val="D9292D"/>
              </a:solidFill>
              <a:effectLst/>
              <a:uLnTx/>
              <a:uFillTx/>
              <a:latin typeface="Arial" panose="020B0604020202020204"/>
              <a:ea typeface="+mn-ea"/>
              <a:cs typeface="Arial" panose="020B0604020202020204" pitchFamily="34" charset="0"/>
            </a:endParaRPr>
          </a:p>
        </p:txBody>
      </p:sp>
      <p:sp>
        <p:nvSpPr>
          <p:cNvPr id="18" name="Rounded Rectangle 197">
            <a:extLst>
              <a:ext uri="{FF2B5EF4-FFF2-40B4-BE49-F238E27FC236}">
                <a16:creationId xmlns:a16="http://schemas.microsoft.com/office/drawing/2014/main" id="{44A8FE20-5713-3CA9-B717-E5AA49E81FE6}"/>
              </a:ext>
            </a:extLst>
          </p:cNvPr>
          <p:cNvSpPr/>
          <p:nvPr/>
        </p:nvSpPr>
        <p:spPr>
          <a:xfrm>
            <a:off x="840000" y="5641038"/>
            <a:ext cx="1154368" cy="152827"/>
          </a:xfrm>
          <a:prstGeom prst="rect">
            <a:avLst/>
          </a:prstGeom>
          <a:solidFill>
            <a:schemeClr val="bg1"/>
          </a:solidFill>
          <a:ln w="6350" cap="sq" cmpd="sng" algn="ctr">
            <a:solidFill>
              <a:schemeClr val="bg1"/>
            </a:solidFill>
            <a:prstDash val="solid"/>
          </a:ln>
          <a:effectLst/>
        </p:spPr>
        <p:txBody>
          <a:bodyPr lIns="36000" tIns="720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D9292D"/>
                </a:solidFill>
                <a:effectLst/>
                <a:uLnTx/>
                <a:uFillTx/>
                <a:latin typeface="Arial" panose="020B0604020202020204"/>
                <a:ea typeface="+mn-ea"/>
                <a:cs typeface="Arial" panose="020B0604020202020204" pitchFamily="34" charset="0"/>
              </a:rPr>
              <a:t>MEDIAN SCORE</a:t>
            </a:r>
            <a:endParaRPr kumimoji="0" lang="en-GB" sz="500" b="1" i="0" u="none" strike="noStrike" kern="0" cap="none" spc="0" normalizeH="0" baseline="0" noProof="0" dirty="0">
              <a:ln>
                <a:noFill/>
              </a:ln>
              <a:solidFill>
                <a:srgbClr val="D9292D"/>
              </a:solidFill>
              <a:effectLst/>
              <a:uLnTx/>
              <a:uFillTx/>
              <a:latin typeface="Arial" panose="020B0604020202020204"/>
              <a:ea typeface="+mn-ea"/>
              <a:cs typeface="Arial" panose="020B0604020202020204" pitchFamily="34" charset="0"/>
            </a:endParaRPr>
          </a:p>
        </p:txBody>
      </p:sp>
      <p:sp>
        <p:nvSpPr>
          <p:cNvPr id="19" name="Oval 18">
            <a:extLst>
              <a:ext uri="{FF2B5EF4-FFF2-40B4-BE49-F238E27FC236}">
                <a16:creationId xmlns:a16="http://schemas.microsoft.com/office/drawing/2014/main" id="{5F2CBEE3-BD7B-56D8-B320-55BE52C9DE85}"/>
              </a:ext>
            </a:extLst>
          </p:cNvPr>
          <p:cNvSpPr/>
          <p:nvPr/>
        </p:nvSpPr>
        <p:spPr>
          <a:xfrm>
            <a:off x="1066362" y="4904808"/>
            <a:ext cx="665380" cy="651238"/>
          </a:xfrm>
          <a:prstGeom prst="ellipse">
            <a:avLst/>
          </a:prstGeom>
          <a:solidFill>
            <a:srgbClr val="E67D7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8.5</a:t>
            </a:r>
          </a:p>
        </p:txBody>
      </p:sp>
      <p:sp>
        <p:nvSpPr>
          <p:cNvPr id="7" name="TextBox 6">
            <a:extLst>
              <a:ext uri="{FF2B5EF4-FFF2-40B4-BE49-F238E27FC236}">
                <a16:creationId xmlns:a16="http://schemas.microsoft.com/office/drawing/2014/main" id="{64A11BD1-2358-B269-D06E-F7B73971CF80}"/>
              </a:ext>
            </a:extLst>
          </p:cNvPr>
          <p:cNvSpPr txBox="1"/>
          <p:nvPr/>
        </p:nvSpPr>
        <p:spPr>
          <a:xfrm>
            <a:off x="8445436" y="6495460"/>
            <a:ext cx="2724163" cy="307777"/>
          </a:xfrm>
          <a:prstGeom prst="rect">
            <a:avLst/>
          </a:prstGeom>
          <a:noFill/>
        </p:spPr>
        <p:txBody>
          <a:bodyPr wrap="square">
            <a:spAutoFit/>
          </a:bodyPr>
          <a:lstStyle/>
          <a:p>
            <a:r>
              <a:rPr lang="en-US" sz="1400" dirty="0" err="1"/>
              <a:t>Koschmieder</a:t>
            </a:r>
            <a:r>
              <a:rPr lang="en-US" sz="1400" dirty="0"/>
              <a:t> Leukemia 2024</a:t>
            </a:r>
          </a:p>
        </p:txBody>
      </p:sp>
      <p:sp>
        <p:nvSpPr>
          <p:cNvPr id="15" name="TextBox 14">
            <a:extLst>
              <a:ext uri="{FF2B5EF4-FFF2-40B4-BE49-F238E27FC236}">
                <a16:creationId xmlns:a16="http://schemas.microsoft.com/office/drawing/2014/main" id="{4829E5B9-D0AB-9F03-8A7A-76C025822CB7}"/>
              </a:ext>
            </a:extLst>
          </p:cNvPr>
          <p:cNvSpPr txBox="1"/>
          <p:nvPr/>
        </p:nvSpPr>
        <p:spPr>
          <a:xfrm>
            <a:off x="11169599" y="349135"/>
            <a:ext cx="684350" cy="897774"/>
          </a:xfrm>
          <a:prstGeom prst="rect">
            <a:avLst/>
          </a:prstGeom>
          <a:solidFill>
            <a:srgbClr val="EDEDED"/>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519190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AE3D2E0-91AD-1E24-0E24-BA67F19976EC}"/>
              </a:ext>
            </a:extLst>
          </p:cNvPr>
          <p:cNvSpPr/>
          <p:nvPr/>
        </p:nvSpPr>
        <p:spPr>
          <a:xfrm>
            <a:off x="549728" y="4798266"/>
            <a:ext cx="3746046" cy="1080000"/>
          </a:xfrm>
          <a:custGeom>
            <a:avLst/>
            <a:gdLst>
              <a:gd name="connsiteX0" fmla="*/ 0 w 3746046"/>
              <a:gd name="connsiteY0" fmla="*/ 0 h 1080000"/>
              <a:gd name="connsiteX1" fmla="*/ 2721 w 3746046"/>
              <a:gd name="connsiteY1" fmla="*/ 0 h 1080000"/>
              <a:gd name="connsiteX2" fmla="*/ 235160 w 3746046"/>
              <a:gd name="connsiteY2" fmla="*/ 0 h 1080000"/>
              <a:gd name="connsiteX3" fmla="*/ 3546224 w 3746046"/>
              <a:gd name="connsiteY3" fmla="*/ 0 h 1080000"/>
              <a:gd name="connsiteX4" fmla="*/ 3746046 w 3746046"/>
              <a:gd name="connsiteY4" fmla="*/ 540000 h 1080000"/>
              <a:gd name="connsiteX5" fmla="*/ 3546224 w 3746046"/>
              <a:gd name="connsiteY5" fmla="*/ 1080000 h 1080000"/>
              <a:gd name="connsiteX6" fmla="*/ 235160 w 3746046"/>
              <a:gd name="connsiteY6" fmla="*/ 1080000 h 1080000"/>
              <a:gd name="connsiteX7" fmla="*/ 2721 w 3746046"/>
              <a:gd name="connsiteY7" fmla="*/ 1080000 h 1080000"/>
              <a:gd name="connsiteX8" fmla="*/ 0 w 3746046"/>
              <a:gd name="connsiteY8" fmla="*/ 108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6046" h="1080000">
                <a:moveTo>
                  <a:pt x="0" y="0"/>
                </a:moveTo>
                <a:lnTo>
                  <a:pt x="2721" y="0"/>
                </a:lnTo>
                <a:lnTo>
                  <a:pt x="235160" y="0"/>
                </a:lnTo>
                <a:lnTo>
                  <a:pt x="3546224" y="0"/>
                </a:lnTo>
                <a:lnTo>
                  <a:pt x="3746046" y="540000"/>
                </a:lnTo>
                <a:lnTo>
                  <a:pt x="3546224" y="1080000"/>
                </a:lnTo>
                <a:lnTo>
                  <a:pt x="235160" y="1080000"/>
                </a:lnTo>
                <a:lnTo>
                  <a:pt x="2721" y="1080000"/>
                </a:lnTo>
                <a:lnTo>
                  <a:pt x="0" y="1080000"/>
                </a:lnTo>
                <a:close/>
              </a:path>
            </a:pathLst>
          </a:custGeom>
          <a:solidFill>
            <a:schemeClr val="accent4"/>
          </a:solidFill>
          <a:ln w="12700" cap="sq" cmpd="sng" algn="ctr">
            <a:noFill/>
            <a:prstDash val="solid"/>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2" name="Title 1">
            <a:extLst>
              <a:ext uri="{FF2B5EF4-FFF2-40B4-BE49-F238E27FC236}">
                <a16:creationId xmlns:a16="http://schemas.microsoft.com/office/drawing/2014/main" id="{4B9DD492-39B8-AD86-10E3-F08B06BEC4DC}"/>
              </a:ext>
            </a:extLst>
          </p:cNvPr>
          <p:cNvSpPr>
            <a:spLocks noGrp="1"/>
          </p:cNvSpPr>
          <p:nvPr>
            <p:ph type="title"/>
          </p:nvPr>
        </p:nvSpPr>
        <p:spPr>
          <a:xfrm>
            <a:off x="484370" y="552550"/>
            <a:ext cx="9715630" cy="543875"/>
          </a:xfrm>
        </p:spPr>
        <p:txBody>
          <a:bodyPr/>
          <a:lstStyle/>
          <a:p>
            <a:r>
              <a:rPr lang="en-GB" sz="2000" dirty="0">
                <a:solidFill>
                  <a:schemeClr val="accent4"/>
                </a:solidFill>
              </a:rPr>
              <a:t>Question 8: </a:t>
            </a:r>
            <a:br>
              <a:rPr lang="en-GB" dirty="0"/>
            </a:br>
            <a:r>
              <a:rPr lang="en-GB" sz="2000" dirty="0"/>
              <a:t>What Criteria Should be Used to Define a Patient who is Relapsed, Refractory, or Intolerant to JAK Inhibitor Treatment?</a:t>
            </a:r>
            <a:endParaRPr lang="en-GB" dirty="0"/>
          </a:p>
        </p:txBody>
      </p:sp>
      <p:sp>
        <p:nvSpPr>
          <p:cNvPr id="11" name="Content Placeholder 2">
            <a:extLst>
              <a:ext uri="{FF2B5EF4-FFF2-40B4-BE49-F238E27FC236}">
                <a16:creationId xmlns:a16="http://schemas.microsoft.com/office/drawing/2014/main" id="{6C970F38-11EF-6494-4748-E5D41E80C803}"/>
              </a:ext>
            </a:extLst>
          </p:cNvPr>
          <p:cNvSpPr>
            <a:spLocks noGrp="1"/>
          </p:cNvSpPr>
          <p:nvPr>
            <p:ph idx="1"/>
          </p:nvPr>
        </p:nvSpPr>
        <p:spPr>
          <a:xfrm>
            <a:off x="479424" y="1497600"/>
            <a:ext cx="4104576" cy="3271373"/>
          </a:xfrm>
        </p:spPr>
        <p:txBody>
          <a:bodyPr vert="horz" lIns="72000" tIns="36000" rIns="72000" bIns="36000" rtlCol="0">
            <a:noAutofit/>
          </a:bodyPr>
          <a:lstStyle/>
          <a:p>
            <a:r>
              <a:rPr lang="en-GB" i="1" dirty="0">
                <a:solidFill>
                  <a:schemeClr val="accent4"/>
                </a:solidFill>
              </a:rPr>
              <a:t>Clinical Recommendation 8</a:t>
            </a:r>
          </a:p>
          <a:p>
            <a:pPr lvl="2">
              <a:buClr>
                <a:schemeClr val="accent4"/>
              </a:buClr>
            </a:pPr>
            <a:r>
              <a:rPr lang="en-GB" dirty="0"/>
              <a:t>There are existing criteria for ruxolitinib that are used in clinical trials to determine if a patient is relapsed, refractory, or intolerant to treatment (Table 2)</a:t>
            </a:r>
          </a:p>
          <a:p>
            <a:pPr lvl="2">
              <a:buClr>
                <a:schemeClr val="accent4"/>
              </a:buClr>
            </a:pPr>
            <a:r>
              <a:rPr lang="en-GB" dirty="0"/>
              <a:t>However, in clinical practice, it may be difficult to distinguish exactly between ruxolitinib intolerance and relapse, </a:t>
            </a:r>
            <a:br>
              <a:rPr lang="en-GB" dirty="0"/>
            </a:br>
            <a:r>
              <a:rPr lang="en-GB" dirty="0"/>
              <a:t>as often these can coexist</a:t>
            </a:r>
          </a:p>
          <a:p>
            <a:pPr lvl="2">
              <a:buClr>
                <a:schemeClr val="accent4"/>
              </a:buClr>
            </a:pPr>
            <a:r>
              <a:rPr lang="en-GB" dirty="0"/>
              <a:t>Criteria for other JAK inhibitors are likely to be similar</a:t>
            </a:r>
          </a:p>
        </p:txBody>
      </p:sp>
      <p:sp>
        <p:nvSpPr>
          <p:cNvPr id="49" name="Content Placeholder 48">
            <a:extLst>
              <a:ext uri="{FF2B5EF4-FFF2-40B4-BE49-F238E27FC236}">
                <a16:creationId xmlns:a16="http://schemas.microsoft.com/office/drawing/2014/main" id="{1CEC3953-56A8-8DD9-C568-588F0560A125}"/>
              </a:ext>
            </a:extLst>
          </p:cNvPr>
          <p:cNvSpPr>
            <a:spLocks noGrp="1"/>
          </p:cNvSpPr>
          <p:nvPr>
            <p:ph idx="17"/>
          </p:nvPr>
        </p:nvSpPr>
        <p:spPr>
          <a:xfrm>
            <a:off x="479424" y="6053496"/>
            <a:ext cx="9756000" cy="806400"/>
          </a:xfrm>
        </p:spPr>
        <p:txBody>
          <a:bodyPr anchor="b"/>
          <a:lstStyle/>
          <a:p>
            <a:pPr marL="12700">
              <a:lnSpc>
                <a:spcPct val="100000"/>
              </a:lnSpc>
              <a:spcBef>
                <a:spcPts val="100"/>
              </a:spcBef>
            </a:pPr>
            <a:r>
              <a:rPr lang="en-GB" sz="800" dirty="0">
                <a:cs typeface="Calibri"/>
              </a:rPr>
              <a:t>*Response</a:t>
            </a:r>
            <a:r>
              <a:rPr lang="en-GB" sz="800" spc="85" dirty="0">
                <a:cs typeface="Calibri"/>
              </a:rPr>
              <a:t> </a:t>
            </a:r>
            <a:r>
              <a:rPr lang="en-GB" sz="800" dirty="0">
                <a:cs typeface="Calibri"/>
              </a:rPr>
              <a:t>to</a:t>
            </a:r>
            <a:r>
              <a:rPr lang="en-GB" sz="800" spc="90" dirty="0">
                <a:cs typeface="Calibri"/>
              </a:rPr>
              <a:t> </a:t>
            </a:r>
            <a:r>
              <a:rPr lang="en-GB" sz="800" dirty="0">
                <a:cs typeface="Calibri"/>
              </a:rPr>
              <a:t>ruxolitinib</a:t>
            </a:r>
            <a:r>
              <a:rPr lang="en-GB" sz="800" spc="90" dirty="0">
                <a:cs typeface="Calibri"/>
              </a:rPr>
              <a:t> </a:t>
            </a:r>
            <a:r>
              <a:rPr lang="en-GB" sz="800" dirty="0">
                <a:cs typeface="Calibri"/>
              </a:rPr>
              <a:t>is</a:t>
            </a:r>
            <a:r>
              <a:rPr lang="en-GB" sz="800" spc="90" dirty="0">
                <a:cs typeface="Calibri"/>
              </a:rPr>
              <a:t> </a:t>
            </a:r>
            <a:r>
              <a:rPr lang="en-GB" sz="800" dirty="0">
                <a:cs typeface="Calibri"/>
              </a:rPr>
              <a:t>defined</a:t>
            </a:r>
            <a:r>
              <a:rPr lang="en-GB" sz="800" spc="90" dirty="0">
                <a:cs typeface="Calibri"/>
              </a:rPr>
              <a:t> </a:t>
            </a:r>
            <a:r>
              <a:rPr lang="en-GB" sz="800" dirty="0">
                <a:cs typeface="Calibri"/>
              </a:rPr>
              <a:t>as</a:t>
            </a:r>
            <a:r>
              <a:rPr lang="en-GB" sz="800" spc="85" dirty="0">
                <a:cs typeface="Calibri"/>
              </a:rPr>
              <a:t> </a:t>
            </a:r>
            <a:r>
              <a:rPr lang="en-GB" sz="800" dirty="0">
                <a:cs typeface="Calibri"/>
              </a:rPr>
              <a:t>≥35%</a:t>
            </a:r>
            <a:r>
              <a:rPr lang="en-GB" sz="800" spc="90" dirty="0">
                <a:cs typeface="Calibri"/>
              </a:rPr>
              <a:t> </a:t>
            </a:r>
            <a:r>
              <a:rPr lang="en-GB" sz="800" dirty="0">
                <a:cs typeface="Calibri"/>
              </a:rPr>
              <a:t>reduction</a:t>
            </a:r>
            <a:r>
              <a:rPr lang="en-GB" sz="800" spc="90" dirty="0">
                <a:cs typeface="Calibri"/>
              </a:rPr>
              <a:t> </a:t>
            </a:r>
            <a:r>
              <a:rPr lang="en-GB" sz="800" dirty="0">
                <a:cs typeface="Calibri"/>
              </a:rPr>
              <a:t>in</a:t>
            </a:r>
            <a:r>
              <a:rPr lang="en-GB" sz="800" spc="90" dirty="0">
                <a:cs typeface="Calibri"/>
              </a:rPr>
              <a:t> </a:t>
            </a:r>
            <a:r>
              <a:rPr lang="en-GB" sz="800" dirty="0">
                <a:cs typeface="Calibri"/>
              </a:rPr>
              <a:t>spleen</a:t>
            </a:r>
            <a:r>
              <a:rPr lang="en-GB" sz="800" spc="90" dirty="0">
                <a:cs typeface="Calibri"/>
              </a:rPr>
              <a:t> </a:t>
            </a:r>
            <a:r>
              <a:rPr lang="en-GB" sz="800" dirty="0">
                <a:cs typeface="Calibri"/>
              </a:rPr>
              <a:t>volume</a:t>
            </a:r>
            <a:r>
              <a:rPr lang="en-GB" sz="800" spc="90" dirty="0">
                <a:cs typeface="Calibri"/>
              </a:rPr>
              <a:t> </a:t>
            </a:r>
            <a:r>
              <a:rPr lang="en-GB" sz="800" dirty="0">
                <a:cs typeface="Calibri"/>
              </a:rPr>
              <a:t>from</a:t>
            </a:r>
            <a:r>
              <a:rPr lang="en-GB" sz="800" spc="85" dirty="0">
                <a:cs typeface="Calibri"/>
              </a:rPr>
              <a:t> </a:t>
            </a:r>
            <a:r>
              <a:rPr lang="en-GB" sz="800" dirty="0">
                <a:cs typeface="Calibri"/>
              </a:rPr>
              <a:t>baseline</a:t>
            </a:r>
            <a:r>
              <a:rPr lang="en-GB" sz="800" spc="90" dirty="0">
                <a:cs typeface="Calibri"/>
              </a:rPr>
              <a:t> </a:t>
            </a:r>
            <a:r>
              <a:rPr lang="en-GB" sz="800" dirty="0">
                <a:cs typeface="Calibri"/>
              </a:rPr>
              <a:t>or</a:t>
            </a:r>
            <a:r>
              <a:rPr lang="en-GB" sz="800" spc="90" dirty="0">
                <a:cs typeface="Calibri"/>
              </a:rPr>
              <a:t> </a:t>
            </a:r>
            <a:r>
              <a:rPr lang="en-GB" sz="800" dirty="0">
                <a:cs typeface="Calibri"/>
              </a:rPr>
              <a:t>≥50%</a:t>
            </a:r>
            <a:r>
              <a:rPr lang="en-GB" sz="800" spc="90" dirty="0">
                <a:cs typeface="Calibri"/>
              </a:rPr>
              <a:t> </a:t>
            </a:r>
            <a:r>
              <a:rPr lang="en-GB" sz="800" dirty="0">
                <a:cs typeface="Calibri"/>
              </a:rPr>
              <a:t>reduction</a:t>
            </a:r>
            <a:r>
              <a:rPr lang="en-GB" sz="800" spc="90" dirty="0">
                <a:cs typeface="Calibri"/>
              </a:rPr>
              <a:t> </a:t>
            </a:r>
            <a:r>
              <a:rPr lang="en-GB" sz="800" dirty="0">
                <a:cs typeface="Calibri"/>
              </a:rPr>
              <a:t>in</a:t>
            </a:r>
            <a:r>
              <a:rPr lang="en-GB" sz="800" spc="90" dirty="0">
                <a:cs typeface="Calibri"/>
              </a:rPr>
              <a:t> </a:t>
            </a:r>
            <a:r>
              <a:rPr lang="en-GB" sz="800" dirty="0">
                <a:cs typeface="Calibri"/>
              </a:rPr>
              <a:t>spleen</a:t>
            </a:r>
            <a:r>
              <a:rPr lang="en-GB" sz="800" spc="85" dirty="0">
                <a:cs typeface="Calibri"/>
              </a:rPr>
              <a:t> </a:t>
            </a:r>
            <a:r>
              <a:rPr lang="en-GB" sz="800" dirty="0">
                <a:cs typeface="Calibri"/>
              </a:rPr>
              <a:t>size</a:t>
            </a:r>
            <a:r>
              <a:rPr lang="en-GB" sz="800" spc="90" dirty="0">
                <a:cs typeface="Calibri"/>
              </a:rPr>
              <a:t> </a:t>
            </a:r>
            <a:r>
              <a:rPr lang="en-GB" sz="800" dirty="0">
                <a:cs typeface="Calibri"/>
              </a:rPr>
              <a:t>for</a:t>
            </a:r>
            <a:r>
              <a:rPr lang="en-GB" sz="800" spc="90" dirty="0">
                <a:cs typeface="Calibri"/>
              </a:rPr>
              <a:t> </a:t>
            </a:r>
            <a:r>
              <a:rPr lang="en-GB" sz="800" dirty="0">
                <a:cs typeface="Calibri"/>
              </a:rPr>
              <a:t>baseline</a:t>
            </a:r>
            <a:r>
              <a:rPr lang="en-GB" sz="800" spc="90" dirty="0">
                <a:cs typeface="Calibri"/>
              </a:rPr>
              <a:t> </a:t>
            </a:r>
            <a:r>
              <a:rPr lang="en-GB" sz="800" dirty="0">
                <a:cs typeface="Calibri"/>
              </a:rPr>
              <a:t>spleen</a:t>
            </a:r>
            <a:r>
              <a:rPr lang="en-GB" sz="800" spc="90" dirty="0">
                <a:cs typeface="Calibri"/>
              </a:rPr>
              <a:t> </a:t>
            </a:r>
            <a:r>
              <a:rPr lang="en-GB" sz="800" dirty="0">
                <a:cs typeface="Calibri"/>
              </a:rPr>
              <a:t>sizes</a:t>
            </a:r>
            <a:r>
              <a:rPr lang="en-GB" sz="800" spc="90" dirty="0">
                <a:cs typeface="Calibri"/>
              </a:rPr>
              <a:t> </a:t>
            </a:r>
            <a:r>
              <a:rPr lang="en-GB" sz="800" dirty="0">
                <a:cs typeface="Calibri"/>
              </a:rPr>
              <a:t>&gt;10cm</a:t>
            </a:r>
            <a:r>
              <a:rPr lang="en-GB" sz="800" spc="85" dirty="0">
                <a:cs typeface="Calibri"/>
              </a:rPr>
              <a:t> </a:t>
            </a:r>
            <a:r>
              <a:rPr lang="en-GB" sz="800" dirty="0">
                <a:cs typeface="Calibri"/>
              </a:rPr>
              <a:t>below</a:t>
            </a:r>
            <a:r>
              <a:rPr lang="en-GB" sz="800" spc="90" dirty="0">
                <a:cs typeface="Calibri"/>
              </a:rPr>
              <a:t> </a:t>
            </a:r>
            <a:r>
              <a:rPr lang="en-GB" sz="800" dirty="0">
                <a:cs typeface="Calibri"/>
              </a:rPr>
              <a:t>LCM,</a:t>
            </a:r>
            <a:r>
              <a:rPr lang="en-GB" sz="800" spc="90" dirty="0">
                <a:cs typeface="Calibri"/>
              </a:rPr>
              <a:t> </a:t>
            </a:r>
            <a:r>
              <a:rPr lang="en-GB" sz="800" dirty="0">
                <a:cs typeface="Calibri"/>
              </a:rPr>
              <a:t>a</a:t>
            </a:r>
            <a:r>
              <a:rPr lang="en-GB" sz="800" spc="90" dirty="0">
                <a:cs typeface="Calibri"/>
              </a:rPr>
              <a:t> </a:t>
            </a:r>
            <a:r>
              <a:rPr lang="en-GB" sz="800" dirty="0">
                <a:cs typeface="Calibri"/>
              </a:rPr>
              <a:t>non-palpable</a:t>
            </a:r>
            <a:r>
              <a:rPr lang="en-GB" sz="800" spc="90" dirty="0">
                <a:cs typeface="Calibri"/>
              </a:rPr>
              <a:t> </a:t>
            </a:r>
            <a:r>
              <a:rPr lang="en-GB" sz="800" dirty="0">
                <a:cs typeface="Calibri"/>
              </a:rPr>
              <a:t>spleen</a:t>
            </a:r>
            <a:r>
              <a:rPr lang="en-GB" sz="800" spc="90" dirty="0">
                <a:cs typeface="Calibri"/>
              </a:rPr>
              <a:t> </a:t>
            </a:r>
            <a:r>
              <a:rPr lang="en-GB" sz="800" dirty="0">
                <a:cs typeface="Calibri"/>
              </a:rPr>
              <a:t>for</a:t>
            </a:r>
            <a:r>
              <a:rPr lang="en-GB" sz="800" spc="85" dirty="0">
                <a:cs typeface="Calibri"/>
              </a:rPr>
              <a:t> </a:t>
            </a:r>
            <a:r>
              <a:rPr lang="en-GB" sz="800" dirty="0">
                <a:cs typeface="Calibri"/>
              </a:rPr>
              <a:t>baseline</a:t>
            </a:r>
            <a:r>
              <a:rPr lang="en-GB" sz="800" spc="90" dirty="0">
                <a:cs typeface="Calibri"/>
              </a:rPr>
              <a:t> </a:t>
            </a:r>
            <a:r>
              <a:rPr lang="en-GB" sz="800" dirty="0">
                <a:cs typeface="Calibri"/>
              </a:rPr>
              <a:t>spleen</a:t>
            </a:r>
            <a:r>
              <a:rPr lang="en-GB" sz="800" spc="90" dirty="0">
                <a:cs typeface="Calibri"/>
              </a:rPr>
              <a:t> </a:t>
            </a:r>
            <a:r>
              <a:rPr lang="en-GB" sz="800" dirty="0">
                <a:cs typeface="Calibri"/>
              </a:rPr>
              <a:t>sizes</a:t>
            </a:r>
            <a:r>
              <a:rPr lang="en-GB" sz="800" spc="90" dirty="0">
                <a:cs typeface="Calibri"/>
              </a:rPr>
              <a:t> </a:t>
            </a:r>
            <a:r>
              <a:rPr lang="en-GB" sz="800" dirty="0">
                <a:cs typeface="Calibri"/>
              </a:rPr>
              <a:t>between</a:t>
            </a:r>
            <a:r>
              <a:rPr lang="en-GB" sz="800" spc="90" dirty="0">
                <a:cs typeface="Calibri"/>
              </a:rPr>
              <a:t> </a:t>
            </a:r>
            <a:r>
              <a:rPr lang="en-GB" sz="800" dirty="0">
                <a:cs typeface="Calibri"/>
              </a:rPr>
              <a:t>5–10cm</a:t>
            </a:r>
            <a:r>
              <a:rPr lang="en-GB" sz="800" spc="90" dirty="0">
                <a:cs typeface="Calibri"/>
              </a:rPr>
              <a:t> </a:t>
            </a:r>
            <a:r>
              <a:rPr lang="en-GB" sz="800" dirty="0">
                <a:cs typeface="Calibri"/>
              </a:rPr>
              <a:t>below</a:t>
            </a:r>
            <a:r>
              <a:rPr lang="en-GB" sz="800" spc="90" dirty="0">
                <a:cs typeface="Calibri"/>
              </a:rPr>
              <a:t> </a:t>
            </a:r>
            <a:r>
              <a:rPr lang="en-GB" sz="800" dirty="0">
                <a:cs typeface="Calibri"/>
              </a:rPr>
              <a:t>LCM,</a:t>
            </a:r>
            <a:r>
              <a:rPr lang="en-GB" sz="800" spc="90" dirty="0">
                <a:cs typeface="Calibri"/>
              </a:rPr>
              <a:t> </a:t>
            </a:r>
            <a:r>
              <a:rPr lang="en-GB" sz="800" dirty="0">
                <a:cs typeface="Calibri"/>
              </a:rPr>
              <a:t>or</a:t>
            </a:r>
            <a:r>
              <a:rPr lang="en-GB" sz="800" spc="90" dirty="0">
                <a:cs typeface="Calibri"/>
              </a:rPr>
              <a:t> </a:t>
            </a:r>
            <a:r>
              <a:rPr lang="en-GB" sz="800" dirty="0">
                <a:cs typeface="Calibri"/>
              </a:rPr>
              <a:t>not</a:t>
            </a:r>
            <a:r>
              <a:rPr lang="en-GB" sz="800" spc="85" dirty="0">
                <a:cs typeface="Calibri"/>
              </a:rPr>
              <a:t> </a:t>
            </a:r>
            <a:r>
              <a:rPr lang="en-GB" sz="800" dirty="0">
                <a:cs typeface="Calibri"/>
              </a:rPr>
              <a:t>eligible</a:t>
            </a:r>
            <a:r>
              <a:rPr lang="en-GB" sz="800" spc="90" dirty="0">
                <a:cs typeface="Calibri"/>
              </a:rPr>
              <a:t> </a:t>
            </a:r>
            <a:r>
              <a:rPr lang="en-GB" sz="800" dirty="0">
                <a:cs typeface="Calibri"/>
              </a:rPr>
              <a:t>for</a:t>
            </a:r>
            <a:r>
              <a:rPr lang="en-GB" sz="800" spc="90" dirty="0">
                <a:cs typeface="Calibri"/>
              </a:rPr>
              <a:t> </a:t>
            </a:r>
            <a:r>
              <a:rPr lang="en-GB" sz="800" dirty="0">
                <a:cs typeface="Calibri"/>
              </a:rPr>
              <a:t>spleen</a:t>
            </a:r>
            <a:r>
              <a:rPr lang="en-GB" sz="800" spc="90" dirty="0">
                <a:cs typeface="Calibri"/>
              </a:rPr>
              <a:t> </a:t>
            </a:r>
            <a:r>
              <a:rPr lang="en-GB" sz="800" dirty="0">
                <a:cs typeface="Calibri"/>
              </a:rPr>
              <a:t>response</a:t>
            </a:r>
            <a:r>
              <a:rPr lang="en-GB" sz="800" spc="90" dirty="0">
                <a:cs typeface="Calibri"/>
              </a:rPr>
              <a:t> </a:t>
            </a:r>
            <a:r>
              <a:rPr lang="en-GB" sz="800" dirty="0">
                <a:cs typeface="Calibri"/>
              </a:rPr>
              <a:t>for</a:t>
            </a:r>
            <a:r>
              <a:rPr lang="en-GB" sz="800" spc="90" dirty="0">
                <a:cs typeface="Calibri"/>
              </a:rPr>
              <a:t> </a:t>
            </a:r>
            <a:r>
              <a:rPr lang="en-GB" sz="800" dirty="0">
                <a:cs typeface="Calibri"/>
              </a:rPr>
              <a:t>baseline</a:t>
            </a:r>
            <a:r>
              <a:rPr lang="en-GB" sz="800" spc="85" dirty="0">
                <a:cs typeface="Calibri"/>
              </a:rPr>
              <a:t> </a:t>
            </a:r>
            <a:r>
              <a:rPr lang="en-GB" sz="800" spc="-10" dirty="0">
                <a:cs typeface="Calibri"/>
              </a:rPr>
              <a:t>spleen </a:t>
            </a:r>
            <a:r>
              <a:rPr lang="en-GB" sz="800" dirty="0">
                <a:cs typeface="Calibri"/>
              </a:rPr>
              <a:t>&lt;5cm</a:t>
            </a:r>
            <a:r>
              <a:rPr lang="en-GB" sz="800" spc="80" dirty="0">
                <a:cs typeface="Calibri"/>
              </a:rPr>
              <a:t> </a:t>
            </a:r>
            <a:r>
              <a:rPr lang="en-GB" sz="800" dirty="0">
                <a:cs typeface="Calibri"/>
              </a:rPr>
              <a:t>below</a:t>
            </a:r>
            <a:r>
              <a:rPr lang="en-GB" sz="800" spc="80" dirty="0">
                <a:cs typeface="Calibri"/>
              </a:rPr>
              <a:t> </a:t>
            </a:r>
            <a:r>
              <a:rPr lang="en-GB" sz="800" dirty="0">
                <a:cs typeface="Calibri"/>
              </a:rPr>
              <a:t>LCM</a:t>
            </a:r>
            <a:r>
              <a:rPr lang="en-GB" sz="800" spc="80" dirty="0">
                <a:cs typeface="Calibri"/>
              </a:rPr>
              <a:t> </a:t>
            </a:r>
            <a:r>
              <a:rPr lang="en-GB" sz="800" dirty="0">
                <a:cs typeface="Calibri"/>
              </a:rPr>
              <a:t>(Harrison</a:t>
            </a:r>
            <a:r>
              <a:rPr lang="en-GB" sz="800" spc="80" dirty="0">
                <a:cs typeface="Calibri"/>
              </a:rPr>
              <a:t> </a:t>
            </a:r>
            <a:r>
              <a:rPr lang="en-GB" sz="800" spc="85" dirty="0">
                <a:cs typeface="Calibri"/>
              </a:rPr>
              <a:t>CN,</a:t>
            </a:r>
            <a:r>
              <a:rPr lang="en-GB" sz="800" spc="80" dirty="0">
                <a:cs typeface="Calibri"/>
              </a:rPr>
              <a:t> </a:t>
            </a:r>
            <a:r>
              <a:rPr lang="en-GB" sz="800" dirty="0">
                <a:cs typeface="Calibri"/>
              </a:rPr>
              <a:t>et</a:t>
            </a:r>
            <a:r>
              <a:rPr lang="en-GB" sz="800" spc="80" dirty="0">
                <a:cs typeface="Calibri"/>
              </a:rPr>
              <a:t> </a:t>
            </a:r>
            <a:r>
              <a:rPr lang="en-GB" sz="800" dirty="0">
                <a:cs typeface="Calibri"/>
              </a:rPr>
              <a:t>al.</a:t>
            </a:r>
            <a:r>
              <a:rPr lang="en-GB" sz="800" spc="80" dirty="0">
                <a:cs typeface="Calibri"/>
              </a:rPr>
              <a:t> </a:t>
            </a:r>
            <a:r>
              <a:rPr lang="en-GB" sz="800" dirty="0">
                <a:cs typeface="Calibri"/>
              </a:rPr>
              <a:t>Am</a:t>
            </a:r>
            <a:r>
              <a:rPr lang="en-GB" sz="800" spc="85" dirty="0">
                <a:cs typeface="Calibri"/>
              </a:rPr>
              <a:t> </a:t>
            </a:r>
            <a:r>
              <a:rPr lang="en-GB" sz="800" dirty="0">
                <a:cs typeface="Calibri"/>
              </a:rPr>
              <a:t>J</a:t>
            </a:r>
            <a:r>
              <a:rPr lang="en-GB" sz="800" spc="80" dirty="0">
                <a:cs typeface="Calibri"/>
              </a:rPr>
              <a:t> </a:t>
            </a:r>
            <a:r>
              <a:rPr lang="en-GB" sz="800" dirty="0" err="1">
                <a:cs typeface="Calibri"/>
              </a:rPr>
              <a:t>Hematol</a:t>
            </a:r>
            <a:r>
              <a:rPr lang="en-GB" sz="800" dirty="0">
                <a:cs typeface="Calibri"/>
              </a:rPr>
              <a:t>.</a:t>
            </a:r>
            <a:r>
              <a:rPr lang="en-GB" sz="800" spc="80" dirty="0">
                <a:cs typeface="Calibri"/>
              </a:rPr>
              <a:t> </a:t>
            </a:r>
            <a:r>
              <a:rPr lang="en-GB" sz="800" spc="45" dirty="0">
                <a:cs typeface="Calibri"/>
              </a:rPr>
              <a:t>2020;95:594–603).</a:t>
            </a:r>
            <a:endParaRPr lang="en-GB" sz="800" dirty="0">
              <a:cs typeface="Calibri"/>
            </a:endParaRPr>
          </a:p>
          <a:p>
            <a:r>
              <a:rPr lang="en-GB" dirty="0"/>
              <a:t>JAK, Janus kinase; LCM, left costal margin; RBC, red blood cell; SVR, spleen volume reduction.</a:t>
            </a:r>
          </a:p>
        </p:txBody>
      </p:sp>
      <p:sp>
        <p:nvSpPr>
          <p:cNvPr id="3" name="Rectangle 2">
            <a:extLst>
              <a:ext uri="{FF2B5EF4-FFF2-40B4-BE49-F238E27FC236}">
                <a16:creationId xmlns:a16="http://schemas.microsoft.com/office/drawing/2014/main" id="{6256178C-2042-7265-131E-103AAF77A91E}"/>
              </a:ext>
            </a:extLst>
          </p:cNvPr>
          <p:cNvSpPr/>
          <p:nvPr/>
        </p:nvSpPr>
        <p:spPr>
          <a:xfrm>
            <a:off x="0" y="-5580"/>
            <a:ext cx="12203999" cy="216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98" normalizeH="0" baseline="0" noProof="0" dirty="0">
                <a:ln>
                  <a:noFill/>
                </a:ln>
                <a:solidFill>
                  <a:srgbClr val="FFFFFF"/>
                </a:solidFill>
                <a:effectLst/>
                <a:uLnTx/>
                <a:uFillTx/>
                <a:latin typeface="Arial"/>
                <a:ea typeface="+mn-ea"/>
                <a:cs typeface="+mn-cs"/>
              </a:rPr>
              <a:t>Theme 3: Defining JAK Inhibitor Failure and What Would Warrant Switching Treatment</a:t>
            </a:r>
          </a:p>
        </p:txBody>
      </p:sp>
      <p:graphicFrame>
        <p:nvGraphicFramePr>
          <p:cNvPr id="8" name="object 3">
            <a:extLst>
              <a:ext uri="{FF2B5EF4-FFF2-40B4-BE49-F238E27FC236}">
                <a16:creationId xmlns:a16="http://schemas.microsoft.com/office/drawing/2014/main" id="{609ED290-9D6A-21CE-2F01-55E1B087F8CD}"/>
              </a:ext>
            </a:extLst>
          </p:cNvPr>
          <p:cNvGraphicFramePr>
            <a:graphicFrameLocks noGrp="1"/>
          </p:cNvGraphicFramePr>
          <p:nvPr/>
        </p:nvGraphicFramePr>
        <p:xfrm>
          <a:off x="4584000" y="1497600"/>
          <a:ext cx="7128574" cy="3745920"/>
        </p:xfrm>
        <a:graphic>
          <a:graphicData uri="http://schemas.openxmlformats.org/drawingml/2006/table">
            <a:tbl>
              <a:tblPr firstRow="1" bandRow="1">
                <a:tableStyleId>{2D5ABB26-0587-4C30-8999-92F81FD0307C}</a:tableStyleId>
              </a:tblPr>
              <a:tblGrid>
                <a:gridCol w="1262352">
                  <a:extLst>
                    <a:ext uri="{9D8B030D-6E8A-4147-A177-3AD203B41FA5}">
                      <a16:colId xmlns:a16="http://schemas.microsoft.com/office/drawing/2014/main" val="20000"/>
                    </a:ext>
                  </a:extLst>
                </a:gridCol>
                <a:gridCol w="5866222">
                  <a:extLst>
                    <a:ext uri="{9D8B030D-6E8A-4147-A177-3AD203B41FA5}">
                      <a16:colId xmlns:a16="http://schemas.microsoft.com/office/drawing/2014/main" val="20001"/>
                    </a:ext>
                  </a:extLst>
                </a:gridCol>
              </a:tblGrid>
              <a:tr h="0">
                <a:tc gridSpan="2">
                  <a:txBody>
                    <a:bodyPr/>
                    <a:lstStyle/>
                    <a:p>
                      <a:pPr marL="0" indent="0">
                        <a:lnSpc>
                          <a:spcPct val="100000"/>
                        </a:lnSpc>
                        <a:spcBef>
                          <a:spcPts val="0"/>
                        </a:spcBef>
                      </a:pPr>
                      <a:r>
                        <a:rPr lang="en-GB" sz="1600" b="1" spc="0" dirty="0">
                          <a:solidFill>
                            <a:srgbClr val="0C8477"/>
                          </a:solidFill>
                          <a:latin typeface="+mn-lt"/>
                          <a:cs typeface="Lucida Sans"/>
                        </a:rPr>
                        <a:t>Table 2: </a:t>
                      </a:r>
                      <a:r>
                        <a:rPr sz="1600" b="1" spc="0" dirty="0">
                          <a:solidFill>
                            <a:srgbClr val="0C8477"/>
                          </a:solidFill>
                          <a:latin typeface="+mn-lt"/>
                          <a:cs typeface="Lucida Sans"/>
                        </a:rPr>
                        <a:t>Criteria for Ruxolitinib Failure Used in the Re-analysis </a:t>
                      </a:r>
                      <a:br>
                        <a:rPr lang="en-US" sz="1600" b="1" spc="0" dirty="0">
                          <a:solidFill>
                            <a:srgbClr val="0C8477"/>
                          </a:solidFill>
                          <a:latin typeface="+mn-lt"/>
                          <a:cs typeface="Lucida Sans"/>
                        </a:rPr>
                      </a:br>
                      <a:r>
                        <a:rPr sz="1600" b="1" spc="0" dirty="0">
                          <a:solidFill>
                            <a:srgbClr val="0C8477"/>
                          </a:solidFill>
                          <a:latin typeface="+mn-lt"/>
                          <a:cs typeface="Lucida Sans"/>
                        </a:rPr>
                        <a:t>of the</a:t>
                      </a:r>
                      <a:r>
                        <a:rPr lang="en-US" sz="1600" b="1" spc="0" dirty="0">
                          <a:solidFill>
                            <a:srgbClr val="0C8477"/>
                          </a:solidFill>
                          <a:latin typeface="+mn-lt"/>
                          <a:cs typeface="Lucida Sans"/>
                        </a:rPr>
                        <a:t> </a:t>
                      </a:r>
                      <a:r>
                        <a:rPr sz="1600" b="1" spc="0" dirty="0">
                          <a:solidFill>
                            <a:srgbClr val="0C8477"/>
                          </a:solidFill>
                          <a:latin typeface="+mn-lt"/>
                          <a:cs typeface="Lucida Sans"/>
                        </a:rPr>
                        <a:t>JAKARTA-2, PAC203, and FREEDOM Trials</a:t>
                      </a:r>
                      <a:r>
                        <a:rPr lang="en-US" sz="1600" b="1" spc="0" dirty="0">
                          <a:solidFill>
                            <a:srgbClr val="0C8477"/>
                          </a:solidFill>
                          <a:latin typeface="+mn-lt"/>
                          <a:cs typeface="Lucida Sans"/>
                        </a:rPr>
                        <a:t> </a:t>
                      </a:r>
                      <a:br>
                        <a:rPr lang="en-US" sz="1600" b="1" spc="0" dirty="0">
                          <a:solidFill>
                            <a:srgbClr val="0C8477"/>
                          </a:solidFill>
                          <a:latin typeface="+mn-lt"/>
                          <a:cs typeface="Lucida Sans"/>
                        </a:rPr>
                      </a:br>
                      <a:r>
                        <a:rPr lang="en-GB" sz="1600" b="1" spc="0" dirty="0">
                          <a:solidFill>
                            <a:srgbClr val="0C8477"/>
                          </a:solidFill>
                          <a:latin typeface="+mn-lt"/>
                          <a:cs typeface="Lucida Sans"/>
                        </a:rPr>
                        <a:t>(Adapted From Bose P, </a:t>
                      </a:r>
                      <a:r>
                        <a:rPr lang="en-GB" sz="1600" b="1" spc="0" dirty="0" err="1">
                          <a:solidFill>
                            <a:srgbClr val="0C8477"/>
                          </a:solidFill>
                          <a:latin typeface="+mn-lt"/>
                          <a:cs typeface="Lucida Sans"/>
                        </a:rPr>
                        <a:t>Verstovsek</a:t>
                      </a:r>
                      <a:r>
                        <a:rPr lang="en-GB" sz="1600" b="1" spc="0" dirty="0">
                          <a:solidFill>
                            <a:srgbClr val="0C8477"/>
                          </a:solidFill>
                          <a:latin typeface="+mn-lt"/>
                          <a:cs typeface="Lucida Sans"/>
                        </a:rPr>
                        <a:t> S. </a:t>
                      </a:r>
                      <a:r>
                        <a:rPr lang="en-GB" sz="1600" b="1" spc="0" dirty="0" err="1">
                          <a:solidFill>
                            <a:srgbClr val="0C8477"/>
                          </a:solidFill>
                          <a:latin typeface="+mn-lt"/>
                          <a:cs typeface="Lucida Sans"/>
                        </a:rPr>
                        <a:t>Hemasphere</a:t>
                      </a:r>
                      <a:r>
                        <a:rPr lang="en-GB" sz="1600" b="1" spc="0" dirty="0">
                          <a:solidFill>
                            <a:srgbClr val="0C8477"/>
                          </a:solidFill>
                          <a:latin typeface="+mn-lt"/>
                          <a:cs typeface="Lucida Sans"/>
                        </a:rPr>
                        <a:t>. 2020;4:e424)</a:t>
                      </a:r>
                      <a:endParaRPr lang="en-GB" sz="1600" b="1" spc="0" dirty="0">
                        <a:latin typeface="+mn-lt"/>
                        <a:cs typeface="Lucida Sans"/>
                      </a:endParaRPr>
                    </a:p>
                  </a:txBody>
                  <a:tcPr marL="72000" marR="72000" marT="72000" marB="72000" anchor="ctr">
                    <a:lnB w="12700" cap="flat" cmpd="sng" algn="ctr">
                      <a:solidFill>
                        <a:schemeClr val="accent3"/>
                      </a:solidFill>
                      <a:prstDash val="solid"/>
                      <a:round/>
                      <a:headEnd type="none" w="med" len="med"/>
                      <a:tailEnd type="none" w="med" len="med"/>
                    </a:lnB>
                    <a:solidFill>
                      <a:srgbClr val="EDEDED"/>
                    </a:solidFill>
                  </a:tcPr>
                </a:tc>
                <a:tc hMerge="1">
                  <a:txBody>
                    <a:bodyPr/>
                    <a:lstStyle/>
                    <a:p>
                      <a:endParaRPr/>
                    </a:p>
                  </a:txBody>
                  <a:tcPr marL="0" marR="0" marT="0" marB="0"/>
                </a:tc>
                <a:extLst>
                  <a:ext uri="{0D108BD9-81ED-4DB2-BD59-A6C34878D82A}">
                    <a16:rowId xmlns:a16="http://schemas.microsoft.com/office/drawing/2014/main" val="10000"/>
                  </a:ext>
                </a:extLst>
              </a:tr>
              <a:tr h="0">
                <a:tc>
                  <a:txBody>
                    <a:bodyPr/>
                    <a:lstStyle/>
                    <a:p>
                      <a:pPr marL="0" indent="0">
                        <a:lnSpc>
                          <a:spcPct val="100000"/>
                        </a:lnSpc>
                        <a:spcBef>
                          <a:spcPts val="0"/>
                        </a:spcBef>
                      </a:pPr>
                      <a:r>
                        <a:rPr lang="en-GB" sz="1600" b="1" spc="0" dirty="0">
                          <a:latin typeface="+mn-lt"/>
                          <a:cs typeface="Lucida Sans"/>
                        </a:rPr>
                        <a:t>Relapsed</a:t>
                      </a:r>
                      <a:endParaRPr sz="1600" b="1" spc="0" dirty="0">
                        <a:latin typeface="+mn-lt"/>
                        <a:cs typeface="Lucida Sans"/>
                      </a:endParaRPr>
                    </a:p>
                  </a:txBody>
                  <a:tcPr marL="72000" marR="72000" marT="72000" marB="72000" anchor="ct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2F8F8"/>
                    </a:solidFill>
                  </a:tcPr>
                </a:tc>
                <a:tc>
                  <a:txBody>
                    <a:bodyPr/>
                    <a:lstStyle/>
                    <a:p>
                      <a:pPr marL="0" indent="0">
                        <a:lnSpc>
                          <a:spcPct val="100000"/>
                        </a:lnSpc>
                        <a:spcBef>
                          <a:spcPts val="0"/>
                        </a:spcBef>
                      </a:pPr>
                      <a:r>
                        <a:rPr lang="en-US" sz="1600" spc="0" dirty="0">
                          <a:latin typeface="+mn-lt"/>
                          <a:cs typeface="Calibri"/>
                        </a:rPr>
                        <a:t>Ruxolitinib for ≥3 months with spleen regrowth (defined </a:t>
                      </a:r>
                      <a:br>
                        <a:rPr lang="en-US" sz="1600" spc="0" dirty="0">
                          <a:latin typeface="+mn-lt"/>
                          <a:cs typeface="Calibri"/>
                        </a:rPr>
                      </a:br>
                      <a:r>
                        <a:rPr lang="en-US" sz="1600" spc="0" dirty="0">
                          <a:latin typeface="+mn-lt"/>
                          <a:cs typeface="Calibri"/>
                        </a:rPr>
                        <a:t>as &lt;10% SVR or &lt;30% decrease in spleen size by palpation from baseline) following an initial response*</a:t>
                      </a:r>
                      <a:endParaRPr sz="1600" spc="0" dirty="0">
                        <a:latin typeface="+mn-lt"/>
                        <a:cs typeface="Calibri"/>
                      </a:endParaRPr>
                    </a:p>
                  </a:txBody>
                  <a:tcPr marL="72000" marR="72000" marT="72000" marB="72000" anchor="ct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5958912"/>
                  </a:ext>
                </a:extLst>
              </a:tr>
              <a:tr h="0">
                <a:tc>
                  <a:txBody>
                    <a:bodyPr/>
                    <a:lstStyle/>
                    <a:p>
                      <a:pPr marL="0" indent="0">
                        <a:lnSpc>
                          <a:spcPct val="100000"/>
                        </a:lnSpc>
                        <a:spcBef>
                          <a:spcPts val="0"/>
                        </a:spcBef>
                      </a:pPr>
                      <a:r>
                        <a:rPr sz="1600" b="1" spc="0" dirty="0">
                          <a:latin typeface="+mn-lt"/>
                          <a:cs typeface="Lucida Sans"/>
                        </a:rPr>
                        <a:t>Refractory</a:t>
                      </a:r>
                    </a:p>
                  </a:txBody>
                  <a:tcPr marL="72000" marR="72000" marT="72000" marB="72000" anchor="ct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2F8F8"/>
                    </a:solidFill>
                  </a:tcPr>
                </a:tc>
                <a:tc>
                  <a:txBody>
                    <a:bodyPr/>
                    <a:lstStyle/>
                    <a:p>
                      <a:pPr marL="0" indent="0">
                        <a:lnSpc>
                          <a:spcPct val="100000"/>
                        </a:lnSpc>
                        <a:spcBef>
                          <a:spcPts val="0"/>
                        </a:spcBef>
                      </a:pPr>
                      <a:r>
                        <a:rPr sz="1600" spc="0" dirty="0">
                          <a:latin typeface="+mn-lt"/>
                          <a:cs typeface="Calibri"/>
                        </a:rPr>
                        <a:t>Ruxolitinib for ≥3 months with &lt;10% SVR or &lt;30% decrease </a:t>
                      </a:r>
                      <a:br>
                        <a:rPr lang="en-US" sz="1600" spc="0" dirty="0">
                          <a:latin typeface="+mn-lt"/>
                          <a:cs typeface="Calibri"/>
                        </a:rPr>
                      </a:br>
                      <a:r>
                        <a:rPr sz="1600" spc="0" dirty="0">
                          <a:latin typeface="+mn-lt"/>
                          <a:cs typeface="Calibri"/>
                        </a:rPr>
                        <a:t>in spleen size by palpation from baseline</a:t>
                      </a:r>
                    </a:p>
                  </a:txBody>
                  <a:tcPr marL="72000" marR="72000" marT="72000" marB="72000" anchor="ct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indent="0">
                        <a:lnSpc>
                          <a:spcPct val="100000"/>
                        </a:lnSpc>
                        <a:spcBef>
                          <a:spcPts val="0"/>
                        </a:spcBef>
                      </a:pPr>
                      <a:r>
                        <a:rPr lang="en-GB" sz="1600" b="1" spc="0" dirty="0">
                          <a:latin typeface="+mn-lt"/>
                          <a:cs typeface="Lucida Sans"/>
                        </a:rPr>
                        <a:t>Intolerant</a:t>
                      </a:r>
                    </a:p>
                  </a:txBody>
                  <a:tcPr marL="72000" marR="72000" marT="72000" marB="72000" anchor="ct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solidFill>
                      <a:srgbClr val="F2F8F8"/>
                    </a:solidFill>
                  </a:tcPr>
                </a:tc>
                <a:tc>
                  <a:txBody>
                    <a:bodyPr/>
                    <a:lstStyle/>
                    <a:p>
                      <a:pPr marL="0" indent="0">
                        <a:lnSpc>
                          <a:spcPct val="100000"/>
                        </a:lnSpc>
                        <a:spcBef>
                          <a:spcPts val="0"/>
                        </a:spcBef>
                      </a:pPr>
                      <a:r>
                        <a:rPr lang="en-GB" sz="1600" spc="0" dirty="0">
                          <a:latin typeface="+mn-lt"/>
                          <a:cs typeface="Calibri"/>
                        </a:rPr>
                        <a:t>Ruxolitinib for ≥28 days complicated by development of RBC transfusion requirement (≥2 units/month for two consecutive months); or Grade ≥3 thrombocytopenia, </a:t>
                      </a:r>
                      <a:r>
                        <a:rPr lang="en-GB" sz="1600" spc="0" dirty="0" err="1">
                          <a:latin typeface="+mn-lt"/>
                          <a:cs typeface="Calibri"/>
                        </a:rPr>
                        <a:t>anemia</a:t>
                      </a:r>
                      <a:r>
                        <a:rPr lang="en-GB" sz="1600" spc="0" dirty="0">
                          <a:latin typeface="+mn-lt"/>
                          <a:cs typeface="Calibri"/>
                        </a:rPr>
                        <a:t>, hematoma/</a:t>
                      </a:r>
                      <a:r>
                        <a:rPr lang="en-GB" sz="1600" spc="0" dirty="0" err="1">
                          <a:latin typeface="+mn-lt"/>
                          <a:cs typeface="Calibri"/>
                        </a:rPr>
                        <a:t>hemorrhage</a:t>
                      </a:r>
                      <a:r>
                        <a:rPr lang="en-GB" sz="1600" spc="0" dirty="0">
                          <a:latin typeface="+mn-lt"/>
                          <a:cs typeface="Calibri"/>
                        </a:rPr>
                        <a:t> or other, non-hematologic adverse events while on ruxolitinib</a:t>
                      </a:r>
                    </a:p>
                  </a:txBody>
                  <a:tcPr marL="72000" marR="72000" marT="72000" marB="72000" anchor="ct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75115813"/>
                  </a:ext>
                </a:extLst>
              </a:tr>
            </a:tbl>
          </a:graphicData>
        </a:graphic>
      </p:graphicFrame>
      <p:grpSp>
        <p:nvGrpSpPr>
          <p:cNvPr id="12" name="Group 11">
            <a:extLst>
              <a:ext uri="{FF2B5EF4-FFF2-40B4-BE49-F238E27FC236}">
                <a16:creationId xmlns:a16="http://schemas.microsoft.com/office/drawing/2014/main" id="{0C76366E-9503-BD3C-1EE9-5ADCED46BFD6}"/>
              </a:ext>
            </a:extLst>
          </p:cNvPr>
          <p:cNvGrpSpPr/>
          <p:nvPr/>
        </p:nvGrpSpPr>
        <p:grpSpPr>
          <a:xfrm>
            <a:off x="2712000" y="4764496"/>
            <a:ext cx="930626" cy="931861"/>
            <a:chOff x="8371996" y="1044284"/>
            <a:chExt cx="930626" cy="931861"/>
          </a:xfrm>
        </p:grpSpPr>
        <p:graphicFrame>
          <p:nvGraphicFramePr>
            <p:cNvPr id="29" name="Chart 28">
              <a:extLst>
                <a:ext uri="{FF2B5EF4-FFF2-40B4-BE49-F238E27FC236}">
                  <a16:creationId xmlns:a16="http://schemas.microsoft.com/office/drawing/2014/main" id="{70ECAC10-1BC3-4138-20A2-A7BAEB315F52}"/>
                </a:ext>
              </a:extLst>
            </p:cNvPr>
            <p:cNvGraphicFramePr/>
            <p:nvPr/>
          </p:nvGraphicFramePr>
          <p:xfrm>
            <a:off x="8371996" y="1044284"/>
            <a:ext cx="930626" cy="931861"/>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43BC274C-9688-560B-E05A-AB07BB2C6E98}"/>
                </a:ext>
              </a:extLst>
            </p:cNvPr>
            <p:cNvSpPr txBox="1"/>
            <p:nvPr/>
          </p:nvSpPr>
          <p:spPr>
            <a:xfrm>
              <a:off x="8652445" y="1423740"/>
              <a:ext cx="36930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94%</a:t>
              </a:r>
              <a:endParaRPr kumimoji="0" lang="en-GB" sz="1100" b="1" i="0" u="none" strike="noStrike" kern="0" cap="none" spc="0" normalizeH="0" baseline="30000" noProof="0" dirty="0">
                <a:ln>
                  <a:noFill/>
                </a:ln>
                <a:solidFill>
                  <a:srgbClr val="FFFFFF"/>
                </a:solidFill>
                <a:effectLst/>
                <a:uLnTx/>
                <a:uFillTx/>
                <a:latin typeface="Arial"/>
                <a:ea typeface="+mn-ea"/>
                <a:cs typeface="Arial" panose="020B0604020202020204" pitchFamily="34" charset="0"/>
              </a:endParaRPr>
            </a:p>
          </p:txBody>
        </p:sp>
      </p:grpSp>
      <p:sp>
        <p:nvSpPr>
          <p:cNvPr id="34" name="Rounded Rectangle 197">
            <a:extLst>
              <a:ext uri="{FF2B5EF4-FFF2-40B4-BE49-F238E27FC236}">
                <a16:creationId xmlns:a16="http://schemas.microsoft.com/office/drawing/2014/main" id="{8A38BCAB-03BF-E8B3-C16E-79B067896417}"/>
              </a:ext>
            </a:extLst>
          </p:cNvPr>
          <p:cNvSpPr/>
          <p:nvPr/>
        </p:nvSpPr>
        <p:spPr>
          <a:xfrm>
            <a:off x="2642400" y="5641037"/>
            <a:ext cx="1088877" cy="152827"/>
          </a:xfrm>
          <a:prstGeom prst="rect">
            <a:avLst/>
          </a:prstGeom>
          <a:solidFill>
            <a:schemeClr val="bg1"/>
          </a:solidFill>
          <a:ln w="6350" cap="sq" cmpd="sng" algn="ctr">
            <a:solidFill>
              <a:schemeClr val="bg1"/>
            </a:solidFill>
            <a:prstDash val="solid"/>
          </a:ln>
          <a:effectLst/>
        </p:spPr>
        <p:txBody>
          <a:bodyPr tIns="72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D8578"/>
                </a:solidFill>
                <a:effectLst/>
                <a:uLnTx/>
                <a:uFillTx/>
                <a:latin typeface="Arial" panose="020B0604020202020204"/>
                <a:ea typeface="+mn-ea"/>
                <a:cs typeface="Arial" panose="020B0604020202020204" pitchFamily="34" charset="0"/>
              </a:rPr>
              <a:t>CONSENSUS</a:t>
            </a:r>
            <a:endParaRPr kumimoji="0" lang="en-GB" sz="500" b="1" i="0" u="none" strike="noStrike" kern="0" cap="none" spc="0" normalizeH="0" baseline="0" noProof="0" dirty="0">
              <a:ln>
                <a:noFill/>
              </a:ln>
              <a:solidFill>
                <a:srgbClr val="0D8578"/>
              </a:solidFill>
              <a:effectLst/>
              <a:uLnTx/>
              <a:uFillTx/>
              <a:latin typeface="Arial" panose="020B0604020202020204"/>
              <a:ea typeface="+mn-ea"/>
              <a:cs typeface="Arial" panose="020B0604020202020204" pitchFamily="34" charset="0"/>
            </a:endParaRPr>
          </a:p>
        </p:txBody>
      </p:sp>
      <p:sp>
        <p:nvSpPr>
          <p:cNvPr id="35" name="Rounded Rectangle 197">
            <a:extLst>
              <a:ext uri="{FF2B5EF4-FFF2-40B4-BE49-F238E27FC236}">
                <a16:creationId xmlns:a16="http://schemas.microsoft.com/office/drawing/2014/main" id="{6684EC19-EE80-5C8E-13E4-D3EBDAE4C1D2}"/>
              </a:ext>
            </a:extLst>
          </p:cNvPr>
          <p:cNvSpPr/>
          <p:nvPr/>
        </p:nvSpPr>
        <p:spPr>
          <a:xfrm>
            <a:off x="840000" y="5641038"/>
            <a:ext cx="1154368" cy="152827"/>
          </a:xfrm>
          <a:prstGeom prst="rect">
            <a:avLst/>
          </a:prstGeom>
          <a:solidFill>
            <a:schemeClr val="bg1"/>
          </a:solidFill>
          <a:ln w="6350" cap="sq" cmpd="sng" algn="ctr">
            <a:solidFill>
              <a:schemeClr val="bg1"/>
            </a:solidFill>
            <a:prstDash val="solid"/>
          </a:ln>
          <a:effectLst/>
        </p:spPr>
        <p:txBody>
          <a:bodyPr lIns="36000" tIns="720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D8578"/>
                </a:solidFill>
                <a:effectLst/>
                <a:uLnTx/>
                <a:uFillTx/>
                <a:latin typeface="Arial" panose="020B0604020202020204"/>
                <a:ea typeface="+mn-ea"/>
                <a:cs typeface="Arial" panose="020B0604020202020204" pitchFamily="34" charset="0"/>
              </a:rPr>
              <a:t>MEDIAN SCORE</a:t>
            </a:r>
            <a:endParaRPr kumimoji="0" lang="en-GB" sz="500" b="1" i="0" u="none" strike="noStrike" kern="0" cap="none" spc="0" normalizeH="0" baseline="0" noProof="0" dirty="0">
              <a:ln>
                <a:noFill/>
              </a:ln>
              <a:solidFill>
                <a:srgbClr val="0D8578"/>
              </a:solidFill>
              <a:effectLst/>
              <a:uLnTx/>
              <a:uFillTx/>
              <a:latin typeface="Arial" panose="020B0604020202020204"/>
              <a:ea typeface="+mn-ea"/>
              <a:cs typeface="Arial" panose="020B0604020202020204" pitchFamily="34" charset="0"/>
            </a:endParaRPr>
          </a:p>
        </p:txBody>
      </p:sp>
      <p:sp>
        <p:nvSpPr>
          <p:cNvPr id="36" name="Oval 35">
            <a:extLst>
              <a:ext uri="{FF2B5EF4-FFF2-40B4-BE49-F238E27FC236}">
                <a16:creationId xmlns:a16="http://schemas.microsoft.com/office/drawing/2014/main" id="{B05BD0B6-C0BC-E056-387E-C035278F81B9}"/>
              </a:ext>
            </a:extLst>
          </p:cNvPr>
          <p:cNvSpPr/>
          <p:nvPr/>
        </p:nvSpPr>
        <p:spPr>
          <a:xfrm>
            <a:off x="1066362" y="4904808"/>
            <a:ext cx="665380" cy="651238"/>
          </a:xfrm>
          <a:prstGeom prst="ellipse">
            <a:avLst/>
          </a:prstGeom>
          <a:solidFill>
            <a:srgbClr val="88D9B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8</a:t>
            </a:r>
          </a:p>
        </p:txBody>
      </p:sp>
      <p:sp>
        <p:nvSpPr>
          <p:cNvPr id="6" name="TextBox 5">
            <a:extLst>
              <a:ext uri="{FF2B5EF4-FFF2-40B4-BE49-F238E27FC236}">
                <a16:creationId xmlns:a16="http://schemas.microsoft.com/office/drawing/2014/main" id="{D0B8242F-B4E7-3443-06E6-CCD844EB9D0F}"/>
              </a:ext>
            </a:extLst>
          </p:cNvPr>
          <p:cNvSpPr txBox="1"/>
          <p:nvPr/>
        </p:nvSpPr>
        <p:spPr>
          <a:xfrm>
            <a:off x="9165772" y="6528043"/>
            <a:ext cx="2724163" cy="307777"/>
          </a:xfrm>
          <a:prstGeom prst="rect">
            <a:avLst/>
          </a:prstGeom>
          <a:noFill/>
        </p:spPr>
        <p:txBody>
          <a:bodyPr wrap="square">
            <a:spAutoFit/>
          </a:bodyPr>
          <a:lstStyle/>
          <a:p>
            <a:r>
              <a:rPr lang="en-US" sz="1400" dirty="0" err="1"/>
              <a:t>Koschmieder</a:t>
            </a:r>
            <a:r>
              <a:rPr lang="en-US" sz="1400" dirty="0"/>
              <a:t> Leukemia 2024</a:t>
            </a:r>
          </a:p>
        </p:txBody>
      </p:sp>
      <p:sp>
        <p:nvSpPr>
          <p:cNvPr id="7" name="TextBox 6">
            <a:extLst>
              <a:ext uri="{FF2B5EF4-FFF2-40B4-BE49-F238E27FC236}">
                <a16:creationId xmlns:a16="http://schemas.microsoft.com/office/drawing/2014/main" id="{B2547E80-9123-465B-5C7F-75084925F1D2}"/>
              </a:ext>
            </a:extLst>
          </p:cNvPr>
          <p:cNvSpPr txBox="1"/>
          <p:nvPr/>
        </p:nvSpPr>
        <p:spPr>
          <a:xfrm>
            <a:off x="11169599" y="349135"/>
            <a:ext cx="684350" cy="897774"/>
          </a:xfrm>
          <a:prstGeom prst="rect">
            <a:avLst/>
          </a:prstGeom>
          <a:solidFill>
            <a:srgbClr val="EDEDED"/>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959587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21BD26-E7E7-462B-BDD8-0E2DF583C800}"/>
              </a:ext>
            </a:extLst>
          </p:cNvPr>
          <p:cNvSpPr txBox="1"/>
          <p:nvPr/>
        </p:nvSpPr>
        <p:spPr>
          <a:xfrm>
            <a:off x="433179" y="112597"/>
            <a:ext cx="11204639" cy="6740307"/>
          </a:xfrm>
          <a:prstGeom prst="rect">
            <a:avLst/>
          </a:prstGeom>
          <a:noFill/>
        </p:spPr>
        <p:txBody>
          <a:bodyPr wrap="square" rtlCol="0">
            <a:spAutoFit/>
          </a:bodyPr>
          <a:lstStyle/>
          <a:p>
            <a:r>
              <a:rPr lang="en-GB" b="1" dirty="0">
                <a:solidFill>
                  <a:schemeClr val="accent6"/>
                </a:solidFill>
              </a:rPr>
              <a:t>Symptoms</a:t>
            </a:r>
          </a:p>
          <a:p>
            <a:pPr marL="285750" indent="-285750">
              <a:buFont typeface="Arial" panose="020B0604020202020204" pitchFamily="34" charset="0"/>
              <a:buChar char="•"/>
            </a:pPr>
            <a:r>
              <a:rPr lang="en-GB" dirty="0"/>
              <a:t>The proportion of patients with symptom response was higher in the </a:t>
            </a:r>
            <a:r>
              <a:rPr lang="en-GB" dirty="0" err="1"/>
              <a:t>AsEx</a:t>
            </a:r>
            <a:r>
              <a:rPr lang="en-GB" dirty="0"/>
              <a:t> group than in the </a:t>
            </a:r>
            <a:r>
              <a:rPr lang="en-GB" dirty="0" err="1"/>
              <a:t>LtEx</a:t>
            </a:r>
            <a:r>
              <a:rPr lang="en-GB" dirty="0"/>
              <a:t> group at 4 weeks (38.5% vs 27.3%) until 24 weeks (40.8% vs 39.4%), whereas at 48 weeks, the proportion of responders was similar between the groups (</a:t>
            </a:r>
            <a:r>
              <a:rPr lang="en-GB" dirty="0" err="1"/>
              <a:t>AsEx</a:t>
            </a:r>
            <a:r>
              <a:rPr lang="en-GB" dirty="0"/>
              <a:t> group, 40.8%; </a:t>
            </a:r>
            <a:r>
              <a:rPr lang="en-GB" dirty="0" err="1"/>
              <a:t>LtEx</a:t>
            </a:r>
            <a:r>
              <a:rPr lang="en-GB" dirty="0"/>
              <a:t> group, 40.9%). </a:t>
            </a:r>
          </a:p>
          <a:p>
            <a:pPr marL="285750" indent="-285750">
              <a:buFont typeface="Arial" panose="020B0604020202020204" pitchFamily="34" charset="0"/>
              <a:buChar char="•"/>
            </a:pPr>
            <a:r>
              <a:rPr lang="en-GB" dirty="0"/>
              <a:t>Time to symptom response was faster in </a:t>
            </a:r>
            <a:r>
              <a:rPr lang="en-GB" dirty="0" err="1"/>
              <a:t>AsEx</a:t>
            </a:r>
            <a:r>
              <a:rPr lang="en-GB" dirty="0"/>
              <a:t>.</a:t>
            </a:r>
            <a:endParaRPr lang="en-GB" b="1" dirty="0">
              <a:solidFill>
                <a:schemeClr val="accent6"/>
              </a:solidFill>
            </a:endParaRPr>
          </a:p>
          <a:p>
            <a:endParaRPr lang="en-GB" b="1" dirty="0">
              <a:solidFill>
                <a:schemeClr val="accent6"/>
              </a:solidFill>
            </a:endParaRPr>
          </a:p>
          <a:p>
            <a:r>
              <a:rPr lang="en-GB" b="1" dirty="0">
                <a:solidFill>
                  <a:schemeClr val="accent6"/>
                </a:solidFill>
              </a:rPr>
              <a:t>Spleen</a:t>
            </a:r>
          </a:p>
          <a:p>
            <a:pPr marL="285750" indent="-285750">
              <a:buFont typeface="Arial" panose="020B0604020202020204" pitchFamily="34" charset="0"/>
              <a:buChar char="•"/>
            </a:pPr>
            <a:r>
              <a:rPr lang="en-GB" dirty="0"/>
              <a:t>Spleen response was achieved in a higher proportion of patients at both 24 weeks and 48 weeks in the </a:t>
            </a:r>
            <a:r>
              <a:rPr lang="en-GB" dirty="0" err="1"/>
              <a:t>AsEx</a:t>
            </a:r>
            <a:r>
              <a:rPr lang="en-GB" dirty="0"/>
              <a:t> group versus </a:t>
            </a:r>
            <a:r>
              <a:rPr lang="en-GB" dirty="0" err="1"/>
              <a:t>LtEx</a:t>
            </a:r>
            <a:r>
              <a:rPr lang="en-GB" dirty="0"/>
              <a:t> group (50.0% vs 30.2% and 57.7% vs 45.8%, respectively). </a:t>
            </a:r>
          </a:p>
          <a:p>
            <a:pPr marL="285750" indent="-285750">
              <a:buFont typeface="Arial" panose="020B0604020202020204" pitchFamily="34" charset="0"/>
              <a:buChar char="•"/>
            </a:pPr>
            <a:r>
              <a:rPr lang="en-GB" dirty="0"/>
              <a:t>Median time to first spleen response was significantly shorter in the </a:t>
            </a:r>
            <a:r>
              <a:rPr lang="en-GB" dirty="0" err="1"/>
              <a:t>AsEx</a:t>
            </a:r>
            <a:r>
              <a:rPr lang="en-GB" dirty="0"/>
              <a:t> group versus </a:t>
            </a:r>
            <a:r>
              <a:rPr lang="en-GB" dirty="0" err="1"/>
              <a:t>LtEx</a:t>
            </a:r>
            <a:r>
              <a:rPr lang="en-GB" dirty="0"/>
              <a:t> group (3.3 months and 11.1 months; p = .019).</a:t>
            </a:r>
          </a:p>
          <a:p>
            <a:pPr marL="285750" indent="-285750">
              <a:buFont typeface="Arial" panose="020B0604020202020204" pitchFamily="34" charset="0"/>
              <a:buChar char="•"/>
            </a:pPr>
            <a:r>
              <a:rPr lang="en-GB" dirty="0"/>
              <a:t>Among the patients eligible for spleen response evaluation, the first spleen response occurring anytime within the data </a:t>
            </a:r>
            <a:r>
              <a:rPr lang="en-GB" dirty="0" err="1"/>
              <a:t>cutoff</a:t>
            </a:r>
            <a:r>
              <a:rPr lang="en-GB" dirty="0"/>
              <a:t> was observed in 62.2% of patients in the </a:t>
            </a:r>
            <a:r>
              <a:rPr lang="en-GB" dirty="0" err="1"/>
              <a:t>AsEx</a:t>
            </a:r>
            <a:r>
              <a:rPr lang="en-GB" dirty="0"/>
              <a:t> group versus 52.3% in the </a:t>
            </a:r>
            <a:r>
              <a:rPr lang="en-GB" dirty="0" err="1"/>
              <a:t>LtEx</a:t>
            </a:r>
            <a:r>
              <a:rPr lang="en-GB" dirty="0"/>
              <a:t> group.</a:t>
            </a:r>
          </a:p>
          <a:p>
            <a:endParaRPr lang="en-GB" b="1" dirty="0">
              <a:solidFill>
                <a:schemeClr val="accent6"/>
              </a:solidFill>
            </a:endParaRPr>
          </a:p>
          <a:p>
            <a:endParaRPr lang="en-GB" b="1" dirty="0">
              <a:solidFill>
                <a:schemeClr val="accent6"/>
              </a:solidFill>
            </a:endParaRPr>
          </a:p>
          <a:p>
            <a:r>
              <a:rPr lang="en-GB" b="1" dirty="0">
                <a:solidFill>
                  <a:schemeClr val="accent6"/>
                </a:solidFill>
              </a:rPr>
              <a:t>Survival</a:t>
            </a:r>
          </a:p>
          <a:p>
            <a:pPr marL="285750" indent="-285750">
              <a:buFont typeface="Arial" panose="020B0604020202020204" pitchFamily="34" charset="0"/>
              <a:buChar char="•"/>
            </a:pPr>
            <a:r>
              <a:rPr lang="en-GB" dirty="0"/>
              <a:t>Was superior for </a:t>
            </a:r>
            <a:r>
              <a:rPr lang="en-GB" dirty="0" err="1"/>
              <a:t>AsEx</a:t>
            </a:r>
            <a:r>
              <a:rPr lang="en-GB" dirty="0"/>
              <a:t> median survival not reached vs 4.7 years in </a:t>
            </a:r>
            <a:r>
              <a:rPr lang="en-GB" dirty="0" err="1"/>
              <a:t>LtEx</a:t>
            </a:r>
            <a:r>
              <a:rPr lang="en-GB" dirty="0"/>
              <a:t>.</a:t>
            </a:r>
          </a:p>
          <a:p>
            <a:endParaRPr lang="en-GB" b="1" dirty="0">
              <a:solidFill>
                <a:schemeClr val="accent6"/>
              </a:solidFill>
            </a:endParaRPr>
          </a:p>
          <a:p>
            <a:endParaRPr lang="en-GB" b="1" dirty="0">
              <a:solidFill>
                <a:schemeClr val="accent6"/>
              </a:solidFill>
            </a:endParaRPr>
          </a:p>
          <a:p>
            <a:r>
              <a:rPr lang="en-GB" b="1" dirty="0">
                <a:solidFill>
                  <a:schemeClr val="accent6"/>
                </a:solidFill>
              </a:rPr>
              <a:t>Conclusion</a:t>
            </a:r>
          </a:p>
          <a:p>
            <a:pPr marL="285750" indent="-285750">
              <a:buFont typeface="Arial" panose="020B0604020202020204" pitchFamily="34" charset="0"/>
              <a:buChar char="•"/>
            </a:pPr>
            <a:r>
              <a:rPr lang="en-GB" dirty="0"/>
              <a:t>Initiation at the recommended dose maximizes the OS, as observed in patients of the </a:t>
            </a:r>
            <a:r>
              <a:rPr lang="en-GB" dirty="0" err="1"/>
              <a:t>AsEx</a:t>
            </a:r>
            <a:r>
              <a:rPr lang="en-GB" dirty="0"/>
              <a:t> starting dose group in which patients had a better OS than those in the </a:t>
            </a:r>
            <a:r>
              <a:rPr lang="en-GB" dirty="0" err="1"/>
              <a:t>LtEx</a:t>
            </a:r>
            <a:r>
              <a:rPr lang="en-GB" dirty="0"/>
              <a:t> group (median not reached vs 4.7 years; p = .014). </a:t>
            </a:r>
          </a:p>
          <a:p>
            <a:pPr marL="285750" indent="-285750">
              <a:buFont typeface="Arial" panose="020B0604020202020204" pitchFamily="34" charset="0"/>
              <a:buChar char="•"/>
            </a:pPr>
            <a:r>
              <a:rPr lang="en-GB" dirty="0"/>
              <a:t>BUT other clinical features might influence OS such as older age, disease‐related </a:t>
            </a:r>
            <a:r>
              <a:rPr lang="en-GB" dirty="0" err="1"/>
              <a:t>anemia</a:t>
            </a:r>
            <a:r>
              <a:rPr lang="en-GB" dirty="0"/>
              <a:t>, and cytopenic phenotype that indeed in our study were unbalanced between the two starting dose groups.</a:t>
            </a:r>
            <a:endParaRPr lang="en-GB" b="1" dirty="0">
              <a:solidFill>
                <a:schemeClr val="accent6"/>
              </a:solidFill>
            </a:endParaRPr>
          </a:p>
        </p:txBody>
      </p:sp>
      <p:pic>
        <p:nvPicPr>
          <p:cNvPr id="7" name="Picture 6">
            <a:extLst>
              <a:ext uri="{FF2B5EF4-FFF2-40B4-BE49-F238E27FC236}">
                <a16:creationId xmlns:a16="http://schemas.microsoft.com/office/drawing/2014/main" id="{29B4FBF6-DE8B-466E-BEBB-AF6827687E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487477" y="3799948"/>
            <a:ext cx="3797050" cy="1814861"/>
          </a:xfrm>
          <a:prstGeom prst="rect">
            <a:avLst/>
          </a:prstGeom>
        </p:spPr>
      </p:pic>
      <p:sp>
        <p:nvSpPr>
          <p:cNvPr id="2" name="TextBox 1">
            <a:extLst>
              <a:ext uri="{FF2B5EF4-FFF2-40B4-BE49-F238E27FC236}">
                <a16:creationId xmlns:a16="http://schemas.microsoft.com/office/drawing/2014/main" id="{F5CD1640-6A15-05F8-664B-765B46C08066}"/>
              </a:ext>
            </a:extLst>
          </p:cNvPr>
          <p:cNvSpPr txBox="1"/>
          <p:nvPr/>
        </p:nvSpPr>
        <p:spPr>
          <a:xfrm>
            <a:off x="10069902" y="6550223"/>
            <a:ext cx="2122098" cy="307777"/>
          </a:xfrm>
          <a:prstGeom prst="rect">
            <a:avLst/>
          </a:prstGeom>
          <a:noFill/>
        </p:spPr>
        <p:txBody>
          <a:bodyPr wrap="square" rtlCol="0">
            <a:spAutoFit/>
          </a:bodyPr>
          <a:lstStyle/>
          <a:p>
            <a:r>
              <a:rPr lang="en-US" sz="1400" dirty="0"/>
              <a:t>Breccia Cancer 2025</a:t>
            </a:r>
          </a:p>
        </p:txBody>
      </p:sp>
    </p:spTree>
    <p:extLst>
      <p:ext uri="{BB962C8B-B14F-4D97-AF65-F5344CB8AC3E}">
        <p14:creationId xmlns:p14="http://schemas.microsoft.com/office/powerpoint/2010/main" val="3357664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7ADA754-7B1E-C1A7-683C-F507C7404D5C}"/>
              </a:ext>
            </a:extLst>
          </p:cNvPr>
          <p:cNvSpPr/>
          <p:nvPr/>
        </p:nvSpPr>
        <p:spPr>
          <a:xfrm>
            <a:off x="549728" y="4798266"/>
            <a:ext cx="3746046" cy="1080000"/>
          </a:xfrm>
          <a:custGeom>
            <a:avLst/>
            <a:gdLst>
              <a:gd name="connsiteX0" fmla="*/ 0 w 3746046"/>
              <a:gd name="connsiteY0" fmla="*/ 0 h 1080000"/>
              <a:gd name="connsiteX1" fmla="*/ 2721 w 3746046"/>
              <a:gd name="connsiteY1" fmla="*/ 0 h 1080000"/>
              <a:gd name="connsiteX2" fmla="*/ 235160 w 3746046"/>
              <a:gd name="connsiteY2" fmla="*/ 0 h 1080000"/>
              <a:gd name="connsiteX3" fmla="*/ 3546224 w 3746046"/>
              <a:gd name="connsiteY3" fmla="*/ 0 h 1080000"/>
              <a:gd name="connsiteX4" fmla="*/ 3746046 w 3746046"/>
              <a:gd name="connsiteY4" fmla="*/ 540000 h 1080000"/>
              <a:gd name="connsiteX5" fmla="*/ 3546224 w 3746046"/>
              <a:gd name="connsiteY5" fmla="*/ 1080000 h 1080000"/>
              <a:gd name="connsiteX6" fmla="*/ 235160 w 3746046"/>
              <a:gd name="connsiteY6" fmla="*/ 1080000 h 1080000"/>
              <a:gd name="connsiteX7" fmla="*/ 2721 w 3746046"/>
              <a:gd name="connsiteY7" fmla="*/ 1080000 h 1080000"/>
              <a:gd name="connsiteX8" fmla="*/ 0 w 3746046"/>
              <a:gd name="connsiteY8" fmla="*/ 108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6046" h="1080000">
                <a:moveTo>
                  <a:pt x="0" y="0"/>
                </a:moveTo>
                <a:lnTo>
                  <a:pt x="2721" y="0"/>
                </a:lnTo>
                <a:lnTo>
                  <a:pt x="235160" y="0"/>
                </a:lnTo>
                <a:lnTo>
                  <a:pt x="3546224" y="0"/>
                </a:lnTo>
                <a:lnTo>
                  <a:pt x="3746046" y="540000"/>
                </a:lnTo>
                <a:lnTo>
                  <a:pt x="3546224" y="1080000"/>
                </a:lnTo>
                <a:lnTo>
                  <a:pt x="235160" y="1080000"/>
                </a:lnTo>
                <a:lnTo>
                  <a:pt x="2721" y="1080000"/>
                </a:lnTo>
                <a:lnTo>
                  <a:pt x="0" y="1080000"/>
                </a:lnTo>
                <a:close/>
              </a:path>
            </a:pathLst>
          </a:custGeom>
          <a:solidFill>
            <a:schemeClr val="accent5"/>
          </a:solidFill>
          <a:ln w="12700" cap="sq" cmpd="sng" algn="ctr">
            <a:noFill/>
            <a:prstDash val="solid"/>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2" name="Title 1">
            <a:extLst>
              <a:ext uri="{FF2B5EF4-FFF2-40B4-BE49-F238E27FC236}">
                <a16:creationId xmlns:a16="http://schemas.microsoft.com/office/drawing/2014/main" id="{4B9DD492-39B8-AD86-10E3-F08B06BEC4DC}"/>
              </a:ext>
            </a:extLst>
          </p:cNvPr>
          <p:cNvSpPr>
            <a:spLocks noGrp="1"/>
          </p:cNvSpPr>
          <p:nvPr>
            <p:ph type="title"/>
          </p:nvPr>
        </p:nvSpPr>
        <p:spPr>
          <a:xfrm>
            <a:off x="484188" y="552450"/>
            <a:ext cx="10590212" cy="544513"/>
          </a:xfrm>
        </p:spPr>
        <p:txBody>
          <a:bodyPr/>
          <a:lstStyle/>
          <a:p>
            <a:r>
              <a:rPr lang="en-GB" dirty="0">
                <a:solidFill>
                  <a:schemeClr val="accent5"/>
                </a:solidFill>
              </a:rPr>
              <a:t>Question 13: </a:t>
            </a:r>
            <a:br>
              <a:rPr lang="en-GB" dirty="0"/>
            </a:br>
            <a:r>
              <a:rPr lang="en-GB" dirty="0"/>
              <a:t>Which Clinical Variables are Predictive of Long-Term Outcome or Survival Benefit </a:t>
            </a:r>
            <a:br>
              <a:rPr lang="en-GB" dirty="0"/>
            </a:br>
            <a:r>
              <a:rPr lang="en-GB" dirty="0"/>
              <a:t>in Patients Receiving JAK Inhibitor Therapy?</a:t>
            </a:r>
          </a:p>
        </p:txBody>
      </p:sp>
      <p:sp>
        <p:nvSpPr>
          <p:cNvPr id="11" name="Content Placeholder 2">
            <a:extLst>
              <a:ext uri="{FF2B5EF4-FFF2-40B4-BE49-F238E27FC236}">
                <a16:creationId xmlns:a16="http://schemas.microsoft.com/office/drawing/2014/main" id="{552EF81F-96E7-7E0E-1931-555B8A41EC8C}"/>
              </a:ext>
            </a:extLst>
          </p:cNvPr>
          <p:cNvSpPr>
            <a:spLocks noGrp="1"/>
          </p:cNvSpPr>
          <p:nvPr>
            <p:ph idx="1"/>
          </p:nvPr>
        </p:nvSpPr>
        <p:spPr>
          <a:xfrm>
            <a:off x="479425" y="1498599"/>
            <a:ext cx="10872576" cy="1354401"/>
          </a:xfrm>
        </p:spPr>
        <p:txBody>
          <a:bodyPr vert="horz" lIns="72000" tIns="36000" rIns="72000" bIns="36000" rtlCol="0">
            <a:normAutofit/>
          </a:bodyPr>
          <a:lstStyle/>
          <a:p>
            <a:r>
              <a:rPr lang="en-GB" i="1" dirty="0"/>
              <a:t>Clinical Recommendation 13</a:t>
            </a:r>
          </a:p>
          <a:p>
            <a:pPr lvl="2"/>
            <a:r>
              <a:rPr lang="en-GB" dirty="0"/>
              <a:t>The following variables may be useful in predicting the outcome for patients receiving JAK inhibitor therapy; however, it is important to consider the limitations of survival data and the fact that these variables are yet to be validated </a:t>
            </a:r>
            <a:br>
              <a:rPr lang="en-GB" dirty="0"/>
            </a:br>
            <a:r>
              <a:rPr lang="en-GB" dirty="0"/>
              <a:t>in large datasets:</a:t>
            </a:r>
          </a:p>
          <a:p>
            <a:endParaRPr lang="en-GB" dirty="0"/>
          </a:p>
        </p:txBody>
      </p:sp>
      <p:sp>
        <p:nvSpPr>
          <p:cNvPr id="12" name="Content Placeholder 11">
            <a:extLst>
              <a:ext uri="{FF2B5EF4-FFF2-40B4-BE49-F238E27FC236}">
                <a16:creationId xmlns:a16="http://schemas.microsoft.com/office/drawing/2014/main" id="{3724E538-D8C8-6013-3A08-664D8CF01DDA}"/>
              </a:ext>
            </a:extLst>
          </p:cNvPr>
          <p:cNvSpPr>
            <a:spLocks noGrp="1"/>
          </p:cNvSpPr>
          <p:nvPr>
            <p:ph idx="17"/>
          </p:nvPr>
        </p:nvSpPr>
        <p:spPr>
          <a:xfrm>
            <a:off x="479424" y="6053496"/>
            <a:ext cx="9756575" cy="806400"/>
          </a:xfrm>
        </p:spPr>
        <p:txBody>
          <a:bodyPr anchor="b"/>
          <a:lstStyle/>
          <a:p>
            <a:r>
              <a:rPr lang="en-GB" dirty="0"/>
              <a:t>BID, twice daily; JAK, Janus kinase; RR6, </a:t>
            </a:r>
            <a:r>
              <a:rPr lang="en-US" dirty="0"/>
              <a:t>Response to Ruxolitinib After 6 Months; RUX, ruxolitinib</a:t>
            </a:r>
            <a:r>
              <a:rPr lang="en-GB" dirty="0"/>
              <a:t>.</a:t>
            </a:r>
          </a:p>
        </p:txBody>
      </p:sp>
      <p:sp>
        <p:nvSpPr>
          <p:cNvPr id="3" name="Rectangle 2">
            <a:extLst>
              <a:ext uri="{FF2B5EF4-FFF2-40B4-BE49-F238E27FC236}">
                <a16:creationId xmlns:a16="http://schemas.microsoft.com/office/drawing/2014/main" id="{78494E95-D8B7-2A92-BBDE-9A5DE381275C}"/>
              </a:ext>
            </a:extLst>
          </p:cNvPr>
          <p:cNvSpPr/>
          <p:nvPr/>
        </p:nvSpPr>
        <p:spPr>
          <a:xfrm>
            <a:off x="0" y="-5580"/>
            <a:ext cx="12203999" cy="21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98" normalizeH="0" baseline="0" noProof="0" dirty="0">
                <a:ln>
                  <a:noFill/>
                </a:ln>
                <a:solidFill>
                  <a:srgbClr val="FFFFFF"/>
                </a:solidFill>
                <a:effectLst/>
                <a:uLnTx/>
                <a:uFillTx/>
                <a:latin typeface="Arial"/>
                <a:ea typeface="+mn-ea"/>
                <a:cs typeface="+mn-cs"/>
              </a:rPr>
              <a:t>Theme 4: How and When to Determine Prognosis in Patients With MF</a:t>
            </a:r>
          </a:p>
        </p:txBody>
      </p:sp>
      <p:grpSp>
        <p:nvGrpSpPr>
          <p:cNvPr id="25" name="Group 24">
            <a:extLst>
              <a:ext uri="{FF2B5EF4-FFF2-40B4-BE49-F238E27FC236}">
                <a16:creationId xmlns:a16="http://schemas.microsoft.com/office/drawing/2014/main" id="{BAAD5D09-03F5-FC10-0F11-191BB87F7BBD}"/>
              </a:ext>
            </a:extLst>
          </p:cNvPr>
          <p:cNvGrpSpPr/>
          <p:nvPr/>
        </p:nvGrpSpPr>
        <p:grpSpPr>
          <a:xfrm>
            <a:off x="2712000" y="4764496"/>
            <a:ext cx="930626" cy="931861"/>
            <a:chOff x="8371996" y="1044284"/>
            <a:chExt cx="930626" cy="931861"/>
          </a:xfrm>
        </p:grpSpPr>
        <p:graphicFrame>
          <p:nvGraphicFramePr>
            <p:cNvPr id="32" name="Chart 31">
              <a:extLst>
                <a:ext uri="{FF2B5EF4-FFF2-40B4-BE49-F238E27FC236}">
                  <a16:creationId xmlns:a16="http://schemas.microsoft.com/office/drawing/2014/main" id="{40F0CB2E-D284-75D5-C869-EA86C89C3470}"/>
                </a:ext>
              </a:extLst>
            </p:cNvPr>
            <p:cNvGraphicFramePr/>
            <p:nvPr/>
          </p:nvGraphicFramePr>
          <p:xfrm>
            <a:off x="8371996" y="1044284"/>
            <a:ext cx="930626" cy="931861"/>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9">
              <a:extLst>
                <a:ext uri="{FF2B5EF4-FFF2-40B4-BE49-F238E27FC236}">
                  <a16:creationId xmlns:a16="http://schemas.microsoft.com/office/drawing/2014/main" id="{8168B182-275F-55C7-CBF9-1CF037BC8798}"/>
                </a:ext>
              </a:extLst>
            </p:cNvPr>
            <p:cNvSpPr txBox="1"/>
            <p:nvPr/>
          </p:nvSpPr>
          <p:spPr>
            <a:xfrm>
              <a:off x="8652445" y="1423740"/>
              <a:ext cx="36930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100%</a:t>
              </a:r>
              <a:endParaRPr kumimoji="0" lang="en-GB" sz="1100" b="1" i="0" u="none" strike="noStrike" kern="0" cap="none" spc="0" normalizeH="0" baseline="30000" noProof="0" dirty="0">
                <a:ln>
                  <a:noFill/>
                </a:ln>
                <a:solidFill>
                  <a:srgbClr val="FFFFFF"/>
                </a:solidFill>
                <a:effectLst/>
                <a:uLnTx/>
                <a:uFillTx/>
                <a:latin typeface="Arial"/>
                <a:ea typeface="+mn-ea"/>
                <a:cs typeface="Arial" panose="020B0604020202020204" pitchFamily="34" charset="0"/>
              </a:endParaRPr>
            </a:p>
          </p:txBody>
        </p:sp>
      </p:grpSp>
      <p:sp>
        <p:nvSpPr>
          <p:cNvPr id="7" name="Rectangle 6">
            <a:extLst>
              <a:ext uri="{FF2B5EF4-FFF2-40B4-BE49-F238E27FC236}">
                <a16:creationId xmlns:a16="http://schemas.microsoft.com/office/drawing/2014/main" id="{1E54D58A-624D-E7C3-3415-7EDA97EDB39D}"/>
              </a:ext>
            </a:extLst>
          </p:cNvPr>
          <p:cNvSpPr/>
          <p:nvPr/>
        </p:nvSpPr>
        <p:spPr>
          <a:xfrm>
            <a:off x="552450" y="2888828"/>
            <a:ext cx="3594609" cy="648000"/>
          </a:xfrm>
          <a:prstGeom prst="rect">
            <a:avLst/>
          </a:prstGeom>
          <a:solidFill>
            <a:srgbClr val="FC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0" i="0" u="none" strike="noStrike" kern="1200" cap="none" spc="0" normalizeH="0" baseline="0" noProof="0" dirty="0">
              <a:ln>
                <a:noFill/>
              </a:ln>
              <a:solidFill>
                <a:srgbClr val="373737"/>
              </a:solidFill>
              <a:effectLst/>
              <a:uLnTx/>
              <a:uFillTx/>
              <a:latin typeface="Arial"/>
              <a:ea typeface="MS PGothic" panose="020B0600070205080204" pitchFamily="34" charset="-128"/>
              <a:cs typeface="Arial" panose="020B0604020202020204" pitchFamily="34" charset="0"/>
            </a:endParaRPr>
          </a:p>
        </p:txBody>
      </p:sp>
      <p:sp>
        <p:nvSpPr>
          <p:cNvPr id="8" name="Rectangle 7">
            <a:extLst>
              <a:ext uri="{FF2B5EF4-FFF2-40B4-BE49-F238E27FC236}">
                <a16:creationId xmlns:a16="http://schemas.microsoft.com/office/drawing/2014/main" id="{BACB198C-7C49-EA4D-C069-E01283E3A2C5}"/>
              </a:ext>
            </a:extLst>
          </p:cNvPr>
          <p:cNvSpPr/>
          <p:nvPr/>
        </p:nvSpPr>
        <p:spPr>
          <a:xfrm>
            <a:off x="552450" y="3714910"/>
            <a:ext cx="5472113" cy="648000"/>
          </a:xfrm>
          <a:prstGeom prst="rect">
            <a:avLst/>
          </a:prstGeom>
          <a:solidFill>
            <a:srgbClr val="FC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0" i="0" u="none" strike="noStrike" kern="1200" cap="none" spc="0" normalizeH="0" baseline="0" noProof="0" dirty="0">
              <a:ln>
                <a:noFill/>
              </a:ln>
              <a:solidFill>
                <a:srgbClr val="373737"/>
              </a:solidFill>
              <a:effectLst/>
              <a:uLnTx/>
              <a:uFillTx/>
              <a:latin typeface="Arial"/>
              <a:ea typeface="MS PGothic" panose="020B0600070205080204" pitchFamily="34" charset="-128"/>
              <a:cs typeface="Arial" panose="020B0604020202020204" pitchFamily="34" charset="0"/>
            </a:endParaRPr>
          </a:p>
        </p:txBody>
      </p:sp>
      <p:sp>
        <p:nvSpPr>
          <p:cNvPr id="10" name="Rectangle 9">
            <a:extLst>
              <a:ext uri="{FF2B5EF4-FFF2-40B4-BE49-F238E27FC236}">
                <a16:creationId xmlns:a16="http://schemas.microsoft.com/office/drawing/2014/main" id="{3D85F4EF-53D8-B9E4-8241-B68848A77445}"/>
              </a:ext>
            </a:extLst>
          </p:cNvPr>
          <p:cNvSpPr/>
          <p:nvPr/>
        </p:nvSpPr>
        <p:spPr>
          <a:xfrm>
            <a:off x="4303050" y="2888828"/>
            <a:ext cx="3594609" cy="648000"/>
          </a:xfrm>
          <a:prstGeom prst="rect">
            <a:avLst/>
          </a:prstGeom>
          <a:solidFill>
            <a:srgbClr val="FC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0" i="0" u="none" strike="noStrike" kern="1200" cap="none" spc="0" normalizeH="0" baseline="0" noProof="0" dirty="0">
              <a:ln>
                <a:noFill/>
              </a:ln>
              <a:solidFill>
                <a:srgbClr val="373737"/>
              </a:solidFill>
              <a:effectLst/>
              <a:uLnTx/>
              <a:uFillTx/>
              <a:latin typeface="Arial"/>
              <a:ea typeface="MS PGothic" panose="020B0600070205080204" pitchFamily="34" charset="-128"/>
              <a:cs typeface="Arial" panose="020B0604020202020204" pitchFamily="34" charset="0"/>
            </a:endParaRPr>
          </a:p>
        </p:txBody>
      </p:sp>
      <p:sp>
        <p:nvSpPr>
          <p:cNvPr id="15" name="Rectangle 14">
            <a:extLst>
              <a:ext uri="{FF2B5EF4-FFF2-40B4-BE49-F238E27FC236}">
                <a16:creationId xmlns:a16="http://schemas.microsoft.com/office/drawing/2014/main" id="{4D367658-ADAD-9B73-FCBE-296E228A217F}"/>
              </a:ext>
            </a:extLst>
          </p:cNvPr>
          <p:cNvSpPr/>
          <p:nvPr/>
        </p:nvSpPr>
        <p:spPr>
          <a:xfrm>
            <a:off x="8040689" y="2888828"/>
            <a:ext cx="3676856" cy="648000"/>
          </a:xfrm>
          <a:prstGeom prst="rect">
            <a:avLst/>
          </a:prstGeom>
          <a:solidFill>
            <a:srgbClr val="FC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0" i="0" u="none" strike="noStrike" kern="1200" cap="none" spc="0" normalizeH="0" baseline="0" noProof="0" dirty="0">
              <a:ln>
                <a:noFill/>
              </a:ln>
              <a:solidFill>
                <a:srgbClr val="373737"/>
              </a:solidFill>
              <a:effectLst/>
              <a:uLnTx/>
              <a:uFillTx/>
              <a:latin typeface="Arial"/>
              <a:ea typeface="MS PGothic" panose="020B0600070205080204" pitchFamily="34" charset="-128"/>
              <a:cs typeface="Arial" panose="020B0604020202020204" pitchFamily="34" charset="0"/>
            </a:endParaRPr>
          </a:p>
        </p:txBody>
      </p:sp>
      <p:sp>
        <p:nvSpPr>
          <p:cNvPr id="17" name="TextBox 16">
            <a:extLst>
              <a:ext uri="{FF2B5EF4-FFF2-40B4-BE49-F238E27FC236}">
                <a16:creationId xmlns:a16="http://schemas.microsoft.com/office/drawing/2014/main" id="{94BC0E39-30E4-C943-E354-67CCC559A9A7}"/>
              </a:ext>
            </a:extLst>
          </p:cNvPr>
          <p:cNvSpPr txBox="1"/>
          <p:nvPr/>
        </p:nvSpPr>
        <p:spPr>
          <a:xfrm>
            <a:off x="1173966" y="3000462"/>
            <a:ext cx="2957620" cy="424732"/>
          </a:xfrm>
          <a:prstGeom prst="rect">
            <a:avLst/>
          </a:prstGeom>
          <a:noFill/>
        </p:spPr>
        <p:txBody>
          <a:bodyPr wrap="square" anchor="ctr">
            <a:spAutoFit/>
          </a:bodyPr>
          <a:lstStyle/>
          <a:p>
            <a:pPr marL="0" marR="0" lvl="3"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737"/>
                </a:solidFill>
                <a:effectLst/>
                <a:uLnTx/>
                <a:uFillTx/>
                <a:latin typeface="Arial"/>
                <a:ea typeface="+mn-ea"/>
                <a:cs typeface="+mn-cs"/>
              </a:rPr>
              <a:t>Spleen size reduction (for ruxolitinib, pacritinib, momelotinib, and fedratinib)</a:t>
            </a:r>
          </a:p>
        </p:txBody>
      </p:sp>
      <p:sp>
        <p:nvSpPr>
          <p:cNvPr id="18" name="TextBox 17">
            <a:extLst>
              <a:ext uri="{FF2B5EF4-FFF2-40B4-BE49-F238E27FC236}">
                <a16:creationId xmlns:a16="http://schemas.microsoft.com/office/drawing/2014/main" id="{389E2742-E679-2743-905C-24FF86E59F24}"/>
              </a:ext>
            </a:extLst>
          </p:cNvPr>
          <p:cNvSpPr txBox="1"/>
          <p:nvPr/>
        </p:nvSpPr>
        <p:spPr>
          <a:xfrm>
            <a:off x="4952793" y="3083562"/>
            <a:ext cx="3009900" cy="258532"/>
          </a:xfrm>
          <a:prstGeom prst="rect">
            <a:avLst/>
          </a:prstGeom>
          <a:noFill/>
        </p:spPr>
        <p:txBody>
          <a:bodyPr wrap="square" anchor="ctr">
            <a:spAutoFit/>
          </a:bodyPr>
          <a:lstStyle/>
          <a:p>
            <a:pPr marL="0" marR="0" lvl="3" indent="0" algn="l"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73737"/>
                </a:solidFill>
                <a:effectLst/>
                <a:uLnTx/>
                <a:uFillTx/>
                <a:latin typeface="Arial"/>
                <a:ea typeface="+mn-ea"/>
                <a:cs typeface="+mn-cs"/>
              </a:rPr>
              <a:t>Mutational complexity (for ruxolitinib)</a:t>
            </a:r>
          </a:p>
        </p:txBody>
      </p:sp>
      <p:sp>
        <p:nvSpPr>
          <p:cNvPr id="19" name="TextBox 18">
            <a:extLst>
              <a:ext uri="{FF2B5EF4-FFF2-40B4-BE49-F238E27FC236}">
                <a16:creationId xmlns:a16="http://schemas.microsoft.com/office/drawing/2014/main" id="{439B35D1-B828-5C8E-8DF4-5DF03336873D}"/>
              </a:ext>
            </a:extLst>
          </p:cNvPr>
          <p:cNvSpPr txBox="1"/>
          <p:nvPr/>
        </p:nvSpPr>
        <p:spPr>
          <a:xfrm>
            <a:off x="8663364" y="3000462"/>
            <a:ext cx="2889386" cy="424732"/>
          </a:xfrm>
          <a:prstGeom prst="rect">
            <a:avLst/>
          </a:prstGeom>
          <a:noFill/>
        </p:spPr>
        <p:txBody>
          <a:bodyPr wrap="square" anchor="ctr">
            <a:spAutoFit/>
          </a:bodyPr>
          <a:lstStyle/>
          <a:p>
            <a:pPr marL="0" marR="0" lvl="3" indent="0" algn="l"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73737"/>
                </a:solidFill>
                <a:effectLst/>
                <a:uLnTx/>
                <a:uFillTx/>
                <a:latin typeface="Arial"/>
                <a:ea typeface="+mn-ea"/>
                <a:cs typeface="+mn-cs"/>
              </a:rPr>
              <a:t>Transfusion independence </a:t>
            </a:r>
            <a:br>
              <a:rPr kumimoji="0" lang="en-GB" sz="1200" b="0" i="0" u="none" strike="noStrike" kern="1200" cap="none" spc="0" normalizeH="0" baseline="0" noProof="0" dirty="0">
                <a:ln>
                  <a:noFill/>
                </a:ln>
                <a:solidFill>
                  <a:srgbClr val="373737"/>
                </a:solidFill>
                <a:effectLst/>
                <a:uLnTx/>
                <a:uFillTx/>
                <a:latin typeface="Arial"/>
                <a:ea typeface="+mn-ea"/>
                <a:cs typeface="+mn-cs"/>
              </a:rPr>
            </a:br>
            <a:r>
              <a:rPr kumimoji="0" lang="en-GB" sz="1200" b="0" i="0" u="none" strike="noStrike" kern="1200" cap="none" spc="0" normalizeH="0" baseline="0" noProof="0" dirty="0">
                <a:ln>
                  <a:noFill/>
                </a:ln>
                <a:solidFill>
                  <a:srgbClr val="373737"/>
                </a:solidFill>
                <a:effectLst/>
                <a:uLnTx/>
                <a:uFillTx/>
                <a:latin typeface="Arial"/>
                <a:ea typeface="+mn-ea"/>
                <a:cs typeface="+mn-cs"/>
              </a:rPr>
              <a:t>(for momelotinib)</a:t>
            </a:r>
          </a:p>
        </p:txBody>
      </p:sp>
      <p:sp>
        <p:nvSpPr>
          <p:cNvPr id="20" name="TextBox 19">
            <a:extLst>
              <a:ext uri="{FF2B5EF4-FFF2-40B4-BE49-F238E27FC236}">
                <a16:creationId xmlns:a16="http://schemas.microsoft.com/office/drawing/2014/main" id="{6D26ECC0-4E6B-859B-C827-9B8D356B2877}"/>
              </a:ext>
            </a:extLst>
          </p:cNvPr>
          <p:cNvSpPr txBox="1"/>
          <p:nvPr/>
        </p:nvSpPr>
        <p:spPr>
          <a:xfrm>
            <a:off x="1143035" y="3743444"/>
            <a:ext cx="4592965" cy="590931"/>
          </a:xfrm>
          <a:prstGeom prst="rect">
            <a:avLst/>
          </a:prstGeom>
          <a:noFill/>
        </p:spPr>
        <p:txBody>
          <a:bodyPr wrap="square" anchor="ctr">
            <a:spAutoFit/>
          </a:bodyPr>
          <a:lstStyle/>
          <a:p>
            <a:pPr marL="0" marR="0" lvl="3" indent="0" algn="l"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73737"/>
                </a:solidFill>
                <a:effectLst/>
                <a:uLnTx/>
                <a:uFillTx/>
                <a:latin typeface="Arial"/>
                <a:ea typeface="+mn-ea"/>
                <a:cs typeface="+mn-cs"/>
              </a:rPr>
              <a:t>Requirement for transfusion and dose of ruxolitinib &lt;20mg BID (for patients who have been on RUX for ≥6 months) – in line with the RR6 prognostic score</a:t>
            </a:r>
          </a:p>
        </p:txBody>
      </p:sp>
      <p:grpSp>
        <p:nvGrpSpPr>
          <p:cNvPr id="36" name="Group 35">
            <a:extLst>
              <a:ext uri="{FF2B5EF4-FFF2-40B4-BE49-F238E27FC236}">
                <a16:creationId xmlns:a16="http://schemas.microsoft.com/office/drawing/2014/main" id="{09B3EA38-9AB4-69C7-FB0C-116FE40AB01E}"/>
              </a:ext>
            </a:extLst>
          </p:cNvPr>
          <p:cNvGrpSpPr/>
          <p:nvPr/>
        </p:nvGrpSpPr>
        <p:grpSpPr>
          <a:xfrm>
            <a:off x="675666" y="2987919"/>
            <a:ext cx="449817" cy="449817"/>
            <a:chOff x="681999" y="2303947"/>
            <a:chExt cx="449817" cy="449817"/>
          </a:xfrm>
        </p:grpSpPr>
        <p:sp>
          <p:nvSpPr>
            <p:cNvPr id="37" name="Oval 36">
              <a:extLst>
                <a:ext uri="{FF2B5EF4-FFF2-40B4-BE49-F238E27FC236}">
                  <a16:creationId xmlns:a16="http://schemas.microsoft.com/office/drawing/2014/main" id="{450D2AE1-01F0-4CEB-C56C-F364EF4D7ED0}"/>
                </a:ext>
              </a:extLst>
            </p:cNvPr>
            <p:cNvSpPr/>
            <p:nvPr/>
          </p:nvSpPr>
          <p:spPr>
            <a:xfrm>
              <a:off x="681999" y="2303947"/>
              <a:ext cx="449817" cy="449817"/>
            </a:xfrm>
            <a:prstGeom prst="ellips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E078CBBA-7D24-4762-9880-7884E2E25D8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12939" y="2346887"/>
              <a:ext cx="345413" cy="345413"/>
            </a:xfrm>
            <a:prstGeom prst="rect">
              <a:avLst/>
            </a:prstGeom>
          </p:spPr>
        </p:pic>
      </p:grpSp>
      <p:sp>
        <p:nvSpPr>
          <p:cNvPr id="40" name="Oval 39">
            <a:extLst>
              <a:ext uri="{FF2B5EF4-FFF2-40B4-BE49-F238E27FC236}">
                <a16:creationId xmlns:a16="http://schemas.microsoft.com/office/drawing/2014/main" id="{58BBCA04-AECA-B118-E112-C246EA03DB6E}"/>
              </a:ext>
            </a:extLst>
          </p:cNvPr>
          <p:cNvSpPr/>
          <p:nvPr/>
        </p:nvSpPr>
        <p:spPr>
          <a:xfrm>
            <a:off x="4454493" y="2987919"/>
            <a:ext cx="449817" cy="449817"/>
          </a:xfrm>
          <a:prstGeom prst="ellips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Oval 42">
            <a:extLst>
              <a:ext uri="{FF2B5EF4-FFF2-40B4-BE49-F238E27FC236}">
                <a16:creationId xmlns:a16="http://schemas.microsoft.com/office/drawing/2014/main" id="{97B14BC1-02B1-F2DF-C379-F86F0344DC32}"/>
              </a:ext>
            </a:extLst>
          </p:cNvPr>
          <p:cNvSpPr/>
          <p:nvPr/>
        </p:nvSpPr>
        <p:spPr>
          <a:xfrm>
            <a:off x="8165064" y="2987919"/>
            <a:ext cx="449817" cy="449817"/>
          </a:xfrm>
          <a:prstGeom prst="ellips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Oval 48">
            <a:extLst>
              <a:ext uri="{FF2B5EF4-FFF2-40B4-BE49-F238E27FC236}">
                <a16:creationId xmlns:a16="http://schemas.microsoft.com/office/drawing/2014/main" id="{490BF51F-F0C7-74FE-75EF-487AC920DB6C}"/>
              </a:ext>
            </a:extLst>
          </p:cNvPr>
          <p:cNvSpPr/>
          <p:nvPr/>
        </p:nvSpPr>
        <p:spPr>
          <a:xfrm>
            <a:off x="675638" y="3814002"/>
            <a:ext cx="449817" cy="449817"/>
          </a:xfrm>
          <a:prstGeom prst="ellips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80C33164-04AF-416E-25A2-A0C510754C31}"/>
              </a:ext>
            </a:extLst>
          </p:cNvPr>
          <p:cNvSpPr/>
          <p:nvPr/>
        </p:nvSpPr>
        <p:spPr>
          <a:xfrm>
            <a:off x="6177464" y="3714910"/>
            <a:ext cx="5540081" cy="648000"/>
          </a:xfrm>
          <a:prstGeom prst="rect">
            <a:avLst/>
          </a:prstGeom>
          <a:solidFill>
            <a:srgbClr val="FC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1600" b="0" i="0" u="none" strike="noStrike" kern="1200" cap="none" spc="0" normalizeH="0" baseline="0" noProof="0" dirty="0">
              <a:ln>
                <a:noFill/>
              </a:ln>
              <a:solidFill>
                <a:srgbClr val="373737"/>
              </a:solidFill>
              <a:effectLst/>
              <a:uLnTx/>
              <a:uFillTx/>
              <a:latin typeface="Arial"/>
              <a:ea typeface="MS PGothic" panose="020B0600070205080204" pitchFamily="34" charset="-128"/>
              <a:cs typeface="Arial" panose="020B0604020202020204" pitchFamily="34" charset="0"/>
            </a:endParaRPr>
          </a:p>
        </p:txBody>
      </p:sp>
      <p:sp>
        <p:nvSpPr>
          <p:cNvPr id="52" name="TextBox 51">
            <a:extLst>
              <a:ext uri="{FF2B5EF4-FFF2-40B4-BE49-F238E27FC236}">
                <a16:creationId xmlns:a16="http://schemas.microsoft.com/office/drawing/2014/main" id="{61512FA1-1AE5-34E5-C676-94921CC85073}"/>
              </a:ext>
            </a:extLst>
          </p:cNvPr>
          <p:cNvSpPr txBox="1"/>
          <p:nvPr/>
        </p:nvSpPr>
        <p:spPr>
          <a:xfrm>
            <a:off x="6786777" y="3826544"/>
            <a:ext cx="4592965" cy="424732"/>
          </a:xfrm>
          <a:prstGeom prst="rect">
            <a:avLst/>
          </a:prstGeom>
          <a:noFill/>
        </p:spPr>
        <p:txBody>
          <a:bodyPr wrap="square" anchor="ctr">
            <a:spAutoFit/>
          </a:bodyPr>
          <a:lstStyle/>
          <a:p>
            <a:pPr marL="0" marR="0" lvl="3" indent="0" algn="l"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73737"/>
                </a:solidFill>
                <a:effectLst/>
                <a:uLnTx/>
                <a:uFillTx/>
                <a:latin typeface="Arial"/>
                <a:ea typeface="+mn-ea"/>
                <a:cs typeface="+mn-cs"/>
              </a:rPr>
              <a:t>Emergence of clonal progression (following discontinuation </a:t>
            </a:r>
            <a:br>
              <a:rPr kumimoji="0" lang="en-GB" sz="1200" b="0" i="0" u="none" strike="noStrike" kern="1200" cap="none" spc="0" normalizeH="0" baseline="0" noProof="0" dirty="0">
                <a:ln>
                  <a:noFill/>
                </a:ln>
                <a:solidFill>
                  <a:srgbClr val="373737"/>
                </a:solidFill>
                <a:effectLst/>
                <a:uLnTx/>
                <a:uFillTx/>
                <a:latin typeface="Arial"/>
                <a:ea typeface="+mn-ea"/>
                <a:cs typeface="+mn-cs"/>
              </a:rPr>
            </a:br>
            <a:r>
              <a:rPr kumimoji="0" lang="en-GB" sz="1200" b="0" i="0" u="none" strike="noStrike" kern="1200" cap="none" spc="0" normalizeH="0" baseline="0" noProof="0" dirty="0">
                <a:ln>
                  <a:noFill/>
                </a:ln>
                <a:solidFill>
                  <a:srgbClr val="373737"/>
                </a:solidFill>
                <a:effectLst/>
                <a:uLnTx/>
                <a:uFillTx/>
                <a:latin typeface="Arial"/>
                <a:ea typeface="+mn-ea"/>
                <a:cs typeface="+mn-cs"/>
              </a:rPr>
              <a:t>of ruxolitinib) and specifically, clones such as RAS and TP53</a:t>
            </a:r>
          </a:p>
        </p:txBody>
      </p:sp>
      <p:pic>
        <p:nvPicPr>
          <p:cNvPr id="56" name="Graphic 55">
            <a:extLst>
              <a:ext uri="{FF2B5EF4-FFF2-40B4-BE49-F238E27FC236}">
                <a16:creationId xmlns:a16="http://schemas.microsoft.com/office/drawing/2014/main" id="{D5D7256A-BC56-4F1A-8CAA-3557C44CBD2D}"/>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8208056" y="3030912"/>
            <a:ext cx="363832" cy="363832"/>
          </a:xfrm>
          <a:prstGeom prst="rect">
            <a:avLst/>
          </a:prstGeom>
        </p:spPr>
      </p:pic>
      <p:pic>
        <p:nvPicPr>
          <p:cNvPr id="58" name="Graphic 57">
            <a:extLst>
              <a:ext uri="{FF2B5EF4-FFF2-40B4-BE49-F238E27FC236}">
                <a16:creationId xmlns:a16="http://schemas.microsoft.com/office/drawing/2014/main" id="{CF2B8DAD-4581-0ED8-103A-0A82942F1DC2}"/>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flipH="1">
            <a:off x="738725" y="3884516"/>
            <a:ext cx="308787" cy="308787"/>
          </a:xfrm>
          <a:prstGeom prst="rect">
            <a:avLst/>
          </a:prstGeom>
        </p:spPr>
      </p:pic>
      <p:pic>
        <p:nvPicPr>
          <p:cNvPr id="72" name="Graphic 71">
            <a:extLst>
              <a:ext uri="{FF2B5EF4-FFF2-40B4-BE49-F238E27FC236}">
                <a16:creationId xmlns:a16="http://schemas.microsoft.com/office/drawing/2014/main" id="{DFA4BBE9-0A50-4DA6-8042-A55B35DD87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32026" y="3049662"/>
            <a:ext cx="268574" cy="326332"/>
          </a:xfrm>
          <a:prstGeom prst="rect">
            <a:avLst/>
          </a:prstGeom>
        </p:spPr>
      </p:pic>
      <p:sp>
        <p:nvSpPr>
          <p:cNvPr id="76" name="Rounded Rectangle 197">
            <a:extLst>
              <a:ext uri="{FF2B5EF4-FFF2-40B4-BE49-F238E27FC236}">
                <a16:creationId xmlns:a16="http://schemas.microsoft.com/office/drawing/2014/main" id="{239328B4-3A86-7191-162D-F68588BFE261}"/>
              </a:ext>
            </a:extLst>
          </p:cNvPr>
          <p:cNvSpPr/>
          <p:nvPr/>
        </p:nvSpPr>
        <p:spPr>
          <a:xfrm>
            <a:off x="2642400" y="5641037"/>
            <a:ext cx="1088877" cy="152827"/>
          </a:xfrm>
          <a:prstGeom prst="rect">
            <a:avLst/>
          </a:prstGeom>
          <a:solidFill>
            <a:schemeClr val="bg1"/>
          </a:solidFill>
          <a:ln w="6350" cap="sq" cmpd="sng" algn="ctr">
            <a:solidFill>
              <a:schemeClr val="bg1"/>
            </a:solidFill>
            <a:prstDash val="solid"/>
          </a:ln>
          <a:effectLst/>
        </p:spPr>
        <p:txBody>
          <a:bodyPr tIns="72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DF6D6F"/>
                </a:solidFill>
                <a:effectLst/>
                <a:uLnTx/>
                <a:uFillTx/>
                <a:latin typeface="Arial" panose="020B0604020202020204"/>
                <a:ea typeface="+mn-ea"/>
                <a:cs typeface="Arial" panose="020B0604020202020204" pitchFamily="34" charset="0"/>
              </a:rPr>
              <a:t>CONSENSUS</a:t>
            </a:r>
            <a:endParaRPr kumimoji="0" lang="en-GB" sz="500" b="1" i="0" u="none" strike="noStrike" kern="0" cap="none" spc="0" normalizeH="0" baseline="0" noProof="0" dirty="0">
              <a:ln>
                <a:noFill/>
              </a:ln>
              <a:solidFill>
                <a:srgbClr val="DF6D6F"/>
              </a:solidFill>
              <a:effectLst/>
              <a:uLnTx/>
              <a:uFillTx/>
              <a:latin typeface="Arial" panose="020B0604020202020204"/>
              <a:ea typeface="+mn-ea"/>
              <a:cs typeface="Arial" panose="020B0604020202020204" pitchFamily="34" charset="0"/>
            </a:endParaRPr>
          </a:p>
        </p:txBody>
      </p:sp>
      <p:sp>
        <p:nvSpPr>
          <p:cNvPr id="77" name="Rounded Rectangle 197">
            <a:extLst>
              <a:ext uri="{FF2B5EF4-FFF2-40B4-BE49-F238E27FC236}">
                <a16:creationId xmlns:a16="http://schemas.microsoft.com/office/drawing/2014/main" id="{2FA4A207-AEEC-6809-CE6F-806CCBC30E37}"/>
              </a:ext>
            </a:extLst>
          </p:cNvPr>
          <p:cNvSpPr/>
          <p:nvPr/>
        </p:nvSpPr>
        <p:spPr>
          <a:xfrm>
            <a:off x="840000" y="5641038"/>
            <a:ext cx="1154368" cy="152827"/>
          </a:xfrm>
          <a:prstGeom prst="rect">
            <a:avLst/>
          </a:prstGeom>
          <a:solidFill>
            <a:schemeClr val="bg1"/>
          </a:solidFill>
          <a:ln w="6350" cap="sq" cmpd="sng" algn="ctr">
            <a:solidFill>
              <a:schemeClr val="bg1"/>
            </a:solidFill>
            <a:prstDash val="solid"/>
          </a:ln>
          <a:effectLst/>
        </p:spPr>
        <p:txBody>
          <a:bodyPr lIns="36000" tIns="720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DF6D6F"/>
                </a:solidFill>
                <a:effectLst/>
                <a:uLnTx/>
                <a:uFillTx/>
                <a:latin typeface="Arial" panose="020B0604020202020204"/>
                <a:ea typeface="+mn-ea"/>
                <a:cs typeface="Arial" panose="020B0604020202020204" pitchFamily="34" charset="0"/>
              </a:rPr>
              <a:t>MEDIAN SCORE</a:t>
            </a:r>
            <a:endParaRPr kumimoji="0" lang="en-GB" sz="500" b="1" i="0" u="none" strike="noStrike" kern="0" cap="none" spc="0" normalizeH="0" baseline="0" noProof="0" dirty="0">
              <a:ln>
                <a:noFill/>
              </a:ln>
              <a:solidFill>
                <a:srgbClr val="DF6D6F"/>
              </a:solidFill>
              <a:effectLst/>
              <a:uLnTx/>
              <a:uFillTx/>
              <a:latin typeface="Arial" panose="020B0604020202020204"/>
              <a:ea typeface="+mn-ea"/>
              <a:cs typeface="Arial" panose="020B0604020202020204" pitchFamily="34" charset="0"/>
            </a:endParaRPr>
          </a:p>
        </p:txBody>
      </p:sp>
      <p:sp>
        <p:nvSpPr>
          <p:cNvPr id="6" name="Oval 5">
            <a:extLst>
              <a:ext uri="{FF2B5EF4-FFF2-40B4-BE49-F238E27FC236}">
                <a16:creationId xmlns:a16="http://schemas.microsoft.com/office/drawing/2014/main" id="{808036B1-8F82-CB04-D1C9-A17CE2FA93C0}"/>
              </a:ext>
            </a:extLst>
          </p:cNvPr>
          <p:cNvSpPr/>
          <p:nvPr/>
        </p:nvSpPr>
        <p:spPr>
          <a:xfrm>
            <a:off x="1066362" y="4904808"/>
            <a:ext cx="665380" cy="651238"/>
          </a:xfrm>
          <a:prstGeom prst="ellipse">
            <a:avLst/>
          </a:prstGeom>
          <a:solidFill>
            <a:srgbClr val="ECA7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8</a:t>
            </a:r>
          </a:p>
        </p:txBody>
      </p:sp>
      <p:grpSp>
        <p:nvGrpSpPr>
          <p:cNvPr id="24" name="Group 23">
            <a:extLst>
              <a:ext uri="{FF2B5EF4-FFF2-40B4-BE49-F238E27FC236}">
                <a16:creationId xmlns:a16="http://schemas.microsoft.com/office/drawing/2014/main" id="{0915B499-137F-69AC-0F04-3D5E0F0413F9}"/>
              </a:ext>
            </a:extLst>
          </p:cNvPr>
          <p:cNvGrpSpPr/>
          <p:nvPr/>
        </p:nvGrpSpPr>
        <p:grpSpPr>
          <a:xfrm>
            <a:off x="6300652" y="3814002"/>
            <a:ext cx="449817" cy="449817"/>
            <a:chOff x="6300652" y="3814002"/>
            <a:chExt cx="449817" cy="449817"/>
          </a:xfrm>
        </p:grpSpPr>
        <p:sp>
          <p:nvSpPr>
            <p:cNvPr id="54" name="Oval 53">
              <a:extLst>
                <a:ext uri="{FF2B5EF4-FFF2-40B4-BE49-F238E27FC236}">
                  <a16:creationId xmlns:a16="http://schemas.microsoft.com/office/drawing/2014/main" id="{FFF7E702-004C-1C66-931F-7B4E660AFD0F}"/>
                </a:ext>
              </a:extLst>
            </p:cNvPr>
            <p:cNvSpPr/>
            <p:nvPr/>
          </p:nvSpPr>
          <p:spPr>
            <a:xfrm>
              <a:off x="6300652" y="3814002"/>
              <a:ext cx="449817" cy="449817"/>
            </a:xfrm>
            <a:prstGeom prst="ellips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0283BA73-4034-8A06-B809-01F439914B8A}"/>
                </a:ext>
              </a:extLst>
            </p:cNvPr>
            <p:cNvGrpSpPr/>
            <p:nvPr/>
          </p:nvGrpSpPr>
          <p:grpSpPr>
            <a:xfrm>
              <a:off x="6413480" y="3917966"/>
              <a:ext cx="224159" cy="223213"/>
              <a:chOff x="6384000" y="3917156"/>
              <a:chExt cx="262069" cy="260963"/>
            </a:xfrm>
          </p:grpSpPr>
          <p:grpSp>
            <p:nvGrpSpPr>
              <p:cNvPr id="68" name="Group 67">
                <a:extLst>
                  <a:ext uri="{FF2B5EF4-FFF2-40B4-BE49-F238E27FC236}">
                    <a16:creationId xmlns:a16="http://schemas.microsoft.com/office/drawing/2014/main" id="{8B76E837-94AF-AF0F-BA1D-A27F9B1B560B}"/>
                  </a:ext>
                </a:extLst>
              </p:cNvPr>
              <p:cNvGrpSpPr/>
              <p:nvPr/>
            </p:nvGrpSpPr>
            <p:grpSpPr>
              <a:xfrm>
                <a:off x="6434462" y="4035165"/>
                <a:ext cx="79075" cy="106014"/>
                <a:chOff x="5757260" y="4007764"/>
                <a:chExt cx="118199" cy="158466"/>
              </a:xfrm>
            </p:grpSpPr>
            <p:sp>
              <p:nvSpPr>
                <p:cNvPr id="65" name="Freeform: Shape 64">
                  <a:extLst>
                    <a:ext uri="{FF2B5EF4-FFF2-40B4-BE49-F238E27FC236}">
                      <a16:creationId xmlns:a16="http://schemas.microsoft.com/office/drawing/2014/main" id="{01735180-3080-3849-D333-2DDFF1206142}"/>
                    </a:ext>
                  </a:extLst>
                </p:cNvPr>
                <p:cNvSpPr/>
                <p:nvPr/>
              </p:nvSpPr>
              <p:spPr>
                <a:xfrm>
                  <a:off x="5757260" y="4007764"/>
                  <a:ext cx="118199" cy="158466"/>
                </a:xfrm>
                <a:custGeom>
                  <a:avLst/>
                  <a:gdLst>
                    <a:gd name="connsiteX0" fmla="*/ 57294 w 118199"/>
                    <a:gd name="connsiteY0" fmla="*/ 158410 h 158466"/>
                    <a:gd name="connsiteX1" fmla="*/ 6732 w 118199"/>
                    <a:gd name="connsiteY1" fmla="*/ 126198 h 158466"/>
                    <a:gd name="connsiteX2" fmla="*/ 6645 w 118199"/>
                    <a:gd name="connsiteY2" fmla="*/ 73748 h 158466"/>
                    <a:gd name="connsiteX3" fmla="*/ 40732 w 118199"/>
                    <a:gd name="connsiteY3" fmla="*/ 17089 h 158466"/>
                    <a:gd name="connsiteX4" fmla="*/ 51270 w 118199"/>
                    <a:gd name="connsiteY4" fmla="*/ 3174 h 158466"/>
                    <a:gd name="connsiteX5" fmla="*/ 65885 w 118199"/>
                    <a:gd name="connsiteY5" fmla="*/ 2343 h 158466"/>
                    <a:gd name="connsiteX6" fmla="*/ 82710 w 118199"/>
                    <a:gd name="connsiteY6" fmla="*/ 24039 h 158466"/>
                    <a:gd name="connsiteX7" fmla="*/ 111079 w 118199"/>
                    <a:gd name="connsiteY7" fmla="*/ 71698 h 158466"/>
                    <a:gd name="connsiteX8" fmla="*/ 112311 w 118199"/>
                    <a:gd name="connsiteY8" fmla="*/ 125724 h 158466"/>
                    <a:gd name="connsiteX9" fmla="*/ 57454 w 118199"/>
                    <a:gd name="connsiteY9" fmla="*/ 158403 h 158466"/>
                    <a:gd name="connsiteX10" fmla="*/ 57301 w 118199"/>
                    <a:gd name="connsiteY10" fmla="*/ 158403 h 158466"/>
                    <a:gd name="connsiteX11" fmla="*/ 60000 w 118199"/>
                    <a:gd name="connsiteY11" fmla="*/ 148310 h 158466"/>
                    <a:gd name="connsiteX12" fmla="*/ 93525 w 118199"/>
                    <a:gd name="connsiteY12" fmla="*/ 134278 h 158466"/>
                    <a:gd name="connsiteX13" fmla="*/ 100439 w 118199"/>
                    <a:gd name="connsiteY13" fmla="*/ 74448 h 158466"/>
                    <a:gd name="connsiteX14" fmla="*/ 63522 w 118199"/>
                    <a:gd name="connsiteY14" fmla="*/ 15521 h 158466"/>
                    <a:gd name="connsiteX15" fmla="*/ 59351 w 118199"/>
                    <a:gd name="connsiteY15" fmla="*/ 11773 h 158466"/>
                    <a:gd name="connsiteX16" fmla="*/ 54844 w 118199"/>
                    <a:gd name="connsiteY16" fmla="*/ 15806 h 158466"/>
                    <a:gd name="connsiteX17" fmla="*/ 15739 w 118199"/>
                    <a:gd name="connsiteY17" fmla="*/ 79757 h 158466"/>
                    <a:gd name="connsiteX18" fmla="*/ 10415 w 118199"/>
                    <a:gd name="connsiteY18" fmla="*/ 99251 h 158466"/>
                    <a:gd name="connsiteX19" fmla="*/ 59861 w 118199"/>
                    <a:gd name="connsiteY19" fmla="*/ 148302 h 158466"/>
                    <a:gd name="connsiteX20" fmla="*/ 60000 w 118199"/>
                    <a:gd name="connsiteY20" fmla="*/ 148302 h 15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199" h="158466">
                      <a:moveTo>
                        <a:pt x="57294" y="158410"/>
                      </a:moveTo>
                      <a:cubicBezTo>
                        <a:pt x="35211" y="158082"/>
                        <a:pt x="16461" y="145538"/>
                        <a:pt x="6732" y="126198"/>
                      </a:cubicBezTo>
                      <a:cubicBezTo>
                        <a:pt x="-2581" y="109745"/>
                        <a:pt x="-1873" y="90536"/>
                        <a:pt x="6645" y="73748"/>
                      </a:cubicBezTo>
                      <a:cubicBezTo>
                        <a:pt x="15849" y="53626"/>
                        <a:pt x="27904" y="35088"/>
                        <a:pt x="40732" y="17089"/>
                      </a:cubicBezTo>
                      <a:cubicBezTo>
                        <a:pt x="44262" y="12473"/>
                        <a:pt x="47368" y="7470"/>
                        <a:pt x="51270" y="3174"/>
                      </a:cubicBezTo>
                      <a:cubicBezTo>
                        <a:pt x="55055" y="-428"/>
                        <a:pt x="61874" y="-1311"/>
                        <a:pt x="65885" y="2343"/>
                      </a:cubicBezTo>
                      <a:cubicBezTo>
                        <a:pt x="72186" y="8965"/>
                        <a:pt x="77451" y="16571"/>
                        <a:pt x="82710" y="24039"/>
                      </a:cubicBezTo>
                      <a:cubicBezTo>
                        <a:pt x="93189" y="39318"/>
                        <a:pt x="103217" y="54939"/>
                        <a:pt x="111079" y="71698"/>
                      </a:cubicBezTo>
                      <a:cubicBezTo>
                        <a:pt x="119313" y="88486"/>
                        <a:pt x="121274" y="108833"/>
                        <a:pt x="112311" y="125724"/>
                      </a:cubicBezTo>
                      <a:cubicBezTo>
                        <a:pt x="101985" y="145969"/>
                        <a:pt x="80412" y="159512"/>
                        <a:pt x="57454" y="158403"/>
                      </a:cubicBezTo>
                      <a:lnTo>
                        <a:pt x="57301" y="158403"/>
                      </a:lnTo>
                      <a:close/>
                      <a:moveTo>
                        <a:pt x="60000" y="148310"/>
                      </a:moveTo>
                      <a:cubicBezTo>
                        <a:pt x="72208" y="149039"/>
                        <a:pt x="84897" y="142607"/>
                        <a:pt x="93525" y="134278"/>
                      </a:cubicBezTo>
                      <a:cubicBezTo>
                        <a:pt x="109919" y="118300"/>
                        <a:pt x="112129" y="95342"/>
                        <a:pt x="100439" y="74448"/>
                      </a:cubicBezTo>
                      <a:cubicBezTo>
                        <a:pt x="90491" y="53415"/>
                        <a:pt x="76372" y="34833"/>
                        <a:pt x="63522" y="15521"/>
                      </a:cubicBezTo>
                      <a:cubicBezTo>
                        <a:pt x="62516" y="14070"/>
                        <a:pt x="61159" y="11809"/>
                        <a:pt x="59351" y="11773"/>
                      </a:cubicBezTo>
                      <a:cubicBezTo>
                        <a:pt x="57447" y="11868"/>
                        <a:pt x="55996" y="14347"/>
                        <a:pt x="54844" y="15806"/>
                      </a:cubicBezTo>
                      <a:cubicBezTo>
                        <a:pt x="40097" y="36051"/>
                        <a:pt x="25599" y="56587"/>
                        <a:pt x="15739" y="79757"/>
                      </a:cubicBezTo>
                      <a:cubicBezTo>
                        <a:pt x="13099" y="86021"/>
                        <a:pt x="10663" y="92359"/>
                        <a:pt x="10415" y="99251"/>
                      </a:cubicBezTo>
                      <a:cubicBezTo>
                        <a:pt x="10102" y="125578"/>
                        <a:pt x="33694" y="149229"/>
                        <a:pt x="59861" y="148302"/>
                      </a:cubicBezTo>
                      <a:lnTo>
                        <a:pt x="60000" y="148302"/>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67" name="Freeform: Shape 66">
                  <a:extLst>
                    <a:ext uri="{FF2B5EF4-FFF2-40B4-BE49-F238E27FC236}">
                      <a16:creationId xmlns:a16="http://schemas.microsoft.com/office/drawing/2014/main" id="{DFFF1CFA-608F-1778-3D1C-D63D40420C49}"/>
                    </a:ext>
                  </a:extLst>
                </p:cNvPr>
                <p:cNvSpPr/>
                <p:nvPr/>
              </p:nvSpPr>
              <p:spPr>
                <a:xfrm>
                  <a:off x="5811352" y="4099137"/>
                  <a:ext cx="43303" cy="43281"/>
                </a:xfrm>
                <a:custGeom>
                  <a:avLst/>
                  <a:gdLst>
                    <a:gd name="connsiteX0" fmla="*/ 43291 w 43303"/>
                    <a:gd name="connsiteY0" fmla="*/ 8417 h 43281"/>
                    <a:gd name="connsiteX1" fmla="*/ 19342 w 43303"/>
                    <a:gd name="connsiteY1" fmla="*/ 40207 h 43281"/>
                    <a:gd name="connsiteX2" fmla="*/ 5245 w 43303"/>
                    <a:gd name="connsiteY2" fmla="*/ 43204 h 43281"/>
                    <a:gd name="connsiteX3" fmla="*/ 1 w 43303"/>
                    <a:gd name="connsiteY3" fmla="*/ 39164 h 43281"/>
                    <a:gd name="connsiteX4" fmla="*/ 5091 w 43303"/>
                    <a:gd name="connsiteY4" fmla="*/ 34672 h 43281"/>
                    <a:gd name="connsiteX5" fmla="*/ 32111 w 43303"/>
                    <a:gd name="connsiteY5" fmla="*/ 15688 h 43281"/>
                    <a:gd name="connsiteX6" fmla="*/ 34022 w 43303"/>
                    <a:gd name="connsiteY6" fmla="*/ 7579 h 43281"/>
                    <a:gd name="connsiteX7" fmla="*/ 34263 w 43303"/>
                    <a:gd name="connsiteY7" fmla="*/ 6142 h 43281"/>
                    <a:gd name="connsiteX8" fmla="*/ 39295 w 43303"/>
                    <a:gd name="connsiteY8" fmla="*/ 1 h 43281"/>
                    <a:gd name="connsiteX9" fmla="*/ 43291 w 43303"/>
                    <a:gd name="connsiteY9" fmla="*/ 8417 h 4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3" h="43281">
                      <a:moveTo>
                        <a:pt x="43291" y="8417"/>
                      </a:moveTo>
                      <a:cubicBezTo>
                        <a:pt x="41001" y="22245"/>
                        <a:pt x="33884" y="34095"/>
                        <a:pt x="19342" y="40207"/>
                      </a:cubicBezTo>
                      <a:cubicBezTo>
                        <a:pt x="14981" y="42037"/>
                        <a:pt x="9999" y="42541"/>
                        <a:pt x="5245" y="43204"/>
                      </a:cubicBezTo>
                      <a:cubicBezTo>
                        <a:pt x="2590" y="43576"/>
                        <a:pt x="-57" y="42672"/>
                        <a:pt x="1" y="39164"/>
                      </a:cubicBezTo>
                      <a:cubicBezTo>
                        <a:pt x="59" y="35970"/>
                        <a:pt x="2174" y="34854"/>
                        <a:pt x="5091" y="34672"/>
                      </a:cubicBezTo>
                      <a:cubicBezTo>
                        <a:pt x="17949" y="33848"/>
                        <a:pt x="26970" y="27415"/>
                        <a:pt x="32111" y="15688"/>
                      </a:cubicBezTo>
                      <a:cubicBezTo>
                        <a:pt x="33205" y="13187"/>
                        <a:pt x="33417" y="10299"/>
                        <a:pt x="34022" y="7579"/>
                      </a:cubicBezTo>
                      <a:cubicBezTo>
                        <a:pt x="34132" y="7105"/>
                        <a:pt x="34146" y="6609"/>
                        <a:pt x="34263" y="6142"/>
                      </a:cubicBezTo>
                      <a:cubicBezTo>
                        <a:pt x="34970" y="3290"/>
                        <a:pt x="35495" y="111"/>
                        <a:pt x="39295" y="1"/>
                      </a:cubicBezTo>
                      <a:cubicBezTo>
                        <a:pt x="41906" y="-72"/>
                        <a:pt x="43459" y="2904"/>
                        <a:pt x="43291" y="8417"/>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3D486F3D-435A-778F-F539-562D97B0E449}"/>
                  </a:ext>
                </a:extLst>
              </p:cNvPr>
              <p:cNvSpPr/>
              <p:nvPr/>
            </p:nvSpPr>
            <p:spPr>
              <a:xfrm>
                <a:off x="6384000" y="3998119"/>
                <a:ext cx="180000" cy="180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97EFE04A-F02A-65E9-14B2-9E98AC49B23E}"/>
                  </a:ext>
                </a:extLst>
              </p:cNvPr>
              <p:cNvSpPr/>
              <p:nvPr/>
            </p:nvSpPr>
            <p:spPr>
              <a:xfrm>
                <a:off x="6448425" y="3952875"/>
                <a:ext cx="157163" cy="161925"/>
              </a:xfrm>
              <a:custGeom>
                <a:avLst/>
                <a:gdLst>
                  <a:gd name="connsiteX0" fmla="*/ 0 w 157163"/>
                  <a:gd name="connsiteY0" fmla="*/ 0 h 161925"/>
                  <a:gd name="connsiteX1" fmla="*/ 157163 w 157163"/>
                  <a:gd name="connsiteY1" fmla="*/ 0 h 161925"/>
                  <a:gd name="connsiteX2" fmla="*/ 157163 w 157163"/>
                  <a:gd name="connsiteY2" fmla="*/ 161925 h 161925"/>
                </a:gdLst>
                <a:ahLst/>
                <a:cxnLst>
                  <a:cxn ang="0">
                    <a:pos x="connsiteX0" y="connsiteY0"/>
                  </a:cxn>
                  <a:cxn ang="0">
                    <a:pos x="connsiteX1" y="connsiteY1"/>
                  </a:cxn>
                  <a:cxn ang="0">
                    <a:pos x="connsiteX2" y="connsiteY2"/>
                  </a:cxn>
                </a:cxnLst>
                <a:rect l="l" t="t" r="r" b="b"/>
                <a:pathLst>
                  <a:path w="157163" h="161925">
                    <a:moveTo>
                      <a:pt x="0" y="0"/>
                    </a:moveTo>
                    <a:lnTo>
                      <a:pt x="157163" y="0"/>
                    </a:lnTo>
                    <a:lnTo>
                      <a:pt x="157163" y="161925"/>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2386D79D-62D6-6853-0287-4B8EE319B026}"/>
                  </a:ext>
                </a:extLst>
              </p:cNvPr>
              <p:cNvSpPr/>
              <p:nvPr/>
            </p:nvSpPr>
            <p:spPr>
              <a:xfrm>
                <a:off x="6488906" y="3917156"/>
                <a:ext cx="157163" cy="161925"/>
              </a:xfrm>
              <a:custGeom>
                <a:avLst/>
                <a:gdLst>
                  <a:gd name="connsiteX0" fmla="*/ 0 w 157163"/>
                  <a:gd name="connsiteY0" fmla="*/ 0 h 161925"/>
                  <a:gd name="connsiteX1" fmla="*/ 157163 w 157163"/>
                  <a:gd name="connsiteY1" fmla="*/ 0 h 161925"/>
                  <a:gd name="connsiteX2" fmla="*/ 157163 w 157163"/>
                  <a:gd name="connsiteY2" fmla="*/ 161925 h 161925"/>
                </a:gdLst>
                <a:ahLst/>
                <a:cxnLst>
                  <a:cxn ang="0">
                    <a:pos x="connsiteX0" y="connsiteY0"/>
                  </a:cxn>
                  <a:cxn ang="0">
                    <a:pos x="connsiteX1" y="connsiteY1"/>
                  </a:cxn>
                  <a:cxn ang="0">
                    <a:pos x="connsiteX2" y="connsiteY2"/>
                  </a:cxn>
                </a:cxnLst>
                <a:rect l="l" t="t" r="r" b="b"/>
                <a:pathLst>
                  <a:path w="157163" h="161925">
                    <a:moveTo>
                      <a:pt x="0" y="0"/>
                    </a:moveTo>
                    <a:lnTo>
                      <a:pt x="157163" y="0"/>
                    </a:lnTo>
                    <a:lnTo>
                      <a:pt x="157163" y="161925"/>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9" name="TextBox 8">
            <a:extLst>
              <a:ext uri="{FF2B5EF4-FFF2-40B4-BE49-F238E27FC236}">
                <a16:creationId xmlns:a16="http://schemas.microsoft.com/office/drawing/2014/main" id="{ADB2F8AB-A5F0-B394-B63F-6F75C0543EEB}"/>
              </a:ext>
            </a:extLst>
          </p:cNvPr>
          <p:cNvSpPr txBox="1"/>
          <p:nvPr/>
        </p:nvSpPr>
        <p:spPr>
          <a:xfrm>
            <a:off x="8445436" y="6495460"/>
            <a:ext cx="2724163" cy="307777"/>
          </a:xfrm>
          <a:prstGeom prst="rect">
            <a:avLst/>
          </a:prstGeom>
          <a:noFill/>
        </p:spPr>
        <p:txBody>
          <a:bodyPr wrap="square">
            <a:spAutoFit/>
          </a:bodyPr>
          <a:lstStyle/>
          <a:p>
            <a:r>
              <a:rPr lang="en-US" sz="1400" dirty="0" err="1"/>
              <a:t>Koschmieder</a:t>
            </a:r>
            <a:r>
              <a:rPr lang="en-US" sz="1400" dirty="0"/>
              <a:t> Leukemia 2024</a:t>
            </a:r>
          </a:p>
        </p:txBody>
      </p:sp>
      <p:sp>
        <p:nvSpPr>
          <p:cNvPr id="13" name="TextBox 12">
            <a:extLst>
              <a:ext uri="{FF2B5EF4-FFF2-40B4-BE49-F238E27FC236}">
                <a16:creationId xmlns:a16="http://schemas.microsoft.com/office/drawing/2014/main" id="{B66CC0FC-1E89-2899-990B-6D5BEB299436}"/>
              </a:ext>
            </a:extLst>
          </p:cNvPr>
          <p:cNvSpPr txBox="1"/>
          <p:nvPr/>
        </p:nvSpPr>
        <p:spPr>
          <a:xfrm>
            <a:off x="11169599" y="349135"/>
            <a:ext cx="684350" cy="897774"/>
          </a:xfrm>
          <a:prstGeom prst="rect">
            <a:avLst/>
          </a:prstGeom>
          <a:solidFill>
            <a:srgbClr val="EDEDED"/>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76274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E3348B6-5CB6-ED9E-2561-793175C14F86}"/>
              </a:ext>
            </a:extLst>
          </p:cNvPr>
          <p:cNvSpPr/>
          <p:nvPr/>
        </p:nvSpPr>
        <p:spPr>
          <a:xfrm>
            <a:off x="549728" y="4798266"/>
            <a:ext cx="3746046" cy="1080000"/>
          </a:xfrm>
          <a:custGeom>
            <a:avLst/>
            <a:gdLst>
              <a:gd name="connsiteX0" fmla="*/ 0 w 3746046"/>
              <a:gd name="connsiteY0" fmla="*/ 0 h 1080000"/>
              <a:gd name="connsiteX1" fmla="*/ 2721 w 3746046"/>
              <a:gd name="connsiteY1" fmla="*/ 0 h 1080000"/>
              <a:gd name="connsiteX2" fmla="*/ 235160 w 3746046"/>
              <a:gd name="connsiteY2" fmla="*/ 0 h 1080000"/>
              <a:gd name="connsiteX3" fmla="*/ 3546224 w 3746046"/>
              <a:gd name="connsiteY3" fmla="*/ 0 h 1080000"/>
              <a:gd name="connsiteX4" fmla="*/ 3746046 w 3746046"/>
              <a:gd name="connsiteY4" fmla="*/ 540000 h 1080000"/>
              <a:gd name="connsiteX5" fmla="*/ 3546224 w 3746046"/>
              <a:gd name="connsiteY5" fmla="*/ 1080000 h 1080000"/>
              <a:gd name="connsiteX6" fmla="*/ 235160 w 3746046"/>
              <a:gd name="connsiteY6" fmla="*/ 1080000 h 1080000"/>
              <a:gd name="connsiteX7" fmla="*/ 2721 w 3746046"/>
              <a:gd name="connsiteY7" fmla="*/ 1080000 h 1080000"/>
              <a:gd name="connsiteX8" fmla="*/ 0 w 3746046"/>
              <a:gd name="connsiteY8" fmla="*/ 108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6046" h="1080000">
                <a:moveTo>
                  <a:pt x="0" y="0"/>
                </a:moveTo>
                <a:lnTo>
                  <a:pt x="2721" y="0"/>
                </a:lnTo>
                <a:lnTo>
                  <a:pt x="235160" y="0"/>
                </a:lnTo>
                <a:lnTo>
                  <a:pt x="3546224" y="0"/>
                </a:lnTo>
                <a:lnTo>
                  <a:pt x="3746046" y="540000"/>
                </a:lnTo>
                <a:lnTo>
                  <a:pt x="3546224" y="1080000"/>
                </a:lnTo>
                <a:lnTo>
                  <a:pt x="235160" y="1080000"/>
                </a:lnTo>
                <a:lnTo>
                  <a:pt x="2721" y="1080000"/>
                </a:lnTo>
                <a:lnTo>
                  <a:pt x="0" y="1080000"/>
                </a:lnTo>
                <a:close/>
              </a:path>
            </a:pathLst>
          </a:custGeom>
          <a:solidFill>
            <a:schemeClr val="accent6"/>
          </a:solidFill>
          <a:ln w="12700" cap="sq" cmpd="sng" algn="ctr">
            <a:noFill/>
            <a:prstDash val="solid"/>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6" name="Freeform: Shape 5">
            <a:extLst>
              <a:ext uri="{FF2B5EF4-FFF2-40B4-BE49-F238E27FC236}">
                <a16:creationId xmlns:a16="http://schemas.microsoft.com/office/drawing/2014/main" id="{A8BAA974-29CE-C9CB-5C7D-25C59CF7A36D}"/>
              </a:ext>
            </a:extLst>
          </p:cNvPr>
          <p:cNvSpPr/>
          <p:nvPr/>
        </p:nvSpPr>
        <p:spPr>
          <a:xfrm>
            <a:off x="4295776" y="4798266"/>
            <a:ext cx="7431588" cy="1080000"/>
          </a:xfrm>
          <a:custGeom>
            <a:avLst/>
            <a:gdLst>
              <a:gd name="connsiteX0" fmla="*/ 0 w 7431588"/>
              <a:gd name="connsiteY0" fmla="*/ 0 h 1080000"/>
              <a:gd name="connsiteX1" fmla="*/ 7196428 w 7431588"/>
              <a:gd name="connsiteY1" fmla="*/ 0 h 1080000"/>
              <a:gd name="connsiteX2" fmla="*/ 7229139 w 7431588"/>
              <a:gd name="connsiteY2" fmla="*/ 0 h 1080000"/>
              <a:gd name="connsiteX3" fmla="*/ 7431588 w 7431588"/>
              <a:gd name="connsiteY3" fmla="*/ 0 h 1080000"/>
              <a:gd name="connsiteX4" fmla="*/ 7431588 w 7431588"/>
              <a:gd name="connsiteY4" fmla="*/ 1080000 h 1080000"/>
              <a:gd name="connsiteX5" fmla="*/ 7229139 w 7431588"/>
              <a:gd name="connsiteY5" fmla="*/ 1080000 h 1080000"/>
              <a:gd name="connsiteX6" fmla="*/ 7196428 w 7431588"/>
              <a:gd name="connsiteY6" fmla="*/ 1080000 h 1080000"/>
              <a:gd name="connsiteX7" fmla="*/ 0 w 7431588"/>
              <a:gd name="connsiteY7" fmla="*/ 1080000 h 1080000"/>
              <a:gd name="connsiteX8" fmla="*/ 187661 w 7431588"/>
              <a:gd name="connsiteY8"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1588" h="1080000">
                <a:moveTo>
                  <a:pt x="0" y="0"/>
                </a:moveTo>
                <a:lnTo>
                  <a:pt x="7196428" y="0"/>
                </a:lnTo>
                <a:lnTo>
                  <a:pt x="7229139" y="0"/>
                </a:lnTo>
                <a:lnTo>
                  <a:pt x="7431588" y="0"/>
                </a:lnTo>
                <a:lnTo>
                  <a:pt x="7431588" y="1080000"/>
                </a:lnTo>
                <a:lnTo>
                  <a:pt x="7229139" y="1080000"/>
                </a:lnTo>
                <a:lnTo>
                  <a:pt x="7196428" y="1080000"/>
                </a:lnTo>
                <a:lnTo>
                  <a:pt x="0" y="1080000"/>
                </a:lnTo>
                <a:lnTo>
                  <a:pt x="187661" y="54000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r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D8578">
                    <a:lumMod val="75000"/>
                  </a:srgbClr>
                </a:solidFill>
                <a:effectLst/>
                <a:uLnTx/>
                <a:uFillTx/>
                <a:latin typeface="Arial"/>
                <a:ea typeface="+mn-ea"/>
                <a:cs typeface="+mn-cs"/>
              </a:rPr>
              <a:t>Comprehensive representation in MF clinical trials, with diversity </a:t>
            </a:r>
            <a:br>
              <a:rPr kumimoji="0" lang="en-GB" sz="1600" b="1" i="0" u="none" strike="noStrike" kern="1200" cap="none" spc="0" normalizeH="0" baseline="0" noProof="0" dirty="0">
                <a:ln>
                  <a:noFill/>
                </a:ln>
                <a:solidFill>
                  <a:srgbClr val="0D8578">
                    <a:lumMod val="75000"/>
                  </a:srgbClr>
                </a:solidFill>
                <a:effectLst/>
                <a:uLnTx/>
                <a:uFillTx/>
                <a:latin typeface="Arial"/>
                <a:ea typeface="+mn-ea"/>
                <a:cs typeface="+mn-cs"/>
              </a:rPr>
            </a:br>
            <a:r>
              <a:rPr kumimoji="0" lang="en-GB" sz="1600" b="1" i="0" u="none" strike="noStrike" kern="1200" cap="none" spc="0" normalizeH="0" baseline="0" noProof="0" dirty="0">
                <a:ln>
                  <a:noFill/>
                </a:ln>
                <a:solidFill>
                  <a:srgbClr val="0D8578">
                    <a:lumMod val="75000"/>
                  </a:srgbClr>
                </a:solidFill>
                <a:effectLst/>
                <a:uLnTx/>
                <a:uFillTx/>
                <a:latin typeface="Arial"/>
                <a:ea typeface="+mn-ea"/>
                <a:cs typeface="+mn-cs"/>
              </a:rPr>
              <a:t>across disease-specific criteria and demographic backgrounds, is important to ensure generalizability of study findings in the real world</a:t>
            </a:r>
          </a:p>
        </p:txBody>
      </p:sp>
      <p:pic>
        <p:nvPicPr>
          <p:cNvPr id="7" name="Graphic 6">
            <a:extLst>
              <a:ext uri="{FF2B5EF4-FFF2-40B4-BE49-F238E27FC236}">
                <a16:creationId xmlns:a16="http://schemas.microsoft.com/office/drawing/2014/main" id="{0C7582D4-7250-6F70-F8AE-82DB88E903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69599" y="4869000"/>
            <a:ext cx="465035" cy="465035"/>
          </a:xfrm>
          <a:prstGeom prst="rect">
            <a:avLst/>
          </a:prstGeom>
        </p:spPr>
      </p:pic>
      <p:sp>
        <p:nvSpPr>
          <p:cNvPr id="2" name="Title 1">
            <a:extLst>
              <a:ext uri="{FF2B5EF4-FFF2-40B4-BE49-F238E27FC236}">
                <a16:creationId xmlns:a16="http://schemas.microsoft.com/office/drawing/2014/main" id="{4B9DD492-39B8-AD86-10E3-F08B06BEC4DC}"/>
              </a:ext>
            </a:extLst>
          </p:cNvPr>
          <p:cNvSpPr>
            <a:spLocks noGrp="1"/>
          </p:cNvSpPr>
          <p:nvPr>
            <p:ph type="title"/>
          </p:nvPr>
        </p:nvSpPr>
        <p:spPr>
          <a:xfrm>
            <a:off x="484370" y="552550"/>
            <a:ext cx="10589748" cy="543875"/>
          </a:xfrm>
        </p:spPr>
        <p:txBody>
          <a:bodyPr/>
          <a:lstStyle/>
          <a:p>
            <a:r>
              <a:rPr lang="en-GB" dirty="0">
                <a:solidFill>
                  <a:schemeClr val="accent6">
                    <a:lumMod val="75000"/>
                  </a:schemeClr>
                </a:solidFill>
              </a:rPr>
              <a:t>Question 14: </a:t>
            </a:r>
            <a:br>
              <a:rPr lang="en-GB" dirty="0"/>
            </a:br>
            <a:r>
              <a:rPr lang="en-GB" dirty="0"/>
              <a:t>How can Broader Inclusion in Clinical Trials be Achieved?</a:t>
            </a:r>
          </a:p>
        </p:txBody>
      </p:sp>
      <p:sp>
        <p:nvSpPr>
          <p:cNvPr id="10" name="Content Placeholder 2">
            <a:extLst>
              <a:ext uri="{FF2B5EF4-FFF2-40B4-BE49-F238E27FC236}">
                <a16:creationId xmlns:a16="http://schemas.microsoft.com/office/drawing/2014/main" id="{05A7307F-0DFB-763E-F8F1-C6AD1BEE5FF8}"/>
              </a:ext>
            </a:extLst>
          </p:cNvPr>
          <p:cNvSpPr>
            <a:spLocks noGrp="1"/>
          </p:cNvSpPr>
          <p:nvPr>
            <p:ph idx="1"/>
          </p:nvPr>
        </p:nvSpPr>
        <p:spPr>
          <a:xfrm>
            <a:off x="479425" y="1498601"/>
            <a:ext cx="11160125" cy="1570400"/>
          </a:xfrm>
        </p:spPr>
        <p:txBody>
          <a:bodyPr vert="horz" lIns="72000" tIns="36000" rIns="72000" bIns="36000" rtlCol="0">
            <a:normAutofit/>
          </a:bodyPr>
          <a:lstStyle/>
          <a:p>
            <a:r>
              <a:rPr lang="en-GB" i="1" dirty="0">
                <a:solidFill>
                  <a:schemeClr val="accent6">
                    <a:lumMod val="75000"/>
                  </a:schemeClr>
                </a:solidFill>
              </a:rPr>
              <a:t>Clinical Recommendation 14</a:t>
            </a:r>
          </a:p>
          <a:p>
            <a:pPr lvl="2">
              <a:buClr>
                <a:schemeClr val="accent6"/>
              </a:buClr>
            </a:pPr>
            <a:r>
              <a:rPr lang="en-GB" dirty="0"/>
              <a:t>Attempts should be made to be fully inclusive in terms of diversity and disease-specific criteria</a:t>
            </a:r>
          </a:p>
          <a:p>
            <a:pPr marL="0" lvl="2" indent="0">
              <a:buClr>
                <a:schemeClr val="accent6"/>
              </a:buClr>
              <a:buNone/>
              <a:tabLst>
                <a:tab pos="5203825" algn="l"/>
              </a:tabLst>
            </a:pPr>
            <a:endParaRPr lang="en-GB" dirty="0"/>
          </a:p>
          <a:p>
            <a:pPr lvl="2">
              <a:spcBef>
                <a:spcPts val="0"/>
              </a:spcBef>
              <a:buClr>
                <a:schemeClr val="accent6"/>
              </a:buClr>
            </a:pPr>
            <a:r>
              <a:rPr lang="en-GB" dirty="0"/>
              <a:t>Underserved patients include those listed below, and barriers to their inclusion should be identified and removed:</a:t>
            </a:r>
          </a:p>
        </p:txBody>
      </p:sp>
      <p:sp>
        <p:nvSpPr>
          <p:cNvPr id="22" name="Content Placeholder 21">
            <a:extLst>
              <a:ext uri="{FF2B5EF4-FFF2-40B4-BE49-F238E27FC236}">
                <a16:creationId xmlns:a16="http://schemas.microsoft.com/office/drawing/2014/main" id="{B60D481A-9D8B-AB26-E476-96B21E636326}"/>
              </a:ext>
            </a:extLst>
          </p:cNvPr>
          <p:cNvSpPr>
            <a:spLocks noGrp="1"/>
          </p:cNvSpPr>
          <p:nvPr>
            <p:ph idx="17"/>
          </p:nvPr>
        </p:nvSpPr>
        <p:spPr>
          <a:xfrm>
            <a:off x="479424" y="6053496"/>
            <a:ext cx="9756575" cy="806400"/>
          </a:xfrm>
        </p:spPr>
        <p:txBody>
          <a:bodyPr anchor="b"/>
          <a:lstStyle/>
          <a:p>
            <a:r>
              <a:rPr lang="en-GB" dirty="0" err="1"/>
              <a:t>Allo</a:t>
            </a:r>
            <a:r>
              <a:rPr lang="en-GB" dirty="0"/>
              <a:t>-SCT, allogeneic stem cell transplantation; HIV, human immunodeficiency virus; MPN, myeloproliferative neoplasm.</a:t>
            </a:r>
          </a:p>
        </p:txBody>
      </p:sp>
      <p:sp>
        <p:nvSpPr>
          <p:cNvPr id="3" name="Rectangle 2">
            <a:extLst>
              <a:ext uri="{FF2B5EF4-FFF2-40B4-BE49-F238E27FC236}">
                <a16:creationId xmlns:a16="http://schemas.microsoft.com/office/drawing/2014/main" id="{DFBF3577-2DCD-2388-29B5-420E46831F68}"/>
              </a:ext>
            </a:extLst>
          </p:cNvPr>
          <p:cNvSpPr/>
          <p:nvPr/>
        </p:nvSpPr>
        <p:spPr>
          <a:xfrm>
            <a:off x="0" y="-5580"/>
            <a:ext cx="12203999" cy="216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98" normalizeH="0" baseline="0" noProof="0" dirty="0">
                <a:ln>
                  <a:noFill/>
                </a:ln>
                <a:solidFill>
                  <a:srgbClr val="FFFFFF"/>
                </a:solidFill>
                <a:effectLst/>
                <a:uLnTx/>
                <a:uFillTx/>
                <a:latin typeface="Arial"/>
                <a:ea typeface="+mn-ea"/>
                <a:cs typeface="+mn-cs"/>
              </a:rPr>
              <a:t>Theme 5: Unmet Needs in MF Clinical Trials</a:t>
            </a:r>
          </a:p>
        </p:txBody>
      </p:sp>
      <p:grpSp>
        <p:nvGrpSpPr>
          <p:cNvPr id="26" name="Group 25">
            <a:extLst>
              <a:ext uri="{FF2B5EF4-FFF2-40B4-BE49-F238E27FC236}">
                <a16:creationId xmlns:a16="http://schemas.microsoft.com/office/drawing/2014/main" id="{7930A849-1706-0671-D06C-FFD8DF255A3A}"/>
              </a:ext>
            </a:extLst>
          </p:cNvPr>
          <p:cNvGrpSpPr/>
          <p:nvPr/>
        </p:nvGrpSpPr>
        <p:grpSpPr>
          <a:xfrm>
            <a:off x="2710800" y="4764496"/>
            <a:ext cx="930626" cy="931861"/>
            <a:chOff x="8371996" y="1044284"/>
            <a:chExt cx="930626" cy="931861"/>
          </a:xfrm>
        </p:grpSpPr>
        <p:graphicFrame>
          <p:nvGraphicFramePr>
            <p:cNvPr id="33" name="Chart 32">
              <a:extLst>
                <a:ext uri="{FF2B5EF4-FFF2-40B4-BE49-F238E27FC236}">
                  <a16:creationId xmlns:a16="http://schemas.microsoft.com/office/drawing/2014/main" id="{6CACC397-9AE3-55D6-06D3-01C0E20FE72C}"/>
                </a:ext>
              </a:extLst>
            </p:cNvPr>
            <p:cNvGraphicFramePr/>
            <p:nvPr/>
          </p:nvGraphicFramePr>
          <p:xfrm>
            <a:off x="8371996" y="1044284"/>
            <a:ext cx="930626" cy="931861"/>
          </p:xfrm>
          <a:graphic>
            <a:graphicData uri="http://schemas.openxmlformats.org/drawingml/2006/chart">
              <c:chart xmlns:c="http://schemas.openxmlformats.org/drawingml/2006/chart" xmlns:r="http://schemas.openxmlformats.org/officeDocument/2006/relationships" r:id="rId6"/>
            </a:graphicData>
          </a:graphic>
        </p:graphicFrame>
        <p:sp>
          <p:nvSpPr>
            <p:cNvPr id="31" name="TextBox 30">
              <a:extLst>
                <a:ext uri="{FF2B5EF4-FFF2-40B4-BE49-F238E27FC236}">
                  <a16:creationId xmlns:a16="http://schemas.microsoft.com/office/drawing/2014/main" id="{B0CDFE6B-C976-97EE-7208-C74271C29C44}"/>
                </a:ext>
              </a:extLst>
            </p:cNvPr>
            <p:cNvSpPr txBox="1"/>
            <p:nvPr/>
          </p:nvSpPr>
          <p:spPr>
            <a:xfrm>
              <a:off x="8652445" y="1423740"/>
              <a:ext cx="36930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88D9BB">
                      <a:lumMod val="50000"/>
                    </a:srgbClr>
                  </a:solidFill>
                  <a:effectLst/>
                  <a:uLnTx/>
                  <a:uFillTx/>
                  <a:latin typeface="Arial"/>
                  <a:ea typeface="+mn-ea"/>
                  <a:cs typeface="Arial" panose="020B0604020202020204" pitchFamily="34" charset="0"/>
                </a:rPr>
                <a:t>94%</a:t>
              </a:r>
              <a:endParaRPr kumimoji="0" lang="en-GB" sz="1100" b="1" i="0" u="none" strike="noStrike" kern="0" cap="none" spc="0" normalizeH="0" baseline="30000" noProof="0" dirty="0">
                <a:ln>
                  <a:noFill/>
                </a:ln>
                <a:solidFill>
                  <a:srgbClr val="88D9BB">
                    <a:lumMod val="50000"/>
                  </a:srgbClr>
                </a:solidFill>
                <a:effectLst/>
                <a:uLnTx/>
                <a:uFillTx/>
                <a:latin typeface="Arial"/>
                <a:ea typeface="+mn-ea"/>
                <a:cs typeface="Arial" panose="020B0604020202020204" pitchFamily="34" charset="0"/>
              </a:endParaRPr>
            </a:p>
          </p:txBody>
        </p:sp>
      </p:grpSp>
      <p:sp>
        <p:nvSpPr>
          <p:cNvPr id="35" name="Rectangle 34">
            <a:extLst>
              <a:ext uri="{FF2B5EF4-FFF2-40B4-BE49-F238E27FC236}">
                <a16:creationId xmlns:a16="http://schemas.microsoft.com/office/drawing/2014/main" id="{A811F252-059E-07CD-9B0F-6E182BFD2424}"/>
              </a:ext>
            </a:extLst>
          </p:cNvPr>
          <p:cNvSpPr/>
          <p:nvPr/>
        </p:nvSpPr>
        <p:spPr>
          <a:xfrm>
            <a:off x="552450" y="2997000"/>
            <a:ext cx="3594609" cy="576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6" name="Rectangle 35">
            <a:extLst>
              <a:ext uri="{FF2B5EF4-FFF2-40B4-BE49-F238E27FC236}">
                <a16:creationId xmlns:a16="http://schemas.microsoft.com/office/drawing/2014/main" id="{C415C308-4E4B-459E-D0DD-BAD176912F4E}"/>
              </a:ext>
            </a:extLst>
          </p:cNvPr>
          <p:cNvSpPr/>
          <p:nvPr/>
        </p:nvSpPr>
        <p:spPr>
          <a:xfrm>
            <a:off x="552450" y="3736268"/>
            <a:ext cx="5472113" cy="576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 name="Rectangle 36">
            <a:extLst>
              <a:ext uri="{FF2B5EF4-FFF2-40B4-BE49-F238E27FC236}">
                <a16:creationId xmlns:a16="http://schemas.microsoft.com/office/drawing/2014/main" id="{22CA8AED-6B5D-1789-C046-71D7387B9E2B}"/>
              </a:ext>
            </a:extLst>
          </p:cNvPr>
          <p:cNvSpPr/>
          <p:nvPr/>
        </p:nvSpPr>
        <p:spPr>
          <a:xfrm>
            <a:off x="4303050" y="2997000"/>
            <a:ext cx="3594609" cy="576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8" name="Rectangle 37">
            <a:extLst>
              <a:ext uri="{FF2B5EF4-FFF2-40B4-BE49-F238E27FC236}">
                <a16:creationId xmlns:a16="http://schemas.microsoft.com/office/drawing/2014/main" id="{22C30C49-B547-13EE-18A4-66D86BC06B23}"/>
              </a:ext>
            </a:extLst>
          </p:cNvPr>
          <p:cNvSpPr/>
          <p:nvPr/>
        </p:nvSpPr>
        <p:spPr>
          <a:xfrm>
            <a:off x="8040689" y="3010928"/>
            <a:ext cx="3676856" cy="576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 name="TextBox 38">
            <a:extLst>
              <a:ext uri="{FF2B5EF4-FFF2-40B4-BE49-F238E27FC236}">
                <a16:creationId xmlns:a16="http://schemas.microsoft.com/office/drawing/2014/main" id="{3F156111-A85F-2C6D-A64B-865E9DE4CF23}"/>
              </a:ext>
            </a:extLst>
          </p:cNvPr>
          <p:cNvSpPr txBox="1"/>
          <p:nvPr/>
        </p:nvSpPr>
        <p:spPr>
          <a:xfrm>
            <a:off x="1173966" y="3145039"/>
            <a:ext cx="2957620" cy="307777"/>
          </a:xfrm>
          <a:prstGeom prst="rect">
            <a:avLst/>
          </a:prstGeom>
          <a:noFill/>
        </p:spPr>
        <p:txBody>
          <a:bodyPr wrap="square" anchor="ctr">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a:ea typeface="+mn-ea"/>
                <a:cs typeface="+mn-cs"/>
              </a:rPr>
              <a:t>Patients with low-risk disease</a:t>
            </a:r>
          </a:p>
        </p:txBody>
      </p:sp>
      <p:sp>
        <p:nvSpPr>
          <p:cNvPr id="40" name="TextBox 39">
            <a:extLst>
              <a:ext uri="{FF2B5EF4-FFF2-40B4-BE49-F238E27FC236}">
                <a16:creationId xmlns:a16="http://schemas.microsoft.com/office/drawing/2014/main" id="{9DC4E951-F6EA-27CA-9199-3366AD9EE5A8}"/>
              </a:ext>
            </a:extLst>
          </p:cNvPr>
          <p:cNvSpPr txBox="1"/>
          <p:nvPr/>
        </p:nvSpPr>
        <p:spPr>
          <a:xfrm>
            <a:off x="4952793" y="3037318"/>
            <a:ext cx="3009900" cy="523220"/>
          </a:xfrm>
          <a:prstGeom prst="rect">
            <a:avLst/>
          </a:prstGeom>
          <a:noFill/>
        </p:spPr>
        <p:txBody>
          <a:bodyPr wrap="square" anchor="ctr">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a:ea typeface="+mn-ea"/>
                <a:cs typeface="+mn-cs"/>
              </a:rPr>
              <a:t>Patients with </a:t>
            </a:r>
            <a:br>
              <a:rPr kumimoji="0" lang="en-GB" sz="1400" b="0" i="0" u="none" strike="noStrike" kern="1200" cap="none" spc="0" normalizeH="0" baseline="0" noProof="0" dirty="0">
                <a:ln>
                  <a:noFill/>
                </a:ln>
                <a:solidFill>
                  <a:srgbClr val="373737"/>
                </a:solidFill>
                <a:effectLst/>
                <a:uLnTx/>
                <a:uFillTx/>
                <a:latin typeface="Arial"/>
                <a:ea typeface="+mn-ea"/>
                <a:cs typeface="+mn-cs"/>
              </a:rPr>
            </a:br>
            <a:r>
              <a:rPr kumimoji="0" lang="en-GB" sz="1400" b="0" i="0" u="none" strike="noStrike" kern="1200" cap="none" spc="0" normalizeH="0" baseline="0" noProof="0" dirty="0">
                <a:ln>
                  <a:noFill/>
                </a:ln>
                <a:solidFill>
                  <a:srgbClr val="373737"/>
                </a:solidFill>
                <a:effectLst/>
                <a:uLnTx/>
                <a:uFillTx/>
                <a:latin typeface="Arial"/>
                <a:ea typeface="+mn-ea"/>
                <a:cs typeface="+mn-cs"/>
              </a:rPr>
              <a:t>accelerated-phase MPN</a:t>
            </a:r>
          </a:p>
        </p:txBody>
      </p:sp>
      <p:sp>
        <p:nvSpPr>
          <p:cNvPr id="41" name="TextBox 40">
            <a:extLst>
              <a:ext uri="{FF2B5EF4-FFF2-40B4-BE49-F238E27FC236}">
                <a16:creationId xmlns:a16="http://schemas.microsoft.com/office/drawing/2014/main" id="{B3EBD1A0-FBCA-0308-956A-EE4A37E59E9E}"/>
              </a:ext>
            </a:extLst>
          </p:cNvPr>
          <p:cNvSpPr txBox="1"/>
          <p:nvPr/>
        </p:nvSpPr>
        <p:spPr>
          <a:xfrm>
            <a:off x="8663364" y="3145039"/>
            <a:ext cx="2889386" cy="307777"/>
          </a:xfrm>
          <a:prstGeom prst="rect">
            <a:avLst/>
          </a:prstGeom>
          <a:noFill/>
        </p:spPr>
        <p:txBody>
          <a:bodyPr wrap="square" anchor="ctr">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a:ea typeface="+mn-ea"/>
                <a:cs typeface="+mn-cs"/>
              </a:rPr>
              <a:t>Young and elderly patients</a:t>
            </a:r>
          </a:p>
        </p:txBody>
      </p:sp>
      <p:sp>
        <p:nvSpPr>
          <p:cNvPr id="42" name="TextBox 41">
            <a:extLst>
              <a:ext uri="{FF2B5EF4-FFF2-40B4-BE49-F238E27FC236}">
                <a16:creationId xmlns:a16="http://schemas.microsoft.com/office/drawing/2014/main" id="{5BDBC392-3684-9871-066D-0D938330C9C6}"/>
              </a:ext>
            </a:extLst>
          </p:cNvPr>
          <p:cNvSpPr txBox="1"/>
          <p:nvPr/>
        </p:nvSpPr>
        <p:spPr>
          <a:xfrm>
            <a:off x="1143035" y="3870379"/>
            <a:ext cx="4592965" cy="307777"/>
          </a:xfrm>
          <a:prstGeom prst="rect">
            <a:avLst/>
          </a:prstGeom>
          <a:noFill/>
        </p:spPr>
        <p:txBody>
          <a:bodyPr wrap="square" anchor="ctr">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a:ea typeface="+mn-ea"/>
                <a:cs typeface="+mn-cs"/>
              </a:rPr>
              <a:t>Patients with well-controlled HIV/viral hepatitis</a:t>
            </a:r>
          </a:p>
        </p:txBody>
      </p:sp>
      <p:sp>
        <p:nvSpPr>
          <p:cNvPr id="44" name="Oval 43">
            <a:extLst>
              <a:ext uri="{FF2B5EF4-FFF2-40B4-BE49-F238E27FC236}">
                <a16:creationId xmlns:a16="http://schemas.microsoft.com/office/drawing/2014/main" id="{9396D7AD-2429-AA37-8D68-5E8591540698}"/>
              </a:ext>
            </a:extLst>
          </p:cNvPr>
          <p:cNvSpPr/>
          <p:nvPr/>
        </p:nvSpPr>
        <p:spPr>
          <a:xfrm>
            <a:off x="675666" y="3074019"/>
            <a:ext cx="449817" cy="449817"/>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9669F91E-0D02-F6BC-2D46-0583479774C5}"/>
              </a:ext>
            </a:extLst>
          </p:cNvPr>
          <p:cNvSpPr/>
          <p:nvPr/>
        </p:nvSpPr>
        <p:spPr>
          <a:xfrm>
            <a:off x="4454493" y="3074019"/>
            <a:ext cx="449817" cy="449817"/>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47" name="Oval 46">
            <a:extLst>
              <a:ext uri="{FF2B5EF4-FFF2-40B4-BE49-F238E27FC236}">
                <a16:creationId xmlns:a16="http://schemas.microsoft.com/office/drawing/2014/main" id="{E7B27363-A8CE-C642-5A69-AC200BB01748}"/>
              </a:ext>
            </a:extLst>
          </p:cNvPr>
          <p:cNvSpPr/>
          <p:nvPr/>
        </p:nvSpPr>
        <p:spPr>
          <a:xfrm>
            <a:off x="8165064" y="3074019"/>
            <a:ext cx="449817" cy="449817"/>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48" name="Oval 47">
            <a:extLst>
              <a:ext uri="{FF2B5EF4-FFF2-40B4-BE49-F238E27FC236}">
                <a16:creationId xmlns:a16="http://schemas.microsoft.com/office/drawing/2014/main" id="{11AFCD2D-743B-CBA3-0D14-643BD1EA795B}"/>
              </a:ext>
            </a:extLst>
          </p:cNvPr>
          <p:cNvSpPr/>
          <p:nvPr/>
        </p:nvSpPr>
        <p:spPr>
          <a:xfrm>
            <a:off x="675638" y="3799359"/>
            <a:ext cx="449817" cy="449817"/>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EB284E29-E30B-EF67-F9BE-D659346A0FB3}"/>
              </a:ext>
            </a:extLst>
          </p:cNvPr>
          <p:cNvSpPr/>
          <p:nvPr/>
        </p:nvSpPr>
        <p:spPr>
          <a:xfrm>
            <a:off x="6177464" y="3736268"/>
            <a:ext cx="5540081" cy="576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0" name="TextBox 49">
            <a:extLst>
              <a:ext uri="{FF2B5EF4-FFF2-40B4-BE49-F238E27FC236}">
                <a16:creationId xmlns:a16="http://schemas.microsoft.com/office/drawing/2014/main" id="{FED770DC-6798-8880-09A6-252EE09BE792}"/>
              </a:ext>
            </a:extLst>
          </p:cNvPr>
          <p:cNvSpPr txBox="1"/>
          <p:nvPr/>
        </p:nvSpPr>
        <p:spPr>
          <a:xfrm>
            <a:off x="6786777" y="3870379"/>
            <a:ext cx="4592965" cy="307777"/>
          </a:xfrm>
          <a:prstGeom prst="rect">
            <a:avLst/>
          </a:prstGeom>
          <a:noFill/>
        </p:spPr>
        <p:txBody>
          <a:bodyPr wrap="square" anchor="ctr">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a:ea typeface="+mn-ea"/>
                <a:cs typeface="+mn-cs"/>
              </a:rPr>
              <a:t>Patients relapsing after </a:t>
            </a:r>
            <a:r>
              <a:rPr kumimoji="0" lang="en-GB" sz="1400" b="0" i="0" u="none" strike="noStrike" kern="1200" cap="none" spc="0" normalizeH="0" baseline="0" noProof="0" dirty="0" err="1">
                <a:ln>
                  <a:noFill/>
                </a:ln>
                <a:solidFill>
                  <a:srgbClr val="373737"/>
                </a:solidFill>
                <a:effectLst/>
                <a:uLnTx/>
                <a:uFillTx/>
                <a:latin typeface="Arial"/>
                <a:ea typeface="+mn-ea"/>
                <a:cs typeface="+mn-cs"/>
              </a:rPr>
              <a:t>allo</a:t>
            </a:r>
            <a:r>
              <a:rPr kumimoji="0" lang="en-GB" sz="1400" b="0" i="0" u="none" strike="noStrike" kern="1200" cap="none" spc="0" normalizeH="0" baseline="0" noProof="0" dirty="0">
                <a:ln>
                  <a:noFill/>
                </a:ln>
                <a:solidFill>
                  <a:srgbClr val="373737"/>
                </a:solidFill>
                <a:effectLst/>
                <a:uLnTx/>
                <a:uFillTx/>
                <a:latin typeface="Arial"/>
                <a:ea typeface="+mn-ea"/>
                <a:cs typeface="+mn-cs"/>
              </a:rPr>
              <a:t>-SCT</a:t>
            </a:r>
          </a:p>
        </p:txBody>
      </p:sp>
      <p:sp>
        <p:nvSpPr>
          <p:cNvPr id="51" name="Oval 50">
            <a:extLst>
              <a:ext uri="{FF2B5EF4-FFF2-40B4-BE49-F238E27FC236}">
                <a16:creationId xmlns:a16="http://schemas.microsoft.com/office/drawing/2014/main" id="{6480FBCE-D589-C159-73DA-84C7C0D6612A}"/>
              </a:ext>
            </a:extLst>
          </p:cNvPr>
          <p:cNvSpPr/>
          <p:nvPr/>
        </p:nvSpPr>
        <p:spPr>
          <a:xfrm>
            <a:off x="6300652" y="3799359"/>
            <a:ext cx="449817" cy="449817"/>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pic>
        <p:nvPicPr>
          <p:cNvPr id="62" name="Graphic 61">
            <a:extLst>
              <a:ext uri="{FF2B5EF4-FFF2-40B4-BE49-F238E27FC236}">
                <a16:creationId xmlns:a16="http://schemas.microsoft.com/office/drawing/2014/main" id="{99AB5546-0AA9-4759-3293-86ABD970A061}"/>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57867" y="3859721"/>
            <a:ext cx="275595" cy="305389"/>
          </a:xfrm>
          <a:prstGeom prst="rect">
            <a:avLst/>
          </a:prstGeom>
        </p:spPr>
      </p:pic>
      <p:sp>
        <p:nvSpPr>
          <p:cNvPr id="87" name="Graphic 85">
            <a:extLst>
              <a:ext uri="{FF2B5EF4-FFF2-40B4-BE49-F238E27FC236}">
                <a16:creationId xmlns:a16="http://schemas.microsoft.com/office/drawing/2014/main" id="{45CA3584-AD15-4D4F-F2E1-1F42334CD422}"/>
              </a:ext>
            </a:extLst>
          </p:cNvPr>
          <p:cNvSpPr/>
          <p:nvPr/>
        </p:nvSpPr>
        <p:spPr>
          <a:xfrm rot="8100000">
            <a:off x="6386815" y="3862013"/>
            <a:ext cx="299809" cy="324506"/>
          </a:xfrm>
          <a:custGeom>
            <a:avLst/>
            <a:gdLst>
              <a:gd name="connsiteX0" fmla="*/ 366000 w 371623"/>
              <a:gd name="connsiteY0" fmla="*/ 210815 h 402236"/>
              <a:gd name="connsiteX1" fmla="*/ 360380 w 371623"/>
              <a:gd name="connsiteY1" fmla="*/ 216434 h 402236"/>
              <a:gd name="connsiteX2" fmla="*/ 185797 w 371623"/>
              <a:gd name="connsiteY2" fmla="*/ 390995 h 402236"/>
              <a:gd name="connsiteX3" fmla="*/ 11236 w 371623"/>
              <a:gd name="connsiteY3" fmla="*/ 216434 h 402236"/>
              <a:gd name="connsiteX4" fmla="*/ 176867 w 371623"/>
              <a:gd name="connsiteY4" fmla="*/ 42093 h 402236"/>
              <a:gd name="connsiteX5" fmla="*/ 155003 w 371623"/>
              <a:gd name="connsiteY5" fmla="*/ 69642 h 402236"/>
              <a:gd name="connsiteX6" fmla="*/ 155903 w 371623"/>
              <a:gd name="connsiteY6" fmla="*/ 77545 h 402236"/>
              <a:gd name="connsiteX7" fmla="*/ 159393 w 371623"/>
              <a:gd name="connsiteY7" fmla="*/ 78774 h 402236"/>
              <a:gd name="connsiteX8" fmla="*/ 163805 w 371623"/>
              <a:gd name="connsiteY8" fmla="*/ 76645 h 402236"/>
              <a:gd name="connsiteX9" fmla="*/ 193704 w 371623"/>
              <a:gd name="connsiteY9" fmla="*/ 38997 h 402236"/>
              <a:gd name="connsiteX10" fmla="*/ 194890 w 371623"/>
              <a:gd name="connsiteY10" fmla="*/ 34870 h 402236"/>
              <a:gd name="connsiteX11" fmla="*/ 192804 w 371623"/>
              <a:gd name="connsiteY11" fmla="*/ 31116 h 402236"/>
              <a:gd name="connsiteX12" fmla="*/ 155135 w 371623"/>
              <a:gd name="connsiteY12" fmla="*/ 1217 h 402236"/>
              <a:gd name="connsiteX13" fmla="*/ 147232 w 371623"/>
              <a:gd name="connsiteY13" fmla="*/ 2117 h 402236"/>
              <a:gd name="connsiteX14" fmla="*/ 148132 w 371623"/>
              <a:gd name="connsiteY14" fmla="*/ 10020 h 402236"/>
              <a:gd name="connsiteX15" fmla="*/ 174606 w 371623"/>
              <a:gd name="connsiteY15" fmla="*/ 31028 h 402236"/>
              <a:gd name="connsiteX16" fmla="*/ 0 w 371623"/>
              <a:gd name="connsiteY16" fmla="*/ 216435 h 402236"/>
              <a:gd name="connsiteX17" fmla="*/ 185801 w 371623"/>
              <a:gd name="connsiteY17" fmla="*/ 402236 h 402236"/>
              <a:gd name="connsiteX18" fmla="*/ 371624 w 371623"/>
              <a:gd name="connsiteY18" fmla="*/ 216435 h 402236"/>
              <a:gd name="connsiteX19" fmla="*/ 366004 w 371623"/>
              <a:gd name="connsiteY19" fmla="*/ 210815 h 40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1623" h="402236">
                <a:moveTo>
                  <a:pt x="366000" y="210815"/>
                </a:moveTo>
                <a:cubicBezTo>
                  <a:pt x="362883" y="210815"/>
                  <a:pt x="360380" y="213317"/>
                  <a:pt x="360380" y="216434"/>
                </a:cubicBezTo>
                <a:cubicBezTo>
                  <a:pt x="360380" y="312695"/>
                  <a:pt x="282052" y="390995"/>
                  <a:pt x="185797" y="390995"/>
                </a:cubicBezTo>
                <a:cubicBezTo>
                  <a:pt x="89541" y="390995"/>
                  <a:pt x="11236" y="312667"/>
                  <a:pt x="11236" y="216434"/>
                </a:cubicBezTo>
                <a:cubicBezTo>
                  <a:pt x="11236" y="123180"/>
                  <a:pt x="84731" y="46768"/>
                  <a:pt x="176867" y="42093"/>
                </a:cubicBezTo>
                <a:lnTo>
                  <a:pt x="155003" y="69642"/>
                </a:lnTo>
                <a:cubicBezTo>
                  <a:pt x="153070" y="72079"/>
                  <a:pt x="153488" y="75613"/>
                  <a:pt x="155903" y="77545"/>
                </a:cubicBezTo>
                <a:cubicBezTo>
                  <a:pt x="156934" y="78357"/>
                  <a:pt x="158164" y="78774"/>
                  <a:pt x="159393" y="78774"/>
                </a:cubicBezTo>
                <a:cubicBezTo>
                  <a:pt x="161061" y="78774"/>
                  <a:pt x="162686" y="78050"/>
                  <a:pt x="163805" y="76645"/>
                </a:cubicBezTo>
                <a:lnTo>
                  <a:pt x="193704" y="38997"/>
                </a:lnTo>
                <a:cubicBezTo>
                  <a:pt x="194626" y="37833"/>
                  <a:pt x="195043" y="36341"/>
                  <a:pt x="194890" y="34870"/>
                </a:cubicBezTo>
                <a:cubicBezTo>
                  <a:pt x="194714" y="33399"/>
                  <a:pt x="193968" y="32038"/>
                  <a:pt x="192804" y="31116"/>
                </a:cubicBezTo>
                <a:lnTo>
                  <a:pt x="155135" y="1217"/>
                </a:lnTo>
                <a:cubicBezTo>
                  <a:pt x="152698" y="-715"/>
                  <a:pt x="149164" y="-297"/>
                  <a:pt x="147232" y="2117"/>
                </a:cubicBezTo>
                <a:cubicBezTo>
                  <a:pt x="145300" y="4554"/>
                  <a:pt x="145717" y="8088"/>
                  <a:pt x="148132" y="10020"/>
                </a:cubicBezTo>
                <a:lnTo>
                  <a:pt x="174606" y="31028"/>
                </a:lnTo>
                <a:cubicBezTo>
                  <a:pt x="77334" y="36824"/>
                  <a:pt x="0" y="117763"/>
                  <a:pt x="0" y="216435"/>
                </a:cubicBezTo>
                <a:cubicBezTo>
                  <a:pt x="0" y="318884"/>
                  <a:pt x="83352" y="402236"/>
                  <a:pt x="185801" y="402236"/>
                </a:cubicBezTo>
                <a:cubicBezTo>
                  <a:pt x="288249" y="402236"/>
                  <a:pt x="371624" y="318884"/>
                  <a:pt x="371624" y="216435"/>
                </a:cubicBezTo>
                <a:cubicBezTo>
                  <a:pt x="371624" y="213340"/>
                  <a:pt x="369121" y="210815"/>
                  <a:pt x="366004" y="210815"/>
                </a:cubicBezTo>
                <a:close/>
              </a:path>
            </a:pathLst>
          </a:custGeom>
          <a:solidFill>
            <a:schemeClr val="bg1"/>
          </a:solidFill>
          <a:ln w="562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grpSp>
        <p:nvGrpSpPr>
          <p:cNvPr id="99" name="Group 98">
            <a:extLst>
              <a:ext uri="{FF2B5EF4-FFF2-40B4-BE49-F238E27FC236}">
                <a16:creationId xmlns:a16="http://schemas.microsoft.com/office/drawing/2014/main" id="{C9F21E36-EB9F-DCE2-9827-328A6048AFDF}"/>
              </a:ext>
            </a:extLst>
          </p:cNvPr>
          <p:cNvGrpSpPr/>
          <p:nvPr/>
        </p:nvGrpSpPr>
        <p:grpSpPr>
          <a:xfrm>
            <a:off x="718406" y="3116165"/>
            <a:ext cx="362450" cy="213072"/>
            <a:chOff x="1865230" y="-2400830"/>
            <a:chExt cx="3662722" cy="2153194"/>
          </a:xfrm>
          <a:solidFill>
            <a:schemeClr val="bg1"/>
          </a:solidFill>
        </p:grpSpPr>
        <p:sp>
          <p:nvSpPr>
            <p:cNvPr id="92" name="Freeform: Shape 91">
              <a:extLst>
                <a:ext uri="{FF2B5EF4-FFF2-40B4-BE49-F238E27FC236}">
                  <a16:creationId xmlns:a16="http://schemas.microsoft.com/office/drawing/2014/main" id="{422E21F8-B265-1DEC-23C9-5E40CD305427}"/>
                </a:ext>
              </a:extLst>
            </p:cNvPr>
            <p:cNvSpPr/>
            <p:nvPr/>
          </p:nvSpPr>
          <p:spPr>
            <a:xfrm>
              <a:off x="1880082" y="-1145463"/>
              <a:ext cx="2135035" cy="897827"/>
            </a:xfrm>
            <a:custGeom>
              <a:avLst/>
              <a:gdLst>
                <a:gd name="connsiteX0" fmla="*/ 2135036 w 2135035"/>
                <a:gd name="connsiteY0" fmla="*/ 564597 h 897827"/>
                <a:gd name="connsiteX1" fmla="*/ 1878051 w 2135035"/>
                <a:gd name="connsiteY1" fmla="*/ 893305 h 897827"/>
                <a:gd name="connsiteX2" fmla="*/ 1531532 w 2135035"/>
                <a:gd name="connsiteY2" fmla="*/ 690041 h 897827"/>
                <a:gd name="connsiteX3" fmla="*/ 1462761 w 2135035"/>
                <a:gd name="connsiteY3" fmla="*/ 622223 h 897827"/>
                <a:gd name="connsiteX4" fmla="*/ 70015 w 2135035"/>
                <a:gd name="connsiteY4" fmla="*/ 124066 h 897827"/>
                <a:gd name="connsiteX5" fmla="*/ 43250 w 2135035"/>
                <a:gd name="connsiteY5" fmla="*/ 114255 h 897827"/>
                <a:gd name="connsiteX6" fmla="*/ 2674 w 2135035"/>
                <a:gd name="connsiteY6" fmla="*/ 43770 h 897827"/>
                <a:gd name="connsiteX7" fmla="*/ 77159 w 2135035"/>
                <a:gd name="connsiteY7" fmla="*/ 2336 h 897827"/>
                <a:gd name="connsiteX8" fmla="*/ 308522 w 2135035"/>
                <a:gd name="connsiteY8" fmla="*/ 57391 h 897827"/>
                <a:gd name="connsiteX9" fmla="*/ 1563059 w 2135035"/>
                <a:gd name="connsiteY9" fmla="*/ 352952 h 897827"/>
                <a:gd name="connsiteX10" fmla="*/ 1630687 w 2135035"/>
                <a:gd name="connsiteY10" fmla="*/ 338855 h 897827"/>
                <a:gd name="connsiteX11" fmla="*/ 1963109 w 2135035"/>
                <a:gd name="connsiteY11" fmla="*/ 307517 h 897827"/>
                <a:gd name="connsiteX12" fmla="*/ 2135036 w 2135035"/>
                <a:gd name="connsiteY12" fmla="*/ 564502 h 89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035" h="897827">
                  <a:moveTo>
                    <a:pt x="2135036" y="564597"/>
                  </a:moveTo>
                  <a:cubicBezTo>
                    <a:pt x="2134274" y="738905"/>
                    <a:pt x="2024927" y="868730"/>
                    <a:pt x="1878051" y="893305"/>
                  </a:cubicBezTo>
                  <a:cubicBezTo>
                    <a:pt x="1726318" y="918737"/>
                    <a:pt x="1579919" y="835012"/>
                    <a:pt x="1531532" y="690041"/>
                  </a:cubicBezTo>
                  <a:cubicBezTo>
                    <a:pt x="1518863" y="652037"/>
                    <a:pt x="1498575" y="634987"/>
                    <a:pt x="1462761" y="622223"/>
                  </a:cubicBezTo>
                  <a:cubicBezTo>
                    <a:pt x="998227" y="457060"/>
                    <a:pt x="534169" y="290372"/>
                    <a:pt x="70015" y="124066"/>
                  </a:cubicBezTo>
                  <a:cubicBezTo>
                    <a:pt x="61062" y="120827"/>
                    <a:pt x="52013" y="117875"/>
                    <a:pt x="43250" y="114255"/>
                  </a:cubicBezTo>
                  <a:cubicBezTo>
                    <a:pt x="11722" y="101206"/>
                    <a:pt x="-7328" y="78917"/>
                    <a:pt x="2674" y="43770"/>
                  </a:cubicBezTo>
                  <a:cubicBezTo>
                    <a:pt x="13056" y="7385"/>
                    <a:pt x="41250" y="-5855"/>
                    <a:pt x="77159" y="2336"/>
                  </a:cubicBezTo>
                  <a:cubicBezTo>
                    <a:pt x="154502" y="19862"/>
                    <a:pt x="231369" y="39198"/>
                    <a:pt x="308522" y="57391"/>
                  </a:cubicBezTo>
                  <a:cubicBezTo>
                    <a:pt x="726574" y="156356"/>
                    <a:pt x="1144626" y="255701"/>
                    <a:pt x="1563059" y="352952"/>
                  </a:cubicBezTo>
                  <a:cubicBezTo>
                    <a:pt x="1583729" y="357714"/>
                    <a:pt x="1613161" y="351237"/>
                    <a:pt x="1630687" y="338855"/>
                  </a:cubicBezTo>
                  <a:cubicBezTo>
                    <a:pt x="1736414" y="264845"/>
                    <a:pt x="1848143" y="250939"/>
                    <a:pt x="1963109" y="307517"/>
                  </a:cubicBezTo>
                  <a:cubicBezTo>
                    <a:pt x="2077219" y="363620"/>
                    <a:pt x="2131321" y="461632"/>
                    <a:pt x="2135036" y="56450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93" name="Freeform: Shape 92">
              <a:extLst>
                <a:ext uri="{FF2B5EF4-FFF2-40B4-BE49-F238E27FC236}">
                  <a16:creationId xmlns:a16="http://schemas.microsoft.com/office/drawing/2014/main" id="{44D01FB5-7250-9A27-D834-0C3F2ACCC445}"/>
                </a:ext>
              </a:extLst>
            </p:cNvPr>
            <p:cNvSpPr/>
            <p:nvPr/>
          </p:nvSpPr>
          <p:spPr>
            <a:xfrm>
              <a:off x="4204570" y="-2264695"/>
              <a:ext cx="944117" cy="850582"/>
            </a:xfrm>
            <a:custGeom>
              <a:avLst/>
              <a:gdLst>
                <a:gd name="connsiteX0" fmla="*/ 0 w 944117"/>
                <a:gd name="connsiteY0" fmla="*/ 437007 h 850582"/>
                <a:gd name="connsiteX1" fmla="*/ 177927 w 944117"/>
                <a:gd name="connsiteY1" fmla="*/ 0 h 850582"/>
                <a:gd name="connsiteX2" fmla="*/ 944118 w 944117"/>
                <a:gd name="connsiteY2" fmla="*/ 583978 h 850582"/>
                <a:gd name="connsiteX3" fmla="*/ 596837 w 944117"/>
                <a:gd name="connsiteY3" fmla="*/ 850583 h 850582"/>
                <a:gd name="connsiteX4" fmla="*/ 0 w 944117"/>
                <a:gd name="connsiteY4" fmla="*/ 437102 h 8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117" h="850582">
                  <a:moveTo>
                    <a:pt x="0" y="437007"/>
                  </a:moveTo>
                  <a:cubicBezTo>
                    <a:pt x="60388" y="288608"/>
                    <a:pt x="118205" y="146780"/>
                    <a:pt x="177927" y="0"/>
                  </a:cubicBezTo>
                  <a:cubicBezTo>
                    <a:pt x="480346" y="136493"/>
                    <a:pt x="740759" y="317945"/>
                    <a:pt x="944118" y="583978"/>
                  </a:cubicBezTo>
                  <a:cubicBezTo>
                    <a:pt x="826675" y="674180"/>
                    <a:pt x="712661" y="761714"/>
                    <a:pt x="596837" y="850583"/>
                  </a:cubicBezTo>
                  <a:cubicBezTo>
                    <a:pt x="426148" y="671417"/>
                    <a:pt x="238030" y="523589"/>
                    <a:pt x="0" y="43710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94" name="Freeform: Shape 93">
              <a:extLst>
                <a:ext uri="{FF2B5EF4-FFF2-40B4-BE49-F238E27FC236}">
                  <a16:creationId xmlns:a16="http://schemas.microsoft.com/office/drawing/2014/main" id="{CFD6E1A4-E020-676B-7027-A0A366236005}"/>
                </a:ext>
              </a:extLst>
            </p:cNvPr>
            <p:cNvSpPr/>
            <p:nvPr/>
          </p:nvSpPr>
          <p:spPr>
            <a:xfrm>
              <a:off x="3212827" y="-2400830"/>
              <a:ext cx="973645" cy="507133"/>
            </a:xfrm>
            <a:custGeom>
              <a:avLst/>
              <a:gdLst>
                <a:gd name="connsiteX0" fmla="*/ 0 w 973645"/>
                <a:gd name="connsiteY0" fmla="*/ 70507 h 507133"/>
                <a:gd name="connsiteX1" fmla="*/ 973646 w 973645"/>
                <a:gd name="connsiteY1" fmla="*/ 74317 h 507133"/>
                <a:gd name="connsiteX2" fmla="*/ 855917 w 973645"/>
                <a:gd name="connsiteY2" fmla="*/ 483035 h 507133"/>
                <a:gd name="connsiteX3" fmla="*/ 137731 w 973645"/>
                <a:gd name="connsiteY3" fmla="*/ 507133 h 507133"/>
                <a:gd name="connsiteX4" fmla="*/ 0 w 973645"/>
                <a:gd name="connsiteY4" fmla="*/ 70603 h 507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645" h="507133">
                  <a:moveTo>
                    <a:pt x="0" y="70507"/>
                  </a:moveTo>
                  <a:cubicBezTo>
                    <a:pt x="327374" y="-6550"/>
                    <a:pt x="647700" y="-40554"/>
                    <a:pt x="973646" y="74317"/>
                  </a:cubicBezTo>
                  <a:cubicBezTo>
                    <a:pt x="933831" y="212430"/>
                    <a:pt x="895350" y="345970"/>
                    <a:pt x="855917" y="483035"/>
                  </a:cubicBezTo>
                  <a:cubicBezTo>
                    <a:pt x="615696" y="455032"/>
                    <a:pt x="377380" y="436458"/>
                    <a:pt x="137731" y="507133"/>
                  </a:cubicBezTo>
                  <a:cubicBezTo>
                    <a:pt x="91726" y="361306"/>
                    <a:pt x="46768" y="218812"/>
                    <a:pt x="0" y="7060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95" name="Freeform: Shape 94">
              <a:extLst>
                <a:ext uri="{FF2B5EF4-FFF2-40B4-BE49-F238E27FC236}">
                  <a16:creationId xmlns:a16="http://schemas.microsoft.com/office/drawing/2014/main" id="{18C528F0-07E1-2DAB-F83D-8ACFF131943C}"/>
                </a:ext>
              </a:extLst>
            </p:cNvPr>
            <p:cNvSpPr/>
            <p:nvPr/>
          </p:nvSpPr>
          <p:spPr>
            <a:xfrm>
              <a:off x="2237658" y="-2244312"/>
              <a:ext cx="940308" cy="851249"/>
            </a:xfrm>
            <a:custGeom>
              <a:avLst/>
              <a:gdLst>
                <a:gd name="connsiteX0" fmla="*/ 0 w 940308"/>
                <a:gd name="connsiteY0" fmla="*/ 575215 h 851249"/>
                <a:gd name="connsiteX1" fmla="*/ 754571 w 940308"/>
                <a:gd name="connsiteY1" fmla="*/ 0 h 851249"/>
                <a:gd name="connsiteX2" fmla="*/ 940308 w 940308"/>
                <a:gd name="connsiteY2" fmla="*/ 411290 h 851249"/>
                <a:gd name="connsiteX3" fmla="*/ 377000 w 940308"/>
                <a:gd name="connsiteY3" fmla="*/ 851249 h 851249"/>
                <a:gd name="connsiteX4" fmla="*/ 0 w 940308"/>
                <a:gd name="connsiteY4" fmla="*/ 575215 h 85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308" h="851249">
                  <a:moveTo>
                    <a:pt x="0" y="575215"/>
                  </a:moveTo>
                  <a:cubicBezTo>
                    <a:pt x="215075" y="329279"/>
                    <a:pt x="451104" y="125254"/>
                    <a:pt x="754571" y="0"/>
                  </a:cubicBezTo>
                  <a:cubicBezTo>
                    <a:pt x="816769" y="137731"/>
                    <a:pt x="877157" y="271367"/>
                    <a:pt x="940308" y="411290"/>
                  </a:cubicBezTo>
                  <a:cubicBezTo>
                    <a:pt x="711232" y="505492"/>
                    <a:pt x="521589" y="648272"/>
                    <a:pt x="377000" y="851249"/>
                  </a:cubicBezTo>
                  <a:cubicBezTo>
                    <a:pt x="250698" y="758762"/>
                    <a:pt x="128397" y="669227"/>
                    <a:pt x="0" y="57521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96" name="Freeform: Shape 95">
              <a:extLst>
                <a:ext uri="{FF2B5EF4-FFF2-40B4-BE49-F238E27FC236}">
                  <a16:creationId xmlns:a16="http://schemas.microsoft.com/office/drawing/2014/main" id="{0DD07820-3D60-206E-2D37-35815B137BFA}"/>
                </a:ext>
              </a:extLst>
            </p:cNvPr>
            <p:cNvSpPr/>
            <p:nvPr/>
          </p:nvSpPr>
          <p:spPr>
            <a:xfrm>
              <a:off x="4895133" y="-1489265"/>
              <a:ext cx="632819" cy="917733"/>
            </a:xfrm>
            <a:custGeom>
              <a:avLst/>
              <a:gdLst>
                <a:gd name="connsiteX0" fmla="*/ 0 w 632819"/>
                <a:gd name="connsiteY0" fmla="*/ 231076 h 917733"/>
                <a:gd name="connsiteX1" fmla="*/ 389001 w 632819"/>
                <a:gd name="connsiteY1" fmla="*/ 0 h 917733"/>
                <a:gd name="connsiteX2" fmla="*/ 631317 w 632819"/>
                <a:gd name="connsiteY2" fmla="*/ 917734 h 917733"/>
                <a:gd name="connsiteX3" fmla="*/ 196215 w 632819"/>
                <a:gd name="connsiteY3" fmla="*/ 917734 h 917733"/>
                <a:gd name="connsiteX4" fmla="*/ 95 w 632819"/>
                <a:gd name="connsiteY4" fmla="*/ 231076 h 91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19" h="917733">
                  <a:moveTo>
                    <a:pt x="0" y="231076"/>
                  </a:moveTo>
                  <a:cubicBezTo>
                    <a:pt x="130493" y="153543"/>
                    <a:pt x="256794" y="78581"/>
                    <a:pt x="389001" y="0"/>
                  </a:cubicBezTo>
                  <a:cubicBezTo>
                    <a:pt x="541782" y="291084"/>
                    <a:pt x="646747" y="588359"/>
                    <a:pt x="631317" y="917734"/>
                  </a:cubicBezTo>
                  <a:lnTo>
                    <a:pt x="196215" y="917734"/>
                  </a:lnTo>
                  <a:cubicBezTo>
                    <a:pt x="205454" y="665893"/>
                    <a:pt x="157353" y="435769"/>
                    <a:pt x="95" y="23107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97" name="Freeform: Shape 96">
              <a:extLst>
                <a:ext uri="{FF2B5EF4-FFF2-40B4-BE49-F238E27FC236}">
                  <a16:creationId xmlns:a16="http://schemas.microsoft.com/office/drawing/2014/main" id="{9C83CB17-D1DE-8A5E-E2DB-837677476607}"/>
                </a:ext>
              </a:extLst>
            </p:cNvPr>
            <p:cNvSpPr/>
            <p:nvPr/>
          </p:nvSpPr>
          <p:spPr>
            <a:xfrm>
              <a:off x="1865230" y="-900239"/>
              <a:ext cx="464711" cy="335332"/>
            </a:xfrm>
            <a:custGeom>
              <a:avLst/>
              <a:gdLst>
                <a:gd name="connsiteX0" fmla="*/ 41053 w 464711"/>
                <a:gd name="connsiteY0" fmla="*/ 0 h 335332"/>
                <a:gd name="connsiteX1" fmla="*/ 309182 w 464711"/>
                <a:gd name="connsiteY1" fmla="*/ 95631 h 335332"/>
                <a:gd name="connsiteX2" fmla="*/ 331470 w 464711"/>
                <a:gd name="connsiteY2" fmla="*/ 103918 h 335332"/>
                <a:gd name="connsiteX3" fmla="*/ 460153 w 464711"/>
                <a:gd name="connsiteY3" fmla="*/ 302133 h 335332"/>
                <a:gd name="connsiteX4" fmla="*/ 437769 w 464711"/>
                <a:gd name="connsiteY4" fmla="*/ 333851 h 335332"/>
                <a:gd name="connsiteX5" fmla="*/ 0 w 464711"/>
                <a:gd name="connsiteY5" fmla="*/ 335280 h 335332"/>
                <a:gd name="connsiteX6" fmla="*/ 40957 w 464711"/>
                <a:gd name="connsiteY6" fmla="*/ 0 h 33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711" h="335332">
                  <a:moveTo>
                    <a:pt x="41053" y="0"/>
                  </a:moveTo>
                  <a:cubicBezTo>
                    <a:pt x="136969" y="34195"/>
                    <a:pt x="223076" y="64961"/>
                    <a:pt x="309182" y="95631"/>
                  </a:cubicBezTo>
                  <a:cubicBezTo>
                    <a:pt x="316611" y="98298"/>
                    <a:pt x="324041" y="101155"/>
                    <a:pt x="331470" y="103918"/>
                  </a:cubicBezTo>
                  <a:cubicBezTo>
                    <a:pt x="471297" y="155067"/>
                    <a:pt x="471773" y="155067"/>
                    <a:pt x="460153" y="302133"/>
                  </a:cubicBezTo>
                  <a:cubicBezTo>
                    <a:pt x="459200" y="313658"/>
                    <a:pt x="445675" y="333756"/>
                    <a:pt x="437769" y="333851"/>
                  </a:cubicBezTo>
                  <a:cubicBezTo>
                    <a:pt x="295656" y="335756"/>
                    <a:pt x="153543" y="335280"/>
                    <a:pt x="0" y="335280"/>
                  </a:cubicBezTo>
                  <a:cubicBezTo>
                    <a:pt x="14002" y="221075"/>
                    <a:pt x="27051" y="114109"/>
                    <a:pt x="40957" y="0"/>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98" name="Freeform: Shape 97">
              <a:extLst>
                <a:ext uri="{FF2B5EF4-FFF2-40B4-BE49-F238E27FC236}">
                  <a16:creationId xmlns:a16="http://schemas.microsoft.com/office/drawing/2014/main" id="{675369B1-18BD-8D89-B05A-BCC059CA7826}"/>
                </a:ext>
              </a:extLst>
            </p:cNvPr>
            <p:cNvSpPr/>
            <p:nvPr/>
          </p:nvSpPr>
          <p:spPr>
            <a:xfrm>
              <a:off x="2024202" y="-1472501"/>
              <a:ext cx="482536" cy="304845"/>
            </a:xfrm>
            <a:custGeom>
              <a:avLst/>
              <a:gdLst>
                <a:gd name="connsiteX0" fmla="*/ 482441 w 482536"/>
                <a:gd name="connsiteY0" fmla="*/ 237649 h 304845"/>
                <a:gd name="connsiteX1" fmla="*/ 378904 w 482536"/>
                <a:gd name="connsiteY1" fmla="*/ 296990 h 304845"/>
                <a:gd name="connsiteX2" fmla="*/ 0 w 482536"/>
                <a:gd name="connsiteY2" fmla="*/ 213550 h 304845"/>
                <a:gd name="connsiteX3" fmla="*/ 108014 w 482536"/>
                <a:gd name="connsiteY3" fmla="*/ 0 h 304845"/>
                <a:gd name="connsiteX4" fmla="*/ 482537 w 482536"/>
                <a:gd name="connsiteY4" fmla="*/ 237554 h 30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36" h="304845">
                  <a:moveTo>
                    <a:pt x="482441" y="237649"/>
                  </a:moveTo>
                  <a:cubicBezTo>
                    <a:pt x="448437" y="311658"/>
                    <a:pt x="448342" y="312134"/>
                    <a:pt x="378904" y="296990"/>
                  </a:cubicBezTo>
                  <a:cubicBezTo>
                    <a:pt x="255175" y="270129"/>
                    <a:pt x="131540" y="242602"/>
                    <a:pt x="0" y="213550"/>
                  </a:cubicBezTo>
                  <a:cubicBezTo>
                    <a:pt x="36957" y="140399"/>
                    <a:pt x="71438" y="72295"/>
                    <a:pt x="108014" y="0"/>
                  </a:cubicBezTo>
                  <a:cubicBezTo>
                    <a:pt x="235458" y="80867"/>
                    <a:pt x="358140" y="158687"/>
                    <a:pt x="482537" y="237554"/>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grpSp>
      <p:sp>
        <p:nvSpPr>
          <p:cNvPr id="100" name="Graphic 32" hidden="1">
            <a:extLst>
              <a:ext uri="{FF2B5EF4-FFF2-40B4-BE49-F238E27FC236}">
                <a16:creationId xmlns:a16="http://schemas.microsoft.com/office/drawing/2014/main" id="{0D5CF8DD-0A48-BE28-A791-582D76329EF1}"/>
              </a:ext>
            </a:extLst>
          </p:cNvPr>
          <p:cNvSpPr>
            <a:spLocks noChangeAspect="1"/>
          </p:cNvSpPr>
          <p:nvPr/>
        </p:nvSpPr>
        <p:spPr>
          <a:xfrm>
            <a:off x="4512118" y="3236515"/>
            <a:ext cx="312296" cy="269708"/>
          </a:xfrm>
          <a:custGeom>
            <a:avLst/>
            <a:gdLst>
              <a:gd name="connsiteX0" fmla="*/ 199132 w 838200"/>
              <a:gd name="connsiteY0" fmla="*/ 0 h 723901"/>
              <a:gd name="connsiteX1" fmla="*/ 95250 w 838200"/>
              <a:gd name="connsiteY1" fmla="*/ 104180 h 723901"/>
              <a:gd name="connsiteX2" fmla="*/ 199132 w 838200"/>
              <a:gd name="connsiteY2" fmla="*/ 208359 h 723901"/>
              <a:gd name="connsiteX3" fmla="*/ 303014 w 838200"/>
              <a:gd name="connsiteY3" fmla="*/ 104180 h 723901"/>
              <a:gd name="connsiteX4" fmla="*/ 199132 w 838200"/>
              <a:gd name="connsiteY4" fmla="*/ 0 h 723901"/>
              <a:gd name="connsiteX5" fmla="*/ 199132 w 838200"/>
              <a:gd name="connsiteY5" fmla="*/ 38100 h 723901"/>
              <a:gd name="connsiteX6" fmla="*/ 264914 w 838200"/>
              <a:gd name="connsiteY6" fmla="*/ 104180 h 723901"/>
              <a:gd name="connsiteX7" fmla="*/ 199132 w 838200"/>
              <a:gd name="connsiteY7" fmla="*/ 169962 h 723901"/>
              <a:gd name="connsiteX8" fmla="*/ 133350 w 838200"/>
              <a:gd name="connsiteY8" fmla="*/ 104180 h 723901"/>
              <a:gd name="connsiteX9" fmla="*/ 199132 w 838200"/>
              <a:gd name="connsiteY9" fmla="*/ 38100 h 723901"/>
              <a:gd name="connsiteX10" fmla="*/ 639068 w 838200"/>
              <a:gd name="connsiteY10" fmla="*/ 90488 h 723901"/>
              <a:gd name="connsiteX11" fmla="*/ 535186 w 838200"/>
              <a:gd name="connsiteY11" fmla="*/ 194667 h 723901"/>
              <a:gd name="connsiteX12" fmla="*/ 639068 w 838200"/>
              <a:gd name="connsiteY12" fmla="*/ 298847 h 723901"/>
              <a:gd name="connsiteX13" fmla="*/ 742950 w 838200"/>
              <a:gd name="connsiteY13" fmla="*/ 194667 h 723901"/>
              <a:gd name="connsiteX14" fmla="*/ 639068 w 838200"/>
              <a:gd name="connsiteY14" fmla="*/ 90488 h 723901"/>
              <a:gd name="connsiteX15" fmla="*/ 639068 w 838200"/>
              <a:gd name="connsiteY15" fmla="*/ 128885 h 723901"/>
              <a:gd name="connsiteX16" fmla="*/ 704850 w 838200"/>
              <a:gd name="connsiteY16" fmla="*/ 194667 h 723901"/>
              <a:gd name="connsiteX17" fmla="*/ 639068 w 838200"/>
              <a:gd name="connsiteY17" fmla="*/ 260747 h 723901"/>
              <a:gd name="connsiteX18" fmla="*/ 573286 w 838200"/>
              <a:gd name="connsiteY18" fmla="*/ 194667 h 723901"/>
              <a:gd name="connsiteX19" fmla="*/ 639068 w 838200"/>
              <a:gd name="connsiteY19" fmla="*/ 128885 h 723901"/>
              <a:gd name="connsiteX20" fmla="*/ 199132 w 838200"/>
              <a:gd name="connsiteY20" fmla="*/ 255091 h 723901"/>
              <a:gd name="connsiteX21" fmla="*/ 0 w 838200"/>
              <a:gd name="connsiteY21" fmla="*/ 451247 h 723901"/>
              <a:gd name="connsiteX22" fmla="*/ 0 w 838200"/>
              <a:gd name="connsiteY22" fmla="*/ 614065 h 723901"/>
              <a:gd name="connsiteX23" fmla="*/ 19050 w 838200"/>
              <a:gd name="connsiteY23" fmla="*/ 633115 h 723901"/>
              <a:gd name="connsiteX24" fmla="*/ 618530 w 838200"/>
              <a:gd name="connsiteY24" fmla="*/ 633115 h 723901"/>
              <a:gd name="connsiteX25" fmla="*/ 637849 w 838200"/>
              <a:gd name="connsiteY25" fmla="*/ 614334 h 723901"/>
              <a:gd name="connsiteX26" fmla="*/ 619068 w 838200"/>
              <a:gd name="connsiteY26" fmla="*/ 595015 h 723901"/>
              <a:gd name="connsiteX27" fmla="*/ 618530 w 838200"/>
              <a:gd name="connsiteY27" fmla="*/ 595015 h 723901"/>
              <a:gd name="connsiteX28" fmla="*/ 38100 w 838200"/>
              <a:gd name="connsiteY28" fmla="*/ 595015 h 723901"/>
              <a:gd name="connsiteX29" fmla="*/ 38100 w 838200"/>
              <a:gd name="connsiteY29" fmla="*/ 451247 h 723901"/>
              <a:gd name="connsiteX30" fmla="*/ 199132 w 838200"/>
              <a:gd name="connsiteY30" fmla="*/ 293191 h 723901"/>
              <a:gd name="connsiteX31" fmla="*/ 360164 w 838200"/>
              <a:gd name="connsiteY31" fmla="*/ 451247 h 723901"/>
              <a:gd name="connsiteX32" fmla="*/ 360164 w 838200"/>
              <a:gd name="connsiteY32" fmla="*/ 545902 h 723901"/>
              <a:gd name="connsiteX33" fmla="*/ 378945 w 838200"/>
              <a:gd name="connsiteY33" fmla="*/ 565221 h 723901"/>
              <a:gd name="connsiteX34" fmla="*/ 398264 w 838200"/>
              <a:gd name="connsiteY34" fmla="*/ 546440 h 723901"/>
              <a:gd name="connsiteX35" fmla="*/ 398264 w 838200"/>
              <a:gd name="connsiteY35" fmla="*/ 545902 h 723901"/>
              <a:gd name="connsiteX36" fmla="*/ 398264 w 838200"/>
              <a:gd name="connsiteY36" fmla="*/ 451247 h 723901"/>
              <a:gd name="connsiteX37" fmla="*/ 199132 w 838200"/>
              <a:gd name="connsiteY37" fmla="*/ 255091 h 723901"/>
              <a:gd name="connsiteX38" fmla="*/ 639068 w 838200"/>
              <a:gd name="connsiteY38" fmla="*/ 345579 h 723901"/>
              <a:gd name="connsiteX39" fmla="*/ 439936 w 838200"/>
              <a:gd name="connsiteY39" fmla="*/ 541734 h 723901"/>
              <a:gd name="connsiteX40" fmla="*/ 458717 w 838200"/>
              <a:gd name="connsiteY40" fmla="*/ 561054 h 723901"/>
              <a:gd name="connsiteX41" fmla="*/ 478036 w 838200"/>
              <a:gd name="connsiteY41" fmla="*/ 542273 h 723901"/>
              <a:gd name="connsiteX42" fmla="*/ 478036 w 838200"/>
              <a:gd name="connsiteY42" fmla="*/ 541734 h 723901"/>
              <a:gd name="connsiteX43" fmla="*/ 639068 w 838200"/>
              <a:gd name="connsiteY43" fmla="*/ 383679 h 723901"/>
              <a:gd name="connsiteX44" fmla="*/ 800100 w 838200"/>
              <a:gd name="connsiteY44" fmla="*/ 541734 h 723901"/>
              <a:gd name="connsiteX45" fmla="*/ 800100 w 838200"/>
              <a:gd name="connsiteY45" fmla="*/ 685800 h 723901"/>
              <a:gd name="connsiteX46" fmla="*/ 458986 w 838200"/>
              <a:gd name="connsiteY46" fmla="*/ 685800 h 723901"/>
              <a:gd name="connsiteX47" fmla="*/ 439667 w 838200"/>
              <a:gd name="connsiteY47" fmla="*/ 704581 h 723901"/>
              <a:gd name="connsiteX48" fmla="*/ 458448 w 838200"/>
              <a:gd name="connsiteY48" fmla="*/ 723900 h 723901"/>
              <a:gd name="connsiteX49" fmla="*/ 458986 w 838200"/>
              <a:gd name="connsiteY49" fmla="*/ 723900 h 723901"/>
              <a:gd name="connsiteX50" fmla="*/ 819150 w 838200"/>
              <a:gd name="connsiteY50" fmla="*/ 723900 h 723901"/>
              <a:gd name="connsiteX51" fmla="*/ 838200 w 838200"/>
              <a:gd name="connsiteY51" fmla="*/ 704850 h 723901"/>
              <a:gd name="connsiteX52" fmla="*/ 838200 w 838200"/>
              <a:gd name="connsiteY52" fmla="*/ 541734 h 723901"/>
              <a:gd name="connsiteX53" fmla="*/ 639068 w 838200"/>
              <a:gd name="connsiteY53" fmla="*/ 345579 h 72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38200" h="723901">
                <a:moveTo>
                  <a:pt x="199132" y="0"/>
                </a:moveTo>
                <a:cubicBezTo>
                  <a:pt x="142045" y="0"/>
                  <a:pt x="95250" y="46911"/>
                  <a:pt x="95250" y="104180"/>
                </a:cubicBezTo>
                <a:cubicBezTo>
                  <a:pt x="95250" y="161448"/>
                  <a:pt x="142045" y="208359"/>
                  <a:pt x="199132" y="208359"/>
                </a:cubicBezTo>
                <a:cubicBezTo>
                  <a:pt x="256220" y="208359"/>
                  <a:pt x="303014" y="161448"/>
                  <a:pt x="303014" y="104180"/>
                </a:cubicBezTo>
                <a:cubicBezTo>
                  <a:pt x="303014" y="46911"/>
                  <a:pt x="256220" y="0"/>
                  <a:pt x="199132" y="0"/>
                </a:cubicBezTo>
                <a:close/>
                <a:moveTo>
                  <a:pt x="199132" y="38100"/>
                </a:moveTo>
                <a:cubicBezTo>
                  <a:pt x="235661" y="38100"/>
                  <a:pt x="264914" y="67535"/>
                  <a:pt x="264914" y="104180"/>
                </a:cubicBezTo>
                <a:cubicBezTo>
                  <a:pt x="264914" y="140825"/>
                  <a:pt x="235661" y="169962"/>
                  <a:pt x="199132" y="169962"/>
                </a:cubicBezTo>
                <a:cubicBezTo>
                  <a:pt x="162603" y="169962"/>
                  <a:pt x="133350" y="140825"/>
                  <a:pt x="133350" y="104180"/>
                </a:cubicBezTo>
                <a:cubicBezTo>
                  <a:pt x="133350" y="67535"/>
                  <a:pt x="162603" y="38100"/>
                  <a:pt x="199132" y="38100"/>
                </a:cubicBezTo>
                <a:close/>
                <a:moveTo>
                  <a:pt x="639068" y="90488"/>
                </a:moveTo>
                <a:cubicBezTo>
                  <a:pt x="581981" y="90488"/>
                  <a:pt x="535186" y="137399"/>
                  <a:pt x="535186" y="194667"/>
                </a:cubicBezTo>
                <a:cubicBezTo>
                  <a:pt x="535186" y="251936"/>
                  <a:pt x="581981" y="298847"/>
                  <a:pt x="639068" y="298847"/>
                </a:cubicBezTo>
                <a:cubicBezTo>
                  <a:pt x="696155" y="298847"/>
                  <a:pt x="742950" y="251936"/>
                  <a:pt x="742950" y="194667"/>
                </a:cubicBezTo>
                <a:cubicBezTo>
                  <a:pt x="742950" y="137399"/>
                  <a:pt x="696155" y="90488"/>
                  <a:pt x="639068" y="90488"/>
                </a:cubicBezTo>
                <a:close/>
                <a:moveTo>
                  <a:pt x="639068" y="128885"/>
                </a:moveTo>
                <a:cubicBezTo>
                  <a:pt x="675597" y="128885"/>
                  <a:pt x="704850" y="158022"/>
                  <a:pt x="704850" y="194667"/>
                </a:cubicBezTo>
                <a:cubicBezTo>
                  <a:pt x="704850" y="231312"/>
                  <a:pt x="675597" y="260747"/>
                  <a:pt x="639068" y="260747"/>
                </a:cubicBezTo>
                <a:cubicBezTo>
                  <a:pt x="602539" y="260747"/>
                  <a:pt x="573286" y="231312"/>
                  <a:pt x="573286" y="194667"/>
                </a:cubicBezTo>
                <a:cubicBezTo>
                  <a:pt x="573286" y="158022"/>
                  <a:pt x="602539" y="128885"/>
                  <a:pt x="639068" y="128885"/>
                </a:cubicBezTo>
                <a:close/>
                <a:moveTo>
                  <a:pt x="199132" y="255091"/>
                </a:moveTo>
                <a:cubicBezTo>
                  <a:pt x="89314" y="255091"/>
                  <a:pt x="0" y="342721"/>
                  <a:pt x="0" y="451247"/>
                </a:cubicBezTo>
                <a:lnTo>
                  <a:pt x="0" y="614065"/>
                </a:lnTo>
                <a:cubicBezTo>
                  <a:pt x="1" y="624585"/>
                  <a:pt x="8529" y="633114"/>
                  <a:pt x="19050" y="633115"/>
                </a:cubicBezTo>
                <a:lnTo>
                  <a:pt x="618530" y="633115"/>
                </a:lnTo>
                <a:cubicBezTo>
                  <a:pt x="629051" y="633263"/>
                  <a:pt x="637700" y="624855"/>
                  <a:pt x="637849" y="614334"/>
                </a:cubicBezTo>
                <a:cubicBezTo>
                  <a:pt x="637997" y="603813"/>
                  <a:pt x="629589" y="595164"/>
                  <a:pt x="619068" y="595015"/>
                </a:cubicBezTo>
                <a:cubicBezTo>
                  <a:pt x="618889" y="595012"/>
                  <a:pt x="618709" y="595012"/>
                  <a:pt x="618530" y="595015"/>
                </a:cubicBezTo>
                <a:lnTo>
                  <a:pt x="38100" y="595015"/>
                </a:lnTo>
                <a:lnTo>
                  <a:pt x="38100" y="451247"/>
                </a:lnTo>
                <a:cubicBezTo>
                  <a:pt x="38100" y="363512"/>
                  <a:pt x="109397" y="293191"/>
                  <a:pt x="199132" y="293191"/>
                </a:cubicBezTo>
                <a:cubicBezTo>
                  <a:pt x="288867" y="293191"/>
                  <a:pt x="360164" y="363512"/>
                  <a:pt x="360164" y="451247"/>
                </a:cubicBezTo>
                <a:lnTo>
                  <a:pt x="360164" y="545902"/>
                </a:lnTo>
                <a:cubicBezTo>
                  <a:pt x="360015" y="556423"/>
                  <a:pt x="368424" y="565072"/>
                  <a:pt x="378945" y="565221"/>
                </a:cubicBezTo>
                <a:cubicBezTo>
                  <a:pt x="389466" y="565369"/>
                  <a:pt x="398115" y="556961"/>
                  <a:pt x="398264" y="546440"/>
                </a:cubicBezTo>
                <a:cubicBezTo>
                  <a:pt x="398267" y="546261"/>
                  <a:pt x="398267" y="546081"/>
                  <a:pt x="398264" y="545902"/>
                </a:cubicBezTo>
                <a:lnTo>
                  <a:pt x="398264" y="451247"/>
                </a:lnTo>
                <a:cubicBezTo>
                  <a:pt x="398264" y="342721"/>
                  <a:pt x="308950" y="255091"/>
                  <a:pt x="199132" y="255091"/>
                </a:cubicBezTo>
                <a:close/>
                <a:moveTo>
                  <a:pt x="639068" y="345579"/>
                </a:moveTo>
                <a:cubicBezTo>
                  <a:pt x="529250" y="345579"/>
                  <a:pt x="439936" y="433208"/>
                  <a:pt x="439936" y="541734"/>
                </a:cubicBezTo>
                <a:cubicBezTo>
                  <a:pt x="439787" y="552255"/>
                  <a:pt x="448196" y="560905"/>
                  <a:pt x="458717" y="561054"/>
                </a:cubicBezTo>
                <a:cubicBezTo>
                  <a:pt x="469238" y="561202"/>
                  <a:pt x="477887" y="552794"/>
                  <a:pt x="478036" y="542273"/>
                </a:cubicBezTo>
                <a:cubicBezTo>
                  <a:pt x="478038" y="542093"/>
                  <a:pt x="478038" y="541914"/>
                  <a:pt x="478036" y="541734"/>
                </a:cubicBezTo>
                <a:cubicBezTo>
                  <a:pt x="478036" y="454000"/>
                  <a:pt x="549333" y="383679"/>
                  <a:pt x="639068" y="383679"/>
                </a:cubicBezTo>
                <a:cubicBezTo>
                  <a:pt x="728803" y="383679"/>
                  <a:pt x="800100" y="454000"/>
                  <a:pt x="800100" y="541734"/>
                </a:cubicBezTo>
                <a:lnTo>
                  <a:pt x="800100" y="685800"/>
                </a:lnTo>
                <a:lnTo>
                  <a:pt x="458986" y="685800"/>
                </a:lnTo>
                <a:cubicBezTo>
                  <a:pt x="448465" y="685651"/>
                  <a:pt x="439815" y="694060"/>
                  <a:pt x="439667" y="704581"/>
                </a:cubicBezTo>
                <a:cubicBezTo>
                  <a:pt x="439518" y="715102"/>
                  <a:pt x="447927" y="723751"/>
                  <a:pt x="458448" y="723900"/>
                </a:cubicBezTo>
                <a:cubicBezTo>
                  <a:pt x="458627" y="723903"/>
                  <a:pt x="458807" y="723903"/>
                  <a:pt x="458986" y="723900"/>
                </a:cubicBezTo>
                <a:lnTo>
                  <a:pt x="819150" y="723900"/>
                </a:lnTo>
                <a:cubicBezTo>
                  <a:pt x="829671" y="723899"/>
                  <a:pt x="838199" y="715371"/>
                  <a:pt x="838200" y="704850"/>
                </a:cubicBezTo>
                <a:lnTo>
                  <a:pt x="838200" y="541734"/>
                </a:lnTo>
                <a:cubicBezTo>
                  <a:pt x="838200" y="433208"/>
                  <a:pt x="748886" y="345579"/>
                  <a:pt x="639068" y="345579"/>
                </a:cubicBezTo>
                <a:close/>
              </a:path>
            </a:pathLst>
          </a:custGeom>
          <a:solidFill>
            <a:schemeClr val="bg1"/>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grpSp>
        <p:nvGrpSpPr>
          <p:cNvPr id="105" name="Group 104">
            <a:extLst>
              <a:ext uri="{FF2B5EF4-FFF2-40B4-BE49-F238E27FC236}">
                <a16:creationId xmlns:a16="http://schemas.microsoft.com/office/drawing/2014/main" id="{3B8DE91D-C7E4-EBE3-4D4E-E1358D22395E}"/>
              </a:ext>
            </a:extLst>
          </p:cNvPr>
          <p:cNvGrpSpPr/>
          <p:nvPr/>
        </p:nvGrpSpPr>
        <p:grpSpPr>
          <a:xfrm flipH="1">
            <a:off x="8247381" y="3144759"/>
            <a:ext cx="384081" cy="314100"/>
            <a:chOff x="8158481" y="3244522"/>
            <a:chExt cx="384081" cy="314100"/>
          </a:xfrm>
        </p:grpSpPr>
        <p:pic>
          <p:nvPicPr>
            <p:cNvPr id="101" name="Graphic 100" descr="Man with cane with solid fill">
              <a:extLst>
                <a:ext uri="{FF2B5EF4-FFF2-40B4-BE49-F238E27FC236}">
                  <a16:creationId xmlns:a16="http://schemas.microsoft.com/office/drawing/2014/main" id="{F10AFD82-B883-0531-0F76-2D10F9190B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58481" y="3244522"/>
              <a:ext cx="290193" cy="314100"/>
            </a:xfrm>
            <a:prstGeom prst="rect">
              <a:avLst/>
            </a:prstGeom>
          </p:spPr>
        </p:pic>
        <p:pic>
          <p:nvPicPr>
            <p:cNvPr id="104" name="Graphic 103">
              <a:extLst>
                <a:ext uri="{FF2B5EF4-FFF2-40B4-BE49-F238E27FC236}">
                  <a16:creationId xmlns:a16="http://schemas.microsoft.com/office/drawing/2014/main" id="{95C020DE-CA0C-0857-2BCE-54C9497683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11186" y="3249658"/>
              <a:ext cx="131376" cy="299074"/>
            </a:xfrm>
            <a:prstGeom prst="rect">
              <a:avLst/>
            </a:prstGeom>
          </p:spPr>
        </p:pic>
      </p:grpSp>
      <p:grpSp>
        <p:nvGrpSpPr>
          <p:cNvPr id="106" name="Group 105">
            <a:extLst>
              <a:ext uri="{FF2B5EF4-FFF2-40B4-BE49-F238E27FC236}">
                <a16:creationId xmlns:a16="http://schemas.microsoft.com/office/drawing/2014/main" id="{04590AF9-9CF1-1A40-C3E5-4F015158E08C}"/>
              </a:ext>
            </a:extLst>
          </p:cNvPr>
          <p:cNvGrpSpPr>
            <a:grpSpLocks noChangeAspect="1"/>
          </p:cNvGrpSpPr>
          <p:nvPr/>
        </p:nvGrpSpPr>
        <p:grpSpPr>
          <a:xfrm>
            <a:off x="4554479" y="3136793"/>
            <a:ext cx="254899" cy="320783"/>
            <a:chOff x="539552" y="3128628"/>
            <a:chExt cx="2749391" cy="3460035"/>
          </a:xfrm>
          <a:noFill/>
        </p:grpSpPr>
        <p:grpSp>
          <p:nvGrpSpPr>
            <p:cNvPr id="107" name="Group 106">
              <a:extLst>
                <a:ext uri="{FF2B5EF4-FFF2-40B4-BE49-F238E27FC236}">
                  <a16:creationId xmlns:a16="http://schemas.microsoft.com/office/drawing/2014/main" id="{09B373BE-595B-3733-A89A-99745994CC6B}"/>
                </a:ext>
              </a:extLst>
            </p:cNvPr>
            <p:cNvGrpSpPr/>
            <p:nvPr/>
          </p:nvGrpSpPr>
          <p:grpSpPr>
            <a:xfrm>
              <a:off x="539552" y="3140968"/>
              <a:ext cx="2048556" cy="3447694"/>
              <a:chOff x="1992313" y="-90487"/>
              <a:chExt cx="5187949" cy="8731250"/>
            </a:xfrm>
            <a:grpFill/>
          </p:grpSpPr>
          <p:sp>
            <p:nvSpPr>
              <p:cNvPr id="111" name="Freeform 6">
                <a:extLst>
                  <a:ext uri="{FF2B5EF4-FFF2-40B4-BE49-F238E27FC236}">
                    <a16:creationId xmlns:a16="http://schemas.microsoft.com/office/drawing/2014/main" id="{33FDF7FB-5AF1-434C-D6EA-46D3C06834D8}"/>
                  </a:ext>
                </a:extLst>
              </p:cNvPr>
              <p:cNvSpPr>
                <a:spLocks/>
              </p:cNvSpPr>
              <p:nvPr/>
            </p:nvSpPr>
            <p:spPr bwMode="auto">
              <a:xfrm>
                <a:off x="2817814" y="-90487"/>
                <a:ext cx="1890712" cy="1890714"/>
              </a:xfrm>
              <a:custGeom>
                <a:avLst/>
                <a:gdLst>
                  <a:gd name="T0" fmla="*/ 200 w 504"/>
                  <a:gd name="T1" fmla="*/ 475 h 504"/>
                  <a:gd name="T2" fmla="*/ 476 w 504"/>
                  <a:gd name="T3" fmla="*/ 304 h 504"/>
                  <a:gd name="T4" fmla="*/ 304 w 504"/>
                  <a:gd name="T5" fmla="*/ 29 h 504"/>
                  <a:gd name="T6" fmla="*/ 29 w 504"/>
                  <a:gd name="T7" fmla="*/ 200 h 504"/>
                  <a:gd name="T8" fmla="*/ 200 w 504"/>
                  <a:gd name="T9" fmla="*/ 475 h 504"/>
                </a:gdLst>
                <a:ahLst/>
                <a:cxnLst>
                  <a:cxn ang="0">
                    <a:pos x="T0" y="T1"/>
                  </a:cxn>
                  <a:cxn ang="0">
                    <a:pos x="T2" y="T3"/>
                  </a:cxn>
                  <a:cxn ang="0">
                    <a:pos x="T4" y="T5"/>
                  </a:cxn>
                  <a:cxn ang="0">
                    <a:pos x="T6" y="T7"/>
                  </a:cxn>
                  <a:cxn ang="0">
                    <a:pos x="T8" y="T9"/>
                  </a:cxn>
                </a:cxnLst>
                <a:rect l="0" t="0" r="r" b="b"/>
                <a:pathLst>
                  <a:path w="504" h="504">
                    <a:moveTo>
                      <a:pt x="200" y="475"/>
                    </a:moveTo>
                    <a:cubicBezTo>
                      <a:pt x="324" y="504"/>
                      <a:pt x="447" y="427"/>
                      <a:pt x="476" y="304"/>
                    </a:cubicBezTo>
                    <a:cubicBezTo>
                      <a:pt x="504" y="181"/>
                      <a:pt x="428" y="58"/>
                      <a:pt x="304" y="29"/>
                    </a:cubicBezTo>
                    <a:cubicBezTo>
                      <a:pt x="181" y="0"/>
                      <a:pt x="58" y="77"/>
                      <a:pt x="29" y="200"/>
                    </a:cubicBezTo>
                    <a:cubicBezTo>
                      <a:pt x="0" y="323"/>
                      <a:pt x="77" y="447"/>
                      <a:pt x="200" y="475"/>
                    </a:cubicBezTo>
                    <a:close/>
                  </a:path>
                </a:pathLst>
              </a:custGeom>
              <a:grpFill/>
              <a:ln w="635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73737"/>
                  </a:solidFill>
                  <a:effectLst/>
                  <a:uLnTx/>
                  <a:uFillTx/>
                  <a:latin typeface="Calibri" panose="020F0502020204030204" pitchFamily="34" charset="0"/>
                  <a:ea typeface="+mn-ea"/>
                  <a:cs typeface="+mn-cs"/>
                </a:endParaRPr>
              </a:p>
            </p:txBody>
          </p:sp>
          <p:sp>
            <p:nvSpPr>
              <p:cNvPr id="112" name="Freeform 7">
                <a:extLst>
                  <a:ext uri="{FF2B5EF4-FFF2-40B4-BE49-F238E27FC236}">
                    <a16:creationId xmlns:a16="http://schemas.microsoft.com/office/drawing/2014/main" id="{47C61B12-6CF5-03A1-8EAC-E578FD1954DA}"/>
                  </a:ext>
                </a:extLst>
              </p:cNvPr>
              <p:cNvSpPr>
                <a:spLocks noEditPoints="1"/>
              </p:cNvSpPr>
              <p:nvPr/>
            </p:nvSpPr>
            <p:spPr bwMode="auto">
              <a:xfrm>
                <a:off x="1992313" y="1973264"/>
                <a:ext cx="5187949" cy="6667499"/>
              </a:xfrm>
              <a:custGeom>
                <a:avLst/>
                <a:gdLst>
                  <a:gd name="T0" fmla="*/ 1031 w 1383"/>
                  <a:gd name="T1" fmla="*/ 67 h 1778"/>
                  <a:gd name="T2" fmla="*/ 928 w 1383"/>
                  <a:gd name="T3" fmla="*/ 79 h 1778"/>
                  <a:gd name="T4" fmla="*/ 779 w 1383"/>
                  <a:gd name="T5" fmla="*/ 49 h 1778"/>
                  <a:gd name="T6" fmla="*/ 741 w 1383"/>
                  <a:gd name="T7" fmla="*/ 29 h 1778"/>
                  <a:gd name="T8" fmla="*/ 733 w 1383"/>
                  <a:gd name="T9" fmla="*/ 24 h 1778"/>
                  <a:gd name="T10" fmla="*/ 732 w 1383"/>
                  <a:gd name="T11" fmla="*/ 23 h 1778"/>
                  <a:gd name="T12" fmla="*/ 732 w 1383"/>
                  <a:gd name="T13" fmla="*/ 23 h 1778"/>
                  <a:gd name="T14" fmla="*/ 732 w 1383"/>
                  <a:gd name="T15" fmla="*/ 23 h 1778"/>
                  <a:gd name="T16" fmla="*/ 702 w 1383"/>
                  <a:gd name="T17" fmla="*/ 8 h 1778"/>
                  <a:gd name="T18" fmla="*/ 678 w 1383"/>
                  <a:gd name="T19" fmla="*/ 4 h 1778"/>
                  <a:gd name="T20" fmla="*/ 622 w 1383"/>
                  <a:gd name="T21" fmla="*/ 4 h 1778"/>
                  <a:gd name="T22" fmla="*/ 285 w 1383"/>
                  <a:gd name="T23" fmla="*/ 4 h 1778"/>
                  <a:gd name="T24" fmla="*/ 268 w 1383"/>
                  <a:gd name="T25" fmla="*/ 6 h 1778"/>
                  <a:gd name="T26" fmla="*/ 171 w 1383"/>
                  <a:gd name="T27" fmla="*/ 35 h 1778"/>
                  <a:gd name="T28" fmla="*/ 51 w 1383"/>
                  <a:gd name="T29" fmla="*/ 148 h 1778"/>
                  <a:gd name="T30" fmla="*/ 0 w 1383"/>
                  <a:gd name="T31" fmla="*/ 310 h 1778"/>
                  <a:gd name="T32" fmla="*/ 24 w 1383"/>
                  <a:gd name="T33" fmla="*/ 411 h 1778"/>
                  <a:gd name="T34" fmla="*/ 151 w 1383"/>
                  <a:gd name="T35" fmla="*/ 527 h 1778"/>
                  <a:gd name="T36" fmla="*/ 186 w 1383"/>
                  <a:gd name="T37" fmla="*/ 540 h 1778"/>
                  <a:gd name="T38" fmla="*/ 206 w 1383"/>
                  <a:gd name="T39" fmla="*/ 547 h 1778"/>
                  <a:gd name="T40" fmla="*/ 206 w 1383"/>
                  <a:gd name="T41" fmla="*/ 568 h 1778"/>
                  <a:gd name="T42" fmla="*/ 206 w 1383"/>
                  <a:gd name="T43" fmla="*/ 585 h 1778"/>
                  <a:gd name="T44" fmla="*/ 206 w 1383"/>
                  <a:gd name="T45" fmla="*/ 778 h 1778"/>
                  <a:gd name="T46" fmla="*/ 206 w 1383"/>
                  <a:gd name="T47" fmla="*/ 1652 h 1778"/>
                  <a:gd name="T48" fmla="*/ 332 w 1383"/>
                  <a:gd name="T49" fmla="*/ 1778 h 1778"/>
                  <a:gd name="T50" fmla="*/ 458 w 1383"/>
                  <a:gd name="T51" fmla="*/ 1652 h 1778"/>
                  <a:gd name="T52" fmla="*/ 458 w 1383"/>
                  <a:gd name="T53" fmla="*/ 856 h 1778"/>
                  <a:gd name="T54" fmla="*/ 505 w 1383"/>
                  <a:gd name="T55" fmla="*/ 856 h 1778"/>
                  <a:gd name="T56" fmla="*/ 505 w 1383"/>
                  <a:gd name="T57" fmla="*/ 1652 h 1778"/>
                  <a:gd name="T58" fmla="*/ 630 w 1383"/>
                  <a:gd name="T59" fmla="*/ 1778 h 1778"/>
                  <a:gd name="T60" fmla="*/ 756 w 1383"/>
                  <a:gd name="T61" fmla="*/ 1652 h 1778"/>
                  <a:gd name="T62" fmla="*/ 756 w 1383"/>
                  <a:gd name="T63" fmla="*/ 778 h 1778"/>
                  <a:gd name="T64" fmla="*/ 756 w 1383"/>
                  <a:gd name="T65" fmla="*/ 585 h 1778"/>
                  <a:gd name="T66" fmla="*/ 756 w 1383"/>
                  <a:gd name="T67" fmla="*/ 236 h 1778"/>
                  <a:gd name="T68" fmla="*/ 756 w 1383"/>
                  <a:gd name="T69" fmla="*/ 214 h 1778"/>
                  <a:gd name="T70" fmla="*/ 928 w 1383"/>
                  <a:gd name="T71" fmla="*/ 241 h 1778"/>
                  <a:gd name="T72" fmla="*/ 929 w 1383"/>
                  <a:gd name="T73" fmla="*/ 241 h 1778"/>
                  <a:gd name="T74" fmla="*/ 1031 w 1383"/>
                  <a:gd name="T75" fmla="*/ 232 h 1778"/>
                  <a:gd name="T76" fmla="*/ 1341 w 1383"/>
                  <a:gd name="T77" fmla="*/ 102 h 1778"/>
                  <a:gd name="T78" fmla="*/ 1373 w 1383"/>
                  <a:gd name="T79" fmla="*/ 10 h 1778"/>
                  <a:gd name="T80" fmla="*/ 1369 w 1383"/>
                  <a:gd name="T81" fmla="*/ 0 h 1778"/>
                  <a:gd name="T82" fmla="*/ 1196 w 1383"/>
                  <a:gd name="T83" fmla="*/ 0 h 1778"/>
                  <a:gd name="T84" fmla="*/ 1031 w 1383"/>
                  <a:gd name="T85" fmla="*/ 67 h 1778"/>
                  <a:gd name="T86" fmla="*/ 206 w 1383"/>
                  <a:gd name="T87" fmla="*/ 351 h 1778"/>
                  <a:gd name="T88" fmla="*/ 206 w 1383"/>
                  <a:gd name="T89" fmla="*/ 373 h 1778"/>
                  <a:gd name="T90" fmla="*/ 193 w 1383"/>
                  <a:gd name="T91" fmla="*/ 365 h 1778"/>
                  <a:gd name="T92" fmla="*/ 186 w 1383"/>
                  <a:gd name="T93" fmla="*/ 360 h 1778"/>
                  <a:gd name="T94" fmla="*/ 170 w 1383"/>
                  <a:gd name="T95" fmla="*/ 339 h 1778"/>
                  <a:gd name="T96" fmla="*/ 163 w 1383"/>
                  <a:gd name="T97" fmla="*/ 310 h 1778"/>
                  <a:gd name="T98" fmla="*/ 206 w 1383"/>
                  <a:gd name="T99" fmla="*/ 212 h 1778"/>
                  <a:gd name="T100" fmla="*/ 206 w 1383"/>
                  <a:gd name="T101" fmla="*/ 212 h 1778"/>
                  <a:gd name="T102" fmla="*/ 206 w 1383"/>
                  <a:gd name="T103" fmla="*/ 351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83" h="1778">
                    <a:moveTo>
                      <a:pt x="1031" y="67"/>
                    </a:moveTo>
                    <a:cubicBezTo>
                      <a:pt x="993" y="75"/>
                      <a:pt x="959" y="79"/>
                      <a:pt x="928" y="79"/>
                    </a:cubicBezTo>
                    <a:cubicBezTo>
                      <a:pt x="863" y="79"/>
                      <a:pt x="813" y="64"/>
                      <a:pt x="779" y="49"/>
                    </a:cubicBezTo>
                    <a:cubicBezTo>
                      <a:pt x="762" y="41"/>
                      <a:pt x="749" y="34"/>
                      <a:pt x="741" y="29"/>
                    </a:cubicBezTo>
                    <a:cubicBezTo>
                      <a:pt x="737" y="27"/>
                      <a:pt x="734" y="25"/>
                      <a:pt x="733" y="24"/>
                    </a:cubicBezTo>
                    <a:cubicBezTo>
                      <a:pt x="732" y="23"/>
                      <a:pt x="732" y="23"/>
                      <a:pt x="732" y="23"/>
                    </a:cubicBezTo>
                    <a:cubicBezTo>
                      <a:pt x="732" y="23"/>
                      <a:pt x="732" y="23"/>
                      <a:pt x="732" y="23"/>
                    </a:cubicBezTo>
                    <a:cubicBezTo>
                      <a:pt x="732" y="23"/>
                      <a:pt x="732" y="23"/>
                      <a:pt x="732" y="23"/>
                    </a:cubicBezTo>
                    <a:cubicBezTo>
                      <a:pt x="723" y="16"/>
                      <a:pt x="713" y="11"/>
                      <a:pt x="702" y="8"/>
                    </a:cubicBezTo>
                    <a:cubicBezTo>
                      <a:pt x="695" y="5"/>
                      <a:pt x="686" y="4"/>
                      <a:pt x="678" y="4"/>
                    </a:cubicBezTo>
                    <a:cubicBezTo>
                      <a:pt x="622" y="4"/>
                      <a:pt x="622" y="4"/>
                      <a:pt x="622" y="4"/>
                    </a:cubicBezTo>
                    <a:cubicBezTo>
                      <a:pt x="285" y="4"/>
                      <a:pt x="285" y="4"/>
                      <a:pt x="285" y="4"/>
                    </a:cubicBezTo>
                    <a:cubicBezTo>
                      <a:pt x="279" y="4"/>
                      <a:pt x="274" y="4"/>
                      <a:pt x="268" y="6"/>
                    </a:cubicBezTo>
                    <a:cubicBezTo>
                      <a:pt x="233" y="8"/>
                      <a:pt x="200" y="19"/>
                      <a:pt x="171" y="35"/>
                    </a:cubicBezTo>
                    <a:cubicBezTo>
                      <a:pt x="122" y="61"/>
                      <a:pt x="81" y="101"/>
                      <a:pt x="51" y="148"/>
                    </a:cubicBezTo>
                    <a:cubicBezTo>
                      <a:pt x="21" y="195"/>
                      <a:pt x="1" y="250"/>
                      <a:pt x="0" y="310"/>
                    </a:cubicBezTo>
                    <a:cubicBezTo>
                      <a:pt x="0" y="343"/>
                      <a:pt x="7" y="379"/>
                      <a:pt x="24" y="411"/>
                    </a:cubicBezTo>
                    <a:cubicBezTo>
                      <a:pt x="48" y="461"/>
                      <a:pt x="93" y="502"/>
                      <a:pt x="151" y="527"/>
                    </a:cubicBezTo>
                    <a:cubicBezTo>
                      <a:pt x="162" y="532"/>
                      <a:pt x="174" y="536"/>
                      <a:pt x="186" y="540"/>
                    </a:cubicBezTo>
                    <a:cubicBezTo>
                      <a:pt x="192" y="543"/>
                      <a:pt x="199" y="545"/>
                      <a:pt x="206" y="547"/>
                    </a:cubicBezTo>
                    <a:cubicBezTo>
                      <a:pt x="206" y="568"/>
                      <a:pt x="206" y="568"/>
                      <a:pt x="206" y="568"/>
                    </a:cubicBezTo>
                    <a:cubicBezTo>
                      <a:pt x="206" y="585"/>
                      <a:pt x="206" y="585"/>
                      <a:pt x="206" y="585"/>
                    </a:cubicBezTo>
                    <a:cubicBezTo>
                      <a:pt x="206" y="778"/>
                      <a:pt x="206" y="778"/>
                      <a:pt x="206" y="778"/>
                    </a:cubicBezTo>
                    <a:cubicBezTo>
                      <a:pt x="206" y="1652"/>
                      <a:pt x="206" y="1652"/>
                      <a:pt x="206" y="1652"/>
                    </a:cubicBezTo>
                    <a:cubicBezTo>
                      <a:pt x="206" y="1721"/>
                      <a:pt x="262" y="1778"/>
                      <a:pt x="332" y="1778"/>
                    </a:cubicBezTo>
                    <a:cubicBezTo>
                      <a:pt x="401" y="1778"/>
                      <a:pt x="458" y="1721"/>
                      <a:pt x="458" y="1652"/>
                    </a:cubicBezTo>
                    <a:cubicBezTo>
                      <a:pt x="458" y="856"/>
                      <a:pt x="458" y="856"/>
                      <a:pt x="458" y="856"/>
                    </a:cubicBezTo>
                    <a:cubicBezTo>
                      <a:pt x="505" y="856"/>
                      <a:pt x="505" y="856"/>
                      <a:pt x="505" y="856"/>
                    </a:cubicBezTo>
                    <a:cubicBezTo>
                      <a:pt x="505" y="1652"/>
                      <a:pt x="505" y="1652"/>
                      <a:pt x="505" y="1652"/>
                    </a:cubicBezTo>
                    <a:cubicBezTo>
                      <a:pt x="505" y="1721"/>
                      <a:pt x="561" y="1778"/>
                      <a:pt x="630" y="1778"/>
                    </a:cubicBezTo>
                    <a:cubicBezTo>
                      <a:pt x="700" y="1778"/>
                      <a:pt x="756" y="1721"/>
                      <a:pt x="756" y="1652"/>
                    </a:cubicBezTo>
                    <a:cubicBezTo>
                      <a:pt x="756" y="778"/>
                      <a:pt x="756" y="778"/>
                      <a:pt x="756" y="778"/>
                    </a:cubicBezTo>
                    <a:cubicBezTo>
                      <a:pt x="756" y="585"/>
                      <a:pt x="756" y="585"/>
                      <a:pt x="756" y="585"/>
                    </a:cubicBezTo>
                    <a:cubicBezTo>
                      <a:pt x="756" y="236"/>
                      <a:pt x="756" y="236"/>
                      <a:pt x="756" y="236"/>
                    </a:cubicBezTo>
                    <a:cubicBezTo>
                      <a:pt x="756" y="214"/>
                      <a:pt x="756" y="214"/>
                      <a:pt x="756" y="214"/>
                    </a:cubicBezTo>
                    <a:cubicBezTo>
                      <a:pt x="802" y="229"/>
                      <a:pt x="860" y="241"/>
                      <a:pt x="928" y="241"/>
                    </a:cubicBezTo>
                    <a:cubicBezTo>
                      <a:pt x="929" y="241"/>
                      <a:pt x="929" y="241"/>
                      <a:pt x="929" y="241"/>
                    </a:cubicBezTo>
                    <a:cubicBezTo>
                      <a:pt x="961" y="241"/>
                      <a:pt x="995" y="239"/>
                      <a:pt x="1031" y="232"/>
                    </a:cubicBezTo>
                    <a:cubicBezTo>
                      <a:pt x="1124" y="216"/>
                      <a:pt x="1229" y="177"/>
                      <a:pt x="1341" y="102"/>
                    </a:cubicBezTo>
                    <a:cubicBezTo>
                      <a:pt x="1371" y="81"/>
                      <a:pt x="1383" y="44"/>
                      <a:pt x="1373" y="10"/>
                    </a:cubicBezTo>
                    <a:cubicBezTo>
                      <a:pt x="1372" y="7"/>
                      <a:pt x="1370" y="3"/>
                      <a:pt x="1369" y="0"/>
                    </a:cubicBezTo>
                    <a:cubicBezTo>
                      <a:pt x="1196" y="0"/>
                      <a:pt x="1196" y="0"/>
                      <a:pt x="1196" y="0"/>
                    </a:cubicBezTo>
                    <a:cubicBezTo>
                      <a:pt x="1135" y="34"/>
                      <a:pt x="1080" y="55"/>
                      <a:pt x="1031" y="67"/>
                    </a:cubicBezTo>
                    <a:close/>
                    <a:moveTo>
                      <a:pt x="206" y="351"/>
                    </a:moveTo>
                    <a:cubicBezTo>
                      <a:pt x="206" y="373"/>
                      <a:pt x="206" y="373"/>
                      <a:pt x="206" y="373"/>
                    </a:cubicBezTo>
                    <a:cubicBezTo>
                      <a:pt x="201" y="371"/>
                      <a:pt x="196" y="368"/>
                      <a:pt x="193" y="365"/>
                    </a:cubicBezTo>
                    <a:cubicBezTo>
                      <a:pt x="190" y="363"/>
                      <a:pt x="188" y="361"/>
                      <a:pt x="186" y="360"/>
                    </a:cubicBezTo>
                    <a:cubicBezTo>
                      <a:pt x="178" y="352"/>
                      <a:pt x="173" y="346"/>
                      <a:pt x="170" y="339"/>
                    </a:cubicBezTo>
                    <a:cubicBezTo>
                      <a:pt x="165" y="331"/>
                      <a:pt x="163" y="321"/>
                      <a:pt x="163" y="310"/>
                    </a:cubicBezTo>
                    <a:cubicBezTo>
                      <a:pt x="162" y="282"/>
                      <a:pt x="179" y="242"/>
                      <a:pt x="206" y="212"/>
                    </a:cubicBezTo>
                    <a:cubicBezTo>
                      <a:pt x="206" y="212"/>
                      <a:pt x="206" y="212"/>
                      <a:pt x="206" y="212"/>
                    </a:cubicBezTo>
                    <a:lnTo>
                      <a:pt x="206" y="351"/>
                    </a:lnTo>
                    <a:close/>
                  </a:path>
                </a:pathLst>
              </a:custGeom>
              <a:grpFill/>
              <a:ln w="635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73737"/>
                  </a:solidFill>
                  <a:effectLst/>
                  <a:uLnTx/>
                  <a:uFillTx/>
                  <a:latin typeface="Calibri" panose="020F0502020204030204" pitchFamily="34" charset="0"/>
                  <a:ea typeface="+mn-ea"/>
                  <a:cs typeface="+mn-cs"/>
                </a:endParaRPr>
              </a:p>
            </p:txBody>
          </p:sp>
        </p:grpSp>
        <p:grpSp>
          <p:nvGrpSpPr>
            <p:cNvPr id="108" name="Group 107">
              <a:extLst>
                <a:ext uri="{FF2B5EF4-FFF2-40B4-BE49-F238E27FC236}">
                  <a16:creationId xmlns:a16="http://schemas.microsoft.com/office/drawing/2014/main" id="{91793589-7788-7CAD-D324-4D5737AB3B71}"/>
                </a:ext>
              </a:extLst>
            </p:cNvPr>
            <p:cNvGrpSpPr/>
            <p:nvPr/>
          </p:nvGrpSpPr>
          <p:grpSpPr>
            <a:xfrm>
              <a:off x="1950225" y="3128628"/>
              <a:ext cx="1338718" cy="3460035"/>
              <a:chOff x="1950225" y="3140968"/>
              <a:chExt cx="1338718" cy="3460035"/>
            </a:xfrm>
            <a:grpFill/>
          </p:grpSpPr>
          <p:sp>
            <p:nvSpPr>
              <p:cNvPr id="109" name="Freeform 12">
                <a:extLst>
                  <a:ext uri="{FF2B5EF4-FFF2-40B4-BE49-F238E27FC236}">
                    <a16:creationId xmlns:a16="http://schemas.microsoft.com/office/drawing/2014/main" id="{8393653D-04AF-FAFF-201C-093C1C9F1379}"/>
                  </a:ext>
                </a:extLst>
              </p:cNvPr>
              <p:cNvSpPr>
                <a:spLocks/>
              </p:cNvSpPr>
              <p:nvPr/>
            </p:nvSpPr>
            <p:spPr bwMode="auto">
              <a:xfrm>
                <a:off x="2237093" y="3140968"/>
                <a:ext cx="749254" cy="749255"/>
              </a:xfrm>
              <a:custGeom>
                <a:avLst/>
                <a:gdLst>
                  <a:gd name="T0" fmla="*/ 200 w 504"/>
                  <a:gd name="T1" fmla="*/ 475 h 504"/>
                  <a:gd name="T2" fmla="*/ 476 w 504"/>
                  <a:gd name="T3" fmla="*/ 304 h 504"/>
                  <a:gd name="T4" fmla="*/ 304 w 504"/>
                  <a:gd name="T5" fmla="*/ 29 h 504"/>
                  <a:gd name="T6" fmla="*/ 29 w 504"/>
                  <a:gd name="T7" fmla="*/ 200 h 504"/>
                  <a:gd name="T8" fmla="*/ 200 w 504"/>
                  <a:gd name="T9" fmla="*/ 475 h 504"/>
                </a:gdLst>
                <a:ahLst/>
                <a:cxnLst>
                  <a:cxn ang="0">
                    <a:pos x="T0" y="T1"/>
                  </a:cxn>
                  <a:cxn ang="0">
                    <a:pos x="T2" y="T3"/>
                  </a:cxn>
                  <a:cxn ang="0">
                    <a:pos x="T4" y="T5"/>
                  </a:cxn>
                  <a:cxn ang="0">
                    <a:pos x="T6" y="T7"/>
                  </a:cxn>
                  <a:cxn ang="0">
                    <a:pos x="T8" y="T9"/>
                  </a:cxn>
                </a:cxnLst>
                <a:rect l="0" t="0" r="r" b="b"/>
                <a:pathLst>
                  <a:path w="504" h="504">
                    <a:moveTo>
                      <a:pt x="200" y="475"/>
                    </a:moveTo>
                    <a:cubicBezTo>
                      <a:pt x="324" y="504"/>
                      <a:pt x="447" y="427"/>
                      <a:pt x="476" y="304"/>
                    </a:cubicBezTo>
                    <a:cubicBezTo>
                      <a:pt x="504" y="181"/>
                      <a:pt x="428" y="58"/>
                      <a:pt x="304" y="29"/>
                    </a:cubicBezTo>
                    <a:cubicBezTo>
                      <a:pt x="181" y="0"/>
                      <a:pt x="58" y="77"/>
                      <a:pt x="29" y="200"/>
                    </a:cubicBezTo>
                    <a:cubicBezTo>
                      <a:pt x="0" y="323"/>
                      <a:pt x="77" y="447"/>
                      <a:pt x="200" y="475"/>
                    </a:cubicBezTo>
                    <a:close/>
                  </a:path>
                </a:pathLst>
              </a:custGeom>
              <a:grpFill/>
              <a:ln w="635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73737"/>
                  </a:solidFill>
                  <a:effectLst/>
                  <a:uLnTx/>
                  <a:uFillTx/>
                  <a:latin typeface="Calibri" panose="020F0502020204030204" pitchFamily="34" charset="0"/>
                  <a:ea typeface="+mn-ea"/>
                  <a:cs typeface="+mn-cs"/>
                </a:endParaRPr>
              </a:p>
            </p:txBody>
          </p:sp>
          <p:sp>
            <p:nvSpPr>
              <p:cNvPr id="110" name="Freeform 25">
                <a:extLst>
                  <a:ext uri="{FF2B5EF4-FFF2-40B4-BE49-F238E27FC236}">
                    <a16:creationId xmlns:a16="http://schemas.microsoft.com/office/drawing/2014/main" id="{A2906EE5-2DE3-5859-3E62-416858C6C549}"/>
                  </a:ext>
                </a:extLst>
              </p:cNvPr>
              <p:cNvSpPr>
                <a:spLocks noEditPoints="1"/>
              </p:cNvSpPr>
              <p:nvPr/>
            </p:nvSpPr>
            <p:spPr bwMode="auto">
              <a:xfrm>
                <a:off x="1950225" y="3958796"/>
                <a:ext cx="1338718" cy="2642207"/>
              </a:xfrm>
              <a:custGeom>
                <a:avLst/>
                <a:gdLst>
                  <a:gd name="T0" fmla="*/ 866 w 901"/>
                  <a:gd name="T1" fmla="*/ 152 h 1778"/>
                  <a:gd name="T2" fmla="*/ 733 w 901"/>
                  <a:gd name="T3" fmla="*/ 21 h 1778"/>
                  <a:gd name="T4" fmla="*/ 660 w 901"/>
                  <a:gd name="T5" fmla="*/ 2 h 1778"/>
                  <a:gd name="T6" fmla="*/ 642 w 901"/>
                  <a:gd name="T7" fmla="*/ 0 h 1778"/>
                  <a:gd name="T8" fmla="*/ 455 w 901"/>
                  <a:gd name="T9" fmla="*/ 0 h 1778"/>
                  <a:gd name="T10" fmla="*/ 445 w 901"/>
                  <a:gd name="T11" fmla="*/ 0 h 1778"/>
                  <a:gd name="T12" fmla="*/ 258 w 901"/>
                  <a:gd name="T13" fmla="*/ 0 h 1778"/>
                  <a:gd name="T14" fmla="*/ 241 w 901"/>
                  <a:gd name="T15" fmla="*/ 2 h 1778"/>
                  <a:gd name="T16" fmla="*/ 168 w 901"/>
                  <a:gd name="T17" fmla="*/ 21 h 1778"/>
                  <a:gd name="T18" fmla="*/ 35 w 901"/>
                  <a:gd name="T19" fmla="*/ 152 h 1778"/>
                  <a:gd name="T20" fmla="*/ 0 w 901"/>
                  <a:gd name="T21" fmla="*/ 328 h 1778"/>
                  <a:gd name="T22" fmla="*/ 123 w 901"/>
                  <a:gd name="T23" fmla="*/ 811 h 1778"/>
                  <a:gd name="T24" fmla="*/ 180 w 901"/>
                  <a:gd name="T25" fmla="*/ 858 h 1778"/>
                  <a:gd name="T26" fmla="*/ 180 w 901"/>
                  <a:gd name="T27" fmla="*/ 1652 h 1778"/>
                  <a:gd name="T28" fmla="*/ 306 w 901"/>
                  <a:gd name="T29" fmla="*/ 1778 h 1778"/>
                  <a:gd name="T30" fmla="*/ 432 w 901"/>
                  <a:gd name="T31" fmla="*/ 1652 h 1778"/>
                  <a:gd name="T32" fmla="*/ 432 w 901"/>
                  <a:gd name="T33" fmla="*/ 854 h 1778"/>
                  <a:gd name="T34" fmla="*/ 445 w 901"/>
                  <a:gd name="T35" fmla="*/ 854 h 1778"/>
                  <a:gd name="T36" fmla="*/ 455 w 901"/>
                  <a:gd name="T37" fmla="*/ 854 h 1778"/>
                  <a:gd name="T38" fmla="*/ 469 w 901"/>
                  <a:gd name="T39" fmla="*/ 854 h 1778"/>
                  <a:gd name="T40" fmla="*/ 469 w 901"/>
                  <a:gd name="T41" fmla="*/ 1652 h 1778"/>
                  <a:gd name="T42" fmla="*/ 595 w 901"/>
                  <a:gd name="T43" fmla="*/ 1778 h 1778"/>
                  <a:gd name="T44" fmla="*/ 721 w 901"/>
                  <a:gd name="T45" fmla="*/ 1652 h 1778"/>
                  <a:gd name="T46" fmla="*/ 721 w 901"/>
                  <a:gd name="T47" fmla="*/ 858 h 1778"/>
                  <a:gd name="T48" fmla="*/ 778 w 901"/>
                  <a:gd name="T49" fmla="*/ 811 h 1778"/>
                  <a:gd name="T50" fmla="*/ 901 w 901"/>
                  <a:gd name="T51" fmla="*/ 328 h 1778"/>
                  <a:gd name="T52" fmla="*/ 866 w 901"/>
                  <a:gd name="T53" fmla="*/ 152 h 1778"/>
                  <a:gd name="T54" fmla="*/ 180 w 901"/>
                  <a:gd name="T55" fmla="*/ 495 h 1778"/>
                  <a:gd name="T56" fmla="*/ 155 w 901"/>
                  <a:gd name="T57" fmla="*/ 328 h 1778"/>
                  <a:gd name="T58" fmla="*/ 180 w 901"/>
                  <a:gd name="T59" fmla="*/ 227 h 1778"/>
                  <a:gd name="T60" fmla="*/ 180 w 901"/>
                  <a:gd name="T61" fmla="*/ 495 h 1778"/>
                  <a:gd name="T62" fmla="*/ 721 w 901"/>
                  <a:gd name="T63" fmla="*/ 495 h 1778"/>
                  <a:gd name="T64" fmla="*/ 721 w 901"/>
                  <a:gd name="T65" fmla="*/ 227 h 1778"/>
                  <a:gd name="T66" fmla="*/ 746 w 901"/>
                  <a:gd name="T67" fmla="*/ 328 h 1778"/>
                  <a:gd name="T68" fmla="*/ 721 w 901"/>
                  <a:gd name="T69" fmla="*/ 495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1" h="1778">
                    <a:moveTo>
                      <a:pt x="866" y="152"/>
                    </a:moveTo>
                    <a:cubicBezTo>
                      <a:pt x="833" y="81"/>
                      <a:pt x="778" y="40"/>
                      <a:pt x="733" y="21"/>
                    </a:cubicBezTo>
                    <a:cubicBezTo>
                      <a:pt x="701" y="7"/>
                      <a:pt x="675" y="3"/>
                      <a:pt x="660" y="2"/>
                    </a:cubicBezTo>
                    <a:cubicBezTo>
                      <a:pt x="654" y="0"/>
                      <a:pt x="648" y="0"/>
                      <a:pt x="642" y="0"/>
                    </a:cubicBezTo>
                    <a:cubicBezTo>
                      <a:pt x="455" y="0"/>
                      <a:pt x="455" y="0"/>
                      <a:pt x="455" y="0"/>
                    </a:cubicBezTo>
                    <a:cubicBezTo>
                      <a:pt x="445" y="0"/>
                      <a:pt x="445" y="0"/>
                      <a:pt x="445" y="0"/>
                    </a:cubicBezTo>
                    <a:cubicBezTo>
                      <a:pt x="258" y="0"/>
                      <a:pt x="258" y="0"/>
                      <a:pt x="258" y="0"/>
                    </a:cubicBezTo>
                    <a:cubicBezTo>
                      <a:pt x="252" y="0"/>
                      <a:pt x="247" y="0"/>
                      <a:pt x="241" y="2"/>
                    </a:cubicBezTo>
                    <a:cubicBezTo>
                      <a:pt x="226" y="3"/>
                      <a:pt x="199" y="7"/>
                      <a:pt x="168" y="21"/>
                    </a:cubicBezTo>
                    <a:cubicBezTo>
                      <a:pt x="123" y="40"/>
                      <a:pt x="68" y="81"/>
                      <a:pt x="35" y="152"/>
                    </a:cubicBezTo>
                    <a:cubicBezTo>
                      <a:pt x="12" y="199"/>
                      <a:pt x="0" y="258"/>
                      <a:pt x="0" y="328"/>
                    </a:cubicBezTo>
                    <a:cubicBezTo>
                      <a:pt x="0" y="447"/>
                      <a:pt x="34" y="600"/>
                      <a:pt x="123" y="811"/>
                    </a:cubicBezTo>
                    <a:cubicBezTo>
                      <a:pt x="133" y="836"/>
                      <a:pt x="155" y="853"/>
                      <a:pt x="180" y="858"/>
                    </a:cubicBezTo>
                    <a:cubicBezTo>
                      <a:pt x="180" y="1652"/>
                      <a:pt x="180" y="1652"/>
                      <a:pt x="180" y="1652"/>
                    </a:cubicBezTo>
                    <a:cubicBezTo>
                      <a:pt x="180" y="1721"/>
                      <a:pt x="236" y="1778"/>
                      <a:pt x="306" y="1778"/>
                    </a:cubicBezTo>
                    <a:cubicBezTo>
                      <a:pt x="375" y="1778"/>
                      <a:pt x="432" y="1721"/>
                      <a:pt x="432" y="1652"/>
                    </a:cubicBezTo>
                    <a:cubicBezTo>
                      <a:pt x="432" y="854"/>
                      <a:pt x="432" y="854"/>
                      <a:pt x="432" y="854"/>
                    </a:cubicBezTo>
                    <a:cubicBezTo>
                      <a:pt x="445" y="854"/>
                      <a:pt x="445" y="854"/>
                      <a:pt x="445" y="854"/>
                    </a:cubicBezTo>
                    <a:cubicBezTo>
                      <a:pt x="455" y="854"/>
                      <a:pt x="455" y="854"/>
                      <a:pt x="455" y="854"/>
                    </a:cubicBezTo>
                    <a:cubicBezTo>
                      <a:pt x="469" y="854"/>
                      <a:pt x="469" y="854"/>
                      <a:pt x="469" y="854"/>
                    </a:cubicBezTo>
                    <a:cubicBezTo>
                      <a:pt x="469" y="1652"/>
                      <a:pt x="469" y="1652"/>
                      <a:pt x="469" y="1652"/>
                    </a:cubicBezTo>
                    <a:cubicBezTo>
                      <a:pt x="469" y="1721"/>
                      <a:pt x="525" y="1778"/>
                      <a:pt x="595" y="1778"/>
                    </a:cubicBezTo>
                    <a:cubicBezTo>
                      <a:pt x="665" y="1778"/>
                      <a:pt x="721" y="1721"/>
                      <a:pt x="721" y="1652"/>
                    </a:cubicBezTo>
                    <a:cubicBezTo>
                      <a:pt x="721" y="858"/>
                      <a:pt x="721" y="858"/>
                      <a:pt x="721" y="858"/>
                    </a:cubicBezTo>
                    <a:cubicBezTo>
                      <a:pt x="746" y="853"/>
                      <a:pt x="767" y="836"/>
                      <a:pt x="778" y="811"/>
                    </a:cubicBezTo>
                    <a:cubicBezTo>
                      <a:pt x="867" y="600"/>
                      <a:pt x="901" y="447"/>
                      <a:pt x="901" y="328"/>
                    </a:cubicBezTo>
                    <a:cubicBezTo>
                      <a:pt x="901" y="258"/>
                      <a:pt x="888" y="199"/>
                      <a:pt x="866" y="152"/>
                    </a:cubicBezTo>
                    <a:close/>
                    <a:moveTo>
                      <a:pt x="180" y="495"/>
                    </a:moveTo>
                    <a:cubicBezTo>
                      <a:pt x="168" y="439"/>
                      <a:pt x="155" y="365"/>
                      <a:pt x="155" y="328"/>
                    </a:cubicBezTo>
                    <a:cubicBezTo>
                      <a:pt x="155" y="281"/>
                      <a:pt x="170" y="249"/>
                      <a:pt x="180" y="227"/>
                    </a:cubicBezTo>
                    <a:lnTo>
                      <a:pt x="180" y="495"/>
                    </a:lnTo>
                    <a:close/>
                    <a:moveTo>
                      <a:pt x="721" y="495"/>
                    </a:moveTo>
                    <a:cubicBezTo>
                      <a:pt x="721" y="227"/>
                      <a:pt x="721" y="227"/>
                      <a:pt x="721" y="227"/>
                    </a:cubicBezTo>
                    <a:cubicBezTo>
                      <a:pt x="730" y="249"/>
                      <a:pt x="746" y="281"/>
                      <a:pt x="746" y="328"/>
                    </a:cubicBezTo>
                    <a:cubicBezTo>
                      <a:pt x="746" y="365"/>
                      <a:pt x="733" y="439"/>
                      <a:pt x="721" y="495"/>
                    </a:cubicBezTo>
                    <a:close/>
                  </a:path>
                </a:pathLst>
              </a:custGeom>
              <a:grpFill/>
              <a:ln w="635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73737"/>
                  </a:solidFill>
                  <a:effectLst/>
                  <a:uLnTx/>
                  <a:uFillTx/>
                  <a:latin typeface="Calibri" panose="020F0502020204030204" pitchFamily="34" charset="0"/>
                  <a:ea typeface="+mn-ea"/>
                  <a:cs typeface="+mn-cs"/>
                </a:endParaRPr>
              </a:p>
            </p:txBody>
          </p:sp>
        </p:grpSp>
      </p:grpSp>
      <p:sp>
        <p:nvSpPr>
          <p:cNvPr id="113" name="Oval 112">
            <a:extLst>
              <a:ext uri="{FF2B5EF4-FFF2-40B4-BE49-F238E27FC236}">
                <a16:creationId xmlns:a16="http://schemas.microsoft.com/office/drawing/2014/main" id="{1F11B6AB-F869-3EA5-3EC2-34C725005552}"/>
              </a:ext>
            </a:extLst>
          </p:cNvPr>
          <p:cNvSpPr/>
          <p:nvPr/>
        </p:nvSpPr>
        <p:spPr>
          <a:xfrm>
            <a:off x="1066362" y="4904808"/>
            <a:ext cx="665380" cy="651238"/>
          </a:xfrm>
          <a:prstGeom prst="ellipse">
            <a:avLst/>
          </a:prstGeom>
          <a:solidFill>
            <a:srgbClr val="45C4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8</a:t>
            </a:r>
          </a:p>
        </p:txBody>
      </p:sp>
      <p:sp>
        <p:nvSpPr>
          <p:cNvPr id="116" name="Rounded Rectangle 197">
            <a:extLst>
              <a:ext uri="{FF2B5EF4-FFF2-40B4-BE49-F238E27FC236}">
                <a16:creationId xmlns:a16="http://schemas.microsoft.com/office/drawing/2014/main" id="{1D39DEDC-AEC0-4777-423B-F0683863A600}"/>
              </a:ext>
            </a:extLst>
          </p:cNvPr>
          <p:cNvSpPr/>
          <p:nvPr/>
        </p:nvSpPr>
        <p:spPr>
          <a:xfrm>
            <a:off x="2643782" y="5641037"/>
            <a:ext cx="1088877" cy="152827"/>
          </a:xfrm>
          <a:prstGeom prst="rect">
            <a:avLst/>
          </a:prstGeom>
          <a:solidFill>
            <a:schemeClr val="bg1"/>
          </a:solidFill>
          <a:ln w="6350" cap="sq" cmpd="sng" algn="ctr">
            <a:solidFill>
              <a:schemeClr val="bg1"/>
            </a:solidFill>
            <a:prstDash val="solid"/>
          </a:ln>
          <a:effectLst/>
        </p:spPr>
        <p:txBody>
          <a:bodyPr tIns="72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D8578">
                    <a:lumMod val="75000"/>
                  </a:srgbClr>
                </a:solidFill>
                <a:effectLst/>
                <a:uLnTx/>
                <a:uFillTx/>
                <a:latin typeface="Arial" panose="020B0604020202020204"/>
                <a:ea typeface="+mn-ea"/>
                <a:cs typeface="Arial" panose="020B0604020202020204" pitchFamily="34" charset="0"/>
              </a:rPr>
              <a:t>CONSENSUS</a:t>
            </a:r>
            <a:endParaRPr kumimoji="0" lang="en-GB" sz="500" b="1" i="0" u="none" strike="noStrike" kern="0" cap="none" spc="0" normalizeH="0" baseline="0" noProof="0" dirty="0">
              <a:ln>
                <a:noFill/>
              </a:ln>
              <a:solidFill>
                <a:srgbClr val="0D8578">
                  <a:lumMod val="75000"/>
                </a:srgbClr>
              </a:solidFill>
              <a:effectLst/>
              <a:uLnTx/>
              <a:uFillTx/>
              <a:latin typeface="Arial" panose="020B0604020202020204"/>
              <a:ea typeface="+mn-ea"/>
              <a:cs typeface="Arial" panose="020B0604020202020204" pitchFamily="34" charset="0"/>
            </a:endParaRPr>
          </a:p>
        </p:txBody>
      </p:sp>
      <p:sp>
        <p:nvSpPr>
          <p:cNvPr id="117" name="Rounded Rectangle 197">
            <a:extLst>
              <a:ext uri="{FF2B5EF4-FFF2-40B4-BE49-F238E27FC236}">
                <a16:creationId xmlns:a16="http://schemas.microsoft.com/office/drawing/2014/main" id="{3C3E7E60-60DF-361C-5161-1AF211D12E19}"/>
              </a:ext>
            </a:extLst>
          </p:cNvPr>
          <p:cNvSpPr/>
          <p:nvPr/>
        </p:nvSpPr>
        <p:spPr>
          <a:xfrm>
            <a:off x="840000" y="5641038"/>
            <a:ext cx="1154368" cy="152827"/>
          </a:xfrm>
          <a:prstGeom prst="rect">
            <a:avLst/>
          </a:prstGeom>
          <a:solidFill>
            <a:schemeClr val="bg1"/>
          </a:solidFill>
          <a:ln w="6350" cap="sq" cmpd="sng" algn="ctr">
            <a:solidFill>
              <a:schemeClr val="bg1"/>
            </a:solidFill>
            <a:prstDash val="solid"/>
          </a:ln>
          <a:effectLst/>
        </p:spPr>
        <p:txBody>
          <a:bodyPr lIns="36000" tIns="720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D8578">
                    <a:lumMod val="75000"/>
                  </a:srgbClr>
                </a:solidFill>
                <a:effectLst/>
                <a:uLnTx/>
                <a:uFillTx/>
                <a:latin typeface="Arial" panose="020B0604020202020204"/>
                <a:ea typeface="+mn-ea"/>
                <a:cs typeface="Arial" panose="020B0604020202020204" pitchFamily="34" charset="0"/>
              </a:rPr>
              <a:t>MEDIAN SCORE</a:t>
            </a:r>
            <a:endParaRPr kumimoji="0" lang="en-GB" sz="500" b="1" i="0" u="none" strike="noStrike" kern="0" cap="none" spc="0" normalizeH="0" baseline="0" noProof="0" dirty="0">
              <a:ln>
                <a:noFill/>
              </a:ln>
              <a:solidFill>
                <a:srgbClr val="0D8578">
                  <a:lumMod val="75000"/>
                </a:srgbClr>
              </a:solidFill>
              <a:effectLst/>
              <a:uLnTx/>
              <a:uFillTx/>
              <a:latin typeface="Arial" panose="020B0604020202020204"/>
              <a:ea typeface="+mn-ea"/>
              <a:cs typeface="Arial" panose="020B0604020202020204" pitchFamily="34" charset="0"/>
            </a:endParaRPr>
          </a:p>
        </p:txBody>
      </p:sp>
      <p:sp>
        <p:nvSpPr>
          <p:cNvPr id="8" name="TextBox 7">
            <a:extLst>
              <a:ext uri="{FF2B5EF4-FFF2-40B4-BE49-F238E27FC236}">
                <a16:creationId xmlns:a16="http://schemas.microsoft.com/office/drawing/2014/main" id="{00590DC0-02B6-237A-2B1E-605341AFBF05}"/>
              </a:ext>
            </a:extLst>
          </p:cNvPr>
          <p:cNvSpPr txBox="1"/>
          <p:nvPr/>
        </p:nvSpPr>
        <p:spPr>
          <a:xfrm>
            <a:off x="8445436" y="6495460"/>
            <a:ext cx="2724163" cy="307777"/>
          </a:xfrm>
          <a:prstGeom prst="rect">
            <a:avLst/>
          </a:prstGeom>
          <a:noFill/>
        </p:spPr>
        <p:txBody>
          <a:bodyPr wrap="square">
            <a:spAutoFit/>
          </a:bodyPr>
          <a:lstStyle/>
          <a:p>
            <a:r>
              <a:rPr lang="en-US" sz="1400" dirty="0" err="1"/>
              <a:t>Koschmieder</a:t>
            </a:r>
            <a:r>
              <a:rPr lang="en-US" sz="1400" dirty="0"/>
              <a:t> Leukemia 2024</a:t>
            </a:r>
          </a:p>
        </p:txBody>
      </p:sp>
      <p:sp>
        <p:nvSpPr>
          <p:cNvPr id="9" name="TextBox 8">
            <a:extLst>
              <a:ext uri="{FF2B5EF4-FFF2-40B4-BE49-F238E27FC236}">
                <a16:creationId xmlns:a16="http://schemas.microsoft.com/office/drawing/2014/main" id="{DDF45214-3D0E-3101-8F3C-AFD3D1DDD0A2}"/>
              </a:ext>
            </a:extLst>
          </p:cNvPr>
          <p:cNvSpPr txBox="1"/>
          <p:nvPr/>
        </p:nvSpPr>
        <p:spPr>
          <a:xfrm>
            <a:off x="11169599" y="349135"/>
            <a:ext cx="684350" cy="897774"/>
          </a:xfrm>
          <a:prstGeom prst="rect">
            <a:avLst/>
          </a:prstGeom>
          <a:solidFill>
            <a:srgbClr val="EDEDED"/>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55291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C60135E-0740-93B0-AB68-F1891890DC99}"/>
              </a:ext>
            </a:extLst>
          </p:cNvPr>
          <p:cNvSpPr/>
          <p:nvPr/>
        </p:nvSpPr>
        <p:spPr>
          <a:xfrm>
            <a:off x="549728" y="4798266"/>
            <a:ext cx="3746046" cy="1080000"/>
          </a:xfrm>
          <a:custGeom>
            <a:avLst/>
            <a:gdLst>
              <a:gd name="connsiteX0" fmla="*/ 0 w 3746046"/>
              <a:gd name="connsiteY0" fmla="*/ 0 h 1080000"/>
              <a:gd name="connsiteX1" fmla="*/ 2721 w 3746046"/>
              <a:gd name="connsiteY1" fmla="*/ 0 h 1080000"/>
              <a:gd name="connsiteX2" fmla="*/ 235160 w 3746046"/>
              <a:gd name="connsiteY2" fmla="*/ 0 h 1080000"/>
              <a:gd name="connsiteX3" fmla="*/ 3546224 w 3746046"/>
              <a:gd name="connsiteY3" fmla="*/ 0 h 1080000"/>
              <a:gd name="connsiteX4" fmla="*/ 3746046 w 3746046"/>
              <a:gd name="connsiteY4" fmla="*/ 540000 h 1080000"/>
              <a:gd name="connsiteX5" fmla="*/ 3546224 w 3746046"/>
              <a:gd name="connsiteY5" fmla="*/ 1080000 h 1080000"/>
              <a:gd name="connsiteX6" fmla="*/ 235160 w 3746046"/>
              <a:gd name="connsiteY6" fmla="*/ 1080000 h 1080000"/>
              <a:gd name="connsiteX7" fmla="*/ 2721 w 3746046"/>
              <a:gd name="connsiteY7" fmla="*/ 1080000 h 1080000"/>
              <a:gd name="connsiteX8" fmla="*/ 0 w 3746046"/>
              <a:gd name="connsiteY8" fmla="*/ 108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6046" h="1080000">
                <a:moveTo>
                  <a:pt x="0" y="0"/>
                </a:moveTo>
                <a:lnTo>
                  <a:pt x="2721" y="0"/>
                </a:lnTo>
                <a:lnTo>
                  <a:pt x="235160" y="0"/>
                </a:lnTo>
                <a:lnTo>
                  <a:pt x="3546224" y="0"/>
                </a:lnTo>
                <a:lnTo>
                  <a:pt x="3746046" y="540000"/>
                </a:lnTo>
                <a:lnTo>
                  <a:pt x="3546224" y="1080000"/>
                </a:lnTo>
                <a:lnTo>
                  <a:pt x="235160" y="1080000"/>
                </a:lnTo>
                <a:lnTo>
                  <a:pt x="2721" y="1080000"/>
                </a:lnTo>
                <a:lnTo>
                  <a:pt x="0" y="1080000"/>
                </a:lnTo>
                <a:close/>
              </a:path>
            </a:pathLst>
          </a:custGeom>
          <a:solidFill>
            <a:schemeClr val="accent6"/>
          </a:solidFill>
          <a:ln w="12700" cap="sq" cmpd="sng" algn="ctr">
            <a:noFill/>
            <a:prstDash val="solid"/>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2" name="Title 1">
            <a:extLst>
              <a:ext uri="{FF2B5EF4-FFF2-40B4-BE49-F238E27FC236}">
                <a16:creationId xmlns:a16="http://schemas.microsoft.com/office/drawing/2014/main" id="{4B9DD492-39B8-AD86-10E3-F08B06BEC4DC}"/>
              </a:ext>
            </a:extLst>
          </p:cNvPr>
          <p:cNvSpPr>
            <a:spLocks noGrp="1"/>
          </p:cNvSpPr>
          <p:nvPr>
            <p:ph type="title"/>
          </p:nvPr>
        </p:nvSpPr>
        <p:spPr>
          <a:xfrm>
            <a:off x="484370" y="552550"/>
            <a:ext cx="10589748" cy="543875"/>
          </a:xfrm>
        </p:spPr>
        <p:txBody>
          <a:bodyPr/>
          <a:lstStyle/>
          <a:p>
            <a:r>
              <a:rPr lang="en-GB" dirty="0">
                <a:solidFill>
                  <a:schemeClr val="accent6">
                    <a:lumMod val="75000"/>
                  </a:schemeClr>
                </a:solidFill>
              </a:rPr>
              <a:t>Question 15:</a:t>
            </a:r>
            <a:br>
              <a:rPr lang="en-GB" dirty="0"/>
            </a:br>
            <a:r>
              <a:rPr lang="en-GB" dirty="0"/>
              <a:t>How can Clinical Trial Inclusion Criteria/Endpoints be Improved?</a:t>
            </a:r>
          </a:p>
        </p:txBody>
      </p:sp>
      <p:sp>
        <p:nvSpPr>
          <p:cNvPr id="11" name="Content Placeholder 2">
            <a:extLst>
              <a:ext uri="{FF2B5EF4-FFF2-40B4-BE49-F238E27FC236}">
                <a16:creationId xmlns:a16="http://schemas.microsoft.com/office/drawing/2014/main" id="{49D2A6F5-F5B2-1C03-A88B-F14259700076}"/>
              </a:ext>
            </a:extLst>
          </p:cNvPr>
          <p:cNvSpPr>
            <a:spLocks noGrp="1"/>
          </p:cNvSpPr>
          <p:nvPr>
            <p:ph idx="1"/>
          </p:nvPr>
        </p:nvSpPr>
        <p:spPr>
          <a:xfrm>
            <a:off x="479426" y="1498581"/>
            <a:ext cx="11376024" cy="779169"/>
          </a:xfrm>
        </p:spPr>
        <p:txBody>
          <a:bodyPr vert="horz" lIns="72000" tIns="36000" rIns="72000" bIns="36000" rtlCol="0">
            <a:noAutofit/>
          </a:bodyPr>
          <a:lstStyle/>
          <a:p>
            <a:r>
              <a:rPr lang="en-GB" i="1" dirty="0">
                <a:solidFill>
                  <a:schemeClr val="accent6">
                    <a:lumMod val="75000"/>
                  </a:schemeClr>
                </a:solidFill>
              </a:rPr>
              <a:t>Clinical Recommendation 15</a:t>
            </a:r>
          </a:p>
          <a:p>
            <a:pPr lvl="2">
              <a:buClr>
                <a:schemeClr val="accent6">
                  <a:lumMod val="75000"/>
                </a:schemeClr>
              </a:buClr>
            </a:pPr>
            <a:r>
              <a:rPr lang="en-GB" dirty="0"/>
              <a:t>Efforts should focus upon validation of endpoints other than spleen volume and symptoms, such as, but not limited to:</a:t>
            </a:r>
          </a:p>
        </p:txBody>
      </p:sp>
      <p:sp>
        <p:nvSpPr>
          <p:cNvPr id="28" name="Content Placeholder 27">
            <a:extLst>
              <a:ext uri="{FF2B5EF4-FFF2-40B4-BE49-F238E27FC236}">
                <a16:creationId xmlns:a16="http://schemas.microsoft.com/office/drawing/2014/main" id="{5DDDC6A7-A70B-C969-60DB-1D50FD5F0A08}"/>
              </a:ext>
            </a:extLst>
          </p:cNvPr>
          <p:cNvSpPr>
            <a:spLocks noGrp="1"/>
          </p:cNvSpPr>
          <p:nvPr>
            <p:ph idx="17"/>
          </p:nvPr>
        </p:nvSpPr>
        <p:spPr>
          <a:xfrm>
            <a:off x="479424" y="6053496"/>
            <a:ext cx="9756575" cy="806400"/>
          </a:xfrm>
        </p:spPr>
        <p:txBody>
          <a:bodyPr anchor="b"/>
          <a:lstStyle/>
          <a:p>
            <a:r>
              <a:rPr lang="en-GB" dirty="0"/>
              <a:t>AI, artificial intelligence; MF, myelofibrosis.</a:t>
            </a:r>
          </a:p>
        </p:txBody>
      </p:sp>
      <p:sp>
        <p:nvSpPr>
          <p:cNvPr id="3" name="Rectangle 2">
            <a:extLst>
              <a:ext uri="{FF2B5EF4-FFF2-40B4-BE49-F238E27FC236}">
                <a16:creationId xmlns:a16="http://schemas.microsoft.com/office/drawing/2014/main" id="{A77417FE-3D01-B025-AC68-7D9BAD31896B}"/>
              </a:ext>
            </a:extLst>
          </p:cNvPr>
          <p:cNvSpPr/>
          <p:nvPr/>
        </p:nvSpPr>
        <p:spPr>
          <a:xfrm>
            <a:off x="0" y="-5580"/>
            <a:ext cx="12203999" cy="216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98" normalizeH="0" baseline="0" noProof="0" dirty="0">
                <a:ln>
                  <a:noFill/>
                </a:ln>
                <a:solidFill>
                  <a:srgbClr val="FFFFFF"/>
                </a:solidFill>
                <a:effectLst/>
                <a:uLnTx/>
                <a:uFillTx/>
                <a:latin typeface="Arial"/>
                <a:ea typeface="+mn-ea"/>
                <a:cs typeface="+mn-cs"/>
              </a:rPr>
              <a:t>Theme 5: Unmet Needs in MF Clinical Trials</a:t>
            </a:r>
          </a:p>
        </p:txBody>
      </p:sp>
      <p:sp>
        <p:nvSpPr>
          <p:cNvPr id="30" name="Content Placeholder 2">
            <a:extLst>
              <a:ext uri="{FF2B5EF4-FFF2-40B4-BE49-F238E27FC236}">
                <a16:creationId xmlns:a16="http://schemas.microsoft.com/office/drawing/2014/main" id="{81295D7F-78AE-CAC5-997F-DE8CE6240118}"/>
              </a:ext>
            </a:extLst>
          </p:cNvPr>
          <p:cNvSpPr txBox="1">
            <a:spLocks/>
          </p:cNvSpPr>
          <p:nvPr/>
        </p:nvSpPr>
        <p:spPr>
          <a:xfrm>
            <a:off x="4296000" y="4775234"/>
            <a:ext cx="7338206" cy="644841"/>
          </a:xfrm>
          <a:prstGeom prst="rect">
            <a:avLst/>
          </a:prstGeom>
        </p:spPr>
        <p:txBody>
          <a:bodyPr vert="horz" lIns="72000" tIns="36000" rIns="72000" bIns="36000" rtlCol="0">
            <a:noAutofit/>
          </a:bodyPr>
          <a:lstStyle>
            <a:lvl1pPr marL="0" indent="0" algn="l" defTabSz="914400" rtl="0" eaLnBrk="1" latinLnBrk="0" hangingPunct="1">
              <a:lnSpc>
                <a:spcPct val="100000"/>
              </a:lnSpc>
              <a:spcBef>
                <a:spcPts val="1200"/>
              </a:spcBef>
              <a:spcAft>
                <a:spcPts val="600"/>
              </a:spcAft>
              <a:buFont typeface="Arial" panose="020B0604020202020204" pitchFamily="34" charset="0"/>
              <a:buNone/>
              <a:defRPr sz="200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300"/>
              </a:spcAft>
              <a:buFont typeface="Arial" panose="020B0604020202020204" pitchFamily="34" charset="0"/>
              <a:buNone/>
              <a:defRPr sz="1800" kern="1200">
                <a:solidFill>
                  <a:schemeClr val="tx1"/>
                </a:solidFill>
                <a:latin typeface="+mn-lt"/>
                <a:ea typeface="+mn-ea"/>
                <a:cs typeface="+mn-cs"/>
              </a:defRPr>
            </a:lvl2pPr>
            <a:lvl3pPr marL="180975" indent="-180975" algn="l" defTabSz="914400" rtl="0" eaLnBrk="1" latinLnBrk="0" hangingPunct="1">
              <a:lnSpc>
                <a:spcPct val="100000"/>
              </a:lnSpc>
              <a:spcBef>
                <a:spcPts val="60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55600" indent="-174625" algn="l" defTabSz="914400" rtl="0" eaLnBrk="1" latinLnBrk="0" hangingPunct="1">
              <a:lnSpc>
                <a:spcPct val="100000"/>
              </a:lnSpc>
              <a:spcBef>
                <a:spcPts val="300"/>
              </a:spcBef>
              <a:spcAft>
                <a:spcPts val="300"/>
              </a:spcAft>
              <a:buClr>
                <a:schemeClr val="accent2"/>
              </a:buClr>
              <a:buFont typeface="Arial" panose="020B0604020202020204" pitchFamily="34" charset="0"/>
              <a:buChar char="•"/>
              <a:tabLst>
                <a:tab pos="355600" algn="l"/>
              </a:tabLst>
              <a:defRPr sz="1400" kern="1200">
                <a:solidFill>
                  <a:schemeClr val="tx1"/>
                </a:solidFill>
                <a:latin typeface="+mn-lt"/>
                <a:ea typeface="+mn-ea"/>
                <a:cs typeface="+mn-cs"/>
              </a:defRPr>
            </a:lvl4pPr>
            <a:lvl5pPr marL="538163" indent="-182563" algn="l" defTabSz="914400" rtl="0" eaLnBrk="1" latinLnBrk="0" hangingPunct="1">
              <a:lnSpc>
                <a:spcPct val="100000"/>
              </a:lnSpc>
              <a:spcBef>
                <a:spcPts val="300"/>
              </a:spcBef>
              <a:spcAft>
                <a:spcPts val="300"/>
              </a:spcAft>
              <a:buClr>
                <a:schemeClr val="accent4"/>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marR="0" lvl="2" indent="-180975" algn="l" defTabSz="914400" rtl="0" eaLnBrk="1" fontAlgn="auto" latinLnBrk="0" hangingPunct="1">
              <a:lnSpc>
                <a:spcPct val="100000"/>
              </a:lnSpc>
              <a:spcBef>
                <a:spcPts val="600"/>
              </a:spcBef>
              <a:spcAft>
                <a:spcPts val="300"/>
              </a:spcAft>
              <a:buClr>
                <a:srgbClr val="88D9BB"/>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373737"/>
                </a:solidFill>
                <a:effectLst/>
                <a:uLnTx/>
                <a:uFillTx/>
                <a:latin typeface="Arial"/>
                <a:ea typeface="+mn-ea"/>
                <a:cs typeface="+mn-cs"/>
              </a:rPr>
              <a:t>Furthermore, given MF is a rare disease, the development of real-world evidence controls should be considered</a:t>
            </a:r>
          </a:p>
        </p:txBody>
      </p:sp>
      <p:grpSp>
        <p:nvGrpSpPr>
          <p:cNvPr id="33" name="Group 32">
            <a:extLst>
              <a:ext uri="{FF2B5EF4-FFF2-40B4-BE49-F238E27FC236}">
                <a16:creationId xmlns:a16="http://schemas.microsoft.com/office/drawing/2014/main" id="{25E369EE-2AAC-F3DF-3F70-D493F3DA5C4D}"/>
              </a:ext>
            </a:extLst>
          </p:cNvPr>
          <p:cNvGrpSpPr/>
          <p:nvPr/>
        </p:nvGrpSpPr>
        <p:grpSpPr>
          <a:xfrm>
            <a:off x="2710800" y="4764496"/>
            <a:ext cx="930626" cy="931861"/>
            <a:chOff x="8371996" y="1044284"/>
            <a:chExt cx="930626" cy="931861"/>
          </a:xfrm>
        </p:grpSpPr>
        <p:graphicFrame>
          <p:nvGraphicFramePr>
            <p:cNvPr id="40" name="Chart 39">
              <a:extLst>
                <a:ext uri="{FF2B5EF4-FFF2-40B4-BE49-F238E27FC236}">
                  <a16:creationId xmlns:a16="http://schemas.microsoft.com/office/drawing/2014/main" id="{3B18DD85-F1AB-2896-E979-3179A8E2DE2E}"/>
                </a:ext>
              </a:extLst>
            </p:cNvPr>
            <p:cNvGraphicFramePr/>
            <p:nvPr/>
          </p:nvGraphicFramePr>
          <p:xfrm>
            <a:off x="8371996" y="1044284"/>
            <a:ext cx="930626" cy="931861"/>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Box 37">
              <a:extLst>
                <a:ext uri="{FF2B5EF4-FFF2-40B4-BE49-F238E27FC236}">
                  <a16:creationId xmlns:a16="http://schemas.microsoft.com/office/drawing/2014/main" id="{8EB88E8E-C648-8E4B-ED1F-33A84631B804}"/>
                </a:ext>
              </a:extLst>
            </p:cNvPr>
            <p:cNvSpPr txBox="1"/>
            <p:nvPr/>
          </p:nvSpPr>
          <p:spPr>
            <a:xfrm>
              <a:off x="8652445" y="1423740"/>
              <a:ext cx="36930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88D9BB">
                      <a:lumMod val="50000"/>
                    </a:srgbClr>
                  </a:solidFill>
                  <a:effectLst/>
                  <a:uLnTx/>
                  <a:uFillTx/>
                  <a:latin typeface="Arial"/>
                  <a:ea typeface="+mn-ea"/>
                  <a:cs typeface="Arial" panose="020B0604020202020204" pitchFamily="34" charset="0"/>
                </a:rPr>
                <a:t>96%</a:t>
              </a:r>
              <a:endParaRPr kumimoji="0" lang="en-GB" sz="1100" b="1" i="0" u="none" strike="noStrike" kern="0" cap="none" spc="0" normalizeH="0" baseline="30000" noProof="0" dirty="0">
                <a:ln>
                  <a:noFill/>
                </a:ln>
                <a:solidFill>
                  <a:srgbClr val="88D9BB">
                    <a:lumMod val="50000"/>
                  </a:srgbClr>
                </a:solidFill>
                <a:effectLst/>
                <a:uLnTx/>
                <a:uFillTx/>
                <a:latin typeface="Arial"/>
                <a:ea typeface="+mn-ea"/>
                <a:cs typeface="Arial" panose="020B0604020202020204" pitchFamily="34" charset="0"/>
              </a:endParaRPr>
            </a:p>
          </p:txBody>
        </p:sp>
      </p:grpSp>
      <p:sp>
        <p:nvSpPr>
          <p:cNvPr id="34" name="Oval 33">
            <a:extLst>
              <a:ext uri="{FF2B5EF4-FFF2-40B4-BE49-F238E27FC236}">
                <a16:creationId xmlns:a16="http://schemas.microsoft.com/office/drawing/2014/main" id="{032DFF9F-B5AE-6F6F-3188-0454C9CBC997}"/>
              </a:ext>
            </a:extLst>
          </p:cNvPr>
          <p:cNvSpPr/>
          <p:nvPr/>
        </p:nvSpPr>
        <p:spPr>
          <a:xfrm>
            <a:off x="1066362" y="4904808"/>
            <a:ext cx="665380" cy="651238"/>
          </a:xfrm>
          <a:prstGeom prst="ellipse">
            <a:avLst/>
          </a:prstGeom>
          <a:solidFill>
            <a:srgbClr val="45C4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ounded Rectangle 197">
            <a:extLst>
              <a:ext uri="{FF2B5EF4-FFF2-40B4-BE49-F238E27FC236}">
                <a16:creationId xmlns:a16="http://schemas.microsoft.com/office/drawing/2014/main" id="{E23F6262-EE71-0AFB-3AB0-F3344DA7C28E}"/>
              </a:ext>
            </a:extLst>
          </p:cNvPr>
          <p:cNvSpPr/>
          <p:nvPr/>
        </p:nvSpPr>
        <p:spPr>
          <a:xfrm>
            <a:off x="1117746" y="5068076"/>
            <a:ext cx="653904" cy="338554"/>
          </a:xfrm>
          <a:prstGeom prst="roundRect">
            <a:avLst>
              <a:gd name="adj" fmla="val 50000"/>
            </a:avLst>
          </a:prstGeom>
          <a:noFill/>
          <a:ln w="6350" cap="sq" cmpd="sng" algn="ctr">
            <a:noFill/>
            <a:prstDash val="solid"/>
          </a:ln>
          <a:effectLst/>
        </p:spPr>
        <p:txBody>
          <a:bodyPr b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FF"/>
                </a:solidFill>
                <a:effectLst/>
                <a:uLnTx/>
                <a:uFillTx/>
                <a:latin typeface="Arial" panose="020B0604020202020204"/>
                <a:ea typeface="+mn-ea"/>
                <a:cs typeface="+mn-cs"/>
              </a:rPr>
              <a:t>8.5</a:t>
            </a:r>
            <a:endParaRPr kumimoji="0" lang="it-IT"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C6790167-834B-D961-6467-1F4975BE47D0}"/>
              </a:ext>
            </a:extLst>
          </p:cNvPr>
          <p:cNvSpPr/>
          <p:nvPr/>
        </p:nvSpPr>
        <p:spPr>
          <a:xfrm>
            <a:off x="572131" y="2277750"/>
            <a:ext cx="3594609" cy="504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Overall survival</a:t>
            </a:r>
          </a:p>
        </p:txBody>
      </p:sp>
      <p:sp>
        <p:nvSpPr>
          <p:cNvPr id="42" name="Rectangle 41">
            <a:extLst>
              <a:ext uri="{FF2B5EF4-FFF2-40B4-BE49-F238E27FC236}">
                <a16:creationId xmlns:a16="http://schemas.microsoft.com/office/drawing/2014/main" id="{2E67B3EB-759A-E056-F11E-1C0D846A3F7E}"/>
              </a:ext>
            </a:extLst>
          </p:cNvPr>
          <p:cNvSpPr/>
          <p:nvPr/>
        </p:nvSpPr>
        <p:spPr>
          <a:xfrm>
            <a:off x="4302695" y="2296046"/>
            <a:ext cx="3594609" cy="504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Progression-free survival</a:t>
            </a:r>
          </a:p>
        </p:txBody>
      </p:sp>
      <p:sp>
        <p:nvSpPr>
          <p:cNvPr id="43" name="Rectangle 42">
            <a:extLst>
              <a:ext uri="{FF2B5EF4-FFF2-40B4-BE49-F238E27FC236}">
                <a16:creationId xmlns:a16="http://schemas.microsoft.com/office/drawing/2014/main" id="{609C4560-2DBA-A606-A756-5953533ABA8B}"/>
              </a:ext>
            </a:extLst>
          </p:cNvPr>
          <p:cNvSpPr/>
          <p:nvPr/>
        </p:nvSpPr>
        <p:spPr>
          <a:xfrm>
            <a:off x="8040688" y="2296046"/>
            <a:ext cx="3671887" cy="504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400" b="0" i="0" u="none" strike="noStrike" kern="1200" cap="none" spc="0" normalizeH="0" baseline="0" noProof="0" dirty="0" err="1">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Leukemia</a:t>
            </a: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-free survival</a:t>
            </a:r>
          </a:p>
        </p:txBody>
      </p:sp>
      <p:sp>
        <p:nvSpPr>
          <p:cNvPr id="44" name="Rectangle 43">
            <a:extLst>
              <a:ext uri="{FF2B5EF4-FFF2-40B4-BE49-F238E27FC236}">
                <a16:creationId xmlns:a16="http://schemas.microsoft.com/office/drawing/2014/main" id="{A967D4AE-9BBB-1FC2-9D23-43A964D29BC1}"/>
              </a:ext>
            </a:extLst>
          </p:cNvPr>
          <p:cNvSpPr/>
          <p:nvPr/>
        </p:nvSpPr>
        <p:spPr>
          <a:xfrm>
            <a:off x="556531" y="2899436"/>
            <a:ext cx="3594609" cy="504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Event-free survival</a:t>
            </a:r>
          </a:p>
        </p:txBody>
      </p:sp>
      <p:sp>
        <p:nvSpPr>
          <p:cNvPr id="45" name="Rectangle 44">
            <a:extLst>
              <a:ext uri="{FF2B5EF4-FFF2-40B4-BE49-F238E27FC236}">
                <a16:creationId xmlns:a16="http://schemas.microsoft.com/office/drawing/2014/main" id="{469D4210-93F9-E992-F3C1-73C5DA1858AC}"/>
              </a:ext>
            </a:extLst>
          </p:cNvPr>
          <p:cNvSpPr/>
          <p:nvPr/>
        </p:nvSpPr>
        <p:spPr>
          <a:xfrm>
            <a:off x="4295775" y="2904041"/>
            <a:ext cx="3594609" cy="504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Time to treatment failure</a:t>
            </a:r>
          </a:p>
        </p:txBody>
      </p:sp>
      <p:sp>
        <p:nvSpPr>
          <p:cNvPr id="46" name="Rectangle 45">
            <a:extLst>
              <a:ext uri="{FF2B5EF4-FFF2-40B4-BE49-F238E27FC236}">
                <a16:creationId xmlns:a16="http://schemas.microsoft.com/office/drawing/2014/main" id="{8732A41E-6432-DBEE-983E-094A2ABD9976}"/>
              </a:ext>
            </a:extLst>
          </p:cNvPr>
          <p:cNvSpPr/>
          <p:nvPr/>
        </p:nvSpPr>
        <p:spPr>
          <a:xfrm>
            <a:off x="8048654" y="2909017"/>
            <a:ext cx="3671887" cy="504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Transfusion independence</a:t>
            </a:r>
          </a:p>
        </p:txBody>
      </p:sp>
      <p:sp>
        <p:nvSpPr>
          <p:cNvPr id="47" name="Rectangle 46">
            <a:extLst>
              <a:ext uri="{FF2B5EF4-FFF2-40B4-BE49-F238E27FC236}">
                <a16:creationId xmlns:a16="http://schemas.microsoft.com/office/drawing/2014/main" id="{8848BE8E-9402-459F-F3EF-2167EB543E33}"/>
              </a:ext>
            </a:extLst>
          </p:cNvPr>
          <p:cNvSpPr/>
          <p:nvPr/>
        </p:nvSpPr>
        <p:spPr>
          <a:xfrm>
            <a:off x="572132" y="3521122"/>
            <a:ext cx="5452432" cy="504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Reduction of driver and/or additional mutation variant </a:t>
            </a:r>
            <a:b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allele frequency</a:t>
            </a:r>
          </a:p>
        </p:txBody>
      </p:sp>
      <p:sp>
        <p:nvSpPr>
          <p:cNvPr id="48" name="Rectangle 47">
            <a:extLst>
              <a:ext uri="{FF2B5EF4-FFF2-40B4-BE49-F238E27FC236}">
                <a16:creationId xmlns:a16="http://schemas.microsoft.com/office/drawing/2014/main" id="{33922713-713B-C0FA-DC55-8FDE84BA8427}"/>
              </a:ext>
            </a:extLst>
          </p:cNvPr>
          <p:cNvSpPr/>
          <p:nvPr/>
        </p:nvSpPr>
        <p:spPr>
          <a:xfrm>
            <a:off x="4300605" y="4148178"/>
            <a:ext cx="3596699" cy="504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Normalization of cytokine levels</a:t>
            </a:r>
          </a:p>
        </p:txBody>
      </p:sp>
      <p:sp>
        <p:nvSpPr>
          <p:cNvPr id="49" name="Rectangle 48">
            <a:extLst>
              <a:ext uri="{FF2B5EF4-FFF2-40B4-BE49-F238E27FC236}">
                <a16:creationId xmlns:a16="http://schemas.microsoft.com/office/drawing/2014/main" id="{B0085C06-27D1-1C14-49B5-0C9915F7EEDD}"/>
              </a:ext>
            </a:extLst>
          </p:cNvPr>
          <p:cNvSpPr/>
          <p:nvPr/>
        </p:nvSpPr>
        <p:spPr>
          <a:xfrm>
            <a:off x="6167438" y="3521087"/>
            <a:ext cx="5557439" cy="504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Artificial intelligence (AI)-based assessment </a:t>
            </a:r>
            <a:b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of marrow morphology response</a:t>
            </a:r>
          </a:p>
        </p:txBody>
      </p:sp>
      <p:sp>
        <p:nvSpPr>
          <p:cNvPr id="50" name="Rectangle 49">
            <a:extLst>
              <a:ext uri="{FF2B5EF4-FFF2-40B4-BE49-F238E27FC236}">
                <a16:creationId xmlns:a16="http://schemas.microsoft.com/office/drawing/2014/main" id="{AC3E45C5-4B0D-7668-DF68-3AA35D2A5539}"/>
              </a:ext>
            </a:extLst>
          </p:cNvPr>
          <p:cNvSpPr/>
          <p:nvPr/>
        </p:nvSpPr>
        <p:spPr>
          <a:xfrm>
            <a:off x="547725" y="4142808"/>
            <a:ext cx="3594609" cy="504000"/>
          </a:xfrm>
          <a:prstGeom prst="rect">
            <a:avLst/>
          </a:prstGeom>
          <a:solidFill>
            <a:srgbClr val="E7F7F1"/>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rtlCol="0" anchor="ct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400" b="0" i="0" u="none" strike="noStrike" kern="1200" cap="none" spc="0" normalizeH="0" baseline="0" noProof="0" dirty="0">
                <a:ln>
                  <a:noFill/>
                </a:ln>
                <a:solidFill>
                  <a:srgbClr val="373737"/>
                </a:solidFill>
                <a:effectLst/>
                <a:uLnTx/>
                <a:uFillTx/>
                <a:latin typeface="Arial" panose="020B0604020202020204" pitchFamily="34" charset="0"/>
                <a:ea typeface="MS PGothic" panose="020B0600070205080204" pitchFamily="34" charset="-128"/>
                <a:cs typeface="Arial" panose="020B0604020202020204" pitchFamily="34" charset="0"/>
              </a:rPr>
              <a:t>Improvement of bone marrow fibrosis grade</a:t>
            </a:r>
          </a:p>
        </p:txBody>
      </p:sp>
      <p:sp>
        <p:nvSpPr>
          <p:cNvPr id="51" name="Oval 50">
            <a:extLst>
              <a:ext uri="{FF2B5EF4-FFF2-40B4-BE49-F238E27FC236}">
                <a16:creationId xmlns:a16="http://schemas.microsoft.com/office/drawing/2014/main" id="{4CBA50D3-FEF2-C8B9-8591-D77C982B6287}"/>
              </a:ext>
            </a:extLst>
          </p:cNvPr>
          <p:cNvSpPr/>
          <p:nvPr/>
        </p:nvSpPr>
        <p:spPr>
          <a:xfrm>
            <a:off x="687646" y="2334245"/>
            <a:ext cx="396000" cy="396000"/>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52" name="Oval 51">
            <a:extLst>
              <a:ext uri="{FF2B5EF4-FFF2-40B4-BE49-F238E27FC236}">
                <a16:creationId xmlns:a16="http://schemas.microsoft.com/office/drawing/2014/main" id="{C0B73203-D02F-B180-2AD8-49658ED9C25F}"/>
              </a:ext>
            </a:extLst>
          </p:cNvPr>
          <p:cNvSpPr/>
          <p:nvPr/>
        </p:nvSpPr>
        <p:spPr>
          <a:xfrm>
            <a:off x="687646" y="2955480"/>
            <a:ext cx="396000" cy="396000"/>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53" name="Oval 52">
            <a:extLst>
              <a:ext uri="{FF2B5EF4-FFF2-40B4-BE49-F238E27FC236}">
                <a16:creationId xmlns:a16="http://schemas.microsoft.com/office/drawing/2014/main" id="{4F3BAC04-B229-84A0-D489-F5DED8513BBE}"/>
              </a:ext>
            </a:extLst>
          </p:cNvPr>
          <p:cNvSpPr/>
          <p:nvPr/>
        </p:nvSpPr>
        <p:spPr>
          <a:xfrm>
            <a:off x="687646" y="3577990"/>
            <a:ext cx="396000" cy="396000"/>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grpSp>
        <p:nvGrpSpPr>
          <p:cNvPr id="94" name="Group 93">
            <a:extLst>
              <a:ext uri="{FF2B5EF4-FFF2-40B4-BE49-F238E27FC236}">
                <a16:creationId xmlns:a16="http://schemas.microsoft.com/office/drawing/2014/main" id="{A516FDBD-E354-DE0F-D4A8-637DE69C1F42}"/>
              </a:ext>
            </a:extLst>
          </p:cNvPr>
          <p:cNvGrpSpPr/>
          <p:nvPr/>
        </p:nvGrpSpPr>
        <p:grpSpPr>
          <a:xfrm>
            <a:off x="687646" y="4196808"/>
            <a:ext cx="396000" cy="396000"/>
            <a:chOff x="4406206" y="4196808"/>
            <a:chExt cx="396000" cy="396000"/>
          </a:xfrm>
        </p:grpSpPr>
        <p:sp>
          <p:nvSpPr>
            <p:cNvPr id="54" name="Oval 53">
              <a:extLst>
                <a:ext uri="{FF2B5EF4-FFF2-40B4-BE49-F238E27FC236}">
                  <a16:creationId xmlns:a16="http://schemas.microsoft.com/office/drawing/2014/main" id="{AC785CF7-60C2-DF3B-6713-F75A4F7BAA8C}"/>
                </a:ext>
              </a:extLst>
            </p:cNvPr>
            <p:cNvSpPr/>
            <p:nvPr/>
          </p:nvSpPr>
          <p:spPr>
            <a:xfrm>
              <a:off x="4406206" y="4196808"/>
              <a:ext cx="396000" cy="396000"/>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grpSp>
          <p:nvGrpSpPr>
            <p:cNvPr id="82" name="Group 81">
              <a:extLst>
                <a:ext uri="{FF2B5EF4-FFF2-40B4-BE49-F238E27FC236}">
                  <a16:creationId xmlns:a16="http://schemas.microsoft.com/office/drawing/2014/main" id="{6618DA4F-C45A-EE38-EF44-183BF97B3D75}"/>
                </a:ext>
              </a:extLst>
            </p:cNvPr>
            <p:cNvGrpSpPr/>
            <p:nvPr/>
          </p:nvGrpSpPr>
          <p:grpSpPr>
            <a:xfrm>
              <a:off x="4494244" y="4246104"/>
              <a:ext cx="223014" cy="304511"/>
              <a:chOff x="8586314" y="-1553010"/>
              <a:chExt cx="614363" cy="906627"/>
            </a:xfrm>
          </p:grpSpPr>
          <p:sp>
            <p:nvSpPr>
              <p:cNvPr id="83" name="Freeform: Shape 82">
                <a:extLst>
                  <a:ext uri="{FF2B5EF4-FFF2-40B4-BE49-F238E27FC236}">
                    <a16:creationId xmlns:a16="http://schemas.microsoft.com/office/drawing/2014/main" id="{1C986AD5-61A8-695D-83F6-68ED6A90BD20}"/>
                  </a:ext>
                </a:extLst>
              </p:cNvPr>
              <p:cNvSpPr/>
              <p:nvPr/>
            </p:nvSpPr>
            <p:spPr>
              <a:xfrm rot="16200000">
                <a:off x="8440250" y="-1406946"/>
                <a:ext cx="906492" cy="614363"/>
              </a:xfrm>
              <a:custGeom>
                <a:avLst/>
                <a:gdLst>
                  <a:gd name="connsiteX0" fmla="*/ 1664 w 957736"/>
                  <a:gd name="connsiteY0" fmla="*/ 461910 h 614363"/>
                  <a:gd name="connsiteX1" fmla="*/ 352 w 957736"/>
                  <a:gd name="connsiteY1" fmla="*/ 436603 h 614363"/>
                  <a:gd name="connsiteX2" fmla="*/ 18098 w 957736"/>
                  <a:gd name="connsiteY2" fmla="*/ 417905 h 614363"/>
                  <a:gd name="connsiteX3" fmla="*/ 427683 w 957736"/>
                  <a:gd name="connsiteY3" fmla="*/ 420395 h 614363"/>
                  <a:gd name="connsiteX4" fmla="*/ 658529 w 957736"/>
                  <a:gd name="connsiteY4" fmla="*/ 502882 h 614363"/>
                  <a:gd name="connsiteX5" fmla="*/ 786742 w 957736"/>
                  <a:gd name="connsiteY5" fmla="*/ 566807 h 614363"/>
                  <a:gd name="connsiteX6" fmla="*/ 901282 w 957736"/>
                  <a:gd name="connsiteY6" fmla="*/ 508405 h 614363"/>
                  <a:gd name="connsiteX7" fmla="*/ 878012 w 957736"/>
                  <a:gd name="connsiteY7" fmla="*/ 381913 h 614363"/>
                  <a:gd name="connsiteX8" fmla="*/ 859631 w 957736"/>
                  <a:gd name="connsiteY8" fmla="*/ 365162 h 614363"/>
                  <a:gd name="connsiteX9" fmla="*/ 865562 w 957736"/>
                  <a:gd name="connsiteY9" fmla="*/ 242699 h 614363"/>
                  <a:gd name="connsiteX10" fmla="*/ 909748 w 957736"/>
                  <a:gd name="connsiteY10" fmla="*/ 176238 h 614363"/>
                  <a:gd name="connsiteX11" fmla="*/ 785701 w 957736"/>
                  <a:gd name="connsiteY11" fmla="*/ 47618 h 614363"/>
                  <a:gd name="connsiteX12" fmla="*/ 682071 w 957736"/>
                  <a:gd name="connsiteY12" fmla="*/ 94973 h 614363"/>
                  <a:gd name="connsiteX13" fmla="*/ 360724 w 957736"/>
                  <a:gd name="connsiteY13" fmla="*/ 195253 h 614363"/>
                  <a:gd name="connsiteX14" fmla="*/ 23531 w 957736"/>
                  <a:gd name="connsiteY14" fmla="*/ 195117 h 614363"/>
                  <a:gd name="connsiteX15" fmla="*/ 35 w 957736"/>
                  <a:gd name="connsiteY15" fmla="*/ 174880 h 614363"/>
                  <a:gd name="connsiteX16" fmla="*/ 23124 w 957736"/>
                  <a:gd name="connsiteY16" fmla="*/ 149391 h 614363"/>
                  <a:gd name="connsiteX17" fmla="*/ 394271 w 957736"/>
                  <a:gd name="connsiteY17" fmla="*/ 149618 h 614363"/>
                  <a:gd name="connsiteX18" fmla="*/ 629600 w 957736"/>
                  <a:gd name="connsiteY18" fmla="*/ 75461 h 614363"/>
                  <a:gd name="connsiteX19" fmla="*/ 778231 w 957736"/>
                  <a:gd name="connsiteY19" fmla="*/ 2164 h 614363"/>
                  <a:gd name="connsiteX20" fmla="*/ 942526 w 957736"/>
                  <a:gd name="connsiteY20" fmla="*/ 87322 h 614363"/>
                  <a:gd name="connsiteX21" fmla="*/ 904497 w 957736"/>
                  <a:gd name="connsiteY21" fmla="*/ 268866 h 614363"/>
                  <a:gd name="connsiteX22" fmla="*/ 882223 w 957736"/>
                  <a:gd name="connsiteY22" fmla="*/ 300920 h 614363"/>
                  <a:gd name="connsiteX23" fmla="*/ 903546 w 957736"/>
                  <a:gd name="connsiteY23" fmla="*/ 344517 h 614363"/>
                  <a:gd name="connsiteX24" fmla="*/ 953029 w 957736"/>
                  <a:gd name="connsiteY24" fmla="*/ 495503 h 614363"/>
                  <a:gd name="connsiteX25" fmla="*/ 843831 w 957736"/>
                  <a:gd name="connsiteY25" fmla="*/ 608413 h 614363"/>
                  <a:gd name="connsiteX26" fmla="*/ 731464 w 957736"/>
                  <a:gd name="connsiteY26" fmla="*/ 597457 h 614363"/>
                  <a:gd name="connsiteX27" fmla="*/ 636028 w 957736"/>
                  <a:gd name="connsiteY27" fmla="*/ 541771 h 614363"/>
                  <a:gd name="connsiteX28" fmla="*/ 390559 w 957736"/>
                  <a:gd name="connsiteY28" fmla="*/ 463449 h 614363"/>
                  <a:gd name="connsiteX29" fmla="*/ 23893 w 957736"/>
                  <a:gd name="connsiteY29" fmla="*/ 463132 h 614363"/>
                  <a:gd name="connsiteX30" fmla="*/ 1755 w 957736"/>
                  <a:gd name="connsiteY30" fmla="*/ 462046 h 61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7736" h="614363">
                    <a:moveTo>
                      <a:pt x="1664" y="461910"/>
                    </a:moveTo>
                    <a:cubicBezTo>
                      <a:pt x="1166" y="451497"/>
                      <a:pt x="1121" y="444027"/>
                      <a:pt x="352" y="436603"/>
                    </a:cubicBezTo>
                    <a:cubicBezTo>
                      <a:pt x="-1052" y="423202"/>
                      <a:pt x="3928" y="417814"/>
                      <a:pt x="18098" y="417905"/>
                    </a:cubicBezTo>
                    <a:cubicBezTo>
                      <a:pt x="154642" y="418810"/>
                      <a:pt x="291185" y="417452"/>
                      <a:pt x="427683" y="420395"/>
                    </a:cubicBezTo>
                    <a:cubicBezTo>
                      <a:pt x="512750" y="422206"/>
                      <a:pt x="589533" y="452720"/>
                      <a:pt x="658529" y="502882"/>
                    </a:cubicBezTo>
                    <a:cubicBezTo>
                      <a:pt x="697600" y="531313"/>
                      <a:pt x="737304" y="558885"/>
                      <a:pt x="786742" y="566807"/>
                    </a:cubicBezTo>
                    <a:cubicBezTo>
                      <a:pt x="834505" y="574459"/>
                      <a:pt x="879325" y="551686"/>
                      <a:pt x="901282" y="508405"/>
                    </a:cubicBezTo>
                    <a:cubicBezTo>
                      <a:pt x="922832" y="465939"/>
                      <a:pt x="913597" y="415641"/>
                      <a:pt x="878012" y="381913"/>
                    </a:cubicBezTo>
                    <a:cubicBezTo>
                      <a:pt x="871991" y="376208"/>
                      <a:pt x="865381" y="371093"/>
                      <a:pt x="859631" y="365162"/>
                    </a:cubicBezTo>
                    <a:cubicBezTo>
                      <a:pt x="825269" y="329713"/>
                      <a:pt x="827352" y="276925"/>
                      <a:pt x="865562" y="242699"/>
                    </a:cubicBezTo>
                    <a:cubicBezTo>
                      <a:pt x="886297" y="224137"/>
                      <a:pt x="903501" y="204262"/>
                      <a:pt x="909748" y="176238"/>
                    </a:cubicBezTo>
                    <a:cubicBezTo>
                      <a:pt x="926499" y="101085"/>
                      <a:pt x="860401" y="29735"/>
                      <a:pt x="785701" y="47618"/>
                    </a:cubicBezTo>
                    <a:cubicBezTo>
                      <a:pt x="749301" y="56355"/>
                      <a:pt x="711861" y="72563"/>
                      <a:pt x="682071" y="94973"/>
                    </a:cubicBezTo>
                    <a:cubicBezTo>
                      <a:pt x="586138" y="167138"/>
                      <a:pt x="479973" y="198241"/>
                      <a:pt x="360724" y="195253"/>
                    </a:cubicBezTo>
                    <a:cubicBezTo>
                      <a:pt x="248402" y="192446"/>
                      <a:pt x="135944" y="194664"/>
                      <a:pt x="23531" y="195117"/>
                    </a:cubicBezTo>
                    <a:cubicBezTo>
                      <a:pt x="8727" y="195162"/>
                      <a:pt x="-645" y="193940"/>
                      <a:pt x="35" y="174880"/>
                    </a:cubicBezTo>
                    <a:cubicBezTo>
                      <a:pt x="623" y="157993"/>
                      <a:pt x="2434" y="149210"/>
                      <a:pt x="23124" y="149391"/>
                    </a:cubicBezTo>
                    <a:cubicBezTo>
                      <a:pt x="146855" y="150251"/>
                      <a:pt x="270586" y="149572"/>
                      <a:pt x="394271" y="149618"/>
                    </a:cubicBezTo>
                    <a:cubicBezTo>
                      <a:pt x="480561" y="149618"/>
                      <a:pt x="559246" y="126257"/>
                      <a:pt x="629600" y="75461"/>
                    </a:cubicBezTo>
                    <a:cubicBezTo>
                      <a:pt x="674963" y="42728"/>
                      <a:pt x="721096" y="11626"/>
                      <a:pt x="778231" y="2164"/>
                    </a:cubicBezTo>
                    <a:cubicBezTo>
                      <a:pt x="846593" y="-9154"/>
                      <a:pt x="912601" y="24619"/>
                      <a:pt x="942526" y="87322"/>
                    </a:cubicBezTo>
                    <a:cubicBezTo>
                      <a:pt x="972225" y="149618"/>
                      <a:pt x="956425" y="222416"/>
                      <a:pt x="904497" y="268866"/>
                    </a:cubicBezTo>
                    <a:cubicBezTo>
                      <a:pt x="894944" y="277378"/>
                      <a:pt x="885935" y="289013"/>
                      <a:pt x="882223" y="300920"/>
                    </a:cubicBezTo>
                    <a:cubicBezTo>
                      <a:pt x="876246" y="320070"/>
                      <a:pt x="889919" y="332384"/>
                      <a:pt x="903546" y="344517"/>
                    </a:cubicBezTo>
                    <a:cubicBezTo>
                      <a:pt x="949000" y="385037"/>
                      <a:pt x="967200" y="436014"/>
                      <a:pt x="953029" y="495503"/>
                    </a:cubicBezTo>
                    <a:cubicBezTo>
                      <a:pt x="939176" y="553724"/>
                      <a:pt x="901509" y="591798"/>
                      <a:pt x="843831" y="608413"/>
                    </a:cubicBezTo>
                    <a:cubicBezTo>
                      <a:pt x="805259" y="619505"/>
                      <a:pt x="766822" y="614661"/>
                      <a:pt x="731464" y="597457"/>
                    </a:cubicBezTo>
                    <a:cubicBezTo>
                      <a:pt x="698415" y="581340"/>
                      <a:pt x="665637" y="563412"/>
                      <a:pt x="636028" y="541771"/>
                    </a:cubicBezTo>
                    <a:cubicBezTo>
                      <a:pt x="562505" y="488078"/>
                      <a:pt x="480742" y="463449"/>
                      <a:pt x="390559" y="463449"/>
                    </a:cubicBezTo>
                    <a:cubicBezTo>
                      <a:pt x="268322" y="463449"/>
                      <a:pt x="146130" y="463268"/>
                      <a:pt x="23893" y="463132"/>
                    </a:cubicBezTo>
                    <a:cubicBezTo>
                      <a:pt x="17238" y="463132"/>
                      <a:pt x="10538" y="462499"/>
                      <a:pt x="1755" y="462046"/>
                    </a:cubicBezTo>
                    <a:close/>
                  </a:path>
                </a:pathLst>
              </a:custGeom>
              <a:solidFill>
                <a:schemeClr val="bg1"/>
              </a:solidFill>
              <a:ln w="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A2F892E9-2F8B-94EB-468F-D0EC0EF4891F}"/>
                  </a:ext>
                </a:extLst>
              </p:cNvPr>
              <p:cNvSpPr/>
              <p:nvPr/>
            </p:nvSpPr>
            <p:spPr>
              <a:xfrm rot="16200000">
                <a:off x="8653021" y="-947179"/>
                <a:ext cx="478992" cy="122600"/>
              </a:xfrm>
              <a:custGeom>
                <a:avLst/>
                <a:gdLst>
                  <a:gd name="connsiteX0" fmla="*/ 89 w 592066"/>
                  <a:gd name="connsiteY0" fmla="*/ 149538 h 149566"/>
                  <a:gd name="connsiteX1" fmla="*/ 949 w 592066"/>
                  <a:gd name="connsiteY1" fmla="*/ 11908 h 149566"/>
                  <a:gd name="connsiteX2" fmla="*/ 19828 w 592066"/>
                  <a:gd name="connsiteY2" fmla="*/ 681 h 149566"/>
                  <a:gd name="connsiteX3" fmla="*/ 219029 w 592066"/>
                  <a:gd name="connsiteY3" fmla="*/ 137 h 149566"/>
                  <a:gd name="connsiteX4" fmla="*/ 513303 w 592066"/>
                  <a:gd name="connsiteY4" fmla="*/ 318 h 149566"/>
                  <a:gd name="connsiteX5" fmla="*/ 586871 w 592066"/>
                  <a:gd name="connsiteY5" fmla="*/ 102318 h 149566"/>
                  <a:gd name="connsiteX6" fmla="*/ 513982 w 592066"/>
                  <a:gd name="connsiteY6" fmla="*/ 149357 h 149566"/>
                  <a:gd name="connsiteX7" fmla="*/ 131471 w 592066"/>
                  <a:gd name="connsiteY7" fmla="*/ 149538 h 149566"/>
                  <a:gd name="connsiteX8" fmla="*/ 180 w 592066"/>
                  <a:gd name="connsiteY8" fmla="*/ 149538 h 14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066" h="149566">
                    <a:moveTo>
                      <a:pt x="89" y="149538"/>
                    </a:moveTo>
                    <a:cubicBezTo>
                      <a:pt x="89" y="102001"/>
                      <a:pt x="-409" y="56955"/>
                      <a:pt x="949" y="11908"/>
                    </a:cubicBezTo>
                    <a:cubicBezTo>
                      <a:pt x="1085" y="7788"/>
                      <a:pt x="13218" y="771"/>
                      <a:pt x="19828" y="681"/>
                    </a:cubicBezTo>
                    <a:cubicBezTo>
                      <a:pt x="86198" y="-180"/>
                      <a:pt x="152614" y="137"/>
                      <a:pt x="219029" y="137"/>
                    </a:cubicBezTo>
                    <a:cubicBezTo>
                      <a:pt x="317135" y="137"/>
                      <a:pt x="415196" y="-270"/>
                      <a:pt x="513303" y="318"/>
                    </a:cubicBezTo>
                    <a:cubicBezTo>
                      <a:pt x="570754" y="681"/>
                      <a:pt x="605886" y="50119"/>
                      <a:pt x="586871" y="102318"/>
                    </a:cubicBezTo>
                    <a:cubicBezTo>
                      <a:pt x="576187" y="131565"/>
                      <a:pt x="549838" y="149266"/>
                      <a:pt x="513982" y="149357"/>
                    </a:cubicBezTo>
                    <a:cubicBezTo>
                      <a:pt x="386493" y="149674"/>
                      <a:pt x="258960" y="149538"/>
                      <a:pt x="131471" y="149538"/>
                    </a:cubicBezTo>
                    <a:cubicBezTo>
                      <a:pt x="88643" y="149538"/>
                      <a:pt x="45770" y="149538"/>
                      <a:pt x="180" y="149538"/>
                    </a:cubicBezTo>
                    <a:close/>
                  </a:path>
                </a:pathLst>
              </a:custGeom>
              <a:no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73737"/>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555BE50D-895D-9A4D-B377-343640F82471}"/>
                  </a:ext>
                </a:extLst>
              </p:cNvPr>
              <p:cNvSpPr/>
              <p:nvPr/>
            </p:nvSpPr>
            <p:spPr>
              <a:xfrm rot="16200000">
                <a:off x="8932240" y="-1260591"/>
                <a:ext cx="72769" cy="72583"/>
              </a:xfrm>
              <a:custGeom>
                <a:avLst/>
                <a:gdLst>
                  <a:gd name="connsiteX0" fmla="*/ 37141 w 72770"/>
                  <a:gd name="connsiteY0" fmla="*/ 0 h 72583"/>
                  <a:gd name="connsiteX1" fmla="*/ 72771 w 72770"/>
                  <a:gd name="connsiteY1" fmla="*/ 36173 h 72583"/>
                  <a:gd name="connsiteX2" fmla="*/ 37005 w 72770"/>
                  <a:gd name="connsiteY2" fmla="*/ 72573 h 72583"/>
                  <a:gd name="connsiteX3" fmla="*/ 17 w 72770"/>
                  <a:gd name="connsiteY3" fmla="*/ 37441 h 72583"/>
                  <a:gd name="connsiteX4" fmla="*/ 37141 w 72770"/>
                  <a:gd name="connsiteY4" fmla="*/ 0 h 7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 h="72583">
                    <a:moveTo>
                      <a:pt x="37141" y="0"/>
                    </a:moveTo>
                    <a:cubicBezTo>
                      <a:pt x="57016" y="45"/>
                      <a:pt x="72725" y="15981"/>
                      <a:pt x="72771" y="36173"/>
                    </a:cubicBezTo>
                    <a:cubicBezTo>
                      <a:pt x="72816" y="55776"/>
                      <a:pt x="56835" y="72075"/>
                      <a:pt x="37005" y="72573"/>
                    </a:cubicBezTo>
                    <a:cubicBezTo>
                      <a:pt x="17538" y="73071"/>
                      <a:pt x="606" y="56999"/>
                      <a:pt x="17" y="37441"/>
                    </a:cubicBezTo>
                    <a:cubicBezTo>
                      <a:pt x="-617" y="17204"/>
                      <a:pt x="16496" y="-45"/>
                      <a:pt x="37141" y="0"/>
                    </a:cubicBezTo>
                    <a:close/>
                  </a:path>
                </a:pathLst>
              </a:custGeom>
              <a:no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86" name="Freeform: Shape 85">
                <a:extLst>
                  <a:ext uri="{FF2B5EF4-FFF2-40B4-BE49-F238E27FC236}">
                    <a16:creationId xmlns:a16="http://schemas.microsoft.com/office/drawing/2014/main" id="{19E2C06E-9A6F-E965-2143-9942ED16FF77}"/>
                  </a:ext>
                </a:extLst>
              </p:cNvPr>
              <p:cNvSpPr/>
              <p:nvPr/>
            </p:nvSpPr>
            <p:spPr>
              <a:xfrm rot="16200000">
                <a:off x="8678318" y="-1437323"/>
                <a:ext cx="68508" cy="68389"/>
              </a:xfrm>
              <a:custGeom>
                <a:avLst/>
                <a:gdLst>
                  <a:gd name="connsiteX0" fmla="*/ 35513 w 68508"/>
                  <a:gd name="connsiteY0" fmla="*/ 8 h 68389"/>
                  <a:gd name="connsiteX1" fmla="*/ 68472 w 68508"/>
                  <a:gd name="connsiteY1" fmla="*/ 34914 h 68389"/>
                  <a:gd name="connsiteX2" fmla="*/ 33295 w 68508"/>
                  <a:gd name="connsiteY2" fmla="*/ 68370 h 68389"/>
                  <a:gd name="connsiteX3" fmla="*/ 19 w 68508"/>
                  <a:gd name="connsiteY3" fmla="*/ 32967 h 68389"/>
                  <a:gd name="connsiteX4" fmla="*/ 35513 w 68508"/>
                  <a:gd name="connsiteY4" fmla="*/ 8 h 68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8" h="68389">
                    <a:moveTo>
                      <a:pt x="35513" y="8"/>
                    </a:moveTo>
                    <a:cubicBezTo>
                      <a:pt x="54981" y="416"/>
                      <a:pt x="69332" y="15628"/>
                      <a:pt x="68472" y="34914"/>
                    </a:cubicBezTo>
                    <a:cubicBezTo>
                      <a:pt x="67612" y="54064"/>
                      <a:pt x="51902" y="69004"/>
                      <a:pt x="33295" y="68370"/>
                    </a:cubicBezTo>
                    <a:cubicBezTo>
                      <a:pt x="14507" y="67737"/>
                      <a:pt x="-615" y="51619"/>
                      <a:pt x="19" y="32967"/>
                    </a:cubicBezTo>
                    <a:cubicBezTo>
                      <a:pt x="698" y="14088"/>
                      <a:pt x="16272" y="-399"/>
                      <a:pt x="35513" y="8"/>
                    </a:cubicBezTo>
                    <a:close/>
                  </a:path>
                </a:pathLst>
              </a:custGeom>
              <a:no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87" name="Freeform: Shape 86">
                <a:extLst>
                  <a:ext uri="{FF2B5EF4-FFF2-40B4-BE49-F238E27FC236}">
                    <a16:creationId xmlns:a16="http://schemas.microsoft.com/office/drawing/2014/main" id="{E77BD0B9-D712-833D-2411-72BFEC0FDB4A}"/>
                  </a:ext>
                </a:extLst>
              </p:cNvPr>
              <p:cNvSpPr/>
              <p:nvPr/>
            </p:nvSpPr>
            <p:spPr>
              <a:xfrm rot="16200000">
                <a:off x="8750157" y="-1335936"/>
                <a:ext cx="58131" cy="58317"/>
              </a:xfrm>
              <a:custGeom>
                <a:avLst/>
                <a:gdLst>
                  <a:gd name="connsiteX0" fmla="*/ 58132 w 58131"/>
                  <a:gd name="connsiteY0" fmla="*/ 30955 h 58317"/>
                  <a:gd name="connsiteX1" fmla="*/ 30017 w 58131"/>
                  <a:gd name="connsiteY1" fmla="*/ 58300 h 58317"/>
                  <a:gd name="connsiteX2" fmla="*/ 1 w 58131"/>
                  <a:gd name="connsiteY2" fmla="*/ 29551 h 58317"/>
                  <a:gd name="connsiteX3" fmla="*/ 27527 w 58131"/>
                  <a:gd name="connsiteY3" fmla="*/ 124 h 58317"/>
                  <a:gd name="connsiteX4" fmla="*/ 58086 w 58131"/>
                  <a:gd name="connsiteY4" fmla="*/ 30955 h 58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31" h="58317">
                    <a:moveTo>
                      <a:pt x="58132" y="30955"/>
                    </a:moveTo>
                    <a:cubicBezTo>
                      <a:pt x="56049" y="46212"/>
                      <a:pt x="48534" y="57711"/>
                      <a:pt x="30017" y="58300"/>
                    </a:cubicBezTo>
                    <a:cubicBezTo>
                      <a:pt x="12270" y="58843"/>
                      <a:pt x="-135" y="46936"/>
                      <a:pt x="1" y="29551"/>
                    </a:cubicBezTo>
                    <a:cubicBezTo>
                      <a:pt x="182" y="11352"/>
                      <a:pt x="10550" y="1844"/>
                      <a:pt x="27527" y="124"/>
                    </a:cubicBezTo>
                    <a:cubicBezTo>
                      <a:pt x="43554" y="-1506"/>
                      <a:pt x="57905" y="13163"/>
                      <a:pt x="58086" y="30955"/>
                    </a:cubicBezTo>
                    <a:close/>
                  </a:path>
                </a:pathLst>
              </a:custGeom>
              <a:no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88" name="Freeform: Shape 87">
                <a:extLst>
                  <a:ext uri="{FF2B5EF4-FFF2-40B4-BE49-F238E27FC236}">
                    <a16:creationId xmlns:a16="http://schemas.microsoft.com/office/drawing/2014/main" id="{D13884B0-5767-3C8F-6410-088C535C0B8F}"/>
                  </a:ext>
                </a:extLst>
              </p:cNvPr>
              <p:cNvSpPr/>
              <p:nvPr/>
            </p:nvSpPr>
            <p:spPr>
              <a:xfrm rot="16200000">
                <a:off x="9050929" y="-1430552"/>
                <a:ext cx="56330" cy="55688"/>
              </a:xfrm>
              <a:custGeom>
                <a:avLst/>
                <a:gdLst>
                  <a:gd name="connsiteX0" fmla="*/ 30704 w 56330"/>
                  <a:gd name="connsiteY0" fmla="*/ 55689 h 55688"/>
                  <a:gd name="connsiteX1" fmla="*/ 100 w 56330"/>
                  <a:gd name="connsiteY1" fmla="*/ 28163 h 55688"/>
                  <a:gd name="connsiteX2" fmla="*/ 28395 w 56330"/>
                  <a:gd name="connsiteY2" fmla="*/ 3 h 55688"/>
                  <a:gd name="connsiteX3" fmla="*/ 56329 w 56330"/>
                  <a:gd name="connsiteY3" fmla="*/ 28389 h 55688"/>
                  <a:gd name="connsiteX4" fmla="*/ 30704 w 56330"/>
                  <a:gd name="connsiteY4" fmla="*/ 55689 h 55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30" h="55688">
                    <a:moveTo>
                      <a:pt x="30704" y="55689"/>
                    </a:moveTo>
                    <a:cubicBezTo>
                      <a:pt x="11690" y="55055"/>
                      <a:pt x="1684" y="45412"/>
                      <a:pt x="100" y="28163"/>
                    </a:cubicBezTo>
                    <a:cubicBezTo>
                      <a:pt x="-1304" y="12679"/>
                      <a:pt x="12278" y="-223"/>
                      <a:pt x="28395" y="3"/>
                    </a:cubicBezTo>
                    <a:cubicBezTo>
                      <a:pt x="46912" y="229"/>
                      <a:pt x="56193" y="11593"/>
                      <a:pt x="56329" y="28389"/>
                    </a:cubicBezTo>
                    <a:cubicBezTo>
                      <a:pt x="56465" y="44642"/>
                      <a:pt x="46188" y="54104"/>
                      <a:pt x="30704" y="55689"/>
                    </a:cubicBezTo>
                    <a:close/>
                  </a:path>
                </a:pathLst>
              </a:custGeom>
              <a:no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89" name="Freeform: Shape 88">
                <a:extLst>
                  <a:ext uri="{FF2B5EF4-FFF2-40B4-BE49-F238E27FC236}">
                    <a16:creationId xmlns:a16="http://schemas.microsoft.com/office/drawing/2014/main" id="{E1992BDE-56A1-13A5-5316-9F3693A545FB}"/>
                  </a:ext>
                </a:extLst>
              </p:cNvPr>
              <p:cNvSpPr/>
              <p:nvPr/>
            </p:nvSpPr>
            <p:spPr>
              <a:xfrm rot="16200000">
                <a:off x="8917516" y="-1392757"/>
                <a:ext cx="55512" cy="56212"/>
              </a:xfrm>
              <a:custGeom>
                <a:avLst/>
                <a:gdLst>
                  <a:gd name="connsiteX0" fmla="*/ 55512 w 55512"/>
                  <a:gd name="connsiteY0" fmla="*/ 27029 h 56211"/>
                  <a:gd name="connsiteX1" fmla="*/ 27669 w 55512"/>
                  <a:gd name="connsiteY1" fmla="*/ 56140 h 56211"/>
                  <a:gd name="connsiteX2" fmla="*/ 8 w 55512"/>
                  <a:gd name="connsiteY2" fmla="*/ 27437 h 56211"/>
                  <a:gd name="connsiteX3" fmla="*/ 28711 w 55512"/>
                  <a:gd name="connsiteY3" fmla="*/ 2 h 56211"/>
                  <a:gd name="connsiteX4" fmla="*/ 55512 w 55512"/>
                  <a:gd name="connsiteY4" fmla="*/ 27075 h 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2" h="56211">
                    <a:moveTo>
                      <a:pt x="55512" y="27029"/>
                    </a:moveTo>
                    <a:cubicBezTo>
                      <a:pt x="54697" y="44958"/>
                      <a:pt x="44964" y="54872"/>
                      <a:pt x="27669" y="56140"/>
                    </a:cubicBezTo>
                    <a:cubicBezTo>
                      <a:pt x="12096" y="57317"/>
                      <a:pt x="-354" y="43780"/>
                      <a:pt x="8" y="27437"/>
                    </a:cubicBezTo>
                    <a:cubicBezTo>
                      <a:pt x="415" y="8830"/>
                      <a:pt x="11824" y="-134"/>
                      <a:pt x="28711" y="2"/>
                    </a:cubicBezTo>
                    <a:cubicBezTo>
                      <a:pt x="44964" y="137"/>
                      <a:pt x="54471" y="10188"/>
                      <a:pt x="55512" y="27075"/>
                    </a:cubicBezTo>
                    <a:close/>
                  </a:path>
                </a:pathLst>
              </a:custGeom>
              <a:no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90" name="Freeform: Shape 89">
                <a:extLst>
                  <a:ext uri="{FF2B5EF4-FFF2-40B4-BE49-F238E27FC236}">
                    <a16:creationId xmlns:a16="http://schemas.microsoft.com/office/drawing/2014/main" id="{95C28F0D-FD6E-90C0-836D-065AF5D068EF}"/>
                  </a:ext>
                </a:extLst>
              </p:cNvPr>
              <p:cNvSpPr/>
              <p:nvPr/>
            </p:nvSpPr>
            <p:spPr>
              <a:xfrm rot="16200000">
                <a:off x="8981873" y="-1461508"/>
                <a:ext cx="56330" cy="55688"/>
              </a:xfrm>
              <a:custGeom>
                <a:avLst/>
                <a:gdLst>
                  <a:gd name="connsiteX0" fmla="*/ 30704 w 56330"/>
                  <a:gd name="connsiteY0" fmla="*/ 55689 h 55688"/>
                  <a:gd name="connsiteX1" fmla="*/ 100 w 56330"/>
                  <a:gd name="connsiteY1" fmla="*/ 28163 h 55688"/>
                  <a:gd name="connsiteX2" fmla="*/ 28395 w 56330"/>
                  <a:gd name="connsiteY2" fmla="*/ 3 h 55688"/>
                  <a:gd name="connsiteX3" fmla="*/ 56329 w 56330"/>
                  <a:gd name="connsiteY3" fmla="*/ 28389 h 55688"/>
                  <a:gd name="connsiteX4" fmla="*/ 30704 w 56330"/>
                  <a:gd name="connsiteY4" fmla="*/ 55689 h 55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30" h="55688">
                    <a:moveTo>
                      <a:pt x="30704" y="55689"/>
                    </a:moveTo>
                    <a:cubicBezTo>
                      <a:pt x="11690" y="55055"/>
                      <a:pt x="1684" y="45412"/>
                      <a:pt x="100" y="28163"/>
                    </a:cubicBezTo>
                    <a:cubicBezTo>
                      <a:pt x="-1304" y="12679"/>
                      <a:pt x="12278" y="-223"/>
                      <a:pt x="28395" y="3"/>
                    </a:cubicBezTo>
                    <a:cubicBezTo>
                      <a:pt x="46912" y="229"/>
                      <a:pt x="56193" y="11593"/>
                      <a:pt x="56329" y="28389"/>
                    </a:cubicBezTo>
                    <a:cubicBezTo>
                      <a:pt x="56465" y="44642"/>
                      <a:pt x="46188" y="54104"/>
                      <a:pt x="30704" y="55689"/>
                    </a:cubicBezTo>
                    <a:close/>
                  </a:path>
                </a:pathLst>
              </a:custGeom>
              <a:no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pic>
            <p:nvPicPr>
              <p:cNvPr id="91" name="Graphic 90">
                <a:extLst>
                  <a:ext uri="{FF2B5EF4-FFF2-40B4-BE49-F238E27FC236}">
                    <a16:creationId xmlns:a16="http://schemas.microsoft.com/office/drawing/2014/main" id="{4D0B4E21-FA12-6050-C8B5-BE419A9173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31550" y="-1316742"/>
                <a:ext cx="61847" cy="75148"/>
              </a:xfrm>
              <a:prstGeom prst="rect">
                <a:avLst/>
              </a:prstGeom>
            </p:spPr>
          </p:pic>
          <p:pic>
            <p:nvPicPr>
              <p:cNvPr id="92" name="Graphic 91">
                <a:extLst>
                  <a:ext uri="{FF2B5EF4-FFF2-40B4-BE49-F238E27FC236}">
                    <a16:creationId xmlns:a16="http://schemas.microsoft.com/office/drawing/2014/main" id="{6027B7E7-3871-74F4-F233-954F028972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9637" y="-1435805"/>
                <a:ext cx="61847" cy="75148"/>
              </a:xfrm>
              <a:prstGeom prst="rect">
                <a:avLst/>
              </a:prstGeom>
            </p:spPr>
          </p:pic>
          <p:pic>
            <p:nvPicPr>
              <p:cNvPr id="93" name="Graphic 92">
                <a:extLst>
                  <a:ext uri="{FF2B5EF4-FFF2-40B4-BE49-F238E27FC236}">
                    <a16:creationId xmlns:a16="http://schemas.microsoft.com/office/drawing/2014/main" id="{A7AE7563-3919-379C-8A0C-4B27CD55B6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3069" y="-1344296"/>
                <a:ext cx="61847" cy="75147"/>
              </a:xfrm>
              <a:prstGeom prst="rect">
                <a:avLst/>
              </a:prstGeom>
            </p:spPr>
          </p:pic>
        </p:grpSp>
      </p:grpSp>
      <p:sp>
        <p:nvSpPr>
          <p:cNvPr id="59" name="Oval 58">
            <a:extLst>
              <a:ext uri="{FF2B5EF4-FFF2-40B4-BE49-F238E27FC236}">
                <a16:creationId xmlns:a16="http://schemas.microsoft.com/office/drawing/2014/main" id="{86FF1906-73E8-AE7E-0659-9F6AA5D0BADD}"/>
              </a:ext>
            </a:extLst>
          </p:cNvPr>
          <p:cNvSpPr/>
          <p:nvPr/>
        </p:nvSpPr>
        <p:spPr>
          <a:xfrm>
            <a:off x="4406206" y="2334245"/>
            <a:ext cx="396000" cy="396000"/>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C2E4A5E1-3429-8DB1-9979-51BA06D9E628}"/>
              </a:ext>
            </a:extLst>
          </p:cNvPr>
          <p:cNvSpPr/>
          <p:nvPr/>
        </p:nvSpPr>
        <p:spPr>
          <a:xfrm>
            <a:off x="4406206" y="2955480"/>
            <a:ext cx="396000" cy="396000"/>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63" name="Oval 62">
            <a:extLst>
              <a:ext uri="{FF2B5EF4-FFF2-40B4-BE49-F238E27FC236}">
                <a16:creationId xmlns:a16="http://schemas.microsoft.com/office/drawing/2014/main" id="{530D81D6-BA95-2D13-A972-53597DE4CA89}"/>
              </a:ext>
            </a:extLst>
          </p:cNvPr>
          <p:cNvSpPr/>
          <p:nvPr/>
        </p:nvSpPr>
        <p:spPr>
          <a:xfrm>
            <a:off x="8147626" y="2334245"/>
            <a:ext cx="396000" cy="396000"/>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85ADFE49-FC02-D781-E96D-1438EED4E84B}"/>
              </a:ext>
            </a:extLst>
          </p:cNvPr>
          <p:cNvSpPr/>
          <p:nvPr/>
        </p:nvSpPr>
        <p:spPr>
          <a:xfrm>
            <a:off x="8147626" y="2955480"/>
            <a:ext cx="396000" cy="396000"/>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DD3AC8C8-7BE3-9276-D5CE-5CCF636D7940}"/>
              </a:ext>
            </a:extLst>
          </p:cNvPr>
          <p:cNvSpPr/>
          <p:nvPr/>
        </p:nvSpPr>
        <p:spPr>
          <a:xfrm>
            <a:off x="6273106" y="3550158"/>
            <a:ext cx="396000" cy="396000"/>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pic>
        <p:nvPicPr>
          <p:cNvPr id="67" name="Graphic 66">
            <a:extLst>
              <a:ext uri="{FF2B5EF4-FFF2-40B4-BE49-F238E27FC236}">
                <a16:creationId xmlns:a16="http://schemas.microsoft.com/office/drawing/2014/main" id="{1C991BAF-D886-24A6-BCA6-FA4DD2BEE5AF}"/>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flipV="1">
            <a:off x="749891" y="2395436"/>
            <a:ext cx="283932" cy="283932"/>
          </a:xfrm>
          <a:prstGeom prst="rect">
            <a:avLst/>
          </a:prstGeom>
        </p:spPr>
      </p:pic>
      <p:sp>
        <p:nvSpPr>
          <p:cNvPr id="68" name="Freeform: Shape 462">
            <a:extLst>
              <a:ext uri="{FF2B5EF4-FFF2-40B4-BE49-F238E27FC236}">
                <a16:creationId xmlns:a16="http://schemas.microsoft.com/office/drawing/2014/main" id="{535EA2F6-B2FA-407F-88DC-43FE52CFA8B8}"/>
              </a:ext>
            </a:extLst>
          </p:cNvPr>
          <p:cNvSpPr/>
          <p:nvPr/>
        </p:nvSpPr>
        <p:spPr>
          <a:xfrm>
            <a:off x="810931" y="2456802"/>
            <a:ext cx="157146" cy="157146"/>
          </a:xfrm>
          <a:custGeom>
            <a:avLst/>
            <a:gdLst>
              <a:gd name="connsiteX0" fmla="*/ 284352 w 283933"/>
              <a:gd name="connsiteY0" fmla="*/ 116129 h 283933"/>
              <a:gd name="connsiteX1" fmla="*/ 284352 w 283933"/>
              <a:gd name="connsiteY1" fmla="*/ 169470 h 283933"/>
              <a:gd name="connsiteX2" fmla="*/ 278769 w 283933"/>
              <a:gd name="connsiteY2" fmla="*/ 182901 h 283933"/>
              <a:gd name="connsiteX3" fmla="*/ 278769 w 283933"/>
              <a:gd name="connsiteY3" fmla="*/ 182901 h 283933"/>
              <a:gd name="connsiteX4" fmla="*/ 265402 w 283933"/>
              <a:gd name="connsiteY4" fmla="*/ 188452 h 283933"/>
              <a:gd name="connsiteX5" fmla="*/ 188070 w 283933"/>
              <a:gd name="connsiteY5" fmla="*/ 188452 h 283933"/>
              <a:gd name="connsiteX6" fmla="*/ 188070 w 283933"/>
              <a:gd name="connsiteY6" fmla="*/ 265370 h 283933"/>
              <a:gd name="connsiteX7" fmla="*/ 168928 w 283933"/>
              <a:gd name="connsiteY7" fmla="*/ 284511 h 283933"/>
              <a:gd name="connsiteX8" fmla="*/ 115651 w 283933"/>
              <a:gd name="connsiteY8" fmla="*/ 284511 h 283933"/>
              <a:gd name="connsiteX9" fmla="*/ 96509 w 283933"/>
              <a:gd name="connsiteY9" fmla="*/ 265370 h 283933"/>
              <a:gd name="connsiteX10" fmla="*/ 96509 w 283933"/>
              <a:gd name="connsiteY10" fmla="*/ 188452 h 283933"/>
              <a:gd name="connsiteX11" fmla="*/ 19943 w 283933"/>
              <a:gd name="connsiteY11" fmla="*/ 188452 h 283933"/>
              <a:gd name="connsiteX12" fmla="*/ 801 w 283933"/>
              <a:gd name="connsiteY12" fmla="*/ 169311 h 283933"/>
              <a:gd name="connsiteX13" fmla="*/ 801 w 283933"/>
              <a:gd name="connsiteY13" fmla="*/ 115970 h 283933"/>
              <a:gd name="connsiteX14" fmla="*/ 19943 w 283933"/>
              <a:gd name="connsiteY14" fmla="*/ 96828 h 283933"/>
              <a:gd name="connsiteX15" fmla="*/ 96509 w 283933"/>
              <a:gd name="connsiteY15" fmla="*/ 96828 h 283933"/>
              <a:gd name="connsiteX16" fmla="*/ 96509 w 283933"/>
              <a:gd name="connsiteY16" fmla="*/ 19943 h 283933"/>
              <a:gd name="connsiteX17" fmla="*/ 115651 w 283933"/>
              <a:gd name="connsiteY17" fmla="*/ 801 h 283933"/>
              <a:gd name="connsiteX18" fmla="*/ 169120 w 283933"/>
              <a:gd name="connsiteY18" fmla="*/ 801 h 283933"/>
              <a:gd name="connsiteX19" fmla="*/ 188261 w 283933"/>
              <a:gd name="connsiteY19" fmla="*/ 19943 h 283933"/>
              <a:gd name="connsiteX20" fmla="*/ 188261 w 283933"/>
              <a:gd name="connsiteY20" fmla="*/ 96828 h 283933"/>
              <a:gd name="connsiteX21" fmla="*/ 265498 w 283933"/>
              <a:gd name="connsiteY21" fmla="*/ 96828 h 283933"/>
              <a:gd name="connsiteX22" fmla="*/ 278960 w 283933"/>
              <a:gd name="connsiteY22" fmla="*/ 102443 h 283933"/>
              <a:gd name="connsiteX23" fmla="*/ 279598 w 283933"/>
              <a:gd name="connsiteY23" fmla="*/ 103145 h 283933"/>
              <a:gd name="connsiteX24" fmla="*/ 284543 w 283933"/>
              <a:gd name="connsiteY24" fmla="*/ 115906 h 283933"/>
              <a:gd name="connsiteX25" fmla="*/ 265529 w 283933"/>
              <a:gd name="connsiteY25" fmla="*/ 169470 h 283933"/>
              <a:gd name="connsiteX26" fmla="*/ 265529 w 283933"/>
              <a:gd name="connsiteY26" fmla="*/ 116033 h 283933"/>
              <a:gd name="connsiteX27" fmla="*/ 265529 w 283933"/>
              <a:gd name="connsiteY27" fmla="*/ 116033 h 283933"/>
              <a:gd name="connsiteX28" fmla="*/ 265370 w 283933"/>
              <a:gd name="connsiteY28" fmla="*/ 116033 h 283933"/>
              <a:gd name="connsiteX29" fmla="*/ 178690 w 283933"/>
              <a:gd name="connsiteY29" fmla="*/ 116033 h 283933"/>
              <a:gd name="connsiteX30" fmla="*/ 169120 w 283933"/>
              <a:gd name="connsiteY30" fmla="*/ 106622 h 283933"/>
              <a:gd name="connsiteX31" fmla="*/ 169120 w 283933"/>
              <a:gd name="connsiteY31" fmla="*/ 20326 h 283933"/>
              <a:gd name="connsiteX32" fmla="*/ 169120 w 283933"/>
              <a:gd name="connsiteY32" fmla="*/ 20134 h 283933"/>
              <a:gd name="connsiteX33" fmla="*/ 168896 w 283933"/>
              <a:gd name="connsiteY33" fmla="*/ 20134 h 283933"/>
              <a:gd name="connsiteX34" fmla="*/ 115651 w 283933"/>
              <a:gd name="connsiteY34" fmla="*/ 20134 h 283933"/>
              <a:gd name="connsiteX35" fmla="*/ 115651 w 283933"/>
              <a:gd name="connsiteY35" fmla="*/ 20134 h 283933"/>
              <a:gd name="connsiteX36" fmla="*/ 115651 w 283933"/>
              <a:gd name="connsiteY36" fmla="*/ 20357 h 283933"/>
              <a:gd name="connsiteX37" fmla="*/ 115651 w 283933"/>
              <a:gd name="connsiteY37" fmla="*/ 106654 h 283933"/>
              <a:gd name="connsiteX38" fmla="*/ 106239 w 283933"/>
              <a:gd name="connsiteY38" fmla="*/ 116065 h 283933"/>
              <a:gd name="connsiteX39" fmla="*/ 20102 w 283933"/>
              <a:gd name="connsiteY39" fmla="*/ 116065 h 283933"/>
              <a:gd name="connsiteX40" fmla="*/ 20102 w 283933"/>
              <a:gd name="connsiteY40" fmla="*/ 116065 h 283933"/>
              <a:gd name="connsiteX41" fmla="*/ 20102 w 283933"/>
              <a:gd name="connsiteY41" fmla="*/ 116257 h 283933"/>
              <a:gd name="connsiteX42" fmla="*/ 20102 w 283933"/>
              <a:gd name="connsiteY42" fmla="*/ 169598 h 283933"/>
              <a:gd name="connsiteX43" fmla="*/ 20357 w 283933"/>
              <a:gd name="connsiteY43" fmla="*/ 169853 h 283933"/>
              <a:gd name="connsiteX44" fmla="*/ 106495 w 283933"/>
              <a:gd name="connsiteY44" fmla="*/ 169853 h 283933"/>
              <a:gd name="connsiteX45" fmla="*/ 115906 w 283933"/>
              <a:gd name="connsiteY45" fmla="*/ 179232 h 283933"/>
              <a:gd name="connsiteX46" fmla="*/ 115906 w 283933"/>
              <a:gd name="connsiteY46" fmla="*/ 265561 h 283933"/>
              <a:gd name="connsiteX47" fmla="*/ 115906 w 283933"/>
              <a:gd name="connsiteY47" fmla="*/ 265784 h 283933"/>
              <a:gd name="connsiteX48" fmla="*/ 115906 w 283933"/>
              <a:gd name="connsiteY48" fmla="*/ 265784 h 283933"/>
              <a:gd name="connsiteX49" fmla="*/ 169120 w 283933"/>
              <a:gd name="connsiteY49" fmla="*/ 265784 h 283933"/>
              <a:gd name="connsiteX50" fmla="*/ 169311 w 283933"/>
              <a:gd name="connsiteY50" fmla="*/ 265784 h 283933"/>
              <a:gd name="connsiteX51" fmla="*/ 169311 w 283933"/>
              <a:gd name="connsiteY51" fmla="*/ 265593 h 283933"/>
              <a:gd name="connsiteX52" fmla="*/ 169311 w 283933"/>
              <a:gd name="connsiteY52" fmla="*/ 179264 h 283933"/>
              <a:gd name="connsiteX53" fmla="*/ 178882 w 283933"/>
              <a:gd name="connsiteY53" fmla="*/ 169885 h 283933"/>
              <a:gd name="connsiteX54" fmla="*/ 265498 w 283933"/>
              <a:gd name="connsiteY54" fmla="*/ 169885 h 283933"/>
              <a:gd name="connsiteX55" fmla="*/ 265529 w 283933"/>
              <a:gd name="connsiteY55" fmla="*/ 169470 h 2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3933" h="283933">
                <a:moveTo>
                  <a:pt x="284352" y="116129"/>
                </a:moveTo>
                <a:lnTo>
                  <a:pt x="284352" y="169470"/>
                </a:lnTo>
                <a:cubicBezTo>
                  <a:pt x="284352" y="174512"/>
                  <a:pt x="282342" y="179345"/>
                  <a:pt x="278769" y="182901"/>
                </a:cubicBezTo>
                <a:lnTo>
                  <a:pt x="278769" y="182901"/>
                </a:lnTo>
                <a:cubicBezTo>
                  <a:pt x="275227" y="186453"/>
                  <a:pt x="270418" y="188450"/>
                  <a:pt x="265402" y="188452"/>
                </a:cubicBezTo>
                <a:lnTo>
                  <a:pt x="188070" y="188452"/>
                </a:lnTo>
                <a:lnTo>
                  <a:pt x="188070" y="265370"/>
                </a:lnTo>
                <a:cubicBezTo>
                  <a:pt x="188070" y="275941"/>
                  <a:pt x="179500" y="284511"/>
                  <a:pt x="168928" y="284511"/>
                </a:cubicBezTo>
                <a:lnTo>
                  <a:pt x="115651" y="284511"/>
                </a:lnTo>
                <a:cubicBezTo>
                  <a:pt x="105079" y="284511"/>
                  <a:pt x="96509" y="275941"/>
                  <a:pt x="96509" y="265370"/>
                </a:cubicBezTo>
                <a:lnTo>
                  <a:pt x="96509" y="188452"/>
                </a:lnTo>
                <a:lnTo>
                  <a:pt x="19943" y="188452"/>
                </a:lnTo>
                <a:cubicBezTo>
                  <a:pt x="9371" y="188452"/>
                  <a:pt x="801" y="179882"/>
                  <a:pt x="801" y="169311"/>
                </a:cubicBezTo>
                <a:lnTo>
                  <a:pt x="801" y="115970"/>
                </a:lnTo>
                <a:cubicBezTo>
                  <a:pt x="801" y="105398"/>
                  <a:pt x="9371" y="96828"/>
                  <a:pt x="19943" y="96828"/>
                </a:cubicBezTo>
                <a:lnTo>
                  <a:pt x="96509" y="96828"/>
                </a:lnTo>
                <a:lnTo>
                  <a:pt x="96509" y="19943"/>
                </a:lnTo>
                <a:cubicBezTo>
                  <a:pt x="96509" y="9371"/>
                  <a:pt x="105079" y="801"/>
                  <a:pt x="115651" y="801"/>
                </a:cubicBezTo>
                <a:lnTo>
                  <a:pt x="169120" y="801"/>
                </a:lnTo>
                <a:cubicBezTo>
                  <a:pt x="179691" y="801"/>
                  <a:pt x="188261" y="9371"/>
                  <a:pt x="188261" y="19943"/>
                </a:cubicBezTo>
                <a:lnTo>
                  <a:pt x="188261" y="96828"/>
                </a:lnTo>
                <a:lnTo>
                  <a:pt x="265498" y="96828"/>
                </a:lnTo>
                <a:cubicBezTo>
                  <a:pt x="270550" y="96849"/>
                  <a:pt x="275390" y="98868"/>
                  <a:pt x="278960" y="102443"/>
                </a:cubicBezTo>
                <a:lnTo>
                  <a:pt x="279598" y="103145"/>
                </a:lnTo>
                <a:cubicBezTo>
                  <a:pt x="282763" y="106644"/>
                  <a:pt x="284524" y="111188"/>
                  <a:pt x="284543" y="115906"/>
                </a:cubicBezTo>
                <a:close/>
                <a:moveTo>
                  <a:pt x="265529" y="169470"/>
                </a:moveTo>
                <a:lnTo>
                  <a:pt x="265529" y="116033"/>
                </a:lnTo>
                <a:lnTo>
                  <a:pt x="265529" y="116033"/>
                </a:lnTo>
                <a:lnTo>
                  <a:pt x="265370" y="116033"/>
                </a:lnTo>
                <a:lnTo>
                  <a:pt x="178690" y="116033"/>
                </a:lnTo>
                <a:cubicBezTo>
                  <a:pt x="173466" y="116034"/>
                  <a:pt x="169207" y="111845"/>
                  <a:pt x="169120" y="106622"/>
                </a:cubicBezTo>
                <a:lnTo>
                  <a:pt x="169120" y="20326"/>
                </a:lnTo>
                <a:cubicBezTo>
                  <a:pt x="169144" y="20264"/>
                  <a:pt x="169144" y="20195"/>
                  <a:pt x="169120" y="20134"/>
                </a:cubicBezTo>
                <a:cubicBezTo>
                  <a:pt x="169047" y="20110"/>
                  <a:pt x="168969" y="20110"/>
                  <a:pt x="168896" y="20134"/>
                </a:cubicBezTo>
                <a:lnTo>
                  <a:pt x="115651" y="20134"/>
                </a:lnTo>
                <a:cubicBezTo>
                  <a:pt x="115651" y="20134"/>
                  <a:pt x="115651" y="20134"/>
                  <a:pt x="115651" y="20134"/>
                </a:cubicBezTo>
                <a:cubicBezTo>
                  <a:pt x="115616" y="20204"/>
                  <a:pt x="115616" y="20287"/>
                  <a:pt x="115651" y="20357"/>
                </a:cubicBezTo>
                <a:lnTo>
                  <a:pt x="115651" y="106654"/>
                </a:lnTo>
                <a:cubicBezTo>
                  <a:pt x="115565" y="111816"/>
                  <a:pt x="111401" y="115980"/>
                  <a:pt x="106239" y="116065"/>
                </a:cubicBezTo>
                <a:lnTo>
                  <a:pt x="20102" y="116065"/>
                </a:lnTo>
                <a:lnTo>
                  <a:pt x="20102" y="116065"/>
                </a:lnTo>
                <a:cubicBezTo>
                  <a:pt x="20080" y="116127"/>
                  <a:pt x="20080" y="116195"/>
                  <a:pt x="20102" y="116257"/>
                </a:cubicBezTo>
                <a:lnTo>
                  <a:pt x="20102" y="169598"/>
                </a:lnTo>
                <a:cubicBezTo>
                  <a:pt x="20139" y="169720"/>
                  <a:pt x="20235" y="169816"/>
                  <a:pt x="20357" y="169853"/>
                </a:cubicBezTo>
                <a:lnTo>
                  <a:pt x="106495" y="169853"/>
                </a:lnTo>
                <a:cubicBezTo>
                  <a:pt x="111644" y="169938"/>
                  <a:pt x="115804" y="174083"/>
                  <a:pt x="115906" y="179232"/>
                </a:cubicBezTo>
                <a:lnTo>
                  <a:pt x="115906" y="265561"/>
                </a:lnTo>
                <a:cubicBezTo>
                  <a:pt x="115872" y="265632"/>
                  <a:pt x="115872" y="265714"/>
                  <a:pt x="115906" y="265784"/>
                </a:cubicBezTo>
                <a:cubicBezTo>
                  <a:pt x="115906" y="265784"/>
                  <a:pt x="115906" y="265784"/>
                  <a:pt x="115906" y="265784"/>
                </a:cubicBezTo>
                <a:lnTo>
                  <a:pt x="169120" y="265784"/>
                </a:lnTo>
                <a:lnTo>
                  <a:pt x="169311" y="265784"/>
                </a:lnTo>
                <a:cubicBezTo>
                  <a:pt x="169311" y="265784"/>
                  <a:pt x="169311" y="265784"/>
                  <a:pt x="169311" y="265593"/>
                </a:cubicBezTo>
                <a:lnTo>
                  <a:pt x="169311" y="179264"/>
                </a:lnTo>
                <a:cubicBezTo>
                  <a:pt x="169415" y="174053"/>
                  <a:pt x="173670" y="169884"/>
                  <a:pt x="178882" y="169885"/>
                </a:cubicBezTo>
                <a:lnTo>
                  <a:pt x="265498" y="169885"/>
                </a:lnTo>
                <a:cubicBezTo>
                  <a:pt x="265529" y="169662"/>
                  <a:pt x="265498" y="169694"/>
                  <a:pt x="265529" y="169470"/>
                </a:cubicBezTo>
                <a:close/>
              </a:path>
            </a:pathLst>
          </a:custGeom>
          <a:solidFill>
            <a:schemeClr val="bg1"/>
          </a:solidFill>
          <a:ln w="31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1B4C4A13-8012-BC54-6281-F7FF5635C943}"/>
              </a:ext>
            </a:extLst>
          </p:cNvPr>
          <p:cNvSpPr/>
          <p:nvPr/>
        </p:nvSpPr>
        <p:spPr>
          <a:xfrm>
            <a:off x="4406206" y="4196808"/>
            <a:ext cx="396000" cy="396000"/>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69" name="Freeform: Shape 462">
            <a:extLst>
              <a:ext uri="{FF2B5EF4-FFF2-40B4-BE49-F238E27FC236}">
                <a16:creationId xmlns:a16="http://schemas.microsoft.com/office/drawing/2014/main" id="{B9C029AF-CCE5-69A4-F7A9-4685D9797203}"/>
              </a:ext>
            </a:extLst>
          </p:cNvPr>
          <p:cNvSpPr/>
          <p:nvPr/>
        </p:nvSpPr>
        <p:spPr>
          <a:xfrm>
            <a:off x="4482133" y="2416025"/>
            <a:ext cx="244145" cy="244145"/>
          </a:xfrm>
          <a:custGeom>
            <a:avLst/>
            <a:gdLst>
              <a:gd name="connsiteX0" fmla="*/ 284352 w 283933"/>
              <a:gd name="connsiteY0" fmla="*/ 116129 h 283933"/>
              <a:gd name="connsiteX1" fmla="*/ 284352 w 283933"/>
              <a:gd name="connsiteY1" fmla="*/ 169470 h 283933"/>
              <a:gd name="connsiteX2" fmla="*/ 278769 w 283933"/>
              <a:gd name="connsiteY2" fmla="*/ 182901 h 283933"/>
              <a:gd name="connsiteX3" fmla="*/ 278769 w 283933"/>
              <a:gd name="connsiteY3" fmla="*/ 182901 h 283933"/>
              <a:gd name="connsiteX4" fmla="*/ 265402 w 283933"/>
              <a:gd name="connsiteY4" fmla="*/ 188452 h 283933"/>
              <a:gd name="connsiteX5" fmla="*/ 188070 w 283933"/>
              <a:gd name="connsiteY5" fmla="*/ 188452 h 283933"/>
              <a:gd name="connsiteX6" fmla="*/ 188070 w 283933"/>
              <a:gd name="connsiteY6" fmla="*/ 265370 h 283933"/>
              <a:gd name="connsiteX7" fmla="*/ 168928 w 283933"/>
              <a:gd name="connsiteY7" fmla="*/ 284511 h 283933"/>
              <a:gd name="connsiteX8" fmla="*/ 115651 w 283933"/>
              <a:gd name="connsiteY8" fmla="*/ 284511 h 283933"/>
              <a:gd name="connsiteX9" fmla="*/ 96509 w 283933"/>
              <a:gd name="connsiteY9" fmla="*/ 265370 h 283933"/>
              <a:gd name="connsiteX10" fmla="*/ 96509 w 283933"/>
              <a:gd name="connsiteY10" fmla="*/ 188452 h 283933"/>
              <a:gd name="connsiteX11" fmla="*/ 19943 w 283933"/>
              <a:gd name="connsiteY11" fmla="*/ 188452 h 283933"/>
              <a:gd name="connsiteX12" fmla="*/ 801 w 283933"/>
              <a:gd name="connsiteY12" fmla="*/ 169311 h 283933"/>
              <a:gd name="connsiteX13" fmla="*/ 801 w 283933"/>
              <a:gd name="connsiteY13" fmla="*/ 115970 h 283933"/>
              <a:gd name="connsiteX14" fmla="*/ 19943 w 283933"/>
              <a:gd name="connsiteY14" fmla="*/ 96828 h 283933"/>
              <a:gd name="connsiteX15" fmla="*/ 96509 w 283933"/>
              <a:gd name="connsiteY15" fmla="*/ 96828 h 283933"/>
              <a:gd name="connsiteX16" fmla="*/ 96509 w 283933"/>
              <a:gd name="connsiteY16" fmla="*/ 19943 h 283933"/>
              <a:gd name="connsiteX17" fmla="*/ 115651 w 283933"/>
              <a:gd name="connsiteY17" fmla="*/ 801 h 283933"/>
              <a:gd name="connsiteX18" fmla="*/ 169120 w 283933"/>
              <a:gd name="connsiteY18" fmla="*/ 801 h 283933"/>
              <a:gd name="connsiteX19" fmla="*/ 188261 w 283933"/>
              <a:gd name="connsiteY19" fmla="*/ 19943 h 283933"/>
              <a:gd name="connsiteX20" fmla="*/ 188261 w 283933"/>
              <a:gd name="connsiteY20" fmla="*/ 96828 h 283933"/>
              <a:gd name="connsiteX21" fmla="*/ 265498 w 283933"/>
              <a:gd name="connsiteY21" fmla="*/ 96828 h 283933"/>
              <a:gd name="connsiteX22" fmla="*/ 278960 w 283933"/>
              <a:gd name="connsiteY22" fmla="*/ 102443 h 283933"/>
              <a:gd name="connsiteX23" fmla="*/ 279598 w 283933"/>
              <a:gd name="connsiteY23" fmla="*/ 103145 h 283933"/>
              <a:gd name="connsiteX24" fmla="*/ 284543 w 283933"/>
              <a:gd name="connsiteY24" fmla="*/ 115906 h 283933"/>
              <a:gd name="connsiteX25" fmla="*/ 265529 w 283933"/>
              <a:gd name="connsiteY25" fmla="*/ 169470 h 283933"/>
              <a:gd name="connsiteX26" fmla="*/ 265529 w 283933"/>
              <a:gd name="connsiteY26" fmla="*/ 116033 h 283933"/>
              <a:gd name="connsiteX27" fmla="*/ 265529 w 283933"/>
              <a:gd name="connsiteY27" fmla="*/ 116033 h 283933"/>
              <a:gd name="connsiteX28" fmla="*/ 265370 w 283933"/>
              <a:gd name="connsiteY28" fmla="*/ 116033 h 283933"/>
              <a:gd name="connsiteX29" fmla="*/ 178690 w 283933"/>
              <a:gd name="connsiteY29" fmla="*/ 116033 h 283933"/>
              <a:gd name="connsiteX30" fmla="*/ 169120 w 283933"/>
              <a:gd name="connsiteY30" fmla="*/ 106622 h 283933"/>
              <a:gd name="connsiteX31" fmla="*/ 169120 w 283933"/>
              <a:gd name="connsiteY31" fmla="*/ 20326 h 283933"/>
              <a:gd name="connsiteX32" fmla="*/ 169120 w 283933"/>
              <a:gd name="connsiteY32" fmla="*/ 20134 h 283933"/>
              <a:gd name="connsiteX33" fmla="*/ 168896 w 283933"/>
              <a:gd name="connsiteY33" fmla="*/ 20134 h 283933"/>
              <a:gd name="connsiteX34" fmla="*/ 115651 w 283933"/>
              <a:gd name="connsiteY34" fmla="*/ 20134 h 283933"/>
              <a:gd name="connsiteX35" fmla="*/ 115651 w 283933"/>
              <a:gd name="connsiteY35" fmla="*/ 20134 h 283933"/>
              <a:gd name="connsiteX36" fmla="*/ 115651 w 283933"/>
              <a:gd name="connsiteY36" fmla="*/ 20357 h 283933"/>
              <a:gd name="connsiteX37" fmla="*/ 115651 w 283933"/>
              <a:gd name="connsiteY37" fmla="*/ 106654 h 283933"/>
              <a:gd name="connsiteX38" fmla="*/ 106239 w 283933"/>
              <a:gd name="connsiteY38" fmla="*/ 116065 h 283933"/>
              <a:gd name="connsiteX39" fmla="*/ 20102 w 283933"/>
              <a:gd name="connsiteY39" fmla="*/ 116065 h 283933"/>
              <a:gd name="connsiteX40" fmla="*/ 20102 w 283933"/>
              <a:gd name="connsiteY40" fmla="*/ 116065 h 283933"/>
              <a:gd name="connsiteX41" fmla="*/ 20102 w 283933"/>
              <a:gd name="connsiteY41" fmla="*/ 116257 h 283933"/>
              <a:gd name="connsiteX42" fmla="*/ 20102 w 283933"/>
              <a:gd name="connsiteY42" fmla="*/ 169598 h 283933"/>
              <a:gd name="connsiteX43" fmla="*/ 20357 w 283933"/>
              <a:gd name="connsiteY43" fmla="*/ 169853 h 283933"/>
              <a:gd name="connsiteX44" fmla="*/ 106495 w 283933"/>
              <a:gd name="connsiteY44" fmla="*/ 169853 h 283933"/>
              <a:gd name="connsiteX45" fmla="*/ 115906 w 283933"/>
              <a:gd name="connsiteY45" fmla="*/ 179232 h 283933"/>
              <a:gd name="connsiteX46" fmla="*/ 115906 w 283933"/>
              <a:gd name="connsiteY46" fmla="*/ 265561 h 283933"/>
              <a:gd name="connsiteX47" fmla="*/ 115906 w 283933"/>
              <a:gd name="connsiteY47" fmla="*/ 265784 h 283933"/>
              <a:gd name="connsiteX48" fmla="*/ 115906 w 283933"/>
              <a:gd name="connsiteY48" fmla="*/ 265784 h 283933"/>
              <a:gd name="connsiteX49" fmla="*/ 169120 w 283933"/>
              <a:gd name="connsiteY49" fmla="*/ 265784 h 283933"/>
              <a:gd name="connsiteX50" fmla="*/ 169311 w 283933"/>
              <a:gd name="connsiteY50" fmla="*/ 265784 h 283933"/>
              <a:gd name="connsiteX51" fmla="*/ 169311 w 283933"/>
              <a:gd name="connsiteY51" fmla="*/ 265593 h 283933"/>
              <a:gd name="connsiteX52" fmla="*/ 169311 w 283933"/>
              <a:gd name="connsiteY52" fmla="*/ 179264 h 283933"/>
              <a:gd name="connsiteX53" fmla="*/ 178882 w 283933"/>
              <a:gd name="connsiteY53" fmla="*/ 169885 h 283933"/>
              <a:gd name="connsiteX54" fmla="*/ 265498 w 283933"/>
              <a:gd name="connsiteY54" fmla="*/ 169885 h 283933"/>
              <a:gd name="connsiteX55" fmla="*/ 265529 w 283933"/>
              <a:gd name="connsiteY55" fmla="*/ 169470 h 2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3933" h="283933">
                <a:moveTo>
                  <a:pt x="284352" y="116129"/>
                </a:moveTo>
                <a:lnTo>
                  <a:pt x="284352" y="169470"/>
                </a:lnTo>
                <a:cubicBezTo>
                  <a:pt x="284352" y="174512"/>
                  <a:pt x="282342" y="179345"/>
                  <a:pt x="278769" y="182901"/>
                </a:cubicBezTo>
                <a:lnTo>
                  <a:pt x="278769" y="182901"/>
                </a:lnTo>
                <a:cubicBezTo>
                  <a:pt x="275227" y="186453"/>
                  <a:pt x="270418" y="188450"/>
                  <a:pt x="265402" y="188452"/>
                </a:cubicBezTo>
                <a:lnTo>
                  <a:pt x="188070" y="188452"/>
                </a:lnTo>
                <a:lnTo>
                  <a:pt x="188070" y="265370"/>
                </a:lnTo>
                <a:cubicBezTo>
                  <a:pt x="188070" y="275941"/>
                  <a:pt x="179500" y="284511"/>
                  <a:pt x="168928" y="284511"/>
                </a:cubicBezTo>
                <a:lnTo>
                  <a:pt x="115651" y="284511"/>
                </a:lnTo>
                <a:cubicBezTo>
                  <a:pt x="105079" y="284511"/>
                  <a:pt x="96509" y="275941"/>
                  <a:pt x="96509" y="265370"/>
                </a:cubicBezTo>
                <a:lnTo>
                  <a:pt x="96509" y="188452"/>
                </a:lnTo>
                <a:lnTo>
                  <a:pt x="19943" y="188452"/>
                </a:lnTo>
                <a:cubicBezTo>
                  <a:pt x="9371" y="188452"/>
                  <a:pt x="801" y="179882"/>
                  <a:pt x="801" y="169311"/>
                </a:cubicBezTo>
                <a:lnTo>
                  <a:pt x="801" y="115970"/>
                </a:lnTo>
                <a:cubicBezTo>
                  <a:pt x="801" y="105398"/>
                  <a:pt x="9371" y="96828"/>
                  <a:pt x="19943" y="96828"/>
                </a:cubicBezTo>
                <a:lnTo>
                  <a:pt x="96509" y="96828"/>
                </a:lnTo>
                <a:lnTo>
                  <a:pt x="96509" y="19943"/>
                </a:lnTo>
                <a:cubicBezTo>
                  <a:pt x="96509" y="9371"/>
                  <a:pt x="105079" y="801"/>
                  <a:pt x="115651" y="801"/>
                </a:cubicBezTo>
                <a:lnTo>
                  <a:pt x="169120" y="801"/>
                </a:lnTo>
                <a:cubicBezTo>
                  <a:pt x="179691" y="801"/>
                  <a:pt x="188261" y="9371"/>
                  <a:pt x="188261" y="19943"/>
                </a:cubicBezTo>
                <a:lnTo>
                  <a:pt x="188261" y="96828"/>
                </a:lnTo>
                <a:lnTo>
                  <a:pt x="265498" y="96828"/>
                </a:lnTo>
                <a:cubicBezTo>
                  <a:pt x="270550" y="96849"/>
                  <a:pt x="275390" y="98868"/>
                  <a:pt x="278960" y="102443"/>
                </a:cubicBezTo>
                <a:lnTo>
                  <a:pt x="279598" y="103145"/>
                </a:lnTo>
                <a:cubicBezTo>
                  <a:pt x="282763" y="106644"/>
                  <a:pt x="284524" y="111188"/>
                  <a:pt x="284543" y="115906"/>
                </a:cubicBezTo>
                <a:close/>
                <a:moveTo>
                  <a:pt x="265529" y="169470"/>
                </a:moveTo>
                <a:lnTo>
                  <a:pt x="265529" y="116033"/>
                </a:lnTo>
                <a:lnTo>
                  <a:pt x="265529" y="116033"/>
                </a:lnTo>
                <a:lnTo>
                  <a:pt x="265370" y="116033"/>
                </a:lnTo>
                <a:lnTo>
                  <a:pt x="178690" y="116033"/>
                </a:lnTo>
                <a:cubicBezTo>
                  <a:pt x="173466" y="116034"/>
                  <a:pt x="169207" y="111845"/>
                  <a:pt x="169120" y="106622"/>
                </a:cubicBezTo>
                <a:lnTo>
                  <a:pt x="169120" y="20326"/>
                </a:lnTo>
                <a:cubicBezTo>
                  <a:pt x="169144" y="20264"/>
                  <a:pt x="169144" y="20195"/>
                  <a:pt x="169120" y="20134"/>
                </a:cubicBezTo>
                <a:cubicBezTo>
                  <a:pt x="169047" y="20110"/>
                  <a:pt x="168969" y="20110"/>
                  <a:pt x="168896" y="20134"/>
                </a:cubicBezTo>
                <a:lnTo>
                  <a:pt x="115651" y="20134"/>
                </a:lnTo>
                <a:cubicBezTo>
                  <a:pt x="115651" y="20134"/>
                  <a:pt x="115651" y="20134"/>
                  <a:pt x="115651" y="20134"/>
                </a:cubicBezTo>
                <a:cubicBezTo>
                  <a:pt x="115616" y="20204"/>
                  <a:pt x="115616" y="20287"/>
                  <a:pt x="115651" y="20357"/>
                </a:cubicBezTo>
                <a:lnTo>
                  <a:pt x="115651" y="106654"/>
                </a:lnTo>
                <a:cubicBezTo>
                  <a:pt x="115565" y="111816"/>
                  <a:pt x="111401" y="115980"/>
                  <a:pt x="106239" y="116065"/>
                </a:cubicBezTo>
                <a:lnTo>
                  <a:pt x="20102" y="116065"/>
                </a:lnTo>
                <a:lnTo>
                  <a:pt x="20102" y="116065"/>
                </a:lnTo>
                <a:cubicBezTo>
                  <a:pt x="20080" y="116127"/>
                  <a:pt x="20080" y="116195"/>
                  <a:pt x="20102" y="116257"/>
                </a:cubicBezTo>
                <a:lnTo>
                  <a:pt x="20102" y="169598"/>
                </a:lnTo>
                <a:cubicBezTo>
                  <a:pt x="20139" y="169720"/>
                  <a:pt x="20235" y="169816"/>
                  <a:pt x="20357" y="169853"/>
                </a:cubicBezTo>
                <a:lnTo>
                  <a:pt x="106495" y="169853"/>
                </a:lnTo>
                <a:cubicBezTo>
                  <a:pt x="111644" y="169938"/>
                  <a:pt x="115804" y="174083"/>
                  <a:pt x="115906" y="179232"/>
                </a:cubicBezTo>
                <a:lnTo>
                  <a:pt x="115906" y="265561"/>
                </a:lnTo>
                <a:cubicBezTo>
                  <a:pt x="115872" y="265632"/>
                  <a:pt x="115872" y="265714"/>
                  <a:pt x="115906" y="265784"/>
                </a:cubicBezTo>
                <a:cubicBezTo>
                  <a:pt x="115906" y="265784"/>
                  <a:pt x="115906" y="265784"/>
                  <a:pt x="115906" y="265784"/>
                </a:cubicBezTo>
                <a:lnTo>
                  <a:pt x="169120" y="265784"/>
                </a:lnTo>
                <a:lnTo>
                  <a:pt x="169311" y="265784"/>
                </a:lnTo>
                <a:cubicBezTo>
                  <a:pt x="169311" y="265784"/>
                  <a:pt x="169311" y="265784"/>
                  <a:pt x="169311" y="265593"/>
                </a:cubicBezTo>
                <a:lnTo>
                  <a:pt x="169311" y="179264"/>
                </a:lnTo>
                <a:cubicBezTo>
                  <a:pt x="169415" y="174053"/>
                  <a:pt x="173670" y="169884"/>
                  <a:pt x="178882" y="169885"/>
                </a:cubicBezTo>
                <a:lnTo>
                  <a:pt x="265498" y="169885"/>
                </a:lnTo>
                <a:cubicBezTo>
                  <a:pt x="265529" y="169662"/>
                  <a:pt x="265498" y="169694"/>
                  <a:pt x="265529" y="169470"/>
                </a:cubicBezTo>
                <a:close/>
              </a:path>
            </a:pathLst>
          </a:custGeom>
          <a:solidFill>
            <a:schemeClr val="bg1"/>
          </a:solidFill>
          <a:ln w="31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0" name="Graphic 69">
            <a:extLst>
              <a:ext uri="{FF2B5EF4-FFF2-40B4-BE49-F238E27FC236}">
                <a16:creationId xmlns:a16="http://schemas.microsoft.com/office/drawing/2014/main" id="{EA9CD603-FA7B-9BCF-3511-1B1C2439245E}"/>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8148183" y="2334373"/>
            <a:ext cx="392268" cy="392268"/>
          </a:xfrm>
          <a:prstGeom prst="rect">
            <a:avLst/>
          </a:prstGeom>
        </p:spPr>
      </p:pic>
      <p:pic>
        <p:nvPicPr>
          <p:cNvPr id="71" name="Graphic 70">
            <a:extLst>
              <a:ext uri="{FF2B5EF4-FFF2-40B4-BE49-F238E27FC236}">
                <a16:creationId xmlns:a16="http://schemas.microsoft.com/office/drawing/2014/main" id="{0D4D481F-CA86-7DD7-FFC9-AFBFF9F79C9D}"/>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738234" y="2993668"/>
            <a:ext cx="292848" cy="292848"/>
          </a:xfrm>
          <a:prstGeom prst="rect">
            <a:avLst/>
          </a:prstGeom>
        </p:spPr>
      </p:pic>
      <p:sp>
        <p:nvSpPr>
          <p:cNvPr id="72" name="Freeform: Shape 462">
            <a:extLst>
              <a:ext uri="{FF2B5EF4-FFF2-40B4-BE49-F238E27FC236}">
                <a16:creationId xmlns:a16="http://schemas.microsoft.com/office/drawing/2014/main" id="{4738004F-B4BD-AFBB-00A6-7DBE754EF2BA}"/>
              </a:ext>
            </a:extLst>
          </p:cNvPr>
          <p:cNvSpPr/>
          <p:nvPr/>
        </p:nvSpPr>
        <p:spPr>
          <a:xfrm>
            <a:off x="847939" y="3136584"/>
            <a:ext cx="83130" cy="83130"/>
          </a:xfrm>
          <a:custGeom>
            <a:avLst/>
            <a:gdLst>
              <a:gd name="connsiteX0" fmla="*/ 284352 w 283933"/>
              <a:gd name="connsiteY0" fmla="*/ 116129 h 283933"/>
              <a:gd name="connsiteX1" fmla="*/ 284352 w 283933"/>
              <a:gd name="connsiteY1" fmla="*/ 169470 h 283933"/>
              <a:gd name="connsiteX2" fmla="*/ 278769 w 283933"/>
              <a:gd name="connsiteY2" fmla="*/ 182901 h 283933"/>
              <a:gd name="connsiteX3" fmla="*/ 278769 w 283933"/>
              <a:gd name="connsiteY3" fmla="*/ 182901 h 283933"/>
              <a:gd name="connsiteX4" fmla="*/ 265402 w 283933"/>
              <a:gd name="connsiteY4" fmla="*/ 188452 h 283933"/>
              <a:gd name="connsiteX5" fmla="*/ 188070 w 283933"/>
              <a:gd name="connsiteY5" fmla="*/ 188452 h 283933"/>
              <a:gd name="connsiteX6" fmla="*/ 188070 w 283933"/>
              <a:gd name="connsiteY6" fmla="*/ 265370 h 283933"/>
              <a:gd name="connsiteX7" fmla="*/ 168928 w 283933"/>
              <a:gd name="connsiteY7" fmla="*/ 284511 h 283933"/>
              <a:gd name="connsiteX8" fmla="*/ 115651 w 283933"/>
              <a:gd name="connsiteY8" fmla="*/ 284511 h 283933"/>
              <a:gd name="connsiteX9" fmla="*/ 96509 w 283933"/>
              <a:gd name="connsiteY9" fmla="*/ 265370 h 283933"/>
              <a:gd name="connsiteX10" fmla="*/ 96509 w 283933"/>
              <a:gd name="connsiteY10" fmla="*/ 188452 h 283933"/>
              <a:gd name="connsiteX11" fmla="*/ 19943 w 283933"/>
              <a:gd name="connsiteY11" fmla="*/ 188452 h 283933"/>
              <a:gd name="connsiteX12" fmla="*/ 801 w 283933"/>
              <a:gd name="connsiteY12" fmla="*/ 169311 h 283933"/>
              <a:gd name="connsiteX13" fmla="*/ 801 w 283933"/>
              <a:gd name="connsiteY13" fmla="*/ 115970 h 283933"/>
              <a:gd name="connsiteX14" fmla="*/ 19943 w 283933"/>
              <a:gd name="connsiteY14" fmla="*/ 96828 h 283933"/>
              <a:gd name="connsiteX15" fmla="*/ 96509 w 283933"/>
              <a:gd name="connsiteY15" fmla="*/ 96828 h 283933"/>
              <a:gd name="connsiteX16" fmla="*/ 96509 w 283933"/>
              <a:gd name="connsiteY16" fmla="*/ 19943 h 283933"/>
              <a:gd name="connsiteX17" fmla="*/ 115651 w 283933"/>
              <a:gd name="connsiteY17" fmla="*/ 801 h 283933"/>
              <a:gd name="connsiteX18" fmla="*/ 169120 w 283933"/>
              <a:gd name="connsiteY18" fmla="*/ 801 h 283933"/>
              <a:gd name="connsiteX19" fmla="*/ 188261 w 283933"/>
              <a:gd name="connsiteY19" fmla="*/ 19943 h 283933"/>
              <a:gd name="connsiteX20" fmla="*/ 188261 w 283933"/>
              <a:gd name="connsiteY20" fmla="*/ 96828 h 283933"/>
              <a:gd name="connsiteX21" fmla="*/ 265498 w 283933"/>
              <a:gd name="connsiteY21" fmla="*/ 96828 h 283933"/>
              <a:gd name="connsiteX22" fmla="*/ 278960 w 283933"/>
              <a:gd name="connsiteY22" fmla="*/ 102443 h 283933"/>
              <a:gd name="connsiteX23" fmla="*/ 279598 w 283933"/>
              <a:gd name="connsiteY23" fmla="*/ 103145 h 283933"/>
              <a:gd name="connsiteX24" fmla="*/ 284543 w 283933"/>
              <a:gd name="connsiteY24" fmla="*/ 115906 h 283933"/>
              <a:gd name="connsiteX25" fmla="*/ 265529 w 283933"/>
              <a:gd name="connsiteY25" fmla="*/ 169470 h 283933"/>
              <a:gd name="connsiteX26" fmla="*/ 265529 w 283933"/>
              <a:gd name="connsiteY26" fmla="*/ 116033 h 283933"/>
              <a:gd name="connsiteX27" fmla="*/ 265529 w 283933"/>
              <a:gd name="connsiteY27" fmla="*/ 116033 h 283933"/>
              <a:gd name="connsiteX28" fmla="*/ 265370 w 283933"/>
              <a:gd name="connsiteY28" fmla="*/ 116033 h 283933"/>
              <a:gd name="connsiteX29" fmla="*/ 178690 w 283933"/>
              <a:gd name="connsiteY29" fmla="*/ 116033 h 283933"/>
              <a:gd name="connsiteX30" fmla="*/ 169120 w 283933"/>
              <a:gd name="connsiteY30" fmla="*/ 106622 h 283933"/>
              <a:gd name="connsiteX31" fmla="*/ 169120 w 283933"/>
              <a:gd name="connsiteY31" fmla="*/ 20326 h 283933"/>
              <a:gd name="connsiteX32" fmla="*/ 169120 w 283933"/>
              <a:gd name="connsiteY32" fmla="*/ 20134 h 283933"/>
              <a:gd name="connsiteX33" fmla="*/ 168896 w 283933"/>
              <a:gd name="connsiteY33" fmla="*/ 20134 h 283933"/>
              <a:gd name="connsiteX34" fmla="*/ 115651 w 283933"/>
              <a:gd name="connsiteY34" fmla="*/ 20134 h 283933"/>
              <a:gd name="connsiteX35" fmla="*/ 115651 w 283933"/>
              <a:gd name="connsiteY35" fmla="*/ 20134 h 283933"/>
              <a:gd name="connsiteX36" fmla="*/ 115651 w 283933"/>
              <a:gd name="connsiteY36" fmla="*/ 20357 h 283933"/>
              <a:gd name="connsiteX37" fmla="*/ 115651 w 283933"/>
              <a:gd name="connsiteY37" fmla="*/ 106654 h 283933"/>
              <a:gd name="connsiteX38" fmla="*/ 106239 w 283933"/>
              <a:gd name="connsiteY38" fmla="*/ 116065 h 283933"/>
              <a:gd name="connsiteX39" fmla="*/ 20102 w 283933"/>
              <a:gd name="connsiteY39" fmla="*/ 116065 h 283933"/>
              <a:gd name="connsiteX40" fmla="*/ 20102 w 283933"/>
              <a:gd name="connsiteY40" fmla="*/ 116065 h 283933"/>
              <a:gd name="connsiteX41" fmla="*/ 20102 w 283933"/>
              <a:gd name="connsiteY41" fmla="*/ 116257 h 283933"/>
              <a:gd name="connsiteX42" fmla="*/ 20102 w 283933"/>
              <a:gd name="connsiteY42" fmla="*/ 169598 h 283933"/>
              <a:gd name="connsiteX43" fmla="*/ 20357 w 283933"/>
              <a:gd name="connsiteY43" fmla="*/ 169853 h 283933"/>
              <a:gd name="connsiteX44" fmla="*/ 106495 w 283933"/>
              <a:gd name="connsiteY44" fmla="*/ 169853 h 283933"/>
              <a:gd name="connsiteX45" fmla="*/ 115906 w 283933"/>
              <a:gd name="connsiteY45" fmla="*/ 179232 h 283933"/>
              <a:gd name="connsiteX46" fmla="*/ 115906 w 283933"/>
              <a:gd name="connsiteY46" fmla="*/ 265561 h 283933"/>
              <a:gd name="connsiteX47" fmla="*/ 115906 w 283933"/>
              <a:gd name="connsiteY47" fmla="*/ 265784 h 283933"/>
              <a:gd name="connsiteX48" fmla="*/ 115906 w 283933"/>
              <a:gd name="connsiteY48" fmla="*/ 265784 h 283933"/>
              <a:gd name="connsiteX49" fmla="*/ 169120 w 283933"/>
              <a:gd name="connsiteY49" fmla="*/ 265784 h 283933"/>
              <a:gd name="connsiteX50" fmla="*/ 169311 w 283933"/>
              <a:gd name="connsiteY50" fmla="*/ 265784 h 283933"/>
              <a:gd name="connsiteX51" fmla="*/ 169311 w 283933"/>
              <a:gd name="connsiteY51" fmla="*/ 265593 h 283933"/>
              <a:gd name="connsiteX52" fmla="*/ 169311 w 283933"/>
              <a:gd name="connsiteY52" fmla="*/ 179264 h 283933"/>
              <a:gd name="connsiteX53" fmla="*/ 178882 w 283933"/>
              <a:gd name="connsiteY53" fmla="*/ 169885 h 283933"/>
              <a:gd name="connsiteX54" fmla="*/ 265498 w 283933"/>
              <a:gd name="connsiteY54" fmla="*/ 169885 h 283933"/>
              <a:gd name="connsiteX55" fmla="*/ 265529 w 283933"/>
              <a:gd name="connsiteY55" fmla="*/ 169470 h 2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3933" h="283933">
                <a:moveTo>
                  <a:pt x="284352" y="116129"/>
                </a:moveTo>
                <a:lnTo>
                  <a:pt x="284352" y="169470"/>
                </a:lnTo>
                <a:cubicBezTo>
                  <a:pt x="284352" y="174512"/>
                  <a:pt x="282342" y="179345"/>
                  <a:pt x="278769" y="182901"/>
                </a:cubicBezTo>
                <a:lnTo>
                  <a:pt x="278769" y="182901"/>
                </a:lnTo>
                <a:cubicBezTo>
                  <a:pt x="275227" y="186453"/>
                  <a:pt x="270418" y="188450"/>
                  <a:pt x="265402" y="188452"/>
                </a:cubicBezTo>
                <a:lnTo>
                  <a:pt x="188070" y="188452"/>
                </a:lnTo>
                <a:lnTo>
                  <a:pt x="188070" y="265370"/>
                </a:lnTo>
                <a:cubicBezTo>
                  <a:pt x="188070" y="275941"/>
                  <a:pt x="179500" y="284511"/>
                  <a:pt x="168928" y="284511"/>
                </a:cubicBezTo>
                <a:lnTo>
                  <a:pt x="115651" y="284511"/>
                </a:lnTo>
                <a:cubicBezTo>
                  <a:pt x="105079" y="284511"/>
                  <a:pt x="96509" y="275941"/>
                  <a:pt x="96509" y="265370"/>
                </a:cubicBezTo>
                <a:lnTo>
                  <a:pt x="96509" y="188452"/>
                </a:lnTo>
                <a:lnTo>
                  <a:pt x="19943" y="188452"/>
                </a:lnTo>
                <a:cubicBezTo>
                  <a:pt x="9371" y="188452"/>
                  <a:pt x="801" y="179882"/>
                  <a:pt x="801" y="169311"/>
                </a:cubicBezTo>
                <a:lnTo>
                  <a:pt x="801" y="115970"/>
                </a:lnTo>
                <a:cubicBezTo>
                  <a:pt x="801" y="105398"/>
                  <a:pt x="9371" y="96828"/>
                  <a:pt x="19943" y="96828"/>
                </a:cubicBezTo>
                <a:lnTo>
                  <a:pt x="96509" y="96828"/>
                </a:lnTo>
                <a:lnTo>
                  <a:pt x="96509" y="19943"/>
                </a:lnTo>
                <a:cubicBezTo>
                  <a:pt x="96509" y="9371"/>
                  <a:pt x="105079" y="801"/>
                  <a:pt x="115651" y="801"/>
                </a:cubicBezTo>
                <a:lnTo>
                  <a:pt x="169120" y="801"/>
                </a:lnTo>
                <a:cubicBezTo>
                  <a:pt x="179691" y="801"/>
                  <a:pt x="188261" y="9371"/>
                  <a:pt x="188261" y="19943"/>
                </a:cubicBezTo>
                <a:lnTo>
                  <a:pt x="188261" y="96828"/>
                </a:lnTo>
                <a:lnTo>
                  <a:pt x="265498" y="96828"/>
                </a:lnTo>
                <a:cubicBezTo>
                  <a:pt x="270550" y="96849"/>
                  <a:pt x="275390" y="98868"/>
                  <a:pt x="278960" y="102443"/>
                </a:cubicBezTo>
                <a:lnTo>
                  <a:pt x="279598" y="103145"/>
                </a:lnTo>
                <a:cubicBezTo>
                  <a:pt x="282763" y="106644"/>
                  <a:pt x="284524" y="111188"/>
                  <a:pt x="284543" y="115906"/>
                </a:cubicBezTo>
                <a:close/>
                <a:moveTo>
                  <a:pt x="265529" y="169470"/>
                </a:moveTo>
                <a:lnTo>
                  <a:pt x="265529" y="116033"/>
                </a:lnTo>
                <a:lnTo>
                  <a:pt x="265529" y="116033"/>
                </a:lnTo>
                <a:lnTo>
                  <a:pt x="265370" y="116033"/>
                </a:lnTo>
                <a:lnTo>
                  <a:pt x="178690" y="116033"/>
                </a:lnTo>
                <a:cubicBezTo>
                  <a:pt x="173466" y="116034"/>
                  <a:pt x="169207" y="111845"/>
                  <a:pt x="169120" y="106622"/>
                </a:cubicBezTo>
                <a:lnTo>
                  <a:pt x="169120" y="20326"/>
                </a:lnTo>
                <a:cubicBezTo>
                  <a:pt x="169144" y="20264"/>
                  <a:pt x="169144" y="20195"/>
                  <a:pt x="169120" y="20134"/>
                </a:cubicBezTo>
                <a:cubicBezTo>
                  <a:pt x="169047" y="20110"/>
                  <a:pt x="168969" y="20110"/>
                  <a:pt x="168896" y="20134"/>
                </a:cubicBezTo>
                <a:lnTo>
                  <a:pt x="115651" y="20134"/>
                </a:lnTo>
                <a:cubicBezTo>
                  <a:pt x="115651" y="20134"/>
                  <a:pt x="115651" y="20134"/>
                  <a:pt x="115651" y="20134"/>
                </a:cubicBezTo>
                <a:cubicBezTo>
                  <a:pt x="115616" y="20204"/>
                  <a:pt x="115616" y="20287"/>
                  <a:pt x="115651" y="20357"/>
                </a:cubicBezTo>
                <a:lnTo>
                  <a:pt x="115651" y="106654"/>
                </a:lnTo>
                <a:cubicBezTo>
                  <a:pt x="115565" y="111816"/>
                  <a:pt x="111401" y="115980"/>
                  <a:pt x="106239" y="116065"/>
                </a:cubicBezTo>
                <a:lnTo>
                  <a:pt x="20102" y="116065"/>
                </a:lnTo>
                <a:lnTo>
                  <a:pt x="20102" y="116065"/>
                </a:lnTo>
                <a:cubicBezTo>
                  <a:pt x="20080" y="116127"/>
                  <a:pt x="20080" y="116195"/>
                  <a:pt x="20102" y="116257"/>
                </a:cubicBezTo>
                <a:lnTo>
                  <a:pt x="20102" y="169598"/>
                </a:lnTo>
                <a:cubicBezTo>
                  <a:pt x="20139" y="169720"/>
                  <a:pt x="20235" y="169816"/>
                  <a:pt x="20357" y="169853"/>
                </a:cubicBezTo>
                <a:lnTo>
                  <a:pt x="106495" y="169853"/>
                </a:lnTo>
                <a:cubicBezTo>
                  <a:pt x="111644" y="169938"/>
                  <a:pt x="115804" y="174083"/>
                  <a:pt x="115906" y="179232"/>
                </a:cubicBezTo>
                <a:lnTo>
                  <a:pt x="115906" y="265561"/>
                </a:lnTo>
                <a:cubicBezTo>
                  <a:pt x="115872" y="265632"/>
                  <a:pt x="115872" y="265714"/>
                  <a:pt x="115906" y="265784"/>
                </a:cubicBezTo>
                <a:cubicBezTo>
                  <a:pt x="115906" y="265784"/>
                  <a:pt x="115906" y="265784"/>
                  <a:pt x="115906" y="265784"/>
                </a:cubicBezTo>
                <a:lnTo>
                  <a:pt x="169120" y="265784"/>
                </a:lnTo>
                <a:lnTo>
                  <a:pt x="169311" y="265784"/>
                </a:lnTo>
                <a:cubicBezTo>
                  <a:pt x="169311" y="265784"/>
                  <a:pt x="169311" y="265784"/>
                  <a:pt x="169311" y="265593"/>
                </a:cubicBezTo>
                <a:lnTo>
                  <a:pt x="169311" y="179264"/>
                </a:lnTo>
                <a:cubicBezTo>
                  <a:pt x="169415" y="174053"/>
                  <a:pt x="173670" y="169884"/>
                  <a:pt x="178882" y="169885"/>
                </a:cubicBezTo>
                <a:lnTo>
                  <a:pt x="265498" y="169885"/>
                </a:lnTo>
                <a:cubicBezTo>
                  <a:pt x="265529" y="169662"/>
                  <a:pt x="265498" y="169694"/>
                  <a:pt x="265529" y="169470"/>
                </a:cubicBezTo>
                <a:close/>
              </a:path>
            </a:pathLst>
          </a:custGeom>
          <a:solidFill>
            <a:schemeClr val="bg1"/>
          </a:solidFill>
          <a:ln w="31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3" name="Group 4">
            <a:extLst>
              <a:ext uri="{FF2B5EF4-FFF2-40B4-BE49-F238E27FC236}">
                <a16:creationId xmlns:a16="http://schemas.microsoft.com/office/drawing/2014/main" id="{619C6F67-DA39-8149-C941-328E5448C036}"/>
              </a:ext>
            </a:extLst>
          </p:cNvPr>
          <p:cNvGrpSpPr>
            <a:grpSpLocks noChangeAspect="1"/>
          </p:cNvGrpSpPr>
          <p:nvPr/>
        </p:nvGrpSpPr>
        <p:grpSpPr bwMode="auto">
          <a:xfrm>
            <a:off x="4460081" y="2987807"/>
            <a:ext cx="293411" cy="317704"/>
            <a:chOff x="3682" y="1991"/>
            <a:chExt cx="314" cy="340"/>
          </a:xfrm>
          <a:solidFill>
            <a:schemeClr val="bg1"/>
          </a:solidFill>
        </p:grpSpPr>
        <p:sp>
          <p:nvSpPr>
            <p:cNvPr id="74" name="Freeform 5">
              <a:extLst>
                <a:ext uri="{FF2B5EF4-FFF2-40B4-BE49-F238E27FC236}">
                  <a16:creationId xmlns:a16="http://schemas.microsoft.com/office/drawing/2014/main" id="{1D4E5CB0-C2AD-A7D3-5679-53BA92D799B3}"/>
                </a:ext>
              </a:extLst>
            </p:cNvPr>
            <p:cNvSpPr>
              <a:spLocks/>
            </p:cNvSpPr>
            <p:nvPr/>
          </p:nvSpPr>
          <p:spPr bwMode="auto">
            <a:xfrm>
              <a:off x="3682" y="1991"/>
              <a:ext cx="314" cy="340"/>
            </a:xfrm>
            <a:custGeom>
              <a:avLst/>
              <a:gdLst>
                <a:gd name="T0" fmla="*/ 88 w 176"/>
                <a:gd name="T1" fmla="*/ 15 h 191"/>
                <a:gd name="T2" fmla="*/ 86 w 176"/>
                <a:gd name="T3" fmla="*/ 15 h 191"/>
                <a:gd name="T4" fmla="*/ 95 w 176"/>
                <a:gd name="T5" fmla="*/ 6 h 191"/>
                <a:gd name="T6" fmla="*/ 89 w 176"/>
                <a:gd name="T7" fmla="*/ 0 h 191"/>
                <a:gd name="T8" fmla="*/ 70 w 176"/>
                <a:gd name="T9" fmla="*/ 19 h 191"/>
                <a:gd name="T10" fmla="*/ 89 w 176"/>
                <a:gd name="T11" fmla="*/ 38 h 191"/>
                <a:gd name="T12" fmla="*/ 95 w 176"/>
                <a:gd name="T13" fmla="*/ 32 h 191"/>
                <a:gd name="T14" fmla="*/ 86 w 176"/>
                <a:gd name="T15" fmla="*/ 23 h 191"/>
                <a:gd name="T16" fmla="*/ 88 w 176"/>
                <a:gd name="T17" fmla="*/ 23 h 191"/>
                <a:gd name="T18" fmla="*/ 168 w 176"/>
                <a:gd name="T19" fmla="*/ 103 h 191"/>
                <a:gd name="T20" fmla="*/ 88 w 176"/>
                <a:gd name="T21" fmla="*/ 183 h 191"/>
                <a:gd name="T22" fmla="*/ 8 w 176"/>
                <a:gd name="T23" fmla="*/ 103 h 191"/>
                <a:gd name="T24" fmla="*/ 62 w 176"/>
                <a:gd name="T25" fmla="*/ 27 h 191"/>
                <a:gd name="T26" fmla="*/ 60 w 176"/>
                <a:gd name="T27" fmla="*/ 20 h 191"/>
                <a:gd name="T28" fmla="*/ 0 w 176"/>
                <a:gd name="T29" fmla="*/ 103 h 191"/>
                <a:gd name="T30" fmla="*/ 88 w 176"/>
                <a:gd name="T31" fmla="*/ 191 h 191"/>
                <a:gd name="T32" fmla="*/ 176 w 176"/>
                <a:gd name="T33" fmla="*/ 103 h 191"/>
                <a:gd name="T34" fmla="*/ 88 w 176"/>
                <a:gd name="T35" fmla="*/ 1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191">
                  <a:moveTo>
                    <a:pt x="88" y="15"/>
                  </a:moveTo>
                  <a:cubicBezTo>
                    <a:pt x="86" y="15"/>
                    <a:pt x="86" y="15"/>
                    <a:pt x="86" y="15"/>
                  </a:cubicBezTo>
                  <a:cubicBezTo>
                    <a:pt x="95" y="6"/>
                    <a:pt x="95" y="6"/>
                    <a:pt x="95" y="6"/>
                  </a:cubicBezTo>
                  <a:cubicBezTo>
                    <a:pt x="89" y="0"/>
                    <a:pt x="89" y="0"/>
                    <a:pt x="89" y="0"/>
                  </a:cubicBezTo>
                  <a:cubicBezTo>
                    <a:pt x="70" y="19"/>
                    <a:pt x="70" y="19"/>
                    <a:pt x="70" y="19"/>
                  </a:cubicBezTo>
                  <a:cubicBezTo>
                    <a:pt x="89" y="38"/>
                    <a:pt x="89" y="38"/>
                    <a:pt x="89" y="38"/>
                  </a:cubicBezTo>
                  <a:cubicBezTo>
                    <a:pt x="95" y="32"/>
                    <a:pt x="95" y="32"/>
                    <a:pt x="95" y="32"/>
                  </a:cubicBezTo>
                  <a:cubicBezTo>
                    <a:pt x="86" y="23"/>
                    <a:pt x="86" y="23"/>
                    <a:pt x="86" y="23"/>
                  </a:cubicBezTo>
                  <a:cubicBezTo>
                    <a:pt x="88" y="23"/>
                    <a:pt x="88" y="23"/>
                    <a:pt x="88" y="23"/>
                  </a:cubicBezTo>
                  <a:cubicBezTo>
                    <a:pt x="132" y="23"/>
                    <a:pt x="168" y="59"/>
                    <a:pt x="168" y="103"/>
                  </a:cubicBezTo>
                  <a:cubicBezTo>
                    <a:pt x="168" y="147"/>
                    <a:pt x="132" y="183"/>
                    <a:pt x="88" y="183"/>
                  </a:cubicBezTo>
                  <a:cubicBezTo>
                    <a:pt x="44" y="183"/>
                    <a:pt x="8" y="147"/>
                    <a:pt x="8" y="103"/>
                  </a:cubicBezTo>
                  <a:cubicBezTo>
                    <a:pt x="8" y="69"/>
                    <a:pt x="30" y="38"/>
                    <a:pt x="62" y="27"/>
                  </a:cubicBezTo>
                  <a:cubicBezTo>
                    <a:pt x="60" y="20"/>
                    <a:pt x="60" y="20"/>
                    <a:pt x="60" y="20"/>
                  </a:cubicBezTo>
                  <a:cubicBezTo>
                    <a:pt x="24" y="32"/>
                    <a:pt x="0" y="65"/>
                    <a:pt x="0" y="103"/>
                  </a:cubicBezTo>
                  <a:cubicBezTo>
                    <a:pt x="0" y="152"/>
                    <a:pt x="39" y="191"/>
                    <a:pt x="88" y="191"/>
                  </a:cubicBezTo>
                  <a:cubicBezTo>
                    <a:pt x="137" y="191"/>
                    <a:pt x="176" y="152"/>
                    <a:pt x="176" y="103"/>
                  </a:cubicBezTo>
                  <a:cubicBezTo>
                    <a:pt x="176" y="54"/>
                    <a:pt x="137" y="15"/>
                    <a:pt x="88"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C2C2C"/>
                </a:solidFill>
                <a:effectLst/>
                <a:uLnTx/>
                <a:uFillTx/>
                <a:latin typeface="Myriad Pro"/>
                <a:ea typeface="+mn-ea"/>
                <a:cs typeface="+mn-cs"/>
              </a:endParaRPr>
            </a:p>
          </p:txBody>
        </p:sp>
        <p:sp>
          <p:nvSpPr>
            <p:cNvPr id="75" name="Freeform 6">
              <a:extLst>
                <a:ext uri="{FF2B5EF4-FFF2-40B4-BE49-F238E27FC236}">
                  <a16:creationId xmlns:a16="http://schemas.microsoft.com/office/drawing/2014/main" id="{A435B00C-D86A-F7CA-6A00-21F3CAB7A1C2}"/>
                </a:ext>
              </a:extLst>
            </p:cNvPr>
            <p:cNvSpPr>
              <a:spLocks noEditPoints="1"/>
            </p:cNvSpPr>
            <p:nvPr/>
          </p:nvSpPr>
          <p:spPr bwMode="auto">
            <a:xfrm>
              <a:off x="3714" y="2057"/>
              <a:ext cx="243" cy="242"/>
            </a:xfrm>
            <a:custGeom>
              <a:avLst/>
              <a:gdLst>
                <a:gd name="T0" fmla="*/ 104 w 243"/>
                <a:gd name="T1" fmla="*/ 0 h 242"/>
                <a:gd name="T2" fmla="*/ 0 w 243"/>
                <a:gd name="T3" fmla="*/ 103 h 242"/>
                <a:gd name="T4" fmla="*/ 32 w 243"/>
                <a:gd name="T5" fmla="*/ 135 h 242"/>
                <a:gd name="T6" fmla="*/ 47 w 243"/>
                <a:gd name="T7" fmla="*/ 121 h 242"/>
                <a:gd name="T8" fmla="*/ 64 w 243"/>
                <a:gd name="T9" fmla="*/ 139 h 242"/>
                <a:gd name="T10" fmla="*/ 104 w 243"/>
                <a:gd name="T11" fmla="*/ 139 h 242"/>
                <a:gd name="T12" fmla="*/ 104 w 243"/>
                <a:gd name="T13" fmla="*/ 178 h 242"/>
                <a:gd name="T14" fmla="*/ 122 w 243"/>
                <a:gd name="T15" fmla="*/ 196 h 242"/>
                <a:gd name="T16" fmla="*/ 107 w 243"/>
                <a:gd name="T17" fmla="*/ 210 h 242"/>
                <a:gd name="T18" fmla="*/ 139 w 243"/>
                <a:gd name="T19" fmla="*/ 242 h 242"/>
                <a:gd name="T20" fmla="*/ 243 w 243"/>
                <a:gd name="T21" fmla="*/ 139 h 242"/>
                <a:gd name="T22" fmla="*/ 211 w 243"/>
                <a:gd name="T23" fmla="*/ 107 h 242"/>
                <a:gd name="T24" fmla="*/ 197 w 243"/>
                <a:gd name="T25" fmla="*/ 121 h 242"/>
                <a:gd name="T26" fmla="*/ 179 w 243"/>
                <a:gd name="T27" fmla="*/ 103 h 242"/>
                <a:gd name="T28" fmla="*/ 139 w 243"/>
                <a:gd name="T29" fmla="*/ 103 h 242"/>
                <a:gd name="T30" fmla="*/ 139 w 243"/>
                <a:gd name="T31" fmla="*/ 64 h 242"/>
                <a:gd name="T32" fmla="*/ 122 w 243"/>
                <a:gd name="T33" fmla="*/ 46 h 242"/>
                <a:gd name="T34" fmla="*/ 136 w 243"/>
                <a:gd name="T35" fmla="*/ 32 h 242"/>
                <a:gd name="T36" fmla="*/ 104 w 243"/>
                <a:gd name="T37" fmla="*/ 0 h 242"/>
                <a:gd name="T38" fmla="*/ 22 w 243"/>
                <a:gd name="T39" fmla="*/ 103 h 242"/>
                <a:gd name="T40" fmla="*/ 104 w 243"/>
                <a:gd name="T41" fmla="*/ 21 h 242"/>
                <a:gd name="T42" fmla="*/ 114 w 243"/>
                <a:gd name="T43" fmla="*/ 32 h 242"/>
                <a:gd name="T44" fmla="*/ 32 w 243"/>
                <a:gd name="T45" fmla="*/ 114 h 242"/>
                <a:gd name="T46" fmla="*/ 22 w 243"/>
                <a:gd name="T47" fmla="*/ 103 h 242"/>
                <a:gd name="T48" fmla="*/ 222 w 243"/>
                <a:gd name="T49" fmla="*/ 139 h 242"/>
                <a:gd name="T50" fmla="*/ 139 w 243"/>
                <a:gd name="T51" fmla="*/ 221 h 242"/>
                <a:gd name="T52" fmla="*/ 129 w 243"/>
                <a:gd name="T53" fmla="*/ 210 h 242"/>
                <a:gd name="T54" fmla="*/ 211 w 243"/>
                <a:gd name="T55" fmla="*/ 128 h 242"/>
                <a:gd name="T56" fmla="*/ 222 w 243"/>
                <a:gd name="T57" fmla="*/ 139 h 242"/>
                <a:gd name="T58" fmla="*/ 125 w 243"/>
                <a:gd name="T59" fmla="*/ 71 h 242"/>
                <a:gd name="T60" fmla="*/ 125 w 243"/>
                <a:gd name="T61" fmla="*/ 117 h 242"/>
                <a:gd name="T62" fmla="*/ 172 w 243"/>
                <a:gd name="T63" fmla="*/ 117 h 242"/>
                <a:gd name="T64" fmla="*/ 186 w 243"/>
                <a:gd name="T65" fmla="*/ 132 h 242"/>
                <a:gd name="T66" fmla="*/ 132 w 243"/>
                <a:gd name="T67" fmla="*/ 185 h 242"/>
                <a:gd name="T68" fmla="*/ 118 w 243"/>
                <a:gd name="T69" fmla="*/ 171 h 242"/>
                <a:gd name="T70" fmla="*/ 118 w 243"/>
                <a:gd name="T71" fmla="*/ 124 h 242"/>
                <a:gd name="T72" fmla="*/ 72 w 243"/>
                <a:gd name="T73" fmla="*/ 124 h 242"/>
                <a:gd name="T74" fmla="*/ 57 w 243"/>
                <a:gd name="T75" fmla="*/ 110 h 242"/>
                <a:gd name="T76" fmla="*/ 111 w 243"/>
                <a:gd name="T77" fmla="*/ 57 h 242"/>
                <a:gd name="T78" fmla="*/ 125 w 243"/>
                <a:gd name="T79" fmla="*/ 7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3" h="242">
                  <a:moveTo>
                    <a:pt x="104" y="0"/>
                  </a:moveTo>
                  <a:lnTo>
                    <a:pt x="0" y="103"/>
                  </a:lnTo>
                  <a:lnTo>
                    <a:pt x="32" y="135"/>
                  </a:lnTo>
                  <a:lnTo>
                    <a:pt x="47" y="121"/>
                  </a:lnTo>
                  <a:lnTo>
                    <a:pt x="64" y="139"/>
                  </a:lnTo>
                  <a:lnTo>
                    <a:pt x="104" y="139"/>
                  </a:lnTo>
                  <a:lnTo>
                    <a:pt x="104" y="178"/>
                  </a:lnTo>
                  <a:lnTo>
                    <a:pt x="122" y="196"/>
                  </a:lnTo>
                  <a:lnTo>
                    <a:pt x="107" y="210"/>
                  </a:lnTo>
                  <a:lnTo>
                    <a:pt x="139" y="242"/>
                  </a:lnTo>
                  <a:lnTo>
                    <a:pt x="243" y="139"/>
                  </a:lnTo>
                  <a:lnTo>
                    <a:pt x="211" y="107"/>
                  </a:lnTo>
                  <a:lnTo>
                    <a:pt x="197" y="121"/>
                  </a:lnTo>
                  <a:lnTo>
                    <a:pt x="179" y="103"/>
                  </a:lnTo>
                  <a:lnTo>
                    <a:pt x="139" y="103"/>
                  </a:lnTo>
                  <a:lnTo>
                    <a:pt x="139" y="64"/>
                  </a:lnTo>
                  <a:lnTo>
                    <a:pt x="122" y="46"/>
                  </a:lnTo>
                  <a:lnTo>
                    <a:pt x="136" y="32"/>
                  </a:lnTo>
                  <a:lnTo>
                    <a:pt x="104" y="0"/>
                  </a:lnTo>
                  <a:close/>
                  <a:moveTo>
                    <a:pt x="22" y="103"/>
                  </a:moveTo>
                  <a:lnTo>
                    <a:pt x="104" y="21"/>
                  </a:lnTo>
                  <a:lnTo>
                    <a:pt x="114" y="32"/>
                  </a:lnTo>
                  <a:lnTo>
                    <a:pt x="32" y="114"/>
                  </a:lnTo>
                  <a:lnTo>
                    <a:pt x="22" y="103"/>
                  </a:lnTo>
                  <a:close/>
                  <a:moveTo>
                    <a:pt x="222" y="139"/>
                  </a:moveTo>
                  <a:lnTo>
                    <a:pt x="139" y="221"/>
                  </a:lnTo>
                  <a:lnTo>
                    <a:pt x="129" y="210"/>
                  </a:lnTo>
                  <a:lnTo>
                    <a:pt x="211" y="128"/>
                  </a:lnTo>
                  <a:lnTo>
                    <a:pt x="222" y="139"/>
                  </a:lnTo>
                  <a:close/>
                  <a:moveTo>
                    <a:pt x="125" y="71"/>
                  </a:moveTo>
                  <a:lnTo>
                    <a:pt x="125" y="117"/>
                  </a:lnTo>
                  <a:lnTo>
                    <a:pt x="172" y="117"/>
                  </a:lnTo>
                  <a:lnTo>
                    <a:pt x="186" y="132"/>
                  </a:lnTo>
                  <a:lnTo>
                    <a:pt x="132" y="185"/>
                  </a:lnTo>
                  <a:lnTo>
                    <a:pt x="118" y="171"/>
                  </a:lnTo>
                  <a:lnTo>
                    <a:pt x="118" y="124"/>
                  </a:lnTo>
                  <a:lnTo>
                    <a:pt x="72" y="124"/>
                  </a:lnTo>
                  <a:lnTo>
                    <a:pt x="57" y="110"/>
                  </a:lnTo>
                  <a:lnTo>
                    <a:pt x="111" y="57"/>
                  </a:lnTo>
                  <a:lnTo>
                    <a:pt x="125" y="7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C2C2C"/>
                </a:solidFill>
                <a:effectLst/>
                <a:uLnTx/>
                <a:uFillTx/>
                <a:latin typeface="Myriad Pro"/>
                <a:ea typeface="+mn-ea"/>
                <a:cs typeface="+mn-cs"/>
              </a:endParaRPr>
            </a:p>
          </p:txBody>
        </p:sp>
      </p:grpSp>
      <p:pic>
        <p:nvPicPr>
          <p:cNvPr id="76" name="Graphic 75">
            <a:extLst>
              <a:ext uri="{FF2B5EF4-FFF2-40B4-BE49-F238E27FC236}">
                <a16:creationId xmlns:a16="http://schemas.microsoft.com/office/drawing/2014/main" id="{BC227BE7-B424-B5F5-60EC-E5007663EED7}"/>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8162401" y="2993912"/>
            <a:ext cx="363832" cy="363832"/>
          </a:xfrm>
          <a:prstGeom prst="rect">
            <a:avLst/>
          </a:prstGeom>
        </p:spPr>
      </p:pic>
      <p:pic>
        <p:nvPicPr>
          <p:cNvPr id="77" name="Graphic 76">
            <a:extLst>
              <a:ext uri="{FF2B5EF4-FFF2-40B4-BE49-F238E27FC236}">
                <a16:creationId xmlns:a16="http://schemas.microsoft.com/office/drawing/2014/main" id="{0D659DCA-C361-E8DE-E73B-A30E02BADF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753286" y="3620704"/>
            <a:ext cx="250825" cy="304766"/>
          </a:xfrm>
          <a:prstGeom prst="rect">
            <a:avLst/>
          </a:prstGeom>
        </p:spPr>
      </p:pic>
      <p:pic>
        <p:nvPicPr>
          <p:cNvPr id="78" name="Graphic 77">
            <a:extLst>
              <a:ext uri="{FF2B5EF4-FFF2-40B4-BE49-F238E27FC236}">
                <a16:creationId xmlns:a16="http://schemas.microsoft.com/office/drawing/2014/main" id="{FC51A76B-AE01-FE21-95B9-163CA67E53C3}"/>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6307537" y="3602437"/>
            <a:ext cx="282570" cy="282570"/>
          </a:xfrm>
          <a:prstGeom prst="rect">
            <a:avLst/>
          </a:prstGeom>
        </p:spPr>
      </p:pic>
      <p:grpSp>
        <p:nvGrpSpPr>
          <p:cNvPr id="96" name="Graphic 94">
            <a:extLst>
              <a:ext uri="{FF2B5EF4-FFF2-40B4-BE49-F238E27FC236}">
                <a16:creationId xmlns:a16="http://schemas.microsoft.com/office/drawing/2014/main" id="{E4C52606-D2B4-4984-2B0F-491A9BFFA68B}"/>
              </a:ext>
            </a:extLst>
          </p:cNvPr>
          <p:cNvGrpSpPr/>
          <p:nvPr/>
        </p:nvGrpSpPr>
        <p:grpSpPr>
          <a:xfrm>
            <a:off x="4464844" y="4253279"/>
            <a:ext cx="288132" cy="288037"/>
            <a:chOff x="2657527" y="7985520"/>
            <a:chExt cx="1718518" cy="1717949"/>
          </a:xfrm>
          <a:solidFill>
            <a:schemeClr val="bg1"/>
          </a:solidFill>
        </p:grpSpPr>
        <p:sp>
          <p:nvSpPr>
            <p:cNvPr id="97" name="Freeform: Shape 96">
              <a:extLst>
                <a:ext uri="{FF2B5EF4-FFF2-40B4-BE49-F238E27FC236}">
                  <a16:creationId xmlns:a16="http://schemas.microsoft.com/office/drawing/2014/main" id="{125A7EF7-036B-4735-58FB-2EF6368E925B}"/>
                </a:ext>
              </a:extLst>
            </p:cNvPr>
            <p:cNvSpPr/>
            <p:nvPr/>
          </p:nvSpPr>
          <p:spPr>
            <a:xfrm>
              <a:off x="2852276" y="8171124"/>
              <a:ext cx="1175924" cy="1188570"/>
            </a:xfrm>
            <a:custGeom>
              <a:avLst/>
              <a:gdLst>
                <a:gd name="connsiteX0" fmla="*/ 561271 w 1175924"/>
                <a:gd name="connsiteY0" fmla="*/ 1109125 h 1188570"/>
                <a:gd name="connsiteX1" fmla="*/ 623441 w 1175924"/>
                <a:gd name="connsiteY1" fmla="*/ 902175 h 1188570"/>
                <a:gd name="connsiteX2" fmla="*/ 526539 w 1175924"/>
                <a:gd name="connsiteY2" fmla="*/ 707123 h 1188570"/>
                <a:gd name="connsiteX3" fmla="*/ 299824 w 1175924"/>
                <a:gd name="connsiteY3" fmla="*/ 630847 h 1188570"/>
                <a:gd name="connsiteX4" fmla="*/ 270658 w 1175924"/>
                <a:gd name="connsiteY4" fmla="*/ 613770 h 1188570"/>
                <a:gd name="connsiteX5" fmla="*/ 319302 w 1175924"/>
                <a:gd name="connsiteY5" fmla="*/ 357226 h 1188570"/>
                <a:gd name="connsiteX6" fmla="*/ 581421 w 1175924"/>
                <a:gd name="connsiteY6" fmla="*/ 270205 h 1188570"/>
                <a:gd name="connsiteX7" fmla="*/ 613371 w 1175924"/>
                <a:gd name="connsiteY7" fmla="*/ 305607 h 1188570"/>
                <a:gd name="connsiteX8" fmla="*/ 708067 w 1175924"/>
                <a:gd name="connsiteY8" fmla="*/ 509487 h 1188570"/>
                <a:gd name="connsiteX9" fmla="*/ 910603 w 1175924"/>
                <a:gd name="connsiteY9" fmla="*/ 589599 h 1188570"/>
                <a:gd name="connsiteX10" fmla="*/ 1111604 w 1175924"/>
                <a:gd name="connsiteY10" fmla="*/ 510253 h 1188570"/>
                <a:gd name="connsiteX11" fmla="*/ 1175886 w 1175924"/>
                <a:gd name="connsiteY11" fmla="*/ 340433 h 1188570"/>
                <a:gd name="connsiteX12" fmla="*/ 1076776 w 1175924"/>
                <a:gd name="connsiteY12" fmla="*/ 108347 h 1188570"/>
                <a:gd name="connsiteX13" fmla="*/ 953298 w 1175924"/>
                <a:gd name="connsiteY13" fmla="*/ 41378 h 1188570"/>
                <a:gd name="connsiteX14" fmla="*/ 169912 w 1175924"/>
                <a:gd name="connsiteY14" fmla="*/ 220023 h 1188570"/>
                <a:gd name="connsiteX15" fmla="*/ 5466 w 1175924"/>
                <a:gd name="connsiteY15" fmla="*/ 739645 h 1188570"/>
                <a:gd name="connsiteX16" fmla="*/ 81068 w 1175924"/>
                <a:gd name="connsiteY16" fmla="*/ 992161 h 1188570"/>
                <a:gd name="connsiteX17" fmla="*/ 157727 w 1175924"/>
                <a:gd name="connsiteY17" fmla="*/ 1108348 h 1188570"/>
                <a:gd name="connsiteX18" fmla="*/ 360263 w 1175924"/>
                <a:gd name="connsiteY18" fmla="*/ 1188460 h 1188570"/>
                <a:gd name="connsiteX19" fmla="*/ 561263 w 1175924"/>
                <a:gd name="connsiteY19" fmla="*/ 1109115 h 1188570"/>
                <a:gd name="connsiteX20" fmla="*/ 208864 w 1175924"/>
                <a:gd name="connsiteY20" fmla="*/ 1052805 h 1188570"/>
                <a:gd name="connsiteX21" fmla="*/ 151297 w 1175924"/>
                <a:gd name="connsiteY21" fmla="*/ 964440 h 1188570"/>
                <a:gd name="connsiteX22" fmla="*/ 148705 w 1175924"/>
                <a:gd name="connsiteY22" fmla="*/ 958779 h 1188570"/>
                <a:gd name="connsiteX23" fmla="*/ 79914 w 1175924"/>
                <a:gd name="connsiteY23" fmla="*/ 727364 h 1188570"/>
                <a:gd name="connsiteX24" fmla="*/ 225364 w 1175924"/>
                <a:gd name="connsiteY24" fmla="*/ 271062 h 1188570"/>
                <a:gd name="connsiteX25" fmla="*/ 681101 w 1175924"/>
                <a:gd name="connsiteY25" fmla="*/ 75435 h 1188570"/>
                <a:gd name="connsiteX26" fmla="*/ 929221 w 1175924"/>
                <a:gd name="connsiteY26" fmla="*/ 112948 h 1188570"/>
                <a:gd name="connsiteX27" fmla="*/ 932674 w 1175924"/>
                <a:gd name="connsiteY27" fmla="*/ 114004 h 1188570"/>
                <a:gd name="connsiteX28" fmla="*/ 1025548 w 1175924"/>
                <a:gd name="connsiteY28" fmla="*/ 163893 h 1188570"/>
                <a:gd name="connsiteX29" fmla="*/ 1055867 w 1175924"/>
                <a:gd name="connsiteY29" fmla="*/ 459293 h 1188570"/>
                <a:gd name="connsiteX30" fmla="*/ 759015 w 1175924"/>
                <a:gd name="connsiteY30" fmla="*/ 454017 h 1188570"/>
                <a:gd name="connsiteX31" fmla="*/ 688688 w 1175924"/>
                <a:gd name="connsiteY31" fmla="*/ 301756 h 1188570"/>
                <a:gd name="connsiteX32" fmla="*/ 592363 w 1175924"/>
                <a:gd name="connsiteY32" fmla="*/ 195643 h 1188570"/>
                <a:gd name="connsiteX33" fmla="*/ 263753 w 1175924"/>
                <a:gd name="connsiteY33" fmla="*/ 306266 h 1188570"/>
                <a:gd name="connsiteX34" fmla="*/ 182013 w 1175924"/>
                <a:gd name="connsiteY34" fmla="*/ 517437 h 1188570"/>
                <a:gd name="connsiteX35" fmla="*/ 199857 w 1175924"/>
                <a:gd name="connsiteY35" fmla="*/ 640053 h 1188570"/>
                <a:gd name="connsiteX36" fmla="*/ 200626 w 1175924"/>
                <a:gd name="connsiteY36" fmla="*/ 641971 h 1188570"/>
                <a:gd name="connsiteX37" fmla="*/ 306164 w 1175924"/>
                <a:gd name="connsiteY37" fmla="*/ 705966 h 1188570"/>
                <a:gd name="connsiteX38" fmla="*/ 475407 w 1175924"/>
                <a:gd name="connsiteY38" fmla="*/ 762573 h 1188570"/>
                <a:gd name="connsiteX39" fmla="*/ 548420 w 1175924"/>
                <a:gd name="connsiteY39" fmla="*/ 910420 h 1188570"/>
                <a:gd name="connsiteX40" fmla="*/ 505725 w 1175924"/>
                <a:gd name="connsiteY40" fmla="*/ 1057980 h 1188570"/>
                <a:gd name="connsiteX41" fmla="*/ 208876 w 1175924"/>
                <a:gd name="connsiteY41" fmla="*/ 1052798 h 118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75924" h="1188570">
                  <a:moveTo>
                    <a:pt x="561271" y="1109125"/>
                  </a:moveTo>
                  <a:cubicBezTo>
                    <a:pt x="610298" y="1055779"/>
                    <a:pt x="632364" y="982287"/>
                    <a:pt x="623441" y="902175"/>
                  </a:cubicBezTo>
                  <a:cubicBezTo>
                    <a:pt x="615095" y="827147"/>
                    <a:pt x="579788" y="756054"/>
                    <a:pt x="526539" y="707123"/>
                  </a:cubicBezTo>
                  <a:cubicBezTo>
                    <a:pt x="466957" y="652339"/>
                    <a:pt x="382144" y="623845"/>
                    <a:pt x="299824" y="630847"/>
                  </a:cubicBezTo>
                  <a:cubicBezTo>
                    <a:pt x="287448" y="631903"/>
                    <a:pt x="275838" y="625090"/>
                    <a:pt x="270658" y="613770"/>
                  </a:cubicBezTo>
                  <a:cubicBezTo>
                    <a:pt x="265765" y="598994"/>
                    <a:pt x="223740" y="461221"/>
                    <a:pt x="319302" y="357226"/>
                  </a:cubicBezTo>
                  <a:cubicBezTo>
                    <a:pt x="420043" y="247564"/>
                    <a:pt x="579309" y="269917"/>
                    <a:pt x="581421" y="270205"/>
                  </a:cubicBezTo>
                  <a:cubicBezTo>
                    <a:pt x="598978" y="272602"/>
                    <a:pt x="612410" y="287569"/>
                    <a:pt x="613371" y="305607"/>
                  </a:cubicBezTo>
                  <a:cubicBezTo>
                    <a:pt x="617497" y="383705"/>
                    <a:pt x="651939" y="457964"/>
                    <a:pt x="708067" y="509487"/>
                  </a:cubicBezTo>
                  <a:cubicBezTo>
                    <a:pt x="761316" y="558418"/>
                    <a:pt x="835096" y="587585"/>
                    <a:pt x="910603" y="589599"/>
                  </a:cubicBezTo>
                  <a:cubicBezTo>
                    <a:pt x="991194" y="591709"/>
                    <a:pt x="1062577" y="563598"/>
                    <a:pt x="1111604" y="510253"/>
                  </a:cubicBezTo>
                  <a:cubicBezTo>
                    <a:pt x="1153820" y="464296"/>
                    <a:pt x="1174830" y="403467"/>
                    <a:pt x="1175886" y="340433"/>
                  </a:cubicBezTo>
                  <a:cubicBezTo>
                    <a:pt x="1177229" y="256868"/>
                    <a:pt x="1143362" y="169463"/>
                    <a:pt x="1076776" y="108347"/>
                  </a:cubicBezTo>
                  <a:cubicBezTo>
                    <a:pt x="1042525" y="76975"/>
                    <a:pt x="999926" y="53755"/>
                    <a:pt x="953298" y="41378"/>
                  </a:cubicBezTo>
                  <a:cubicBezTo>
                    <a:pt x="914056" y="27658"/>
                    <a:pt x="476659" y="-113762"/>
                    <a:pt x="169912" y="220023"/>
                  </a:cubicBezTo>
                  <a:cubicBezTo>
                    <a:pt x="38086" y="363457"/>
                    <a:pt x="-18808" y="543153"/>
                    <a:pt x="5466" y="739645"/>
                  </a:cubicBezTo>
                  <a:cubicBezTo>
                    <a:pt x="21008" y="865522"/>
                    <a:pt x="66294" y="964632"/>
                    <a:pt x="81068" y="992161"/>
                  </a:cubicBezTo>
                  <a:cubicBezTo>
                    <a:pt x="97379" y="1037061"/>
                    <a:pt x="123859" y="1077165"/>
                    <a:pt x="157727" y="1108348"/>
                  </a:cubicBezTo>
                  <a:cubicBezTo>
                    <a:pt x="210976" y="1157280"/>
                    <a:pt x="284756" y="1186446"/>
                    <a:pt x="360263" y="1188460"/>
                  </a:cubicBezTo>
                  <a:cubicBezTo>
                    <a:pt x="440952" y="1190570"/>
                    <a:pt x="512332" y="1162364"/>
                    <a:pt x="561263" y="1109115"/>
                  </a:cubicBezTo>
                  <a:close/>
                  <a:moveTo>
                    <a:pt x="208864" y="1052805"/>
                  </a:moveTo>
                  <a:cubicBezTo>
                    <a:pt x="183342" y="1029396"/>
                    <a:pt x="163481" y="998790"/>
                    <a:pt x="151297" y="964440"/>
                  </a:cubicBezTo>
                  <a:cubicBezTo>
                    <a:pt x="150626" y="962522"/>
                    <a:pt x="149761" y="960602"/>
                    <a:pt x="148705" y="958779"/>
                  </a:cubicBezTo>
                  <a:cubicBezTo>
                    <a:pt x="147556" y="956669"/>
                    <a:pt x="95648" y="860150"/>
                    <a:pt x="79914" y="727364"/>
                  </a:cubicBezTo>
                  <a:cubicBezTo>
                    <a:pt x="59191" y="552268"/>
                    <a:pt x="108120" y="398757"/>
                    <a:pt x="225364" y="271062"/>
                  </a:cubicBezTo>
                  <a:cubicBezTo>
                    <a:pt x="343183" y="142785"/>
                    <a:pt x="496498" y="76970"/>
                    <a:pt x="681101" y="75435"/>
                  </a:cubicBezTo>
                  <a:cubicBezTo>
                    <a:pt x="820890" y="74187"/>
                    <a:pt x="927378" y="112277"/>
                    <a:pt x="929221" y="112948"/>
                  </a:cubicBezTo>
                  <a:cubicBezTo>
                    <a:pt x="930372" y="113333"/>
                    <a:pt x="931524" y="113716"/>
                    <a:pt x="932674" y="114004"/>
                  </a:cubicBezTo>
                  <a:cubicBezTo>
                    <a:pt x="967981" y="123214"/>
                    <a:pt x="1000029" y="140483"/>
                    <a:pt x="1025548" y="163893"/>
                  </a:cubicBezTo>
                  <a:cubicBezTo>
                    <a:pt x="1119188" y="249954"/>
                    <a:pt x="1118805" y="390799"/>
                    <a:pt x="1055867" y="459293"/>
                  </a:cubicBezTo>
                  <a:cubicBezTo>
                    <a:pt x="992928" y="527797"/>
                    <a:pt x="852660" y="540078"/>
                    <a:pt x="759015" y="454017"/>
                  </a:cubicBezTo>
                  <a:cubicBezTo>
                    <a:pt x="717378" y="415736"/>
                    <a:pt x="691758" y="360281"/>
                    <a:pt x="688688" y="301756"/>
                  </a:cubicBezTo>
                  <a:cubicBezTo>
                    <a:pt x="685812" y="247549"/>
                    <a:pt x="645038" y="202936"/>
                    <a:pt x="592363" y="195643"/>
                  </a:cubicBezTo>
                  <a:cubicBezTo>
                    <a:pt x="584302" y="194396"/>
                    <a:pt x="392129" y="166477"/>
                    <a:pt x="263753" y="306266"/>
                  </a:cubicBezTo>
                  <a:cubicBezTo>
                    <a:pt x="200626" y="374961"/>
                    <a:pt x="183067" y="453730"/>
                    <a:pt x="182013" y="517437"/>
                  </a:cubicBezTo>
                  <a:cubicBezTo>
                    <a:pt x="180861" y="585173"/>
                    <a:pt x="198513" y="636118"/>
                    <a:pt x="199857" y="640053"/>
                  </a:cubicBezTo>
                  <a:cubicBezTo>
                    <a:pt x="200144" y="640723"/>
                    <a:pt x="200336" y="641394"/>
                    <a:pt x="200626" y="641971"/>
                  </a:cubicBezTo>
                  <a:cubicBezTo>
                    <a:pt x="218278" y="684187"/>
                    <a:pt x="260686" y="709898"/>
                    <a:pt x="306164" y="705966"/>
                  </a:cubicBezTo>
                  <a:cubicBezTo>
                    <a:pt x="367855" y="700688"/>
                    <a:pt x="431176" y="721892"/>
                    <a:pt x="475407" y="762573"/>
                  </a:cubicBezTo>
                  <a:cubicBezTo>
                    <a:pt x="515415" y="799319"/>
                    <a:pt x="541990" y="853239"/>
                    <a:pt x="548420" y="910420"/>
                  </a:cubicBezTo>
                  <a:cubicBezTo>
                    <a:pt x="554848" y="968562"/>
                    <a:pt x="539689" y="1020947"/>
                    <a:pt x="505725" y="1057980"/>
                  </a:cubicBezTo>
                  <a:cubicBezTo>
                    <a:pt x="442787" y="1126484"/>
                    <a:pt x="302519" y="1138861"/>
                    <a:pt x="208876" y="1052798"/>
                  </a:cubicBezTo>
                  <a:close/>
                </a:path>
              </a:pathLst>
            </a:custGeom>
            <a:grpFill/>
            <a:ln w="24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sp>
          <p:nvSpPr>
            <p:cNvPr id="98" name="Freeform: Shape 97">
              <a:extLst>
                <a:ext uri="{FF2B5EF4-FFF2-40B4-BE49-F238E27FC236}">
                  <a16:creationId xmlns:a16="http://schemas.microsoft.com/office/drawing/2014/main" id="{83043150-FAA3-EAE1-056D-427B8DCE64D6}"/>
                </a:ext>
              </a:extLst>
            </p:cNvPr>
            <p:cNvSpPr/>
            <p:nvPr/>
          </p:nvSpPr>
          <p:spPr>
            <a:xfrm>
              <a:off x="2657527" y="7985520"/>
              <a:ext cx="1718518" cy="1717949"/>
            </a:xfrm>
            <a:custGeom>
              <a:avLst/>
              <a:gdLst>
                <a:gd name="connsiteX0" fmla="*/ 1233617 w 1718518"/>
                <a:gd name="connsiteY0" fmla="*/ 85079 h 1717949"/>
                <a:gd name="connsiteX1" fmla="*/ 793133 w 1718518"/>
                <a:gd name="connsiteY1" fmla="*/ 2567 h 1717949"/>
                <a:gd name="connsiteX2" fmla="*/ 793325 w 1718518"/>
                <a:gd name="connsiteY2" fmla="*/ 2280 h 1717949"/>
                <a:gd name="connsiteX3" fmla="*/ 785937 w 1718518"/>
                <a:gd name="connsiteY3" fmla="*/ 3046 h 1717949"/>
                <a:gd name="connsiteX4" fmla="*/ 774425 w 1718518"/>
                <a:gd name="connsiteY4" fmla="*/ 4198 h 1717949"/>
                <a:gd name="connsiteX5" fmla="*/ 744971 w 1718518"/>
                <a:gd name="connsiteY5" fmla="*/ 7556 h 1717949"/>
                <a:gd name="connsiteX6" fmla="*/ 735281 w 1718518"/>
                <a:gd name="connsiteY6" fmla="*/ 8995 h 1717949"/>
                <a:gd name="connsiteX7" fmla="*/ 704292 w 1718518"/>
                <a:gd name="connsiteY7" fmla="*/ 14079 h 1717949"/>
                <a:gd name="connsiteX8" fmla="*/ 695944 w 1718518"/>
                <a:gd name="connsiteY8" fmla="*/ 15614 h 1717949"/>
                <a:gd name="connsiteX9" fmla="*/ 664186 w 1718518"/>
                <a:gd name="connsiteY9" fmla="*/ 22332 h 1717949"/>
                <a:gd name="connsiteX10" fmla="*/ 656319 w 1718518"/>
                <a:gd name="connsiteY10" fmla="*/ 24154 h 1717949"/>
                <a:gd name="connsiteX11" fmla="*/ 624946 w 1718518"/>
                <a:gd name="connsiteY11" fmla="*/ 32405 h 1717949"/>
                <a:gd name="connsiteX12" fmla="*/ 616792 w 1718518"/>
                <a:gd name="connsiteY12" fmla="*/ 34708 h 1717949"/>
                <a:gd name="connsiteX13" fmla="*/ 586665 w 1718518"/>
                <a:gd name="connsiteY13" fmla="*/ 44206 h 1717949"/>
                <a:gd name="connsiteX14" fmla="*/ 577742 w 1718518"/>
                <a:gd name="connsiteY14" fmla="*/ 47181 h 1717949"/>
                <a:gd name="connsiteX15" fmla="*/ 549631 w 1718518"/>
                <a:gd name="connsiteY15" fmla="*/ 57543 h 1717949"/>
                <a:gd name="connsiteX16" fmla="*/ 539364 w 1718518"/>
                <a:gd name="connsiteY16" fmla="*/ 61475 h 1717949"/>
                <a:gd name="connsiteX17" fmla="*/ 514324 w 1718518"/>
                <a:gd name="connsiteY17" fmla="*/ 72125 h 1717949"/>
                <a:gd name="connsiteX18" fmla="*/ 441600 w 1718518"/>
                <a:gd name="connsiteY18" fmla="*/ 108201 h 1717949"/>
                <a:gd name="connsiteX19" fmla="*/ 436229 w 1718518"/>
                <a:gd name="connsiteY19" fmla="*/ 111080 h 1717949"/>
                <a:gd name="connsiteX20" fmla="*/ 408884 w 1718518"/>
                <a:gd name="connsiteY20" fmla="*/ 127295 h 1717949"/>
                <a:gd name="connsiteX21" fmla="*/ 404087 w 1718518"/>
                <a:gd name="connsiteY21" fmla="*/ 130174 h 1717949"/>
                <a:gd name="connsiteX22" fmla="*/ 376743 w 1718518"/>
                <a:gd name="connsiteY22" fmla="*/ 148018 h 1717949"/>
                <a:gd name="connsiteX23" fmla="*/ 373287 w 1718518"/>
                <a:gd name="connsiteY23" fmla="*/ 150321 h 1717949"/>
                <a:gd name="connsiteX24" fmla="*/ 345464 w 1718518"/>
                <a:gd name="connsiteY24" fmla="*/ 170182 h 1717949"/>
                <a:gd name="connsiteX25" fmla="*/ 344890 w 1718518"/>
                <a:gd name="connsiteY25" fmla="*/ 170565 h 1717949"/>
                <a:gd name="connsiteX26" fmla="*/ 226975 w 1718518"/>
                <a:gd name="connsiteY26" fmla="*/ 276965 h 1717949"/>
                <a:gd name="connsiteX27" fmla="*/ 64447 w 1718518"/>
                <a:gd name="connsiteY27" fmla="*/ 532085 h 1717949"/>
                <a:gd name="connsiteX28" fmla="*/ 60994 w 1718518"/>
                <a:gd name="connsiteY28" fmla="*/ 540912 h 1717949"/>
                <a:gd name="connsiteX29" fmla="*/ 49480 w 1718518"/>
                <a:gd name="connsiteY29" fmla="*/ 571135 h 1717949"/>
                <a:gd name="connsiteX30" fmla="*/ 43821 w 1718518"/>
                <a:gd name="connsiteY30" fmla="*/ 587925 h 1717949"/>
                <a:gd name="connsiteX31" fmla="*/ 36720 w 1718518"/>
                <a:gd name="connsiteY31" fmla="*/ 610278 h 1717949"/>
                <a:gd name="connsiteX32" fmla="*/ 29909 w 1718518"/>
                <a:gd name="connsiteY32" fmla="*/ 634361 h 1717949"/>
                <a:gd name="connsiteX33" fmla="*/ 26070 w 1718518"/>
                <a:gd name="connsiteY33" fmla="*/ 649137 h 1717949"/>
                <a:gd name="connsiteX34" fmla="*/ 18874 w 1718518"/>
                <a:gd name="connsiteY34" fmla="*/ 680222 h 1717949"/>
                <a:gd name="connsiteX35" fmla="*/ 17437 w 1718518"/>
                <a:gd name="connsiteY35" fmla="*/ 687416 h 1717949"/>
                <a:gd name="connsiteX36" fmla="*/ 742 w 1718518"/>
                <a:gd name="connsiteY36" fmla="*/ 894844 h 1717949"/>
                <a:gd name="connsiteX37" fmla="*/ 78649 w 1718518"/>
                <a:gd name="connsiteY37" fmla="*/ 1217311 h 1717949"/>
                <a:gd name="connsiteX38" fmla="*/ 80375 w 1718518"/>
                <a:gd name="connsiteY38" fmla="*/ 1221246 h 1717949"/>
                <a:gd name="connsiteX39" fmla="*/ 94287 w 1718518"/>
                <a:gd name="connsiteY39" fmla="*/ 1249357 h 1717949"/>
                <a:gd name="connsiteX40" fmla="*/ 99467 w 1718518"/>
                <a:gd name="connsiteY40" fmla="*/ 1259719 h 1717949"/>
                <a:gd name="connsiteX41" fmla="*/ 112133 w 1718518"/>
                <a:gd name="connsiteY41" fmla="*/ 1282360 h 1717949"/>
                <a:gd name="connsiteX42" fmla="*/ 120288 w 1718518"/>
                <a:gd name="connsiteY42" fmla="*/ 1296657 h 1717949"/>
                <a:gd name="connsiteX43" fmla="*/ 132568 w 1718518"/>
                <a:gd name="connsiteY43" fmla="*/ 1316323 h 1717949"/>
                <a:gd name="connsiteX44" fmla="*/ 142545 w 1718518"/>
                <a:gd name="connsiteY44" fmla="*/ 1332156 h 1717949"/>
                <a:gd name="connsiteX45" fmla="*/ 156074 w 1718518"/>
                <a:gd name="connsiteY45" fmla="*/ 1351630 h 1717949"/>
                <a:gd name="connsiteX46" fmla="*/ 166340 w 1718518"/>
                <a:gd name="connsiteY46" fmla="*/ 1366215 h 1717949"/>
                <a:gd name="connsiteX47" fmla="*/ 184282 w 1718518"/>
                <a:gd name="connsiteY47" fmla="*/ 1389433 h 1717949"/>
                <a:gd name="connsiteX48" fmla="*/ 191572 w 1718518"/>
                <a:gd name="connsiteY48" fmla="*/ 1398835 h 1717949"/>
                <a:gd name="connsiteX49" fmla="*/ 343163 w 1718518"/>
                <a:gd name="connsiteY49" fmla="*/ 1545052 h 1717949"/>
                <a:gd name="connsiteX50" fmla="*/ 357747 w 1718518"/>
                <a:gd name="connsiteY50" fmla="*/ 1555510 h 1717949"/>
                <a:gd name="connsiteX51" fmla="*/ 376264 w 1718518"/>
                <a:gd name="connsiteY51" fmla="*/ 1568751 h 1717949"/>
                <a:gd name="connsiteX52" fmla="*/ 403130 w 1718518"/>
                <a:gd name="connsiteY52" fmla="*/ 1586212 h 1717949"/>
                <a:gd name="connsiteX53" fmla="*/ 410422 w 1718518"/>
                <a:gd name="connsiteY53" fmla="*/ 1590913 h 1717949"/>
                <a:gd name="connsiteX54" fmla="*/ 443811 w 1718518"/>
                <a:gd name="connsiteY54" fmla="*/ 1610390 h 1717949"/>
                <a:gd name="connsiteX55" fmla="*/ 445729 w 1718518"/>
                <a:gd name="connsiteY55" fmla="*/ 1611539 h 1717949"/>
                <a:gd name="connsiteX56" fmla="*/ 481996 w 1718518"/>
                <a:gd name="connsiteY56" fmla="*/ 1630442 h 1717949"/>
                <a:gd name="connsiteX57" fmla="*/ 482379 w 1718518"/>
                <a:gd name="connsiteY57" fmla="*/ 1630633 h 1717949"/>
                <a:gd name="connsiteX58" fmla="*/ 518743 w 1718518"/>
                <a:gd name="connsiteY58" fmla="*/ 1647424 h 1717949"/>
                <a:gd name="connsiteX59" fmla="*/ 520374 w 1718518"/>
                <a:gd name="connsiteY59" fmla="*/ 1648190 h 1717949"/>
                <a:gd name="connsiteX60" fmla="*/ 554720 w 1718518"/>
                <a:gd name="connsiteY60" fmla="*/ 1662006 h 1717949"/>
                <a:gd name="connsiteX61" fmla="*/ 559613 w 1718518"/>
                <a:gd name="connsiteY61" fmla="*/ 1663926 h 1717949"/>
                <a:gd name="connsiteX62" fmla="*/ 590219 w 1718518"/>
                <a:gd name="connsiteY62" fmla="*/ 1674574 h 1717949"/>
                <a:gd name="connsiteX63" fmla="*/ 600102 w 1718518"/>
                <a:gd name="connsiteY63" fmla="*/ 1677934 h 1717949"/>
                <a:gd name="connsiteX64" fmla="*/ 625239 w 1718518"/>
                <a:gd name="connsiteY64" fmla="*/ 1685319 h 1717949"/>
                <a:gd name="connsiteX65" fmla="*/ 641646 w 1718518"/>
                <a:gd name="connsiteY65" fmla="*/ 1689925 h 1717949"/>
                <a:gd name="connsiteX66" fmla="*/ 659681 w 1718518"/>
                <a:gd name="connsiteY66" fmla="*/ 1694243 h 1717949"/>
                <a:gd name="connsiteX67" fmla="*/ 683955 w 1718518"/>
                <a:gd name="connsiteY67" fmla="*/ 1699904 h 1717949"/>
                <a:gd name="connsiteX68" fmla="*/ 693261 w 1718518"/>
                <a:gd name="connsiteY68" fmla="*/ 1701631 h 1717949"/>
                <a:gd name="connsiteX69" fmla="*/ 895606 w 1718518"/>
                <a:gd name="connsiteY69" fmla="*/ 1717173 h 1717949"/>
                <a:gd name="connsiteX70" fmla="*/ 956530 w 1718518"/>
                <a:gd name="connsiteY70" fmla="*/ 1712185 h 1717949"/>
                <a:gd name="connsiteX71" fmla="*/ 962575 w 1718518"/>
                <a:gd name="connsiteY71" fmla="*/ 1711512 h 1717949"/>
                <a:gd name="connsiteX72" fmla="*/ 1078571 w 1718518"/>
                <a:gd name="connsiteY72" fmla="*/ 1689541 h 1717949"/>
                <a:gd name="connsiteX73" fmla="*/ 1087398 w 1718518"/>
                <a:gd name="connsiteY73" fmla="*/ 1687144 h 1717949"/>
                <a:gd name="connsiteX74" fmla="*/ 1491999 w 1718518"/>
                <a:gd name="connsiteY74" fmla="*/ 1440007 h 1717949"/>
                <a:gd name="connsiteX75" fmla="*/ 1512051 w 1718518"/>
                <a:gd name="connsiteY75" fmla="*/ 1417173 h 1717949"/>
                <a:gd name="connsiteX76" fmla="*/ 1512051 w 1718518"/>
                <a:gd name="connsiteY76" fmla="*/ 1417556 h 1717949"/>
                <a:gd name="connsiteX77" fmla="*/ 1517521 w 1718518"/>
                <a:gd name="connsiteY77" fmla="*/ 1410841 h 1717949"/>
                <a:gd name="connsiteX78" fmla="*/ 1525004 w 1718518"/>
                <a:gd name="connsiteY78" fmla="*/ 1401726 h 1717949"/>
                <a:gd name="connsiteX79" fmla="*/ 1543136 w 1718518"/>
                <a:gd name="connsiteY79" fmla="*/ 1378891 h 1717949"/>
                <a:gd name="connsiteX80" fmla="*/ 1551003 w 1718518"/>
                <a:gd name="connsiteY80" fmla="*/ 1368337 h 1717949"/>
                <a:gd name="connsiteX81" fmla="*/ 1566835 w 1718518"/>
                <a:gd name="connsiteY81" fmla="*/ 1346269 h 1717949"/>
                <a:gd name="connsiteX82" fmla="*/ 1575181 w 1718518"/>
                <a:gd name="connsiteY82" fmla="*/ 1334086 h 1717949"/>
                <a:gd name="connsiteX83" fmla="*/ 1588614 w 1718518"/>
                <a:gd name="connsiteY83" fmla="*/ 1313266 h 1717949"/>
                <a:gd name="connsiteX84" fmla="*/ 1597345 w 1718518"/>
                <a:gd name="connsiteY84" fmla="*/ 1299067 h 1717949"/>
                <a:gd name="connsiteX85" fmla="*/ 1608282 w 1718518"/>
                <a:gd name="connsiteY85" fmla="*/ 1280164 h 1717949"/>
                <a:gd name="connsiteX86" fmla="*/ 1617589 w 1718518"/>
                <a:gd name="connsiteY86" fmla="*/ 1263472 h 1717949"/>
                <a:gd name="connsiteX87" fmla="*/ 1625456 w 1718518"/>
                <a:gd name="connsiteY87" fmla="*/ 1248023 h 1717949"/>
                <a:gd name="connsiteX88" fmla="*/ 1635818 w 1718518"/>
                <a:gd name="connsiteY88" fmla="*/ 1227301 h 1717949"/>
                <a:gd name="connsiteX89" fmla="*/ 1636297 w 1718518"/>
                <a:gd name="connsiteY89" fmla="*/ 1226244 h 1717949"/>
                <a:gd name="connsiteX90" fmla="*/ 1675057 w 1718518"/>
                <a:gd name="connsiteY90" fmla="*/ 1129246 h 1717949"/>
                <a:gd name="connsiteX91" fmla="*/ 1677263 w 1718518"/>
                <a:gd name="connsiteY91" fmla="*/ 1122723 h 1717949"/>
                <a:gd name="connsiteX92" fmla="*/ 1685516 w 1718518"/>
                <a:gd name="connsiteY92" fmla="*/ 1095187 h 1717949"/>
                <a:gd name="connsiteX93" fmla="*/ 1688299 w 1718518"/>
                <a:gd name="connsiteY93" fmla="*/ 1085402 h 1717949"/>
                <a:gd name="connsiteX94" fmla="*/ 1694918 w 1718518"/>
                <a:gd name="connsiteY94" fmla="*/ 1059497 h 1717949"/>
                <a:gd name="connsiteX95" fmla="*/ 1697796 w 1718518"/>
                <a:gd name="connsiteY95" fmla="*/ 1047118 h 1717949"/>
                <a:gd name="connsiteX96" fmla="*/ 1702881 w 1718518"/>
                <a:gd name="connsiteY96" fmla="*/ 1022846 h 1717949"/>
                <a:gd name="connsiteX97" fmla="*/ 1705663 w 1718518"/>
                <a:gd name="connsiteY97" fmla="*/ 1007304 h 1717949"/>
                <a:gd name="connsiteX98" fmla="*/ 1709213 w 1718518"/>
                <a:gd name="connsiteY98" fmla="*/ 985523 h 1717949"/>
                <a:gd name="connsiteX99" fmla="*/ 1712187 w 1718518"/>
                <a:gd name="connsiteY99" fmla="*/ 962882 h 1717949"/>
                <a:gd name="connsiteX100" fmla="*/ 1714010 w 1718518"/>
                <a:gd name="connsiteY100" fmla="*/ 947723 h 1717949"/>
                <a:gd name="connsiteX101" fmla="*/ 1718519 w 1718518"/>
                <a:gd name="connsiteY101" fmla="*/ 872887 h 1717949"/>
                <a:gd name="connsiteX102" fmla="*/ 1718423 w 1718518"/>
                <a:gd name="connsiteY102" fmla="*/ 866938 h 1717949"/>
                <a:gd name="connsiteX103" fmla="*/ 1718327 w 1718518"/>
                <a:gd name="connsiteY103" fmla="*/ 857344 h 1717949"/>
                <a:gd name="connsiteX104" fmla="*/ 1717753 w 1718518"/>
                <a:gd name="connsiteY104" fmla="*/ 822806 h 1717949"/>
                <a:gd name="connsiteX105" fmla="*/ 1717753 w 1718518"/>
                <a:gd name="connsiteY105" fmla="*/ 822420 h 1717949"/>
                <a:gd name="connsiteX106" fmla="*/ 1717561 w 1718518"/>
                <a:gd name="connsiteY106" fmla="*/ 819927 h 1717949"/>
                <a:gd name="connsiteX107" fmla="*/ 1697796 w 1718518"/>
                <a:gd name="connsiteY107" fmla="*/ 671311 h 1717949"/>
                <a:gd name="connsiteX108" fmla="*/ 1693957 w 1718518"/>
                <a:gd name="connsiteY108" fmla="*/ 653848 h 1717949"/>
                <a:gd name="connsiteX109" fmla="*/ 1689448 w 1718518"/>
                <a:gd name="connsiteY109" fmla="*/ 637058 h 1717949"/>
                <a:gd name="connsiteX110" fmla="*/ 1682541 w 1718518"/>
                <a:gd name="connsiteY110" fmla="*/ 611826 h 1717949"/>
                <a:gd name="connsiteX111" fmla="*/ 1676880 w 1718518"/>
                <a:gd name="connsiteY111" fmla="*/ 594269 h 1717949"/>
                <a:gd name="connsiteX112" fmla="*/ 1669109 w 1718518"/>
                <a:gd name="connsiteY112" fmla="*/ 570764 h 1717949"/>
                <a:gd name="connsiteX113" fmla="*/ 1661529 w 1718518"/>
                <a:gd name="connsiteY113" fmla="*/ 550712 h 1717949"/>
                <a:gd name="connsiteX114" fmla="*/ 1653854 w 1718518"/>
                <a:gd name="connsiteY114" fmla="*/ 530947 h 1717949"/>
                <a:gd name="connsiteX115" fmla="*/ 1643781 w 1718518"/>
                <a:gd name="connsiteY115" fmla="*/ 507825 h 1717949"/>
                <a:gd name="connsiteX116" fmla="*/ 1636872 w 1718518"/>
                <a:gd name="connsiteY116" fmla="*/ 492474 h 1717949"/>
                <a:gd name="connsiteX117" fmla="*/ 1623825 w 1718518"/>
                <a:gd name="connsiteY117" fmla="*/ 466186 h 1717949"/>
                <a:gd name="connsiteX118" fmla="*/ 1618259 w 1718518"/>
                <a:gd name="connsiteY118" fmla="*/ 455441 h 1717949"/>
                <a:gd name="connsiteX119" fmla="*/ 1601756 w 1718518"/>
                <a:gd name="connsiteY119" fmla="*/ 425987 h 1717949"/>
                <a:gd name="connsiteX120" fmla="*/ 1598303 w 1718518"/>
                <a:gd name="connsiteY120" fmla="*/ 420134 h 1717949"/>
                <a:gd name="connsiteX121" fmla="*/ 1577868 w 1718518"/>
                <a:gd name="connsiteY121" fmla="*/ 387418 h 1717949"/>
                <a:gd name="connsiteX122" fmla="*/ 1577291 w 1718518"/>
                <a:gd name="connsiteY122" fmla="*/ 386553 h 1717949"/>
                <a:gd name="connsiteX123" fmla="*/ 1440860 w 1718518"/>
                <a:gd name="connsiteY123" fmla="*/ 225752 h 1717949"/>
                <a:gd name="connsiteX124" fmla="*/ 1234774 w 1718518"/>
                <a:gd name="connsiteY124" fmla="*/ 85580 h 1717949"/>
                <a:gd name="connsiteX125" fmla="*/ 1233335 w 1718518"/>
                <a:gd name="connsiteY125" fmla="*/ 84814 h 1717949"/>
                <a:gd name="connsiteX126" fmla="*/ 1233623 w 1718518"/>
                <a:gd name="connsiteY126" fmla="*/ 85101 h 1717949"/>
                <a:gd name="connsiteX127" fmla="*/ 1024558 w 1718518"/>
                <a:gd name="connsiteY127" fmla="*/ 1625056 h 1717949"/>
                <a:gd name="connsiteX128" fmla="*/ 1024462 w 1718518"/>
                <a:gd name="connsiteY128" fmla="*/ 1624864 h 1717949"/>
                <a:gd name="connsiteX129" fmla="*/ 892828 w 1718518"/>
                <a:gd name="connsiteY129" fmla="*/ 1641750 h 1717949"/>
                <a:gd name="connsiteX130" fmla="*/ 703725 w 1718518"/>
                <a:gd name="connsiteY130" fmla="*/ 1626974 h 1717949"/>
                <a:gd name="connsiteX131" fmla="*/ 699984 w 1718518"/>
                <a:gd name="connsiteY131" fmla="*/ 1626303 h 1717949"/>
                <a:gd name="connsiteX132" fmla="*/ 673217 w 1718518"/>
                <a:gd name="connsiteY132" fmla="*/ 1620067 h 1717949"/>
                <a:gd name="connsiteX133" fmla="*/ 661415 w 1718518"/>
                <a:gd name="connsiteY133" fmla="*/ 1617284 h 1717949"/>
                <a:gd name="connsiteX134" fmla="*/ 641842 w 1718518"/>
                <a:gd name="connsiteY134" fmla="*/ 1611719 h 1717949"/>
                <a:gd name="connsiteX135" fmla="*/ 623613 w 1718518"/>
                <a:gd name="connsiteY135" fmla="*/ 1606347 h 1717949"/>
                <a:gd name="connsiteX136" fmla="*/ 609797 w 1718518"/>
                <a:gd name="connsiteY136" fmla="*/ 1601646 h 1717949"/>
                <a:gd name="connsiteX137" fmla="*/ 586675 w 1718518"/>
                <a:gd name="connsiteY137" fmla="*/ 1593683 h 1717949"/>
                <a:gd name="connsiteX138" fmla="*/ 577177 w 1718518"/>
                <a:gd name="connsiteY138" fmla="*/ 1589940 h 1717949"/>
                <a:gd name="connsiteX139" fmla="*/ 550889 w 1718518"/>
                <a:gd name="connsiteY139" fmla="*/ 1579290 h 1717949"/>
                <a:gd name="connsiteX140" fmla="*/ 543980 w 1718518"/>
                <a:gd name="connsiteY140" fmla="*/ 1576124 h 1717949"/>
                <a:gd name="connsiteX141" fmla="*/ 516252 w 1718518"/>
                <a:gd name="connsiteY141" fmla="*/ 1563365 h 1717949"/>
                <a:gd name="connsiteX142" fmla="*/ 509729 w 1718518"/>
                <a:gd name="connsiteY142" fmla="*/ 1560007 h 1717949"/>
                <a:gd name="connsiteX143" fmla="*/ 482768 w 1718518"/>
                <a:gd name="connsiteY143" fmla="*/ 1546000 h 1717949"/>
                <a:gd name="connsiteX144" fmla="*/ 473844 w 1718518"/>
                <a:gd name="connsiteY144" fmla="*/ 1540817 h 1717949"/>
                <a:gd name="connsiteX145" fmla="*/ 450531 w 1718518"/>
                <a:gd name="connsiteY145" fmla="*/ 1527193 h 1717949"/>
                <a:gd name="connsiteX146" fmla="*/ 435180 w 1718518"/>
                <a:gd name="connsiteY146" fmla="*/ 1517312 h 1717949"/>
                <a:gd name="connsiteX147" fmla="*/ 419254 w 1718518"/>
                <a:gd name="connsiteY147" fmla="*/ 1506949 h 1717949"/>
                <a:gd name="connsiteX148" fmla="*/ 391335 w 1718518"/>
                <a:gd name="connsiteY148" fmla="*/ 1486993 h 1717949"/>
                <a:gd name="connsiteX149" fmla="*/ 389127 w 1718518"/>
                <a:gd name="connsiteY149" fmla="*/ 1485362 h 1717949"/>
                <a:gd name="connsiteX150" fmla="*/ 329354 w 1718518"/>
                <a:gd name="connsiteY150" fmla="*/ 1435569 h 1717949"/>
                <a:gd name="connsiteX151" fmla="*/ 226503 w 1718518"/>
                <a:gd name="connsiteY151" fmla="*/ 1320725 h 1717949"/>
                <a:gd name="connsiteX152" fmla="*/ 222859 w 1718518"/>
                <a:gd name="connsiteY152" fmla="*/ 1315545 h 1717949"/>
                <a:gd name="connsiteX153" fmla="*/ 204821 w 1718518"/>
                <a:gd name="connsiteY153" fmla="*/ 1289544 h 1717949"/>
                <a:gd name="connsiteX154" fmla="*/ 200407 w 1718518"/>
                <a:gd name="connsiteY154" fmla="*/ 1282635 h 1717949"/>
                <a:gd name="connsiteX155" fmla="*/ 184481 w 1718518"/>
                <a:gd name="connsiteY155" fmla="*/ 1257209 h 1717949"/>
                <a:gd name="connsiteX156" fmla="*/ 181028 w 1718518"/>
                <a:gd name="connsiteY156" fmla="*/ 1251069 h 1717949"/>
                <a:gd name="connsiteX157" fmla="*/ 165579 w 1718518"/>
                <a:gd name="connsiteY157" fmla="*/ 1223437 h 1717949"/>
                <a:gd name="connsiteX158" fmla="*/ 164238 w 1718518"/>
                <a:gd name="connsiteY158" fmla="*/ 1220750 h 1717949"/>
                <a:gd name="connsiteX159" fmla="*/ 76546 w 1718518"/>
                <a:gd name="connsiteY159" fmla="*/ 891578 h 1717949"/>
                <a:gd name="connsiteX160" fmla="*/ 75969 w 1718518"/>
                <a:gd name="connsiteY160" fmla="*/ 844661 h 1717949"/>
                <a:gd name="connsiteX161" fmla="*/ 106479 w 1718518"/>
                <a:gd name="connsiteY161" fmla="*/ 640685 h 1717949"/>
                <a:gd name="connsiteX162" fmla="*/ 108687 w 1718518"/>
                <a:gd name="connsiteY162" fmla="*/ 632818 h 1717949"/>
                <a:gd name="connsiteX163" fmla="*/ 114636 w 1718518"/>
                <a:gd name="connsiteY163" fmla="*/ 614206 h 1717949"/>
                <a:gd name="connsiteX164" fmla="*/ 120582 w 1718518"/>
                <a:gd name="connsiteY164" fmla="*/ 596359 h 1717949"/>
                <a:gd name="connsiteX165" fmla="*/ 124900 w 1718518"/>
                <a:gd name="connsiteY165" fmla="*/ 584847 h 1717949"/>
                <a:gd name="connsiteX166" fmla="*/ 134302 w 1718518"/>
                <a:gd name="connsiteY166" fmla="*/ 560669 h 1717949"/>
                <a:gd name="connsiteX167" fmla="*/ 137085 w 1718518"/>
                <a:gd name="connsiteY167" fmla="*/ 554050 h 1717949"/>
                <a:gd name="connsiteX168" fmla="*/ 149557 w 1718518"/>
                <a:gd name="connsiteY168" fmla="*/ 525939 h 1717949"/>
                <a:gd name="connsiteX169" fmla="*/ 151188 w 1718518"/>
                <a:gd name="connsiteY169" fmla="*/ 522582 h 1717949"/>
                <a:gd name="connsiteX170" fmla="*/ 166348 w 1718518"/>
                <a:gd name="connsiteY170" fmla="*/ 492359 h 1717949"/>
                <a:gd name="connsiteX171" fmla="*/ 167116 w 1718518"/>
                <a:gd name="connsiteY171" fmla="*/ 490824 h 1717949"/>
                <a:gd name="connsiteX172" fmla="*/ 184386 w 1718518"/>
                <a:gd name="connsiteY172" fmla="*/ 460026 h 1717949"/>
                <a:gd name="connsiteX173" fmla="*/ 184865 w 1718518"/>
                <a:gd name="connsiteY173" fmla="*/ 459258 h 1717949"/>
                <a:gd name="connsiteX174" fmla="*/ 203767 w 1718518"/>
                <a:gd name="connsiteY174" fmla="*/ 429035 h 1717949"/>
                <a:gd name="connsiteX175" fmla="*/ 204438 w 1718518"/>
                <a:gd name="connsiteY175" fmla="*/ 428077 h 1717949"/>
                <a:gd name="connsiteX176" fmla="*/ 224394 w 1718518"/>
                <a:gd name="connsiteY176" fmla="*/ 399293 h 1717949"/>
                <a:gd name="connsiteX177" fmla="*/ 225546 w 1718518"/>
                <a:gd name="connsiteY177" fmla="*/ 397660 h 1717949"/>
                <a:gd name="connsiteX178" fmla="*/ 246268 w 1718518"/>
                <a:gd name="connsiteY178" fmla="*/ 370507 h 1717949"/>
                <a:gd name="connsiteX179" fmla="*/ 247995 w 1718518"/>
                <a:gd name="connsiteY179" fmla="*/ 368302 h 1717949"/>
                <a:gd name="connsiteX180" fmla="*/ 269678 w 1718518"/>
                <a:gd name="connsiteY180" fmla="*/ 342492 h 1717949"/>
                <a:gd name="connsiteX181" fmla="*/ 271407 w 1718518"/>
                <a:gd name="connsiteY181" fmla="*/ 340478 h 1717949"/>
                <a:gd name="connsiteX182" fmla="*/ 293664 w 1718518"/>
                <a:gd name="connsiteY182" fmla="*/ 316300 h 1717949"/>
                <a:gd name="connsiteX183" fmla="*/ 297213 w 1718518"/>
                <a:gd name="connsiteY183" fmla="*/ 312655 h 1717949"/>
                <a:gd name="connsiteX184" fmla="*/ 321008 w 1718518"/>
                <a:gd name="connsiteY184" fmla="*/ 289052 h 1717949"/>
                <a:gd name="connsiteX185" fmla="*/ 321679 w 1718518"/>
                <a:gd name="connsiteY185" fmla="*/ 288477 h 1717949"/>
                <a:gd name="connsiteX186" fmla="*/ 545036 w 1718518"/>
                <a:gd name="connsiteY186" fmla="*/ 140534 h 1717949"/>
                <a:gd name="connsiteX187" fmla="*/ 1284654 w 1718518"/>
                <a:gd name="connsiteY187" fmla="*/ 199732 h 1717949"/>
                <a:gd name="connsiteX188" fmla="*/ 1284462 w 1718518"/>
                <a:gd name="connsiteY188" fmla="*/ 200019 h 1717949"/>
                <a:gd name="connsiteX189" fmla="*/ 1389423 w 1718518"/>
                <a:gd name="connsiteY189" fmla="*/ 281187 h 1717949"/>
                <a:gd name="connsiteX190" fmla="*/ 1585148 w 1718518"/>
                <a:gd name="connsiteY190" fmla="*/ 562121 h 1717949"/>
                <a:gd name="connsiteX191" fmla="*/ 1587548 w 1718518"/>
                <a:gd name="connsiteY191" fmla="*/ 568357 h 1717949"/>
                <a:gd name="connsiteX192" fmla="*/ 1598197 w 1718518"/>
                <a:gd name="connsiteY192" fmla="*/ 596659 h 1717949"/>
                <a:gd name="connsiteX193" fmla="*/ 1602034 w 1718518"/>
                <a:gd name="connsiteY193" fmla="*/ 608269 h 1717949"/>
                <a:gd name="connsiteX194" fmla="*/ 1609709 w 1718518"/>
                <a:gd name="connsiteY194" fmla="*/ 632158 h 1717949"/>
                <a:gd name="connsiteX195" fmla="*/ 1613453 w 1718518"/>
                <a:gd name="connsiteY195" fmla="*/ 645399 h 1717949"/>
                <a:gd name="connsiteX196" fmla="*/ 1619689 w 1718518"/>
                <a:gd name="connsiteY196" fmla="*/ 668521 h 1717949"/>
                <a:gd name="connsiteX197" fmla="*/ 1622663 w 1718518"/>
                <a:gd name="connsiteY197" fmla="*/ 681472 h 1717949"/>
                <a:gd name="connsiteX198" fmla="*/ 1627939 w 1718518"/>
                <a:gd name="connsiteY198" fmla="*/ 705842 h 1717949"/>
                <a:gd name="connsiteX199" fmla="*/ 1630049 w 1718518"/>
                <a:gd name="connsiteY199" fmla="*/ 717548 h 1717949"/>
                <a:gd name="connsiteX200" fmla="*/ 1634462 w 1718518"/>
                <a:gd name="connsiteY200" fmla="*/ 743932 h 1717949"/>
                <a:gd name="connsiteX201" fmla="*/ 1635806 w 1718518"/>
                <a:gd name="connsiteY201" fmla="*/ 754004 h 1717949"/>
                <a:gd name="connsiteX202" fmla="*/ 1639068 w 1718518"/>
                <a:gd name="connsiteY202" fmla="*/ 782501 h 1717949"/>
                <a:gd name="connsiteX203" fmla="*/ 1639836 w 1718518"/>
                <a:gd name="connsiteY203" fmla="*/ 791424 h 1717949"/>
                <a:gd name="connsiteX204" fmla="*/ 1641755 w 1718518"/>
                <a:gd name="connsiteY204" fmla="*/ 820973 h 1717949"/>
                <a:gd name="connsiteX205" fmla="*/ 1642138 w 1718518"/>
                <a:gd name="connsiteY205" fmla="*/ 829993 h 1717949"/>
                <a:gd name="connsiteX206" fmla="*/ 1642617 w 1718518"/>
                <a:gd name="connsiteY206" fmla="*/ 858584 h 1717949"/>
                <a:gd name="connsiteX207" fmla="*/ 1642521 w 1718518"/>
                <a:gd name="connsiteY207" fmla="*/ 869426 h 1717949"/>
                <a:gd name="connsiteX208" fmla="*/ 1641755 w 1718518"/>
                <a:gd name="connsiteY208" fmla="*/ 894852 h 1717949"/>
                <a:gd name="connsiteX209" fmla="*/ 1641082 w 1718518"/>
                <a:gd name="connsiteY209" fmla="*/ 908955 h 1717949"/>
                <a:gd name="connsiteX210" fmla="*/ 1639355 w 1718518"/>
                <a:gd name="connsiteY210" fmla="*/ 930159 h 1717949"/>
                <a:gd name="connsiteX211" fmla="*/ 1637628 w 1718518"/>
                <a:gd name="connsiteY211" fmla="*/ 948005 h 1717949"/>
                <a:gd name="connsiteX212" fmla="*/ 1635423 w 1718518"/>
                <a:gd name="connsiteY212" fmla="*/ 964700 h 1717949"/>
                <a:gd name="connsiteX213" fmla="*/ 1632257 w 1718518"/>
                <a:gd name="connsiteY213" fmla="*/ 986382 h 1717949"/>
                <a:gd name="connsiteX214" fmla="*/ 1630049 w 1718518"/>
                <a:gd name="connsiteY214" fmla="*/ 998759 h 1717949"/>
                <a:gd name="connsiteX215" fmla="*/ 1625252 w 1718518"/>
                <a:gd name="connsiteY215" fmla="*/ 1023895 h 1717949"/>
                <a:gd name="connsiteX216" fmla="*/ 1623238 w 1718518"/>
                <a:gd name="connsiteY216" fmla="*/ 1032531 h 1717949"/>
                <a:gd name="connsiteX217" fmla="*/ 1616427 w 1718518"/>
                <a:gd name="connsiteY217" fmla="*/ 1060546 h 1717949"/>
                <a:gd name="connsiteX218" fmla="*/ 1614698 w 1718518"/>
                <a:gd name="connsiteY218" fmla="*/ 1066588 h 1717949"/>
                <a:gd name="connsiteX219" fmla="*/ 1606064 w 1718518"/>
                <a:gd name="connsiteY219" fmla="*/ 1096233 h 1717949"/>
                <a:gd name="connsiteX220" fmla="*/ 1604146 w 1718518"/>
                <a:gd name="connsiteY220" fmla="*/ 1101895 h 1717949"/>
                <a:gd name="connsiteX221" fmla="*/ 1594071 w 1718518"/>
                <a:gd name="connsiteY221" fmla="*/ 1131157 h 1717949"/>
                <a:gd name="connsiteX222" fmla="*/ 1590618 w 1718518"/>
                <a:gd name="connsiteY222" fmla="*/ 1139793 h 1717949"/>
                <a:gd name="connsiteX223" fmla="*/ 1580447 w 1718518"/>
                <a:gd name="connsiteY223" fmla="*/ 1165315 h 1717949"/>
                <a:gd name="connsiteX224" fmla="*/ 1572101 w 1718518"/>
                <a:gd name="connsiteY224" fmla="*/ 1183832 h 1717949"/>
                <a:gd name="connsiteX225" fmla="*/ 1565288 w 1718518"/>
                <a:gd name="connsiteY225" fmla="*/ 1198799 h 1717949"/>
                <a:gd name="connsiteX226" fmla="*/ 1435957 w 1718518"/>
                <a:gd name="connsiteY226" fmla="*/ 1388767 h 1717949"/>
                <a:gd name="connsiteX227" fmla="*/ 1403241 w 1718518"/>
                <a:gd name="connsiteY227" fmla="*/ 1422348 h 1717949"/>
                <a:gd name="connsiteX228" fmla="*/ 1024553 w 1718518"/>
                <a:gd name="connsiteY228" fmla="*/ 1625075 h 171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1718518" h="1717949">
                  <a:moveTo>
                    <a:pt x="1233617" y="85079"/>
                  </a:moveTo>
                  <a:cubicBezTo>
                    <a:pt x="1095076" y="18206"/>
                    <a:pt x="942810" y="-8945"/>
                    <a:pt x="793133" y="2567"/>
                  </a:cubicBezTo>
                  <a:cubicBezTo>
                    <a:pt x="793229" y="2472"/>
                    <a:pt x="793229" y="2376"/>
                    <a:pt x="793325" y="2280"/>
                  </a:cubicBezTo>
                  <a:cubicBezTo>
                    <a:pt x="790832" y="2472"/>
                    <a:pt x="788432" y="2759"/>
                    <a:pt x="785937" y="3046"/>
                  </a:cubicBezTo>
                  <a:lnTo>
                    <a:pt x="774425" y="4198"/>
                  </a:lnTo>
                  <a:cubicBezTo>
                    <a:pt x="764541" y="5159"/>
                    <a:pt x="754756" y="6308"/>
                    <a:pt x="744971" y="7556"/>
                  </a:cubicBezTo>
                  <a:cubicBezTo>
                    <a:pt x="741709" y="8037"/>
                    <a:pt x="738543" y="8516"/>
                    <a:pt x="735281" y="8995"/>
                  </a:cubicBezTo>
                  <a:cubicBezTo>
                    <a:pt x="724919" y="10530"/>
                    <a:pt x="714556" y="12161"/>
                    <a:pt x="704292" y="14079"/>
                  </a:cubicBezTo>
                  <a:cubicBezTo>
                    <a:pt x="701509" y="14561"/>
                    <a:pt x="698726" y="15135"/>
                    <a:pt x="695944" y="15614"/>
                  </a:cubicBezTo>
                  <a:cubicBezTo>
                    <a:pt x="685294" y="17727"/>
                    <a:pt x="674740" y="19932"/>
                    <a:pt x="664186" y="22332"/>
                  </a:cubicBezTo>
                  <a:cubicBezTo>
                    <a:pt x="661594" y="22907"/>
                    <a:pt x="658910" y="23580"/>
                    <a:pt x="656319" y="24154"/>
                  </a:cubicBezTo>
                  <a:cubicBezTo>
                    <a:pt x="645764" y="26746"/>
                    <a:pt x="635306" y="29430"/>
                    <a:pt x="624946" y="32405"/>
                  </a:cubicBezTo>
                  <a:cubicBezTo>
                    <a:pt x="622259" y="33173"/>
                    <a:pt x="619476" y="33940"/>
                    <a:pt x="616792" y="34708"/>
                  </a:cubicBezTo>
                  <a:cubicBezTo>
                    <a:pt x="606621" y="37683"/>
                    <a:pt x="596644" y="40849"/>
                    <a:pt x="586665" y="44206"/>
                  </a:cubicBezTo>
                  <a:cubicBezTo>
                    <a:pt x="583690" y="45167"/>
                    <a:pt x="580716" y="46125"/>
                    <a:pt x="577742" y="47181"/>
                  </a:cubicBezTo>
                  <a:cubicBezTo>
                    <a:pt x="568244" y="50442"/>
                    <a:pt x="558937" y="53992"/>
                    <a:pt x="549631" y="57543"/>
                  </a:cubicBezTo>
                  <a:cubicBezTo>
                    <a:pt x="546178" y="58887"/>
                    <a:pt x="542722" y="60134"/>
                    <a:pt x="539364" y="61475"/>
                  </a:cubicBezTo>
                  <a:cubicBezTo>
                    <a:pt x="530923" y="64835"/>
                    <a:pt x="522574" y="68480"/>
                    <a:pt x="514324" y="72125"/>
                  </a:cubicBezTo>
                  <a:cubicBezTo>
                    <a:pt x="489571" y="82967"/>
                    <a:pt x="465393" y="94960"/>
                    <a:pt x="441600" y="108201"/>
                  </a:cubicBezTo>
                  <a:cubicBezTo>
                    <a:pt x="439873" y="109161"/>
                    <a:pt x="438051" y="110122"/>
                    <a:pt x="436229" y="111080"/>
                  </a:cubicBezTo>
                  <a:cubicBezTo>
                    <a:pt x="427018" y="116262"/>
                    <a:pt x="417903" y="121730"/>
                    <a:pt x="408884" y="127295"/>
                  </a:cubicBezTo>
                  <a:cubicBezTo>
                    <a:pt x="407253" y="128255"/>
                    <a:pt x="405718" y="129213"/>
                    <a:pt x="404087" y="130174"/>
                  </a:cubicBezTo>
                  <a:cubicBezTo>
                    <a:pt x="394877" y="135931"/>
                    <a:pt x="385762" y="141877"/>
                    <a:pt x="376743" y="148018"/>
                  </a:cubicBezTo>
                  <a:lnTo>
                    <a:pt x="373287" y="150321"/>
                  </a:lnTo>
                  <a:cubicBezTo>
                    <a:pt x="363885" y="156749"/>
                    <a:pt x="354675" y="163368"/>
                    <a:pt x="345464" y="170182"/>
                  </a:cubicBezTo>
                  <a:cubicBezTo>
                    <a:pt x="345273" y="170373"/>
                    <a:pt x="345081" y="170469"/>
                    <a:pt x="344890" y="170565"/>
                  </a:cubicBezTo>
                  <a:cubicBezTo>
                    <a:pt x="303155" y="201842"/>
                    <a:pt x="263530" y="237149"/>
                    <a:pt x="226975" y="276965"/>
                  </a:cubicBezTo>
                  <a:cubicBezTo>
                    <a:pt x="157127" y="353049"/>
                    <a:pt x="102537" y="439301"/>
                    <a:pt x="64447" y="532085"/>
                  </a:cubicBezTo>
                  <a:cubicBezTo>
                    <a:pt x="63200" y="534963"/>
                    <a:pt x="62146" y="538033"/>
                    <a:pt x="60994" y="540912"/>
                  </a:cubicBezTo>
                  <a:cubicBezTo>
                    <a:pt x="57059" y="550889"/>
                    <a:pt x="53127" y="560964"/>
                    <a:pt x="49480" y="571135"/>
                  </a:cubicBezTo>
                  <a:cubicBezTo>
                    <a:pt x="47465" y="576698"/>
                    <a:pt x="45643" y="582264"/>
                    <a:pt x="43821" y="587925"/>
                  </a:cubicBezTo>
                  <a:cubicBezTo>
                    <a:pt x="41325" y="595311"/>
                    <a:pt x="38925" y="602794"/>
                    <a:pt x="36720" y="610278"/>
                  </a:cubicBezTo>
                  <a:cubicBezTo>
                    <a:pt x="34320" y="618241"/>
                    <a:pt x="32115" y="626302"/>
                    <a:pt x="29909" y="634361"/>
                  </a:cubicBezTo>
                  <a:cubicBezTo>
                    <a:pt x="28565" y="639253"/>
                    <a:pt x="27222" y="644242"/>
                    <a:pt x="26070" y="649137"/>
                  </a:cubicBezTo>
                  <a:cubicBezTo>
                    <a:pt x="23479" y="659401"/>
                    <a:pt x="21082" y="669764"/>
                    <a:pt x="18874" y="680222"/>
                  </a:cubicBezTo>
                  <a:lnTo>
                    <a:pt x="17437" y="687416"/>
                  </a:lnTo>
                  <a:cubicBezTo>
                    <a:pt x="3812" y="754289"/>
                    <a:pt x="-2232" y="823656"/>
                    <a:pt x="742" y="894844"/>
                  </a:cubicBezTo>
                  <a:cubicBezTo>
                    <a:pt x="5635" y="1009880"/>
                    <a:pt x="33171" y="1118680"/>
                    <a:pt x="78649" y="1217311"/>
                  </a:cubicBezTo>
                  <a:cubicBezTo>
                    <a:pt x="79223" y="1218655"/>
                    <a:pt x="79798" y="1219998"/>
                    <a:pt x="80375" y="1221246"/>
                  </a:cubicBezTo>
                  <a:cubicBezTo>
                    <a:pt x="84789" y="1230744"/>
                    <a:pt x="89490" y="1240050"/>
                    <a:pt x="94287" y="1249357"/>
                  </a:cubicBezTo>
                  <a:cubicBezTo>
                    <a:pt x="96014" y="1252810"/>
                    <a:pt x="97740" y="1256263"/>
                    <a:pt x="99467" y="1259719"/>
                  </a:cubicBezTo>
                  <a:cubicBezTo>
                    <a:pt x="103497" y="1267395"/>
                    <a:pt x="107815" y="1274878"/>
                    <a:pt x="112133" y="1282360"/>
                  </a:cubicBezTo>
                  <a:cubicBezTo>
                    <a:pt x="114818" y="1287157"/>
                    <a:pt x="117505" y="1291956"/>
                    <a:pt x="120288" y="1296657"/>
                  </a:cubicBezTo>
                  <a:cubicBezTo>
                    <a:pt x="124220" y="1303276"/>
                    <a:pt x="128442" y="1309800"/>
                    <a:pt x="132568" y="1316323"/>
                  </a:cubicBezTo>
                  <a:cubicBezTo>
                    <a:pt x="135926" y="1321602"/>
                    <a:pt x="139092" y="1326877"/>
                    <a:pt x="142545" y="1332156"/>
                  </a:cubicBezTo>
                  <a:cubicBezTo>
                    <a:pt x="146959" y="1338775"/>
                    <a:pt x="151564" y="1345203"/>
                    <a:pt x="156074" y="1351630"/>
                  </a:cubicBezTo>
                  <a:cubicBezTo>
                    <a:pt x="159527" y="1356526"/>
                    <a:pt x="162791" y="1361418"/>
                    <a:pt x="166340" y="1366215"/>
                  </a:cubicBezTo>
                  <a:cubicBezTo>
                    <a:pt x="172098" y="1374082"/>
                    <a:pt x="178238" y="1381757"/>
                    <a:pt x="184282" y="1389433"/>
                  </a:cubicBezTo>
                  <a:cubicBezTo>
                    <a:pt x="186775" y="1392503"/>
                    <a:pt x="189079" y="1395765"/>
                    <a:pt x="191572" y="1398835"/>
                  </a:cubicBezTo>
                  <a:cubicBezTo>
                    <a:pt x="235994" y="1453619"/>
                    <a:pt x="286939" y="1502742"/>
                    <a:pt x="343163" y="1545052"/>
                  </a:cubicBezTo>
                  <a:cubicBezTo>
                    <a:pt x="347960" y="1548699"/>
                    <a:pt x="352855" y="1552057"/>
                    <a:pt x="357747" y="1555510"/>
                  </a:cubicBezTo>
                  <a:cubicBezTo>
                    <a:pt x="363888" y="1559924"/>
                    <a:pt x="369932" y="1564433"/>
                    <a:pt x="376264" y="1568751"/>
                  </a:cubicBezTo>
                  <a:cubicBezTo>
                    <a:pt x="385092" y="1574793"/>
                    <a:pt x="394108" y="1580550"/>
                    <a:pt x="403130" y="1586212"/>
                  </a:cubicBezTo>
                  <a:cubicBezTo>
                    <a:pt x="405527" y="1587747"/>
                    <a:pt x="407926" y="1589378"/>
                    <a:pt x="410422" y="1590913"/>
                  </a:cubicBezTo>
                  <a:cubicBezTo>
                    <a:pt x="421455" y="1597724"/>
                    <a:pt x="432584" y="1604154"/>
                    <a:pt x="443811" y="1610390"/>
                  </a:cubicBezTo>
                  <a:cubicBezTo>
                    <a:pt x="444481" y="1610773"/>
                    <a:pt x="445056" y="1611156"/>
                    <a:pt x="445729" y="1611539"/>
                  </a:cubicBezTo>
                  <a:cubicBezTo>
                    <a:pt x="457722" y="1618161"/>
                    <a:pt x="469811" y="1624397"/>
                    <a:pt x="481996" y="1630442"/>
                  </a:cubicBezTo>
                  <a:cubicBezTo>
                    <a:pt x="482092" y="1630538"/>
                    <a:pt x="482284" y="1630538"/>
                    <a:pt x="482379" y="1630633"/>
                  </a:cubicBezTo>
                  <a:cubicBezTo>
                    <a:pt x="494373" y="1636486"/>
                    <a:pt x="506558" y="1642145"/>
                    <a:pt x="518743" y="1647424"/>
                  </a:cubicBezTo>
                  <a:cubicBezTo>
                    <a:pt x="519320" y="1647711"/>
                    <a:pt x="519799" y="1647903"/>
                    <a:pt x="520374" y="1648190"/>
                  </a:cubicBezTo>
                  <a:cubicBezTo>
                    <a:pt x="531696" y="1653085"/>
                    <a:pt x="543208" y="1657690"/>
                    <a:pt x="554720" y="1662006"/>
                  </a:cubicBezTo>
                  <a:cubicBezTo>
                    <a:pt x="556351" y="1662679"/>
                    <a:pt x="557982" y="1663349"/>
                    <a:pt x="559613" y="1663926"/>
                  </a:cubicBezTo>
                  <a:cubicBezTo>
                    <a:pt x="569688" y="1667667"/>
                    <a:pt x="579955" y="1671120"/>
                    <a:pt x="590219" y="1674574"/>
                  </a:cubicBezTo>
                  <a:cubicBezTo>
                    <a:pt x="593579" y="1675726"/>
                    <a:pt x="596745" y="1676878"/>
                    <a:pt x="600102" y="1677934"/>
                  </a:cubicBezTo>
                  <a:cubicBezTo>
                    <a:pt x="608448" y="1680523"/>
                    <a:pt x="616797" y="1682922"/>
                    <a:pt x="625239" y="1685319"/>
                  </a:cubicBezTo>
                  <a:cubicBezTo>
                    <a:pt x="630706" y="1686854"/>
                    <a:pt x="636080" y="1688584"/>
                    <a:pt x="641646" y="1689925"/>
                  </a:cubicBezTo>
                  <a:cubicBezTo>
                    <a:pt x="647592" y="1691460"/>
                    <a:pt x="653636" y="1692803"/>
                    <a:pt x="659681" y="1694243"/>
                  </a:cubicBezTo>
                  <a:cubicBezTo>
                    <a:pt x="667742" y="1696163"/>
                    <a:pt x="675801" y="1698177"/>
                    <a:pt x="683955" y="1699904"/>
                  </a:cubicBezTo>
                  <a:cubicBezTo>
                    <a:pt x="687025" y="1700575"/>
                    <a:pt x="690191" y="1701056"/>
                    <a:pt x="693261" y="1701631"/>
                  </a:cubicBezTo>
                  <a:cubicBezTo>
                    <a:pt x="758501" y="1714488"/>
                    <a:pt x="826239" y="1720147"/>
                    <a:pt x="895606" y="1717173"/>
                  </a:cubicBezTo>
                  <a:cubicBezTo>
                    <a:pt x="916139" y="1716311"/>
                    <a:pt x="936383" y="1714486"/>
                    <a:pt x="956530" y="1712185"/>
                  </a:cubicBezTo>
                  <a:cubicBezTo>
                    <a:pt x="958547" y="1711993"/>
                    <a:pt x="960561" y="1711706"/>
                    <a:pt x="962575" y="1711512"/>
                  </a:cubicBezTo>
                  <a:cubicBezTo>
                    <a:pt x="1002008" y="1706811"/>
                    <a:pt x="1040673" y="1699521"/>
                    <a:pt x="1078571" y="1689541"/>
                  </a:cubicBezTo>
                  <a:cubicBezTo>
                    <a:pt x="1081545" y="1688775"/>
                    <a:pt x="1084424" y="1688006"/>
                    <a:pt x="1087398" y="1687144"/>
                  </a:cubicBezTo>
                  <a:cubicBezTo>
                    <a:pt x="1241578" y="1645026"/>
                    <a:pt x="1381178" y="1560597"/>
                    <a:pt x="1491999" y="1440007"/>
                  </a:cubicBezTo>
                  <a:cubicBezTo>
                    <a:pt x="1498905" y="1432524"/>
                    <a:pt x="1505431" y="1424848"/>
                    <a:pt x="1512051" y="1417173"/>
                  </a:cubicBezTo>
                  <a:lnTo>
                    <a:pt x="1512051" y="1417556"/>
                  </a:lnTo>
                  <a:cubicBezTo>
                    <a:pt x="1513969" y="1415350"/>
                    <a:pt x="1515696" y="1413046"/>
                    <a:pt x="1517521" y="1410841"/>
                  </a:cubicBezTo>
                  <a:cubicBezTo>
                    <a:pt x="1520109" y="1407866"/>
                    <a:pt x="1522509" y="1404796"/>
                    <a:pt x="1525004" y="1401726"/>
                  </a:cubicBezTo>
                  <a:cubicBezTo>
                    <a:pt x="1531145" y="1394146"/>
                    <a:pt x="1537187" y="1386567"/>
                    <a:pt x="1543136" y="1378891"/>
                  </a:cubicBezTo>
                  <a:cubicBezTo>
                    <a:pt x="1545823" y="1375438"/>
                    <a:pt x="1548414" y="1371886"/>
                    <a:pt x="1551003" y="1368337"/>
                  </a:cubicBezTo>
                  <a:cubicBezTo>
                    <a:pt x="1556377" y="1361045"/>
                    <a:pt x="1561653" y="1353657"/>
                    <a:pt x="1566835" y="1346269"/>
                  </a:cubicBezTo>
                  <a:cubicBezTo>
                    <a:pt x="1569618" y="1342241"/>
                    <a:pt x="1572398" y="1338210"/>
                    <a:pt x="1575181" y="1334086"/>
                  </a:cubicBezTo>
                  <a:cubicBezTo>
                    <a:pt x="1579786" y="1327177"/>
                    <a:pt x="1584200" y="1320270"/>
                    <a:pt x="1588614" y="1313266"/>
                  </a:cubicBezTo>
                  <a:cubicBezTo>
                    <a:pt x="1591588" y="1308564"/>
                    <a:pt x="1594467" y="1303863"/>
                    <a:pt x="1597345" y="1299067"/>
                  </a:cubicBezTo>
                  <a:cubicBezTo>
                    <a:pt x="1601086" y="1292830"/>
                    <a:pt x="1604731" y="1286498"/>
                    <a:pt x="1608282" y="1280164"/>
                  </a:cubicBezTo>
                  <a:cubicBezTo>
                    <a:pt x="1611448" y="1274601"/>
                    <a:pt x="1614614" y="1269131"/>
                    <a:pt x="1617589" y="1263472"/>
                  </a:cubicBezTo>
                  <a:cubicBezTo>
                    <a:pt x="1620276" y="1258385"/>
                    <a:pt x="1622864" y="1253205"/>
                    <a:pt x="1625456" y="1248023"/>
                  </a:cubicBezTo>
                  <a:cubicBezTo>
                    <a:pt x="1629005" y="1241116"/>
                    <a:pt x="1632556" y="1234305"/>
                    <a:pt x="1635818" y="1227301"/>
                  </a:cubicBezTo>
                  <a:cubicBezTo>
                    <a:pt x="1636010" y="1226917"/>
                    <a:pt x="1636105" y="1226630"/>
                    <a:pt x="1636297" y="1226244"/>
                  </a:cubicBezTo>
                  <a:cubicBezTo>
                    <a:pt x="1651265" y="1194776"/>
                    <a:pt x="1664120" y="1162345"/>
                    <a:pt x="1675057" y="1129246"/>
                  </a:cubicBezTo>
                  <a:cubicBezTo>
                    <a:pt x="1675728" y="1127041"/>
                    <a:pt x="1676593" y="1124929"/>
                    <a:pt x="1677263" y="1122723"/>
                  </a:cubicBezTo>
                  <a:cubicBezTo>
                    <a:pt x="1680238" y="1113608"/>
                    <a:pt x="1682925" y="1104398"/>
                    <a:pt x="1685516" y="1095187"/>
                  </a:cubicBezTo>
                  <a:cubicBezTo>
                    <a:pt x="1686474" y="1091925"/>
                    <a:pt x="1687434" y="1088664"/>
                    <a:pt x="1688299" y="1085402"/>
                  </a:cubicBezTo>
                  <a:cubicBezTo>
                    <a:pt x="1690600" y="1076766"/>
                    <a:pt x="1692808" y="1068130"/>
                    <a:pt x="1694918" y="1059497"/>
                  </a:cubicBezTo>
                  <a:cubicBezTo>
                    <a:pt x="1695878" y="1055371"/>
                    <a:pt x="1696836" y="1051244"/>
                    <a:pt x="1697796" y="1047118"/>
                  </a:cubicBezTo>
                  <a:cubicBezTo>
                    <a:pt x="1699619" y="1039059"/>
                    <a:pt x="1701346" y="1031001"/>
                    <a:pt x="1702881" y="1022846"/>
                  </a:cubicBezTo>
                  <a:cubicBezTo>
                    <a:pt x="1703841" y="1017664"/>
                    <a:pt x="1704799" y="1012484"/>
                    <a:pt x="1705663" y="1007304"/>
                  </a:cubicBezTo>
                  <a:cubicBezTo>
                    <a:pt x="1706911" y="1000107"/>
                    <a:pt x="1708159" y="992815"/>
                    <a:pt x="1709213" y="985523"/>
                  </a:cubicBezTo>
                  <a:cubicBezTo>
                    <a:pt x="1710364" y="977943"/>
                    <a:pt x="1711229" y="970462"/>
                    <a:pt x="1712187" y="962882"/>
                  </a:cubicBezTo>
                  <a:cubicBezTo>
                    <a:pt x="1712764" y="957795"/>
                    <a:pt x="1713531" y="952807"/>
                    <a:pt x="1714010" y="947723"/>
                  </a:cubicBezTo>
                  <a:cubicBezTo>
                    <a:pt x="1716601" y="922778"/>
                    <a:pt x="1718136" y="897834"/>
                    <a:pt x="1718519" y="872887"/>
                  </a:cubicBezTo>
                  <a:cubicBezTo>
                    <a:pt x="1718519" y="870870"/>
                    <a:pt x="1718423" y="868952"/>
                    <a:pt x="1718423" y="866938"/>
                  </a:cubicBezTo>
                  <a:cubicBezTo>
                    <a:pt x="1718423" y="863772"/>
                    <a:pt x="1718327" y="860510"/>
                    <a:pt x="1718327" y="857344"/>
                  </a:cubicBezTo>
                  <a:cubicBezTo>
                    <a:pt x="1718327" y="845830"/>
                    <a:pt x="1718136" y="834318"/>
                    <a:pt x="1717753" y="822806"/>
                  </a:cubicBezTo>
                  <a:lnTo>
                    <a:pt x="1717753" y="822420"/>
                  </a:lnTo>
                  <a:cubicBezTo>
                    <a:pt x="1717753" y="821558"/>
                    <a:pt x="1717657" y="820789"/>
                    <a:pt x="1717561" y="819927"/>
                  </a:cubicBezTo>
                  <a:cubicBezTo>
                    <a:pt x="1715353" y="770038"/>
                    <a:pt x="1708638" y="720242"/>
                    <a:pt x="1697796" y="671311"/>
                  </a:cubicBezTo>
                  <a:cubicBezTo>
                    <a:pt x="1696549" y="665554"/>
                    <a:pt x="1695397" y="659605"/>
                    <a:pt x="1693957" y="653848"/>
                  </a:cubicBezTo>
                  <a:cubicBezTo>
                    <a:pt x="1692614" y="648189"/>
                    <a:pt x="1690983" y="642623"/>
                    <a:pt x="1689448" y="637058"/>
                  </a:cubicBezTo>
                  <a:cubicBezTo>
                    <a:pt x="1687242" y="628616"/>
                    <a:pt x="1685034" y="620172"/>
                    <a:pt x="1682541" y="611826"/>
                  </a:cubicBezTo>
                  <a:cubicBezTo>
                    <a:pt x="1680815" y="605975"/>
                    <a:pt x="1678798" y="600122"/>
                    <a:pt x="1676880" y="594269"/>
                  </a:cubicBezTo>
                  <a:cubicBezTo>
                    <a:pt x="1674387" y="586402"/>
                    <a:pt x="1671891" y="578535"/>
                    <a:pt x="1669109" y="570764"/>
                  </a:cubicBezTo>
                  <a:cubicBezTo>
                    <a:pt x="1666709" y="564046"/>
                    <a:pt x="1664120" y="557427"/>
                    <a:pt x="1661529" y="550712"/>
                  </a:cubicBezTo>
                  <a:cubicBezTo>
                    <a:pt x="1659036" y="544090"/>
                    <a:pt x="1656541" y="537471"/>
                    <a:pt x="1653854" y="530947"/>
                  </a:cubicBezTo>
                  <a:cubicBezTo>
                    <a:pt x="1650688" y="523176"/>
                    <a:pt x="1647234" y="515501"/>
                    <a:pt x="1643781" y="507825"/>
                  </a:cubicBezTo>
                  <a:cubicBezTo>
                    <a:pt x="1641477" y="502643"/>
                    <a:pt x="1639272" y="497559"/>
                    <a:pt x="1636872" y="492474"/>
                  </a:cubicBezTo>
                  <a:cubicBezTo>
                    <a:pt x="1632746" y="483647"/>
                    <a:pt x="1628332" y="474915"/>
                    <a:pt x="1623825" y="466186"/>
                  </a:cubicBezTo>
                  <a:cubicBezTo>
                    <a:pt x="1622000" y="462635"/>
                    <a:pt x="1620177" y="458990"/>
                    <a:pt x="1618259" y="455441"/>
                  </a:cubicBezTo>
                  <a:cubicBezTo>
                    <a:pt x="1612983" y="445557"/>
                    <a:pt x="1607514" y="435676"/>
                    <a:pt x="1601756" y="425987"/>
                  </a:cubicBezTo>
                  <a:cubicBezTo>
                    <a:pt x="1600605" y="424066"/>
                    <a:pt x="1599455" y="422052"/>
                    <a:pt x="1598303" y="420134"/>
                  </a:cubicBezTo>
                  <a:cubicBezTo>
                    <a:pt x="1591780" y="409101"/>
                    <a:pt x="1584966" y="398161"/>
                    <a:pt x="1577868" y="387418"/>
                  </a:cubicBezTo>
                  <a:cubicBezTo>
                    <a:pt x="1577674" y="387130"/>
                    <a:pt x="1577482" y="386841"/>
                    <a:pt x="1577291" y="386553"/>
                  </a:cubicBezTo>
                  <a:cubicBezTo>
                    <a:pt x="1539297" y="328795"/>
                    <a:pt x="1494013" y="274588"/>
                    <a:pt x="1440860" y="225752"/>
                  </a:cubicBezTo>
                  <a:cubicBezTo>
                    <a:pt x="1377729" y="167802"/>
                    <a:pt x="1308171" y="121174"/>
                    <a:pt x="1234774" y="85580"/>
                  </a:cubicBezTo>
                  <a:cubicBezTo>
                    <a:pt x="1234295" y="85293"/>
                    <a:pt x="1233816" y="85005"/>
                    <a:pt x="1233335" y="84814"/>
                  </a:cubicBezTo>
                  <a:cubicBezTo>
                    <a:pt x="1233623" y="85005"/>
                    <a:pt x="1233623" y="85101"/>
                    <a:pt x="1233623" y="85101"/>
                  </a:cubicBezTo>
                  <a:close/>
                  <a:moveTo>
                    <a:pt x="1024558" y="1625056"/>
                  </a:moveTo>
                  <a:cubicBezTo>
                    <a:pt x="1024558" y="1624960"/>
                    <a:pt x="1024462" y="1624960"/>
                    <a:pt x="1024462" y="1624864"/>
                  </a:cubicBezTo>
                  <a:cubicBezTo>
                    <a:pt x="981576" y="1633979"/>
                    <a:pt x="937537" y="1639832"/>
                    <a:pt x="892828" y="1641750"/>
                  </a:cubicBezTo>
                  <a:cubicBezTo>
                    <a:pt x="828546" y="1644437"/>
                    <a:pt x="765224" y="1639350"/>
                    <a:pt x="703725" y="1626974"/>
                  </a:cubicBezTo>
                  <a:cubicBezTo>
                    <a:pt x="702477" y="1626686"/>
                    <a:pt x="701229" y="1626495"/>
                    <a:pt x="699984" y="1626303"/>
                  </a:cubicBezTo>
                  <a:cubicBezTo>
                    <a:pt x="691061" y="1624481"/>
                    <a:pt x="682138" y="1622273"/>
                    <a:pt x="673217" y="1620067"/>
                  </a:cubicBezTo>
                  <a:cubicBezTo>
                    <a:pt x="669282" y="1619107"/>
                    <a:pt x="665347" y="1618245"/>
                    <a:pt x="661415" y="1617284"/>
                  </a:cubicBezTo>
                  <a:cubicBezTo>
                    <a:pt x="654796" y="1615558"/>
                    <a:pt x="648366" y="1613639"/>
                    <a:pt x="641842" y="1611719"/>
                  </a:cubicBezTo>
                  <a:cubicBezTo>
                    <a:pt x="635797" y="1609992"/>
                    <a:pt x="629657" y="1608265"/>
                    <a:pt x="623613" y="1606347"/>
                  </a:cubicBezTo>
                  <a:cubicBezTo>
                    <a:pt x="619007" y="1604908"/>
                    <a:pt x="614402" y="1603181"/>
                    <a:pt x="609797" y="1601646"/>
                  </a:cubicBezTo>
                  <a:cubicBezTo>
                    <a:pt x="602025" y="1599055"/>
                    <a:pt x="594350" y="1596464"/>
                    <a:pt x="586675" y="1593683"/>
                  </a:cubicBezTo>
                  <a:cubicBezTo>
                    <a:pt x="583509" y="1592531"/>
                    <a:pt x="580343" y="1591188"/>
                    <a:pt x="577177" y="1589940"/>
                  </a:cubicBezTo>
                  <a:cubicBezTo>
                    <a:pt x="568349" y="1586487"/>
                    <a:pt x="559522" y="1583033"/>
                    <a:pt x="550889" y="1579290"/>
                  </a:cubicBezTo>
                  <a:cubicBezTo>
                    <a:pt x="548585" y="1578332"/>
                    <a:pt x="546283" y="1577180"/>
                    <a:pt x="543980" y="1576124"/>
                  </a:cubicBezTo>
                  <a:cubicBezTo>
                    <a:pt x="534673" y="1571998"/>
                    <a:pt x="525367" y="1567778"/>
                    <a:pt x="516252" y="1563365"/>
                  </a:cubicBezTo>
                  <a:cubicBezTo>
                    <a:pt x="514047" y="1562308"/>
                    <a:pt x="511937" y="1561061"/>
                    <a:pt x="509729" y="1560007"/>
                  </a:cubicBezTo>
                  <a:cubicBezTo>
                    <a:pt x="500710" y="1555498"/>
                    <a:pt x="491691" y="1550892"/>
                    <a:pt x="482768" y="1546000"/>
                  </a:cubicBezTo>
                  <a:cubicBezTo>
                    <a:pt x="479793" y="1544366"/>
                    <a:pt x="476819" y="1542544"/>
                    <a:pt x="473844" y="1540817"/>
                  </a:cubicBezTo>
                  <a:cubicBezTo>
                    <a:pt x="465977" y="1536404"/>
                    <a:pt x="458206" y="1531894"/>
                    <a:pt x="450531" y="1527193"/>
                  </a:cubicBezTo>
                  <a:cubicBezTo>
                    <a:pt x="445351" y="1524027"/>
                    <a:pt x="440362" y="1520669"/>
                    <a:pt x="435180" y="1517312"/>
                  </a:cubicBezTo>
                  <a:cubicBezTo>
                    <a:pt x="429904" y="1513859"/>
                    <a:pt x="424530" y="1510499"/>
                    <a:pt x="419254" y="1506949"/>
                  </a:cubicBezTo>
                  <a:cubicBezTo>
                    <a:pt x="409852" y="1500522"/>
                    <a:pt x="400450" y="1493804"/>
                    <a:pt x="391335" y="1486993"/>
                  </a:cubicBezTo>
                  <a:cubicBezTo>
                    <a:pt x="390566" y="1486419"/>
                    <a:pt x="389800" y="1485937"/>
                    <a:pt x="389127" y="1485362"/>
                  </a:cubicBezTo>
                  <a:cubicBezTo>
                    <a:pt x="368500" y="1469820"/>
                    <a:pt x="348640" y="1453221"/>
                    <a:pt x="329354" y="1435569"/>
                  </a:cubicBezTo>
                  <a:cubicBezTo>
                    <a:pt x="290977" y="1400358"/>
                    <a:pt x="256631" y="1361885"/>
                    <a:pt x="226503" y="1320725"/>
                  </a:cubicBezTo>
                  <a:cubicBezTo>
                    <a:pt x="225256" y="1318998"/>
                    <a:pt x="224106" y="1317271"/>
                    <a:pt x="222859" y="1315545"/>
                  </a:cubicBezTo>
                  <a:cubicBezTo>
                    <a:pt x="216718" y="1307005"/>
                    <a:pt x="210674" y="1298369"/>
                    <a:pt x="204821" y="1289544"/>
                  </a:cubicBezTo>
                  <a:cubicBezTo>
                    <a:pt x="203286" y="1287240"/>
                    <a:pt x="201942" y="1284939"/>
                    <a:pt x="200407" y="1282635"/>
                  </a:cubicBezTo>
                  <a:cubicBezTo>
                    <a:pt x="194940" y="1274193"/>
                    <a:pt x="189566" y="1265749"/>
                    <a:pt x="184481" y="1257209"/>
                  </a:cubicBezTo>
                  <a:cubicBezTo>
                    <a:pt x="183234" y="1255195"/>
                    <a:pt x="182178" y="1253083"/>
                    <a:pt x="181028" y="1251069"/>
                  </a:cubicBezTo>
                  <a:cubicBezTo>
                    <a:pt x="175750" y="1241954"/>
                    <a:pt x="170474" y="1232743"/>
                    <a:pt x="165579" y="1223437"/>
                  </a:cubicBezTo>
                  <a:cubicBezTo>
                    <a:pt x="165100" y="1222575"/>
                    <a:pt x="164717" y="1221614"/>
                    <a:pt x="164238" y="1220750"/>
                  </a:cubicBezTo>
                  <a:cubicBezTo>
                    <a:pt x="111757" y="1120105"/>
                    <a:pt x="81535" y="1008333"/>
                    <a:pt x="76546" y="891578"/>
                  </a:cubicBezTo>
                  <a:cubicBezTo>
                    <a:pt x="75873" y="875844"/>
                    <a:pt x="75682" y="860301"/>
                    <a:pt x="75969" y="844661"/>
                  </a:cubicBezTo>
                  <a:cubicBezTo>
                    <a:pt x="77121" y="774911"/>
                    <a:pt x="87483" y="706407"/>
                    <a:pt x="106479" y="640685"/>
                  </a:cubicBezTo>
                  <a:cubicBezTo>
                    <a:pt x="107248" y="638097"/>
                    <a:pt x="107918" y="635410"/>
                    <a:pt x="108687" y="632818"/>
                  </a:cubicBezTo>
                  <a:cubicBezTo>
                    <a:pt x="110510" y="626582"/>
                    <a:pt x="112620" y="620442"/>
                    <a:pt x="114636" y="614206"/>
                  </a:cubicBezTo>
                  <a:cubicBezTo>
                    <a:pt x="116554" y="608257"/>
                    <a:pt x="118473" y="602212"/>
                    <a:pt x="120582" y="596359"/>
                  </a:cubicBezTo>
                  <a:cubicBezTo>
                    <a:pt x="121926" y="592523"/>
                    <a:pt x="123461" y="588684"/>
                    <a:pt x="124900" y="584847"/>
                  </a:cubicBezTo>
                  <a:cubicBezTo>
                    <a:pt x="127970" y="576789"/>
                    <a:pt x="131041" y="568632"/>
                    <a:pt x="134302" y="560669"/>
                  </a:cubicBezTo>
                  <a:cubicBezTo>
                    <a:pt x="135167" y="558464"/>
                    <a:pt x="136223" y="556255"/>
                    <a:pt x="137085" y="554050"/>
                  </a:cubicBezTo>
                  <a:cubicBezTo>
                    <a:pt x="141116" y="544648"/>
                    <a:pt x="145240" y="535246"/>
                    <a:pt x="149557" y="525939"/>
                  </a:cubicBezTo>
                  <a:cubicBezTo>
                    <a:pt x="150039" y="524787"/>
                    <a:pt x="150614" y="523731"/>
                    <a:pt x="151188" y="522582"/>
                  </a:cubicBezTo>
                  <a:cubicBezTo>
                    <a:pt x="155985" y="512411"/>
                    <a:pt x="161072" y="502336"/>
                    <a:pt x="166348" y="492359"/>
                  </a:cubicBezTo>
                  <a:cubicBezTo>
                    <a:pt x="166635" y="491877"/>
                    <a:pt x="166925" y="491399"/>
                    <a:pt x="167116" y="490824"/>
                  </a:cubicBezTo>
                  <a:cubicBezTo>
                    <a:pt x="172680" y="480461"/>
                    <a:pt x="178437" y="470195"/>
                    <a:pt x="184386" y="460026"/>
                  </a:cubicBezTo>
                  <a:cubicBezTo>
                    <a:pt x="184577" y="459736"/>
                    <a:pt x="184673" y="459545"/>
                    <a:pt x="184865" y="459258"/>
                  </a:cubicBezTo>
                  <a:cubicBezTo>
                    <a:pt x="190909" y="449089"/>
                    <a:pt x="197241" y="439014"/>
                    <a:pt x="203767" y="429035"/>
                  </a:cubicBezTo>
                  <a:cubicBezTo>
                    <a:pt x="203959" y="428747"/>
                    <a:pt x="204150" y="428364"/>
                    <a:pt x="204438" y="428077"/>
                  </a:cubicBezTo>
                  <a:cubicBezTo>
                    <a:pt x="210865" y="418289"/>
                    <a:pt x="217485" y="408695"/>
                    <a:pt x="224394" y="399293"/>
                  </a:cubicBezTo>
                  <a:cubicBezTo>
                    <a:pt x="224777" y="398716"/>
                    <a:pt x="225160" y="398237"/>
                    <a:pt x="225546" y="397660"/>
                  </a:cubicBezTo>
                  <a:cubicBezTo>
                    <a:pt x="232261" y="388449"/>
                    <a:pt x="239170" y="379433"/>
                    <a:pt x="246268" y="370507"/>
                  </a:cubicBezTo>
                  <a:cubicBezTo>
                    <a:pt x="246845" y="369741"/>
                    <a:pt x="247420" y="369070"/>
                    <a:pt x="247995" y="368302"/>
                  </a:cubicBezTo>
                  <a:cubicBezTo>
                    <a:pt x="255000" y="359570"/>
                    <a:pt x="262292" y="350937"/>
                    <a:pt x="269678" y="342492"/>
                  </a:cubicBezTo>
                  <a:cubicBezTo>
                    <a:pt x="270255" y="341822"/>
                    <a:pt x="270830" y="341149"/>
                    <a:pt x="271407" y="340478"/>
                  </a:cubicBezTo>
                  <a:cubicBezTo>
                    <a:pt x="278697" y="332226"/>
                    <a:pt x="286085" y="324263"/>
                    <a:pt x="293664" y="316300"/>
                  </a:cubicBezTo>
                  <a:cubicBezTo>
                    <a:pt x="294816" y="315052"/>
                    <a:pt x="295968" y="313901"/>
                    <a:pt x="297213" y="312655"/>
                  </a:cubicBezTo>
                  <a:cubicBezTo>
                    <a:pt x="304985" y="304690"/>
                    <a:pt x="312950" y="296727"/>
                    <a:pt x="321008" y="289052"/>
                  </a:cubicBezTo>
                  <a:cubicBezTo>
                    <a:pt x="321200" y="288860"/>
                    <a:pt x="321487" y="288669"/>
                    <a:pt x="321679" y="288477"/>
                  </a:cubicBezTo>
                  <a:cubicBezTo>
                    <a:pt x="386536" y="227265"/>
                    <a:pt x="461947" y="176990"/>
                    <a:pt x="545036" y="140534"/>
                  </a:cubicBezTo>
                  <a:cubicBezTo>
                    <a:pt x="782014" y="37012"/>
                    <a:pt x="1061317" y="55335"/>
                    <a:pt x="1284654" y="199732"/>
                  </a:cubicBezTo>
                  <a:cubicBezTo>
                    <a:pt x="1284558" y="199827"/>
                    <a:pt x="1284558" y="199923"/>
                    <a:pt x="1284462" y="200019"/>
                  </a:cubicBezTo>
                  <a:cubicBezTo>
                    <a:pt x="1321304" y="223910"/>
                    <a:pt x="1356515" y="250869"/>
                    <a:pt x="1389423" y="281187"/>
                  </a:cubicBezTo>
                  <a:cubicBezTo>
                    <a:pt x="1475963" y="360629"/>
                    <a:pt x="1542165" y="456379"/>
                    <a:pt x="1585148" y="562121"/>
                  </a:cubicBezTo>
                  <a:cubicBezTo>
                    <a:pt x="1586013" y="564231"/>
                    <a:pt x="1586683" y="566247"/>
                    <a:pt x="1587548" y="568357"/>
                  </a:cubicBezTo>
                  <a:cubicBezTo>
                    <a:pt x="1591288" y="577759"/>
                    <a:pt x="1594840" y="587161"/>
                    <a:pt x="1598197" y="596659"/>
                  </a:cubicBezTo>
                  <a:cubicBezTo>
                    <a:pt x="1599541" y="600498"/>
                    <a:pt x="1600786" y="604430"/>
                    <a:pt x="1602034" y="608269"/>
                  </a:cubicBezTo>
                  <a:cubicBezTo>
                    <a:pt x="1604721" y="616136"/>
                    <a:pt x="1607312" y="624099"/>
                    <a:pt x="1609709" y="632158"/>
                  </a:cubicBezTo>
                  <a:cubicBezTo>
                    <a:pt x="1611053" y="636571"/>
                    <a:pt x="1612205" y="640985"/>
                    <a:pt x="1613453" y="645399"/>
                  </a:cubicBezTo>
                  <a:cubicBezTo>
                    <a:pt x="1615658" y="653074"/>
                    <a:pt x="1617768" y="660750"/>
                    <a:pt x="1619689" y="668521"/>
                  </a:cubicBezTo>
                  <a:cubicBezTo>
                    <a:pt x="1620742" y="672839"/>
                    <a:pt x="1621703" y="677157"/>
                    <a:pt x="1622663" y="681472"/>
                  </a:cubicBezTo>
                  <a:cubicBezTo>
                    <a:pt x="1624486" y="689533"/>
                    <a:pt x="1626308" y="697688"/>
                    <a:pt x="1627939" y="705842"/>
                  </a:cubicBezTo>
                  <a:cubicBezTo>
                    <a:pt x="1628705" y="709681"/>
                    <a:pt x="1629378" y="713613"/>
                    <a:pt x="1630049" y="717548"/>
                  </a:cubicBezTo>
                  <a:cubicBezTo>
                    <a:pt x="1631584" y="726279"/>
                    <a:pt x="1633119" y="735104"/>
                    <a:pt x="1634462" y="743932"/>
                  </a:cubicBezTo>
                  <a:cubicBezTo>
                    <a:pt x="1634944" y="747289"/>
                    <a:pt x="1635327" y="750647"/>
                    <a:pt x="1635806" y="754004"/>
                  </a:cubicBezTo>
                  <a:cubicBezTo>
                    <a:pt x="1637054" y="763505"/>
                    <a:pt x="1638206" y="772907"/>
                    <a:pt x="1639068" y="782501"/>
                  </a:cubicBezTo>
                  <a:cubicBezTo>
                    <a:pt x="1639355" y="785475"/>
                    <a:pt x="1639645" y="788449"/>
                    <a:pt x="1639836" y="791424"/>
                  </a:cubicBezTo>
                  <a:cubicBezTo>
                    <a:pt x="1640699" y="801211"/>
                    <a:pt x="1641371" y="811092"/>
                    <a:pt x="1641755" y="820973"/>
                  </a:cubicBezTo>
                  <a:cubicBezTo>
                    <a:pt x="1641946" y="823948"/>
                    <a:pt x="1642042" y="826922"/>
                    <a:pt x="1642138" y="829993"/>
                  </a:cubicBezTo>
                  <a:cubicBezTo>
                    <a:pt x="1642521" y="839586"/>
                    <a:pt x="1642617" y="849086"/>
                    <a:pt x="1642617" y="858584"/>
                  </a:cubicBezTo>
                  <a:cubicBezTo>
                    <a:pt x="1642617" y="862232"/>
                    <a:pt x="1642617" y="865781"/>
                    <a:pt x="1642521" y="869426"/>
                  </a:cubicBezTo>
                  <a:cubicBezTo>
                    <a:pt x="1642425" y="877966"/>
                    <a:pt x="1642138" y="886408"/>
                    <a:pt x="1641755" y="894852"/>
                  </a:cubicBezTo>
                  <a:cubicBezTo>
                    <a:pt x="1641563" y="899553"/>
                    <a:pt x="1641371" y="904254"/>
                    <a:pt x="1641082" y="908955"/>
                  </a:cubicBezTo>
                  <a:cubicBezTo>
                    <a:pt x="1640603" y="916056"/>
                    <a:pt x="1640028" y="923061"/>
                    <a:pt x="1639355" y="930159"/>
                  </a:cubicBezTo>
                  <a:cubicBezTo>
                    <a:pt x="1638780" y="936108"/>
                    <a:pt x="1638301" y="942056"/>
                    <a:pt x="1637628" y="948005"/>
                  </a:cubicBezTo>
                  <a:cubicBezTo>
                    <a:pt x="1636958" y="953568"/>
                    <a:pt x="1636189" y="959134"/>
                    <a:pt x="1635423" y="964700"/>
                  </a:cubicBezTo>
                  <a:cubicBezTo>
                    <a:pt x="1634462" y="971894"/>
                    <a:pt x="1633505" y="979186"/>
                    <a:pt x="1632257" y="986382"/>
                  </a:cubicBezTo>
                  <a:cubicBezTo>
                    <a:pt x="1631584" y="990509"/>
                    <a:pt x="1630818" y="994633"/>
                    <a:pt x="1630049" y="998759"/>
                  </a:cubicBezTo>
                  <a:cubicBezTo>
                    <a:pt x="1628514" y="1007201"/>
                    <a:pt x="1626979" y="1015549"/>
                    <a:pt x="1625252" y="1023895"/>
                  </a:cubicBezTo>
                  <a:cubicBezTo>
                    <a:pt x="1624677" y="1026774"/>
                    <a:pt x="1623908" y="1029652"/>
                    <a:pt x="1623238" y="1032531"/>
                  </a:cubicBezTo>
                  <a:cubicBezTo>
                    <a:pt x="1621126" y="1041933"/>
                    <a:pt x="1618920" y="1051239"/>
                    <a:pt x="1616427" y="1060546"/>
                  </a:cubicBezTo>
                  <a:cubicBezTo>
                    <a:pt x="1615850" y="1062560"/>
                    <a:pt x="1615275" y="1064574"/>
                    <a:pt x="1614698" y="1066588"/>
                  </a:cubicBezTo>
                  <a:cubicBezTo>
                    <a:pt x="1612013" y="1076471"/>
                    <a:pt x="1609135" y="1086448"/>
                    <a:pt x="1606064" y="1096233"/>
                  </a:cubicBezTo>
                  <a:cubicBezTo>
                    <a:pt x="1605487" y="1098154"/>
                    <a:pt x="1604817" y="1099977"/>
                    <a:pt x="1604146" y="1101895"/>
                  </a:cubicBezTo>
                  <a:cubicBezTo>
                    <a:pt x="1600978" y="1111683"/>
                    <a:pt x="1597620" y="1121468"/>
                    <a:pt x="1594071" y="1131157"/>
                  </a:cubicBezTo>
                  <a:cubicBezTo>
                    <a:pt x="1593015" y="1134036"/>
                    <a:pt x="1591767" y="1136914"/>
                    <a:pt x="1590618" y="1139793"/>
                  </a:cubicBezTo>
                  <a:cubicBezTo>
                    <a:pt x="1587356" y="1148331"/>
                    <a:pt x="1583996" y="1156871"/>
                    <a:pt x="1580447" y="1165315"/>
                  </a:cubicBezTo>
                  <a:cubicBezTo>
                    <a:pt x="1577760" y="1171551"/>
                    <a:pt x="1574884" y="1177691"/>
                    <a:pt x="1572101" y="1183832"/>
                  </a:cubicBezTo>
                  <a:cubicBezTo>
                    <a:pt x="1569797" y="1188820"/>
                    <a:pt x="1567687" y="1193809"/>
                    <a:pt x="1565288" y="1198799"/>
                  </a:cubicBezTo>
                  <a:cubicBezTo>
                    <a:pt x="1532186" y="1267208"/>
                    <a:pt x="1488916" y="1331200"/>
                    <a:pt x="1435957" y="1388767"/>
                  </a:cubicBezTo>
                  <a:cubicBezTo>
                    <a:pt x="1425307" y="1400375"/>
                    <a:pt x="1414370" y="1411504"/>
                    <a:pt x="1403241" y="1422348"/>
                  </a:cubicBezTo>
                  <a:cubicBezTo>
                    <a:pt x="1297703" y="1525294"/>
                    <a:pt x="1167125" y="1594661"/>
                    <a:pt x="1024553" y="1625075"/>
                  </a:cubicBezTo>
                  <a:close/>
                </a:path>
              </a:pathLst>
            </a:custGeom>
            <a:grpFill/>
            <a:ln w="24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a:ea typeface="+mn-ea"/>
                <a:cs typeface="+mn-cs"/>
              </a:endParaRPr>
            </a:p>
          </p:txBody>
        </p:sp>
      </p:grpSp>
      <p:sp>
        <p:nvSpPr>
          <p:cNvPr id="101" name="Rounded Rectangle 197">
            <a:extLst>
              <a:ext uri="{FF2B5EF4-FFF2-40B4-BE49-F238E27FC236}">
                <a16:creationId xmlns:a16="http://schemas.microsoft.com/office/drawing/2014/main" id="{21A2F9BC-6ED5-944D-3029-15D7AB22A282}"/>
              </a:ext>
            </a:extLst>
          </p:cNvPr>
          <p:cNvSpPr/>
          <p:nvPr/>
        </p:nvSpPr>
        <p:spPr>
          <a:xfrm>
            <a:off x="2643782" y="5641037"/>
            <a:ext cx="1088877" cy="152827"/>
          </a:xfrm>
          <a:prstGeom prst="rect">
            <a:avLst/>
          </a:prstGeom>
          <a:solidFill>
            <a:schemeClr val="bg1"/>
          </a:solidFill>
          <a:ln w="6350" cap="sq" cmpd="sng" algn="ctr">
            <a:solidFill>
              <a:schemeClr val="bg1"/>
            </a:solidFill>
            <a:prstDash val="solid"/>
          </a:ln>
          <a:effectLst/>
        </p:spPr>
        <p:txBody>
          <a:bodyPr tIns="72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D8578">
                    <a:lumMod val="75000"/>
                  </a:srgbClr>
                </a:solidFill>
                <a:effectLst/>
                <a:uLnTx/>
                <a:uFillTx/>
                <a:latin typeface="Arial" panose="020B0604020202020204"/>
                <a:ea typeface="+mn-ea"/>
                <a:cs typeface="Arial" panose="020B0604020202020204" pitchFamily="34" charset="0"/>
              </a:rPr>
              <a:t>CONSENSUS</a:t>
            </a:r>
            <a:endParaRPr kumimoji="0" lang="en-GB" sz="500" b="1" i="0" u="none" strike="noStrike" kern="0" cap="none" spc="0" normalizeH="0" baseline="0" noProof="0" dirty="0">
              <a:ln>
                <a:noFill/>
              </a:ln>
              <a:solidFill>
                <a:srgbClr val="0D8578">
                  <a:lumMod val="75000"/>
                </a:srgbClr>
              </a:solidFill>
              <a:effectLst/>
              <a:uLnTx/>
              <a:uFillTx/>
              <a:latin typeface="Arial" panose="020B0604020202020204"/>
              <a:ea typeface="+mn-ea"/>
              <a:cs typeface="Arial" panose="020B0604020202020204" pitchFamily="34" charset="0"/>
            </a:endParaRPr>
          </a:p>
        </p:txBody>
      </p:sp>
      <p:sp>
        <p:nvSpPr>
          <p:cNvPr id="102" name="Rounded Rectangle 197">
            <a:extLst>
              <a:ext uri="{FF2B5EF4-FFF2-40B4-BE49-F238E27FC236}">
                <a16:creationId xmlns:a16="http://schemas.microsoft.com/office/drawing/2014/main" id="{85A866A2-E527-48FF-4928-FAF7A38F59FE}"/>
              </a:ext>
            </a:extLst>
          </p:cNvPr>
          <p:cNvSpPr/>
          <p:nvPr/>
        </p:nvSpPr>
        <p:spPr>
          <a:xfrm>
            <a:off x="840000" y="5641038"/>
            <a:ext cx="1154368" cy="152827"/>
          </a:xfrm>
          <a:prstGeom prst="rect">
            <a:avLst/>
          </a:prstGeom>
          <a:solidFill>
            <a:schemeClr val="bg1"/>
          </a:solidFill>
          <a:ln w="6350" cap="sq" cmpd="sng" algn="ctr">
            <a:solidFill>
              <a:schemeClr val="bg1"/>
            </a:solidFill>
            <a:prstDash val="solid"/>
          </a:ln>
          <a:effectLst/>
        </p:spPr>
        <p:txBody>
          <a:bodyPr lIns="36000" tIns="720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D8578">
                    <a:lumMod val="75000"/>
                  </a:srgbClr>
                </a:solidFill>
                <a:effectLst/>
                <a:uLnTx/>
                <a:uFillTx/>
                <a:latin typeface="Arial" panose="020B0604020202020204"/>
                <a:ea typeface="+mn-ea"/>
                <a:cs typeface="Arial" panose="020B0604020202020204" pitchFamily="34" charset="0"/>
              </a:rPr>
              <a:t>MEDIAN SCORE</a:t>
            </a:r>
            <a:endParaRPr kumimoji="0" lang="en-GB" sz="500" b="1" i="0" u="none" strike="noStrike" kern="0" cap="none" spc="0" normalizeH="0" baseline="0" noProof="0" dirty="0">
              <a:ln>
                <a:noFill/>
              </a:ln>
              <a:solidFill>
                <a:srgbClr val="0D8578">
                  <a:lumMod val="75000"/>
                </a:srgbClr>
              </a:solidFill>
              <a:effectLst/>
              <a:uLnTx/>
              <a:uFillTx/>
              <a:latin typeface="Arial" panose="020B0604020202020204"/>
              <a:ea typeface="+mn-ea"/>
              <a:cs typeface="Arial" panose="020B0604020202020204" pitchFamily="34" charset="0"/>
            </a:endParaRPr>
          </a:p>
        </p:txBody>
      </p:sp>
      <p:sp>
        <p:nvSpPr>
          <p:cNvPr id="6" name="TextBox 5">
            <a:extLst>
              <a:ext uri="{FF2B5EF4-FFF2-40B4-BE49-F238E27FC236}">
                <a16:creationId xmlns:a16="http://schemas.microsoft.com/office/drawing/2014/main" id="{539F6CDC-D504-1EDA-A94E-6F8247F3296A}"/>
              </a:ext>
            </a:extLst>
          </p:cNvPr>
          <p:cNvSpPr txBox="1"/>
          <p:nvPr/>
        </p:nvSpPr>
        <p:spPr>
          <a:xfrm>
            <a:off x="8445436" y="6495460"/>
            <a:ext cx="2724163" cy="307777"/>
          </a:xfrm>
          <a:prstGeom prst="rect">
            <a:avLst/>
          </a:prstGeom>
          <a:noFill/>
        </p:spPr>
        <p:txBody>
          <a:bodyPr wrap="square">
            <a:spAutoFit/>
          </a:bodyPr>
          <a:lstStyle/>
          <a:p>
            <a:r>
              <a:rPr lang="en-US" sz="1400" dirty="0" err="1"/>
              <a:t>Koschmieder</a:t>
            </a:r>
            <a:r>
              <a:rPr lang="en-US" sz="1400" dirty="0"/>
              <a:t> Leukemia 2024</a:t>
            </a:r>
          </a:p>
        </p:txBody>
      </p:sp>
      <p:sp>
        <p:nvSpPr>
          <p:cNvPr id="7" name="TextBox 6">
            <a:extLst>
              <a:ext uri="{FF2B5EF4-FFF2-40B4-BE49-F238E27FC236}">
                <a16:creationId xmlns:a16="http://schemas.microsoft.com/office/drawing/2014/main" id="{93281851-C58E-A1F1-9B06-46080156BAF9}"/>
              </a:ext>
            </a:extLst>
          </p:cNvPr>
          <p:cNvSpPr txBox="1"/>
          <p:nvPr/>
        </p:nvSpPr>
        <p:spPr>
          <a:xfrm>
            <a:off x="11169599" y="349135"/>
            <a:ext cx="684350" cy="897774"/>
          </a:xfrm>
          <a:prstGeom prst="rect">
            <a:avLst/>
          </a:prstGeom>
          <a:solidFill>
            <a:srgbClr val="EDEDED"/>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01420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66A141-A012-42D9-A614-97F34E022540}"/>
              </a:ext>
            </a:extLst>
          </p:cNvPr>
          <p:cNvPicPr>
            <a:picLocks noChangeAspect="1"/>
          </p:cNvPicPr>
          <p:nvPr/>
        </p:nvPicPr>
        <p:blipFill>
          <a:blip r:embed="rId2"/>
          <a:stretch>
            <a:fillRect/>
          </a:stretch>
        </p:blipFill>
        <p:spPr>
          <a:xfrm>
            <a:off x="1269946" y="349504"/>
            <a:ext cx="9652109" cy="59712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368951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8F9236-73ED-4246-9965-62C003FAEA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78783" y="1415233"/>
            <a:ext cx="6932159" cy="3131307"/>
          </a:xfrm>
          <a:prstGeom prst="rect">
            <a:avLst/>
          </a:prstGeom>
        </p:spPr>
      </p:pic>
      <p:pic>
        <p:nvPicPr>
          <p:cNvPr id="5" name="Picture 4">
            <a:extLst>
              <a:ext uri="{FF2B5EF4-FFF2-40B4-BE49-F238E27FC236}">
                <a16:creationId xmlns:a16="http://schemas.microsoft.com/office/drawing/2014/main" id="{33828A93-1C15-4BD1-8D75-DEDA8300A84E}"/>
              </a:ext>
            </a:extLst>
          </p:cNvPr>
          <p:cNvPicPr>
            <a:picLocks noChangeAspect="1"/>
          </p:cNvPicPr>
          <p:nvPr/>
        </p:nvPicPr>
        <p:blipFill>
          <a:blip r:embed="rId4"/>
          <a:stretch>
            <a:fillRect/>
          </a:stretch>
        </p:blipFill>
        <p:spPr>
          <a:xfrm>
            <a:off x="3619499" y="4799451"/>
            <a:ext cx="8281987" cy="1587060"/>
          </a:xfrm>
          <a:prstGeom prst="rect">
            <a:avLst/>
          </a:prstGeom>
        </p:spPr>
      </p:pic>
      <p:sp>
        <p:nvSpPr>
          <p:cNvPr id="6" name="TextBox 5">
            <a:extLst>
              <a:ext uri="{FF2B5EF4-FFF2-40B4-BE49-F238E27FC236}">
                <a16:creationId xmlns:a16="http://schemas.microsoft.com/office/drawing/2014/main" id="{F558EB80-B303-4EDA-87E9-1FBE47CE62EE}"/>
              </a:ext>
            </a:extLst>
          </p:cNvPr>
          <p:cNvSpPr txBox="1"/>
          <p:nvPr/>
        </p:nvSpPr>
        <p:spPr>
          <a:xfrm>
            <a:off x="381058" y="4546540"/>
            <a:ext cx="3288827" cy="1846659"/>
          </a:xfrm>
          <a:prstGeom prst="rect">
            <a:avLst/>
          </a:prstGeom>
          <a:noFill/>
        </p:spPr>
        <p:txBody>
          <a:bodyPr wrap="square" rtlCol="0">
            <a:spAutoFit/>
          </a:bodyPr>
          <a:lstStyle/>
          <a:p>
            <a:r>
              <a:rPr lang="en-GB" sz="2800" b="1" dirty="0" err="1">
                <a:solidFill>
                  <a:schemeClr val="accent6"/>
                </a:solidFill>
              </a:rPr>
              <a:t>Rux</a:t>
            </a:r>
            <a:r>
              <a:rPr lang="en-GB" sz="2800" b="1" dirty="0">
                <a:solidFill>
                  <a:schemeClr val="accent6"/>
                </a:solidFill>
              </a:rPr>
              <a:t> discontinuation, OS and EFS</a:t>
            </a:r>
          </a:p>
          <a:p>
            <a:endParaRPr lang="en-GB" dirty="0"/>
          </a:p>
          <a:p>
            <a:r>
              <a:rPr lang="en-GB" sz="2000" dirty="0"/>
              <a:t>Were all superior for INT1 vs INT2/High</a:t>
            </a:r>
          </a:p>
        </p:txBody>
      </p:sp>
      <p:sp>
        <p:nvSpPr>
          <p:cNvPr id="7" name="TextBox 6">
            <a:extLst>
              <a:ext uri="{FF2B5EF4-FFF2-40B4-BE49-F238E27FC236}">
                <a16:creationId xmlns:a16="http://schemas.microsoft.com/office/drawing/2014/main" id="{C4F7478C-5275-4328-811F-89805CBF0E56}"/>
              </a:ext>
            </a:extLst>
          </p:cNvPr>
          <p:cNvSpPr txBox="1"/>
          <p:nvPr/>
        </p:nvSpPr>
        <p:spPr>
          <a:xfrm>
            <a:off x="381058" y="276460"/>
            <a:ext cx="10953692" cy="1138773"/>
          </a:xfrm>
          <a:prstGeom prst="rect">
            <a:avLst/>
          </a:prstGeom>
          <a:noFill/>
        </p:spPr>
        <p:txBody>
          <a:bodyPr wrap="square" rtlCol="0">
            <a:spAutoFit/>
          </a:bodyPr>
          <a:lstStyle/>
          <a:p>
            <a:r>
              <a:rPr lang="en-GB" sz="2800" b="1" dirty="0">
                <a:solidFill>
                  <a:schemeClr val="accent6"/>
                </a:solidFill>
              </a:rPr>
              <a:t>Spleen and symptom responses </a:t>
            </a:r>
          </a:p>
          <a:p>
            <a:r>
              <a:rPr lang="en-GB" sz="2000" dirty="0"/>
              <a:t>Were consistent with literature SVR 35 (26.8%) and TSS50 (67.9%)</a:t>
            </a:r>
          </a:p>
          <a:p>
            <a:r>
              <a:rPr lang="en-GB" sz="2000" dirty="0"/>
              <a:t>Slightly low for spleen but questions validity of SVR35% and accuracy in RW</a:t>
            </a:r>
          </a:p>
        </p:txBody>
      </p:sp>
      <p:sp>
        <p:nvSpPr>
          <p:cNvPr id="8" name="TextBox 7">
            <a:extLst>
              <a:ext uri="{FF2B5EF4-FFF2-40B4-BE49-F238E27FC236}">
                <a16:creationId xmlns:a16="http://schemas.microsoft.com/office/drawing/2014/main" id="{273F8B78-642E-17C6-55AF-57E679E05922}"/>
              </a:ext>
            </a:extLst>
          </p:cNvPr>
          <p:cNvSpPr txBox="1"/>
          <p:nvPr/>
        </p:nvSpPr>
        <p:spPr>
          <a:xfrm>
            <a:off x="10069902" y="6550223"/>
            <a:ext cx="2122098" cy="307777"/>
          </a:xfrm>
          <a:prstGeom prst="rect">
            <a:avLst/>
          </a:prstGeom>
          <a:noFill/>
        </p:spPr>
        <p:txBody>
          <a:bodyPr wrap="square" rtlCol="0">
            <a:spAutoFit/>
          </a:bodyPr>
          <a:lstStyle/>
          <a:p>
            <a:r>
              <a:rPr lang="en-US" sz="1400" dirty="0" err="1"/>
              <a:t>Palandri</a:t>
            </a:r>
            <a:r>
              <a:rPr lang="en-US" sz="1400" dirty="0"/>
              <a:t> Cancer 2024</a:t>
            </a:r>
          </a:p>
        </p:txBody>
      </p:sp>
      <p:sp>
        <p:nvSpPr>
          <p:cNvPr id="2" name="Title 1">
            <a:extLst>
              <a:ext uri="{FF2B5EF4-FFF2-40B4-BE49-F238E27FC236}">
                <a16:creationId xmlns:a16="http://schemas.microsoft.com/office/drawing/2014/main" id="{D7E63214-7A2C-4D08-A928-38E91FB11ADC}"/>
              </a:ext>
            </a:extLst>
          </p:cNvPr>
          <p:cNvSpPr>
            <a:spLocks noGrp="1"/>
          </p:cNvSpPr>
          <p:nvPr>
            <p:ph type="title"/>
          </p:nvPr>
        </p:nvSpPr>
        <p:spPr>
          <a:xfrm>
            <a:off x="1019202" y="2373015"/>
            <a:ext cx="4654233" cy="528638"/>
          </a:xfrm>
        </p:spPr>
        <p:txBody>
          <a:bodyPr>
            <a:noAutofit/>
          </a:bodyPr>
          <a:lstStyle/>
          <a:p>
            <a:r>
              <a:rPr lang="en-GB" sz="2800" b="1" dirty="0">
                <a:solidFill>
                  <a:schemeClr val="accent6"/>
                </a:solidFill>
                <a:latin typeface="+mn-lt"/>
              </a:rPr>
              <a:t>Analysis of factors associated with spleen response</a:t>
            </a:r>
          </a:p>
        </p:txBody>
      </p:sp>
    </p:spTree>
    <p:extLst>
      <p:ext uri="{BB962C8B-B14F-4D97-AF65-F5344CB8AC3E}">
        <p14:creationId xmlns:p14="http://schemas.microsoft.com/office/powerpoint/2010/main" val="3047365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F912-36CE-4659-BA61-E8FD696D4131}"/>
              </a:ext>
            </a:extLst>
          </p:cNvPr>
          <p:cNvSpPr>
            <a:spLocks noGrp="1"/>
          </p:cNvSpPr>
          <p:nvPr>
            <p:ph type="title"/>
          </p:nvPr>
        </p:nvSpPr>
        <p:spPr/>
        <p:txBody>
          <a:bodyPr/>
          <a:lstStyle/>
          <a:p>
            <a:r>
              <a:rPr lang="en-GB" b="1" dirty="0">
                <a:solidFill>
                  <a:schemeClr val="accent6"/>
                </a:solidFill>
              </a:rPr>
              <a:t>Conclusions</a:t>
            </a:r>
          </a:p>
        </p:txBody>
      </p:sp>
      <p:sp>
        <p:nvSpPr>
          <p:cNvPr id="3" name="Content Placeholder 2">
            <a:extLst>
              <a:ext uri="{FF2B5EF4-FFF2-40B4-BE49-F238E27FC236}">
                <a16:creationId xmlns:a16="http://schemas.microsoft.com/office/drawing/2014/main" id="{2FED30CB-4C31-425B-B656-AA1822A4A236}"/>
              </a:ext>
            </a:extLst>
          </p:cNvPr>
          <p:cNvSpPr>
            <a:spLocks noGrp="1"/>
          </p:cNvSpPr>
          <p:nvPr>
            <p:ph idx="1"/>
          </p:nvPr>
        </p:nvSpPr>
        <p:spPr/>
        <p:txBody>
          <a:bodyPr/>
          <a:lstStyle/>
          <a:p>
            <a:pPr marL="0" indent="0">
              <a:buNone/>
            </a:pPr>
            <a:r>
              <a:rPr lang="en-GB" dirty="0"/>
              <a:t>Outcome measures, including OS, EFS, and rates of ruxolitinib discontinuations were significantly better in intermediate‐1 patients, even after adjustment for age. </a:t>
            </a:r>
          </a:p>
          <a:p>
            <a:pPr marL="0" indent="0">
              <a:buNone/>
            </a:pPr>
            <a:endParaRPr lang="en-GB" dirty="0"/>
          </a:p>
          <a:p>
            <a:pPr marL="0" indent="0">
              <a:buNone/>
            </a:pPr>
            <a:r>
              <a:rPr lang="en-GB" dirty="0"/>
              <a:t>This may be mainly related to lower disease burden and better </a:t>
            </a:r>
            <a:r>
              <a:rPr lang="en-GB" dirty="0" err="1"/>
              <a:t>hematological</a:t>
            </a:r>
            <a:r>
              <a:rPr lang="en-GB" dirty="0"/>
              <a:t> status at baseline. </a:t>
            </a:r>
          </a:p>
          <a:p>
            <a:pPr marL="0" indent="0">
              <a:buNone/>
            </a:pPr>
            <a:endParaRPr lang="en-GB" dirty="0"/>
          </a:p>
          <a:p>
            <a:pPr marL="0" indent="0">
              <a:buNone/>
            </a:pPr>
            <a:r>
              <a:rPr lang="en-GB" dirty="0"/>
              <a:t>Overall, these data confirm the benefits of ruxolitinib in patients with less advanced disease.</a:t>
            </a:r>
          </a:p>
        </p:txBody>
      </p:sp>
      <p:sp>
        <p:nvSpPr>
          <p:cNvPr id="4" name="TextBox 3">
            <a:extLst>
              <a:ext uri="{FF2B5EF4-FFF2-40B4-BE49-F238E27FC236}">
                <a16:creationId xmlns:a16="http://schemas.microsoft.com/office/drawing/2014/main" id="{F5F91D9C-DA6C-1764-1A45-EB411EF391A1}"/>
              </a:ext>
            </a:extLst>
          </p:cNvPr>
          <p:cNvSpPr txBox="1"/>
          <p:nvPr/>
        </p:nvSpPr>
        <p:spPr>
          <a:xfrm>
            <a:off x="10069902" y="6550223"/>
            <a:ext cx="2122098" cy="307777"/>
          </a:xfrm>
          <a:prstGeom prst="rect">
            <a:avLst/>
          </a:prstGeom>
          <a:noFill/>
        </p:spPr>
        <p:txBody>
          <a:bodyPr wrap="square" rtlCol="0">
            <a:spAutoFit/>
          </a:bodyPr>
          <a:lstStyle/>
          <a:p>
            <a:r>
              <a:rPr lang="en-US" sz="1400" dirty="0" err="1"/>
              <a:t>Palandri</a:t>
            </a:r>
            <a:r>
              <a:rPr lang="en-US" sz="1400" dirty="0"/>
              <a:t> Cancer 2024</a:t>
            </a:r>
          </a:p>
        </p:txBody>
      </p:sp>
    </p:spTree>
    <p:extLst>
      <p:ext uri="{BB962C8B-B14F-4D97-AF65-F5344CB8AC3E}">
        <p14:creationId xmlns:p14="http://schemas.microsoft.com/office/powerpoint/2010/main" val="3308920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4F34-8D4D-4EFC-8A67-248CAA5B90C0}"/>
              </a:ext>
            </a:extLst>
          </p:cNvPr>
          <p:cNvSpPr>
            <a:spLocks noGrp="1"/>
          </p:cNvSpPr>
          <p:nvPr>
            <p:ph type="title"/>
          </p:nvPr>
        </p:nvSpPr>
        <p:spPr>
          <a:xfrm>
            <a:off x="694460" y="520989"/>
            <a:ext cx="11358996" cy="1325563"/>
          </a:xfrm>
        </p:spPr>
        <p:txBody>
          <a:bodyPr>
            <a:normAutofit fontScale="90000"/>
          </a:bodyPr>
          <a:lstStyle/>
          <a:p>
            <a:r>
              <a:rPr lang="en-GB" dirty="0">
                <a:solidFill>
                  <a:schemeClr val="accent6"/>
                </a:solidFill>
                <a:latin typeface="+mn-lt"/>
              </a:rPr>
              <a:t>Clinical Outcomes in Patients with Myelofibrosis Treated with Ruxolitinib and </a:t>
            </a:r>
            <a:r>
              <a:rPr lang="en-GB" dirty="0" err="1">
                <a:solidFill>
                  <a:schemeClr val="accent6"/>
                </a:solidFill>
                <a:latin typeface="+mn-lt"/>
              </a:rPr>
              <a:t>Anemia</a:t>
            </a:r>
            <a:r>
              <a:rPr lang="en-GB" dirty="0">
                <a:solidFill>
                  <a:schemeClr val="accent6"/>
                </a:solidFill>
                <a:latin typeface="+mn-lt"/>
              </a:rPr>
              <a:t>-Supporting Medications  </a:t>
            </a:r>
            <a:r>
              <a:rPr lang="en-GB" dirty="0">
                <a:solidFill>
                  <a:srgbClr val="92D050"/>
                </a:solidFill>
                <a:latin typeface="+mn-lt"/>
              </a:rPr>
              <a:t>				</a:t>
            </a:r>
            <a:r>
              <a:rPr lang="en-GB" sz="2200" dirty="0">
                <a:latin typeface="+mn-lt"/>
              </a:rPr>
              <a:t>Vachhani ASH 2024; Abstract 4546</a:t>
            </a:r>
          </a:p>
        </p:txBody>
      </p:sp>
      <p:sp>
        <p:nvSpPr>
          <p:cNvPr id="3" name="Content Placeholder 2">
            <a:extLst>
              <a:ext uri="{FF2B5EF4-FFF2-40B4-BE49-F238E27FC236}">
                <a16:creationId xmlns:a16="http://schemas.microsoft.com/office/drawing/2014/main" id="{DEEA9F23-D134-4F58-8240-6051748576E9}"/>
              </a:ext>
            </a:extLst>
          </p:cNvPr>
          <p:cNvSpPr>
            <a:spLocks noGrp="1"/>
          </p:cNvSpPr>
          <p:nvPr>
            <p:ph idx="1"/>
          </p:nvPr>
        </p:nvSpPr>
        <p:spPr>
          <a:xfrm>
            <a:off x="560243" y="2339109"/>
            <a:ext cx="10797020" cy="4351338"/>
          </a:xfrm>
        </p:spPr>
        <p:txBody>
          <a:bodyPr>
            <a:normAutofit fontScale="70000" lnSpcReduction="20000"/>
          </a:bodyPr>
          <a:lstStyle/>
          <a:p>
            <a:pPr>
              <a:lnSpc>
                <a:spcPct val="120000"/>
              </a:lnSpc>
            </a:pPr>
            <a:r>
              <a:rPr lang="en-GB" dirty="0"/>
              <a:t>The large (N=2233), single-arm, phase 3b, expanded-access JUMP trial evaluated safety and efficacy of ruxolitinib treatment for patients with MF in a setting similar to routine clinical practice. </a:t>
            </a:r>
          </a:p>
          <a:p>
            <a:pPr>
              <a:lnSpc>
                <a:spcPct val="120000"/>
              </a:lnSpc>
            </a:pPr>
            <a:r>
              <a:rPr lang="en-GB" dirty="0"/>
              <a:t>This post hoc analysis included patients with BL </a:t>
            </a:r>
            <a:r>
              <a:rPr lang="en-GB" dirty="0" err="1"/>
              <a:t>anemia</a:t>
            </a:r>
            <a:r>
              <a:rPr lang="en-GB" dirty="0"/>
              <a:t> (</a:t>
            </a:r>
            <a:r>
              <a:rPr lang="en-GB" dirty="0" err="1"/>
              <a:t>hemoglobin</a:t>
            </a:r>
            <a:r>
              <a:rPr lang="en-GB" dirty="0"/>
              <a:t> [Hb] &lt;12.0 g/dL or Hb &lt;10.0 g/dL) who were not receiving supportive care for </a:t>
            </a:r>
            <a:r>
              <a:rPr lang="en-GB" dirty="0" err="1"/>
              <a:t>anemia</a:t>
            </a:r>
            <a:r>
              <a:rPr lang="en-GB" dirty="0"/>
              <a:t> at </a:t>
            </a:r>
            <a:r>
              <a:rPr lang="en-GB" dirty="0" err="1"/>
              <a:t>enrollment</a:t>
            </a:r>
            <a:r>
              <a:rPr lang="en-GB" dirty="0"/>
              <a:t> but initiated an ESA or danazol within 3 months of </a:t>
            </a:r>
            <a:r>
              <a:rPr lang="en-GB" dirty="0" err="1"/>
              <a:t>enrollment</a:t>
            </a:r>
            <a:r>
              <a:rPr lang="en-GB" dirty="0"/>
              <a:t> and remained on that therapy for ≥3 months. Clinical outcomes evaluated were spleen length response.</a:t>
            </a:r>
          </a:p>
          <a:p>
            <a:pPr>
              <a:lnSpc>
                <a:spcPct val="120000"/>
              </a:lnSpc>
            </a:pPr>
            <a:r>
              <a:rPr lang="en-GB" dirty="0"/>
              <a:t>101 (7.3%) initiated an ESA (n=98) or danazol (n=3) within 3 months of </a:t>
            </a:r>
            <a:r>
              <a:rPr lang="en-GB" dirty="0" err="1"/>
              <a:t>enrollment</a:t>
            </a:r>
            <a:r>
              <a:rPr lang="en-GB" dirty="0"/>
              <a:t> (52 [6.9%] with Hb&lt;10.0g/dL) and were included in this analysis.</a:t>
            </a:r>
          </a:p>
          <a:p>
            <a:pPr>
              <a:lnSpc>
                <a:spcPct val="120000"/>
              </a:lnSpc>
            </a:pPr>
            <a:r>
              <a:rPr lang="en-GB" dirty="0"/>
              <a:t>For the Hb&lt;12.0 g/dL cohort, time from </a:t>
            </a:r>
            <a:r>
              <a:rPr lang="en-GB" dirty="0" err="1"/>
              <a:t>enrollment</a:t>
            </a:r>
            <a:r>
              <a:rPr lang="en-GB" dirty="0"/>
              <a:t> to first dose of an ESA or danazol was 43.0 </a:t>
            </a:r>
            <a:br>
              <a:rPr lang="en-GB" dirty="0"/>
            </a:br>
            <a:r>
              <a:rPr lang="en-GB" dirty="0"/>
              <a:t>(2–91) days. </a:t>
            </a:r>
          </a:p>
          <a:p>
            <a:pPr>
              <a:lnSpc>
                <a:spcPct val="120000"/>
              </a:lnSpc>
            </a:pPr>
            <a:r>
              <a:rPr lang="en-GB" dirty="0"/>
              <a:t>For the Hb&lt;10.0 g/dL subgroup, time to first dose of ESA or danazol was 34 (2–90) days.</a:t>
            </a:r>
          </a:p>
        </p:txBody>
      </p:sp>
    </p:spTree>
    <p:extLst>
      <p:ext uri="{BB962C8B-B14F-4D97-AF65-F5344CB8AC3E}">
        <p14:creationId xmlns:p14="http://schemas.microsoft.com/office/powerpoint/2010/main" val="1233938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FE11-E7D6-4F3D-BEB6-21723FD6534C}"/>
              </a:ext>
            </a:extLst>
          </p:cNvPr>
          <p:cNvSpPr>
            <a:spLocks noGrp="1"/>
          </p:cNvSpPr>
          <p:nvPr>
            <p:ph type="title"/>
          </p:nvPr>
        </p:nvSpPr>
        <p:spPr/>
        <p:txBody>
          <a:bodyPr/>
          <a:lstStyle/>
          <a:p>
            <a:r>
              <a:rPr lang="en-GB" b="1" dirty="0">
                <a:solidFill>
                  <a:schemeClr val="accent6"/>
                </a:solidFill>
              </a:rPr>
              <a:t>Responses</a:t>
            </a:r>
          </a:p>
        </p:txBody>
      </p:sp>
      <p:sp>
        <p:nvSpPr>
          <p:cNvPr id="3" name="Content Placeholder 2">
            <a:extLst>
              <a:ext uri="{FF2B5EF4-FFF2-40B4-BE49-F238E27FC236}">
                <a16:creationId xmlns:a16="http://schemas.microsoft.com/office/drawing/2014/main" id="{781259D7-712C-463B-8EB7-C0C0C1EBDA41}"/>
              </a:ext>
            </a:extLst>
          </p:cNvPr>
          <p:cNvSpPr>
            <a:spLocks noGrp="1"/>
          </p:cNvSpPr>
          <p:nvPr>
            <p:ph idx="1"/>
          </p:nvPr>
        </p:nvSpPr>
        <p:spPr/>
        <p:txBody>
          <a:bodyPr/>
          <a:lstStyle/>
          <a:p>
            <a:r>
              <a:rPr lang="en-GB" b="1" dirty="0"/>
              <a:t>SLR at Week 12 </a:t>
            </a:r>
            <a:r>
              <a:rPr lang="en-GB" dirty="0"/>
              <a:t>was achieved by 42 (42%) patients with Hb&lt;12.0 g/dL and 22 (42%) with Hb&lt;10.0 g/dL. </a:t>
            </a:r>
          </a:p>
          <a:p>
            <a:r>
              <a:rPr lang="en-GB" b="1" dirty="0"/>
              <a:t>SLR at Week 24 </a:t>
            </a:r>
            <a:r>
              <a:rPr lang="en-GB" dirty="0"/>
              <a:t>was achieved by 34 (34%) patients with Hb&lt;12.0 g/dL and 15 (29%) with Hb&lt;10.0 g/dL. </a:t>
            </a:r>
          </a:p>
          <a:p>
            <a:r>
              <a:rPr lang="en-GB" b="1" dirty="0"/>
              <a:t>Symptom response at Week 24 </a:t>
            </a:r>
            <a:r>
              <a:rPr lang="en-GB" dirty="0"/>
              <a:t>was achieved by 26 (26%) patients with Hb&lt;12.0 g/dL and by 12 (23%) with Hb&lt;10.0 g/dL. </a:t>
            </a:r>
          </a:p>
          <a:p>
            <a:r>
              <a:rPr lang="en-GB" dirty="0"/>
              <a:t>These rates were similar to those previously reported for the entire JUMP population.</a:t>
            </a:r>
          </a:p>
        </p:txBody>
      </p:sp>
      <p:sp>
        <p:nvSpPr>
          <p:cNvPr id="6" name="TextBox 5">
            <a:extLst>
              <a:ext uri="{FF2B5EF4-FFF2-40B4-BE49-F238E27FC236}">
                <a16:creationId xmlns:a16="http://schemas.microsoft.com/office/drawing/2014/main" id="{2B6D8A0A-C046-48D3-DCFD-A521BC5C77F4}"/>
              </a:ext>
            </a:extLst>
          </p:cNvPr>
          <p:cNvSpPr txBox="1"/>
          <p:nvPr/>
        </p:nvSpPr>
        <p:spPr>
          <a:xfrm>
            <a:off x="8578970" y="6488668"/>
            <a:ext cx="3541143" cy="369332"/>
          </a:xfrm>
          <a:prstGeom prst="rect">
            <a:avLst/>
          </a:prstGeom>
          <a:noFill/>
        </p:spPr>
        <p:txBody>
          <a:bodyPr wrap="square">
            <a:spAutoFit/>
          </a:bodyPr>
          <a:lstStyle/>
          <a:p>
            <a:r>
              <a:rPr lang="en-GB" sz="1800" dirty="0">
                <a:latin typeface="+mn-lt"/>
              </a:rPr>
              <a:t>Vachhani ASH 2024; Abstract 4546</a:t>
            </a:r>
            <a:endParaRPr lang="en-US" dirty="0"/>
          </a:p>
        </p:txBody>
      </p:sp>
    </p:spTree>
    <p:extLst>
      <p:ext uri="{BB962C8B-B14F-4D97-AF65-F5344CB8AC3E}">
        <p14:creationId xmlns:p14="http://schemas.microsoft.com/office/powerpoint/2010/main" val="1398349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P 2">
  <a:themeElements>
    <a:clrScheme name="Ipsen symposium">
      <a:dk1>
        <a:srgbClr val="373737"/>
      </a:dk1>
      <a:lt1>
        <a:srgbClr val="FFFFFF"/>
      </a:lt1>
      <a:dk2>
        <a:srgbClr val="373737"/>
      </a:dk2>
      <a:lt2>
        <a:srgbClr val="EDEDED"/>
      </a:lt2>
      <a:accent1>
        <a:srgbClr val="D9292D"/>
      </a:accent1>
      <a:accent2>
        <a:srgbClr val="145F8C"/>
      </a:accent2>
      <a:accent3>
        <a:srgbClr val="A7A7A7"/>
      </a:accent3>
      <a:accent4>
        <a:srgbClr val="0D8578"/>
      </a:accent4>
      <a:accent5>
        <a:srgbClr val="DF6D6F"/>
      </a:accent5>
      <a:accent6>
        <a:srgbClr val="88D9BB"/>
      </a:accent6>
      <a:hlink>
        <a:srgbClr val="135F8B"/>
      </a:hlink>
      <a:folHlink>
        <a:srgbClr val="D229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template 1.pptx" id="{80DB8896-D99E-4FC8-B465-68B1DBD1B5B7}" vid="{38043DFA-B517-4DD4-937D-6B37DE3B619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
    <a:dk1>
      <a:srgbClr val="000000"/>
    </a:dk1>
    <a:lt1>
      <a:srgbClr val="FFFFFF"/>
    </a:lt1>
    <a:dk2>
      <a:srgbClr val="9D9D9C"/>
    </a:dk2>
    <a:lt2>
      <a:srgbClr val="C6C6C6"/>
    </a:lt2>
    <a:accent1>
      <a:srgbClr val="023761"/>
    </a:accent1>
    <a:accent2>
      <a:srgbClr val="0460A9"/>
    </a:accent2>
    <a:accent3>
      <a:srgbClr val="5191DD"/>
    </a:accent3>
    <a:accent4>
      <a:srgbClr val="9ABFDC"/>
    </a:accent4>
    <a:accent5>
      <a:srgbClr val="C6C6C6"/>
    </a:accent5>
    <a:accent6>
      <a:srgbClr val="9D9D9C"/>
    </a:accent6>
    <a:hlink>
      <a:srgbClr val="000000"/>
    </a:hlink>
    <a:folHlink>
      <a:srgbClr val="9D9D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ovartis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Override>
</file>

<file path=ppt/theme/themeOverride2.xml><?xml version="1.0" encoding="utf-8"?>
<a:themeOverride xmlns:a="http://schemas.openxmlformats.org/drawingml/2006/main">
  <a:clrScheme name="Custom 6">
    <a:dk1>
      <a:srgbClr val="000000"/>
    </a:dk1>
    <a:lt1>
      <a:srgbClr val="FFFFFF"/>
    </a:lt1>
    <a:dk2>
      <a:srgbClr val="9D9D9C"/>
    </a:dk2>
    <a:lt2>
      <a:srgbClr val="C6C6C6"/>
    </a:lt2>
    <a:accent1>
      <a:srgbClr val="023761"/>
    </a:accent1>
    <a:accent2>
      <a:srgbClr val="0460A9"/>
    </a:accent2>
    <a:accent3>
      <a:srgbClr val="5191DD"/>
    </a:accent3>
    <a:accent4>
      <a:srgbClr val="9ABFDC"/>
    </a:accent4>
    <a:accent5>
      <a:srgbClr val="C6C6C6"/>
    </a:accent5>
    <a:accent6>
      <a:srgbClr val="9D9D9C"/>
    </a:accent6>
    <a:hlink>
      <a:srgbClr val="000000"/>
    </a:hlink>
    <a:folHlink>
      <a:srgbClr val="9D9D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ovartis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Override>
</file>

<file path=ppt/theme/themeOverride3.xml><?xml version="1.0" encoding="utf-8"?>
<a:themeOverride xmlns:a="http://schemas.openxmlformats.org/drawingml/2006/main">
  <a:clrScheme name="Custom 6">
    <a:dk1>
      <a:srgbClr val="000000"/>
    </a:dk1>
    <a:lt1>
      <a:srgbClr val="FFFFFF"/>
    </a:lt1>
    <a:dk2>
      <a:srgbClr val="9D9D9C"/>
    </a:dk2>
    <a:lt2>
      <a:srgbClr val="C6C6C6"/>
    </a:lt2>
    <a:accent1>
      <a:srgbClr val="023761"/>
    </a:accent1>
    <a:accent2>
      <a:srgbClr val="0460A9"/>
    </a:accent2>
    <a:accent3>
      <a:srgbClr val="5191DD"/>
    </a:accent3>
    <a:accent4>
      <a:srgbClr val="9ABFDC"/>
    </a:accent4>
    <a:accent5>
      <a:srgbClr val="C6C6C6"/>
    </a:accent5>
    <a:accent6>
      <a:srgbClr val="9D9D9C"/>
    </a:accent6>
    <a:hlink>
      <a:srgbClr val="000000"/>
    </a:hlink>
    <a:folHlink>
      <a:srgbClr val="9D9D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ovartis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Override>
</file>

<file path=ppt/theme/themeOverride4.xml><?xml version="1.0" encoding="utf-8"?>
<a:themeOverride xmlns:a="http://schemas.openxmlformats.org/drawingml/2006/main">
  <a:clrScheme name="Custom 6">
    <a:dk1>
      <a:srgbClr val="000000"/>
    </a:dk1>
    <a:lt1>
      <a:srgbClr val="FFFFFF"/>
    </a:lt1>
    <a:dk2>
      <a:srgbClr val="9D9D9C"/>
    </a:dk2>
    <a:lt2>
      <a:srgbClr val="C6C6C6"/>
    </a:lt2>
    <a:accent1>
      <a:srgbClr val="023761"/>
    </a:accent1>
    <a:accent2>
      <a:srgbClr val="0460A9"/>
    </a:accent2>
    <a:accent3>
      <a:srgbClr val="5191DD"/>
    </a:accent3>
    <a:accent4>
      <a:srgbClr val="9ABFDC"/>
    </a:accent4>
    <a:accent5>
      <a:srgbClr val="C6C6C6"/>
    </a:accent5>
    <a:accent6>
      <a:srgbClr val="9D9D9C"/>
    </a:accent6>
    <a:hlink>
      <a:srgbClr val="000000"/>
    </a:hlink>
    <a:folHlink>
      <a:srgbClr val="9D9D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ovartis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Override>
</file>

<file path=ppt/theme/themeOverride5.xml><?xml version="1.0" encoding="utf-8"?>
<a:themeOverride xmlns:a="http://schemas.openxmlformats.org/drawingml/2006/main">
  <a:clrScheme name="Custom 6">
    <a:dk1>
      <a:srgbClr val="000000"/>
    </a:dk1>
    <a:lt1>
      <a:srgbClr val="FFFFFF"/>
    </a:lt1>
    <a:dk2>
      <a:srgbClr val="9D9D9C"/>
    </a:dk2>
    <a:lt2>
      <a:srgbClr val="C6C6C6"/>
    </a:lt2>
    <a:accent1>
      <a:srgbClr val="023761"/>
    </a:accent1>
    <a:accent2>
      <a:srgbClr val="0460A9"/>
    </a:accent2>
    <a:accent3>
      <a:srgbClr val="5191DD"/>
    </a:accent3>
    <a:accent4>
      <a:srgbClr val="9ABFDC"/>
    </a:accent4>
    <a:accent5>
      <a:srgbClr val="C6C6C6"/>
    </a:accent5>
    <a:accent6>
      <a:srgbClr val="9D9D9C"/>
    </a:accent6>
    <a:hlink>
      <a:srgbClr val="000000"/>
    </a:hlink>
    <a:folHlink>
      <a:srgbClr val="9D9D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ovartis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Override>
</file>

<file path=ppt/theme/themeOverride6.xml><?xml version="1.0" encoding="utf-8"?>
<a:themeOverride xmlns:a="http://schemas.openxmlformats.org/drawingml/2006/main">
  <a:clrScheme name="Custom 6">
    <a:dk1>
      <a:srgbClr val="000000"/>
    </a:dk1>
    <a:lt1>
      <a:srgbClr val="FFFFFF"/>
    </a:lt1>
    <a:dk2>
      <a:srgbClr val="9D9D9C"/>
    </a:dk2>
    <a:lt2>
      <a:srgbClr val="C6C6C6"/>
    </a:lt2>
    <a:accent1>
      <a:srgbClr val="023761"/>
    </a:accent1>
    <a:accent2>
      <a:srgbClr val="0460A9"/>
    </a:accent2>
    <a:accent3>
      <a:srgbClr val="5191DD"/>
    </a:accent3>
    <a:accent4>
      <a:srgbClr val="9ABFDC"/>
    </a:accent4>
    <a:accent5>
      <a:srgbClr val="C6C6C6"/>
    </a:accent5>
    <a:accent6>
      <a:srgbClr val="9D9D9C"/>
    </a:accent6>
    <a:hlink>
      <a:srgbClr val="000000"/>
    </a:hlink>
    <a:folHlink>
      <a:srgbClr val="9D9D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ovartis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C7B3D65E-23DD-4FF7-8920-DA3ABECD301B}"/>
</file>

<file path=customXml/itemProps2.xml><?xml version="1.0" encoding="utf-8"?>
<ds:datastoreItem xmlns:ds="http://schemas.openxmlformats.org/officeDocument/2006/customXml" ds:itemID="{C75A287D-5F2E-4CB2-A059-B7A0649303FD}"/>
</file>

<file path=customXml/itemProps3.xml><?xml version="1.0" encoding="utf-8"?>
<ds:datastoreItem xmlns:ds="http://schemas.openxmlformats.org/officeDocument/2006/customXml" ds:itemID="{A488BB25-BE10-4F32-8EA7-2D5857ABD735}"/>
</file>

<file path=docProps/app.xml><?xml version="1.0" encoding="utf-8"?>
<Properties xmlns="http://schemas.openxmlformats.org/officeDocument/2006/extended-properties" xmlns:vt="http://schemas.openxmlformats.org/officeDocument/2006/docPropsVTypes">
  <TotalTime>2119</TotalTime>
  <Words>3641</Words>
  <Application>Microsoft Macintosh PowerPoint</Application>
  <PresentationFormat>Widescreen</PresentationFormat>
  <Paragraphs>341</Paragraphs>
  <Slides>42</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Aptos</vt:lpstr>
      <vt:lpstr>Arial</vt:lpstr>
      <vt:lpstr>Calibri</vt:lpstr>
      <vt:lpstr>Calibri Light</vt:lpstr>
      <vt:lpstr>Myriad Pro</vt:lpstr>
      <vt:lpstr>Office Theme</vt:lpstr>
      <vt:lpstr>MAP 2</vt:lpstr>
      <vt:lpstr>Year in Review  Current Management of Myelofibrosis </vt:lpstr>
      <vt:lpstr>PowerPoint Presentation</vt:lpstr>
      <vt:lpstr>PowerPoint Presentation</vt:lpstr>
      <vt:lpstr>PowerPoint Presentation</vt:lpstr>
      <vt:lpstr>PowerPoint Presentation</vt:lpstr>
      <vt:lpstr>Analysis of factors associated with spleen response</vt:lpstr>
      <vt:lpstr>Conclusions</vt:lpstr>
      <vt:lpstr>Clinical Outcomes in Patients with Myelofibrosis Treated with Ruxolitinib and Anemia-Supporting Medications      Vachhani ASH 2024; Abstract 4546</vt:lpstr>
      <vt:lpstr>Responses</vt:lpstr>
      <vt:lpstr>Conclusion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lpstr>PowerPoint Presentation</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GI toxicity present but usually low grade    Note renal signal and  1 death</vt:lpstr>
      <vt:lpstr>PowerPoint Presentation</vt:lpstr>
      <vt:lpstr>PowerPoint Presentation</vt:lpstr>
      <vt:lpstr>Methods</vt:lpstr>
      <vt:lpstr>Question 3:  Which Current and Emerging Treatments to Improve Anemia Should be Considered for: • MF-Related Anemia? • Treatment-Related Anemia?</vt:lpstr>
      <vt:lpstr>Question 4:  Aside From Access and Reimbursement, What Factors Guide Selection  of JAK Inhibitor Therapy in Patients With MF and Anemia?</vt:lpstr>
      <vt:lpstr>Question 8:  What Criteria Should be Used to Define a Patient who is Relapsed, Refractory, or Intolerant to JAK Inhibitor Treatment?</vt:lpstr>
      <vt:lpstr>Question 13:  Which Clinical Variables are Predictive of Long-Term Outcome or Survival Benefit  in Patients Receiving JAK Inhibitor Therapy?</vt:lpstr>
      <vt:lpstr>Question 14:  How can Broader Inclusion in Clinical Trials be Achieved?</vt:lpstr>
      <vt:lpstr>Question 15: How can Clinical Trial Inclusion Criteria/Endpoints be Improved?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Claire</dc:creator>
  <cp:lastModifiedBy>Silvana Izquierdo</cp:lastModifiedBy>
  <cp:revision>30</cp:revision>
  <dcterms:created xsi:type="dcterms:W3CDTF">2025-04-13T16:42:31Z</dcterms:created>
  <dcterms:modified xsi:type="dcterms:W3CDTF">2025-04-24T15:36:24Z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