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6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907" r:id="rId1"/>
    <p:sldMasterId id="2147486003" r:id="rId2"/>
    <p:sldMasterId id="2147486022" r:id="rId3"/>
    <p:sldMasterId id="2147486075" r:id="rId4"/>
    <p:sldMasterId id="2147486117" r:id="rId5"/>
  </p:sldMasterIdLst>
  <p:notesMasterIdLst>
    <p:notesMasterId r:id="rId47"/>
  </p:notesMasterIdLst>
  <p:handoutMasterIdLst>
    <p:handoutMasterId r:id="rId48"/>
  </p:handoutMasterIdLst>
  <p:sldIdLst>
    <p:sldId id="2147483468" r:id="rId6"/>
    <p:sldId id="2147483470" r:id="rId7"/>
    <p:sldId id="2147483474" r:id="rId8"/>
    <p:sldId id="2147483477" r:id="rId9"/>
    <p:sldId id="2147483479" r:id="rId10"/>
    <p:sldId id="2147483527" r:id="rId11"/>
    <p:sldId id="2147483482" r:id="rId12"/>
    <p:sldId id="2147483483" r:id="rId13"/>
    <p:sldId id="2147483522" r:id="rId14"/>
    <p:sldId id="2147483485" r:id="rId15"/>
    <p:sldId id="2147483486" r:id="rId16"/>
    <p:sldId id="2147483488" r:id="rId17"/>
    <p:sldId id="2147483492" r:id="rId18"/>
    <p:sldId id="2147483523" r:id="rId19"/>
    <p:sldId id="2147483528" r:id="rId20"/>
    <p:sldId id="2147483493" r:id="rId21"/>
    <p:sldId id="2147483495" r:id="rId22"/>
    <p:sldId id="2147483496" r:id="rId23"/>
    <p:sldId id="2147483498" r:id="rId24"/>
    <p:sldId id="2147483501" r:id="rId25"/>
    <p:sldId id="2147483502" r:id="rId26"/>
    <p:sldId id="2147483503" r:id="rId27"/>
    <p:sldId id="2147483504" r:id="rId28"/>
    <p:sldId id="2147483505" r:id="rId29"/>
    <p:sldId id="2147483507" r:id="rId30"/>
    <p:sldId id="2147483508" r:id="rId31"/>
    <p:sldId id="2147483509" r:id="rId32"/>
    <p:sldId id="2147483510" r:id="rId33"/>
    <p:sldId id="2147483513" r:id="rId34"/>
    <p:sldId id="2147483514" r:id="rId35"/>
    <p:sldId id="2147483524" r:id="rId36"/>
    <p:sldId id="2147483526" r:id="rId37"/>
    <p:sldId id="2147483529" r:id="rId38"/>
    <p:sldId id="2147483531" r:id="rId39"/>
    <p:sldId id="2147483515" r:id="rId40"/>
    <p:sldId id="2147483516" r:id="rId41"/>
    <p:sldId id="2147483525" r:id="rId42"/>
    <p:sldId id="2147483518" r:id="rId43"/>
    <p:sldId id="2147483519" r:id="rId44"/>
    <p:sldId id="2147483521" r:id="rId45"/>
    <p:sldId id="2147483530" r:id="rId46"/>
  </p:sldIdLst>
  <p:sldSz cx="12192000" cy="6858000"/>
  <p:notesSz cx="7772400" cy="10058400"/>
  <p:custDataLst>
    <p:tags r:id="rId49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3233FF"/>
    <a:srgbClr val="002456"/>
    <a:srgbClr val="226F72"/>
    <a:srgbClr val="002457"/>
    <a:srgbClr val="012556"/>
    <a:srgbClr val="D5E3EA"/>
    <a:srgbClr val="1A4263"/>
    <a:srgbClr val="D5E3EB"/>
    <a:srgbClr val="153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66" autoAdjust="0"/>
    <p:restoredTop sz="95274" autoAdjust="0"/>
  </p:normalViewPr>
  <p:slideViewPr>
    <p:cSldViewPr>
      <p:cViewPr varScale="1">
        <p:scale>
          <a:sx n="116" d="100"/>
          <a:sy n="116" d="100"/>
        </p:scale>
        <p:origin x="248" y="192"/>
      </p:cViewPr>
      <p:guideLst>
        <p:guide orient="horz" pos="4208"/>
        <p:guide pos="3719"/>
        <p:guide pos="211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3" d="100"/>
        <a:sy n="143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commentAuthors" Target="commentAuthors.xml"/><Relationship Id="rId55" Type="http://schemas.openxmlformats.org/officeDocument/2006/relationships/customXml" Target="../customXml/item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56" Type="http://schemas.openxmlformats.org/officeDocument/2006/relationships/customXml" Target="../customXml/item2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gs" Target="tags/tag1.xml"/><Relationship Id="rId57" Type="http://schemas.openxmlformats.org/officeDocument/2006/relationships/customXml" Target="../customXml/item3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3/14/25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BA019-58E5-6133-3D4F-2B669205E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8116446B-DD52-7030-3AF0-1A05EB93B3D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088CC2A4-CAD3-F234-4AFF-A544A803BF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D8C40F57-57ED-9977-BC64-C27274A6A9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41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74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847" y="2069902"/>
            <a:ext cx="11425767" cy="1620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496" y="4005064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628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3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79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2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1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08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5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28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5406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3/14/25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3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244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052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9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35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2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8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0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0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048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761317"/>
          </a:xfrm>
        </p:spPr>
        <p:txBody>
          <a:bodyPr/>
          <a:lstStyle/>
          <a:p>
            <a:r>
              <a:rPr lang="en-US"/>
              <a:t>Click icon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3460917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975360"/>
            <a:ext cx="11094271" cy="853440"/>
          </a:xfrm>
        </p:spPr>
        <p:txBody>
          <a:bodyPr anchor="b" anchorCtr="0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48639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63536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178433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 baseline="0">
                <a:solidFill>
                  <a:srgbClr val="63666A"/>
                </a:solidFill>
              </a:defRPr>
            </a:lvl2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06735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8640" y="1950720"/>
            <a:ext cx="11094720" cy="4511040"/>
          </a:xfrm>
        </p:spPr>
        <p:txBody>
          <a:bodyPr/>
          <a:lstStyle>
            <a:lvl2pPr>
              <a:defRPr sz="2400"/>
            </a:lvl2pPr>
            <a:lvl3pPr>
              <a:defRPr sz="2133"/>
            </a:lvl3pPr>
            <a:lvl4pPr>
              <a:defRPr sz="1867"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8773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27" y="4507115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627" y="285293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0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48640" y="1950720"/>
            <a:ext cx="5242560" cy="4511040"/>
          </a:xfrm>
        </p:spPr>
        <p:txBody>
          <a:bodyPr rIns="137160"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950720"/>
            <a:ext cx="5242560" cy="4511040"/>
          </a:xfrm>
        </p:spPr>
        <p:txBody>
          <a:bodyPr rIns="137160"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88688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54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35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816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94344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79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81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11248253" y="307153"/>
            <a:ext cx="395111" cy="215444"/>
          </a:xfrm>
        </p:spPr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48640" y="1950720"/>
            <a:ext cx="2999232" cy="451104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360335" y="1950720"/>
            <a:ext cx="7283029" cy="4511040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2400" b="1">
                <a:latin typeface="+mj-lt"/>
                <a:cs typeface="Arial" pitchFamily="34" charset="0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None/>
              <a:defRPr sz="2400"/>
            </a:lvl2pPr>
            <a:lvl3pPr marL="0" indent="0">
              <a:spcBef>
                <a:spcPts val="3000"/>
              </a:spcBef>
              <a:spcAft>
                <a:spcPts val="0"/>
              </a:spcAft>
              <a:buNone/>
              <a:defRPr sz="2133"/>
            </a:lvl3pPr>
            <a:lvl4pPr marL="0" indent="0">
              <a:spcBef>
                <a:spcPts val="1200"/>
              </a:spcBef>
              <a:spcAft>
                <a:spcPts val="0"/>
              </a:spcAft>
              <a:buNone/>
              <a:defRPr sz="1500"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4368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4864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343408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31952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920496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43408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31952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920496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77606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5242560"/>
            <a:ext cx="11094720" cy="1219200"/>
          </a:xfrm>
        </p:spPr>
        <p:txBody>
          <a:bodyPr/>
          <a:lstStyle>
            <a:lvl1pPr>
              <a:defRPr sz="1867" b="1" cap="all">
                <a:latin typeface="+mj-lt"/>
                <a:cs typeface="Arial" pitchFamily="34" charset="0"/>
              </a:defRPr>
            </a:lvl1pPr>
            <a:lvl2pPr marL="0" indent="0">
              <a:buNone/>
              <a:defRPr sz="1867">
                <a:latin typeface="+mn-lt"/>
                <a:cs typeface="Times New Roman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548643" y="1950720"/>
            <a:ext cx="11095567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62081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48640" y="1682496"/>
            <a:ext cx="11094720" cy="1097280"/>
          </a:xfrm>
        </p:spPr>
        <p:txBody>
          <a:bodyPr anchor="t"/>
          <a:lstStyle>
            <a:lvl1pPr algn="l">
              <a:defRPr sz="3467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 bwMode="gray">
          <a:xfrm>
            <a:off x="11248253" y="291273"/>
            <a:ext cx="39511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 bwMode="gray">
          <a:xfrm>
            <a:off x="548640" y="3048000"/>
            <a:ext cx="6096000" cy="1645920"/>
          </a:xfr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defRPr sz="2667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20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67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old Statement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 bwMode="gray">
          <a:xfrm>
            <a:off x="11248253" y="291273"/>
            <a:ext cx="39511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 bwMode="gray">
          <a:xfrm>
            <a:off x="548640" y="1621536"/>
            <a:ext cx="11094720" cy="3535680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1600"/>
              </a:spcBef>
              <a:defRPr sz="3467" b="1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spcBef>
                <a:spcPts val="800"/>
              </a:spcBef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5" name="Straight Connector 14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18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rgbClr val="080808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69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Alt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5151120"/>
            <a:ext cx="7620000" cy="36576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608320"/>
            <a:ext cx="7620000" cy="79248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rgbClr val="413C38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103632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400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0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4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4" y="6340302"/>
            <a:ext cx="5116033" cy="327025"/>
          </a:xfrm>
        </p:spPr>
        <p:txBody>
          <a:bodyPr bIns="0" anchor="b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Footnotes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188149" y="6340302"/>
            <a:ext cx="5165651" cy="327025"/>
          </a:xfrm>
        </p:spPr>
        <p:txBody>
          <a:bodyPr bIns="0" anchor="b"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100979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ADEFA-1150-4368-B743-76F64A1C739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FAE26-EC3E-4584-ADD0-3CD03C6F9E0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119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0F7C0-323A-4AE6-AECC-0B407A2604A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26174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50F27-B806-D22C-63EE-AC8E0B457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484195"/>
            <a:ext cx="3001282" cy="64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1835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2250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415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488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09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23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739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6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33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257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996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4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70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5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69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53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707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285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8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303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8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94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85531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3/14/25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538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4387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473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97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0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21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0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2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49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1" y="490957"/>
            <a:ext cx="2233782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683915533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5124"/>
            <a:ext cx="10972800" cy="6367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435261"/>
            <a:ext cx="10972800" cy="4416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2786282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8087952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72769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85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4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556B3-89A1-A44F-B845-0089CD720DE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7487"/>
            <a:ext cx="2389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328044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8" r:id="rId1"/>
    <p:sldLayoutId id="2147485909" r:id="rId2"/>
    <p:sldLayoutId id="2147485910" r:id="rId3"/>
    <p:sldLayoutId id="2147485911" r:id="rId4"/>
    <p:sldLayoutId id="2147485912" r:id="rId5"/>
    <p:sldLayoutId id="2147485913" r:id="rId6"/>
    <p:sldLayoutId id="2147485914" r:id="rId7"/>
    <p:sldLayoutId id="2147485915" r:id="rId8"/>
    <p:sldLayoutId id="2147485916" r:id="rId9"/>
    <p:sldLayoutId id="2147485917" r:id="rId10"/>
    <p:sldLayoutId id="2147485918" r:id="rId11"/>
    <p:sldLayoutId id="2147485919" r:id="rId12"/>
    <p:sldLayoutId id="2147485920" r:id="rId13"/>
    <p:sldLayoutId id="2147485921" r:id="rId14"/>
    <p:sldLayoutId id="2147485922" r:id="rId15"/>
    <p:sldLayoutId id="2147485923" r:id="rId16"/>
    <p:sldLayoutId id="2147485924" r:id="rId17"/>
    <p:sldLayoutId id="2147485925" r:id="rId18"/>
    <p:sldLayoutId id="2147485926" r:id="rId19"/>
    <p:sldLayoutId id="2147485927" r:id="rId20"/>
    <p:sldLayoutId id="2147485928" r:id="rId21"/>
    <p:sldLayoutId id="2147485929" r:id="rId22"/>
    <p:sldLayoutId id="2147485930" r:id="rId23"/>
    <p:sldLayoutId id="2147485931" r:id="rId24"/>
    <p:sldLayoutId id="214748593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950720"/>
            <a:ext cx="11094720" cy="4511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8" name="Straight Connector 7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 bwMode="gray">
          <a:xfrm>
            <a:off x="11248253" y="289267"/>
            <a:ext cx="395111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8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4" r:id="rId1"/>
    <p:sldLayoutId id="2147486005" r:id="rId2"/>
    <p:sldLayoutId id="2147486006" r:id="rId3"/>
    <p:sldLayoutId id="2147486007" r:id="rId4"/>
    <p:sldLayoutId id="2147486008" r:id="rId5"/>
    <p:sldLayoutId id="2147486009" r:id="rId6"/>
    <p:sldLayoutId id="2147486010" r:id="rId7"/>
    <p:sldLayoutId id="2147486011" r:id="rId8"/>
    <p:sldLayoutId id="2147486012" r:id="rId9"/>
    <p:sldLayoutId id="2147486013" r:id="rId10"/>
    <p:sldLayoutId id="2147486014" r:id="rId11"/>
    <p:sldLayoutId id="2147486015" r:id="rId12"/>
    <p:sldLayoutId id="2147486016" r:id="rId13"/>
    <p:sldLayoutId id="2147486017" r:id="rId14"/>
    <p:sldLayoutId id="2147486018" r:id="rId15"/>
    <p:sldLayoutId id="2147486019" r:id="rId16"/>
    <p:sldLayoutId id="2147486020" r:id="rId17"/>
  </p:sldLayoutIdLst>
  <p:txStyles>
    <p:titleStyle>
      <a:lvl1pPr algn="l" defTabSz="914354" rtl="0" eaLnBrk="1" latinLnBrk="0" hangingPunct="1">
        <a:lnSpc>
          <a:spcPct val="100000"/>
        </a:lnSpc>
        <a:spcBef>
          <a:spcPct val="0"/>
        </a:spcBef>
        <a:buNone/>
        <a:defRPr sz="2933" b="1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1867"/>
        </a:spcBef>
        <a:spcAft>
          <a:spcPts val="0"/>
        </a:spcAft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1pPr>
      <a:lvl2pPr marL="173030" indent="-173030" algn="l" defTabSz="914354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2pPr>
      <a:lvl3pPr marL="347454" indent="-173030" algn="l" defTabSz="91435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3pPr>
      <a:lvl4pPr marL="521182" indent="-173030" algn="l" defTabSz="91435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ACB92F-CA01-4752-6B59-55368DC638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8050"/>
            <a:ext cx="12192000" cy="62865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F4238B1-436E-ABF8-08AB-E6364E1D7133}"/>
              </a:ext>
            </a:extLst>
          </p:cNvPr>
          <p:cNvSpPr txBox="1">
            <a:spLocks/>
          </p:cNvSpPr>
          <p:nvPr userDrawn="1"/>
        </p:nvSpPr>
        <p:spPr>
          <a:xfrm>
            <a:off x="3924300" y="6289603"/>
            <a:ext cx="5252264" cy="2813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/>
              <a:t>Scott </a:t>
            </a:r>
            <a:r>
              <a:rPr lang="en-US" sz="1000" err="1"/>
              <a:t>Kopetz</a:t>
            </a:r>
            <a:r>
              <a:rPr lang="en-US" sz="1000"/>
              <a:t>, MD, PhD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9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3" r:id="rId1"/>
    <p:sldLayoutId id="2147486024" r:id="rId2"/>
    <p:sldLayoutId id="2147486025" r:id="rId3"/>
    <p:sldLayoutId id="214748602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5302-5F8B-1E48-8B53-B80353F88A2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479" y="6137486"/>
            <a:ext cx="2389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295815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76" r:id="rId1"/>
    <p:sldLayoutId id="2147486077" r:id="rId2"/>
    <p:sldLayoutId id="2147486078" r:id="rId3"/>
    <p:sldLayoutId id="2147486079" r:id="rId4"/>
    <p:sldLayoutId id="2147486080" r:id="rId5"/>
    <p:sldLayoutId id="2147486081" r:id="rId6"/>
    <p:sldLayoutId id="2147486082" r:id="rId7"/>
    <p:sldLayoutId id="2147486083" r:id="rId8"/>
    <p:sldLayoutId id="2147486084" r:id="rId9"/>
    <p:sldLayoutId id="2147486085" r:id="rId10"/>
    <p:sldLayoutId id="2147486086" r:id="rId11"/>
    <p:sldLayoutId id="2147486087" r:id="rId12"/>
    <p:sldLayoutId id="2147486088" r:id="rId13"/>
    <p:sldLayoutId id="2147486089" r:id="rId14"/>
    <p:sldLayoutId id="2147486090" r:id="rId15"/>
    <p:sldLayoutId id="2147486091" r:id="rId16"/>
    <p:sldLayoutId id="2147486092" r:id="rId17"/>
    <p:sldLayoutId id="2147486093" r:id="rId18"/>
    <p:sldLayoutId id="2147486094" r:id="rId19"/>
    <p:sldLayoutId id="2147486095" r:id="rId20"/>
    <p:sldLayoutId id="2147486096" r:id="rId21"/>
    <p:sldLayoutId id="2147486097" r:id="rId22"/>
    <p:sldLayoutId id="2147486098" r:id="rId23"/>
    <p:sldLayoutId id="2147486099" r:id="rId24"/>
    <p:sldLayoutId id="2147486100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6238560"/>
            <a:ext cx="12198050" cy="628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267420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8" r:id="rId1"/>
    <p:sldLayoutId id="2147486119" r:id="rId2"/>
    <p:sldLayoutId id="2147486120" r:id="rId3"/>
    <p:sldLayoutId id="2147486121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2.xml"/><Relationship Id="rId5" Type="http://schemas.microsoft.com/office/2007/relationships/hdphoto" Target="../media/hdphoto17.wdp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3.png"/><Relationship Id="rId5" Type="http://schemas.microsoft.com/office/2007/relationships/hdphoto" Target="../media/hdphoto19.wdp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Relationship Id="rId4" Type="http://schemas.microsoft.com/office/2007/relationships/hdphoto" Target="../media/hdphoto23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Relationship Id="rId4" Type="http://schemas.microsoft.com/office/2007/relationships/hdphoto" Target="../media/hdphoto25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2.xml"/><Relationship Id="rId5" Type="http://schemas.microsoft.com/office/2007/relationships/hdphoto" Target="../media/hdphoto27.wdp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19798-1F37-6864-9A9D-D9D9D7BDD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CD8B695E-027E-4E58-139F-B55683A710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3116" y="1340768"/>
            <a:ext cx="11425767" cy="1620837"/>
          </a:xfrm>
        </p:spPr>
        <p:txBody>
          <a:bodyPr wrap="square" anchor="ctr"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 in Review — Clinical Investigator Perspectives on the</a:t>
            </a:r>
            <a:br>
              <a:rPr lang="en-US" sz="3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Relevant New Datasets and Advances in Oncology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A5402A-4765-1851-A02A-8D856864B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765" y="3284984"/>
            <a:ext cx="9408584" cy="1931987"/>
          </a:xfrm>
        </p:spPr>
        <p:txBody>
          <a:bodyPr/>
          <a:lstStyle/>
          <a:p>
            <a:r>
              <a:rPr lang="en-US" sz="30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Current Role of Covalent Bruton Tyrosine Kinase Inhibitors and Bcl-2 Inhibitors in the Treatment of Chronic Lymphocytic Leukemia</a:t>
            </a:r>
          </a:p>
          <a:p>
            <a:r>
              <a:rPr lang="en-US" sz="2600">
                <a:latin typeface="Calibri" panose="020F0502020204030204" pitchFamily="34" charset="0"/>
                <a:cs typeface="Calibri" panose="020F0502020204030204" pitchFamily="34" charset="0"/>
              </a:rPr>
              <a:t>Paolo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Ghia, MD, PhD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917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A10B2-A9F1-0EB7-CBB5-F55E9D96B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8338C4-FC3C-E755-2D4A-6E3517B9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308" y="1052736"/>
            <a:ext cx="9795383" cy="4536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ADD771-02FA-EC9F-4299-A5DAB0CFEBD6}"/>
              </a:ext>
            </a:extLst>
          </p:cNvPr>
          <p:cNvSpPr txBox="1"/>
          <p:nvPr/>
        </p:nvSpPr>
        <p:spPr>
          <a:xfrm>
            <a:off x="4799856" y="5250686"/>
            <a:ext cx="6114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tx1"/>
                </a:solidFill>
              </a:rPr>
              <a:t>ASH 2024</a:t>
            </a:r>
          </a:p>
        </p:txBody>
      </p:sp>
    </p:spTree>
    <p:extLst>
      <p:ext uri="{BB962C8B-B14F-4D97-AF65-F5344CB8AC3E}">
        <p14:creationId xmlns:p14="http://schemas.microsoft.com/office/powerpoint/2010/main" val="58639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74EE9-5B9E-A578-E885-8190E1F31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47A24F-5F8B-E722-6A65-DE41C85D726C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Simon F et al. ASH 2024;Abstract 4618.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9746FD-EF4E-9283-ACAD-4646D4414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31589"/>
            <a:ext cx="10292149" cy="1143000"/>
          </a:xfrm>
        </p:spPr>
        <p:txBody>
          <a:bodyPr/>
          <a:lstStyle/>
          <a:p>
            <a:pPr algn="l"/>
            <a:r>
              <a:rPr lang="en-US" dirty="0"/>
              <a:t>Phase II CLL-Frail Study of Acalabrutinib for Very Old (≥80 Years) and/or Frail Patients: ORR and Frailty Assessment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EA3367-BE5D-01BF-F5F5-8C68AF260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9106"/>
          <a:stretch/>
        </p:blipFill>
        <p:spPr>
          <a:xfrm>
            <a:off x="695400" y="1484784"/>
            <a:ext cx="5392938" cy="45873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DF972F-62D4-447B-E08E-5B57FC87E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40" y="1772816"/>
            <a:ext cx="5369941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4C8DD-AD61-EDCA-48B5-FB68726D0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33737D-0BB0-3F13-B09C-5497313E2FE5}"/>
              </a:ext>
            </a:extLst>
          </p:cNvPr>
          <p:cNvSpPr/>
          <p:nvPr/>
        </p:nvSpPr>
        <p:spPr bwMode="auto">
          <a:xfrm>
            <a:off x="551384" y="1506270"/>
            <a:ext cx="11089232" cy="41549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F6B9A-7B3F-7045-6141-FE95F48BF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1628800"/>
            <a:ext cx="10801200" cy="36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21C278-0208-60A3-111F-E7C961C5F409}"/>
              </a:ext>
            </a:extLst>
          </p:cNvPr>
          <p:cNvSpPr txBox="1"/>
          <p:nvPr/>
        </p:nvSpPr>
        <p:spPr>
          <a:xfrm>
            <a:off x="5231904" y="5229200"/>
            <a:ext cx="6114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tx1"/>
                </a:solidFill>
              </a:rPr>
              <a:t>ASH 2024</a:t>
            </a:r>
          </a:p>
        </p:txBody>
      </p:sp>
    </p:spTree>
    <p:extLst>
      <p:ext uri="{BB962C8B-B14F-4D97-AF65-F5344CB8AC3E}">
        <p14:creationId xmlns:p14="http://schemas.microsoft.com/office/powerpoint/2010/main" val="42741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C98EA-A036-DC8E-6943-3A99EDD90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570E48-777D-71A9-CD1B-8074D1B3AEE7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Shadman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et al. ASH 2024;Abstract 3249.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53F97C-320E-25B4-9533-C4D8EE54F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84593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Five-Year Follow-Up of Cohort 1 of the Phase III SEQUOIA </a:t>
            </a:r>
            <a:br>
              <a:rPr lang="en-US" dirty="0"/>
            </a:br>
            <a:r>
              <a:rPr lang="en-US" dirty="0"/>
              <a:t>Study of Zanubrutinib versus </a:t>
            </a:r>
            <a:r>
              <a:rPr lang="en-US" dirty="0" err="1"/>
              <a:t>Bendamustine</a:t>
            </a:r>
            <a:r>
              <a:rPr lang="en-US" dirty="0"/>
              <a:t>/Rituximab (BR): Overall Progression-Free Survival (PFS)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9F227F-81C7-0461-7F3B-235D979303B2}"/>
              </a:ext>
            </a:extLst>
          </p:cNvPr>
          <p:cNvGrpSpPr/>
          <p:nvPr/>
        </p:nvGrpSpPr>
        <p:grpSpPr>
          <a:xfrm>
            <a:off x="718122" y="1844824"/>
            <a:ext cx="10755756" cy="3658932"/>
            <a:chOff x="2462285" y="1078021"/>
            <a:chExt cx="8008060" cy="27835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6607B2-1AAD-D3B9-34D7-607127A0C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8701" b="66545"/>
            <a:stretch/>
          </p:blipFill>
          <p:spPr>
            <a:xfrm>
              <a:off x="2462285" y="1078021"/>
              <a:ext cx="8008060" cy="27835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F631048-653D-C3AE-5918-5C556D244F6A}"/>
                </a:ext>
              </a:extLst>
            </p:cNvPr>
            <p:cNvSpPr txBox="1"/>
            <p:nvPr/>
          </p:nvSpPr>
          <p:spPr>
            <a:xfrm>
              <a:off x="3431704" y="2924944"/>
              <a:ext cx="3361818" cy="1440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noAutofit/>
            </a:bodyPr>
            <a:lstStyle/>
            <a:p>
              <a:r>
                <a:rPr lang="en-US" sz="1100" dirty="0">
                  <a:solidFill>
                    <a:schemeClr val="tx1"/>
                  </a:solidFill>
                </a:rPr>
                <a:t>Hazard ratio (95% CI): </a:t>
              </a:r>
              <a:r>
                <a:rPr lang="en-US" sz="1100" b="0" dirty="0">
                  <a:solidFill>
                    <a:schemeClr val="tx1"/>
                  </a:solidFill>
                </a:rPr>
                <a:t>0.29 (0.21, 0.40); </a:t>
              </a:r>
              <a:r>
                <a:rPr lang="en-US" sz="1100" b="0" i="1" dirty="0">
                  <a:solidFill>
                    <a:schemeClr val="tx1"/>
                  </a:solidFill>
                </a:rPr>
                <a:t>P</a:t>
              </a:r>
              <a:r>
                <a:rPr lang="en-US" sz="1100" b="0" dirty="0">
                  <a:solidFill>
                    <a:schemeClr val="tx1"/>
                  </a:solidFill>
                </a:rPr>
                <a:t>&lt;.0001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04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BCEF3-F8BF-4A47-BF1E-0DBA95514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DAC023-ED9C-B5E9-76F8-2DF8C760CD35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Shadman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et al. ASH 2024;Abstract 3249.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006E7A-A417-429E-A447-4D7722D7E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5" y="88514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Five-Year Follow-Up of Cohort 1 of the Phase III SEQUOIA </a:t>
            </a:r>
            <a:br>
              <a:rPr lang="en-US" dirty="0"/>
            </a:br>
            <a:r>
              <a:rPr lang="en-US" dirty="0"/>
              <a:t>Study of Zanubrutinib versus BR: PFS by IGHV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A0A6A-A911-476B-2427-800EB728B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587" y="1407293"/>
            <a:ext cx="11104825" cy="40434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E36FD8-64B7-E451-8567-5E246FA1F1ED}"/>
              </a:ext>
            </a:extLst>
          </p:cNvPr>
          <p:cNvSpPr txBox="1"/>
          <p:nvPr/>
        </p:nvSpPr>
        <p:spPr>
          <a:xfrm>
            <a:off x="2783632" y="3861048"/>
            <a:ext cx="5616624" cy="167832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no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Zanubrutinib mutated vs unmutated hazard ratio (95% CI): </a:t>
            </a:r>
            <a:r>
              <a:rPr lang="en-US" sz="1100" b="0" dirty="0">
                <a:solidFill>
                  <a:schemeClr val="tx1"/>
                </a:solidFill>
              </a:rPr>
              <a:t>1.35 (0.76, 2.40); </a:t>
            </a:r>
            <a:r>
              <a:rPr lang="en-US" sz="1100" b="0" i="1" dirty="0">
                <a:solidFill>
                  <a:schemeClr val="tx1"/>
                </a:solidFill>
              </a:rPr>
              <a:t>P</a:t>
            </a:r>
            <a:r>
              <a:rPr lang="en-US" sz="1100" b="0" dirty="0">
                <a:solidFill>
                  <a:schemeClr val="tx1"/>
                </a:solidFill>
              </a:rPr>
              <a:t>=.5194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0BC25C-BC14-7109-5100-DF52134A50C1}"/>
              </a:ext>
            </a:extLst>
          </p:cNvPr>
          <p:cNvSpPr/>
          <p:nvPr/>
        </p:nvSpPr>
        <p:spPr bwMode="auto">
          <a:xfrm>
            <a:off x="551384" y="1412776"/>
            <a:ext cx="216024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64429-FD43-9E62-F3CE-EC64E98CC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BAA94C-8CA5-61D6-E0DD-A3166B1C5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III SEQUOIA: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954A8-C1AB-D14F-73BD-9B83CF77F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268760"/>
            <a:ext cx="10358967" cy="467724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0" dirty="0"/>
              <a:t>Zanubrutinib offers a sustained PFS benefit compared to BR for treatment-naïve patients with CLL/small lymphocytic lymphoma, with a 71% reduction in risk of disease progression or death (with a median study follow-up of 61.2 months).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500" b="0" dirty="0"/>
              <a:t>PFS benefit was consistent regardless of IGHV status.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0" dirty="0"/>
              <a:t>Zanubrutinib was well tolerated, with low rates of atrial fibrillation, infections and adverse events that impact daily living (such as gastrointestinal toxicities).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0" dirty="0"/>
              <a:t>These data support the use of zanubrutinib as a standard first-line treatment option for patients, regardless of disease risk status.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689430-237D-34A9-0010-9471B2835AF7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Shadman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M et al. ASH 2024;Abstract 3249.</a:t>
            </a:r>
          </a:p>
        </p:txBody>
      </p:sp>
    </p:spTree>
    <p:extLst>
      <p:ext uri="{BB962C8B-B14F-4D97-AF65-F5344CB8AC3E}">
        <p14:creationId xmlns:p14="http://schemas.microsoft.com/office/powerpoint/2010/main" val="442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58485-763B-6DFD-D683-485B1540C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3A701B-0F04-27ED-9B31-A98CBB1949C1}"/>
              </a:ext>
            </a:extLst>
          </p:cNvPr>
          <p:cNvSpPr/>
          <p:nvPr/>
        </p:nvSpPr>
        <p:spPr bwMode="auto">
          <a:xfrm>
            <a:off x="1127448" y="1700808"/>
            <a:ext cx="10009112" cy="3672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0BC43-D391-2798-AC37-CFD23C343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630" y="2024844"/>
            <a:ext cx="9578740" cy="2808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676E62-C5A7-C538-B870-F95560D0F1AB}"/>
              </a:ext>
            </a:extLst>
          </p:cNvPr>
          <p:cNvSpPr txBox="1"/>
          <p:nvPr/>
        </p:nvSpPr>
        <p:spPr>
          <a:xfrm>
            <a:off x="6589570" y="4833156"/>
            <a:ext cx="42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Blood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 2024 December 26;144(26):2706-17.</a:t>
            </a:r>
          </a:p>
        </p:txBody>
      </p:sp>
    </p:spTree>
    <p:extLst>
      <p:ext uri="{BB962C8B-B14F-4D97-AF65-F5344CB8AC3E}">
        <p14:creationId xmlns:p14="http://schemas.microsoft.com/office/powerpoint/2010/main" val="240154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C6C89-198B-C934-CDD8-539006A65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E13878-957B-F3C7-CA87-3BAE9B1986E7}"/>
              </a:ext>
            </a:extLst>
          </p:cNvPr>
          <p:cNvSpPr txBox="1"/>
          <p:nvPr/>
        </p:nvSpPr>
        <p:spPr>
          <a:xfrm>
            <a:off x="0" y="6562219"/>
            <a:ext cx="5663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Brown JR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2024 December 26;144(26):2706-17.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E81278-77E6-5D7D-FA0F-E154A13A33E3}"/>
              </a:ext>
            </a:extLst>
          </p:cNvPr>
          <p:cNvGrpSpPr/>
          <p:nvPr/>
        </p:nvGrpSpPr>
        <p:grpSpPr>
          <a:xfrm>
            <a:off x="191344" y="476672"/>
            <a:ext cx="7484368" cy="6098959"/>
            <a:chOff x="-1370816" y="237186"/>
            <a:chExt cx="7484368" cy="60989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710F6E-147D-2387-AC60-29757C939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705" t="4166" b="56172"/>
            <a:stretch/>
          </p:blipFill>
          <p:spPr>
            <a:xfrm>
              <a:off x="-1370816" y="237186"/>
              <a:ext cx="7484368" cy="20562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2D593F-75B6-525E-D45C-B386403E1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199" t="12677"/>
            <a:stretch/>
          </p:blipFill>
          <p:spPr>
            <a:xfrm>
              <a:off x="-1370816" y="4311598"/>
              <a:ext cx="7484368" cy="20245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F20575-2C10-1ADF-70C3-36E1811DA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705" t="61072"/>
            <a:stretch/>
          </p:blipFill>
          <p:spPr>
            <a:xfrm>
              <a:off x="-1370816" y="2293410"/>
              <a:ext cx="7484368" cy="2018188"/>
            </a:xfrm>
            <a:prstGeom prst="rect">
              <a:avLst/>
            </a:prstGeom>
          </p:spPr>
        </p:pic>
      </p:grpSp>
      <p:sp>
        <p:nvSpPr>
          <p:cNvPr id="11" name="Title 2">
            <a:extLst>
              <a:ext uri="{FF2B5EF4-FFF2-40B4-BE49-F238E27FC236}">
                <a16:creationId xmlns:a16="http://schemas.microsoft.com/office/drawing/2014/main" id="{552A0FD6-2642-2726-2E2D-D643441B4616}"/>
              </a:ext>
            </a:extLst>
          </p:cNvPr>
          <p:cNvSpPr txBox="1">
            <a:spLocks/>
          </p:cNvSpPr>
          <p:nvPr/>
        </p:nvSpPr>
        <p:spPr bwMode="auto">
          <a:xfrm>
            <a:off x="191344" y="40199"/>
            <a:ext cx="11881320" cy="50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kern="0" dirty="0"/>
              <a:t>Final Comparative Analysis of the ALPINE Trial (Zanubrutinib versus Ibrutinib)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EAE5E0-D1F1-AFEA-50F6-EAF18F8841F9}"/>
              </a:ext>
            </a:extLst>
          </p:cNvPr>
          <p:cNvSpPr txBox="1"/>
          <p:nvPr/>
        </p:nvSpPr>
        <p:spPr>
          <a:xfrm>
            <a:off x="7819728" y="1222133"/>
            <a:ext cx="338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PFS – Overall population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1D400C-AD3A-EEC3-4F6C-05011091A8A5}"/>
              </a:ext>
            </a:extLst>
          </p:cNvPr>
          <p:cNvSpPr txBox="1"/>
          <p:nvPr/>
        </p:nvSpPr>
        <p:spPr>
          <a:xfrm>
            <a:off x="7819728" y="2916472"/>
            <a:ext cx="3388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PFS – Patients with del(17p)/TP53mut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8012C4-4535-16B4-F391-D13A93109DE3}"/>
              </a:ext>
            </a:extLst>
          </p:cNvPr>
          <p:cNvSpPr txBox="1"/>
          <p:nvPr/>
        </p:nvSpPr>
        <p:spPr>
          <a:xfrm>
            <a:off x="7801472" y="5234264"/>
            <a:ext cx="338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Overall survival</a:t>
            </a:r>
          </a:p>
        </p:txBody>
      </p:sp>
    </p:spTree>
    <p:extLst>
      <p:ext uri="{BB962C8B-B14F-4D97-AF65-F5344CB8AC3E}">
        <p14:creationId xmlns:p14="http://schemas.microsoft.com/office/powerpoint/2010/main" val="336388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A657D-DC5E-E747-39FC-93403E221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B6E91A-1741-9812-F361-F1B84AF0F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720" y="95402"/>
            <a:ext cx="9139923" cy="1143000"/>
          </a:xfrm>
        </p:spPr>
        <p:txBody>
          <a:bodyPr/>
          <a:lstStyle/>
          <a:p>
            <a:r>
              <a:rPr lang="en-US" dirty="0"/>
              <a:t>Phase III ALPINE: Safety Profile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6D70E4-AC9F-22C6-4A50-4794124454FB}"/>
              </a:ext>
            </a:extLst>
          </p:cNvPr>
          <p:cNvGrpSpPr/>
          <p:nvPr/>
        </p:nvGrpSpPr>
        <p:grpSpPr>
          <a:xfrm>
            <a:off x="96672" y="1610282"/>
            <a:ext cx="5958885" cy="3637436"/>
            <a:chOff x="263351" y="2924945"/>
            <a:chExt cx="5133135" cy="31333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129933-5099-4C1D-59F7-AD1D6F768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5219"/>
            <a:stretch/>
          </p:blipFill>
          <p:spPr>
            <a:xfrm>
              <a:off x="263351" y="2924945"/>
              <a:ext cx="5133135" cy="31333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5B4A81-05F6-0BC1-42DE-00880512B99A}"/>
                </a:ext>
              </a:extLst>
            </p:cNvPr>
            <p:cNvSpPr txBox="1"/>
            <p:nvPr/>
          </p:nvSpPr>
          <p:spPr>
            <a:xfrm>
              <a:off x="839416" y="2996951"/>
              <a:ext cx="35283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All Grade TEAEs in ≥15% of Population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2C7691-1E4C-6E3D-276A-DC1440C4506C}"/>
              </a:ext>
            </a:extLst>
          </p:cNvPr>
          <p:cNvGrpSpPr/>
          <p:nvPr/>
        </p:nvGrpSpPr>
        <p:grpSpPr>
          <a:xfrm>
            <a:off x="6136445" y="1610282"/>
            <a:ext cx="5932646" cy="3637436"/>
            <a:chOff x="5519935" y="2924945"/>
            <a:chExt cx="5133135" cy="31472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BF9D23-A19B-0842-54BE-97A6E633B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4914"/>
            <a:stretch/>
          </p:blipFill>
          <p:spPr>
            <a:xfrm>
              <a:off x="5519935" y="2924945"/>
              <a:ext cx="5133135" cy="314723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00579C-2238-50EA-023A-C3B7C474FCC2}"/>
                </a:ext>
              </a:extLst>
            </p:cNvPr>
            <p:cNvSpPr txBox="1"/>
            <p:nvPr/>
          </p:nvSpPr>
          <p:spPr>
            <a:xfrm>
              <a:off x="6456040" y="2996952"/>
              <a:ext cx="35283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Grade ≥3 TEAEs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5E875F9-579B-C385-A459-954A9F96567F}"/>
              </a:ext>
            </a:extLst>
          </p:cNvPr>
          <p:cNvSpPr txBox="1"/>
          <p:nvPr/>
        </p:nvSpPr>
        <p:spPr>
          <a:xfrm>
            <a:off x="0" y="6451638"/>
            <a:ext cx="5663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Brown JR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2024 December 26;144(26):2706-17.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25CC8A-B8B5-9AA8-32B0-9D948DA60DFD}"/>
              </a:ext>
            </a:extLst>
          </p:cNvPr>
          <p:cNvSpPr txBox="1"/>
          <p:nvPr/>
        </p:nvSpPr>
        <p:spPr>
          <a:xfrm>
            <a:off x="150471" y="5340468"/>
            <a:ext cx="5663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TEAEs = treatment-emergent adverse events</a:t>
            </a:r>
          </a:p>
        </p:txBody>
      </p:sp>
    </p:spTree>
    <p:extLst>
      <p:ext uri="{BB962C8B-B14F-4D97-AF65-F5344CB8AC3E}">
        <p14:creationId xmlns:p14="http://schemas.microsoft.com/office/powerpoint/2010/main" val="197704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E333D-5023-654E-3BA7-1E82BDEEA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DDC38B-C37A-4612-AB65-7ED309F43B9E}"/>
              </a:ext>
            </a:extLst>
          </p:cNvPr>
          <p:cNvSpPr/>
          <p:nvPr/>
        </p:nvSpPr>
        <p:spPr bwMode="auto">
          <a:xfrm>
            <a:off x="1127448" y="1700808"/>
            <a:ext cx="10009112" cy="3672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06000-20DB-7D40-0725-9A8808A1D061}"/>
              </a:ext>
            </a:extLst>
          </p:cNvPr>
          <p:cNvSpPr txBox="1"/>
          <p:nvPr/>
        </p:nvSpPr>
        <p:spPr>
          <a:xfrm>
            <a:off x="6589570" y="4833156"/>
            <a:ext cx="42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Blood Rev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2025 March;70:101268.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7EF4D2-1541-D9D2-0CCB-AD72C11DE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974" y="2090340"/>
            <a:ext cx="9518052" cy="267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9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D1C02-8E0E-2BA4-397E-2E5179EB1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0E7257-9962-8F7E-23A7-E49DFE0C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97AC4A-539B-0AFD-3C21-B3082E77DA3D}"/>
              </a:ext>
            </a:extLst>
          </p:cNvPr>
          <p:cNvGrpSpPr/>
          <p:nvPr/>
        </p:nvGrpSpPr>
        <p:grpSpPr>
          <a:xfrm>
            <a:off x="683781" y="1885294"/>
            <a:ext cx="10824438" cy="3087411"/>
            <a:chOff x="683781" y="1885294"/>
            <a:chExt cx="10824438" cy="30874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21CF778-2D50-F695-E26C-E56F9A403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3820"/>
            <a:stretch/>
          </p:blipFill>
          <p:spPr>
            <a:xfrm>
              <a:off x="683781" y="1885294"/>
              <a:ext cx="10815975" cy="308741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154BF29-5E87-55A3-5A54-66794E20D121}"/>
                </a:ext>
              </a:extLst>
            </p:cNvPr>
            <p:cNvSpPr txBox="1"/>
            <p:nvPr/>
          </p:nvSpPr>
          <p:spPr>
            <a:xfrm>
              <a:off x="8112224" y="4695706"/>
              <a:ext cx="33959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-72" charset="0"/>
                  <a:ea typeface="MS PGothic" charset="0"/>
                </a:rPr>
                <a:t>J Clin Oncol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-72" charset="0"/>
                  <a:ea typeface="MS PGothic" charset="0"/>
                </a:rPr>
                <a:t>2025 February;43(4):392-402.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61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6E3BD-E96A-F935-BE21-1401F1AF1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FBE0CF-DFAA-0E13-1CD0-CFF7E41DBB46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Kozarac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et al. </a:t>
            </a:r>
            <a:r>
              <a:rPr lang="en-US" sz="15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Rev </a:t>
            </a:r>
            <a:r>
              <a:rPr lang="en-US" sz="15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2025 March;70:101268.</a:t>
            </a:r>
            <a:r>
              <a:rPr lang="en-US" sz="15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5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49F540-33C9-2BD6-DE7B-5F33E7BF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363"/>
            <a:ext cx="12192000" cy="491325"/>
          </a:xfrm>
        </p:spPr>
        <p:txBody>
          <a:bodyPr/>
          <a:lstStyle/>
          <a:p>
            <a:r>
              <a:rPr lang="en-US" dirty="0"/>
              <a:t>Cardiovascular Adverse Events Associated with BTK Inhibitors for CLL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B89B7-7F8B-CB54-A362-D6ABB6622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287" y="620688"/>
            <a:ext cx="10937425" cy="541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7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82517-26B0-A41C-B5C9-399DC1723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81911A-E899-B998-4A46-63B3BB99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7" y="4215"/>
            <a:ext cx="11061684" cy="1143000"/>
          </a:xfrm>
        </p:spPr>
        <p:txBody>
          <a:bodyPr/>
          <a:lstStyle/>
          <a:p>
            <a:pPr algn="l"/>
            <a:r>
              <a:rPr lang="en-US" dirty="0"/>
              <a:t>Evaluation of Cardiovascular Risk and Action Thresholds with </a:t>
            </a:r>
            <a:br>
              <a:rPr lang="en-US" dirty="0"/>
            </a:br>
            <a:r>
              <a:rPr lang="en-US" dirty="0"/>
              <a:t>BTK Inhibitors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2696EE-8B51-F3F6-FD91-E1F79F598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157" y="1008941"/>
            <a:ext cx="11061684" cy="4840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2E927A-33A6-FA74-28D1-B9B622FDB211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Kozarac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et al. </a:t>
            </a:r>
            <a:r>
              <a:rPr lang="en-US" sz="15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Rev </a:t>
            </a:r>
            <a:r>
              <a:rPr lang="en-US" sz="15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2025 March;70:101268.</a:t>
            </a:r>
            <a:r>
              <a:rPr lang="en-US" sz="15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5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47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6BFE7-2F97-E2E5-DEE3-54D2A3365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866C4D6-50C5-AACF-557A-0B0B58C46065}"/>
              </a:ext>
            </a:extLst>
          </p:cNvPr>
          <p:cNvGrpSpPr/>
          <p:nvPr/>
        </p:nvGrpSpPr>
        <p:grpSpPr>
          <a:xfrm>
            <a:off x="1127448" y="498860"/>
            <a:ext cx="9178225" cy="5594436"/>
            <a:chOff x="1415480" y="108586"/>
            <a:chExt cx="9571475" cy="59046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A275F6-6537-35A6-8D10-E87F90682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15480" y="108586"/>
              <a:ext cx="9571475" cy="590465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6A20A4-7290-5B65-EA41-94BC1CC67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5481" y="108586"/>
              <a:ext cx="3894946" cy="2808312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A0D48C0-D3DF-D601-893F-21C66852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96"/>
            <a:ext cx="12192000" cy="553876"/>
          </a:xfrm>
        </p:spPr>
        <p:txBody>
          <a:bodyPr/>
          <a:lstStyle/>
          <a:p>
            <a:r>
              <a:rPr lang="en-US" sz="2800" dirty="0"/>
              <a:t>Algorithm for Managing Cardiovascular Toxicity During CLL Treatment</a:t>
            </a:r>
            <a:endParaRPr lang="en-US" sz="2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7895C6-F2AB-B641-9777-BA4212F3A2BC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Kozarac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et al. </a:t>
            </a:r>
            <a:r>
              <a:rPr lang="en-US" sz="15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Rev </a:t>
            </a:r>
            <a:r>
              <a:rPr lang="en-US" sz="15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2025 March;70:101268.</a:t>
            </a:r>
            <a:r>
              <a:rPr lang="en-US" sz="15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5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AAE419-C4A7-51C8-615A-DFF3A5BCBB78}"/>
              </a:ext>
            </a:extLst>
          </p:cNvPr>
          <p:cNvSpPr txBox="1"/>
          <p:nvPr/>
        </p:nvSpPr>
        <p:spPr>
          <a:xfrm>
            <a:off x="7464152" y="5877852"/>
            <a:ext cx="2703567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BTKi – Bruton tyrosine kinase inhibitor</a:t>
            </a:r>
          </a:p>
        </p:txBody>
      </p:sp>
    </p:spTree>
    <p:extLst>
      <p:ext uri="{BB962C8B-B14F-4D97-AF65-F5344CB8AC3E}">
        <p14:creationId xmlns:p14="http://schemas.microsoft.com/office/powerpoint/2010/main" val="7795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9AB00-AF91-6633-E158-06E759E46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F2102C-7BD1-CE78-F646-DC610E4066B6}"/>
              </a:ext>
            </a:extLst>
          </p:cNvPr>
          <p:cNvSpPr/>
          <p:nvPr/>
        </p:nvSpPr>
        <p:spPr bwMode="auto">
          <a:xfrm>
            <a:off x="925936" y="613302"/>
            <a:ext cx="10426647" cy="51845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05DCF-15E5-0BB0-495C-EC268FF21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55" y="710715"/>
            <a:ext cx="10123688" cy="47917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7B645-31A1-7608-036E-748739ED06B0}"/>
              </a:ext>
            </a:extLst>
          </p:cNvPr>
          <p:cNvSpPr txBox="1"/>
          <p:nvPr/>
        </p:nvSpPr>
        <p:spPr>
          <a:xfrm>
            <a:off x="6862043" y="5445984"/>
            <a:ext cx="42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Blood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 2024 October 31;144(18):1924-35.</a:t>
            </a:r>
          </a:p>
        </p:txBody>
      </p:sp>
    </p:spTree>
    <p:extLst>
      <p:ext uri="{BB962C8B-B14F-4D97-AF65-F5344CB8AC3E}">
        <p14:creationId xmlns:p14="http://schemas.microsoft.com/office/powerpoint/2010/main" val="247674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72328-59FA-7B9D-2F48-ACE40CDE7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E6E800-5C9C-7063-BAC1-F27DEA142C97}"/>
              </a:ext>
            </a:extLst>
          </p:cNvPr>
          <p:cNvSpPr txBox="1"/>
          <p:nvPr/>
        </p:nvSpPr>
        <p:spPr>
          <a:xfrm>
            <a:off x="0" y="6492487"/>
            <a:ext cx="54352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Sawaf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2024 October 31;144(18):1924-35.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1D4BC7-863A-819A-0776-56575A351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29363"/>
            <a:ext cx="10358967" cy="1143000"/>
          </a:xfrm>
        </p:spPr>
        <p:txBody>
          <a:bodyPr/>
          <a:lstStyle/>
          <a:p>
            <a:pPr algn="l"/>
            <a:r>
              <a:rPr lang="en-US" dirty="0" err="1"/>
              <a:t>Venetoclax</a:t>
            </a:r>
            <a:r>
              <a:rPr lang="en-US" dirty="0"/>
              <a:t>/Obinutuzumab for Previously Untreated CLL: </a:t>
            </a:r>
            <a:br>
              <a:rPr lang="en-US" dirty="0"/>
            </a:br>
            <a:r>
              <a:rPr lang="en-US" dirty="0"/>
              <a:t>6-Year Results of the Phase III CLL14 Study – PFS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1D66B-5E69-7844-01B3-A7AAED926F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65" t="2725" r="51378" b="65941"/>
          <a:stretch/>
        </p:blipFill>
        <p:spPr>
          <a:xfrm>
            <a:off x="21904" y="1633306"/>
            <a:ext cx="3925400" cy="2499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8F5A61-479A-2B86-C45A-3DD2E9933E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743" t="4188" b="65595"/>
          <a:stretch/>
        </p:blipFill>
        <p:spPr>
          <a:xfrm>
            <a:off x="4073932" y="1649516"/>
            <a:ext cx="4044133" cy="24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FE5B56-6577-7F65-02F6-9E64399E2D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87" t="54176" r="51669" b="15001"/>
          <a:stretch/>
        </p:blipFill>
        <p:spPr>
          <a:xfrm>
            <a:off x="8237236" y="1628800"/>
            <a:ext cx="3955342" cy="2489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C583EC-B56C-5F0E-9378-FCA711596601}"/>
              </a:ext>
            </a:extLst>
          </p:cNvPr>
          <p:cNvSpPr txBox="1"/>
          <p:nvPr/>
        </p:nvSpPr>
        <p:spPr>
          <a:xfrm>
            <a:off x="5435244" y="126876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TP53 del/mut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234EED-B585-92CB-4ADD-FE59F5987927}"/>
              </a:ext>
            </a:extLst>
          </p:cNvPr>
          <p:cNvSpPr txBox="1"/>
          <p:nvPr/>
        </p:nvSpPr>
        <p:spPr>
          <a:xfrm>
            <a:off x="9606005" y="126876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IGHV status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149B13-3546-B8FF-E8C1-62A075B93E62}"/>
              </a:ext>
            </a:extLst>
          </p:cNvPr>
          <p:cNvSpPr txBox="1"/>
          <p:nvPr/>
        </p:nvSpPr>
        <p:spPr>
          <a:xfrm>
            <a:off x="1260140" y="1270371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patients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379D8E-9E1E-1651-456D-4C638D017B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8129" y="1649516"/>
            <a:ext cx="869936" cy="10132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9FD59C-D712-4C19-5C22-64EE7B42F5C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8317" y="2474271"/>
            <a:ext cx="723900" cy="1181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695D86-3A85-9718-D141-D2F28581406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882" y="3104683"/>
            <a:ext cx="726873" cy="581498"/>
          </a:xfrm>
          <a:prstGeom prst="rect">
            <a:avLst/>
          </a:prstGeom>
        </p:spPr>
      </p:pic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2614D10D-E32F-F20A-4E51-017B7694EE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9762063"/>
              </p:ext>
            </p:extLst>
          </p:nvPr>
        </p:nvGraphicFramePr>
        <p:xfrm>
          <a:off x="206763" y="4293097"/>
          <a:ext cx="4049362" cy="1763270"/>
        </p:xfrm>
        <a:graphic>
          <a:graphicData uri="http://schemas.openxmlformats.org/drawingml/2006/table">
            <a:tbl>
              <a:tblPr firstRow="1" bandRow="1"/>
              <a:tblGrid>
                <a:gridCol w="1147281">
                  <a:extLst>
                    <a:ext uri="{9D8B030D-6E8A-4147-A177-3AD203B41FA5}">
                      <a16:colId xmlns:a16="http://schemas.microsoft.com/office/drawing/2014/main" val="1936447573"/>
                    </a:ext>
                  </a:extLst>
                </a:gridCol>
                <a:gridCol w="1542896">
                  <a:extLst>
                    <a:ext uri="{9D8B030D-6E8A-4147-A177-3AD203B41FA5}">
                      <a16:colId xmlns:a16="http://schemas.microsoft.com/office/drawing/2014/main" val="23827593"/>
                    </a:ext>
                  </a:extLst>
                </a:gridCol>
                <a:gridCol w="1359185">
                  <a:extLst>
                    <a:ext uri="{9D8B030D-6E8A-4147-A177-3AD203B41FA5}">
                      <a16:colId xmlns:a16="http://schemas.microsoft.com/office/drawing/2014/main" val="1452254096"/>
                    </a:ext>
                  </a:extLst>
                </a:gridCol>
              </a:tblGrid>
              <a:tr h="405541"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</a:rPr>
                        <a:t> </a:t>
                      </a:r>
                      <a:endParaRPr lang="en-US" sz="13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30051"/>
                      </a:solidFill>
                    </a:lnT>
                    <a:lnB w="12700" cmpd="sng">
                      <a:solidFill>
                        <a:srgbClr val="83005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</a:rPr>
                        <a:t>Median PFS</a:t>
                      </a:r>
                      <a:endParaRPr lang="en-US" sz="13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30051"/>
                      </a:solidFill>
                    </a:lnT>
                    <a:lnB w="12700" cmpd="sng">
                      <a:solidFill>
                        <a:srgbClr val="83005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</a:rPr>
                        <a:t>6-year PFS rate</a:t>
                      </a:r>
                      <a:endParaRPr lang="en-US" sz="13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30051"/>
                      </a:solidFill>
                    </a:lnT>
                    <a:lnB w="12700" cmpd="sng">
                      <a:solidFill>
                        <a:srgbClr val="83005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043712"/>
                  </a:ext>
                </a:extLst>
              </a:tr>
              <a:tr h="405541"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Ven-Obi</a:t>
                      </a: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30051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76.2 months</a:t>
                      </a: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30051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53.1%</a:t>
                      </a: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30051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474339"/>
                  </a:ext>
                </a:extLst>
              </a:tr>
              <a:tr h="405541"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Clb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-Obi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36.4 months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21.7%</a:t>
                      </a: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995355"/>
                  </a:ext>
                </a:extLst>
              </a:tr>
              <a:tr h="546647"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spc="-2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83005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HR 0.40, 95% CI [0.31-0.52]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P&lt;0.0001</a:t>
                      </a: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83005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 (8.8%)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/>
                </a:tc>
                <a:extLst>
                  <a:ext uri="{0D108BD9-81ED-4DB2-BD59-A6C34878D82A}">
                    <a16:rowId xmlns:a16="http://schemas.microsoft.com/office/drawing/2014/main" val="181707408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C94E89B-500C-FD5E-3DE6-DE389B487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028925"/>
              </p:ext>
            </p:extLst>
          </p:nvPr>
        </p:nvGraphicFramePr>
        <p:xfrm>
          <a:off x="4535889" y="4293096"/>
          <a:ext cx="7656114" cy="175745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05271">
                  <a:extLst>
                    <a:ext uri="{9D8B030D-6E8A-4147-A177-3AD203B41FA5}">
                      <a16:colId xmlns:a16="http://schemas.microsoft.com/office/drawing/2014/main" val="116283834"/>
                    </a:ext>
                  </a:extLst>
                </a:gridCol>
                <a:gridCol w="2405551">
                  <a:extLst>
                    <a:ext uri="{9D8B030D-6E8A-4147-A177-3AD203B41FA5}">
                      <a16:colId xmlns:a16="http://schemas.microsoft.com/office/drawing/2014/main" val="1911983605"/>
                    </a:ext>
                  </a:extLst>
                </a:gridCol>
                <a:gridCol w="2545292">
                  <a:extLst>
                    <a:ext uri="{9D8B030D-6E8A-4147-A177-3AD203B41FA5}">
                      <a16:colId xmlns:a16="http://schemas.microsoft.com/office/drawing/2014/main" val="2133997005"/>
                    </a:ext>
                  </a:extLst>
                </a:gridCol>
              </a:tblGrid>
              <a:tr h="58581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mPFS,</a:t>
                      </a:r>
                      <a:r>
                        <a:rPr lang="en-GB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Venetoclax + obinutuzumab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Chlorambucil + obinutuzumab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674219"/>
                  </a:ext>
                </a:extLst>
              </a:tr>
              <a:tr h="585819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en-GB" sz="16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TP53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del/</a:t>
                      </a:r>
                      <a:r>
                        <a:rPr lang="en-GB" sz="16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/>
                      <a:r>
                        <a:rPr lang="en-GB" sz="16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TP53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del/</a:t>
                      </a:r>
                      <a:r>
                        <a:rPr lang="en-GB" sz="16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76.6</a:t>
                      </a:r>
                    </a:p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38.9</a:t>
                      </a:r>
                    </a:p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844811"/>
                  </a:ext>
                </a:extLst>
              </a:tr>
              <a:tr h="585819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IGHV mutated</a:t>
                      </a:r>
                    </a:p>
                    <a:p>
                      <a:pPr algn="l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IGHV no mutation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62.2</a:t>
                      </a:r>
                      <a:endParaRPr lang="en-GB" sz="1600" baseline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26.9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205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723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4DB3A-A076-7B3D-038E-98AE5E1FE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D2B588-D915-CCDF-A87F-E9E31DAD80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11" t="3983" r="50993" b="59816"/>
          <a:stretch/>
        </p:blipFill>
        <p:spPr>
          <a:xfrm>
            <a:off x="0" y="2350987"/>
            <a:ext cx="3951588" cy="24391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9D0D4-1C83-0EAC-2D1B-D02241617A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849" t="3844" r="871" b="60249"/>
          <a:stretch/>
        </p:blipFill>
        <p:spPr>
          <a:xfrm>
            <a:off x="4154579" y="2360876"/>
            <a:ext cx="3941427" cy="24193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62E33B-313E-0B7A-C35A-46423BC5B5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5" t="64747" r="52135" b="-1"/>
          <a:stretch/>
        </p:blipFill>
        <p:spPr>
          <a:xfrm>
            <a:off x="8321056" y="2382918"/>
            <a:ext cx="3870944" cy="23752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9D6B74-5A35-6ECF-1AA5-BE69113D7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29363"/>
            <a:ext cx="10358967" cy="1143000"/>
          </a:xfrm>
        </p:spPr>
        <p:txBody>
          <a:bodyPr/>
          <a:lstStyle/>
          <a:p>
            <a:pPr algn="l"/>
            <a:r>
              <a:rPr lang="en-US" dirty="0" err="1"/>
              <a:t>Venetoclax</a:t>
            </a:r>
            <a:r>
              <a:rPr lang="en-US" dirty="0"/>
              <a:t>/Obinutuzumab for Previously Untreated CLL: </a:t>
            </a:r>
            <a:br>
              <a:rPr lang="en-US" dirty="0"/>
            </a:br>
            <a:r>
              <a:rPr lang="en-US" dirty="0"/>
              <a:t>6-Year Results of the Phase III CLL14 Study – 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B49FB-8B9E-F32B-211C-2AA79BB6BA3E}"/>
              </a:ext>
            </a:extLst>
          </p:cNvPr>
          <p:cNvSpPr txBox="1"/>
          <p:nvPr/>
        </p:nvSpPr>
        <p:spPr>
          <a:xfrm>
            <a:off x="5435244" y="198884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TP53 del/mut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C4F8B5-C402-59A7-370E-32DD6D68496A}"/>
              </a:ext>
            </a:extLst>
          </p:cNvPr>
          <p:cNvSpPr txBox="1"/>
          <p:nvPr/>
        </p:nvSpPr>
        <p:spPr>
          <a:xfrm>
            <a:off x="9606005" y="198884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IGHV status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96735-0C7A-C7AD-4A08-9BF4AB2E17CE}"/>
              </a:ext>
            </a:extLst>
          </p:cNvPr>
          <p:cNvSpPr txBox="1"/>
          <p:nvPr/>
        </p:nvSpPr>
        <p:spPr>
          <a:xfrm>
            <a:off x="1260140" y="1990451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patients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58FCE0-5502-CB0B-76DD-6406F3E362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1379" y="3247728"/>
            <a:ext cx="951885" cy="1108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C8611C-B23A-9B9D-546C-33419ACF85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1905" y="3084388"/>
            <a:ext cx="723900" cy="1181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A78246-1AFF-88AB-162B-65EBB3BF0DC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882" y="3751784"/>
            <a:ext cx="726873" cy="581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DF15B0-B069-B3A0-8D40-60058DED6151}"/>
              </a:ext>
            </a:extLst>
          </p:cNvPr>
          <p:cNvSpPr txBox="1"/>
          <p:nvPr/>
        </p:nvSpPr>
        <p:spPr>
          <a:xfrm>
            <a:off x="0" y="6492487"/>
            <a:ext cx="54352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Sawaf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2024 October 31;144(18):1924-35.</a:t>
            </a:r>
          </a:p>
        </p:txBody>
      </p:sp>
    </p:spTree>
    <p:extLst>
      <p:ext uri="{BB962C8B-B14F-4D97-AF65-F5344CB8AC3E}">
        <p14:creationId xmlns:p14="http://schemas.microsoft.com/office/powerpoint/2010/main" val="33511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FC86B-7FDA-91E9-A0AC-273B1EA26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4E324D-8D88-1167-41B8-76B68CDFB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7072" y="980728"/>
            <a:ext cx="6577854" cy="5509676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504E7651-7778-CEC3-2527-D9ACD7B56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88640"/>
            <a:ext cx="11305256" cy="635341"/>
          </a:xfrm>
        </p:spPr>
        <p:txBody>
          <a:bodyPr/>
          <a:lstStyle/>
          <a:p>
            <a:pPr algn="l"/>
            <a:r>
              <a:rPr lang="en-US" dirty="0" err="1"/>
              <a:t>Venetoclax</a:t>
            </a:r>
            <a:r>
              <a:rPr lang="en-US" dirty="0"/>
              <a:t>/Obinutuzumab for Previously Untreated CLL: 6-Year Results of the Phase III CLL14 Study – Minimal Residual Disease (MRD)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A6A2ED-5610-D536-F1FA-BC86560E7E18}"/>
              </a:ext>
            </a:extLst>
          </p:cNvPr>
          <p:cNvSpPr txBox="1"/>
          <p:nvPr/>
        </p:nvSpPr>
        <p:spPr>
          <a:xfrm>
            <a:off x="0" y="6492487"/>
            <a:ext cx="54352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Sawaf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2024 October 31;144(18):1924-35.</a:t>
            </a:r>
          </a:p>
        </p:txBody>
      </p:sp>
    </p:spTree>
    <p:extLst>
      <p:ext uri="{BB962C8B-B14F-4D97-AF65-F5344CB8AC3E}">
        <p14:creationId xmlns:p14="http://schemas.microsoft.com/office/powerpoint/2010/main" val="17627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4DC1F-67B3-6B1E-A465-65379229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C58D78-E58E-9609-1840-5DF0E16D494D}"/>
              </a:ext>
            </a:extLst>
          </p:cNvPr>
          <p:cNvSpPr/>
          <p:nvPr/>
        </p:nvSpPr>
        <p:spPr bwMode="auto">
          <a:xfrm>
            <a:off x="925936" y="613302"/>
            <a:ext cx="10426647" cy="51845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02A395-5E58-E2F9-2B4D-DCC26C30A53E}"/>
              </a:ext>
            </a:extLst>
          </p:cNvPr>
          <p:cNvSpPr txBox="1"/>
          <p:nvPr/>
        </p:nvSpPr>
        <p:spPr>
          <a:xfrm>
            <a:off x="6862043" y="5445984"/>
            <a:ext cx="42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ASH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2D39CF-3D0D-2C07-1FAC-5BDB8623A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1482" y="790323"/>
            <a:ext cx="9564685" cy="461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2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7A812-4F2C-9306-311B-F26B08A83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08E714-C8F3-1774-8E59-BF43102674B8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Thompson M et al. ASH 2024;Abstract 1010.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483F5D-C4F1-8676-E7B3-5FE45CDB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44624"/>
            <a:ext cx="10358967" cy="1036457"/>
          </a:xfrm>
        </p:spPr>
        <p:txBody>
          <a:bodyPr/>
          <a:lstStyle/>
          <a:p>
            <a:pPr algn="l"/>
            <a:r>
              <a:rPr lang="en-US" dirty="0"/>
              <a:t>Phase II Study of MRD-Adapted Duration of Front-Line Venetoclax and Obinutuzumab for Fit Patients with CLL: Efficacy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5B9BCB-B0B2-CCDD-6573-E6D6131B2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03" r="2583" b="24067"/>
          <a:stretch/>
        </p:blipFill>
        <p:spPr bwMode="auto">
          <a:xfrm>
            <a:off x="335360" y="2494917"/>
            <a:ext cx="11521280" cy="32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3EDF54-6047-59E9-2738-3433CE97F319}"/>
              </a:ext>
            </a:extLst>
          </p:cNvPr>
          <p:cNvSpPr txBox="1"/>
          <p:nvPr/>
        </p:nvSpPr>
        <p:spPr>
          <a:xfrm>
            <a:off x="364248" y="5733256"/>
            <a:ext cx="259295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Median follow-up: 27 months*</a:t>
            </a:r>
          </a:p>
          <a:p>
            <a:endParaRPr lang="en-US" sz="5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*Data cutoff: 10/18/2024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453FD0-7D0D-E833-02AD-3860142C012B}"/>
              </a:ext>
            </a:extLst>
          </p:cNvPr>
          <p:cNvSpPr txBox="1"/>
          <p:nvPr/>
        </p:nvSpPr>
        <p:spPr>
          <a:xfrm>
            <a:off x="364248" y="1020505"/>
            <a:ext cx="10268256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Patients with undetectable (&lt;10</a:t>
            </a:r>
            <a:r>
              <a:rPr lang="en-US" sz="1700" b="0" i="0" baseline="30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US" sz="17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MRD (uMRD6) in peripheral blood (PB) at C9 completed 9C of </a:t>
            </a:r>
            <a:r>
              <a:rPr lang="en-US" sz="17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tx</a:t>
            </a:r>
            <a:r>
              <a:rPr lang="en-US" sz="17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and entered treatment-free observation (TFO).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Patients with detectable MRD (</a:t>
            </a:r>
            <a:r>
              <a:rPr lang="en-US" sz="17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dMRD</a:t>
            </a:r>
            <a:r>
              <a:rPr lang="en-US" sz="17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 at C7 were tested again at C12. Those with uMRD5 (defined as &lt;10</a:t>
            </a:r>
            <a:r>
              <a:rPr lang="en-US" sz="1700" b="0" i="0" baseline="30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-5</a:t>
            </a:r>
            <a:r>
              <a:rPr lang="en-US" sz="17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 in PB at C12 completed 12C of </a:t>
            </a:r>
            <a:r>
              <a:rPr lang="en-US" sz="17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tx</a:t>
            </a:r>
            <a:r>
              <a:rPr lang="en-US" sz="17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and entered TFO.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Patients who had </a:t>
            </a:r>
            <a:r>
              <a:rPr lang="en-US" sz="17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dMRD</a:t>
            </a:r>
            <a:r>
              <a:rPr lang="en-US" sz="17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at C12 completed 24C of </a:t>
            </a:r>
            <a:r>
              <a:rPr lang="en-US" sz="17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tx</a:t>
            </a:r>
            <a:r>
              <a:rPr lang="en-US" sz="17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and entered TFO regardless of MRD status</a:t>
            </a:r>
            <a:endParaRPr lang="en-GB" sz="17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55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89630-16B5-5BE3-0D13-35E404598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B1F234-45B8-0FDF-A460-47AB5672A777}"/>
              </a:ext>
            </a:extLst>
          </p:cNvPr>
          <p:cNvSpPr/>
          <p:nvPr/>
        </p:nvSpPr>
        <p:spPr bwMode="auto">
          <a:xfrm>
            <a:off x="1038204" y="1052736"/>
            <a:ext cx="10282632" cy="43130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2323A7-F78D-4CB1-AD21-E8BA16962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1743" y="1201794"/>
            <a:ext cx="9433048" cy="3590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E48EA7-3648-C756-B3B4-39DF513D9DD0}"/>
              </a:ext>
            </a:extLst>
          </p:cNvPr>
          <p:cNvSpPr txBox="1"/>
          <p:nvPr/>
        </p:nvSpPr>
        <p:spPr>
          <a:xfrm>
            <a:off x="7428148" y="4909693"/>
            <a:ext cx="4068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Lancet Oncol </a:t>
            </a:r>
            <a:r>
              <a:rPr lang="en-US" sz="1600" dirty="0">
                <a:solidFill>
                  <a:schemeClr val="tx1"/>
                </a:solidFill>
              </a:rPr>
              <a:t>2024 June;25(6):744-59.</a:t>
            </a:r>
          </a:p>
        </p:txBody>
      </p:sp>
    </p:spTree>
    <p:extLst>
      <p:ext uri="{BB962C8B-B14F-4D97-AF65-F5344CB8AC3E}">
        <p14:creationId xmlns:p14="http://schemas.microsoft.com/office/powerpoint/2010/main" val="14315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74939-0351-6313-03F2-AA1122098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82DA6B-B1CB-E594-3B09-5BEC30867825}"/>
              </a:ext>
            </a:extLst>
          </p:cNvPr>
          <p:cNvSpPr txBox="1"/>
          <p:nvPr/>
        </p:nvSpPr>
        <p:spPr>
          <a:xfrm>
            <a:off x="0" y="6492487"/>
            <a:ext cx="55919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Langerbeins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 et al. </a:t>
            </a:r>
            <a:r>
              <a:rPr lang="en-US" sz="15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 Clin Oncol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2025 February;43(4):392-402.</a:t>
            </a:r>
            <a:endParaRPr lang="en-US" sz="15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DDD83D-D283-E3FD-9424-10A82880D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62935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Phase III CLL12 Study: Ibrutinib versus Placebo for Early-Stage Chronic Lymphocytic Leukemia (CLL)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065345-D8C3-D563-63C7-56878BAE16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31" t="6873" r="50991"/>
          <a:stretch/>
        </p:blipFill>
        <p:spPr>
          <a:xfrm>
            <a:off x="177403" y="1699007"/>
            <a:ext cx="5832648" cy="3602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CCE97-3054-D593-3FD1-9A3CA7CF69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898" t="9747"/>
          <a:stretch/>
        </p:blipFill>
        <p:spPr>
          <a:xfrm>
            <a:off x="6181951" y="1717762"/>
            <a:ext cx="5893462" cy="35646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A1919F-7C70-334D-2D2B-C66B0EA7927E}"/>
              </a:ext>
            </a:extLst>
          </p:cNvPr>
          <p:cNvSpPr txBox="1"/>
          <p:nvPr/>
        </p:nvSpPr>
        <p:spPr>
          <a:xfrm>
            <a:off x="2124236" y="1308165"/>
            <a:ext cx="2243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5-year 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618C6B-2E63-93C4-B917-6BAAD155D096}"/>
              </a:ext>
            </a:extLst>
          </p:cNvPr>
          <p:cNvSpPr txBox="1"/>
          <p:nvPr/>
        </p:nvSpPr>
        <p:spPr>
          <a:xfrm>
            <a:off x="7824193" y="1044457"/>
            <a:ext cx="2936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10-year OS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(from CLL diagnosis)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7014C1-C038-208D-873E-870CEFBABC69}"/>
              </a:ext>
            </a:extLst>
          </p:cNvPr>
          <p:cNvSpPr txBox="1"/>
          <p:nvPr/>
        </p:nvSpPr>
        <p:spPr>
          <a:xfrm>
            <a:off x="1127448" y="2514878"/>
            <a:ext cx="37557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5-year survival</a:t>
            </a:r>
          </a:p>
          <a:p>
            <a:r>
              <a:rPr lang="en-US" sz="1400" dirty="0">
                <a:solidFill>
                  <a:schemeClr val="tx1"/>
                </a:solidFill>
              </a:rPr>
              <a:t>Ibrutinib </a:t>
            </a:r>
            <a:r>
              <a:rPr lang="en-US" sz="1400" b="0" dirty="0">
                <a:solidFill>
                  <a:schemeClr val="tx1"/>
                </a:solidFill>
              </a:rPr>
              <a:t>93.3% (89.3 – 97.3)</a:t>
            </a:r>
          </a:p>
          <a:p>
            <a:r>
              <a:rPr lang="en-US" sz="1400" dirty="0">
                <a:solidFill>
                  <a:schemeClr val="tx1"/>
                </a:solidFill>
              </a:rPr>
              <a:t>Placebo</a:t>
            </a:r>
            <a:r>
              <a:rPr lang="en-US" sz="1400" b="0" dirty="0">
                <a:solidFill>
                  <a:schemeClr val="tx1"/>
                </a:solidFill>
              </a:rPr>
              <a:t> 93.6% (89.5 – 97.7)</a:t>
            </a:r>
          </a:p>
          <a:p>
            <a:r>
              <a:rPr lang="en-US" sz="1400" dirty="0">
                <a:solidFill>
                  <a:schemeClr val="tx1"/>
                </a:solidFill>
              </a:rPr>
              <a:t>Watch and wait </a:t>
            </a:r>
            <a:r>
              <a:rPr lang="en-US" sz="1400" b="0" dirty="0">
                <a:solidFill>
                  <a:schemeClr val="tx1"/>
                </a:solidFill>
              </a:rPr>
              <a:t>97.9% (95.6 – 100) </a:t>
            </a:r>
          </a:p>
          <a:p>
            <a:r>
              <a:rPr lang="en-US" sz="1400" b="0" dirty="0">
                <a:solidFill>
                  <a:schemeClr val="tx1"/>
                </a:solidFill>
              </a:rPr>
              <a:t>P = 0.562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116D92-171A-8699-52CC-E495612BF4D2}"/>
              </a:ext>
            </a:extLst>
          </p:cNvPr>
          <p:cNvSpPr txBox="1"/>
          <p:nvPr/>
        </p:nvSpPr>
        <p:spPr>
          <a:xfrm>
            <a:off x="7104112" y="2622599"/>
            <a:ext cx="3755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10-year survival</a:t>
            </a:r>
          </a:p>
          <a:p>
            <a:r>
              <a:rPr lang="en-US" sz="1400" dirty="0">
                <a:solidFill>
                  <a:schemeClr val="tx1"/>
                </a:solidFill>
              </a:rPr>
              <a:t>Ibrutinib </a:t>
            </a:r>
            <a:r>
              <a:rPr lang="en-US" sz="1400" b="0" dirty="0">
                <a:solidFill>
                  <a:schemeClr val="tx1"/>
                </a:solidFill>
              </a:rPr>
              <a:t>89.8% (83.3 – 96.3)</a:t>
            </a:r>
          </a:p>
          <a:p>
            <a:r>
              <a:rPr lang="en-US" sz="1400" dirty="0">
                <a:solidFill>
                  <a:schemeClr val="tx1"/>
                </a:solidFill>
              </a:rPr>
              <a:t>Placebo</a:t>
            </a:r>
            <a:r>
              <a:rPr lang="en-US" sz="1400" b="0" dirty="0">
                <a:solidFill>
                  <a:schemeClr val="tx1"/>
                </a:solidFill>
              </a:rPr>
              <a:t> 86.5% (78.7 – 94.3)</a:t>
            </a:r>
          </a:p>
          <a:p>
            <a:r>
              <a:rPr lang="en-US" sz="1400" dirty="0">
                <a:solidFill>
                  <a:schemeClr val="tx1"/>
                </a:solidFill>
              </a:rPr>
              <a:t>Watch and wait </a:t>
            </a:r>
            <a:r>
              <a:rPr lang="en-US" sz="1400" b="0" dirty="0">
                <a:solidFill>
                  <a:schemeClr val="tx1"/>
                </a:solidFill>
              </a:rPr>
              <a:t>95.3% (91.1 – 99.4)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2D0CDC-3F5D-089B-D0D4-B7D819204B37}"/>
              </a:ext>
            </a:extLst>
          </p:cNvPr>
          <p:cNvSpPr txBox="1"/>
          <p:nvPr/>
        </p:nvSpPr>
        <p:spPr>
          <a:xfrm>
            <a:off x="162046" y="5358168"/>
            <a:ext cx="55919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= overall survival</a:t>
            </a:r>
          </a:p>
        </p:txBody>
      </p:sp>
    </p:spTree>
    <p:extLst>
      <p:ext uri="{BB962C8B-B14F-4D97-AF65-F5344CB8AC3E}">
        <p14:creationId xmlns:p14="http://schemas.microsoft.com/office/powerpoint/2010/main" val="14093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AD2C6-93A4-919F-5EED-081343475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62C1C5-5575-280F-1A24-040C8A0E4EEF}"/>
              </a:ext>
            </a:extLst>
          </p:cNvPr>
          <p:cNvSpPr/>
          <p:nvPr/>
        </p:nvSpPr>
        <p:spPr bwMode="auto">
          <a:xfrm>
            <a:off x="407368" y="1772816"/>
            <a:ext cx="11449272" cy="3600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3CA11-8749-F9E6-5A0A-D82318AD5D38}"/>
              </a:ext>
            </a:extLst>
          </p:cNvPr>
          <p:cNvSpPr txBox="1"/>
          <p:nvPr/>
        </p:nvSpPr>
        <p:spPr>
          <a:xfrm>
            <a:off x="0" y="6492487"/>
            <a:ext cx="58079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Fürstenau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Lancet Oncol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June;25(6):744-59.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35CF0F-AE32-CC04-3876-F78B3A12E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7945"/>
          <a:stretch/>
        </p:blipFill>
        <p:spPr>
          <a:xfrm>
            <a:off x="553653" y="2036678"/>
            <a:ext cx="11084694" cy="2801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A337A9-19A1-9B82-05DC-226A79086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9800" y="4941168"/>
            <a:ext cx="2692400" cy="304800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539D7D40-E626-00AF-0CD7-C04B4F37D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86" y="270816"/>
            <a:ext cx="11125236" cy="1143000"/>
          </a:xfrm>
        </p:spPr>
        <p:txBody>
          <a:bodyPr/>
          <a:lstStyle/>
          <a:p>
            <a:pPr algn="l"/>
            <a:r>
              <a:rPr lang="en-US" sz="2600" dirty="0"/>
              <a:t>First-Line Venetoclax Combinations versus Chemo-IO for Fit Patients with CLL: </a:t>
            </a:r>
            <a:br>
              <a:rPr lang="en-US" sz="2600" dirty="0"/>
            </a:br>
            <a:r>
              <a:rPr lang="en-US" sz="2600" dirty="0"/>
              <a:t>4-Year Follow-Up of the Phase III GAIA/CLL13 Study – Efficacy in ITT Population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5820B-5635-5ED8-03F5-81D241DDE83E}"/>
              </a:ext>
            </a:extLst>
          </p:cNvPr>
          <p:cNvSpPr txBox="1"/>
          <p:nvPr/>
        </p:nvSpPr>
        <p:spPr>
          <a:xfrm>
            <a:off x="439837" y="5497064"/>
            <a:ext cx="58079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Chemo-IO = chemoimmunotherapy; ITT = intention to treat</a:t>
            </a:r>
          </a:p>
        </p:txBody>
      </p:sp>
    </p:spTree>
    <p:extLst>
      <p:ext uri="{BB962C8B-B14F-4D97-AF65-F5344CB8AC3E}">
        <p14:creationId xmlns:p14="http://schemas.microsoft.com/office/powerpoint/2010/main" val="28056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0A58B-7529-573A-4120-273A2D146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4E463D-E40B-80A1-AE69-C646ABA3D183}"/>
              </a:ext>
            </a:extLst>
          </p:cNvPr>
          <p:cNvSpPr/>
          <p:nvPr/>
        </p:nvSpPr>
        <p:spPr bwMode="auto">
          <a:xfrm>
            <a:off x="731404" y="908720"/>
            <a:ext cx="9686092" cy="51506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D03B15-6C9B-41A3-6735-A553B2F0A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53" t="44386"/>
          <a:stretch/>
        </p:blipFill>
        <p:spPr>
          <a:xfrm>
            <a:off x="1162436" y="908720"/>
            <a:ext cx="9097688" cy="2485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B3D8ED-A1EC-C4DF-6E6F-B15815C4F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46" t="46837"/>
          <a:stretch/>
        </p:blipFill>
        <p:spPr>
          <a:xfrm>
            <a:off x="1162436" y="3369818"/>
            <a:ext cx="9097688" cy="2445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693ACA-D151-1412-2315-E76843799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9816" y="5754605"/>
            <a:ext cx="2692400" cy="30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28EFFD-5B8C-A8C3-B3D1-501753C53C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338" t="6305" r="11986" b="55838"/>
          <a:stretch/>
        </p:blipFill>
        <p:spPr>
          <a:xfrm>
            <a:off x="1901708" y="1871859"/>
            <a:ext cx="4745800" cy="1087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966071-EC17-8318-EC40-80EC466ED23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8" t="7814" r="20325" b="55825"/>
          <a:stretch/>
        </p:blipFill>
        <p:spPr>
          <a:xfrm>
            <a:off x="4887578" y="4259867"/>
            <a:ext cx="4755606" cy="11849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77A999-7B2F-9B61-F674-60E5C932999C}"/>
              </a:ext>
            </a:extLst>
          </p:cNvPr>
          <p:cNvSpPr txBox="1"/>
          <p:nvPr/>
        </p:nvSpPr>
        <p:spPr>
          <a:xfrm>
            <a:off x="10458120" y="1990068"/>
            <a:ext cx="139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Unmutated IGHV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3279C4-3CC8-DDED-895B-4BD68F99601D}"/>
              </a:ext>
            </a:extLst>
          </p:cNvPr>
          <p:cNvSpPr txBox="1"/>
          <p:nvPr/>
        </p:nvSpPr>
        <p:spPr>
          <a:xfrm>
            <a:off x="10417496" y="4439699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Mutated IGHV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6D26E7-5420-CFFB-04B5-62C60DF38489}"/>
              </a:ext>
            </a:extLst>
          </p:cNvPr>
          <p:cNvSpPr txBox="1">
            <a:spLocks/>
          </p:cNvSpPr>
          <p:nvPr/>
        </p:nvSpPr>
        <p:spPr bwMode="auto">
          <a:xfrm>
            <a:off x="731404" y="88515"/>
            <a:ext cx="10729192" cy="85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400" kern="0" dirty="0"/>
              <a:t>First-Line Venetoclax Combinations versus Chemo-IO for Fit Patients with CLL: </a:t>
            </a:r>
            <a:br>
              <a:rPr lang="en-US" sz="2400" kern="0" dirty="0"/>
            </a:br>
            <a:r>
              <a:rPr lang="en-US" sz="2400" kern="0" dirty="0"/>
              <a:t>4-Year Follow-Up of the Phase III GAIA/CLL13 Study – Efficacy by IGHV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E07DA-DB5A-33A9-DE21-4B50B77FF252}"/>
              </a:ext>
            </a:extLst>
          </p:cNvPr>
          <p:cNvSpPr txBox="1"/>
          <p:nvPr/>
        </p:nvSpPr>
        <p:spPr>
          <a:xfrm>
            <a:off x="0" y="6492487"/>
            <a:ext cx="58079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Fürstenau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Lancet Oncol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June;25(6):744-59.</a:t>
            </a:r>
          </a:p>
        </p:txBody>
      </p:sp>
    </p:spTree>
    <p:extLst>
      <p:ext uri="{BB962C8B-B14F-4D97-AF65-F5344CB8AC3E}">
        <p14:creationId xmlns:p14="http://schemas.microsoft.com/office/powerpoint/2010/main" val="93435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B0755-BFBC-1658-C551-68EB29A0C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CBA8DA-9FE1-CB15-4A2E-8A98EA38DF81}"/>
              </a:ext>
            </a:extLst>
          </p:cNvPr>
          <p:cNvSpPr txBox="1">
            <a:spLocks/>
          </p:cNvSpPr>
          <p:nvPr/>
        </p:nvSpPr>
        <p:spPr bwMode="auto">
          <a:xfrm>
            <a:off x="695400" y="445078"/>
            <a:ext cx="112085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400" kern="0" dirty="0"/>
              <a:t>First-Line Venetoclax Combinations versus Chemo-IO for Fit Patients with CLL: </a:t>
            </a:r>
            <a:br>
              <a:rPr lang="en-US" sz="2400" kern="0" dirty="0"/>
            </a:br>
            <a:r>
              <a:rPr lang="en-US" sz="2400" kern="0" dirty="0"/>
              <a:t>4-Year Follow-Up of the Phase III GAIA/CLL13 Study – Adverse Events of Special Interest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1E743A-E5A0-DAC4-B524-DB554F747C29}"/>
              </a:ext>
            </a:extLst>
          </p:cNvPr>
          <p:cNvGrpSpPr/>
          <p:nvPr/>
        </p:nvGrpSpPr>
        <p:grpSpPr>
          <a:xfrm>
            <a:off x="570332" y="2132856"/>
            <a:ext cx="11051336" cy="2983022"/>
            <a:chOff x="4133544" y="5145668"/>
            <a:chExt cx="5562856" cy="15015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5C7D46-A294-6E4D-9EFF-243B5BD78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5394" b="51187"/>
            <a:stretch/>
          </p:blipFill>
          <p:spPr>
            <a:xfrm>
              <a:off x="4133544" y="5146662"/>
              <a:ext cx="2826552" cy="1500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762481-B365-AC63-F19C-B892DB85D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55119"/>
            <a:stretch/>
          </p:blipFill>
          <p:spPr>
            <a:xfrm>
              <a:off x="6960096" y="5145668"/>
              <a:ext cx="2736304" cy="150154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F1769F4-65AE-A870-156E-1867D59857B6}"/>
              </a:ext>
            </a:extLst>
          </p:cNvPr>
          <p:cNvSpPr txBox="1"/>
          <p:nvPr/>
        </p:nvSpPr>
        <p:spPr>
          <a:xfrm>
            <a:off x="0" y="6492487"/>
            <a:ext cx="58079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Fürstenau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Lancet Oncol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June;25(6):744-59.</a:t>
            </a:r>
          </a:p>
        </p:txBody>
      </p:sp>
    </p:spTree>
    <p:extLst>
      <p:ext uri="{BB962C8B-B14F-4D97-AF65-F5344CB8AC3E}">
        <p14:creationId xmlns:p14="http://schemas.microsoft.com/office/powerpoint/2010/main" val="36351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6381-FD8F-B116-918D-5E17A545B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III GAIA/CLL13: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72CAF-4478-25DD-2CD6-53C91E8C6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196752"/>
            <a:ext cx="10224274" cy="4677243"/>
          </a:xfrm>
        </p:spPr>
        <p:txBody>
          <a:bodyPr/>
          <a:lstStyle/>
          <a:p>
            <a:r>
              <a:rPr lang="en-US" sz="2400" b="0" dirty="0"/>
              <a:t>This follow-up analysis supports the use of </a:t>
            </a:r>
            <a:r>
              <a:rPr lang="en-US" sz="2400" b="0" dirty="0" err="1"/>
              <a:t>venetoclax</a:t>
            </a:r>
            <a:r>
              <a:rPr lang="en-US" sz="2400" b="0" dirty="0"/>
              <a:t>/</a:t>
            </a:r>
            <a:r>
              <a:rPr lang="en-US" sz="2400" b="0" dirty="0" err="1"/>
              <a:t>obinutuzumab</a:t>
            </a:r>
            <a:r>
              <a:rPr lang="en-US" sz="2400" b="0" dirty="0"/>
              <a:t> for fit patients with previously untreated CLL and encourages a further evaluation of the MRD-guided combination of </a:t>
            </a:r>
            <a:r>
              <a:rPr lang="en-US" sz="2400" b="0" dirty="0" err="1"/>
              <a:t>venetoclax</a:t>
            </a:r>
            <a:r>
              <a:rPr lang="en-US" sz="2400" b="0" dirty="0"/>
              <a:t>/</a:t>
            </a:r>
            <a:r>
              <a:rPr lang="en-US" sz="2400" b="0" dirty="0" err="1"/>
              <a:t>obinutuzumab</a:t>
            </a:r>
            <a:r>
              <a:rPr lang="en-US" sz="2400" b="0" dirty="0"/>
              <a:t>/ibrutinib, especially for patients with unmutated IGHV. </a:t>
            </a:r>
          </a:p>
          <a:p>
            <a:r>
              <a:rPr lang="en-US" sz="2400" b="0" dirty="0"/>
              <a:t>Ongoing trials (FLAIR, ALLIANCE A041702, ECOG-ACRIN EA9161, MAJIC, CLL17 and CLL16) will generate evidence by comparing time-limited treatments to continuous treatments or </a:t>
            </a:r>
            <a:r>
              <a:rPr lang="en-US" sz="2400" b="0" dirty="0" err="1"/>
              <a:t>venetoclax</a:t>
            </a:r>
            <a:r>
              <a:rPr lang="en-US" sz="2400" b="0" dirty="0"/>
              <a:t>/</a:t>
            </a:r>
            <a:r>
              <a:rPr lang="en-US" sz="2400" b="0" dirty="0" err="1"/>
              <a:t>obinutuzumab</a:t>
            </a:r>
            <a:r>
              <a:rPr lang="en-US" sz="2400" b="0" dirty="0"/>
              <a:t> to </a:t>
            </a:r>
            <a:r>
              <a:rPr lang="en-US" sz="2400" b="0" dirty="0" err="1"/>
              <a:t>venetoclax</a:t>
            </a:r>
            <a:r>
              <a:rPr lang="en-US" sz="2400" b="0" dirty="0"/>
              <a:t>/BTK inhibitor-based double or triple combinations.</a:t>
            </a:r>
          </a:p>
          <a:p>
            <a:r>
              <a:rPr lang="en-US" sz="2400" b="0" dirty="0"/>
              <a:t>Given the higher rates of infections and cardiac events with </a:t>
            </a:r>
            <a:r>
              <a:rPr lang="en-US" sz="2400" b="0" dirty="0" err="1"/>
              <a:t>venetoclax</a:t>
            </a:r>
            <a:r>
              <a:rPr lang="en-US" sz="2400" b="0" dirty="0"/>
              <a:t>/</a:t>
            </a:r>
            <a:br>
              <a:rPr lang="en-US" sz="2400" b="0" dirty="0"/>
            </a:br>
            <a:r>
              <a:rPr lang="en-US" sz="2400" b="0" dirty="0" err="1"/>
              <a:t>obinutuzumab</a:t>
            </a:r>
            <a:r>
              <a:rPr lang="en-US" sz="2400" b="0" dirty="0"/>
              <a:t>/ibrutinib, further investigations of this triple combination should also focus on its safety profile.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BE61B-22B3-FF68-B494-20A4A9119015}"/>
              </a:ext>
            </a:extLst>
          </p:cNvPr>
          <p:cNvSpPr txBox="1"/>
          <p:nvPr/>
        </p:nvSpPr>
        <p:spPr>
          <a:xfrm>
            <a:off x="0" y="6492487"/>
            <a:ext cx="58079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Fürstenau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M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Lancet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2024 June;25(6):744-59.</a:t>
            </a:r>
          </a:p>
        </p:txBody>
      </p:sp>
    </p:spTree>
    <p:extLst>
      <p:ext uri="{BB962C8B-B14F-4D97-AF65-F5344CB8AC3E}">
        <p14:creationId xmlns:p14="http://schemas.microsoft.com/office/powerpoint/2010/main" val="35309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4DE95-5600-6E2D-2F82-4ABAEE2F6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874024-B8DC-6AED-EFC1-937B90041E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" t="1222" r="76189" b="69040"/>
          <a:stretch/>
        </p:blipFill>
        <p:spPr>
          <a:xfrm>
            <a:off x="2855640" y="943938"/>
            <a:ext cx="6264696" cy="4970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02CF6-4982-6175-F641-D9AC8C70E242}"/>
              </a:ext>
            </a:extLst>
          </p:cNvPr>
          <p:cNvSpPr txBox="1"/>
          <p:nvPr/>
        </p:nvSpPr>
        <p:spPr>
          <a:xfrm>
            <a:off x="7608168" y="1124744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ASH 2024</a:t>
            </a:r>
          </a:p>
        </p:txBody>
      </p:sp>
    </p:spTree>
    <p:extLst>
      <p:ext uri="{BB962C8B-B14F-4D97-AF65-F5344CB8AC3E}">
        <p14:creationId xmlns:p14="http://schemas.microsoft.com/office/powerpoint/2010/main" val="40365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4DE95-5600-6E2D-2F82-4ABAEE2F6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DBFAD3-C9B1-4B73-667D-2BD6DA3F6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7" y="129363"/>
            <a:ext cx="10004020" cy="1143000"/>
          </a:xfrm>
        </p:spPr>
        <p:txBody>
          <a:bodyPr/>
          <a:lstStyle/>
          <a:p>
            <a:pPr algn="l"/>
            <a:r>
              <a:rPr lang="en-US" sz="2800" dirty="0"/>
              <a:t>CRISTALLO: A Phase III Trial of </a:t>
            </a:r>
            <a:r>
              <a:rPr lang="en-US" sz="2800" dirty="0" err="1"/>
              <a:t>Venetoclax</a:t>
            </a:r>
            <a:r>
              <a:rPr lang="en-US" sz="2800" dirty="0"/>
              <a:t>/Obinutuzumab versus Fludarabine/Cyclophosphamide/Rituximab (FCR) or BR for Untreated CLL without del(17p) or TP53 Mutations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75AEA-FD39-9C7A-45ED-26A7657A8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4565" t="30282" r="52555" b="54191"/>
          <a:stretch/>
        </p:blipFill>
        <p:spPr>
          <a:xfrm>
            <a:off x="1111494" y="1412776"/>
            <a:ext cx="9969012" cy="4251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4996AF-D5D5-C063-6913-EF3DF6D0F415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Sharman J et al. ASH 2024;Abstract 3237. </a:t>
            </a:r>
          </a:p>
        </p:txBody>
      </p:sp>
    </p:spTree>
    <p:extLst>
      <p:ext uri="{BB962C8B-B14F-4D97-AF65-F5344CB8AC3E}">
        <p14:creationId xmlns:p14="http://schemas.microsoft.com/office/powerpoint/2010/main" val="282006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F142C-B387-43A5-488B-BA127D5B6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B4D09B-DCD3-F4CF-21D6-1B81C9C9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29363"/>
            <a:ext cx="10358967" cy="1143000"/>
          </a:xfrm>
        </p:spPr>
        <p:txBody>
          <a:bodyPr/>
          <a:lstStyle/>
          <a:p>
            <a:r>
              <a:rPr lang="en-US" dirty="0"/>
              <a:t>Phase III CRISTALLO: Undetectable MRD (</a:t>
            </a:r>
            <a:r>
              <a:rPr lang="en-US" dirty="0" err="1"/>
              <a:t>uMRD</a:t>
            </a:r>
            <a:r>
              <a:rPr lang="en-US" dirty="0"/>
              <a:t>) and PFS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9D9A61-FD55-36EB-347E-E0FD687C3627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Sharman J et al. ASH 2024;Abstract 3237.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EBE92C-2DF1-4CB6-294A-56D74A7C6FD8}"/>
              </a:ext>
            </a:extLst>
          </p:cNvPr>
          <p:cNvGrpSpPr/>
          <p:nvPr/>
        </p:nvGrpSpPr>
        <p:grpSpPr>
          <a:xfrm>
            <a:off x="335360" y="1874826"/>
            <a:ext cx="6048675" cy="3108347"/>
            <a:chOff x="335360" y="1874826"/>
            <a:chExt cx="6048675" cy="31083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814752-E379-6A72-C7E3-CDD1E8619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8499" t="21926" r="28457" b="59231"/>
            <a:stretch/>
          </p:blipFill>
          <p:spPr>
            <a:xfrm>
              <a:off x="335360" y="1874826"/>
              <a:ext cx="6048675" cy="310834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565A73-2FE6-981A-537B-08FBBE74DD94}"/>
                </a:ext>
              </a:extLst>
            </p:cNvPr>
            <p:cNvSpPr/>
            <p:nvPr/>
          </p:nvSpPr>
          <p:spPr bwMode="auto">
            <a:xfrm>
              <a:off x="335360" y="1874826"/>
              <a:ext cx="581156" cy="2580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BF9BC01-2A2A-EACA-5DE1-92D0C327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8048" y="1882429"/>
            <a:ext cx="5513862" cy="30931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58481A-9258-CBA9-3346-C94D33D2F568}"/>
              </a:ext>
            </a:extLst>
          </p:cNvPr>
          <p:cNvSpPr txBox="1"/>
          <p:nvPr/>
        </p:nvSpPr>
        <p:spPr>
          <a:xfrm>
            <a:off x="352178" y="5085184"/>
            <a:ext cx="29277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MRD assessment by NGS (uMRD4)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0D7BB8-04C0-22B2-6D6E-9649ED57D6E0}"/>
              </a:ext>
            </a:extLst>
          </p:cNvPr>
          <p:cNvSpPr txBox="1"/>
          <p:nvPr/>
        </p:nvSpPr>
        <p:spPr>
          <a:xfrm>
            <a:off x="6528086" y="5085184"/>
            <a:ext cx="17828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Secondary endpoint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18786-3CA3-5CD2-BC94-EE10640EAEA4}"/>
              </a:ext>
            </a:extLst>
          </p:cNvPr>
          <p:cNvSpPr txBox="1"/>
          <p:nvPr/>
        </p:nvSpPr>
        <p:spPr>
          <a:xfrm>
            <a:off x="509286" y="6085166"/>
            <a:ext cx="88990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 = peripheral blood; EOT = end of therapy; BM = bone marrow; 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VenO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obinutuzumab</a:t>
            </a:r>
            <a:endParaRPr lang="en-US" sz="15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4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D8736-0ACB-5004-11A9-9527F6EBB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95E9CA-03F3-849C-DE20-3FA13F1D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29363"/>
            <a:ext cx="10358967" cy="1143000"/>
          </a:xfrm>
        </p:spPr>
        <p:txBody>
          <a:bodyPr/>
          <a:lstStyle/>
          <a:p>
            <a:r>
              <a:rPr lang="en-US" dirty="0"/>
              <a:t>Phase III CRISTALLO: Efficacy Summary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24ECF3-26B3-6BDF-2425-C689C7CE0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0620" y="1275752"/>
            <a:ext cx="7772400" cy="2691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00F044-6123-2940-345C-E08A1D568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0620" y="3967542"/>
            <a:ext cx="7772400" cy="1662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63EA76-2059-F046-6DB6-892DBA9145EA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Sharman J et al. ASH 2024;Abstract 3237. </a:t>
            </a:r>
          </a:p>
        </p:txBody>
      </p:sp>
    </p:spTree>
    <p:extLst>
      <p:ext uri="{BB962C8B-B14F-4D97-AF65-F5344CB8AC3E}">
        <p14:creationId xmlns:p14="http://schemas.microsoft.com/office/powerpoint/2010/main" val="146525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C8E7A-D688-3597-2E3D-295AC9D0E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DC0E1-1CB7-DA73-F0E9-165EF246E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507884"/>
            <a:ext cx="11089232" cy="3097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F2ABD5-DBBF-D934-B2BB-C8673C7BAE92}"/>
              </a:ext>
            </a:extLst>
          </p:cNvPr>
          <p:cNvSpPr txBox="1"/>
          <p:nvPr/>
        </p:nvSpPr>
        <p:spPr>
          <a:xfrm>
            <a:off x="7392144" y="4242574"/>
            <a:ext cx="4151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</a:rPr>
              <a:t>Lancet Oncol </a:t>
            </a:r>
            <a:r>
              <a:rPr lang="en-US" sz="1600" dirty="0">
                <a:solidFill>
                  <a:schemeClr val="tx1"/>
                </a:solidFill>
              </a:rPr>
              <a:t>2024 April;25(4):463-73.</a:t>
            </a:r>
          </a:p>
        </p:txBody>
      </p:sp>
    </p:spTree>
    <p:extLst>
      <p:ext uri="{BB962C8B-B14F-4D97-AF65-F5344CB8AC3E}">
        <p14:creationId xmlns:p14="http://schemas.microsoft.com/office/powerpoint/2010/main" val="36356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B7B24-B5CF-E6C4-0D10-1E82B0302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ED3E75-C3A9-3DD7-D871-6083394F0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29363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Venetoclax Monotherapy for Relapsed or Refractory CLL: </a:t>
            </a:r>
            <a:br>
              <a:rPr lang="en-US" dirty="0"/>
            </a:br>
            <a:r>
              <a:rPr lang="en-US" dirty="0"/>
              <a:t>The Single-Arm Phase </a:t>
            </a:r>
            <a:r>
              <a:rPr lang="en-US" dirty="0" err="1"/>
              <a:t>IIIb</a:t>
            </a:r>
            <a:r>
              <a:rPr lang="en-US" dirty="0"/>
              <a:t> VENICE-1 Trial – Response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02665-3CCE-4461-6B63-B1B13A00A554}"/>
              </a:ext>
            </a:extLst>
          </p:cNvPr>
          <p:cNvSpPr txBox="1"/>
          <p:nvPr/>
        </p:nvSpPr>
        <p:spPr>
          <a:xfrm>
            <a:off x="0" y="6492487"/>
            <a:ext cx="45838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Kater AP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Lancet Oncol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April;25(4):463-73.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D9ECC6-39E0-1292-1397-677AA7DDE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8" y="1866136"/>
            <a:ext cx="4874988" cy="3125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5D271-9649-FE40-E587-90D8FC8C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846" y="1759685"/>
            <a:ext cx="7235420" cy="3338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F54C13-768F-C6F3-855D-C2CEDC3B2D03}"/>
              </a:ext>
            </a:extLst>
          </p:cNvPr>
          <p:cNvSpPr txBox="1"/>
          <p:nvPr/>
        </p:nvSpPr>
        <p:spPr>
          <a:xfrm>
            <a:off x="-28576" y="5085184"/>
            <a:ext cx="74927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0" dirty="0">
                <a:solidFill>
                  <a:srgbClr val="212121"/>
                </a:solidFill>
                <a:effectLst/>
                <a:latin typeface="BlinkMacSystemFont"/>
              </a:rPr>
              <a:t>Median follow-up in the overall cohort was 49·5 months (IQR 47·2-54·1)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792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DAB5B-7EA9-8FED-7F0B-0A51C600F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61EA973-73D0-A1CD-0C66-E71B6B3A0374}"/>
              </a:ext>
            </a:extLst>
          </p:cNvPr>
          <p:cNvGrpSpPr/>
          <p:nvPr/>
        </p:nvGrpSpPr>
        <p:grpSpPr>
          <a:xfrm>
            <a:off x="857724" y="1736812"/>
            <a:ext cx="10476551" cy="3384376"/>
            <a:chOff x="857724" y="1736812"/>
            <a:chExt cx="10476551" cy="33843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6FC3F6-4B2C-1675-5659-48F81CCDD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7724" y="1736812"/>
              <a:ext cx="10476551" cy="338437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2F69ABC-3AFB-5E33-656A-801125E6E315}"/>
                </a:ext>
              </a:extLst>
            </p:cNvPr>
            <p:cNvSpPr txBox="1"/>
            <p:nvPr/>
          </p:nvSpPr>
          <p:spPr>
            <a:xfrm>
              <a:off x="8328248" y="4836962"/>
              <a:ext cx="30060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-72" charset="0"/>
                  <a:ea typeface="MS PGothic" charset="0"/>
                </a:rPr>
                <a:t>Blood Adv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-72" charset="0"/>
                  <a:ea typeface="MS PGothic" charset="0"/>
                </a:rPr>
                <a:t>2024 July 9;8(13):3345-59.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238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DD58D-9E74-5B2E-E5E3-36D25F95D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BC8989-460C-B102-9151-3A4CDC982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29363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Phase </a:t>
            </a:r>
            <a:r>
              <a:rPr lang="en-US" dirty="0" err="1"/>
              <a:t>IIIb</a:t>
            </a:r>
            <a:r>
              <a:rPr lang="en-US" dirty="0"/>
              <a:t> VENICE-1: Survival by B-Cell Receptor-Associated Kinase Inhibitor (</a:t>
            </a:r>
            <a:r>
              <a:rPr lang="en-US" dirty="0" err="1"/>
              <a:t>BCRi</a:t>
            </a:r>
            <a:r>
              <a:rPr lang="en-US" dirty="0"/>
              <a:t>) Exposure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426F1A-0A72-22FD-D234-99663CFC43DB}"/>
              </a:ext>
            </a:extLst>
          </p:cNvPr>
          <p:cNvSpPr txBox="1"/>
          <p:nvPr/>
        </p:nvSpPr>
        <p:spPr>
          <a:xfrm>
            <a:off x="0" y="6492487"/>
            <a:ext cx="49870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Kater AP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Lancet Oncol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April;25(4):463-73.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90DCD9-8CDC-0079-DFBC-4F3A40F6126E}"/>
              </a:ext>
            </a:extLst>
          </p:cNvPr>
          <p:cNvGrpSpPr/>
          <p:nvPr/>
        </p:nvGrpSpPr>
        <p:grpSpPr>
          <a:xfrm>
            <a:off x="6288432" y="1665735"/>
            <a:ext cx="4987051" cy="4321251"/>
            <a:chOff x="6088797" y="1161035"/>
            <a:chExt cx="4987051" cy="43212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2F7870-C37A-A2FF-B0FA-B05E64F2C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2966" t="9393" b="1576"/>
            <a:stretch/>
          </p:blipFill>
          <p:spPr>
            <a:xfrm>
              <a:off x="6088797" y="2915596"/>
              <a:ext cx="4987051" cy="25666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D8B1F4D-791E-91B9-C420-E9333659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884" t="76593" b="2811"/>
            <a:stretch/>
          </p:blipFill>
          <p:spPr>
            <a:xfrm>
              <a:off x="6096000" y="1161035"/>
              <a:ext cx="4979848" cy="175456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495EEE-79FB-4842-C5E5-AD1B0FE84422}"/>
              </a:ext>
            </a:extLst>
          </p:cNvPr>
          <p:cNvGrpSpPr/>
          <p:nvPr/>
        </p:nvGrpSpPr>
        <p:grpSpPr>
          <a:xfrm>
            <a:off x="846645" y="1624439"/>
            <a:ext cx="4988789" cy="4362547"/>
            <a:chOff x="616913" y="1004091"/>
            <a:chExt cx="4988789" cy="43625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7210D9-1B50-B1F6-B1FF-F775762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921" t="3333" b="76070"/>
            <a:stretch/>
          </p:blipFill>
          <p:spPr>
            <a:xfrm>
              <a:off x="623392" y="1004091"/>
              <a:ext cx="4980572" cy="17555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50AB84-82EA-428C-D0FC-FD125D4B8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921" t="32441" b="38296"/>
            <a:stretch/>
          </p:blipFill>
          <p:spPr>
            <a:xfrm>
              <a:off x="632825" y="2759668"/>
              <a:ext cx="4972877" cy="249046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161E72-9A44-84A9-48A6-A92736968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12" t="98135" r="-54" b="277"/>
            <a:stretch/>
          </p:blipFill>
          <p:spPr>
            <a:xfrm>
              <a:off x="616913" y="5250130"/>
              <a:ext cx="4987052" cy="11650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A900EB4-8F11-2A04-5002-A03027A1CDDC}"/>
              </a:ext>
            </a:extLst>
          </p:cNvPr>
          <p:cNvSpPr txBox="1"/>
          <p:nvPr/>
        </p:nvSpPr>
        <p:spPr>
          <a:xfrm>
            <a:off x="3061889" y="115481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DD8AF-B051-5D4C-C24F-8D49BDB593B4}"/>
              </a:ext>
            </a:extLst>
          </p:cNvPr>
          <p:cNvSpPr txBox="1"/>
          <p:nvPr/>
        </p:nvSpPr>
        <p:spPr>
          <a:xfrm>
            <a:off x="8676942" y="1154815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</a:p>
        </p:txBody>
      </p:sp>
    </p:spTree>
    <p:extLst>
      <p:ext uri="{BB962C8B-B14F-4D97-AF65-F5344CB8AC3E}">
        <p14:creationId xmlns:p14="http://schemas.microsoft.com/office/powerpoint/2010/main" val="37336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07221-08EF-E884-645A-006ED4A0F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55D921-DD52-137A-7330-C497497F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</a:t>
            </a:r>
            <a:r>
              <a:rPr lang="en-US" dirty="0" err="1"/>
              <a:t>IIIb</a:t>
            </a:r>
            <a:r>
              <a:rPr lang="en-US" dirty="0"/>
              <a:t> VENICE-1: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EA633-9739-AA3C-5DA6-53104B4DA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4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enetoclax monotherapy demonstrated deep and durable responses and prolonged overall survival, irrespective of previous </a:t>
            </a:r>
            <a:r>
              <a:rPr lang="en-US" sz="24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BCRi</a:t>
            </a:r>
            <a:r>
              <a:rPr lang="en-US" sz="24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treatment. </a:t>
            </a:r>
          </a:p>
          <a:p>
            <a:pPr lvl="1">
              <a:spcBef>
                <a:spcPts val="300"/>
              </a:spcBef>
            </a:pPr>
            <a:r>
              <a:rPr lang="en-US" sz="2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dose modifications, the safety profile of venetoclax was manageable even given this extended period of follow-up, and many patients transitioned to an extension study to continue receiving </a:t>
            </a:r>
            <a:r>
              <a:rPr lang="en-US" sz="20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sz="2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therapy. </a:t>
            </a:r>
          </a:p>
          <a:p>
            <a:pPr>
              <a:spcBef>
                <a:spcPts val="2664"/>
              </a:spcBef>
            </a:pPr>
            <a:r>
              <a:rPr lang="en-US" sz="24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safety profile reported here was consistent with previously published venetoclax data with relapsed or refractory CLL.</a:t>
            </a:r>
          </a:p>
          <a:p>
            <a:pPr lvl="1">
              <a:spcBef>
                <a:spcPts val="300"/>
              </a:spcBef>
            </a:pPr>
            <a:r>
              <a:rPr lang="en-US" sz="2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Although common, neutropenia was managed with brief interruptions or reductions in </a:t>
            </a:r>
            <a:r>
              <a:rPr lang="en-US" sz="20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sz="2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dosing.</a:t>
            </a:r>
            <a:endParaRPr lang="en-US" sz="24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E3EE64-D429-1C59-A84E-73C48F581505}"/>
              </a:ext>
            </a:extLst>
          </p:cNvPr>
          <p:cNvSpPr txBox="1"/>
          <p:nvPr/>
        </p:nvSpPr>
        <p:spPr>
          <a:xfrm>
            <a:off x="0" y="6492487"/>
            <a:ext cx="49870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Kater AP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Lancet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2024 April;25(4):463-73. </a:t>
            </a:r>
          </a:p>
        </p:txBody>
      </p:sp>
    </p:spTree>
    <p:extLst>
      <p:ext uri="{BB962C8B-B14F-4D97-AF65-F5344CB8AC3E}">
        <p14:creationId xmlns:p14="http://schemas.microsoft.com/office/powerpoint/2010/main" val="141281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4ED27-ECA4-EC49-824C-177CA4DC4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7F45C7-CE08-EDF4-0BF0-D0909ED8385A}"/>
              </a:ext>
            </a:extLst>
          </p:cNvPr>
          <p:cNvSpPr txBox="1"/>
          <p:nvPr/>
        </p:nvSpPr>
        <p:spPr>
          <a:xfrm>
            <a:off x="0" y="6492487"/>
            <a:ext cx="53759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Davids MS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Adv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July 9;8(13):3345-59.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DF10EE-81FA-BC9E-FCD0-8B4F6B50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34285"/>
            <a:ext cx="11017224" cy="1143000"/>
          </a:xfrm>
        </p:spPr>
        <p:txBody>
          <a:bodyPr/>
          <a:lstStyle/>
          <a:p>
            <a:pPr algn="l"/>
            <a:r>
              <a:rPr lang="en-US" dirty="0"/>
              <a:t>Pooled Analysis of 5 Clinical Trials of Acalabrutinib: Survival by Genetic Features in Patients with Treatment-Naïve Disease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849162-8857-F233-6C12-63D919766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67"/>
          <a:stretch/>
        </p:blipFill>
        <p:spPr bwMode="auto">
          <a:xfrm>
            <a:off x="119336" y="1278822"/>
            <a:ext cx="5902340" cy="481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DC71D0E-F582-C29C-230E-029B657AC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7"/>
          <a:stretch/>
        </p:blipFill>
        <p:spPr bwMode="auto">
          <a:xfrm>
            <a:off x="6289658" y="1278822"/>
            <a:ext cx="5902342" cy="481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11FE74-4EAF-5EDD-BC57-ED4F4E2F4F98}"/>
              </a:ext>
            </a:extLst>
          </p:cNvPr>
          <p:cNvSpPr txBox="1"/>
          <p:nvPr/>
        </p:nvSpPr>
        <p:spPr>
          <a:xfrm>
            <a:off x="3935760" y="1196752"/>
            <a:ext cx="6124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0" dirty="0">
                <a:solidFill>
                  <a:srgbClr val="1A1A1A"/>
                </a:solidFill>
                <a:effectLst/>
                <a:latin typeface="acumin-pro"/>
              </a:rPr>
              <a:t>del(17p)/</a:t>
            </a:r>
            <a:r>
              <a:rPr lang="en-GB" sz="1800" i="1" dirty="0">
                <a:solidFill>
                  <a:srgbClr val="1A1A1A"/>
                </a:solidFill>
                <a:effectLst/>
                <a:latin typeface="acumin-pro"/>
              </a:rPr>
              <a:t>TP53</a:t>
            </a:r>
            <a:r>
              <a:rPr lang="en-GB" sz="1800" i="0" dirty="0">
                <a:solidFill>
                  <a:srgbClr val="1A1A1A"/>
                </a:solidFill>
                <a:effectLst/>
                <a:latin typeface="acumin-pro"/>
              </a:rPr>
              <a:t>m</a:t>
            </a:r>
            <a:endParaRPr lang="en-GB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839295-71DE-5639-6550-F3CA00E64161}"/>
              </a:ext>
            </a:extLst>
          </p:cNvPr>
          <p:cNvSpPr txBox="1"/>
          <p:nvPr/>
        </p:nvSpPr>
        <p:spPr>
          <a:xfrm>
            <a:off x="4655840" y="3707740"/>
            <a:ext cx="1008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0" dirty="0">
                <a:solidFill>
                  <a:srgbClr val="1A1A1A"/>
                </a:solidFill>
                <a:effectLst/>
                <a:latin typeface="acumin-pro"/>
              </a:rPr>
              <a:t>uIGHV</a:t>
            </a:r>
            <a:endParaRPr lang="en-GB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B37468-4A5E-BADE-1191-7B805C286A6D}"/>
              </a:ext>
            </a:extLst>
          </p:cNvPr>
          <p:cNvSpPr txBox="1"/>
          <p:nvPr/>
        </p:nvSpPr>
        <p:spPr>
          <a:xfrm>
            <a:off x="9264352" y="3563724"/>
            <a:ext cx="2927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0" dirty="0">
                <a:solidFill>
                  <a:srgbClr val="1A1A1A"/>
                </a:solidFill>
                <a:effectLst/>
                <a:latin typeface="acumin-pro"/>
              </a:rPr>
              <a:t>CK without del(17p)/TP53m</a:t>
            </a:r>
            <a:endParaRPr lang="en-GB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FE3FCA-4485-D820-8CA1-2918003EB434}"/>
              </a:ext>
            </a:extLst>
          </p:cNvPr>
          <p:cNvSpPr txBox="1"/>
          <p:nvPr/>
        </p:nvSpPr>
        <p:spPr>
          <a:xfrm>
            <a:off x="10328384" y="1196752"/>
            <a:ext cx="1863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0" dirty="0">
                <a:solidFill>
                  <a:srgbClr val="1A1A1A"/>
                </a:solidFill>
                <a:effectLst/>
                <a:latin typeface="acumin-pro"/>
              </a:rPr>
              <a:t>CK overall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5770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BF200-1F3E-0A45-C3EE-3DE9755FC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62F305-C518-9412-7911-50AAAAF1F05E}"/>
              </a:ext>
            </a:extLst>
          </p:cNvPr>
          <p:cNvSpPr txBox="1"/>
          <p:nvPr/>
        </p:nvSpPr>
        <p:spPr>
          <a:xfrm>
            <a:off x="0" y="6492487"/>
            <a:ext cx="53759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Davids MS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Adv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July 9;8(13):3345-59.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2B1C55-E23B-160E-BD09-2420A0925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16632"/>
            <a:ext cx="11161240" cy="1143000"/>
          </a:xfrm>
        </p:spPr>
        <p:txBody>
          <a:bodyPr/>
          <a:lstStyle/>
          <a:p>
            <a:pPr algn="l"/>
            <a:r>
              <a:rPr lang="en-US" dirty="0"/>
              <a:t>Pooled Analysis of 5 Clinical Trials of Acalabrutinib: Survival by Genetic Features in Patients with Relapsed/Refractory Disease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3E163-43CE-DD44-2179-491A79DED0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59"/>
          <a:stretch/>
        </p:blipFill>
        <p:spPr>
          <a:xfrm>
            <a:off x="1745043" y="1196752"/>
            <a:ext cx="8701912" cy="2412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E9E41B-2D37-D6F1-5308-A423749EB8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59"/>
          <a:stretch/>
        </p:blipFill>
        <p:spPr>
          <a:xfrm>
            <a:off x="1745043" y="3717032"/>
            <a:ext cx="8701913" cy="228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6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45BB6-9088-2044-9BF5-3C8D020E7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9A5BD9-3FA5-E084-B324-293EDD0EE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77" y="1487225"/>
            <a:ext cx="10657184" cy="388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3F3FE-86A4-C0EF-637C-7CA60A89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C85F1F-7265-31EF-9970-B8AEB6BEE3CC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Ghia P et al. EHA 2024;Abstract P703.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C76F98-F336-1113-D83C-F4A9185E8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79337"/>
            <a:ext cx="10096194" cy="1143000"/>
          </a:xfrm>
        </p:spPr>
        <p:txBody>
          <a:bodyPr/>
          <a:lstStyle/>
          <a:p>
            <a:pPr algn="l"/>
            <a:r>
              <a:rPr lang="en-US" dirty="0"/>
              <a:t>Impact of Acalabrutinib by Line of Therapy (LOT): Pooled Analysis from the ELEVATE-TN, ELEVATE-RR and ASCEND Trials – Overall Population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7F31D-653E-02E3-2FB9-299FEF778687}"/>
              </a:ext>
            </a:extLst>
          </p:cNvPr>
          <p:cNvSpPr txBox="1"/>
          <p:nvPr/>
        </p:nvSpPr>
        <p:spPr>
          <a:xfrm>
            <a:off x="4046316" y="1490259"/>
            <a:ext cx="4099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Overall study population</a:t>
            </a:r>
            <a:b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(ELEVATE-TN, ELEVATE-RR, ASCEND)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2F4954-B821-9C80-0EF7-CA72A447C4B6}"/>
              </a:ext>
            </a:extLst>
          </p:cNvPr>
          <p:cNvGrpSpPr/>
          <p:nvPr/>
        </p:nvGrpSpPr>
        <p:grpSpPr>
          <a:xfrm>
            <a:off x="1179285" y="2131207"/>
            <a:ext cx="9833425" cy="3502435"/>
            <a:chOff x="47329" y="2502057"/>
            <a:chExt cx="6048672" cy="21543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7C22C5-2B4E-35B9-9F0A-CF3FE9C3C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7105" b="57166"/>
            <a:stretch/>
          </p:blipFill>
          <p:spPr>
            <a:xfrm>
              <a:off x="47329" y="2502272"/>
              <a:ext cx="6048672" cy="215418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1CD8159-16DE-C279-8103-818C9DEB5B24}"/>
                </a:ext>
              </a:extLst>
            </p:cNvPr>
            <p:cNvSpPr/>
            <p:nvPr/>
          </p:nvSpPr>
          <p:spPr bwMode="auto">
            <a:xfrm>
              <a:off x="119336" y="4581128"/>
              <a:ext cx="648072" cy="712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895C5B-A585-3AF9-4F67-19EF1E1B111D}"/>
                </a:ext>
              </a:extLst>
            </p:cNvPr>
            <p:cNvSpPr/>
            <p:nvPr/>
          </p:nvSpPr>
          <p:spPr bwMode="auto">
            <a:xfrm>
              <a:off x="119336" y="2502057"/>
              <a:ext cx="279648" cy="27699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9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74F70-8DC0-CCFC-E73D-4EF73EC8F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B8BFF9-B92B-2425-74BF-438904A1FC43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Ghia P et al. EHA 2024;Abstract P703.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83E365-8ED6-AF73-C9BC-BC823031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29363"/>
            <a:ext cx="10796108" cy="1143000"/>
          </a:xfrm>
        </p:spPr>
        <p:txBody>
          <a:bodyPr/>
          <a:lstStyle/>
          <a:p>
            <a:pPr algn="l"/>
            <a:r>
              <a:rPr lang="en-US" dirty="0"/>
              <a:t>Impact of Acalabrutinib by Line of Therapy (LOT): Pooled Analysis from ELEVATE-TN, ELEVATE-RR and ASCEND – Del(17p) Population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CF664-192C-A285-3890-431746C40B7D}"/>
              </a:ext>
            </a:extLst>
          </p:cNvPr>
          <p:cNvSpPr txBox="1"/>
          <p:nvPr/>
        </p:nvSpPr>
        <p:spPr>
          <a:xfrm>
            <a:off x="4046317" y="1471488"/>
            <a:ext cx="4099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 with del(17p)</a:t>
            </a:r>
            <a:b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(by number of prior LOT)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DDD692-01E7-9BC7-4903-C076A1F810F0}"/>
              </a:ext>
            </a:extLst>
          </p:cNvPr>
          <p:cNvGrpSpPr/>
          <p:nvPr/>
        </p:nvGrpSpPr>
        <p:grpSpPr>
          <a:xfrm>
            <a:off x="1117486" y="2123030"/>
            <a:ext cx="9957026" cy="3546105"/>
            <a:chOff x="6095999" y="2498163"/>
            <a:chExt cx="6048672" cy="21541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F4AEF7-C21C-3789-24E3-8A94DEAC7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52170" b="12100"/>
            <a:stretch/>
          </p:blipFill>
          <p:spPr>
            <a:xfrm>
              <a:off x="6095999" y="2498163"/>
              <a:ext cx="6048672" cy="215418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A29469-16A2-E02E-36C4-611D9CA2CD13}"/>
                </a:ext>
              </a:extLst>
            </p:cNvPr>
            <p:cNvSpPr/>
            <p:nvPr/>
          </p:nvSpPr>
          <p:spPr bwMode="auto">
            <a:xfrm>
              <a:off x="6168008" y="4581128"/>
              <a:ext cx="648072" cy="712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451EAFB-86AF-78E8-0794-72ED417822DF}"/>
                </a:ext>
              </a:extLst>
            </p:cNvPr>
            <p:cNvSpPr/>
            <p:nvPr/>
          </p:nvSpPr>
          <p:spPr bwMode="auto">
            <a:xfrm>
              <a:off x="6095999" y="2504046"/>
              <a:ext cx="279648" cy="27699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65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DACC Moonshot">
  <a:themeElements>
    <a:clrScheme name="Custom 3">
      <a:dk1>
        <a:srgbClr val="413C38"/>
      </a:dk1>
      <a:lt1>
        <a:srgbClr val="FFFFFF"/>
      </a:lt1>
      <a:dk2>
        <a:srgbClr val="EE3124"/>
      </a:dk2>
      <a:lt2>
        <a:srgbClr val="FFFFFF"/>
      </a:lt2>
      <a:accent1>
        <a:srgbClr val="1C2631"/>
      </a:accent1>
      <a:accent2>
        <a:srgbClr val="333333"/>
      </a:accent2>
      <a:accent3>
        <a:srgbClr val="969696"/>
      </a:accent3>
      <a:accent4>
        <a:srgbClr val="C0C0C0"/>
      </a:accent4>
      <a:accent5>
        <a:srgbClr val="4A4C4F"/>
      </a:accent5>
      <a:accent6>
        <a:srgbClr val="080808"/>
      </a:accent6>
      <a:hlink>
        <a:srgbClr val="407EC9"/>
      </a:hlink>
      <a:folHlink>
        <a:srgbClr val="63666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ACC Moonshot" id="{D2E7F35E-36BF-4E8F-A1F3-CCCB61848CC5}" vid="{E7811949-D56E-4ACC-BAF8-EA6B7EA14953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85A77AB8-C305-48CC-B24A-EBD19ADDD5A3}"/>
</file>

<file path=customXml/itemProps2.xml><?xml version="1.0" encoding="utf-8"?>
<ds:datastoreItem xmlns:ds="http://schemas.openxmlformats.org/officeDocument/2006/customXml" ds:itemID="{EE5C3670-8137-46A9-B871-45801E69F7DE}"/>
</file>

<file path=customXml/itemProps3.xml><?xml version="1.0" encoding="utf-8"?>
<ds:datastoreItem xmlns:ds="http://schemas.openxmlformats.org/officeDocument/2006/customXml" ds:itemID="{4B03D93F-0895-464F-87DE-575A3E69B87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1645</Words>
  <Application>Microsoft Macintosh PowerPoint</Application>
  <PresentationFormat>Widescreen</PresentationFormat>
  <Paragraphs>157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ＭＳ Ｐゴシック</vt:lpstr>
      <vt:lpstr>acumin-pro</vt:lpstr>
      <vt:lpstr>Arial</vt:lpstr>
      <vt:lpstr>BlinkMacSystemFont</vt:lpstr>
      <vt:lpstr>Calibri</vt:lpstr>
      <vt:lpstr>Courier New</vt:lpstr>
      <vt:lpstr>Symbol</vt:lpstr>
      <vt:lpstr>Times New Roman</vt:lpstr>
      <vt:lpstr>Wingdings</vt:lpstr>
      <vt:lpstr>6_Default Design</vt:lpstr>
      <vt:lpstr>MDACC Moonshot</vt:lpstr>
      <vt:lpstr>2_Office Theme</vt:lpstr>
      <vt:lpstr>5_Default Design</vt:lpstr>
      <vt:lpstr>4_Office Theme</vt:lpstr>
      <vt:lpstr>Year in Review — Clinical Investigator Perspectives on the Most Relevant New Datasets and Advances in Oncology</vt:lpstr>
      <vt:lpstr>PowerPoint Presentation</vt:lpstr>
      <vt:lpstr>Phase III CLL12 Study: Ibrutinib versus Placebo for Early-Stage Chronic Lymphocytic Leukemia (CLL)</vt:lpstr>
      <vt:lpstr>PowerPoint Presentation</vt:lpstr>
      <vt:lpstr>Pooled Analysis of 5 Clinical Trials of Acalabrutinib: Survival by Genetic Features in Patients with Treatment-Naïve Disease</vt:lpstr>
      <vt:lpstr>Pooled Analysis of 5 Clinical Trials of Acalabrutinib: Survival by Genetic Features in Patients with Relapsed/Refractory Disease</vt:lpstr>
      <vt:lpstr>PowerPoint Presentation</vt:lpstr>
      <vt:lpstr>Impact of Acalabrutinib by Line of Therapy (LOT): Pooled Analysis from the ELEVATE-TN, ELEVATE-RR and ASCEND Trials – Overall Population </vt:lpstr>
      <vt:lpstr>Impact of Acalabrutinib by Line of Therapy (LOT): Pooled Analysis from ELEVATE-TN, ELEVATE-RR and ASCEND – Del(17p) Population</vt:lpstr>
      <vt:lpstr>PowerPoint Presentation</vt:lpstr>
      <vt:lpstr>Phase II CLL-Frail Study of Acalabrutinib for Very Old (≥80 Years) and/or Frail Patients: ORR and Frailty Assessment</vt:lpstr>
      <vt:lpstr>PowerPoint Presentation</vt:lpstr>
      <vt:lpstr>Five-Year Follow-Up of Cohort 1 of the Phase III SEQUOIA  Study of Zanubrutinib versus Bendamustine/Rituximab (BR): Overall Progression-Free Survival (PFS) </vt:lpstr>
      <vt:lpstr>Five-Year Follow-Up of Cohort 1 of the Phase III SEQUOIA  Study of Zanubrutinib versus BR: PFS by IGHV Status</vt:lpstr>
      <vt:lpstr>Phase III SEQUOIA: Summary</vt:lpstr>
      <vt:lpstr>PowerPoint Presentation</vt:lpstr>
      <vt:lpstr>PowerPoint Presentation</vt:lpstr>
      <vt:lpstr>Phase III ALPINE: Safety Profile</vt:lpstr>
      <vt:lpstr>PowerPoint Presentation</vt:lpstr>
      <vt:lpstr>Cardiovascular Adverse Events Associated with BTK Inhibitors for CLL </vt:lpstr>
      <vt:lpstr>Evaluation of Cardiovascular Risk and Action Thresholds with  BTK Inhibitors</vt:lpstr>
      <vt:lpstr>Algorithm for Managing Cardiovascular Toxicity During CLL Treatment</vt:lpstr>
      <vt:lpstr>PowerPoint Presentation</vt:lpstr>
      <vt:lpstr>Venetoclax/Obinutuzumab for Previously Untreated CLL:  6-Year Results of the Phase III CLL14 Study – PFS </vt:lpstr>
      <vt:lpstr>Venetoclax/Obinutuzumab for Previously Untreated CLL:  6-Year Results of the Phase III CLL14 Study – OS</vt:lpstr>
      <vt:lpstr>Venetoclax/Obinutuzumab for Previously Untreated CLL: 6-Year Results of the Phase III CLL14 Study – Minimal Residual Disease (MRD)</vt:lpstr>
      <vt:lpstr>PowerPoint Presentation</vt:lpstr>
      <vt:lpstr>Phase II Study of MRD-Adapted Duration of Front-Line Venetoclax and Obinutuzumab for Fit Patients with CLL: Efficacy</vt:lpstr>
      <vt:lpstr>PowerPoint Presentation</vt:lpstr>
      <vt:lpstr>First-Line Venetoclax Combinations versus Chemo-IO for Fit Patients with CLL:  4-Year Follow-Up of the Phase III GAIA/CLL13 Study – Efficacy in ITT Population</vt:lpstr>
      <vt:lpstr>PowerPoint Presentation</vt:lpstr>
      <vt:lpstr>PowerPoint Presentation</vt:lpstr>
      <vt:lpstr>Phase III GAIA/CLL13: Summary</vt:lpstr>
      <vt:lpstr>PowerPoint Presentation</vt:lpstr>
      <vt:lpstr>CRISTALLO: A Phase III Trial of Venetoclax/Obinutuzumab versus Fludarabine/Cyclophosphamide/Rituximab (FCR) or BR for Untreated CLL without del(17p) or TP53 Mutations</vt:lpstr>
      <vt:lpstr>Phase III CRISTALLO: Undetectable MRD (uMRD) and PFS</vt:lpstr>
      <vt:lpstr>Phase III CRISTALLO: Efficacy Summary</vt:lpstr>
      <vt:lpstr>PowerPoint Presentation</vt:lpstr>
      <vt:lpstr>Venetoclax Monotherapy for Relapsed or Refractory CLL:  The Single-Arm Phase IIIb VENICE-1 Trial – Response</vt:lpstr>
      <vt:lpstr>Phase IIIb VENICE-1: Survival by B-Cell Receptor-Associated Kinase Inhibitor (BCRi) Exposure</vt:lpstr>
      <vt:lpstr>Phase IIIb VENICE-1: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Silvana Izquierdo</cp:lastModifiedBy>
  <cp:revision>1895</cp:revision>
  <cp:lastPrinted>2020-12-08T02:40:56Z</cp:lastPrinted>
  <dcterms:created xsi:type="dcterms:W3CDTF">2020-11-13T19:02:13Z</dcterms:created>
  <dcterms:modified xsi:type="dcterms:W3CDTF">2025-03-14T16:23:20Z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