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entation.xml" ContentType="application/vnd.openxmlformats-officedocument.presentationml.presentation.main+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slideLayouts/slideLayout47.xml" ContentType="application/vnd.openxmlformats-officedocument.presentationml.slideLayou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8.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charts/colors9.xml" ContentType="application/vnd.ms-office.chartcolorstyle+xml"/>
  <Override PartName="/ppt/charts/style9.xml" ContentType="application/vnd.ms-office.chartstyle+xml"/>
  <Override PartName="/ppt/charts/chart9.xml" ContentType="application/vnd.openxmlformats-officedocument.drawingml.chart+xml"/>
  <Override PartName="/ppt/theme/themeOverride8.xml" ContentType="application/vnd.openxmlformats-officedocument.themeOverride+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theme/themeOverride7.xml" ContentType="application/vnd.openxmlformats-officedocument.themeOverride+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theme/themeOverride6.xml" ContentType="application/vnd.openxmlformats-officedocument.themeOverride+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theme/themeOverride5.xml" ContentType="application/vnd.openxmlformats-officedocument.themeOverride+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theme/themeOverride4.xml" ContentType="application/vnd.openxmlformats-officedocument.themeOverride+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theme/themeOverride3.xml" ContentType="application/vnd.openxmlformats-officedocument.themeOverrid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theme/themeOverride2.xml" ContentType="application/vnd.openxmlformats-officedocument.themeOverrid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media/image67.jpg" ContentType="image/jpg"/>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2.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0.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52" r:id="rId13"/>
    <p:sldMasterId id="2147486068" r:id="rId14"/>
    <p:sldMasterId id="2147486085" r:id="rId15"/>
    <p:sldMasterId id="2147486091" r:id="rId16"/>
    <p:sldMasterId id="2147486101" r:id="rId17"/>
    <p:sldMasterId id="2147486117" r:id="rId18"/>
    <p:sldMasterId id="2147486160" r:id="rId19"/>
    <p:sldMasterId id="2147486169" r:id="rId20"/>
    <p:sldMasterId id="2147486178" r:id="rId21"/>
  </p:sldMasterIdLst>
  <p:notesMasterIdLst>
    <p:notesMasterId r:id="rId102"/>
  </p:notesMasterIdLst>
  <p:handoutMasterIdLst>
    <p:handoutMasterId r:id="rId103"/>
  </p:handoutMasterIdLst>
  <p:sldIdLst>
    <p:sldId id="321" r:id="rId22"/>
    <p:sldId id="276" r:id="rId23"/>
    <p:sldId id="286" r:id="rId24"/>
    <p:sldId id="2147483626" r:id="rId25"/>
    <p:sldId id="2147483617" r:id="rId26"/>
    <p:sldId id="13407" r:id="rId27"/>
    <p:sldId id="2147483567" r:id="rId28"/>
    <p:sldId id="2147483645" r:id="rId29"/>
    <p:sldId id="2147483629" r:id="rId30"/>
    <p:sldId id="2147483635" r:id="rId31"/>
    <p:sldId id="260" r:id="rId32"/>
    <p:sldId id="2147483634" r:id="rId33"/>
    <p:sldId id="259" r:id="rId34"/>
    <p:sldId id="263" r:id="rId35"/>
    <p:sldId id="256" r:id="rId36"/>
    <p:sldId id="258" r:id="rId37"/>
    <p:sldId id="2147483636" r:id="rId38"/>
    <p:sldId id="268" r:id="rId39"/>
    <p:sldId id="2147483379" r:id="rId40"/>
    <p:sldId id="2147483382" r:id="rId41"/>
    <p:sldId id="2147483386" r:id="rId42"/>
    <p:sldId id="2147483390" r:id="rId43"/>
    <p:sldId id="265" r:id="rId44"/>
    <p:sldId id="2147483604" r:id="rId45"/>
    <p:sldId id="266" r:id="rId46"/>
    <p:sldId id="2147483568" r:id="rId47"/>
    <p:sldId id="2147483644" r:id="rId48"/>
    <p:sldId id="381" r:id="rId49"/>
    <p:sldId id="306" r:id="rId50"/>
    <p:sldId id="2147483393" r:id="rId51"/>
    <p:sldId id="2147483392" r:id="rId52"/>
    <p:sldId id="2147483394" r:id="rId53"/>
    <p:sldId id="2147483395" r:id="rId54"/>
    <p:sldId id="2147483397" r:id="rId55"/>
    <p:sldId id="2147483396" r:id="rId56"/>
    <p:sldId id="2147483403" r:id="rId57"/>
    <p:sldId id="2147483405" r:id="rId58"/>
    <p:sldId id="2147483407" r:id="rId59"/>
    <p:sldId id="2147483406" r:id="rId60"/>
    <p:sldId id="296" r:id="rId61"/>
    <p:sldId id="297" r:id="rId62"/>
    <p:sldId id="298" r:id="rId63"/>
    <p:sldId id="299" r:id="rId64"/>
    <p:sldId id="2147483408" r:id="rId65"/>
    <p:sldId id="2147483409" r:id="rId66"/>
    <p:sldId id="2147483411" r:id="rId67"/>
    <p:sldId id="2147483410" r:id="rId68"/>
    <p:sldId id="2147483412" r:id="rId69"/>
    <p:sldId id="2147483415" r:id="rId70"/>
    <p:sldId id="2147483414" r:id="rId71"/>
    <p:sldId id="2147483417" r:id="rId72"/>
    <p:sldId id="2147483420" r:id="rId73"/>
    <p:sldId id="2147483419" r:id="rId74"/>
    <p:sldId id="300" r:id="rId75"/>
    <p:sldId id="303" r:id="rId76"/>
    <p:sldId id="304" r:id="rId77"/>
    <p:sldId id="305" r:id="rId78"/>
    <p:sldId id="270" r:id="rId79"/>
    <p:sldId id="2147483523" r:id="rId80"/>
    <p:sldId id="272" r:id="rId81"/>
    <p:sldId id="2147483638" r:id="rId82"/>
    <p:sldId id="269" r:id="rId83"/>
    <p:sldId id="2141411310" r:id="rId84"/>
    <p:sldId id="2147483646" r:id="rId85"/>
    <p:sldId id="2147483647" r:id="rId86"/>
    <p:sldId id="2147471261" r:id="rId87"/>
    <p:sldId id="257" r:id="rId88"/>
    <p:sldId id="2147471263" r:id="rId89"/>
    <p:sldId id="261" r:id="rId90"/>
    <p:sldId id="262" r:id="rId91"/>
    <p:sldId id="271" r:id="rId92"/>
    <p:sldId id="273" r:id="rId93"/>
    <p:sldId id="274" r:id="rId94"/>
    <p:sldId id="264" r:id="rId95"/>
    <p:sldId id="267" r:id="rId96"/>
    <p:sldId id="277" r:id="rId97"/>
    <p:sldId id="2147483521" r:id="rId98"/>
    <p:sldId id="275" r:id="rId99"/>
    <p:sldId id="2147483611" r:id="rId100"/>
    <p:sldId id="2147483530" r:id="rId101"/>
  </p:sldIdLst>
  <p:sldSz cx="12192000" cy="6858000"/>
  <p:notesSz cx="7772400" cy="10058400"/>
  <p:custDataLst>
    <p:tags r:id="rId10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FF40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89" autoAdjust="0"/>
    <p:restoredTop sz="91027" autoAdjust="0"/>
  </p:normalViewPr>
  <p:slideViewPr>
    <p:cSldViewPr>
      <p:cViewPr varScale="1">
        <p:scale>
          <a:sx n="98" d="100"/>
          <a:sy n="98" d="100"/>
        </p:scale>
        <p:origin x="208" y="744"/>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4" d="100"/>
        <a:sy n="174"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customXml" Target="../customXml/item3.xml"/><Relationship Id="rId16" Type="http://schemas.openxmlformats.org/officeDocument/2006/relationships/slideMaster" Target="slideMasters/slideMaster16.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handoutMaster" Target="handoutMasters/handoutMaster1.xml"/><Relationship Id="rId108" Type="http://schemas.openxmlformats.org/officeDocument/2006/relationships/theme" Target="theme/theme1.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tableStyles" Target="tableStyles.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customXml" Target="../customXml/item1.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620790874031119E-2"/>
          <c:y val="5.7269127097118358E-2"/>
          <c:w val="0.85375446392088361"/>
          <c:h val="0.69756665383107186"/>
        </c:manualLayout>
      </c:layout>
      <c:barChart>
        <c:barDir val="col"/>
        <c:grouping val="clustered"/>
        <c:varyColors val="0"/>
        <c:ser>
          <c:idx val="0"/>
          <c:order val="0"/>
          <c:tx>
            <c:strRef>
              <c:f>Sheet1!$B$1</c:f>
              <c:strCache>
                <c:ptCount val="1"/>
                <c:pt idx="0">
                  <c:v>Column1</c:v>
                </c:pt>
              </c:strCache>
            </c:strRef>
          </c:tx>
          <c:spPr>
            <a:solidFill>
              <a:srgbClr val="69B445"/>
            </a:solidFill>
            <a:ln>
              <a:noFill/>
            </a:ln>
            <a:effectLst/>
          </c:spPr>
          <c:invertIfNegative val="0"/>
          <c:dPt>
            <c:idx val="0"/>
            <c:invertIfNegative val="0"/>
            <c:bubble3D val="0"/>
            <c:spPr>
              <a:solidFill>
                <a:srgbClr val="6658A6"/>
              </a:solidFill>
              <a:ln>
                <a:noFill/>
              </a:ln>
              <a:effectLst/>
            </c:spPr>
            <c:extLst>
              <c:ext xmlns:c16="http://schemas.microsoft.com/office/drawing/2014/chart" uri="{C3380CC4-5D6E-409C-BE32-E72D297353CC}">
                <c16:uniqueId val="{00000001-E088-4BBC-8DB0-6CA1BAECBBC0}"/>
              </c:ext>
            </c:extLst>
          </c:dPt>
          <c:dPt>
            <c:idx val="2"/>
            <c:invertIfNegative val="0"/>
            <c:bubble3D val="0"/>
            <c:spPr>
              <a:solidFill>
                <a:srgbClr val="E21860"/>
              </a:solidFill>
              <a:ln>
                <a:noFill/>
              </a:ln>
              <a:effectLst/>
            </c:spPr>
            <c:extLst>
              <c:ext xmlns:c16="http://schemas.microsoft.com/office/drawing/2014/chart" uri="{C3380CC4-5D6E-409C-BE32-E72D297353CC}">
                <c16:uniqueId val="{00000003-E088-4BBC-8DB0-6CA1BAECBBC0}"/>
              </c:ext>
            </c:extLst>
          </c:dPt>
          <c:dLbls>
            <c:dLbl>
              <c:idx val="0"/>
              <c:tx>
                <c:rich>
                  <a:bodyPr/>
                  <a:lstStyle/>
                  <a:p>
                    <a:fld id="{16AE1183-D68B-4F55-976B-7D5BB4118CA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088-4BBC-8DB0-6CA1BAECBBC0}"/>
                </c:ext>
              </c:extLst>
            </c:dLbl>
            <c:dLbl>
              <c:idx val="1"/>
              <c:tx>
                <c:rich>
                  <a:bodyPr/>
                  <a:lstStyle/>
                  <a:p>
                    <a:fld id="{8E7C6E57-7552-4CE9-A7DA-A74BF2ACA7E0}"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088-4BBC-8DB0-6CA1BAECBBC0}"/>
                </c:ext>
              </c:extLst>
            </c:dLbl>
            <c:dLbl>
              <c:idx val="2"/>
              <c:tx>
                <c:rich>
                  <a:bodyPr/>
                  <a:lstStyle/>
                  <a:p>
                    <a:fld id="{CC175415-1C13-4DD9-9D78-028BA5DD6A5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088-4BBC-8DB0-6CA1BAECBBC0}"/>
                </c:ext>
              </c:extLst>
            </c:dLbl>
            <c:dLbl>
              <c:idx val="3"/>
              <c:tx>
                <c:rich>
                  <a:bodyPr/>
                  <a:lstStyle/>
                  <a:p>
                    <a:fld id="{67AE8A1B-F476-4D78-88F0-2AD7F3449BD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088-4BBC-8DB0-6CA1BAECBBC0}"/>
                </c:ext>
              </c:extLst>
            </c:dLbl>
            <c:dLbl>
              <c:idx val="4"/>
              <c:tx>
                <c:rich>
                  <a:bodyPr/>
                  <a:lstStyle/>
                  <a:p>
                    <a:fld id="{FE434A88-DEBA-4E9F-B5D9-C4184CF0011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088-4BBC-8DB0-6CA1BAECBBC0}"/>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Grade ≥2 OEFs </c:v>
                </c:pt>
                <c:pt idx="1">
                  <c:v>Unilateral BCVA 20/50 or worse</c:v>
                </c:pt>
                <c:pt idx="2">
                  <c:v>Bilateral BCVA 20/50 or worse</c:v>
                </c:pt>
              </c:strCache>
            </c:strRef>
          </c:cat>
          <c:val>
            <c:numRef>
              <c:f>Sheet1!$B$2:$B$4</c:f>
              <c:numCache>
                <c:formatCode>General</c:formatCode>
                <c:ptCount val="3"/>
                <c:pt idx="0">
                  <c:v>86</c:v>
                </c:pt>
                <c:pt idx="1">
                  <c:v>69</c:v>
                </c:pt>
                <c:pt idx="2">
                  <c:v>34</c:v>
                </c:pt>
              </c:numCache>
            </c:numRef>
          </c:val>
          <c:extLst>
            <c:ext xmlns:c16="http://schemas.microsoft.com/office/drawing/2014/chart" uri="{C3380CC4-5D6E-409C-BE32-E72D297353CC}">
              <c16:uniqueId val="{00000007-E088-4BBC-8DB0-6CA1BAECBBC0}"/>
            </c:ext>
          </c:extLst>
        </c:ser>
        <c:dLbls>
          <c:dLblPos val="outEnd"/>
          <c:showLegendKey val="0"/>
          <c:showVal val="1"/>
          <c:showCatName val="0"/>
          <c:showSerName val="0"/>
          <c:showPercent val="0"/>
          <c:showBubbleSize val="0"/>
        </c:dLbls>
        <c:gapWidth val="87"/>
        <c:overlap val="-27"/>
        <c:axId val="731393584"/>
        <c:axId val="731400656"/>
      </c:barChart>
      <c:catAx>
        <c:axId val="731393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31400656"/>
        <c:crosses val="autoZero"/>
        <c:auto val="1"/>
        <c:lblAlgn val="ctr"/>
        <c:lblOffset val="100"/>
        <c:noMultiLvlLbl val="0"/>
      </c:catAx>
      <c:valAx>
        <c:axId val="731400656"/>
        <c:scaling>
          <c:orientation val="minMax"/>
          <c:max val="10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1393584"/>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8377756459959"/>
          <c:y val="5.7269127097118358E-2"/>
          <c:w val="0.83892565970859345"/>
          <c:h val="0.69756665383107186"/>
        </c:manualLayout>
      </c:layout>
      <c:barChart>
        <c:barDir val="col"/>
        <c:grouping val="clustered"/>
        <c:varyColors val="0"/>
        <c:ser>
          <c:idx val="0"/>
          <c:order val="0"/>
          <c:tx>
            <c:strRef>
              <c:f>Sheet1!$B$1</c:f>
              <c:strCache>
                <c:ptCount val="1"/>
                <c:pt idx="0">
                  <c:v>Column1</c:v>
                </c:pt>
              </c:strCache>
            </c:strRef>
          </c:tx>
          <c:spPr>
            <a:solidFill>
              <a:srgbClr val="69B445"/>
            </a:solidFill>
            <a:ln>
              <a:noFill/>
            </a:ln>
            <a:effectLst/>
          </c:spPr>
          <c:invertIfNegative val="0"/>
          <c:dPt>
            <c:idx val="0"/>
            <c:invertIfNegative val="0"/>
            <c:bubble3D val="0"/>
            <c:spPr>
              <a:solidFill>
                <a:srgbClr val="6658A6"/>
              </a:solidFill>
              <a:ln>
                <a:noFill/>
              </a:ln>
              <a:effectLst/>
            </c:spPr>
            <c:extLst>
              <c:ext xmlns:c16="http://schemas.microsoft.com/office/drawing/2014/chart" uri="{C3380CC4-5D6E-409C-BE32-E72D297353CC}">
                <c16:uniqueId val="{00000001-72CF-4360-A2E7-812728519881}"/>
              </c:ext>
            </c:extLst>
          </c:dPt>
          <c:dPt>
            <c:idx val="2"/>
            <c:invertIfNegative val="0"/>
            <c:bubble3D val="0"/>
            <c:spPr>
              <a:solidFill>
                <a:srgbClr val="E21860"/>
              </a:solidFill>
              <a:ln>
                <a:noFill/>
              </a:ln>
              <a:effectLst/>
            </c:spPr>
            <c:extLst>
              <c:ext xmlns:c16="http://schemas.microsoft.com/office/drawing/2014/chart" uri="{C3380CC4-5D6E-409C-BE32-E72D297353CC}">
                <c16:uniqueId val="{00000003-72CF-4360-A2E7-812728519881}"/>
              </c:ext>
            </c:extLst>
          </c:dPt>
          <c:dLbls>
            <c:dLbl>
              <c:idx val="0"/>
              <c:tx>
                <c:rich>
                  <a:bodyPr/>
                  <a:lstStyle/>
                  <a:p>
                    <a:fld id="{16AE1183-D68B-4F55-976B-7D5BB4118CA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2CF-4360-A2E7-812728519881}"/>
                </c:ext>
              </c:extLst>
            </c:dLbl>
            <c:dLbl>
              <c:idx val="1"/>
              <c:tx>
                <c:rich>
                  <a:bodyPr/>
                  <a:lstStyle/>
                  <a:p>
                    <a:fld id="{8E7C6E57-7552-4CE9-A7DA-A74BF2ACA7E0}"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2CF-4360-A2E7-812728519881}"/>
                </c:ext>
              </c:extLst>
            </c:dLbl>
            <c:dLbl>
              <c:idx val="2"/>
              <c:tx>
                <c:rich>
                  <a:bodyPr/>
                  <a:lstStyle/>
                  <a:p>
                    <a:fld id="{CC175415-1C13-4DD9-9D78-028BA5DD6A5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2CF-4360-A2E7-812728519881}"/>
                </c:ext>
              </c:extLst>
            </c:dLbl>
            <c:dLbl>
              <c:idx val="3"/>
              <c:tx>
                <c:rich>
                  <a:bodyPr/>
                  <a:lstStyle/>
                  <a:p>
                    <a:fld id="{67AE8A1B-F476-4D78-88F0-2AD7F3449BD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2CF-4360-A2E7-812728519881}"/>
                </c:ext>
              </c:extLst>
            </c:dLbl>
            <c:dLbl>
              <c:idx val="4"/>
              <c:tx>
                <c:rich>
                  <a:bodyPr/>
                  <a:lstStyle/>
                  <a:p>
                    <a:fld id="{FE434A88-DEBA-4E9F-B5D9-C4184CF0011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2CF-4360-A2E7-812728519881}"/>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Grade ≥2 OEFs </c:v>
                </c:pt>
                <c:pt idx="1">
                  <c:v>Unilateral BCVA 20/50 or worse</c:v>
                </c:pt>
                <c:pt idx="2">
                  <c:v>Bilateral BCVA 20/50 or worse</c:v>
                </c:pt>
              </c:strCache>
            </c:strRef>
          </c:cat>
          <c:val>
            <c:numRef>
              <c:f>Sheet1!$B$2:$B$4</c:f>
              <c:numCache>
                <c:formatCode>General</c:formatCode>
                <c:ptCount val="3"/>
                <c:pt idx="0">
                  <c:v>87</c:v>
                </c:pt>
                <c:pt idx="1">
                  <c:v>72</c:v>
                </c:pt>
                <c:pt idx="2">
                  <c:v>34</c:v>
                </c:pt>
              </c:numCache>
            </c:numRef>
          </c:val>
          <c:extLst>
            <c:ext xmlns:c16="http://schemas.microsoft.com/office/drawing/2014/chart" uri="{C3380CC4-5D6E-409C-BE32-E72D297353CC}">
              <c16:uniqueId val="{00000007-72CF-4360-A2E7-812728519881}"/>
            </c:ext>
          </c:extLst>
        </c:ser>
        <c:dLbls>
          <c:dLblPos val="outEnd"/>
          <c:showLegendKey val="0"/>
          <c:showVal val="1"/>
          <c:showCatName val="0"/>
          <c:showSerName val="0"/>
          <c:showPercent val="0"/>
          <c:showBubbleSize val="0"/>
        </c:dLbls>
        <c:gapWidth val="87"/>
        <c:overlap val="-27"/>
        <c:axId val="731393584"/>
        <c:axId val="731400656"/>
      </c:barChart>
      <c:catAx>
        <c:axId val="731393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31400656"/>
        <c:crosses val="autoZero"/>
        <c:auto val="1"/>
        <c:lblAlgn val="ctr"/>
        <c:lblOffset val="100"/>
        <c:noMultiLvlLbl val="0"/>
      </c:catAx>
      <c:valAx>
        <c:axId val="731400656"/>
        <c:scaling>
          <c:orientation val="minMax"/>
          <c:max val="10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1393584"/>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E21860"/>
              </a:solidFill>
              <a:ln w="19050">
                <a:solidFill>
                  <a:schemeClr val="lt1"/>
                </a:solidFill>
              </a:ln>
              <a:effectLst/>
            </c:spPr>
            <c:extLst>
              <c:ext xmlns:c16="http://schemas.microsoft.com/office/drawing/2014/chart" uri="{C3380CC4-5D6E-409C-BE32-E72D297353CC}">
                <c16:uniqueId val="{00000001-9CEF-4932-85D1-0BBA12E20C32}"/>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9CEF-4932-85D1-0BBA12E20C32}"/>
              </c:ext>
            </c:extLst>
          </c:dPt>
          <c:cat>
            <c:numRef>
              <c:f>Sheet1!$A$2:$A$3</c:f>
              <c:numCache>
                <c:formatCode>General</c:formatCode>
                <c:ptCount val="2"/>
              </c:numCache>
            </c:numRef>
          </c:cat>
          <c:val>
            <c:numRef>
              <c:f>Sheet1!$B$2:$B$3</c:f>
              <c:numCache>
                <c:formatCode>General</c:formatCode>
                <c:ptCount val="2"/>
                <c:pt idx="0">
                  <c:v>83</c:v>
                </c:pt>
                <c:pt idx="1">
                  <c:v>17</c:v>
                </c:pt>
              </c:numCache>
            </c:numRef>
          </c:val>
          <c:extLst>
            <c:ext xmlns:c16="http://schemas.microsoft.com/office/drawing/2014/chart" uri="{C3380CC4-5D6E-409C-BE32-E72D297353CC}">
              <c16:uniqueId val="{00000004-9CEF-4932-85D1-0BBA12E20C32}"/>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69B445"/>
              </a:solidFill>
              <a:ln w="19050">
                <a:solidFill>
                  <a:schemeClr val="lt1"/>
                </a:solidFill>
              </a:ln>
              <a:effectLst/>
            </c:spPr>
            <c:extLst>
              <c:ext xmlns:c16="http://schemas.microsoft.com/office/drawing/2014/chart" uri="{C3380CC4-5D6E-409C-BE32-E72D297353CC}">
                <c16:uniqueId val="{00000001-9CB4-49DE-B27B-2272B0EAF62A}"/>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9CB4-49DE-B27B-2272B0EAF62A}"/>
              </c:ext>
            </c:extLst>
          </c:dPt>
          <c:cat>
            <c:numRef>
              <c:f>Sheet1!$A$2:$A$3</c:f>
              <c:numCache>
                <c:formatCode>General</c:formatCode>
                <c:ptCount val="2"/>
              </c:numCache>
            </c:numRef>
          </c:cat>
          <c:val>
            <c:numRef>
              <c:f>Sheet1!$B$2:$B$3</c:f>
              <c:numCache>
                <c:formatCode>General</c:formatCode>
                <c:ptCount val="2"/>
                <c:pt idx="0">
                  <c:v>81</c:v>
                </c:pt>
                <c:pt idx="1">
                  <c:v>19</c:v>
                </c:pt>
              </c:numCache>
            </c:numRef>
          </c:val>
          <c:extLst>
            <c:ext xmlns:c16="http://schemas.microsoft.com/office/drawing/2014/chart" uri="{C3380CC4-5D6E-409C-BE32-E72D297353CC}">
              <c16:uniqueId val="{00000004-9CB4-49DE-B27B-2272B0EAF62A}"/>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6658A6"/>
              </a:solidFill>
              <a:ln w="19050">
                <a:solidFill>
                  <a:schemeClr val="lt1"/>
                </a:solidFill>
              </a:ln>
              <a:effectLst/>
            </c:spPr>
            <c:extLst>
              <c:ext xmlns:c16="http://schemas.microsoft.com/office/drawing/2014/chart" uri="{C3380CC4-5D6E-409C-BE32-E72D297353CC}">
                <c16:uniqueId val="{00000001-F322-4273-9508-599B3EA28FD5}"/>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F322-4273-9508-599B3EA28FD5}"/>
              </c:ext>
            </c:extLst>
          </c:dPt>
          <c:cat>
            <c:numRef>
              <c:f>Sheet1!$A$2:$A$3</c:f>
              <c:numCache>
                <c:formatCode>General</c:formatCode>
                <c:ptCount val="2"/>
              </c:numCache>
            </c:num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F322-4273-9508-599B3EA28FD5}"/>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E21860"/>
              </a:solidFill>
              <a:ln w="19050">
                <a:solidFill>
                  <a:schemeClr val="lt1"/>
                </a:solidFill>
              </a:ln>
              <a:effectLst/>
            </c:spPr>
            <c:extLst>
              <c:ext xmlns:c16="http://schemas.microsoft.com/office/drawing/2014/chart" uri="{C3380CC4-5D6E-409C-BE32-E72D297353CC}">
                <c16:uniqueId val="{00000001-41B0-4916-915F-ED5D371FD1C1}"/>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41B0-4916-915F-ED5D371FD1C1}"/>
              </c:ext>
            </c:extLst>
          </c:dPt>
          <c:cat>
            <c:numRef>
              <c:f>Sheet1!$A$2:$A$3</c:f>
              <c:numCache>
                <c:formatCode>General</c:formatCode>
                <c:ptCount val="2"/>
              </c:numCache>
            </c:numRef>
          </c:cat>
          <c:val>
            <c:numRef>
              <c:f>Sheet1!$B$2:$B$3</c:f>
              <c:numCache>
                <c:formatCode>General</c:formatCode>
                <c:ptCount val="2"/>
                <c:pt idx="0">
                  <c:v>91</c:v>
                </c:pt>
                <c:pt idx="1">
                  <c:v>9</c:v>
                </c:pt>
              </c:numCache>
            </c:numRef>
          </c:val>
          <c:extLst>
            <c:ext xmlns:c16="http://schemas.microsoft.com/office/drawing/2014/chart" uri="{C3380CC4-5D6E-409C-BE32-E72D297353CC}">
              <c16:uniqueId val="{00000004-41B0-4916-915F-ED5D371FD1C1}"/>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69B445"/>
              </a:solidFill>
              <a:ln w="19050">
                <a:solidFill>
                  <a:schemeClr val="lt1"/>
                </a:solidFill>
              </a:ln>
              <a:effectLst/>
            </c:spPr>
            <c:extLst>
              <c:ext xmlns:c16="http://schemas.microsoft.com/office/drawing/2014/chart" uri="{C3380CC4-5D6E-409C-BE32-E72D297353CC}">
                <c16:uniqueId val="{00000001-11BC-4A45-8830-ED77E8E1ADF3}"/>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11BC-4A45-8830-ED77E8E1ADF3}"/>
              </c:ext>
            </c:extLst>
          </c:dPt>
          <c:cat>
            <c:numRef>
              <c:f>Sheet1!$A$2:$A$3</c:f>
              <c:numCache>
                <c:formatCode>General</c:formatCode>
                <c:ptCount val="2"/>
              </c:numCache>
            </c:numRef>
          </c:cat>
          <c:val>
            <c:numRef>
              <c:f>Sheet1!$B$2:$B$3</c:f>
              <c:numCache>
                <c:formatCode>General</c:formatCode>
                <c:ptCount val="2"/>
                <c:pt idx="0">
                  <c:v>84</c:v>
                </c:pt>
                <c:pt idx="1">
                  <c:v>16</c:v>
                </c:pt>
              </c:numCache>
            </c:numRef>
          </c:val>
          <c:extLst>
            <c:ext xmlns:c16="http://schemas.microsoft.com/office/drawing/2014/chart" uri="{C3380CC4-5D6E-409C-BE32-E72D297353CC}">
              <c16:uniqueId val="{00000004-11BC-4A45-8830-ED77E8E1ADF3}"/>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90119701190507"/>
          <c:y val="0.18043663949225125"/>
          <c:w val="0.73057373490813593"/>
          <c:h val="0.69145462893543586"/>
        </c:manualLayout>
      </c:layout>
      <c:doughnutChart>
        <c:varyColors val="1"/>
        <c:ser>
          <c:idx val="0"/>
          <c:order val="0"/>
          <c:tx>
            <c:strRef>
              <c:f>Sheet1!$B$1</c:f>
              <c:strCache>
                <c:ptCount val="1"/>
                <c:pt idx="0">
                  <c:v>Column1</c:v>
                </c:pt>
              </c:strCache>
            </c:strRef>
          </c:tx>
          <c:spPr>
            <a:solidFill>
              <a:srgbClr val="E21860">
                <a:lumMod val="75000"/>
              </a:srgbClr>
            </a:solidFill>
          </c:spPr>
          <c:dPt>
            <c:idx val="0"/>
            <c:bubble3D val="0"/>
            <c:spPr>
              <a:solidFill>
                <a:srgbClr val="6658A6"/>
              </a:solidFill>
              <a:ln w="19050">
                <a:solidFill>
                  <a:schemeClr val="lt1"/>
                </a:solidFill>
              </a:ln>
              <a:effectLst/>
            </c:spPr>
            <c:extLst>
              <c:ext xmlns:c16="http://schemas.microsoft.com/office/drawing/2014/chart" uri="{C3380CC4-5D6E-409C-BE32-E72D297353CC}">
                <c16:uniqueId val="{00000001-CF4E-4E92-A6DE-5480262F8B4E}"/>
              </c:ext>
            </c:extLst>
          </c:dPt>
          <c:dPt>
            <c:idx val="1"/>
            <c:bubble3D val="0"/>
            <c:spPr>
              <a:solidFill>
                <a:srgbClr val="959595"/>
              </a:solidFill>
              <a:ln w="19050">
                <a:solidFill>
                  <a:schemeClr val="lt1"/>
                </a:solidFill>
              </a:ln>
              <a:effectLst/>
            </c:spPr>
            <c:extLst>
              <c:ext xmlns:c16="http://schemas.microsoft.com/office/drawing/2014/chart" uri="{C3380CC4-5D6E-409C-BE32-E72D297353CC}">
                <c16:uniqueId val="{00000003-CF4E-4E92-A6DE-5480262F8B4E}"/>
              </c:ext>
            </c:extLst>
          </c:dPt>
          <c:cat>
            <c:numRef>
              <c:f>Sheet1!$A$2:$A$3</c:f>
              <c:numCache>
                <c:formatCode>General</c:formatCode>
                <c:ptCount val="2"/>
              </c:numCache>
            </c:numRef>
          </c:cat>
          <c:val>
            <c:numRef>
              <c:f>Sheet1!$B$2:$B$3</c:f>
              <c:numCache>
                <c:formatCode>General</c:formatCode>
                <c:ptCount val="2"/>
                <c:pt idx="0">
                  <c:v>84</c:v>
                </c:pt>
                <c:pt idx="1">
                  <c:v>16</c:v>
                </c:pt>
              </c:numCache>
            </c:numRef>
          </c:val>
          <c:extLst>
            <c:ext xmlns:c16="http://schemas.microsoft.com/office/drawing/2014/chart" uri="{C3380CC4-5D6E-409C-BE32-E72D297353CC}">
              <c16:uniqueId val="{00000004-CF4E-4E92-A6DE-5480262F8B4E}"/>
            </c:ext>
          </c:extLst>
        </c:ser>
        <c:dLbls>
          <c:showLegendKey val="0"/>
          <c:showVal val="0"/>
          <c:showCatName val="0"/>
          <c:showSerName val="0"/>
          <c:showPercent val="0"/>
          <c:showBubbleSize val="0"/>
          <c:showLeaderLines val="1"/>
        </c:dLbls>
        <c:firstSliceAng val="11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4443899111415"/>
          <c:y val="5.7270245751921155E-2"/>
          <c:w val="0.88285556100888585"/>
          <c:h val="0.77536863313949445"/>
        </c:manualLayout>
      </c:layout>
      <c:barChart>
        <c:barDir val="col"/>
        <c:grouping val="stacked"/>
        <c:varyColors val="0"/>
        <c:ser>
          <c:idx val="0"/>
          <c:order val="0"/>
          <c:tx>
            <c:strRef>
              <c:f>Sheet1!$B$1</c:f>
              <c:strCache>
                <c:ptCount val="1"/>
                <c:pt idx="0">
                  <c:v>PR</c:v>
                </c:pt>
              </c:strCache>
            </c:strRef>
          </c:tx>
          <c:spPr>
            <a:solidFill>
              <a:srgbClr val="F8DF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strRef>
              <c:f>Sheet1!$A$2:$A$4</c:f>
              <c:strCache>
                <c:ptCount val="3"/>
                <c:pt idx="0">
                  <c:v>DL1 (n=13)</c:v>
                </c:pt>
                <c:pt idx="1">
                  <c:v>DL–1 (n=9)</c:v>
                </c:pt>
                <c:pt idx="2">
                  <c:v>Overall (N=22)</c:v>
                </c:pt>
              </c:strCache>
            </c:strRef>
          </c:cat>
          <c:val>
            <c:numRef>
              <c:f>Sheet1!$B$2:$B$4</c:f>
              <c:numCache>
                <c:formatCode>0.0%</c:formatCode>
                <c:ptCount val="3"/>
                <c:pt idx="0">
                  <c:v>0.23100000000000001</c:v>
                </c:pt>
                <c:pt idx="1">
                  <c:v>0.111</c:v>
                </c:pt>
                <c:pt idx="2">
                  <c:v>0.182</c:v>
                </c:pt>
              </c:numCache>
            </c:numRef>
          </c:val>
          <c:extLst>
            <c:ext xmlns:c16="http://schemas.microsoft.com/office/drawing/2014/chart" uri="{C3380CC4-5D6E-409C-BE32-E72D297353CC}">
              <c16:uniqueId val="{00000002-F671-45C1-A950-BDD59790F92D}"/>
            </c:ext>
          </c:extLst>
        </c:ser>
        <c:ser>
          <c:idx val="1"/>
          <c:order val="1"/>
          <c:tx>
            <c:strRef>
              <c:f>Sheet1!$C$1</c:f>
              <c:strCache>
                <c:ptCount val="1"/>
                <c:pt idx="0">
                  <c:v>VGPR</c:v>
                </c:pt>
              </c:strCache>
            </c:strRef>
          </c:tx>
          <c:spPr>
            <a:solidFill>
              <a:srgbClr val="67BB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DL1 (n=13)</c:v>
                </c:pt>
                <c:pt idx="1">
                  <c:v>DL–1 (n=9)</c:v>
                </c:pt>
                <c:pt idx="2">
                  <c:v>Overall (N=22)</c:v>
                </c:pt>
              </c:strCache>
            </c:strRef>
          </c:cat>
          <c:val>
            <c:numRef>
              <c:f>Sheet1!$C$2:$C$4</c:f>
              <c:numCache>
                <c:formatCode>0.0%</c:formatCode>
                <c:ptCount val="3"/>
                <c:pt idx="0">
                  <c:v>0.23100000000000001</c:v>
                </c:pt>
                <c:pt idx="1">
                  <c:v>0.44400000000000001</c:v>
                </c:pt>
                <c:pt idx="2">
                  <c:v>0.318</c:v>
                </c:pt>
              </c:numCache>
            </c:numRef>
          </c:val>
          <c:extLst>
            <c:ext xmlns:c16="http://schemas.microsoft.com/office/drawing/2014/chart" uri="{C3380CC4-5D6E-409C-BE32-E72D297353CC}">
              <c16:uniqueId val="{00000005-F671-45C1-A950-BDD59790F92D}"/>
            </c:ext>
          </c:extLst>
        </c:ser>
        <c:ser>
          <c:idx val="3"/>
          <c:order val="2"/>
          <c:tx>
            <c:strRef>
              <c:f>Sheet1!$D$1</c:f>
              <c:strCache>
                <c:ptCount val="1"/>
                <c:pt idx="0">
                  <c:v>CR</c:v>
                </c:pt>
              </c:strCache>
            </c:strRef>
          </c:tx>
          <c:spPr>
            <a:solidFill>
              <a:srgbClr val="0095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DL1 (n=13)</c:v>
                </c:pt>
                <c:pt idx="1">
                  <c:v>DL–1 (n=9)</c:v>
                </c:pt>
                <c:pt idx="2">
                  <c:v>Overall (N=22)</c:v>
                </c:pt>
              </c:strCache>
            </c:strRef>
          </c:cat>
          <c:val>
            <c:numRef>
              <c:f>Sheet1!$D$2:$D$4</c:f>
              <c:numCache>
                <c:formatCode>0.0%</c:formatCode>
                <c:ptCount val="3"/>
                <c:pt idx="0">
                  <c:v>0.46200000000000002</c:v>
                </c:pt>
                <c:pt idx="1">
                  <c:v>0.33300000000000002</c:v>
                </c:pt>
                <c:pt idx="2">
                  <c:v>0.40899999999999997</c:v>
                </c:pt>
              </c:numCache>
            </c:numRef>
          </c:val>
          <c:extLst>
            <c:ext xmlns:c16="http://schemas.microsoft.com/office/drawing/2014/chart" uri="{C3380CC4-5D6E-409C-BE32-E72D297353CC}">
              <c16:uniqueId val="{00000008-F671-45C1-A950-BDD59790F92D}"/>
            </c:ext>
          </c:extLst>
        </c:ser>
        <c:ser>
          <c:idx val="2"/>
          <c:order val="3"/>
          <c:tx>
            <c:strRef>
              <c:f>Sheet1!$E$1</c:f>
              <c:strCache>
                <c:ptCount val="1"/>
                <c:pt idx="0">
                  <c:v>sCR</c:v>
                </c:pt>
              </c:strCache>
            </c:strRef>
          </c:tx>
          <c:spPr>
            <a:solidFill>
              <a:srgbClr val="0000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DL1 (n=13)</c:v>
                </c:pt>
                <c:pt idx="1">
                  <c:v>DL–1 (n=9)</c:v>
                </c:pt>
                <c:pt idx="2">
                  <c:v>Overall (N=22)</c:v>
                </c:pt>
              </c:strCache>
            </c:strRef>
          </c:cat>
          <c:val>
            <c:numRef>
              <c:f>Sheet1!$E$2:$E$4</c:f>
              <c:numCache>
                <c:formatCode>0.0%</c:formatCode>
                <c:ptCount val="3"/>
                <c:pt idx="1">
                  <c:v>0.111</c:v>
                </c:pt>
                <c:pt idx="2">
                  <c:v>4.4999999999999998E-2</c:v>
                </c:pt>
              </c:numCache>
            </c:numRef>
          </c:val>
          <c:extLst>
            <c:ext xmlns:c16="http://schemas.microsoft.com/office/drawing/2014/chart" uri="{C3380CC4-5D6E-409C-BE32-E72D297353CC}">
              <c16:uniqueId val="{0000000A-F671-45C1-A950-BDD59790F92D}"/>
            </c:ext>
          </c:extLst>
        </c:ser>
        <c:dLbls>
          <c:dLblPos val="ctr"/>
          <c:showLegendKey val="0"/>
          <c:showVal val="1"/>
          <c:showCatName val="0"/>
          <c:showSerName val="0"/>
          <c:showPercent val="0"/>
          <c:showBubbleSize val="0"/>
        </c:dLbls>
        <c:gapWidth val="100"/>
        <c:overlap val="100"/>
        <c:axId val="272396416"/>
        <c:axId val="1481780512"/>
      </c:barChart>
      <c:catAx>
        <c:axId val="27239641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481780512"/>
        <c:crosses val="autoZero"/>
        <c:auto val="1"/>
        <c:lblAlgn val="ctr"/>
        <c:lblOffset val="100"/>
        <c:noMultiLvlLbl val="0"/>
      </c:catAx>
      <c:valAx>
        <c:axId val="1481780512"/>
        <c:scaling>
          <c:orientation val="minMax"/>
          <c:max val="1"/>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b="1">
                    <a:solidFill>
                      <a:schemeClr val="tx1"/>
                    </a:solidFill>
                  </a:rPr>
                  <a:t>Patients, %</a:t>
                </a:r>
              </a:p>
            </c:rich>
          </c:tx>
          <c:layout>
            <c:manualLayout>
              <c:xMode val="edge"/>
              <c:yMode val="edge"/>
              <c:x val="1.831783502506348E-2"/>
              <c:y val="0.2942322408102586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7239641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1/9/26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69627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FAAF-BCFE-8B8E-E072-F3B6EBDB8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7F5CC-58F1-8F39-79DC-F2521BD98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81E3D-B076-E19E-D461-4BD3E3E3D9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345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41A6-7A0F-15EA-24F3-FEEEBF71A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A147-80D3-95CC-0C96-D1BEF530B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09030-D302-A100-CC88-CBD4591FCB9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53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EEEA9-3700-BAFD-E444-1624E11FE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FB5D6-0739-F1FC-F35A-7D390E3A3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CC881-AF0D-679A-A0EF-8B182F87398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9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2714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4959-9B40-67C3-8817-795DDD5DC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0FD67-7E66-10E6-C8B7-8F8420FA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64431-A075-C54C-23CC-24CE909235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8369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236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8105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6722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8241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75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7818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3130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6074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9B93-BA16-4B50-01A3-6BD49DC18A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23A17-597F-7570-9734-C53F26E90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69A49-EC72-8DB3-1B30-CEDE33C47C7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2460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9196B-1B15-123D-520F-4AC2110FB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AFFED-FDA9-C3AC-19AF-C9BCA13AD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C1525-50F3-FE77-D070-968C34C824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ECC2A3-68A5-85B4-E13B-9D85AFEBF4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DFCA9-5CC0-314C-B1D1-8967C692E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398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04E54-0273-4C9F-1907-B77812EC9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8719C4-C94D-8803-901F-464C94573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53486-AC65-87E9-45FA-FA882F6F5B7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628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9153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6F908B-818D-4CAB-A460-11626DA38793}"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5" name="Date Placeholder 4"/>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0301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9524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628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2724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1470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9783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6633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5008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1389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3555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1201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4953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1514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546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7901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04F3E-C778-466F-9CD5-8CB5606C0A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260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0950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8BC4F-C999-4712-BA5D-350C1010CB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883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8BC4F-C999-4712-BA5D-350C1010CB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633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1870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1128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947CF-BA4F-7042-B678-B59B55C67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843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7511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2385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894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34428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81295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5510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47013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947CF-BA4F-7042-B678-B59B55C67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8080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fontAlgn="base"/>
            <a:endParaRPr lang="en-US" dirty="0"/>
          </a:p>
        </p:txBody>
      </p:sp>
    </p:spTree>
    <p:extLst>
      <p:ext uri="{BB962C8B-B14F-4D97-AF65-F5344CB8AC3E}">
        <p14:creationId xmlns:p14="http://schemas.microsoft.com/office/powerpoint/2010/main" val="24560017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7410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7450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724A8-9645-47B8-B028-DFA261924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6F71A-5BED-F619-43A1-C88A63D62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E586B-C801-05B2-86A8-24C05A7E94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13687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0206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A8E87-8113-8368-1458-F64A2DCC5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85141-F780-04EF-6A3F-37B7D7AA0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EEC46-A7A1-03C0-82EE-E70F60F9E19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77900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9C7B5-3FCE-CA81-2FCB-BB37F7F77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E9B3E-8A6A-5F15-2AB6-CC995B503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9666B-3F89-46B2-FDB6-9713C23895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E3721C-2623-9A2B-1D76-34A3EFB5C0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DFCA9-5CC0-314C-B1D1-8967C692E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6006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E507-EE2D-AB57-A8B6-3064B53A1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20092-F301-675B-2D4B-18FF99813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5D2A9-E191-5B12-973B-74F2B0FF847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39993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37470641-B066-AC41-AADC-54F0788CE62F}" type="slidenum">
              <a:rPr kumimoji="0" lang="en-GB"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63</a:t>
            </a:fld>
            <a:endParaRPr kumimoji="0" lang="en-GB"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91644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0086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95328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86384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83075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5379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612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16293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82706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77958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84688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84335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50785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0BB7B-FB4C-B2AE-09B6-50C1CA5AB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63EF9-2B2F-4ED0-06EC-95D134E1C2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A4D7B-1DAC-670D-AE9F-18E5A0EB4C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77579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98472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FECC5-AE59-B8EF-CAB4-1499F0474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DCBB7-E61E-A7F2-61AD-D4AC5E925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5A500-CB80-DE4D-DF35-67587AA61C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6582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1504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CD827-0920-48F4-B8BA-A8A43F3B3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CCC34-65F7-7911-7A6F-DFE7B89A0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615CD-964E-4D1E-A31B-2892373A9A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EFF169-3FBB-FB03-D988-DC5612F35B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B51AA-3560-BC45-909D-2929C74E6B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0846599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733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82F4-1E28-5BE7-8DC5-8D6A90411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9FAAA-7C3A-3257-F36A-F830047C2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56A6D-F3C2-527C-AD11-8367D9A057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448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slideMaster" Target="../slideMasters/slideMaster18.xml"/><Relationship Id="rId1" Type="http://schemas.openxmlformats.org/officeDocument/2006/relationships/tags" Target="../tags/tag11.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Master" Target="../slideMasters/slideMaster18.xml"/><Relationship Id="rId1" Type="http://schemas.openxmlformats.org/officeDocument/2006/relationships/tags" Target="../tags/tag12.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7.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Master" Target="../slideMasters/slideMaster18.xml"/><Relationship Id="rId1" Type="http://schemas.openxmlformats.org/officeDocument/2006/relationships/tags" Target="../tags/tag13.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7.svg"/></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5.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6.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7.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8.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9.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0.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1.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2.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3.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5.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6.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7.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8.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9.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0.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1.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2.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3.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Master" Target="../slideMasters/slideMaster18.xml"/><Relationship Id="rId1" Type="http://schemas.openxmlformats.org/officeDocument/2006/relationships/tags" Target="../tags/tag35.xml"/><Relationship Id="rId5" Type="http://schemas.openxmlformats.org/officeDocument/2006/relationships/image" Target="../media/image79.svg"/><Relationship Id="rId4" Type="http://schemas.openxmlformats.org/officeDocument/2006/relationships/image" Target="../media/image78.png"/></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36.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jpeg"/><Relationship Id="rId1" Type="http://schemas.openxmlformats.org/officeDocument/2006/relationships/slideMaster" Target="../slideMasters/slideMaster18.xml"/><Relationship Id="rId4" Type="http://schemas.openxmlformats.org/officeDocument/2006/relationships/image" Target="../media/image75.sv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1.jpeg"/><Relationship Id="rId1" Type="http://schemas.openxmlformats.org/officeDocument/2006/relationships/slideMaster" Target="../slideMasters/slideMaster18.xml"/><Relationship Id="rId4" Type="http://schemas.openxmlformats.org/officeDocument/2006/relationships/image" Target="../media/image79.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png"/><Relationship Id="rId1" Type="http://schemas.openxmlformats.org/officeDocument/2006/relationships/slideMaster" Target="../slideMasters/slideMaster18.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9.sv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Master" Target="../slideMasters/slideMaster19.xml"/><Relationship Id="rId4" Type="http://schemas.openxmlformats.org/officeDocument/2006/relationships/image" Target="../media/image85.jpe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Master" Target="../slideMasters/slideMaster19.xml"/><Relationship Id="rId4" Type="http://schemas.openxmlformats.org/officeDocument/2006/relationships/image" Target="../media/image85.jpe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Master" Target="../slideMasters/slideMaster19.xml"/><Relationship Id="rId4" Type="http://schemas.openxmlformats.org/officeDocument/2006/relationships/image" Target="../media/image85.jpe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Master" Target="../slideMasters/slideMaster20.xml"/><Relationship Id="rId4" Type="http://schemas.openxmlformats.org/officeDocument/2006/relationships/image" Target="../media/image85.jpe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Master" Target="../slideMasters/slideMaster20.xml"/><Relationship Id="rId4" Type="http://schemas.openxmlformats.org/officeDocument/2006/relationships/image" Target="../media/image85.jpe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Master" Target="../slideMasters/slideMaster20.xml"/><Relationship Id="rId4" Type="http://schemas.openxmlformats.org/officeDocument/2006/relationships/image" Target="../media/image85.jpe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03302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95350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452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534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6137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27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48636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92768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472658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22381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238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07999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1153827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3700453155"/>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68545" y="-48209"/>
            <a:ext cx="12329097" cy="6858000"/>
          </a:xfrm>
          <a:prstGeom prst="rect">
            <a:avLst/>
          </a:prstGeom>
          <a:effectLst>
            <a:softEdge rad="12700"/>
          </a:effectLst>
        </p:spPr>
      </p:pic>
      <p:cxnSp>
        <p:nvCxnSpPr>
          <p:cNvPr id="5" name="Straight Connector 4"/>
          <p:cNvCxnSpPr/>
          <p:nvPr userDrawn="1"/>
        </p:nvCxnSpPr>
        <p:spPr>
          <a:xfrm>
            <a:off x="0" y="67818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381000"/>
            <a:ext cx="348826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09600" y="2590808"/>
            <a:ext cx="10972800" cy="2362199"/>
          </a:xfrm>
        </p:spPr>
        <p:txBody>
          <a:bodyPr tIns="91440" bIns="91440"/>
          <a:lstStyle>
            <a:lvl1pPr algn="r">
              <a:defRPr/>
            </a:lvl1pPr>
          </a:lstStyle>
          <a:p>
            <a:r>
              <a:rPr lang="en-US" dirty="0"/>
              <a:t>Click to edit Master title style</a:t>
            </a:r>
          </a:p>
        </p:txBody>
      </p:sp>
      <p:sp>
        <p:nvSpPr>
          <p:cNvPr id="3" name="Subtitle 2"/>
          <p:cNvSpPr>
            <a:spLocks noGrp="1"/>
          </p:cNvSpPr>
          <p:nvPr>
            <p:ph type="subTitle" idx="1"/>
          </p:nvPr>
        </p:nvSpPr>
        <p:spPr>
          <a:xfrm>
            <a:off x="609600" y="4953000"/>
            <a:ext cx="10972800" cy="1752600"/>
          </a:xfrm>
        </p:spPr>
        <p:txBody>
          <a:bodyPr tIns="91440" bIns="91440" anchor="ctr"/>
          <a:lstStyle>
            <a:lvl1pPr marL="0" indent="0" algn="r">
              <a:spcBef>
                <a:spcPts val="0"/>
              </a:spcBef>
              <a:buNone/>
              <a:defRPr>
                <a:solidFill>
                  <a:srgbClr val="77777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771732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itchFamily="34" charset="0"/>
              </a:defRPr>
            </a:lvl1pPr>
          </a:lstStyle>
          <a:p>
            <a:pPr>
              <a:defRPr/>
            </a:pPr>
            <a:fld id="{A886AEB0-80A4-4013-A3AD-3DEC3FB8C687}" type="slidenum">
              <a:rPr lang="en-US" altLang="en-US"/>
              <a:pPr>
                <a:defRPr/>
              </a:pPr>
              <a:t>‹#›</a:t>
            </a:fld>
            <a:endParaRPr lang="en-US" altLang="en-US"/>
          </a:p>
        </p:txBody>
      </p:sp>
    </p:spTree>
    <p:extLst>
      <p:ext uri="{BB962C8B-B14F-4D97-AF65-F5344CB8AC3E}">
        <p14:creationId xmlns:p14="http://schemas.microsoft.com/office/powerpoint/2010/main" val="33571767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normAutofit/>
          </a:bodyPr>
          <a:lstStyle>
            <a:lvl1pPr>
              <a:defRPr sz="4200"/>
            </a:lvl1pPr>
          </a:lstStyle>
          <a:p>
            <a:r>
              <a:rPr lang="en-US" dirty="0"/>
              <a:t>Click to edit Master title style</a:t>
            </a:r>
          </a:p>
        </p:txBody>
      </p:sp>
      <p:sp>
        <p:nvSpPr>
          <p:cNvPr id="3" name="Content Placeholder 2"/>
          <p:cNvSpPr>
            <a:spLocks noGrp="1"/>
          </p:cNvSpPr>
          <p:nvPr>
            <p:ph idx="1"/>
          </p:nvPr>
        </p:nvSpPr>
        <p:spPr>
          <a:xfrm>
            <a:off x="609600" y="990601"/>
            <a:ext cx="109728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367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idx="1"/>
          </p:nvPr>
        </p:nvSpPr>
        <p:spPr>
          <a:xfrm>
            <a:off x="609600" y="990601"/>
            <a:ext cx="109728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9500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4406910"/>
            <a:ext cx="10363200" cy="1362075"/>
          </a:xfrm>
        </p:spPr>
        <p:txBody>
          <a:bodyPr anchor="t"/>
          <a:lstStyle>
            <a:lvl1pPr algn="r">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764035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3585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9"/>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4584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990601"/>
            <a:ext cx="5386917"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24" y="1564134"/>
            <a:ext cx="5386917"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90" y="990601"/>
            <a:ext cx="5389033"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1600206"/>
            <a:ext cx="5389033"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4084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28600"/>
            <a:ext cx="10972800" cy="1143000"/>
          </a:xfrm>
        </p:spPr>
        <p:txBody>
          <a:bodyPr/>
          <a:lstStyle/>
          <a:p>
            <a:r>
              <a:rPr lang="en-US"/>
              <a:t>Click to edit Master title style</a:t>
            </a:r>
          </a:p>
        </p:txBody>
      </p:sp>
    </p:spTree>
    <p:extLst>
      <p:ext uri="{BB962C8B-B14F-4D97-AF65-F5344CB8AC3E}">
        <p14:creationId xmlns:p14="http://schemas.microsoft.com/office/powerpoint/2010/main" val="4206294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377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26" y="27305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10338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89717" y="480061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5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101301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3904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4190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5" name="Straight Connector 4"/>
          <p:cNvCxnSpPr/>
          <p:nvPr userDrawn="1"/>
        </p:nvCxnSpPr>
        <p:spPr>
          <a:xfrm>
            <a:off x="0" y="273844"/>
            <a:ext cx="1219200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667" y="6065838"/>
            <a:ext cx="110913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051" y="6811963"/>
            <a:ext cx="1223010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828800" y="50292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itle 3"/>
          <p:cNvSpPr>
            <a:spLocks noGrp="1"/>
          </p:cNvSpPr>
          <p:nvPr>
            <p:ph type="title"/>
          </p:nvPr>
        </p:nvSpPr>
        <p:spPr>
          <a:xfrm>
            <a:off x="609600" y="-228600"/>
            <a:ext cx="10972800" cy="1143000"/>
          </a:xfrm>
        </p:spPr>
        <p:txBody>
          <a:bodyPr/>
          <a:lstStyle/>
          <a:p>
            <a:r>
              <a:rPr lang="en-US"/>
              <a:t>Click to edit Master title style</a:t>
            </a:r>
          </a:p>
        </p:txBody>
      </p:sp>
    </p:spTree>
    <p:extLst>
      <p:ext uri="{BB962C8B-B14F-4D97-AF65-F5344CB8AC3E}">
        <p14:creationId xmlns:p14="http://schemas.microsoft.com/office/powerpoint/2010/main" val="4044422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Blank_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8726CF-69E2-C0FE-C14C-3CEA2577B45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7784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1" i="0">
                <a:solidFill>
                  <a:srgbClr val="464252"/>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1/9/26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890842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1/9/26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965232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1/9/26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7821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6425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1/9/26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28414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1/9/26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479726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dirty="0">
              <a:latin typeface="+mn-lt"/>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dirty="0">
                <a:latin typeface="+mn-lt"/>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1"/>
            </a:solidFill>
            <a:ln w="17143" cap="flat">
              <a:noFill/>
              <a:prstDash val="solid"/>
              <a:miter/>
            </a:ln>
          </p:spPr>
          <p:txBody>
            <a:bodyPr rtlCol="0" anchor="ctr"/>
            <a:lstStyle/>
            <a:p>
              <a:pPr>
                <a:lnSpc>
                  <a:spcPct val="95000"/>
                </a:lnSpc>
                <a:spcAft>
                  <a:spcPts val="375"/>
                </a:spcAft>
              </a:pPr>
              <a:endParaRPr lang="en-US" sz="300" dirty="0">
                <a:latin typeface="+mn-lt"/>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mn-lt"/>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tx1"/>
                </a:solidFill>
                <a:latin typeface="+mn-lt"/>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dirty="0">
                <a:solidFill>
                  <a:schemeClr val="bg1"/>
                </a:solidFill>
                <a:latin typeface="+mn-lt"/>
              </a:rPr>
              <a:t>https://www.congresshub.com/ASH2025/</a:t>
            </a:r>
            <a:br>
              <a:rPr lang="en-GB" sz="700" spc="-10" baseline="0" noProof="0" dirty="0">
                <a:solidFill>
                  <a:schemeClr val="bg1"/>
                </a:solidFill>
                <a:latin typeface="+mn-lt"/>
              </a:rPr>
            </a:br>
            <a:r>
              <a:rPr lang="en-GB" sz="700" spc="-10" baseline="0" noProof="0" dirty="0">
                <a:solidFill>
                  <a:schemeClr val="bg1"/>
                </a:solidFill>
                <a:latin typeface="+mn-lt"/>
              </a:rPr>
              <a:t>Oncology/Cilta-cel/Costa</a:t>
            </a:r>
          </a:p>
          <a:p>
            <a:pPr algn="r" defTabSz="139812">
              <a:lnSpc>
                <a:spcPct val="100000"/>
              </a:lnSpc>
              <a:spcAft>
                <a:spcPts val="600"/>
              </a:spcAft>
            </a:pPr>
            <a:r>
              <a:rPr lang="en-US" sz="700" noProof="0" dirty="0">
                <a:solidFill>
                  <a:schemeClr val="bg1"/>
                </a:solidFill>
                <a:latin typeface="+mn-lt"/>
              </a:rPr>
              <a:t>The QR code is intended to provide scientific information for individual reference, and the information should not be altered or </a:t>
            </a:r>
            <a:br>
              <a:rPr lang="en-US" sz="700" noProof="0" dirty="0">
                <a:solidFill>
                  <a:schemeClr val="bg1"/>
                </a:solidFill>
                <a:latin typeface="+mn-lt"/>
              </a:rPr>
            </a:br>
            <a:r>
              <a:rPr lang="en-US" sz="700" noProof="0" dirty="0">
                <a:solidFill>
                  <a:schemeClr val="bg1"/>
                </a:solidFill>
                <a:latin typeface="+mn-lt"/>
              </a:rPr>
              <a:t>reproduced in any way.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mn-lt"/>
                <a:ea typeface="+mn-ea"/>
                <a:cs typeface="+mn-cs"/>
              </a:defRPr>
            </a:lvl1pPr>
          </a:lstStyle>
          <a:p>
            <a:r>
              <a:rPr lang="en-GB" dirty="0"/>
              <a:t>Presented by [Initial Last Name] at [Congress]; [Month Day, Year]; [City, State (if US), Country]</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20" baseline="0" dirty="0">
                <a:solidFill>
                  <a:schemeClr val="tx1"/>
                </a:solidFill>
                <a:latin typeface="+mn-lt"/>
              </a:rPr>
              <a:t>Add QR </a:t>
            </a:r>
            <a:br>
              <a:rPr lang="en-GB" sz="800" spc="-20" baseline="0" dirty="0">
                <a:solidFill>
                  <a:schemeClr val="tx1"/>
                </a:solidFill>
                <a:latin typeface="+mn-lt"/>
              </a:rPr>
            </a:br>
            <a:r>
              <a:rPr lang="en-GB" sz="800" spc="-20" baseline="0" dirty="0">
                <a:solidFill>
                  <a:schemeClr val="tx1"/>
                </a:solidFill>
                <a:latin typeface="+mn-lt"/>
              </a:rPr>
              <a:t>code here on </a:t>
            </a:r>
            <a:br>
              <a:rPr lang="en-GB" sz="800" spc="-20" baseline="0" dirty="0">
                <a:solidFill>
                  <a:schemeClr val="tx1"/>
                </a:solidFill>
                <a:latin typeface="+mn-lt"/>
              </a:rPr>
            </a:br>
            <a:r>
              <a:rPr lang="en-GB" sz="800" spc="-20" baseline="0" dirty="0">
                <a:solidFill>
                  <a:schemeClr val="tx1"/>
                </a:solidFill>
                <a:latin typeface="+mn-lt"/>
              </a:rPr>
              <a:t>slide master</a:t>
            </a:r>
          </a:p>
          <a:p>
            <a:pPr algn="ctr"/>
            <a:r>
              <a:rPr lang="en-GB" sz="800" spc="-20" baseline="0" dirty="0">
                <a:solidFill>
                  <a:schemeClr val="tx1"/>
                </a:solidFill>
                <a:latin typeface="+mn-lt"/>
              </a:rPr>
              <a:t>2.16” x 2.16”</a:t>
            </a:r>
          </a:p>
        </p:txBody>
      </p:sp>
      <p:pic>
        <p:nvPicPr>
          <p:cNvPr id="7" name="Picture 6" descr="A qr code with a few squares&#10;&#10;AI-generated content may be incorrect.">
            <a:extLst>
              <a:ext uri="{FF2B5EF4-FFF2-40B4-BE49-F238E27FC236}">
                <a16:creationId xmlns:a16="http://schemas.microsoft.com/office/drawing/2014/main" id="{F6774552-5EDA-E0EF-BEC1-F1E2A33BA280}"/>
              </a:ext>
            </a:extLst>
          </p:cNvPr>
          <p:cNvPicPr>
            <a:picLocks noChangeAspect="1"/>
          </p:cNvPicPr>
          <p:nvPr userDrawn="1"/>
        </p:nvPicPr>
        <p:blipFill>
          <a:blip r:embed="rId2"/>
          <a:stretch>
            <a:fillRect/>
          </a:stretch>
        </p:blipFill>
        <p:spPr>
          <a:xfrm>
            <a:off x="10059826" y="4725167"/>
            <a:ext cx="1975104" cy="1975104"/>
          </a:xfrm>
          <a:prstGeom prst="rect">
            <a:avLst/>
          </a:prstGeom>
        </p:spPr>
      </p:pic>
    </p:spTree>
    <p:extLst>
      <p:ext uri="{BB962C8B-B14F-4D97-AF65-F5344CB8AC3E}">
        <p14:creationId xmlns:p14="http://schemas.microsoft.com/office/powerpoint/2010/main" val="41757621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mn-lt"/>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2"/>
                </a:solidFill>
                <a:latin typeface="+mn-lt"/>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mn-lt"/>
                <a:ea typeface="+mn-ea"/>
                <a:cs typeface="+mn-cs"/>
              </a:defRPr>
            </a:lvl1pPr>
          </a:lstStyle>
          <a:p>
            <a:r>
              <a:rPr lang="en-GB" dirty="0"/>
              <a:t>Presented by [Initial Last Name]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dirty="0">
                <a:solidFill>
                  <a:schemeClr val="tx1"/>
                </a:solidFill>
                <a:latin typeface="+mn-lt"/>
              </a:rPr>
              <a:t>https://www.congresshub.com/Oncology/</a:t>
            </a:r>
            <a:br>
              <a:rPr lang="en-GB" sz="700" spc="-10" baseline="0" noProof="0" dirty="0">
                <a:solidFill>
                  <a:schemeClr val="tx1"/>
                </a:solidFill>
                <a:latin typeface="+mn-lt"/>
              </a:rPr>
            </a:br>
            <a:r>
              <a:rPr lang="en-GB" sz="700" spc="-10" baseline="0" noProof="0" dirty="0">
                <a:solidFill>
                  <a:schemeClr val="tx1"/>
                </a:solidFill>
                <a:latin typeface="+mn-lt"/>
              </a:rPr>
              <a:t>CONGRESS2024/Product/Author Last Name</a:t>
            </a:r>
          </a:p>
          <a:p>
            <a:pPr algn="r" defTabSz="139812">
              <a:lnSpc>
                <a:spcPct val="100000"/>
              </a:lnSpc>
              <a:spcAft>
                <a:spcPts val="600"/>
              </a:spcAft>
            </a:pPr>
            <a:r>
              <a:rPr lang="en-US" sz="700" noProof="0" dirty="0">
                <a:solidFill>
                  <a:schemeClr val="tx1"/>
                </a:solidFill>
                <a:latin typeface="+mn-lt"/>
              </a:rPr>
              <a:t>The QR code is intended to provide scientific information for individual reference, and the information should not be altered or </a:t>
            </a:r>
            <a:br>
              <a:rPr lang="en-US" sz="700" noProof="0" dirty="0">
                <a:solidFill>
                  <a:schemeClr val="tx1"/>
                </a:solidFill>
                <a:latin typeface="+mn-lt"/>
              </a:rPr>
            </a:br>
            <a:r>
              <a:rPr lang="en-US" sz="700" noProof="0" dirty="0">
                <a:solidFill>
                  <a:schemeClr val="tx1"/>
                </a:solidFill>
                <a:latin typeface="+mn-lt"/>
              </a:rPr>
              <a:t>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spc="-20" baseline="0" noProof="0" dirty="0">
                <a:solidFill>
                  <a:schemeClr val="tx1"/>
                </a:solidFill>
                <a:latin typeface="+mn-lt"/>
              </a:rPr>
              <a:t>Add QR </a:t>
            </a:r>
            <a:br>
              <a:rPr lang="en-US" sz="800" spc="-20" baseline="0" noProof="0" dirty="0">
                <a:solidFill>
                  <a:schemeClr val="tx1"/>
                </a:solidFill>
                <a:latin typeface="+mn-lt"/>
              </a:rPr>
            </a:br>
            <a:r>
              <a:rPr lang="en-US" sz="800" spc="-20" baseline="0" noProof="0" dirty="0">
                <a:solidFill>
                  <a:schemeClr val="tx1"/>
                </a:solidFill>
                <a:latin typeface="+mn-lt"/>
              </a:rPr>
              <a:t>code here on </a:t>
            </a:r>
            <a:br>
              <a:rPr lang="en-US" sz="800" spc="-20" baseline="0" noProof="0" dirty="0">
                <a:solidFill>
                  <a:schemeClr val="tx1"/>
                </a:solidFill>
                <a:latin typeface="+mn-lt"/>
              </a:rPr>
            </a:br>
            <a:r>
              <a:rPr lang="en-US" sz="800" spc="-20" baseline="0" noProof="0" dirty="0">
                <a:solidFill>
                  <a:schemeClr val="tx1"/>
                </a:solidFill>
                <a:latin typeface="+mn-lt"/>
              </a:rPr>
              <a:t>slide master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800" spc="-20" baseline="0" dirty="0">
                <a:solidFill>
                  <a:schemeClr val="tx1"/>
                </a:solidFill>
                <a:latin typeface="+mn-lt"/>
              </a:rPr>
              <a:t>2.16” x 2.16”</a:t>
            </a:r>
          </a:p>
        </p:txBody>
      </p:sp>
    </p:spTree>
    <p:extLst>
      <p:ext uri="{BB962C8B-B14F-4D97-AF65-F5344CB8AC3E}">
        <p14:creationId xmlns:p14="http://schemas.microsoft.com/office/powerpoint/2010/main" val="4137726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solidFill>
                  <a:schemeClr val="bg2"/>
                </a:solidFill>
                <a:latin typeface="+mn-lt"/>
              </a:defRPr>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tx1"/>
                </a:solidFill>
                <a:latin typeface="+mn-lt"/>
              </a:defRPr>
            </a:lvl1pPr>
            <a:lvl2pPr marL="171450" indent="-171450">
              <a:lnSpc>
                <a:spcPct val="100000"/>
              </a:lnSpc>
              <a:defRPr sz="1800">
                <a:solidFill>
                  <a:schemeClr val="tx1"/>
                </a:solidFill>
                <a:latin typeface="+mn-lt"/>
              </a:defRPr>
            </a:lvl2pPr>
            <a:lvl3pPr marL="341313" indent="-171450">
              <a:lnSpc>
                <a:spcPct val="100000"/>
              </a:lnSpc>
              <a:defRPr sz="1800">
                <a:solidFill>
                  <a:schemeClr val="tx1"/>
                </a:solidFill>
                <a:latin typeface="+mn-lt"/>
              </a:defRPr>
            </a:lvl3pPr>
            <a:lvl4pPr marL="512763" indent="-171450">
              <a:lnSpc>
                <a:spcPct val="100000"/>
              </a:lnSpc>
              <a:buClr>
                <a:schemeClr val="accent1"/>
              </a:buClr>
              <a:buFont typeface="Wingdings" panose="05000000000000000000" pitchFamily="2" charset="2"/>
              <a:buChar char="§"/>
              <a:defRPr sz="1800">
                <a:solidFill>
                  <a:schemeClr val="tx1"/>
                </a:solidFill>
                <a:latin typeface="+mn-lt"/>
              </a:defRPr>
            </a:lvl4pPr>
            <a:lvl5pPr>
              <a:defRPr sz="1800">
                <a:solidFill>
                  <a:schemeClr val="tx1"/>
                </a:solidFill>
                <a:latin typeface="+mn-lt"/>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lvl1pPr>
              <a:defRPr>
                <a:solidFill>
                  <a:schemeClr val="tx1"/>
                </a:solidFill>
                <a:latin typeface="+mn-lt"/>
              </a:defRPr>
            </a:lvl1pPr>
          </a:lstStyle>
          <a:p>
            <a:endParaRPr lang="en-US" dirty="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tx1"/>
                </a:solidFill>
                <a:latin typeface="+mn-lt"/>
              </a:defRPr>
            </a:lvl1pPr>
          </a:lstStyle>
          <a:p>
            <a:fld id="{D2D1BBCB-56E8-744E-B233-22800C75D8CB}" type="slidenum">
              <a:rPr lang="en-US" smtClean="0"/>
              <a:pPr/>
              <a:t>‹#›</a:t>
            </a:fld>
            <a:endParaRPr lang="en-US" dirty="0"/>
          </a:p>
        </p:txBody>
      </p:sp>
    </p:spTree>
    <p:extLst>
      <p:ext uri="{BB962C8B-B14F-4D97-AF65-F5344CB8AC3E}">
        <p14:creationId xmlns:p14="http://schemas.microsoft.com/office/powerpoint/2010/main" val="36100220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dirty="0">
              <a:solidFill>
                <a:schemeClr val="bg1"/>
              </a:solidFill>
              <a:latin typeface="+mn-lt"/>
            </a:endParaRPr>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dirty="0">
                <a:latin typeface="+mn-lt"/>
              </a:endParaRPr>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dirty="0">
                <a:latin typeface="+mn-lt"/>
              </a:endParaRPr>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bg1"/>
                </a:solidFill>
                <a:latin typeface="+mn-lt"/>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bg1"/>
                </a:solidFill>
                <a:latin typeface="+mn-lt"/>
              </a:defRPr>
            </a:lvl1pPr>
          </a:lstStyle>
          <a:p>
            <a:fld id="{89EC47FE-8A01-4867-B742-54144C5B6A63}" type="slidenum">
              <a:rPr lang="en-US" smtClean="0"/>
              <a:pPr/>
              <a:t>‹#›</a:t>
            </a:fld>
            <a:endParaRPr lang="en-US" dirty="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dirty="0">
                <a:solidFill>
                  <a:schemeClr val="tx1"/>
                </a:solidFill>
                <a:latin typeface="+mn-lt"/>
              </a:rPr>
              <a:t>Add QR </a:t>
            </a:r>
            <a:br>
              <a:rPr lang="en-US" sz="600" spc="-20" baseline="0" noProof="0" dirty="0">
                <a:solidFill>
                  <a:schemeClr val="tx1"/>
                </a:solidFill>
                <a:latin typeface="+mn-lt"/>
              </a:rPr>
            </a:br>
            <a:r>
              <a:rPr lang="en-US" sz="600" spc="-20" baseline="0" noProof="0" dirty="0">
                <a:solidFill>
                  <a:schemeClr val="tx1"/>
                </a:solidFill>
                <a:latin typeface="+mn-lt"/>
              </a:rPr>
              <a:t>code here on </a:t>
            </a:r>
            <a:br>
              <a:rPr lang="en-US" sz="600" spc="-20" baseline="0" noProof="0" dirty="0">
                <a:solidFill>
                  <a:schemeClr val="tx1"/>
                </a:solidFill>
                <a:latin typeface="+mn-lt"/>
              </a:rPr>
            </a:br>
            <a:r>
              <a:rPr lang="en-US" sz="600" spc="-20" baseline="0" noProof="0" dirty="0">
                <a:solidFill>
                  <a:schemeClr val="tx1"/>
                </a:solidFill>
                <a:latin typeface="+mn-lt"/>
              </a:rPr>
              <a:t>slide master</a:t>
            </a:r>
          </a:p>
          <a:p>
            <a:pPr algn="ctr"/>
            <a:r>
              <a:rPr lang="en-US" sz="600" spc="-20" baseline="0" noProof="0" dirty="0">
                <a:solidFill>
                  <a:schemeClr val="tx1"/>
                </a:solidFill>
                <a:latin typeface="+mn-lt"/>
              </a:rPr>
              <a:t>0.75” x 0.75“</a:t>
            </a:r>
          </a:p>
        </p:txBody>
      </p:sp>
    </p:spTree>
    <p:extLst>
      <p:ext uri="{BB962C8B-B14F-4D97-AF65-F5344CB8AC3E}">
        <p14:creationId xmlns:p14="http://schemas.microsoft.com/office/powerpoint/2010/main" val="22768118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solidFill>
                  <a:schemeClr val="bg2"/>
                </a:solidFill>
                <a:latin typeface="+mn-lt"/>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tx1"/>
                </a:solidFill>
                <a:latin typeface="+mn-lt"/>
              </a:defRPr>
            </a:lvl1pPr>
          </a:lstStyle>
          <a:p>
            <a:fld id="{89EC47FE-8A01-4867-B742-54144C5B6A63}" type="slidenum">
              <a:rPr lang="en-US" smtClean="0"/>
              <a:pPr/>
              <a:t>‹#›</a:t>
            </a:fld>
            <a:endParaRPr lang="en-US" dirty="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Autofit/>
          </a:bodyPr>
          <a:lstStyle>
            <a:lvl1pPr>
              <a:lnSpc>
                <a:spcPct val="100000"/>
              </a:lnSpc>
              <a:defRPr sz="1800" b="1">
                <a:solidFill>
                  <a:schemeClr val="tx1"/>
                </a:solidFill>
                <a:latin typeface="+mn-lt"/>
              </a:defRPr>
            </a:lvl1pPr>
            <a:lvl2pPr marL="171450" indent="-171450">
              <a:lnSpc>
                <a:spcPct val="100000"/>
              </a:lnSpc>
              <a:defRPr sz="1800">
                <a:solidFill>
                  <a:schemeClr val="tx1"/>
                </a:solidFill>
                <a:latin typeface="+mn-lt"/>
              </a:defRPr>
            </a:lvl2pPr>
            <a:lvl3pPr marL="341313" indent="-171450">
              <a:lnSpc>
                <a:spcPct val="100000"/>
              </a:lnSpc>
              <a:defRPr sz="1800">
                <a:solidFill>
                  <a:schemeClr val="tx1"/>
                </a:solidFill>
                <a:latin typeface="+mn-lt"/>
              </a:defRPr>
            </a:lvl3pPr>
            <a:lvl4pPr marL="512763" indent="-155448">
              <a:lnSpc>
                <a:spcPct val="100000"/>
              </a:lnSpc>
              <a:buClr>
                <a:schemeClr val="accent1"/>
              </a:buClr>
              <a:buFont typeface="Wingdings" panose="05000000000000000000" pitchFamily="2" charset="2"/>
              <a:buChar char="§"/>
              <a:defRPr sz="1800">
                <a:solidFill>
                  <a:schemeClr val="tx1"/>
                </a:solidFill>
                <a:latin typeface="+mn-lt"/>
              </a:defRPr>
            </a:lvl4pPr>
            <a:lvl5pPr marL="719138" indent="-179388">
              <a:lnSpc>
                <a:spcPct val="100000"/>
              </a:lnSpc>
              <a:buClr>
                <a:schemeClr val="accent1"/>
              </a:buClr>
              <a:buSzPct val="80000"/>
              <a:buFont typeface="Arial" panose="02070309020205020404" pitchFamily="49" charset="0"/>
              <a:buChar char="o"/>
              <a:defRPr sz="1800">
                <a:solidFill>
                  <a:schemeClr val="tx1"/>
                </a:solidFill>
                <a:latin typeface="+mn-lt"/>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Autofit/>
          </a:bodyPr>
          <a:lstStyle>
            <a:lvl1pPr>
              <a:lnSpc>
                <a:spcPct val="100000"/>
              </a:lnSpc>
              <a:defRPr sz="1800" b="1">
                <a:solidFill>
                  <a:schemeClr val="tx1"/>
                </a:solidFill>
                <a:latin typeface="+mn-lt"/>
              </a:defRPr>
            </a:lvl1pPr>
            <a:lvl2pPr marL="171450" indent="-171450">
              <a:lnSpc>
                <a:spcPct val="100000"/>
              </a:lnSpc>
              <a:defRPr sz="1800">
                <a:solidFill>
                  <a:schemeClr val="tx1"/>
                </a:solidFill>
                <a:latin typeface="+mn-lt"/>
              </a:defRPr>
            </a:lvl2pPr>
            <a:lvl3pPr marL="341313" indent="-171450">
              <a:lnSpc>
                <a:spcPct val="100000"/>
              </a:lnSpc>
              <a:defRPr sz="1800">
                <a:solidFill>
                  <a:schemeClr val="tx1"/>
                </a:solidFill>
                <a:latin typeface="+mn-lt"/>
              </a:defRPr>
            </a:lvl3pPr>
            <a:lvl4pPr marL="512763" indent="-155448">
              <a:lnSpc>
                <a:spcPct val="100000"/>
              </a:lnSpc>
              <a:buClr>
                <a:schemeClr val="accent1"/>
              </a:buClr>
              <a:buFont typeface="Wingdings" panose="05000000000000000000" pitchFamily="2" charset="2"/>
              <a:buChar char="§"/>
              <a:defRPr sz="1800">
                <a:solidFill>
                  <a:schemeClr val="tx1"/>
                </a:solidFill>
                <a:latin typeface="+mn-lt"/>
              </a:defRPr>
            </a:lvl4pPr>
            <a:lvl5pPr marL="719138" indent="-179388">
              <a:lnSpc>
                <a:spcPct val="100000"/>
              </a:lnSpc>
              <a:buClr>
                <a:schemeClr val="bg2"/>
              </a:buClr>
              <a:buSzPct val="80000"/>
              <a:buFont typeface="Arial" panose="02070309020205020404" pitchFamily="49" charset="0"/>
              <a:buChar char="o"/>
              <a:defRPr lang="en-US" sz="1800" kern="1200" dirty="0">
                <a:solidFill>
                  <a:schemeClr val="tx1"/>
                </a:solidFill>
                <a:latin typeface="+mn-lt"/>
                <a:ea typeface="+mn-ea"/>
                <a:cs typeface="+mn-cs"/>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lvl1pPr>
              <a:defRPr>
                <a:solidFill>
                  <a:schemeClr val="tx1"/>
                </a:solidFill>
                <a:latin typeface="+mn-lt"/>
              </a:defRPr>
            </a:lvl1pPr>
          </a:lstStyle>
          <a:p>
            <a:endParaRPr lang="en-US" dirty="0"/>
          </a:p>
        </p:txBody>
      </p:sp>
    </p:spTree>
    <p:extLst>
      <p:ext uri="{BB962C8B-B14F-4D97-AF65-F5344CB8AC3E}">
        <p14:creationId xmlns:p14="http://schemas.microsoft.com/office/powerpoint/2010/main" val="39900874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Autofit/>
          </a:bodyPr>
          <a:lstStyle>
            <a:lvl1pPr marL="0" indent="0">
              <a:lnSpc>
                <a:spcPct val="100000"/>
              </a:lnSpc>
              <a:spcBef>
                <a:spcPts val="0"/>
              </a:spcBef>
              <a:buNone/>
              <a:defRPr sz="20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Autofit/>
          </a:bodyPr>
          <a:lstStyle>
            <a:lvl1pPr marL="0" indent="0">
              <a:lnSpc>
                <a:spcPct val="100000"/>
              </a:lnSpc>
              <a:spcBef>
                <a:spcPts val="0"/>
              </a:spcBef>
              <a:buNone/>
              <a:defRPr sz="20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tx1"/>
                </a:solidFill>
                <a:latin typeface="+mn-lt"/>
              </a:defRPr>
            </a:lvl1pPr>
          </a:lstStyle>
          <a:p>
            <a:fld id="{89EC47FE-8A01-4867-B742-54144C5B6A63}" type="slidenum">
              <a:rPr lang="en-US" smtClean="0"/>
              <a:pPr/>
              <a:t>‹#›</a:t>
            </a:fld>
            <a:endParaRPr lang="en-US" dirty="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lvl1pPr>
              <a:defRPr>
                <a:solidFill>
                  <a:schemeClr val="bg2"/>
                </a:solidFill>
                <a:latin typeface="+mn-lt"/>
              </a:defRPr>
            </a:lvl1p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356616" y="2412459"/>
            <a:ext cx="5544000" cy="3566160"/>
          </a:xfrm>
        </p:spPr>
        <p:txBody>
          <a:bodyPr>
            <a:noAutofit/>
          </a:bodyPr>
          <a:lstStyle>
            <a:lvl1pPr>
              <a:lnSpc>
                <a:spcPct val="100000"/>
              </a:lnSpc>
              <a:defRPr sz="1800" b="0">
                <a:solidFill>
                  <a:schemeClr val="tx1"/>
                </a:solidFill>
                <a:latin typeface="+mn-lt"/>
              </a:defRPr>
            </a:lvl1pPr>
            <a:lvl2pPr marL="171450" indent="-171450" algn="l" defTabSz="914396" rtl="0" eaLnBrk="1" latinLnBrk="0" hangingPunct="1">
              <a:lnSpc>
                <a:spcPct val="100000"/>
              </a:lnSpc>
              <a:spcBef>
                <a:spcPts val="600"/>
              </a:spcBef>
              <a:buClr>
                <a:schemeClr val="tx1"/>
              </a:buClr>
              <a:defRPr lang="en-US" sz="1800" kern="1200" dirty="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bg2"/>
              </a:buClr>
              <a:defRPr lang="en-US" sz="1800" kern="1200" dirty="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tx1"/>
                </a:solidFill>
                <a:latin typeface="+mn-lt"/>
                <a:ea typeface="+mn-ea"/>
                <a:cs typeface="+mn-cs"/>
              </a:defRPr>
            </a:lvl4pPr>
            <a:lvl5pPr marL="719138" indent="-179388" algn="l" defTabSz="914396" rtl="0" eaLnBrk="1" latinLnBrk="0" hangingPunct="1">
              <a:lnSpc>
                <a:spcPct val="100000"/>
              </a:lnSpc>
              <a:spcBef>
                <a:spcPts val="600"/>
              </a:spcBef>
              <a:buClr>
                <a:schemeClr val="accent1"/>
              </a:buClr>
              <a:buFont typeface="Arial" panose="02070309020205020404" pitchFamily="49" charset="0"/>
              <a:buChar char="o"/>
              <a:defRPr lang="en-US" sz="1800" kern="1200" dirty="0">
                <a:solidFill>
                  <a:schemeClr val="tx1"/>
                </a:solidFill>
                <a:latin typeface="+mn-lt"/>
                <a:ea typeface="+mn-ea"/>
                <a:cs typeface="+mn-cs"/>
              </a:defRPr>
            </a:lvl5pPr>
          </a:lstStyle>
          <a:p>
            <a:pPr lvl="0"/>
            <a:r>
              <a:rPr lang="en-US" noProof="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6291628" y="2412459"/>
            <a:ext cx="5544000" cy="3566160"/>
          </a:xfrm>
        </p:spPr>
        <p:txBody>
          <a:bodyPr>
            <a:noAutofit/>
          </a:bodyPr>
          <a:lstStyle>
            <a:lvl1pPr>
              <a:lnSpc>
                <a:spcPct val="100000"/>
              </a:lnSpc>
              <a:defRPr sz="1800" b="0">
                <a:solidFill>
                  <a:schemeClr val="tx1"/>
                </a:solidFill>
                <a:latin typeface="+mn-lt"/>
              </a:defRPr>
            </a:lvl1pPr>
            <a:lvl2pPr marL="171450" indent="-171450">
              <a:lnSpc>
                <a:spcPct val="100000"/>
              </a:lnSpc>
              <a:defRPr sz="1800">
                <a:solidFill>
                  <a:schemeClr val="tx1"/>
                </a:solidFill>
                <a:latin typeface="+mn-lt"/>
              </a:defRPr>
            </a:lvl2pPr>
            <a:lvl3pPr marL="341313" indent="-171450">
              <a:lnSpc>
                <a:spcPct val="100000"/>
              </a:lnSpc>
              <a:defRPr sz="1800">
                <a:solidFill>
                  <a:schemeClr val="tx1"/>
                </a:solidFill>
                <a:latin typeface="+mn-lt"/>
              </a:defRPr>
            </a:lvl3pPr>
            <a:lvl4pPr marL="627063" indent="-285750">
              <a:lnSpc>
                <a:spcPct val="100000"/>
              </a:lnSpc>
              <a:buClr>
                <a:schemeClr val="accent1"/>
              </a:buClr>
              <a:buFont typeface="Arial" panose="020B0604020202020204" pitchFamily="34" charset="0"/>
              <a:buChar char="•"/>
              <a:defRPr lang="en-US" sz="1800" kern="1200" dirty="0">
                <a:solidFill>
                  <a:schemeClr val="tx1"/>
                </a:solidFill>
                <a:latin typeface="+mn-lt"/>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tx1"/>
                </a:solidFill>
                <a:latin typeface="+mn-lt"/>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lvl1pPr>
              <a:defRPr>
                <a:solidFill>
                  <a:schemeClr val="tx1"/>
                </a:solidFill>
                <a:latin typeface="+mn-lt"/>
              </a:defRPr>
            </a:lvl1pPr>
          </a:lstStyle>
          <a:p>
            <a:endParaRPr lang="en-US" dirty="0"/>
          </a:p>
        </p:txBody>
      </p:sp>
    </p:spTree>
    <p:extLst>
      <p:ext uri="{BB962C8B-B14F-4D97-AF65-F5344CB8AC3E}">
        <p14:creationId xmlns:p14="http://schemas.microsoft.com/office/powerpoint/2010/main" val="187597785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solidFill>
                  <a:schemeClr val="bg2"/>
                </a:solidFill>
                <a:latin typeface="+mn-lt"/>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tx1"/>
                </a:solidFill>
                <a:latin typeface="+mn-lt"/>
              </a:defRPr>
            </a:lvl1pPr>
          </a:lstStyle>
          <a:p>
            <a:fld id="{89EC47FE-8A01-4867-B742-54144C5B6A63}" type="slidenum">
              <a:rPr lang="en-US" smtClean="0"/>
              <a:pPr/>
              <a:t>‹#›</a:t>
            </a:fld>
            <a:endParaRPr lang="en-US" dirty="0"/>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mn-lt"/>
              </a:defRPr>
            </a:lvl1pPr>
          </a:lstStyle>
          <a:p>
            <a:endParaRPr lang="en-US" dirty="0"/>
          </a:p>
        </p:txBody>
      </p:sp>
    </p:spTree>
    <p:extLst>
      <p:ext uri="{BB962C8B-B14F-4D97-AF65-F5344CB8AC3E}">
        <p14:creationId xmlns:p14="http://schemas.microsoft.com/office/powerpoint/2010/main" val="17481788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dirty="0">
              <a:latin typeface="+mn-lt"/>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tx1"/>
                </a:solidFill>
                <a:latin typeface="+mn-lt"/>
              </a:defRPr>
            </a:lvl1pPr>
          </a:lstStyle>
          <a:p>
            <a:endParaRPr lang="en-US" dirty="0"/>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dirty="0">
                <a:solidFill>
                  <a:sysClr val="windowText" lastClr="000000"/>
                </a:solidFill>
                <a:latin typeface="+mn-lt"/>
              </a:rPr>
              <a:t>Add QR </a:t>
            </a:r>
            <a:br>
              <a:rPr lang="en-US" sz="600" spc="-20" baseline="0" noProof="0" dirty="0">
                <a:solidFill>
                  <a:sysClr val="windowText" lastClr="000000"/>
                </a:solidFill>
                <a:latin typeface="+mn-lt"/>
              </a:rPr>
            </a:br>
            <a:r>
              <a:rPr lang="en-US" sz="600" spc="-20" baseline="0" noProof="0" dirty="0">
                <a:solidFill>
                  <a:sysClr val="windowText" lastClr="000000"/>
                </a:solidFill>
                <a:latin typeface="+mn-lt"/>
              </a:rPr>
              <a:t>code here on </a:t>
            </a:r>
            <a:br>
              <a:rPr lang="en-US" sz="600" spc="-20" baseline="0" noProof="0" dirty="0">
                <a:solidFill>
                  <a:sysClr val="windowText" lastClr="000000"/>
                </a:solidFill>
                <a:latin typeface="+mn-lt"/>
              </a:rPr>
            </a:br>
            <a:r>
              <a:rPr lang="en-US" sz="600" spc="-20" baseline="0" noProof="0" dirty="0">
                <a:solidFill>
                  <a:sysClr val="windowText" lastClr="000000"/>
                </a:solidFill>
                <a:latin typeface="+mn-lt"/>
              </a:rPr>
              <a:t>slide master</a:t>
            </a:r>
          </a:p>
          <a:p>
            <a:pPr algn="ctr"/>
            <a:r>
              <a:rPr lang="en-US" sz="600" spc="-20" baseline="0" noProof="0" dirty="0">
                <a:solidFill>
                  <a:sysClr val="windowText" lastClr="000000"/>
                </a:solidFill>
                <a:latin typeface="+mn-lt"/>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tx1"/>
                </a:solidFill>
                <a:latin typeface="+mn-lt"/>
              </a:defRPr>
            </a:lvl1pPr>
          </a:lstStyle>
          <a:p>
            <a:fld id="{89EC47FE-8A01-4867-B742-54144C5B6A63}" type="slidenum">
              <a:rPr lang="en-US" smtClean="0"/>
              <a:pPr/>
              <a:t>‹#›</a:t>
            </a:fld>
            <a:endParaRPr lang="en-US" dirty="0"/>
          </a:p>
        </p:txBody>
      </p:sp>
    </p:spTree>
    <p:extLst>
      <p:ext uri="{BB962C8B-B14F-4D97-AF65-F5344CB8AC3E}">
        <p14:creationId xmlns:p14="http://schemas.microsoft.com/office/powerpoint/2010/main" val="487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Last slide">
    <p:bg>
      <p:bgRef idx="1001">
        <a:schemeClr val="bg2"/>
      </p:bgRef>
    </p:bg>
    <p:spTree>
      <p:nvGrpSpPr>
        <p:cNvPr id="1" name=""/>
        <p:cNvGrpSpPr/>
        <p:nvPr/>
      </p:nvGrpSpPr>
      <p:grpSpPr>
        <a:xfrm>
          <a:off x="0" y="0"/>
          <a:ext cx="0" cy="0"/>
          <a:chOff x="0" y="0"/>
          <a:chExt cx="0" cy="0"/>
        </a:xfrm>
      </p:grpSpPr>
      <p:sp>
        <p:nvSpPr>
          <p:cNvPr id="3" name="Freeform 15">
            <a:extLst>
              <a:ext uri="{FF2B5EF4-FFF2-40B4-BE49-F238E27FC236}">
                <a16:creationId xmlns:a16="http://schemas.microsoft.com/office/drawing/2014/main" id="{D8462073-2254-F1B7-D933-AAF2DD23F47D}"/>
              </a:ext>
            </a:extLst>
          </p:cNvPr>
          <p:cNvSpPr/>
          <p:nvPr userDrawn="1"/>
        </p:nvSpPr>
        <p:spPr>
          <a:xfrm>
            <a:off x="274949" y="270934"/>
            <a:ext cx="11642103" cy="6316134"/>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bg1"/>
          </a:solidFill>
          <a:ln w="76200" cap="flat">
            <a:solidFill>
              <a:schemeClr val="bg1"/>
            </a:solidFill>
            <a:prstDash val="solid"/>
            <a:miter/>
          </a:ln>
        </p:spPr>
        <p:txBody>
          <a:bodyPr rtlCol="0" anchor="ctr"/>
          <a:lstStyle/>
          <a:p>
            <a:pPr>
              <a:lnSpc>
                <a:spcPct val="95000"/>
              </a:lnSpc>
              <a:spcAft>
                <a:spcPts val="375"/>
              </a:spcAft>
            </a:pPr>
            <a:endParaRPr lang="en-US" sz="262" noProof="0" dirty="0">
              <a:latin typeface="+mn-lt"/>
            </a:endParaRPr>
          </a:p>
        </p:txBody>
      </p:sp>
      <p:sp>
        <p:nvSpPr>
          <p:cNvPr id="7" name="Rectangle 6">
            <a:extLst>
              <a:ext uri="{FF2B5EF4-FFF2-40B4-BE49-F238E27FC236}">
                <a16:creationId xmlns:a16="http://schemas.microsoft.com/office/drawing/2014/main" id="{C021C271-0123-7D38-2DFB-B3133FB9FDA4}"/>
              </a:ext>
            </a:extLst>
          </p:cNvPr>
          <p:cNvSpPr/>
          <p:nvPr userDrawn="1"/>
        </p:nvSpPr>
        <p:spPr>
          <a:xfrm>
            <a:off x="516467" y="1143000"/>
            <a:ext cx="2927773" cy="907941"/>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dirty="0">
                <a:solidFill>
                  <a:schemeClr val="tx1"/>
                </a:solidFill>
                <a:latin typeface="+mn-lt"/>
              </a:rPr>
              <a:t>https://www.congresshub.com/ASH2025/</a:t>
            </a:r>
            <a:br>
              <a:rPr lang="en-GB" sz="900" spc="-10" baseline="0" noProof="0" dirty="0">
                <a:solidFill>
                  <a:schemeClr val="tx1"/>
                </a:solidFill>
                <a:latin typeface="+mn-lt"/>
              </a:rPr>
            </a:br>
            <a:r>
              <a:rPr lang="en-GB" sz="900" spc="-10" baseline="0" noProof="0" dirty="0">
                <a:solidFill>
                  <a:schemeClr val="tx1"/>
                </a:solidFill>
                <a:latin typeface="+mn-lt"/>
              </a:rPr>
              <a:t>Oncology/Cilta-cel/Costa</a:t>
            </a:r>
          </a:p>
          <a:p>
            <a:pPr algn="r" defTabSz="139812">
              <a:lnSpc>
                <a:spcPct val="100000"/>
              </a:lnSpc>
              <a:spcAft>
                <a:spcPts val="600"/>
              </a:spcAft>
            </a:pPr>
            <a:r>
              <a:rPr lang="en-US" sz="900" noProof="0" dirty="0">
                <a:solidFill>
                  <a:schemeClr val="tx1"/>
                </a:solidFill>
                <a:latin typeface="+mn-lt"/>
              </a:rPr>
              <a:t>The QR code is intended to provide scientific </a:t>
            </a:r>
            <a:br>
              <a:rPr lang="en-US" sz="900" noProof="0" dirty="0">
                <a:solidFill>
                  <a:schemeClr val="tx1"/>
                </a:solidFill>
                <a:latin typeface="+mn-lt"/>
              </a:rPr>
            </a:br>
            <a:r>
              <a:rPr lang="en-US" sz="900" noProof="0" dirty="0">
                <a:solidFill>
                  <a:schemeClr val="tx1"/>
                </a:solidFill>
                <a:latin typeface="+mn-lt"/>
              </a:rPr>
              <a:t>information for individual reference, and the </a:t>
            </a:r>
            <a:br>
              <a:rPr lang="en-US" sz="900" noProof="0" dirty="0">
                <a:solidFill>
                  <a:schemeClr val="tx1"/>
                </a:solidFill>
                <a:latin typeface="+mn-lt"/>
              </a:rPr>
            </a:br>
            <a:r>
              <a:rPr lang="en-US" sz="900" noProof="0" dirty="0">
                <a:solidFill>
                  <a:schemeClr val="tx1"/>
                </a:solidFill>
                <a:latin typeface="+mn-lt"/>
              </a:rPr>
              <a:t>information should not be altered or </a:t>
            </a:r>
            <a:br>
              <a:rPr lang="en-US" sz="900" noProof="0" dirty="0">
                <a:solidFill>
                  <a:schemeClr val="tx1"/>
                </a:solidFill>
                <a:latin typeface="+mn-lt"/>
              </a:rPr>
            </a:br>
            <a:r>
              <a:rPr lang="en-US" sz="900" noProof="0" dirty="0">
                <a:solidFill>
                  <a:schemeClr val="tx1"/>
                </a:solidFill>
                <a:latin typeface="+mn-lt"/>
              </a:rPr>
              <a:t>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Arial"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Arial"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dirty="0">
                <a:solidFill>
                  <a:schemeClr val="bg1"/>
                </a:solidFill>
                <a:latin typeface="+mn-lt"/>
              </a:rPr>
              <a:t>Presented by L Costa at the 67th American Society of Hematology (ASH) Annual Meeting; December 6–9, 2025; Orlando, FL, USA</a:t>
            </a:r>
          </a:p>
        </p:txBody>
      </p:sp>
      <p:pic>
        <p:nvPicPr>
          <p:cNvPr id="8" name="Picture 7" descr="A qr code with a few squares&#10;&#10;AI-generated content may be incorrect.">
            <a:extLst>
              <a:ext uri="{FF2B5EF4-FFF2-40B4-BE49-F238E27FC236}">
                <a16:creationId xmlns:a16="http://schemas.microsoft.com/office/drawing/2014/main" id="{D5DB225C-D46A-9701-80E9-38AE783ECF72}"/>
              </a:ext>
            </a:extLst>
          </p:cNvPr>
          <p:cNvPicPr>
            <a:picLocks noChangeAspect="1"/>
          </p:cNvPicPr>
          <p:nvPr userDrawn="1"/>
        </p:nvPicPr>
        <p:blipFill>
          <a:blip r:embed="rId2"/>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4282094822"/>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Section Header_alt2" preserve="1" userDrawn="1">
  <p:cSld name="Section Header_alt2">
    <p:spTree>
      <p:nvGrpSpPr>
        <p:cNvPr id="1" name="Shape 4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E63531-9172-6343-B04D-74301EB2F784}"/>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2" name="Title 1">
            <a:extLst>
              <a:ext uri="{FF2B5EF4-FFF2-40B4-BE49-F238E27FC236}">
                <a16:creationId xmlns:a16="http://schemas.microsoft.com/office/drawing/2014/main" id="{61F4F608-3F5F-4ACB-8F91-64BC8D8A7B29}"/>
              </a:ext>
            </a:extLst>
          </p:cNvPr>
          <p:cNvSpPr>
            <a:spLocks noGrp="1"/>
          </p:cNvSpPr>
          <p:nvPr>
            <p:ph type="title"/>
          </p:nvPr>
        </p:nvSpPr>
        <p:spPr>
          <a:xfrm>
            <a:off x="487680" y="3150995"/>
            <a:ext cx="10515600" cy="553998"/>
          </a:xfrm>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609211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E63531-9172-6343-B04D-74301EB2F784}"/>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2" name="Title 1">
            <a:extLst>
              <a:ext uri="{FF2B5EF4-FFF2-40B4-BE49-F238E27FC236}">
                <a16:creationId xmlns:a16="http://schemas.microsoft.com/office/drawing/2014/main" id="{212A6E18-11C8-438D-B957-68526F15D2E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62135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E63531-9172-6343-B04D-74301EB2F784}"/>
              </a:ext>
            </a:extLst>
          </p:cNvPr>
          <p:cNvSpPr>
            <a:spLocks noGrp="1"/>
          </p:cNvSpPr>
          <p:nvPr>
            <p:ph type="pic" sz="quarter" idx="13"/>
          </p:nvPr>
        </p:nvSpPr>
        <p:spPr>
          <a:xfrm>
            <a:off x="6096000" y="-1"/>
            <a:ext cx="6096000" cy="6857935"/>
          </a:xfrm>
          <a:prstGeom prst="rect">
            <a:avLst/>
          </a:prstGeom>
        </p:spPr>
        <p:txBody>
          <a:bodyPr/>
          <a:lstStyle/>
          <a:p>
            <a:endParaRPr lang="en-US"/>
          </a:p>
        </p:txBody>
      </p:sp>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pPr algn="r"/>
              <a:t>‹#›</a:t>
            </a:fld>
            <a:endParaRPr lang="en-US" sz="800"/>
          </a:p>
        </p:txBody>
      </p:sp>
      <p:sp>
        <p:nvSpPr>
          <p:cNvPr id="2" name="Title 1">
            <a:extLst>
              <a:ext uri="{FF2B5EF4-FFF2-40B4-BE49-F238E27FC236}">
                <a16:creationId xmlns:a16="http://schemas.microsoft.com/office/drawing/2014/main" id="{68AAFD7B-FADD-47AE-8636-54A0072742A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D1B5CFED-840F-4796-AC93-79C3C721E599}"/>
              </a:ext>
            </a:extLst>
          </p:cNvPr>
          <p:cNvSpPr>
            <a:spLocks noGrp="1"/>
          </p:cNvSpPr>
          <p:nvPr>
            <p:ph type="body" sz="quarter" idx="14" hasCustomPrompt="1"/>
          </p:nvPr>
        </p:nvSpPr>
        <p:spPr>
          <a:xfrm>
            <a:off x="487680" y="2316480"/>
            <a:ext cx="4413504" cy="3499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523804A0-AF05-4FA4-BE7E-0E8F60ABE2C4}"/>
              </a:ext>
            </a:extLst>
          </p:cNvPr>
          <p:cNvCxnSpPr>
            <a:cxnSpLocks/>
          </p:cNvCxnSpPr>
          <p:nvPr userDrawn="1"/>
        </p:nvCxnSpPr>
        <p:spPr>
          <a:xfrm>
            <a:off x="487680" y="6576238"/>
            <a:ext cx="107403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034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2316480"/>
            <a:ext cx="11225916" cy="34402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F5774466-ADF1-4748-8FDA-4640D74D4FB7}"/>
              </a:ext>
            </a:extLst>
          </p:cNvPr>
          <p:cNvSpPr>
            <a:spLocks noGrp="1"/>
          </p:cNvSpPr>
          <p:nvPr>
            <p:ph type="title"/>
          </p:nvPr>
        </p:nvSpPr>
        <p:spPr/>
        <p:txBody>
          <a:bodyPr/>
          <a:lstStyle/>
          <a:p>
            <a:r>
              <a:rPr lang="en-US"/>
              <a:t>Click to edit Master title style</a:t>
            </a:r>
          </a:p>
        </p:txBody>
      </p:sp>
      <p:sp>
        <p:nvSpPr>
          <p:cNvPr id="21" name="Content Placeholder 5">
            <a:extLst>
              <a:ext uri="{FF2B5EF4-FFF2-40B4-BE49-F238E27FC236}">
                <a16:creationId xmlns:a16="http://schemas.microsoft.com/office/drawing/2014/main" id="{28C806BD-4AF9-44CE-9E01-C33D5FCFC9AC}"/>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lvl1pPr>
          </a:lstStyle>
          <a:p>
            <a:pPr lvl="0"/>
            <a:r>
              <a:rPr lang="en-US"/>
              <a:t>Edit Master text styles</a:t>
            </a:r>
          </a:p>
        </p:txBody>
      </p:sp>
    </p:spTree>
    <p:extLst>
      <p:ext uri="{BB962C8B-B14F-4D97-AF65-F5344CB8AC3E}">
        <p14:creationId xmlns:p14="http://schemas.microsoft.com/office/powerpoint/2010/main" val="49354047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pPr algn="r"/>
              <a:t>‹#›</a:t>
            </a:fld>
            <a:endParaRPr lang="en-US" sz="800"/>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1828800"/>
            <a:ext cx="11225916" cy="3779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B96CD6EB-21C1-4274-BBA1-9C4AD0CA00CB}"/>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lvl1pPr>
          </a:lstStyle>
          <a:p>
            <a:pPr lvl="0"/>
            <a:r>
              <a:rPr lang="en-US"/>
              <a:t>Edit Master text styles</a:t>
            </a:r>
          </a:p>
        </p:txBody>
      </p:sp>
      <p:cxnSp>
        <p:nvCxnSpPr>
          <p:cNvPr id="13" name="Straight Connector 12">
            <a:extLst>
              <a:ext uri="{FF2B5EF4-FFF2-40B4-BE49-F238E27FC236}">
                <a16:creationId xmlns:a16="http://schemas.microsoft.com/office/drawing/2014/main" id="{168DD612-331E-4E2B-9FFC-A84742405D4D}"/>
              </a:ext>
            </a:extLst>
          </p:cNvPr>
          <p:cNvCxnSpPr>
            <a:cxnSpLocks/>
          </p:cNvCxnSpPr>
          <p:nvPr userDrawn="1"/>
        </p:nvCxnSpPr>
        <p:spPr>
          <a:xfrm>
            <a:off x="487680" y="6576238"/>
            <a:ext cx="107403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1592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B96CD6EB-21C1-4274-BBA1-9C4AD0CA00CB}"/>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lvl1pPr>
          </a:lstStyle>
          <a:p>
            <a:pPr lvl="0"/>
            <a:r>
              <a:rPr lang="en-US"/>
              <a:t>Edit Master text styles</a:t>
            </a:r>
          </a:p>
        </p:txBody>
      </p:sp>
    </p:spTree>
    <p:extLst>
      <p:ext uri="{BB962C8B-B14F-4D97-AF65-F5344CB8AC3E}">
        <p14:creationId xmlns:p14="http://schemas.microsoft.com/office/powerpoint/2010/main" val="36950879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1828800"/>
            <a:ext cx="5303520" cy="3779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B96CD6EB-21C1-4274-BBA1-9C4AD0CA00CB}"/>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lvl1pPr>
          </a:lstStyle>
          <a:p>
            <a:pPr lvl="0"/>
            <a:r>
              <a:rPr lang="en-US"/>
              <a:t>Edit Master text styles</a:t>
            </a:r>
          </a:p>
        </p:txBody>
      </p:sp>
      <p:sp>
        <p:nvSpPr>
          <p:cNvPr id="20" name="Content Placeholder 2">
            <a:extLst>
              <a:ext uri="{FF2B5EF4-FFF2-40B4-BE49-F238E27FC236}">
                <a16:creationId xmlns:a16="http://schemas.microsoft.com/office/drawing/2014/main" id="{43D3CF8C-8BDB-4C30-9698-BC127CA3E82D}"/>
              </a:ext>
            </a:extLst>
          </p:cNvPr>
          <p:cNvSpPr>
            <a:spLocks noGrp="1"/>
          </p:cNvSpPr>
          <p:nvPr>
            <p:ph sz="quarter" idx="15" hasCustomPrompt="1"/>
          </p:nvPr>
        </p:nvSpPr>
        <p:spPr>
          <a:xfrm>
            <a:off x="6410076" y="1828800"/>
            <a:ext cx="5303520" cy="3779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99451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Section Header_alt2" preserve="1" userDrawn="1">
  <p:cSld name="1_Section Header_alt2">
    <p:spTree>
      <p:nvGrpSpPr>
        <p:cNvPr id="1" name="Shape 46"/>
        <p:cNvGrpSpPr/>
        <p:nvPr/>
      </p:nvGrpSpPr>
      <p:grpSpPr>
        <a:xfrm>
          <a:off x="0" y="0"/>
          <a:ext cx="0" cy="0"/>
          <a:chOff x="0" y="0"/>
          <a:chExt cx="0" cy="0"/>
        </a:xfrm>
      </p:grpSpPr>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pPr algn="r"/>
              <a:t>‹#›</a:t>
            </a:fld>
            <a:endParaRPr lang="en-US" sz="800"/>
          </a:p>
        </p:txBody>
      </p:sp>
      <p:sp>
        <p:nvSpPr>
          <p:cNvPr id="20" name="Text Placeholder 4">
            <a:extLst>
              <a:ext uri="{FF2B5EF4-FFF2-40B4-BE49-F238E27FC236}">
                <a16:creationId xmlns:a16="http://schemas.microsoft.com/office/drawing/2014/main" id="{02D0F975-50D3-B147-91F6-20975A7817AC}"/>
              </a:ext>
            </a:extLst>
          </p:cNvPr>
          <p:cNvSpPr>
            <a:spLocks noGrp="1"/>
          </p:cNvSpPr>
          <p:nvPr>
            <p:ph type="body" sz="quarter" idx="14" hasCustomPrompt="1"/>
          </p:nvPr>
        </p:nvSpPr>
        <p:spPr>
          <a:xfrm>
            <a:off x="487680" y="2303528"/>
            <a:ext cx="3285763" cy="844787"/>
          </a:xfrm>
          <a:prstGeom prst="rect">
            <a:avLst/>
          </a:prstGeom>
        </p:spPr>
        <p:txBody>
          <a:bodyPr/>
          <a:lstStyle>
            <a:lvl1pPr marL="0" indent="0" algn="l">
              <a:buNone/>
              <a:defRPr sz="2133">
                <a:solidFill>
                  <a:schemeClr val="accent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3" name="Text Placeholder 4">
            <a:extLst>
              <a:ext uri="{FF2B5EF4-FFF2-40B4-BE49-F238E27FC236}">
                <a16:creationId xmlns:a16="http://schemas.microsoft.com/office/drawing/2014/main" id="{60B4CF1F-2411-7841-84F3-AED8781EC062}"/>
              </a:ext>
            </a:extLst>
          </p:cNvPr>
          <p:cNvSpPr>
            <a:spLocks noGrp="1"/>
          </p:cNvSpPr>
          <p:nvPr>
            <p:ph type="body" sz="quarter" idx="15" hasCustomPrompt="1"/>
          </p:nvPr>
        </p:nvSpPr>
        <p:spPr>
          <a:xfrm>
            <a:off x="487680" y="3167771"/>
            <a:ext cx="3285763" cy="1925091"/>
          </a:xfrm>
          <a:prstGeom prst="rect">
            <a:avLst/>
          </a:prstGeom>
        </p:spPr>
        <p:txBody>
          <a:bodyPr/>
          <a:lstStyle>
            <a:lvl1pPr marL="0" indent="0" algn="l">
              <a:buFont typeface="Arial" panose="020B0604020202020204" pitchFamily="34" charset="0"/>
              <a:buNone/>
              <a:defRPr sz="1467">
                <a:solidFill>
                  <a:schemeClr val="tx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4" name="Text Placeholder 4">
            <a:extLst>
              <a:ext uri="{FF2B5EF4-FFF2-40B4-BE49-F238E27FC236}">
                <a16:creationId xmlns:a16="http://schemas.microsoft.com/office/drawing/2014/main" id="{FED3A542-DBBA-234E-B2D4-22600393D33C}"/>
              </a:ext>
            </a:extLst>
          </p:cNvPr>
          <p:cNvSpPr>
            <a:spLocks noGrp="1"/>
          </p:cNvSpPr>
          <p:nvPr>
            <p:ph type="body" sz="quarter" idx="16" hasCustomPrompt="1"/>
          </p:nvPr>
        </p:nvSpPr>
        <p:spPr>
          <a:xfrm>
            <a:off x="4145280" y="2303528"/>
            <a:ext cx="3285763" cy="844787"/>
          </a:xfrm>
          <a:prstGeom prst="rect">
            <a:avLst/>
          </a:prstGeom>
        </p:spPr>
        <p:txBody>
          <a:bodyPr/>
          <a:lstStyle>
            <a:lvl1pPr marL="0" indent="0" algn="l">
              <a:buNone/>
              <a:defRPr sz="2133">
                <a:solidFill>
                  <a:schemeClr val="accent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5" name="Text Placeholder 4">
            <a:extLst>
              <a:ext uri="{FF2B5EF4-FFF2-40B4-BE49-F238E27FC236}">
                <a16:creationId xmlns:a16="http://schemas.microsoft.com/office/drawing/2014/main" id="{B0259B09-53EA-0946-8739-72825EF4A852}"/>
              </a:ext>
            </a:extLst>
          </p:cNvPr>
          <p:cNvSpPr>
            <a:spLocks noGrp="1"/>
          </p:cNvSpPr>
          <p:nvPr>
            <p:ph type="body" sz="quarter" idx="17" hasCustomPrompt="1"/>
          </p:nvPr>
        </p:nvSpPr>
        <p:spPr>
          <a:xfrm>
            <a:off x="4145280" y="3167771"/>
            <a:ext cx="3285763" cy="1925091"/>
          </a:xfrm>
          <a:prstGeom prst="rect">
            <a:avLst/>
          </a:prstGeom>
        </p:spPr>
        <p:txBody>
          <a:bodyPr/>
          <a:lstStyle>
            <a:lvl1pPr marL="0" indent="0" algn="l">
              <a:buFont typeface="Arial" panose="020B0604020202020204" pitchFamily="34" charset="0"/>
              <a:buNone/>
              <a:defRPr sz="1467">
                <a:solidFill>
                  <a:schemeClr val="tx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6" name="Text Placeholder 4">
            <a:extLst>
              <a:ext uri="{FF2B5EF4-FFF2-40B4-BE49-F238E27FC236}">
                <a16:creationId xmlns:a16="http://schemas.microsoft.com/office/drawing/2014/main" id="{B4077B68-B081-CB40-AC8F-3C2534FF4019}"/>
              </a:ext>
            </a:extLst>
          </p:cNvPr>
          <p:cNvSpPr>
            <a:spLocks noGrp="1"/>
          </p:cNvSpPr>
          <p:nvPr>
            <p:ph type="body" sz="quarter" idx="18" hasCustomPrompt="1"/>
          </p:nvPr>
        </p:nvSpPr>
        <p:spPr>
          <a:xfrm>
            <a:off x="7802880" y="2303528"/>
            <a:ext cx="3285763" cy="844787"/>
          </a:xfrm>
          <a:prstGeom prst="rect">
            <a:avLst/>
          </a:prstGeom>
        </p:spPr>
        <p:txBody>
          <a:bodyPr/>
          <a:lstStyle>
            <a:lvl1pPr marL="0" indent="0" algn="l">
              <a:buNone/>
              <a:defRPr sz="2133">
                <a:solidFill>
                  <a:schemeClr val="accent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7" name="Text Placeholder 4">
            <a:extLst>
              <a:ext uri="{FF2B5EF4-FFF2-40B4-BE49-F238E27FC236}">
                <a16:creationId xmlns:a16="http://schemas.microsoft.com/office/drawing/2014/main" id="{DC337370-451B-DB4B-9D87-221503D198A1}"/>
              </a:ext>
            </a:extLst>
          </p:cNvPr>
          <p:cNvSpPr>
            <a:spLocks noGrp="1"/>
          </p:cNvSpPr>
          <p:nvPr>
            <p:ph type="body" sz="quarter" idx="19" hasCustomPrompt="1"/>
          </p:nvPr>
        </p:nvSpPr>
        <p:spPr>
          <a:xfrm>
            <a:off x="7802880" y="3167771"/>
            <a:ext cx="3285763" cy="1925091"/>
          </a:xfrm>
          <a:prstGeom prst="rect">
            <a:avLst/>
          </a:prstGeom>
        </p:spPr>
        <p:txBody>
          <a:bodyPr/>
          <a:lstStyle>
            <a:lvl1pPr marL="0" indent="0" algn="l">
              <a:buFont typeface="Arial" panose="020B0604020202020204" pitchFamily="34" charset="0"/>
              <a:buNone/>
              <a:defRPr sz="1467">
                <a:solidFill>
                  <a:schemeClr val="tx1"/>
                </a:solidFill>
                <a:latin typeface="Arial" panose="020B0604020202020204" pitchFamily="34" charset="0"/>
                <a:cs typeface="Arial" panose="020B0604020202020204" pitchFamily="34" charset="0"/>
              </a:defRPr>
            </a:lvl1pPr>
            <a:lvl2pPr>
              <a:buNone/>
              <a:defRPr sz="2533">
                <a:solidFill>
                  <a:schemeClr val="tx1"/>
                </a:solidFill>
                <a:latin typeface="Arial" panose="020B0604020202020204" pitchFamily="34" charset="0"/>
                <a:cs typeface="Arial" panose="020B0604020202020204" pitchFamily="34" charset="0"/>
              </a:defRPr>
            </a:lvl2pPr>
            <a:lvl3pPr>
              <a:buNone/>
              <a:defRPr sz="2533">
                <a:solidFill>
                  <a:schemeClr val="tx1"/>
                </a:solidFill>
                <a:latin typeface="Arial" panose="020B0604020202020204" pitchFamily="34" charset="0"/>
                <a:cs typeface="Arial" panose="020B0604020202020204" pitchFamily="34" charset="0"/>
              </a:defRPr>
            </a:lvl3pPr>
            <a:lvl4pPr>
              <a:buNone/>
              <a:defRPr sz="2533">
                <a:solidFill>
                  <a:schemeClr val="tx1"/>
                </a:solidFill>
                <a:latin typeface="Arial" panose="020B0604020202020204" pitchFamily="34" charset="0"/>
                <a:cs typeface="Arial" panose="020B0604020202020204" pitchFamily="34" charset="0"/>
              </a:defRPr>
            </a:lvl4pPr>
            <a:lvl5pPr>
              <a:buNone/>
              <a:defRPr sz="2533">
                <a:solidFill>
                  <a:schemeClr val="tx1"/>
                </a:solidFill>
                <a:latin typeface="Arial" panose="020B0604020202020204" pitchFamily="34" charset="0"/>
                <a:cs typeface="Arial" panose="020B0604020202020204" pitchFamily="34" charset="0"/>
              </a:defRPr>
            </a:lvl5pPr>
          </a:lstStyle>
          <a:p>
            <a:pPr lvl="0"/>
            <a:r>
              <a:rPr lang="en-US"/>
              <a:t>Click to edit title</a:t>
            </a:r>
          </a:p>
          <a:p>
            <a:pPr lvl="0"/>
            <a:endParaRPr lang="en-US"/>
          </a:p>
          <a:p>
            <a:pPr lvl="0"/>
            <a:endParaRPr lang="en-US"/>
          </a:p>
        </p:txBody>
      </p:sp>
      <p:sp>
        <p:nvSpPr>
          <p:cNvPr id="2" name="Title 1">
            <a:extLst>
              <a:ext uri="{FF2B5EF4-FFF2-40B4-BE49-F238E27FC236}">
                <a16:creationId xmlns:a16="http://schemas.microsoft.com/office/drawing/2014/main" id="{C957F8EA-9B03-4262-AA3F-A67A7A0FA916}"/>
              </a:ext>
            </a:extLst>
          </p:cNvPr>
          <p:cNvSpPr>
            <a:spLocks noGrp="1"/>
          </p:cNvSpPr>
          <p:nvPr>
            <p:ph type="title"/>
          </p:nvPr>
        </p:nvSpPr>
        <p:spPr/>
        <p:txBody>
          <a:bodyPr/>
          <a:lstStyle/>
          <a:p>
            <a:r>
              <a:rPr lang="en-US"/>
              <a:t>Click to edit Master title style</a:t>
            </a:r>
          </a:p>
        </p:txBody>
      </p:sp>
      <p:cxnSp>
        <p:nvCxnSpPr>
          <p:cNvPr id="19" name="Straight Connector 18">
            <a:extLst>
              <a:ext uri="{FF2B5EF4-FFF2-40B4-BE49-F238E27FC236}">
                <a16:creationId xmlns:a16="http://schemas.microsoft.com/office/drawing/2014/main" id="{0F705395-F2D9-46A8-8A8B-08F2481B2998}"/>
              </a:ext>
            </a:extLst>
          </p:cNvPr>
          <p:cNvCxnSpPr>
            <a:cxnSpLocks/>
          </p:cNvCxnSpPr>
          <p:nvPr userDrawn="1"/>
        </p:nvCxnSpPr>
        <p:spPr>
          <a:xfrm>
            <a:off x="487680" y="6576238"/>
            <a:ext cx="107403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7567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E6E6E6"/>
        </a:solidFill>
        <a:effectLst/>
      </p:bgPr>
    </p:bg>
    <p:spTree>
      <p:nvGrpSpPr>
        <p:cNvPr id="1" name="Shape 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F09424-932E-1847-BFB4-69CE5DD7C6CC}"/>
              </a:ext>
            </a:extLst>
          </p:cNvPr>
          <p:cNvSpPr>
            <a:spLocks noGrp="1"/>
          </p:cNvSpPr>
          <p:nvPr>
            <p:ph type="pic" sz="quarter" idx="11"/>
          </p:nvPr>
        </p:nvSpPr>
        <p:spPr>
          <a:xfrm>
            <a:off x="0" y="0"/>
            <a:ext cx="12192000" cy="6858000"/>
          </a:xfrm>
          <a:prstGeom prst="rect">
            <a:avLst/>
          </a:prstGeom>
        </p:spPr>
        <p:txBody>
          <a:bodyPr/>
          <a:lstStyle/>
          <a:p>
            <a:endParaRPr lang="en-US"/>
          </a:p>
        </p:txBody>
      </p:sp>
      <p:sp>
        <p:nvSpPr>
          <p:cNvPr id="2" name="Title 1">
            <a:extLst>
              <a:ext uri="{FF2B5EF4-FFF2-40B4-BE49-F238E27FC236}">
                <a16:creationId xmlns:a16="http://schemas.microsoft.com/office/drawing/2014/main" id="{668753FF-7223-47EA-AF89-E2E42E0EBE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675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bg2"/>
        </a:solidFill>
        <a:effectLst/>
      </p:bgPr>
    </p:bg>
    <p:spTree>
      <p:nvGrpSpPr>
        <p:cNvPr id="1" name="Shape 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F09424-932E-1847-BFB4-69CE5DD7C6CC}"/>
              </a:ext>
            </a:extLst>
          </p:cNvPr>
          <p:cNvSpPr>
            <a:spLocks noGrp="1"/>
          </p:cNvSpPr>
          <p:nvPr>
            <p:ph type="pic" sz="quarter" idx="11"/>
          </p:nvPr>
        </p:nvSpPr>
        <p:spPr>
          <a:xfrm>
            <a:off x="0" y="0"/>
            <a:ext cx="12192000" cy="6858000"/>
          </a:xfrm>
          <a:prstGeom prst="rect">
            <a:avLst/>
          </a:prstGeom>
        </p:spPr>
        <p:txBody>
          <a:bodyPr/>
          <a:lstStyle/>
          <a:p>
            <a:endParaRPr lang="en-US"/>
          </a:p>
        </p:txBody>
      </p:sp>
      <p:sp>
        <p:nvSpPr>
          <p:cNvPr id="2" name="Title 1">
            <a:extLst>
              <a:ext uri="{FF2B5EF4-FFF2-40B4-BE49-F238E27FC236}">
                <a16:creationId xmlns:a16="http://schemas.microsoft.com/office/drawing/2014/main" id="{668753FF-7223-47EA-AF89-E2E42E0EBE90}"/>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Google Shape;17;p2">
            <a:extLst>
              <a:ext uri="{FF2B5EF4-FFF2-40B4-BE49-F238E27FC236}">
                <a16:creationId xmlns:a16="http://schemas.microsoft.com/office/drawing/2014/main" id="{8F162C1F-7099-4E16-BADC-FC54EC58D3B2}"/>
              </a:ext>
            </a:extLst>
          </p:cNvPr>
          <p:cNvSpPr/>
          <p:nvPr userDrawn="1"/>
        </p:nvSpPr>
        <p:spPr>
          <a:xfrm>
            <a:off x="616703"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sp>
        <p:nvSpPr>
          <p:cNvPr id="5" name="Google Shape;18;p2">
            <a:extLst>
              <a:ext uri="{FF2B5EF4-FFF2-40B4-BE49-F238E27FC236}">
                <a16:creationId xmlns:a16="http://schemas.microsoft.com/office/drawing/2014/main" id="{E4D611EA-C101-43A0-9772-BBACB4C73B82}"/>
              </a:ext>
            </a:extLst>
          </p:cNvPr>
          <p:cNvSpPr/>
          <p:nvPr userDrawn="1"/>
        </p:nvSpPr>
        <p:spPr>
          <a:xfrm>
            <a:off x="910487"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spTree>
    <p:extLst>
      <p:ext uri="{BB962C8B-B14F-4D97-AF65-F5344CB8AC3E}">
        <p14:creationId xmlns:p14="http://schemas.microsoft.com/office/powerpoint/2010/main" val="23642611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matchingName="Section Header_alt2" preserve="1" userDrawn="1">
  <p:cSld name="1_Section Header_alt2">
    <p:bg>
      <p:bgPr>
        <a:solidFill>
          <a:schemeClr val="bg2"/>
        </a:solidFill>
        <a:effectLst/>
      </p:bgPr>
    </p:bg>
    <p:spTree>
      <p:nvGrpSpPr>
        <p:cNvPr id="1" name="Shape 46"/>
        <p:cNvGrpSpPr/>
        <p:nvPr/>
      </p:nvGrpSpPr>
      <p:grpSpPr>
        <a:xfrm>
          <a:off x="0" y="0"/>
          <a:ext cx="0" cy="0"/>
          <a:chOff x="0" y="0"/>
          <a:chExt cx="0" cy="0"/>
        </a:xfrm>
      </p:grpSpPr>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solidFill>
                  <a:schemeClr val="bg1"/>
                </a:solidFill>
              </a:rPr>
              <a:pPr algn="r"/>
              <a:t>‹#›</a:t>
            </a:fld>
            <a:endParaRPr lang="en-US" sz="800">
              <a:solidFill>
                <a:schemeClr val="bg1"/>
              </a:solidFill>
            </a:endParaRPr>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1828800"/>
            <a:ext cx="11225916" cy="377647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F5774466-ADF1-4748-8FDA-4640D74D4FB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1" name="Content Placeholder 5">
            <a:extLst>
              <a:ext uri="{FF2B5EF4-FFF2-40B4-BE49-F238E27FC236}">
                <a16:creationId xmlns:a16="http://schemas.microsoft.com/office/drawing/2014/main" id="{28C806BD-4AF9-44CE-9E01-C33D5FCFC9AC}"/>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solidFill>
                  <a:schemeClr val="bg1"/>
                </a:solidFill>
              </a:defRPr>
            </a:lvl1pPr>
          </a:lstStyle>
          <a:p>
            <a:pPr lvl="0"/>
            <a:r>
              <a:rPr lang="en-US"/>
              <a:t>Edit Master text styles</a:t>
            </a:r>
          </a:p>
        </p:txBody>
      </p:sp>
      <p:sp>
        <p:nvSpPr>
          <p:cNvPr id="20" name="Google Shape;17;p2">
            <a:extLst>
              <a:ext uri="{FF2B5EF4-FFF2-40B4-BE49-F238E27FC236}">
                <a16:creationId xmlns:a16="http://schemas.microsoft.com/office/drawing/2014/main" id="{27ABBEB7-7C6F-4D89-8D5A-E5356244E74E}"/>
              </a:ext>
            </a:extLst>
          </p:cNvPr>
          <p:cNvSpPr/>
          <p:nvPr userDrawn="1"/>
        </p:nvSpPr>
        <p:spPr>
          <a:xfrm>
            <a:off x="616703"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sp>
        <p:nvSpPr>
          <p:cNvPr id="22" name="Google Shape;18;p2">
            <a:extLst>
              <a:ext uri="{FF2B5EF4-FFF2-40B4-BE49-F238E27FC236}">
                <a16:creationId xmlns:a16="http://schemas.microsoft.com/office/drawing/2014/main" id="{FAA07BFB-097A-48D5-90FB-DED05BB4AAB9}"/>
              </a:ext>
            </a:extLst>
          </p:cNvPr>
          <p:cNvSpPr/>
          <p:nvPr userDrawn="1"/>
        </p:nvSpPr>
        <p:spPr>
          <a:xfrm>
            <a:off x="910487"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cxnSp>
        <p:nvCxnSpPr>
          <p:cNvPr id="13" name="Straight Connector 12">
            <a:extLst>
              <a:ext uri="{FF2B5EF4-FFF2-40B4-BE49-F238E27FC236}">
                <a16:creationId xmlns:a16="http://schemas.microsoft.com/office/drawing/2014/main" id="{DA263AD1-6728-487D-A7FC-22CAC86D4BB6}"/>
              </a:ext>
            </a:extLst>
          </p:cNvPr>
          <p:cNvCxnSpPr>
            <a:cxnSpLocks/>
          </p:cNvCxnSpPr>
          <p:nvPr userDrawn="1"/>
        </p:nvCxnSpPr>
        <p:spPr>
          <a:xfrm>
            <a:off x="487680" y="6576238"/>
            <a:ext cx="107403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626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matchingName="Section Header_alt2" preserve="1" userDrawn="1">
  <p:cSld name="1_Section Header_alt2">
    <p:bg>
      <p:bgPr>
        <a:solidFill>
          <a:schemeClr val="bg2"/>
        </a:solidFill>
        <a:effectLst/>
      </p:bgPr>
    </p:bg>
    <p:spTree>
      <p:nvGrpSpPr>
        <p:cNvPr id="1" name="Shape 46"/>
        <p:cNvGrpSpPr/>
        <p:nvPr/>
      </p:nvGrpSpPr>
      <p:grpSpPr>
        <a:xfrm>
          <a:off x="0" y="0"/>
          <a:ext cx="0" cy="0"/>
          <a:chOff x="0" y="0"/>
          <a:chExt cx="0" cy="0"/>
        </a:xfrm>
      </p:grpSpPr>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solidFill>
                  <a:schemeClr val="bg1"/>
                </a:solidFill>
              </a:rPr>
              <a:pPr algn="r"/>
              <a:t>‹#›</a:t>
            </a:fld>
            <a:endParaRPr lang="en-US" sz="800">
              <a:solidFill>
                <a:schemeClr val="bg1"/>
              </a:solidFill>
            </a:endParaRPr>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1828800"/>
            <a:ext cx="5303520" cy="37795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B96CD6EB-21C1-4274-BBA1-9C4AD0CA00CB}"/>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solidFill>
                  <a:schemeClr val="bg1"/>
                </a:solidFill>
              </a:defRPr>
            </a:lvl1pPr>
          </a:lstStyle>
          <a:p>
            <a:pPr lvl="0"/>
            <a:r>
              <a:rPr lang="en-US"/>
              <a:t>Edit Master text styles</a:t>
            </a:r>
          </a:p>
        </p:txBody>
      </p:sp>
      <p:sp>
        <p:nvSpPr>
          <p:cNvPr id="20" name="Content Placeholder 2">
            <a:extLst>
              <a:ext uri="{FF2B5EF4-FFF2-40B4-BE49-F238E27FC236}">
                <a16:creationId xmlns:a16="http://schemas.microsoft.com/office/drawing/2014/main" id="{43D3CF8C-8BDB-4C30-9698-BC127CA3E82D}"/>
              </a:ext>
            </a:extLst>
          </p:cNvPr>
          <p:cNvSpPr>
            <a:spLocks noGrp="1"/>
          </p:cNvSpPr>
          <p:nvPr>
            <p:ph sz="quarter" idx="15" hasCustomPrompt="1"/>
          </p:nvPr>
        </p:nvSpPr>
        <p:spPr>
          <a:xfrm>
            <a:off x="6410076" y="1828800"/>
            <a:ext cx="5303520" cy="37795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Google Shape;17;p2">
            <a:extLst>
              <a:ext uri="{FF2B5EF4-FFF2-40B4-BE49-F238E27FC236}">
                <a16:creationId xmlns:a16="http://schemas.microsoft.com/office/drawing/2014/main" id="{4BE0C5A5-785B-4972-B2CA-9D1CC231A8AC}"/>
              </a:ext>
            </a:extLst>
          </p:cNvPr>
          <p:cNvSpPr/>
          <p:nvPr userDrawn="1"/>
        </p:nvSpPr>
        <p:spPr>
          <a:xfrm>
            <a:off x="616703"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sp>
        <p:nvSpPr>
          <p:cNvPr id="22" name="Google Shape;18;p2">
            <a:extLst>
              <a:ext uri="{FF2B5EF4-FFF2-40B4-BE49-F238E27FC236}">
                <a16:creationId xmlns:a16="http://schemas.microsoft.com/office/drawing/2014/main" id="{F6E78633-17CF-44BE-97E1-DE222EB9FD5B}"/>
              </a:ext>
            </a:extLst>
          </p:cNvPr>
          <p:cNvSpPr/>
          <p:nvPr userDrawn="1"/>
        </p:nvSpPr>
        <p:spPr>
          <a:xfrm>
            <a:off x="910487" y="591197"/>
            <a:ext cx="294000" cy="45600"/>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US" sz="2489"/>
          </a:p>
        </p:txBody>
      </p:sp>
      <p:cxnSp>
        <p:nvCxnSpPr>
          <p:cNvPr id="14" name="Straight Connector 13">
            <a:extLst>
              <a:ext uri="{FF2B5EF4-FFF2-40B4-BE49-F238E27FC236}">
                <a16:creationId xmlns:a16="http://schemas.microsoft.com/office/drawing/2014/main" id="{396201CC-55BF-4E4D-8EC0-9D1FDA1B4601}"/>
              </a:ext>
            </a:extLst>
          </p:cNvPr>
          <p:cNvCxnSpPr>
            <a:cxnSpLocks/>
          </p:cNvCxnSpPr>
          <p:nvPr userDrawn="1"/>
        </p:nvCxnSpPr>
        <p:spPr>
          <a:xfrm>
            <a:off x="487680" y="6576238"/>
            <a:ext cx="107403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6602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Autofit/>
          </a:bodyPr>
          <a:lstStyle>
            <a:lvl1pPr>
              <a:defRPr sz="4399" cap="all" spc="50" baseline="0">
                <a:solidFill>
                  <a:schemeClr val="accent1"/>
                </a:solidFill>
              </a:defRPr>
            </a:lvl1pPr>
          </a:lstStyle>
          <a:p>
            <a:r>
              <a:rPr lang="en-US"/>
              <a:t>Section Break Title</a:t>
            </a:r>
          </a:p>
        </p:txBody>
      </p:sp>
    </p:spTree>
    <p:extLst>
      <p:ext uri="{BB962C8B-B14F-4D97-AF65-F5344CB8AC3E}">
        <p14:creationId xmlns:p14="http://schemas.microsoft.com/office/powerpoint/2010/main" val="84706515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bg>
      <p:bgPr>
        <a:solidFill>
          <a:schemeClr val="bg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77B2BE97-51F5-7416-14E0-B8D209BDB393}"/>
              </a:ext>
            </a:extLst>
          </p:cNvPr>
          <p:cNvSpPr/>
          <p:nvPr userDrawn="1"/>
        </p:nvSpPr>
        <p:spPr>
          <a:xfrm>
            <a:off x="0" y="0"/>
            <a:ext cx="12192000" cy="58889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51;p7">
            <a:extLst>
              <a:ext uri="{FF2B5EF4-FFF2-40B4-BE49-F238E27FC236}">
                <a16:creationId xmlns:a16="http://schemas.microsoft.com/office/drawing/2014/main" id="{F9A3A292-1133-E942-83A2-9F3E21505402}"/>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solidFill>
                  <a:schemeClr val="bg1"/>
                </a:solidFill>
              </a:rPr>
              <a:pPr algn="r"/>
              <a:t>‹#›</a:t>
            </a:fld>
            <a:endParaRPr lang="en-US" sz="800">
              <a:solidFill>
                <a:schemeClr val="bg1"/>
              </a:solidFill>
            </a:endParaRPr>
          </a:p>
        </p:txBody>
      </p:sp>
      <p:sp>
        <p:nvSpPr>
          <p:cNvPr id="12" name="Title 1">
            <a:extLst>
              <a:ext uri="{FF2B5EF4-FFF2-40B4-BE49-F238E27FC236}">
                <a16:creationId xmlns:a16="http://schemas.microsoft.com/office/drawing/2014/main" id="{AC6CD4CC-E11A-4BBC-B2D0-2F81603B74B9}"/>
              </a:ext>
            </a:extLst>
          </p:cNvPr>
          <p:cNvSpPr>
            <a:spLocks noGrp="1"/>
          </p:cNvSpPr>
          <p:nvPr>
            <p:ph type="title" hasCustomPrompt="1"/>
          </p:nvPr>
        </p:nvSpPr>
        <p:spPr>
          <a:xfrm>
            <a:off x="491875" y="2499640"/>
            <a:ext cx="11221721" cy="646331"/>
          </a:xfrm>
        </p:spPr>
        <p:txBody>
          <a:bodyPr anchor="b" anchorCtr="0"/>
          <a:lstStyle>
            <a:lvl1pPr algn="l">
              <a:defRPr sz="3000" b="1">
                <a:solidFill>
                  <a:schemeClr val="accent2"/>
                </a:solidFill>
              </a:defRPr>
            </a:lvl1pPr>
          </a:lstStyle>
          <a:p>
            <a:r>
              <a:rPr lang="en-US"/>
              <a:t>Presentation Title</a:t>
            </a:r>
          </a:p>
        </p:txBody>
      </p:sp>
      <p:pic>
        <p:nvPicPr>
          <p:cNvPr id="4" name="Picture 3" descr="Logo  Description automatically generated">
            <a:extLst>
              <a:ext uri="{FF2B5EF4-FFF2-40B4-BE49-F238E27FC236}">
                <a16:creationId xmlns:a16="http://schemas.microsoft.com/office/drawing/2014/main" id="{BF4F1D9E-72BA-28BB-3804-45EA48F677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557"/>
          <a:stretch/>
        </p:blipFill>
        <p:spPr>
          <a:xfrm>
            <a:off x="9831294" y="6185209"/>
            <a:ext cx="1752628" cy="341913"/>
          </a:xfrm>
          <a:prstGeom prst="rect">
            <a:avLst/>
          </a:prstGeom>
        </p:spPr>
      </p:pic>
      <p:sp>
        <p:nvSpPr>
          <p:cNvPr id="13" name="Text Placeholder 12">
            <a:extLst>
              <a:ext uri="{FF2B5EF4-FFF2-40B4-BE49-F238E27FC236}">
                <a16:creationId xmlns:a16="http://schemas.microsoft.com/office/drawing/2014/main" id="{7EE06BF5-3603-4DFC-D3CD-A374CCCBFD02}"/>
              </a:ext>
            </a:extLst>
          </p:cNvPr>
          <p:cNvSpPr>
            <a:spLocks noGrp="1"/>
          </p:cNvSpPr>
          <p:nvPr>
            <p:ph type="body" sz="quarter" idx="10" hasCustomPrompt="1"/>
          </p:nvPr>
        </p:nvSpPr>
        <p:spPr>
          <a:xfrm>
            <a:off x="492125" y="3325813"/>
            <a:ext cx="7208838" cy="690562"/>
          </a:xfrm>
        </p:spPr>
        <p:txBody>
          <a:bodyPr/>
          <a:lstStyle>
            <a:lvl1pPr marL="0" indent="0">
              <a:buNone/>
              <a:defRPr/>
            </a:lvl1pPr>
            <a:lvl2pPr marL="0" indent="0">
              <a:buNone/>
              <a:defRPr sz="1400"/>
            </a:lvl2pPr>
          </a:lstStyle>
          <a:p>
            <a:pPr lvl="0"/>
            <a:r>
              <a:rPr lang="en-US"/>
              <a:t>Author Line, MD</a:t>
            </a:r>
          </a:p>
          <a:p>
            <a:pPr lvl="1"/>
            <a:r>
              <a:rPr lang="en-US"/>
              <a:t>Affiliations</a:t>
            </a:r>
          </a:p>
        </p:txBody>
      </p:sp>
    </p:spTree>
    <p:extLst>
      <p:ext uri="{BB962C8B-B14F-4D97-AF65-F5344CB8AC3E}">
        <p14:creationId xmlns:p14="http://schemas.microsoft.com/office/powerpoint/2010/main" val="205383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F7BEF9-859A-C1A1-8078-C12416E098A2}"/>
              </a:ext>
            </a:extLst>
          </p:cNvPr>
          <p:cNvSpPr>
            <a:spLocks noGrp="1"/>
          </p:cNvSpPr>
          <p:nvPr>
            <p:ph type="sldNum" idx="10"/>
          </p:nvPr>
        </p:nvSpPr>
        <p:spPr>
          <a:xfrm>
            <a:off x="10981996" y="6298545"/>
            <a:ext cx="731600" cy="524800"/>
          </a:xfrm>
          <a:prstGeom prst="rect">
            <a:avLst/>
          </a:prstGeom>
        </p:spPr>
        <p:txBody>
          <a:body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10519554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D179B60-1587-941E-A723-1C3CC5C0E0E2}"/>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Title 1"/>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bg1"/>
                </a:solidFill>
              </a:defRPr>
            </a:lvl1pPr>
          </a:lstStyle>
          <a:p>
            <a:r>
              <a:rPr lang="en-GB"/>
              <a:t>Click to enter presentation title</a:t>
            </a:r>
          </a:p>
        </p:txBody>
      </p:sp>
      <p:sp>
        <p:nvSpPr>
          <p:cNvPr id="20" name="Subtitle 2"/>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5" name="Rectangle 4">
            <a:extLst>
              <a:ext uri="{FF2B5EF4-FFF2-40B4-BE49-F238E27FC236}">
                <a16:creationId xmlns:a16="http://schemas.microsoft.com/office/drawing/2014/main" id="{B081E81C-A3CE-333A-79BA-25D8F93FB564}"/>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94470" y="243283"/>
            <a:ext cx="159543" cy="159543"/>
          </a:xfrm>
          <a:prstGeom prst="rect">
            <a:avLst/>
          </a:prstGeom>
        </p:spPr>
      </p:pic>
      <p:sp>
        <p:nvSpPr>
          <p:cNvPr id="9" name="Text Placeholder 8">
            <a:extLst>
              <a:ext uri="{FF2B5EF4-FFF2-40B4-BE49-F238E27FC236}">
                <a16:creationId xmlns:a16="http://schemas.microsoft.com/office/drawing/2014/main" id="{C04D693C-2F89-1D26-FDEF-3BF8AB9EE532}"/>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bg1"/>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11" name="Graphic 10">
            <a:extLst>
              <a:ext uri="{FF2B5EF4-FFF2-40B4-BE49-F238E27FC236}">
                <a16:creationId xmlns:a16="http://schemas.microsoft.com/office/drawing/2014/main" id="{6CD1A09A-E74F-DDD9-A7A4-4FD32035ACFA}"/>
              </a:ext>
            </a:extLst>
          </p:cNvPr>
          <p:cNvPicPr>
            <a:picLocks noChangeAspect="1"/>
          </p:cNvPicPr>
          <p:nvPr userDrawn="1"/>
        </p:nvPicPr>
        <p:blipFill>
          <a:blip r:embed="rId6" cstate="print">
            <a:lum bright="10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44399" y="2100263"/>
            <a:ext cx="5303202" cy="1598612"/>
          </a:xfrm>
          <a:prstGeom prst="rect">
            <a:avLst/>
          </a:prstGeom>
        </p:spPr>
      </p:pic>
    </p:spTree>
    <p:custDataLst>
      <p:tags r:id="rId1"/>
    </p:custDataLst>
    <p:extLst>
      <p:ext uri="{BB962C8B-B14F-4D97-AF65-F5344CB8AC3E}">
        <p14:creationId xmlns:p14="http://schemas.microsoft.com/office/powerpoint/2010/main" val="146755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C8841-B149-2334-AF59-5558F485A757}"/>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chemeClr val="tx2"/>
                </a:solidFill>
                <a:latin typeface="+mn-lt"/>
              </a:rPr>
              <a:t>gsk.com</a:t>
            </a:r>
          </a:p>
        </p:txBody>
      </p:sp>
      <p:pic>
        <p:nvPicPr>
          <p:cNvPr id="3" name="Graphic 2">
            <a:extLst>
              <a:ext uri="{FF2B5EF4-FFF2-40B4-BE49-F238E27FC236}">
                <a16:creationId xmlns:a16="http://schemas.microsoft.com/office/drawing/2014/main" id="{E4C205A4-821A-253A-297E-0360320A4D5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4470" y="243283"/>
            <a:ext cx="159543" cy="159543"/>
          </a:xfrm>
          <a:prstGeom prst="rect">
            <a:avLst/>
          </a:prstGeom>
        </p:spPr>
      </p:pic>
      <p:sp>
        <p:nvSpPr>
          <p:cNvPr id="11" name="Text Placeholder 8">
            <a:extLst>
              <a:ext uri="{FF2B5EF4-FFF2-40B4-BE49-F238E27FC236}">
                <a16:creationId xmlns:a16="http://schemas.microsoft.com/office/drawing/2014/main" id="{8D015E68-9B94-B2B9-2F33-1D9732CC14B4}"/>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sp>
        <p:nvSpPr>
          <p:cNvPr id="12" name="Freeform: Shape 11">
            <a:extLst>
              <a:ext uri="{FF2B5EF4-FFF2-40B4-BE49-F238E27FC236}">
                <a16:creationId xmlns:a16="http://schemas.microsoft.com/office/drawing/2014/main" id="{458F29C9-8F7E-1D4B-3005-616565FA7753}"/>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tx2"/>
                </a:solidFill>
              </a:defRPr>
            </a:lvl1pPr>
          </a:lstStyle>
          <a:p>
            <a:r>
              <a:rPr lang="en-GB"/>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pic>
        <p:nvPicPr>
          <p:cNvPr id="9" name="Graphic 8">
            <a:extLst>
              <a:ext uri="{FF2B5EF4-FFF2-40B4-BE49-F238E27FC236}">
                <a16:creationId xmlns:a16="http://schemas.microsoft.com/office/drawing/2014/main" id="{9D62EFE5-F00A-570F-E85D-A9685EA9184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4399" y="2100263"/>
            <a:ext cx="5303202" cy="1598612"/>
          </a:xfrm>
          <a:prstGeom prst="rect">
            <a:avLst/>
          </a:prstGeom>
        </p:spPr>
      </p:pic>
    </p:spTree>
    <p:custDataLst>
      <p:tags r:id="rId1"/>
    </p:custDataLst>
    <p:extLst>
      <p:ext uri="{BB962C8B-B14F-4D97-AF65-F5344CB8AC3E}">
        <p14:creationId xmlns:p14="http://schemas.microsoft.com/office/powerpoint/2010/main" val="308806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itle DIA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717EDF-9AA4-491F-3311-9F14A5CFB89C}"/>
              </a:ext>
            </a:extLst>
          </p:cNvPr>
          <p:cNvSpPr/>
          <p:nvPr userDrawn="1"/>
        </p:nvSpPr>
        <p:spPr bwMode="auto">
          <a:xfrm>
            <a:off x="523973" y="6107998"/>
            <a:ext cx="1806576" cy="505527"/>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Owner</a:t>
            </a:r>
          </a:p>
        </p:txBody>
      </p:sp>
      <p:sp>
        <p:nvSpPr>
          <p:cNvPr id="47" name="Rectangle 46">
            <a:extLst>
              <a:ext uri="{FF2B5EF4-FFF2-40B4-BE49-F238E27FC236}">
                <a16:creationId xmlns:a16="http://schemas.microsoft.com/office/drawing/2014/main" id="{D4AC67F3-7D0E-A071-327B-17B446179DB8}"/>
              </a:ext>
            </a:extLst>
          </p:cNvPr>
          <p:cNvSpPr/>
          <p:nvPr userDrawn="1"/>
        </p:nvSpPr>
        <p:spPr bwMode="auto">
          <a:xfrm>
            <a:off x="523973" y="4557510"/>
            <a:ext cx="1806576" cy="14736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Objectives</a:t>
            </a:r>
          </a:p>
        </p:txBody>
      </p:sp>
      <p:sp>
        <p:nvSpPr>
          <p:cNvPr id="25" name="Text Placeholder 24">
            <a:extLst>
              <a:ext uri="{FF2B5EF4-FFF2-40B4-BE49-F238E27FC236}">
                <a16:creationId xmlns:a16="http://schemas.microsoft.com/office/drawing/2014/main" id="{4E30BA3B-88CD-41DE-E089-7100E3E52AF4}"/>
              </a:ext>
            </a:extLst>
          </p:cNvPr>
          <p:cNvSpPr>
            <a:spLocks noGrp="1"/>
          </p:cNvSpPr>
          <p:nvPr>
            <p:ph type="body" sz="quarter" idx="13" hasCustomPrompt="1"/>
          </p:nvPr>
        </p:nvSpPr>
        <p:spPr>
          <a:xfrm>
            <a:off x="2407432" y="4557510"/>
            <a:ext cx="9414362" cy="1473605"/>
          </a:xfrm>
          <a:prstGeom prst="rect">
            <a:avLst/>
          </a:prstGeom>
          <a:solidFill>
            <a:schemeClr val="bg1">
              <a:lumMod val="95000"/>
            </a:schemeClr>
          </a:solidFill>
          <a:ln>
            <a:noFill/>
          </a:ln>
        </p:spPr>
        <p:txBody>
          <a:bodyPr wrap="square" lIns="180000" tIns="144000" rIns="18000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31" name="Text Placeholder 30">
            <a:extLst>
              <a:ext uri="{FF2B5EF4-FFF2-40B4-BE49-F238E27FC236}">
                <a16:creationId xmlns:a16="http://schemas.microsoft.com/office/drawing/2014/main" id="{DC6E06B6-BD9A-7A5E-5A90-56308009FF5E}"/>
              </a:ext>
            </a:extLst>
          </p:cNvPr>
          <p:cNvSpPr>
            <a:spLocks noGrp="1"/>
          </p:cNvSpPr>
          <p:nvPr>
            <p:ph type="body" sz="quarter" idx="41" hasCustomPrompt="1"/>
          </p:nvPr>
        </p:nvSpPr>
        <p:spPr>
          <a:xfrm>
            <a:off x="2407432" y="6107998"/>
            <a:ext cx="9414362" cy="505527"/>
          </a:xfrm>
          <a:prstGeom prst="rect">
            <a:avLst/>
          </a:prstGeom>
          <a:solidFill>
            <a:schemeClr val="bg1">
              <a:lumMod val="95000"/>
            </a:schemeClr>
          </a:solidFill>
          <a:ln>
            <a:noFill/>
          </a:ln>
        </p:spPr>
        <p:txBody>
          <a:bodyPr wrap="square" lIns="180000" tIns="72000" rIns="180000" bIns="72000" anchor="ctr" anchorCtr="0">
            <a:normAutofit/>
          </a:bodyPr>
          <a:lstStyle>
            <a:lvl1pPr marL="0" indent="0">
              <a:buFont typeface="+mj-lt"/>
              <a:buNone/>
              <a:defRPr sz="1200"/>
            </a:lvl1pPr>
            <a:lvl2pPr marL="357542" indent="0">
              <a:buNone/>
              <a:defRPr/>
            </a:lvl2pPr>
          </a:lstStyle>
          <a:p>
            <a:pPr lvl="0"/>
            <a:r>
              <a:rPr lang="en-US"/>
              <a:t>Single person accountable for this topic / paper</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523973" y="4990763"/>
            <a:ext cx="1806576" cy="1040352"/>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52" name="Freeform: Shape 51">
            <a:extLst>
              <a:ext uri="{FF2B5EF4-FFF2-40B4-BE49-F238E27FC236}">
                <a16:creationId xmlns:a16="http://schemas.microsoft.com/office/drawing/2014/main" id="{4E683597-5ADE-F2A0-A01C-FD8E476ABB8B}"/>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ectangle 19">
            <a:extLst>
              <a:ext uri="{FF2B5EF4-FFF2-40B4-BE49-F238E27FC236}">
                <a16:creationId xmlns:a16="http://schemas.microsoft.com/office/drawing/2014/main" id="{165F316B-6E9C-D66E-FE22-B16477918817}"/>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chemeClr val="tx2"/>
                </a:solidFill>
                <a:latin typeface="+mn-lt"/>
              </a:rPr>
              <a:t>gsk.com</a:t>
            </a:r>
          </a:p>
        </p:txBody>
      </p:sp>
      <p:pic>
        <p:nvPicPr>
          <p:cNvPr id="21" name="Graphic 20">
            <a:extLst>
              <a:ext uri="{FF2B5EF4-FFF2-40B4-BE49-F238E27FC236}">
                <a16:creationId xmlns:a16="http://schemas.microsoft.com/office/drawing/2014/main" id="{7E4B35B0-1B56-815F-BA6C-0E89CBE6AA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4470" y="243283"/>
            <a:ext cx="159543" cy="159543"/>
          </a:xfrm>
          <a:prstGeom prst="rect">
            <a:avLst/>
          </a:prstGeom>
        </p:spPr>
      </p:pic>
      <p:sp>
        <p:nvSpPr>
          <p:cNvPr id="22" name="Text Placeholder 8">
            <a:extLst>
              <a:ext uri="{FF2B5EF4-FFF2-40B4-BE49-F238E27FC236}">
                <a16:creationId xmlns:a16="http://schemas.microsoft.com/office/drawing/2014/main" id="{7A99F019-A435-B954-ABA9-68CA4DD19B21}"/>
              </a:ext>
            </a:extLst>
          </p:cNvPr>
          <p:cNvSpPr>
            <a:spLocks noGrp="1"/>
          </p:cNvSpPr>
          <p:nvPr>
            <p:ph type="body" sz="quarter" idx="42"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32" name="Graphic 31">
            <a:extLst>
              <a:ext uri="{FF2B5EF4-FFF2-40B4-BE49-F238E27FC236}">
                <a16:creationId xmlns:a16="http://schemas.microsoft.com/office/drawing/2014/main" id="{8B53D05A-F4B0-150E-FE9F-AB4DED266762}"/>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4399" y="2100263"/>
            <a:ext cx="5303202" cy="1598612"/>
          </a:xfrm>
          <a:prstGeom prst="rect">
            <a:avLst/>
          </a:prstGeom>
        </p:spPr>
      </p:pic>
    </p:spTree>
    <p:custDataLst>
      <p:tags r:id="rId1"/>
    </p:custDataLst>
    <p:extLst>
      <p:ext uri="{BB962C8B-B14F-4D97-AF65-F5344CB8AC3E}">
        <p14:creationId xmlns:p14="http://schemas.microsoft.com/office/powerpoint/2010/main" val="155244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IA/SPADM">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AC59E1C-A015-4BA4-AB7D-EC00F37B815F}"/>
              </a:ext>
            </a:extLst>
          </p:cNvPr>
          <p:cNvSpPr/>
          <p:nvPr userDrawn="1"/>
        </p:nvSpPr>
        <p:spPr bwMode="auto">
          <a:xfrm>
            <a:off x="365126" y="1307574"/>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Objectives</a:t>
            </a:r>
          </a:p>
        </p:txBody>
      </p:sp>
      <p:sp>
        <p:nvSpPr>
          <p:cNvPr id="34" name="Rectangle 33">
            <a:extLst>
              <a:ext uri="{FF2B5EF4-FFF2-40B4-BE49-F238E27FC236}">
                <a16:creationId xmlns:a16="http://schemas.microsoft.com/office/drawing/2014/main" id="{D4EBA022-30B3-B17F-5D7C-3A3D869D35FA}"/>
              </a:ext>
            </a:extLst>
          </p:cNvPr>
          <p:cNvSpPr>
            <a:spLocks/>
          </p:cNvSpPr>
          <p:nvPr userDrawn="1"/>
        </p:nvSpPr>
        <p:spPr bwMode="auto">
          <a:xfrm>
            <a:off x="365126" y="2778690"/>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Key questions</a:t>
            </a:r>
          </a:p>
        </p:txBody>
      </p:sp>
      <p:sp>
        <p:nvSpPr>
          <p:cNvPr id="35" name="Rectangle 34">
            <a:extLst>
              <a:ext uri="{FF2B5EF4-FFF2-40B4-BE49-F238E27FC236}">
                <a16:creationId xmlns:a16="http://schemas.microsoft.com/office/drawing/2014/main" id="{FF5A742C-A049-77AC-C2E5-4272D118CC96}"/>
              </a:ext>
            </a:extLst>
          </p:cNvPr>
          <p:cNvSpPr>
            <a:spLocks/>
          </p:cNvSpPr>
          <p:nvPr userDrawn="1"/>
        </p:nvSpPr>
        <p:spPr bwMode="auto">
          <a:xfrm>
            <a:off x="365126" y="4249806"/>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Next steps</a:t>
            </a:r>
          </a:p>
        </p:txBody>
      </p:sp>
      <p:sp>
        <p:nvSpPr>
          <p:cNvPr id="21" name="Rectangle 20">
            <a:extLst>
              <a:ext uri="{FF2B5EF4-FFF2-40B4-BE49-F238E27FC236}">
                <a16:creationId xmlns:a16="http://schemas.microsoft.com/office/drawing/2014/main" id="{E66507E6-44A7-B4B5-33F1-9F0C0DC0FDE1}"/>
              </a:ext>
            </a:extLst>
          </p:cNvPr>
          <p:cNvSpPr/>
          <p:nvPr userDrawn="1"/>
        </p:nvSpPr>
        <p:spPr bwMode="auto">
          <a:xfrm>
            <a:off x="365126" y="5720922"/>
            <a:ext cx="1806576" cy="363373"/>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Owner</a:t>
            </a:r>
          </a:p>
        </p:txBody>
      </p:sp>
      <p:sp>
        <p:nvSpPr>
          <p:cNvPr id="3" name="Footer Placeholder 2">
            <a:extLst>
              <a:ext uri="{FF2B5EF4-FFF2-40B4-BE49-F238E27FC236}">
                <a16:creationId xmlns:a16="http://schemas.microsoft.com/office/drawing/2014/main" id="{9B773ECA-2D04-B6E9-1FB4-377F08AA5D14}"/>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C3976886-926E-8975-E95D-5BCD6F82EEEF}"/>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A15E9B4D-B613-11AE-72F8-5A0C3EBFD95A}"/>
              </a:ext>
            </a:extLst>
          </p:cNvPr>
          <p:cNvSpPr>
            <a:spLocks noGrp="1"/>
          </p:cNvSpPr>
          <p:nvPr>
            <p:ph type="dt" sz="half" idx="12"/>
          </p:nvPr>
        </p:nvSpPr>
        <p:spPr>
          <a:xfrm>
            <a:off x="8172450" y="6343650"/>
            <a:ext cx="2776537" cy="269875"/>
          </a:xfrm>
          <a:prstGeom prst="rect">
            <a:avLst/>
          </a:prstGeom>
        </p:spPr>
        <p:txBody>
          <a:bodyPr/>
          <a:lstStyle/>
          <a:p>
            <a:endParaRPr lang="en-GB"/>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365126" y="242888"/>
            <a:ext cx="7554912" cy="430887"/>
          </a:xfrm>
        </p:spPr>
        <p:txBody>
          <a:bodyPr/>
          <a:lstStyle>
            <a:lvl1pPr>
              <a:defRPr/>
            </a:lvl1pPr>
          </a:lstStyle>
          <a:p>
            <a:r>
              <a:rPr lang="en-US"/>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0" name="Text Placeholder 9">
            <a:extLst>
              <a:ext uri="{FF2B5EF4-FFF2-40B4-BE49-F238E27FC236}">
                <a16:creationId xmlns:a16="http://schemas.microsoft.com/office/drawing/2014/main" id="{8E19B5E4-F2A8-7F44-855D-F41DDE3B3D9F}"/>
              </a:ext>
            </a:extLst>
          </p:cNvPr>
          <p:cNvSpPr>
            <a:spLocks noGrp="1"/>
          </p:cNvSpPr>
          <p:nvPr>
            <p:ph type="body" sz="quarter" idx="34" hasCustomPrompt="1"/>
          </p:nvPr>
        </p:nvSpPr>
        <p:spPr>
          <a:xfrm>
            <a:off x="8172450" y="694948"/>
            <a:ext cx="3649661" cy="352801"/>
          </a:xfrm>
        </p:spPr>
        <p:txBody>
          <a:bodyPr lIns="0" tIns="0" rIns="0" bIns="18000" anchor="b" anchorCtr="0">
            <a:noAutofit/>
          </a:bodyPr>
          <a:lstStyle>
            <a:lvl1pPr marL="0" indent="0" algn="r">
              <a:buNone/>
              <a:defRPr sz="1400" b="0">
                <a:solidFill>
                  <a:schemeClr val="tx1"/>
                </a:solidFill>
              </a:defRPr>
            </a:lvl1pPr>
          </a:lstStyle>
          <a:p>
            <a:pPr lvl="0"/>
            <a:r>
              <a:rPr lang="en-US"/>
              <a:t>Click to insert date of session </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365126" y="1777158"/>
            <a:ext cx="1695450" cy="926921"/>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25" name="Rectangle 24">
            <a:extLst>
              <a:ext uri="{FF2B5EF4-FFF2-40B4-BE49-F238E27FC236}">
                <a16:creationId xmlns:a16="http://schemas.microsoft.com/office/drawing/2014/main" id="{1BD6FC89-B057-E6C5-C8EA-1FC8CB31B6CA}"/>
              </a:ext>
            </a:extLst>
          </p:cNvPr>
          <p:cNvSpPr/>
          <p:nvPr userDrawn="1"/>
        </p:nvSpPr>
        <p:spPr bwMode="auto">
          <a:xfrm>
            <a:off x="8172450" y="242888"/>
            <a:ext cx="3654425" cy="45205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54000" numCol="1" spcCol="0" rtlCol="0" fromWordArt="0" anchor="b" anchorCtr="0" forceAA="0" compatLnSpc="1">
            <a:prstTxWarp prst="textNoShape">
              <a:avLst/>
            </a:prstTxWarp>
            <a:noAutofit/>
          </a:bodyPr>
          <a:lstStyle/>
          <a:p>
            <a:pPr algn="r" eaLnBrk="0" fontAlgn="auto" hangingPunct="0">
              <a:spcBef>
                <a:spcPts val="300"/>
              </a:spcBef>
              <a:spcAft>
                <a:spcPts val="300"/>
              </a:spcAft>
              <a:buClr>
                <a:schemeClr val="bg1"/>
              </a:buClr>
            </a:pPr>
            <a:r>
              <a:rPr lang="en-US" sz="1800" b="1" kern="0">
                <a:solidFill>
                  <a:schemeClr val="tx2"/>
                </a:solidFill>
              </a:rPr>
              <a:t>Session date:</a:t>
            </a:r>
          </a:p>
        </p:txBody>
      </p:sp>
      <p:sp>
        <p:nvSpPr>
          <p:cNvPr id="24" name="Text Placeholder 6">
            <a:extLst>
              <a:ext uri="{FF2B5EF4-FFF2-40B4-BE49-F238E27FC236}">
                <a16:creationId xmlns:a16="http://schemas.microsoft.com/office/drawing/2014/main" id="{B166E02B-F260-FEAF-DDEB-67922AA11E6E}"/>
              </a:ext>
            </a:extLst>
          </p:cNvPr>
          <p:cNvSpPr>
            <a:spLocks noGrp="1"/>
          </p:cNvSpPr>
          <p:nvPr userDrawn="1">
            <p:ph type="body" sz="quarter" idx="37" hasCustomPrompt="1"/>
          </p:nvPr>
        </p:nvSpPr>
        <p:spPr>
          <a:xfrm>
            <a:off x="365126" y="3337172"/>
            <a:ext cx="1695450" cy="838023"/>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key questions to be addressed at the meeting</a:t>
            </a:r>
          </a:p>
        </p:txBody>
      </p:sp>
      <p:sp>
        <p:nvSpPr>
          <p:cNvPr id="90" name="Freeform: Shape 89">
            <a:extLst>
              <a:ext uri="{FF2B5EF4-FFF2-40B4-BE49-F238E27FC236}">
                <a16:creationId xmlns:a16="http://schemas.microsoft.com/office/drawing/2014/main" id="{9EA22563-2363-AB1F-DC9F-7A545793364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4" name="Text Placeholder 53">
            <a:extLst>
              <a:ext uri="{FF2B5EF4-FFF2-40B4-BE49-F238E27FC236}">
                <a16:creationId xmlns:a16="http://schemas.microsoft.com/office/drawing/2014/main" id="{82C5C591-14F5-449A-187A-1D9A683E961E}"/>
              </a:ext>
            </a:extLst>
          </p:cNvPr>
          <p:cNvSpPr>
            <a:spLocks noGrp="1"/>
          </p:cNvSpPr>
          <p:nvPr>
            <p:ph type="body" sz="quarter" idx="44" hasCustomPrompt="1"/>
          </p:nvPr>
        </p:nvSpPr>
        <p:spPr>
          <a:xfrm>
            <a:off x="2260405" y="1307574"/>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55" name="Text Placeholder 54">
            <a:extLst>
              <a:ext uri="{FF2B5EF4-FFF2-40B4-BE49-F238E27FC236}">
                <a16:creationId xmlns:a16="http://schemas.microsoft.com/office/drawing/2014/main" id="{54077D3A-2E14-68B6-5E16-413475F36C3A}"/>
              </a:ext>
            </a:extLst>
          </p:cNvPr>
          <p:cNvSpPr>
            <a:spLocks noGrp="1"/>
          </p:cNvSpPr>
          <p:nvPr>
            <p:ph type="body" sz="quarter" idx="45" hasCustomPrompt="1"/>
          </p:nvPr>
        </p:nvSpPr>
        <p:spPr>
          <a:xfrm>
            <a:off x="2260405" y="2778690"/>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Does XXX have further input on the proposals set out or require additional information?</a:t>
            </a:r>
            <a:br>
              <a:rPr lang="en-US"/>
            </a:br>
            <a:r>
              <a:rPr lang="en-US"/>
              <a:t>Is XXX supportive of the recommendation to x, y, z?</a:t>
            </a:r>
            <a:br>
              <a:rPr lang="en-US"/>
            </a:br>
            <a:r>
              <a:rPr lang="en-US"/>
              <a:t>Does XXX support the approach outlined to x, y, z?</a:t>
            </a:r>
          </a:p>
        </p:txBody>
      </p:sp>
      <p:sp>
        <p:nvSpPr>
          <p:cNvPr id="56" name="Text Placeholder 55">
            <a:extLst>
              <a:ext uri="{FF2B5EF4-FFF2-40B4-BE49-F238E27FC236}">
                <a16:creationId xmlns:a16="http://schemas.microsoft.com/office/drawing/2014/main" id="{5DE7D720-AF89-6DE4-D2E5-33C7B01B7E91}"/>
              </a:ext>
            </a:extLst>
          </p:cNvPr>
          <p:cNvSpPr>
            <a:spLocks noGrp="1"/>
          </p:cNvSpPr>
          <p:nvPr>
            <p:ph type="body" sz="quarter" idx="46" hasCustomPrompt="1"/>
          </p:nvPr>
        </p:nvSpPr>
        <p:spPr>
          <a:xfrm>
            <a:off x="2260405" y="4249806"/>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Key steps following XXX review / decision</a:t>
            </a:r>
          </a:p>
        </p:txBody>
      </p:sp>
      <p:sp>
        <p:nvSpPr>
          <p:cNvPr id="57" name="Text Placeholder 56">
            <a:extLst>
              <a:ext uri="{FF2B5EF4-FFF2-40B4-BE49-F238E27FC236}">
                <a16:creationId xmlns:a16="http://schemas.microsoft.com/office/drawing/2014/main" id="{8C53FB3B-975B-80D5-29B3-81DC27DCAC8F}"/>
              </a:ext>
            </a:extLst>
          </p:cNvPr>
          <p:cNvSpPr>
            <a:spLocks noGrp="1"/>
          </p:cNvSpPr>
          <p:nvPr>
            <p:ph type="body" sz="quarter" idx="48" hasCustomPrompt="1"/>
          </p:nvPr>
        </p:nvSpPr>
        <p:spPr>
          <a:xfrm>
            <a:off x="2260405" y="5720922"/>
            <a:ext cx="9557738" cy="363373"/>
          </a:xfrm>
          <a:prstGeom prst="rect">
            <a:avLst/>
          </a:prstGeom>
          <a:solidFill>
            <a:schemeClr val="bg1">
              <a:lumMod val="95000"/>
            </a:schemeClr>
          </a:solidFill>
          <a:ln>
            <a:noFill/>
          </a:ln>
        </p:spPr>
        <p:txBody>
          <a:bodyPr wrap="square" lIns="180000" tIns="36000" rIns="0" bIns="36000" anchor="ctr" anchorCtr="0">
            <a:normAutofit/>
          </a:bodyPr>
          <a:lstStyle>
            <a:lvl1pPr marL="0" indent="0">
              <a:spcBef>
                <a:spcPts val="0"/>
              </a:spcBef>
              <a:spcAft>
                <a:spcPts val="0"/>
              </a:spcAft>
              <a:buSzPct val="100000"/>
              <a:buFont typeface="+mj-lt"/>
              <a:buNone/>
              <a:defRPr sz="1200"/>
            </a:lvl1pPr>
            <a:lvl2pPr marL="357542" indent="0">
              <a:buNone/>
              <a:defRPr/>
            </a:lvl2pPr>
          </a:lstStyle>
          <a:p>
            <a:pPr lvl="0"/>
            <a:r>
              <a:rPr lang="en-US"/>
              <a:t>Single person accountable for this topic / paper</a:t>
            </a:r>
          </a:p>
        </p:txBody>
      </p:sp>
    </p:spTree>
    <p:custDataLst>
      <p:tags r:id="rId1"/>
    </p:custDataLst>
    <p:extLst>
      <p:ext uri="{BB962C8B-B14F-4D97-AF65-F5344CB8AC3E}">
        <p14:creationId xmlns:p14="http://schemas.microsoft.com/office/powerpoint/2010/main" val="41568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00430-8A32-4EA0-BAD1-A7727B812F8C}"/>
              </a:ext>
            </a:extLst>
          </p:cNvPr>
          <p:cNvSpPr>
            <a:spLocks noGrp="1"/>
          </p:cNvSpPr>
          <p:nvPr>
            <p:ph type="dt" sz="half" idx="10"/>
          </p:nvPr>
        </p:nvSpPr>
        <p:spPr>
          <a:xfrm>
            <a:off x="8172450" y="6343650"/>
            <a:ext cx="2776537" cy="269875"/>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F706E0BB-62AD-47AF-909C-4F33FB561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3CEE5C-8451-457A-BD36-F438731DB091}"/>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19" name="Text Placeholder 18">
            <a:extLst>
              <a:ext uri="{FF2B5EF4-FFF2-40B4-BE49-F238E27FC236}">
                <a16:creationId xmlns:a16="http://schemas.microsoft.com/office/drawing/2014/main" id="{61071252-BD8E-4D3D-BF35-8427544DDF49}"/>
              </a:ext>
            </a:extLst>
          </p:cNvPr>
          <p:cNvSpPr>
            <a:spLocks noGrp="1"/>
          </p:cNvSpPr>
          <p:nvPr>
            <p:ph type="body" sz="quarter" idx="13" hasCustomPrompt="1"/>
          </p:nvPr>
        </p:nvSpPr>
        <p:spPr>
          <a:xfrm>
            <a:off x="5113176" y="242888"/>
            <a:ext cx="6712112" cy="5848350"/>
          </a:xfrm>
        </p:spPr>
        <p:txBody>
          <a:bodyPr lIns="0" tIns="180000" rIns="0" bIns="180000" anchor="t">
            <a:noAutofit/>
          </a:bodyPr>
          <a:lstStyle>
            <a:lvl1pPr marL="720000" indent="-720000">
              <a:spcBef>
                <a:spcPts val="1200"/>
              </a:spcBef>
              <a:spcAft>
                <a:spcPts val="1200"/>
              </a:spcAft>
              <a:buClr>
                <a:schemeClr val="tx2"/>
              </a:buClr>
              <a:buSzPct val="100000"/>
              <a:buFont typeface="+mj-lt"/>
              <a:buAutoNum type="arabicPeriod"/>
              <a:defRPr sz="2800"/>
            </a:lvl1pPr>
            <a:lvl2pPr marL="814742" indent="-457200">
              <a:buClr>
                <a:schemeClr val="tx2"/>
              </a:buClr>
              <a:buFont typeface="+mj-lt"/>
              <a:buAutoNum type="arabicPeriod"/>
              <a:defRPr/>
            </a:lvl2pPr>
            <a:lvl3pPr marL="1177182" indent="-457200">
              <a:buClr>
                <a:schemeClr val="tx2"/>
              </a:buClr>
              <a:buFont typeface="+mj-lt"/>
              <a:buAutoNum type="arabicPeriod"/>
              <a:defRPr/>
            </a:lvl3pPr>
            <a:lvl4pPr>
              <a:buClr>
                <a:schemeClr val="tx2"/>
              </a:buClr>
              <a:buFont typeface="+mj-lt"/>
              <a:buAutoNum type="arabicPeriod"/>
              <a:defRPr/>
            </a:lvl4pPr>
            <a:lvl5pPr>
              <a:buClr>
                <a:schemeClr val="tx2"/>
              </a:buClr>
              <a:buFont typeface="+mj-lt"/>
              <a:buAutoNum type="arabicPeriod"/>
              <a:defRPr/>
            </a:lvl5pPr>
          </a:lstStyle>
          <a:p>
            <a:pPr lvl="0"/>
            <a:r>
              <a:rPr lang="en-GB"/>
              <a:t>Agenda point 1, add text here.</a:t>
            </a:r>
            <a:br>
              <a:rPr lang="en-GB"/>
            </a:br>
            <a:r>
              <a:rPr lang="en-GB"/>
              <a:t>Agenda point 2, add text here.</a:t>
            </a:r>
            <a:br>
              <a:rPr lang="en-GB"/>
            </a:br>
            <a:r>
              <a:rPr lang="en-GB"/>
              <a:t>Agenda point 3, add text here.</a:t>
            </a:r>
            <a:br>
              <a:rPr lang="en-GB"/>
            </a:br>
            <a:r>
              <a:rPr lang="en-GB"/>
              <a:t>Agenda point 4, add text here.</a:t>
            </a:r>
            <a:br>
              <a:rPr lang="en-GB"/>
            </a:br>
            <a:r>
              <a:rPr lang="en-GB"/>
              <a:t>Agenda point 5, add text here.</a:t>
            </a:r>
          </a:p>
        </p:txBody>
      </p:sp>
      <p:sp>
        <p:nvSpPr>
          <p:cNvPr id="8" name="Title 1">
            <a:extLst>
              <a:ext uri="{FF2B5EF4-FFF2-40B4-BE49-F238E27FC236}">
                <a16:creationId xmlns:a16="http://schemas.microsoft.com/office/drawing/2014/main" id="{0630E13A-9E76-B161-1416-CBE84BD22827}"/>
              </a:ext>
            </a:extLst>
          </p:cNvPr>
          <p:cNvSpPr>
            <a:spLocks noGrp="1"/>
          </p:cNvSpPr>
          <p:nvPr>
            <p:ph type="title"/>
          </p:nvPr>
        </p:nvSpPr>
        <p:spPr>
          <a:xfrm>
            <a:off x="365126" y="242888"/>
            <a:ext cx="4748050" cy="430887"/>
          </a:xfrm>
        </p:spPr>
        <p:txBody>
          <a:bodyPr/>
          <a:lstStyle/>
          <a:p>
            <a:r>
              <a:rPr lang="en-US"/>
              <a:t>Click to edit Master title style</a:t>
            </a:r>
          </a:p>
        </p:txBody>
      </p:sp>
      <p:sp>
        <p:nvSpPr>
          <p:cNvPr id="9" name="Subtitle 2">
            <a:extLst>
              <a:ext uri="{FF2B5EF4-FFF2-40B4-BE49-F238E27FC236}">
                <a16:creationId xmlns:a16="http://schemas.microsoft.com/office/drawing/2014/main" id="{2202868D-ACDF-6434-3575-872690D6A783}"/>
              </a:ext>
            </a:extLst>
          </p:cNvPr>
          <p:cNvSpPr>
            <a:spLocks noGrp="1"/>
          </p:cNvSpPr>
          <p:nvPr>
            <p:ph type="subTitle" idx="1" hasCustomPrompt="1"/>
          </p:nvPr>
        </p:nvSpPr>
        <p:spPr>
          <a:xfrm>
            <a:off x="365125" y="694950"/>
            <a:ext cx="47480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1" name="Freeform: Shape 10">
            <a:extLst>
              <a:ext uri="{FF2B5EF4-FFF2-40B4-BE49-F238E27FC236}">
                <a16:creationId xmlns:a16="http://schemas.microsoft.com/office/drawing/2014/main" id="{B674B05C-AADA-DE64-7CCE-6E374DE8A94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4246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180000">
            <a:noAutofit/>
          </a:bodyPr>
          <a:lstStyle>
            <a:lvl1pPr>
              <a:defRPr/>
            </a:lvl1pPr>
          </a:lstStyle>
          <a:p>
            <a:pPr lvl="0"/>
            <a:r>
              <a:rPr lang="en-US"/>
              <a:t>Click to enter TEXT content ONLY.</a:t>
            </a:r>
            <a:br>
              <a:rPr lang="en-US"/>
            </a:br>
            <a:r>
              <a:rPr lang="en-US"/>
              <a:t>If text content appears outside of grey 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a:xfrm>
            <a:off x="8172450" y="6343650"/>
            <a:ext cx="2776537" cy="26987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p>
            <a:endParaRPr lang="en-GB"/>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84194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5" name="Text Placeholder 5"/>
          <p:cNvSpPr>
            <a:spLocks noGrp="1"/>
          </p:cNvSpPr>
          <p:nvPr>
            <p:ph type="body" sz="quarter" idx="18" hasCustomPrompt="1"/>
          </p:nvPr>
        </p:nvSpPr>
        <p:spPr>
          <a:xfrm>
            <a:off x="365125" y="5792438"/>
            <a:ext cx="11460163" cy="298800"/>
          </a:xfrm>
          <a:prstGeom prst="rect">
            <a:avLst/>
          </a:prstGeom>
        </p:spPr>
        <p:txBody>
          <a:bodyPr wrap="square" lIns="0" tIns="0" rIns="0" bIns="0" anchor="b" anchorCtr="0">
            <a:noAutofit/>
          </a:bodyPr>
          <a:lstStyle>
            <a:lvl1pPr marL="0" indent="0">
              <a:lnSpc>
                <a:spcPct val="80000"/>
              </a:lnSpc>
              <a:spcBef>
                <a:spcPts val="0"/>
              </a:spcBef>
              <a:spcAft>
                <a:spcPts val="0"/>
              </a:spcAft>
              <a:buNone/>
              <a:defRPr sz="9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p:txBody>
          <a:bodyPr/>
          <a:lstStyle/>
          <a:p>
            <a:endParaRPr lang="en-GB"/>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7" name="Text Placeholder 6">
            <a:extLst>
              <a:ext uri="{FF2B5EF4-FFF2-40B4-BE49-F238E27FC236}">
                <a16:creationId xmlns:a16="http://schemas.microsoft.com/office/drawing/2014/main" id="{D4E53DDB-FDB6-66D3-FC50-5426FF978D71}"/>
              </a:ext>
            </a:extLst>
          </p:cNvPr>
          <p:cNvSpPr>
            <a:spLocks noGrp="1"/>
          </p:cNvSpPr>
          <p:nvPr>
            <p:ph type="body" sz="quarter" idx="22" hasCustomPrompt="1"/>
          </p:nvPr>
        </p:nvSpPr>
        <p:spPr>
          <a:xfrm>
            <a:off x="365125" y="1303338"/>
            <a:ext cx="11460163" cy="4489450"/>
          </a:xfrm>
        </p:spPr>
        <p:txBody>
          <a:bodyPr lIns="0" tIns="180000" rIns="0" bIns="180000">
            <a:noAutofit/>
          </a:bodyPr>
          <a:lstStyle>
            <a:lvl1pPr>
              <a:defRPr/>
            </a:lvl1pPr>
          </a:lstStyle>
          <a:p>
            <a:pPr lvl="0"/>
            <a:r>
              <a:rPr lang="en-US"/>
              <a:t>Click to enter TEXT content ONLY. </a:t>
            </a:r>
            <a:br>
              <a:rPr lang="en-US"/>
            </a:br>
            <a:r>
              <a:rPr lang="en-US"/>
              <a:t>If text content appears too large please reduce the size of this font. </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419839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365456" y="1303338"/>
            <a:ext cx="11460701" cy="399600"/>
          </a:xfrm>
          <a:prstGeom prst="rect">
            <a:avLst/>
          </a:prstGeom>
        </p:spPr>
        <p:txBody>
          <a:bodyPr lIns="0" tIns="72000" rIns="0" bIns="72000" anchor="t" anchorCtr="0">
            <a:noAutofit/>
          </a:bodyPr>
          <a:lstStyle>
            <a:lvl1pPr marL="0" indent="0">
              <a:spcBef>
                <a:spcPts val="0"/>
              </a:spcBef>
              <a:spcAft>
                <a:spcPts val="0"/>
              </a:spcAft>
              <a:buNone/>
              <a:defRPr sz="2400" b="1">
                <a:solidFill>
                  <a:schemeClr val="tx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GB"/>
              <a:t>Click to enter subheading text </a:t>
            </a:r>
          </a:p>
        </p:txBody>
      </p:sp>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41102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8172451" y="1303338"/>
            <a:ext cx="3652838" cy="4477804"/>
          </a:xfrm>
          <a:prstGeom prst="roundRect">
            <a:avLst>
              <a:gd name="adj" fmla="val 4585"/>
            </a:avLst>
          </a:prstGeom>
          <a:solidFill>
            <a:schemeClr val="bg1">
              <a:lumMod val="95000"/>
            </a:schemeClr>
          </a:solidFill>
          <a:ln>
            <a:noFill/>
          </a:ln>
        </p:spPr>
        <p:txBody>
          <a:bodyPr wrap="square">
            <a:noAutofit/>
          </a:bodyPr>
          <a:lstStyle>
            <a:lvl1pPr>
              <a:defRPr/>
            </a:lvl1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8172451"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a:xfrm>
            <a:off x="8172450" y="6343650"/>
            <a:ext cx="2776537" cy="269875"/>
          </a:xfrm>
          <a:prstGeom prst="rect">
            <a:avLst/>
          </a:prstGeom>
        </p:spPr>
        <p:txBody>
          <a:bodyPr/>
          <a:lstStyle/>
          <a:p>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365125"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65125" y="1303338"/>
            <a:ext cx="7554913" cy="4478337"/>
          </a:xfrm>
        </p:spPr>
        <p:txBody>
          <a:bodyPr lIns="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55279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365125" y="1303338"/>
            <a:ext cx="3652838" cy="4477804"/>
          </a:xfrm>
          <a:prstGeom prst="roundRect">
            <a:avLst>
              <a:gd name="adj" fmla="val 4585"/>
            </a:avLst>
          </a:prstGeom>
          <a:solidFill>
            <a:schemeClr val="tx2"/>
          </a:solidFill>
          <a:ln>
            <a:noFill/>
          </a:ln>
        </p:spPr>
        <p:txBody>
          <a:bodyPr wrap="square">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365125"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a:xfrm>
            <a:off x="8172450" y="6343650"/>
            <a:ext cx="2776537" cy="269875"/>
          </a:xfrm>
          <a:prstGeom prst="rect">
            <a:avLst/>
          </a:prstGeom>
        </p:spPr>
        <p:txBody>
          <a:bodyPr/>
          <a:lstStyle/>
          <a:p>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4270374"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4270374" y="1303338"/>
            <a:ext cx="7554913" cy="4478337"/>
          </a:xfrm>
        </p:spPr>
        <p:txBody>
          <a:bodyPr lIns="25200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Shape 13">
            <a:extLst>
              <a:ext uri="{FF2B5EF4-FFF2-40B4-BE49-F238E27FC236}">
                <a16:creationId xmlns:a16="http://schemas.microsoft.com/office/drawing/2014/main" id="{17107491-B576-4FBA-DF55-410D54CA7B16}"/>
              </a:ext>
            </a:extLst>
          </p:cNvPr>
          <p:cNvSpPr/>
          <p:nvPr userDrawn="1"/>
        </p:nvSpPr>
        <p:spPr>
          <a:xfrm>
            <a:off x="4017963" y="1820564"/>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31805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6223000" y="1303338"/>
            <a:ext cx="5602288" cy="4488605"/>
          </a:xfrm>
          <a:prstGeom prst="roundRect">
            <a:avLst>
              <a:gd name="adj" fmla="val 4253"/>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365125" y="1303338"/>
            <a:ext cx="5601600" cy="4488605"/>
          </a:xfrm>
          <a:prstGeom prst="roundRect">
            <a:avLst>
              <a:gd name="adj" fmla="val 3915"/>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5"/>
          <p:cNvSpPr>
            <a:spLocks noGrp="1"/>
          </p:cNvSpPr>
          <p:nvPr>
            <p:ph type="body" sz="quarter" idx="31" hasCustomPrompt="1"/>
          </p:nvPr>
        </p:nvSpPr>
        <p:spPr>
          <a:xfrm>
            <a:off x="365125" y="5791943"/>
            <a:ext cx="5607050"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4" name="Text Placeholder 5"/>
          <p:cNvSpPr>
            <a:spLocks noGrp="1"/>
          </p:cNvSpPr>
          <p:nvPr>
            <p:ph type="body" sz="quarter" idx="20" hasCustomPrompt="1"/>
          </p:nvPr>
        </p:nvSpPr>
        <p:spPr>
          <a:xfrm>
            <a:off x="6216325" y="5792438"/>
            <a:ext cx="56089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a:xfrm>
            <a:off x="8172450" y="6343650"/>
            <a:ext cx="2776537" cy="26987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p:txBody>
          <a:bodyPr/>
          <a:lstStyle/>
          <a:p>
            <a:endParaRPr lang="en-GB"/>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p>
            <a:fld id="{9F9F533D-B52E-4A2F-BF72-0ADD2D94BD75}" type="slidenum">
              <a:rPr lang="en-GB" smtClean="0"/>
              <a:pPr/>
              <a:t>‹#›</a:t>
            </a:fld>
            <a:endParaRPr lang="en-GB"/>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532525" y="1454538"/>
            <a:ext cx="52668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6391644" y="1454538"/>
            <a:ext cx="52650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15" name="Title 1">
            <a:extLst>
              <a:ext uri="{FF2B5EF4-FFF2-40B4-BE49-F238E27FC236}">
                <a16:creationId xmlns:a16="http://schemas.microsoft.com/office/drawing/2014/main" id="{2B8AF01B-B7EE-69F0-3113-1E07C2D58722}"/>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6" name="Subtitle 2">
            <a:extLst>
              <a:ext uri="{FF2B5EF4-FFF2-40B4-BE49-F238E27FC236}">
                <a16:creationId xmlns:a16="http://schemas.microsoft.com/office/drawing/2014/main" id="{A10D87C1-85C7-40B7-3EF5-0997E04A30B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00DBE383-AB10-CC3B-D342-10443E02C9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4409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Video, Title and Subtitle (16x9)">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106790" y="1303338"/>
            <a:ext cx="7978421" cy="4487862"/>
          </a:xfrm>
          <a:prstGeom prst="roundRect">
            <a:avLst>
              <a:gd name="adj" fmla="val 3818"/>
            </a:avLst>
          </a:prstGeom>
          <a:solidFill>
            <a:schemeClr val="bg1">
              <a:lumMod val="95000"/>
            </a:schemeClr>
          </a:solidFill>
          <a:ln>
            <a:noFill/>
          </a:ln>
        </p:spPr>
        <p:txBody>
          <a:bodyPr lIns="108000" tIns="1008000">
            <a:normAutofit/>
          </a:bodyPr>
          <a:lstStyle>
            <a:lvl1pPr marL="0" indent="0" algn="ctr">
              <a:buNone/>
              <a:defRPr sz="2200" baseline="0">
                <a:solidFill>
                  <a:schemeClr val="tx1"/>
                </a:solidFill>
              </a:defRPr>
            </a:lvl1pPr>
          </a:lstStyle>
          <a:p>
            <a:r>
              <a:rPr lang="en-GB"/>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a:xfrm>
            <a:off x="8172450" y="6343650"/>
            <a:ext cx="2776537" cy="269875"/>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p:txBody>
          <a:bodyPr/>
          <a:lstStyle/>
          <a:p>
            <a:endParaRPr lang="en-GB"/>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p>
            <a:fld id="{9F9F533D-B52E-4A2F-BF72-0ADD2D94BD75}" type="slidenum">
              <a:rPr lang="en-GB" smtClean="0"/>
              <a:pPr/>
              <a:t>‹#›</a:t>
            </a:fld>
            <a:endParaRPr lang="en-GB"/>
          </a:p>
        </p:txBody>
      </p:sp>
      <p:sp>
        <p:nvSpPr>
          <p:cNvPr id="11" name="Title 1">
            <a:extLst>
              <a:ext uri="{FF2B5EF4-FFF2-40B4-BE49-F238E27FC236}">
                <a16:creationId xmlns:a16="http://schemas.microsoft.com/office/drawing/2014/main" id="{BF9DC526-9754-7DE6-EAC5-B9EB6B6E3CF3}"/>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F9C0347F-097D-6010-8D87-88D141F8B2F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Text Placeholder 5">
            <a:extLst>
              <a:ext uri="{FF2B5EF4-FFF2-40B4-BE49-F238E27FC236}">
                <a16:creationId xmlns:a16="http://schemas.microsoft.com/office/drawing/2014/main" id="{A123D2E9-B2C7-255F-E578-0BCEF8C8BFCD}"/>
              </a:ext>
            </a:extLst>
          </p:cNvPr>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5" name="Freeform: Shape 14">
            <a:extLst>
              <a:ext uri="{FF2B5EF4-FFF2-40B4-BE49-F238E27FC236}">
                <a16:creationId xmlns:a16="http://schemas.microsoft.com/office/drawing/2014/main" id="{73180677-148E-F381-0168-9327D51EF5C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60706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p>
            <a:fld id="{9F9F533D-B52E-4A2F-BF72-0ADD2D94BD75}" type="slidenum">
              <a:rPr lang="en-GB" smtClean="0"/>
              <a:pPr/>
              <a:t>‹#›</a:t>
            </a:fld>
            <a:endParaRPr lang="en-GB"/>
          </a:p>
        </p:txBody>
      </p:sp>
      <p:sp>
        <p:nvSpPr>
          <p:cNvPr id="5" name="Media Placeholder 5"/>
          <p:cNvSpPr>
            <a:spLocks noGrp="1" noChangeAspect="1"/>
          </p:cNvSpPr>
          <p:nvPr>
            <p:ph type="media" sz="quarter" idx="12" hasCustomPrompt="1"/>
          </p:nvPr>
        </p:nvSpPr>
        <p:spPr>
          <a:xfrm>
            <a:off x="242888" y="242888"/>
            <a:ext cx="11352439" cy="6384013"/>
          </a:xfrm>
          <a:prstGeom prst="roundRect">
            <a:avLst>
              <a:gd name="adj" fmla="val 2727"/>
            </a:avLst>
          </a:prstGeom>
          <a:solidFill>
            <a:schemeClr val="bg1">
              <a:lumMod val="95000"/>
            </a:schemeClr>
          </a:solidFill>
          <a:ln>
            <a:noFill/>
          </a:ln>
        </p:spPr>
        <p:txBody>
          <a:bodyPr lIns="108000" tIns="108000" bIns="1224000" anchor="ctr">
            <a:normAutofit/>
          </a:bodyPr>
          <a:lstStyle>
            <a:lvl1pPr marL="0" indent="0" algn="ctr">
              <a:buNone/>
              <a:defRPr sz="2200" i="0" baseline="0">
                <a:solidFill>
                  <a:schemeClr val="tx1"/>
                </a:solidFill>
              </a:defRPr>
            </a:lvl1pPr>
          </a:lstStyle>
          <a:p>
            <a:r>
              <a:rPr lang="en-GB"/>
              <a:t>[Click on the film icon to insert video]</a:t>
            </a:r>
          </a:p>
        </p:txBody>
      </p:sp>
    </p:spTree>
    <p:custDataLst>
      <p:tags r:id="rId1"/>
    </p:custDataLst>
    <p:extLst>
      <p:ext uri="{BB962C8B-B14F-4D97-AF65-F5344CB8AC3E}">
        <p14:creationId xmlns:p14="http://schemas.microsoft.com/office/powerpoint/2010/main" val="8733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8172451" y="1303338"/>
            <a:ext cx="3652838" cy="4787862"/>
          </a:xfrm>
          <a:prstGeom prst="roundRect">
            <a:avLst>
              <a:gd name="adj" fmla="val 4782"/>
            </a:avLst>
          </a:prstGeom>
          <a:solidFill>
            <a:schemeClr val="bg1">
              <a:lumMod val="95000"/>
            </a:schemeClr>
          </a:solidFill>
          <a:ln>
            <a:noFill/>
          </a:ln>
        </p:spPr>
        <p:txBody>
          <a:bodyPr lIns="180000" tIns="576000" bIns="72000" anchor="ctr">
            <a:noAutofit/>
          </a:bodyPr>
          <a:lstStyle>
            <a:lvl1pPr marL="0" indent="0" algn="ctr">
              <a:buNone/>
              <a:defRPr sz="2000" i="0" baseline="0">
                <a:solidFill>
                  <a:schemeClr val="tx1"/>
                </a:solidFill>
              </a:defRPr>
            </a:lvl1pPr>
          </a:lstStyle>
          <a:p>
            <a:r>
              <a:rPr lang="en-GB"/>
              <a:t>[Click here to insert image]</a:t>
            </a:r>
            <a:br>
              <a:rPr lang="en-GB"/>
            </a:br>
            <a:br>
              <a:rPr lang="en-GB"/>
            </a:br>
            <a:br>
              <a:rPr lang="en-GB"/>
            </a:br>
            <a:br>
              <a:rPr lang="en-GB"/>
            </a:br>
            <a:br>
              <a:rPr lang="en-GB"/>
            </a:br>
            <a:r>
              <a:rPr lang="en-GB"/>
              <a:t>[The image can then be scaled within the frame by using the ‘Crop’ feature in the ‘Picture Format’ tab of the ribbon.</a:t>
            </a:r>
            <a:r>
              <a:rPr lang="en-US"/>
              <a:t> Right click on image to add/edit alt text</a:t>
            </a:r>
            <a:r>
              <a:rPr lang="en-GB"/>
              <a:t>]</a:t>
            </a:r>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83489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8" name="Picture Placeholder 17">
            <a:extLst>
              <a:ext uri="{FF2B5EF4-FFF2-40B4-BE49-F238E27FC236}">
                <a16:creationId xmlns:a16="http://schemas.microsoft.com/office/drawing/2014/main" id="{E219C323-6E00-D14B-433A-AFFED48030D6}"/>
              </a:ext>
            </a:extLst>
          </p:cNvPr>
          <p:cNvSpPr>
            <a:spLocks noGrp="1"/>
          </p:cNvSpPr>
          <p:nvPr>
            <p:ph type="pic" sz="quarter" idx="14" hasCustomPrompt="1"/>
          </p:nvPr>
        </p:nvSpPr>
        <p:spPr>
          <a:xfrm>
            <a:off x="4270375" y="1303337"/>
            <a:ext cx="7554913" cy="4788000"/>
          </a:xfrm>
          <a:custGeom>
            <a:avLst/>
            <a:gdLst>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26638 w 7554913"/>
              <a:gd name="connsiteY8" fmla="*/ 1402309 h 4788000"/>
              <a:gd name="connsiteX9" fmla="*/ 807326 w 7554913"/>
              <a:gd name="connsiteY9" fmla="*/ 937371 h 4788000"/>
              <a:gd name="connsiteX10" fmla="*/ 850924 w 7554913"/>
              <a:gd name="connsiteY10" fmla="*/ 893772 h 4788000"/>
              <a:gd name="connsiteX11" fmla="*/ 850924 w 7554913"/>
              <a:gd name="connsiteY11" fmla="*/ 639447 h 4788000"/>
              <a:gd name="connsiteX12" fmla="*/ 1360669 w 7554913"/>
              <a:gd name="connsiteY12" fmla="*/ 12872 h 4788000"/>
              <a:gd name="connsiteX13" fmla="*/ 1482160 w 7554913"/>
              <a:gd name="connsiteY13" fmla="*/ 815 h 4788000"/>
              <a:gd name="connsiteX14" fmla="*/ 1697038 w 7554913"/>
              <a:gd name="connsiteY14" fmla="*/ 815 h 4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8000">
                <a:moveTo>
                  <a:pt x="1697038" y="0"/>
                </a:moveTo>
                <a:lnTo>
                  <a:pt x="7378379" y="0"/>
                </a:lnTo>
                <a:cubicBezTo>
                  <a:pt x="7475876" y="0"/>
                  <a:pt x="7554913" y="79037"/>
                  <a:pt x="7554913" y="176534"/>
                </a:cubicBezTo>
                <a:lnTo>
                  <a:pt x="7554913" y="4611466"/>
                </a:lnTo>
                <a:cubicBezTo>
                  <a:pt x="7554913" y="4708963"/>
                  <a:pt x="7475876" y="4788000"/>
                  <a:pt x="7378379" y="4788000"/>
                </a:cubicBezTo>
                <a:lnTo>
                  <a:pt x="176534" y="4788000"/>
                </a:lnTo>
                <a:cubicBezTo>
                  <a:pt x="79037" y="4788000"/>
                  <a:pt x="0" y="4708963"/>
                  <a:pt x="0" y="4611466"/>
                </a:cubicBezTo>
                <a:lnTo>
                  <a:pt x="0" y="1489211"/>
                </a:lnTo>
                <a:lnTo>
                  <a:pt x="26638" y="1402309"/>
                </a:lnTo>
                <a:cubicBezTo>
                  <a:pt x="160159" y="1094053"/>
                  <a:pt x="469438" y="948270"/>
                  <a:pt x="807326" y="937371"/>
                </a:cubicBezTo>
                <a:cubicBezTo>
                  <a:pt x="836392" y="937371"/>
                  <a:pt x="850924" y="915573"/>
                  <a:pt x="850924" y="893772"/>
                </a:cubicBezTo>
                <a:lnTo>
                  <a:pt x="850924" y="639447"/>
                </a:lnTo>
                <a:cubicBezTo>
                  <a:pt x="850924" y="327898"/>
                  <a:pt x="1067897" y="71983"/>
                  <a:pt x="1360669" y="12872"/>
                </a:cubicBezTo>
                <a:lnTo>
                  <a:pt x="1482160" y="815"/>
                </a:lnTo>
                <a:lnTo>
                  <a:pt x="1697038" y="815"/>
                </a:ln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A2B84926-EEA3-D13A-C1FB-3FEC18A73AF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E1464933-1F00-DED1-00C8-C81A38AE38F7}"/>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62DCCF40-1773-437E-7AB4-DDD201CB4D4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73613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Image and Text 3">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7" name="Picture Placeholder 16">
            <a:extLst>
              <a:ext uri="{FF2B5EF4-FFF2-40B4-BE49-F238E27FC236}">
                <a16:creationId xmlns:a16="http://schemas.microsoft.com/office/drawing/2014/main" id="{78DB8D52-5A42-AF02-A231-C38CC50C6F79}"/>
              </a:ext>
            </a:extLst>
          </p:cNvPr>
          <p:cNvSpPr>
            <a:spLocks noGrp="1"/>
          </p:cNvSpPr>
          <p:nvPr>
            <p:ph type="pic" sz="quarter" idx="14" hasCustomPrompt="1"/>
          </p:nvPr>
        </p:nvSpPr>
        <p:spPr>
          <a:xfrm>
            <a:off x="4270375" y="1303337"/>
            <a:ext cx="7554913" cy="4787900"/>
          </a:xfrm>
          <a:custGeom>
            <a:avLst/>
            <a:gdLst>
              <a:gd name="connsiteX0" fmla="*/ 176482 w 7554913"/>
              <a:gd name="connsiteY0" fmla="*/ 0 h 4787900"/>
              <a:gd name="connsiteX1" fmla="*/ 7378431 w 7554913"/>
              <a:gd name="connsiteY1" fmla="*/ 0 h 4787900"/>
              <a:gd name="connsiteX2" fmla="*/ 7554913 w 7554913"/>
              <a:gd name="connsiteY2" fmla="*/ 176482 h 4787900"/>
              <a:gd name="connsiteX3" fmla="*/ 7554913 w 7554913"/>
              <a:gd name="connsiteY3" fmla="*/ 4611418 h 4787900"/>
              <a:gd name="connsiteX4" fmla="*/ 7378431 w 7554913"/>
              <a:gd name="connsiteY4" fmla="*/ 4787900 h 4787900"/>
              <a:gd name="connsiteX5" fmla="*/ 176482 w 7554913"/>
              <a:gd name="connsiteY5" fmla="*/ 4787900 h 4787900"/>
              <a:gd name="connsiteX6" fmla="*/ 0 w 7554913"/>
              <a:gd name="connsiteY6" fmla="*/ 4611418 h 4787900"/>
              <a:gd name="connsiteX7" fmla="*/ 0 w 7554913"/>
              <a:gd name="connsiteY7" fmla="*/ 2799479 h 4787900"/>
              <a:gd name="connsiteX8" fmla="*/ 3012 w 7554913"/>
              <a:gd name="connsiteY8" fmla="*/ 2763995 h 4787900"/>
              <a:gd name="connsiteX9" fmla="*/ 415133 w 7554913"/>
              <a:gd name="connsiteY9" fmla="*/ 2402680 h 4787900"/>
              <a:gd name="connsiteX10" fmla="*/ 415133 w 7554913"/>
              <a:gd name="connsiteY10" fmla="*/ 2385217 h 4787900"/>
              <a:gd name="connsiteX11" fmla="*/ 3012 w 7554913"/>
              <a:gd name="connsiteY11" fmla="*/ 2023907 h 4787900"/>
              <a:gd name="connsiteX12" fmla="*/ 0 w 7554913"/>
              <a:gd name="connsiteY12" fmla="*/ 1988423 h 4787900"/>
              <a:gd name="connsiteX13" fmla="*/ 0 w 7554913"/>
              <a:gd name="connsiteY13" fmla="*/ 176482 h 4787900"/>
              <a:gd name="connsiteX14" fmla="*/ 176482 w 7554913"/>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7900">
                <a:moveTo>
                  <a:pt x="176482" y="0"/>
                </a:moveTo>
                <a:lnTo>
                  <a:pt x="7378431" y="0"/>
                </a:lnTo>
                <a:cubicBezTo>
                  <a:pt x="7475899" y="0"/>
                  <a:pt x="7554913" y="79014"/>
                  <a:pt x="7554913" y="176482"/>
                </a:cubicBezTo>
                <a:lnTo>
                  <a:pt x="7554913" y="4611418"/>
                </a:lnTo>
                <a:cubicBezTo>
                  <a:pt x="7554913" y="4708886"/>
                  <a:pt x="7475899" y="4787900"/>
                  <a:pt x="7378431" y="4787900"/>
                </a:cubicBezTo>
                <a:lnTo>
                  <a:pt x="176482" y="4787900"/>
                </a:lnTo>
                <a:cubicBezTo>
                  <a:pt x="79014" y="4787900"/>
                  <a:pt x="0" y="4708886"/>
                  <a:pt x="0" y="4611418"/>
                </a:cubicBezTo>
                <a:lnTo>
                  <a:pt x="0" y="2799479"/>
                </a:lnTo>
                <a:lnTo>
                  <a:pt x="3012" y="2763995"/>
                </a:lnTo>
                <a:cubicBezTo>
                  <a:pt x="35433" y="2581833"/>
                  <a:pt x="179824" y="2466853"/>
                  <a:pt x="415133" y="2402680"/>
                </a:cubicBezTo>
                <a:cubicBezTo>
                  <a:pt x="425612" y="2399188"/>
                  <a:pt x="425612" y="2388709"/>
                  <a:pt x="415133" y="2385217"/>
                </a:cubicBezTo>
                <a:cubicBezTo>
                  <a:pt x="179824" y="2321043"/>
                  <a:pt x="35433" y="2206068"/>
                  <a:pt x="3012" y="2023907"/>
                </a:cubicBezTo>
                <a:lnTo>
                  <a:pt x="0" y="1988423"/>
                </a:lnTo>
                <a:lnTo>
                  <a:pt x="0" y="176482"/>
                </a:lnTo>
                <a:cubicBezTo>
                  <a:pt x="0" y="79014"/>
                  <a:pt x="79014" y="0"/>
                  <a:pt x="176482" y="0"/>
                </a:cubicBez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D7744E32-9E6E-5A11-A7A0-D8AFCFEDB90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89AF8F91-23D2-DD88-482D-7FAFF27C513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9FB64EB2-7F66-5CCC-3945-F5156896877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48144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Image and Text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DFB8F13-AB38-63DB-D1F1-86B6EF73DD2A}"/>
              </a:ext>
            </a:extLst>
          </p:cNvPr>
          <p:cNvSpPr>
            <a:spLocks noGrp="1"/>
          </p:cNvSpPr>
          <p:nvPr>
            <p:ph type="pic" sz="quarter" idx="14" hasCustomPrompt="1"/>
          </p:nvPr>
        </p:nvSpPr>
        <p:spPr>
          <a:xfrm>
            <a:off x="8172451" y="242888"/>
            <a:ext cx="3652838" cy="5848312"/>
          </a:xfrm>
          <a:custGeom>
            <a:avLst/>
            <a:gdLst>
              <a:gd name="connsiteX0" fmla="*/ 190569 w 3652838"/>
              <a:gd name="connsiteY0" fmla="*/ 0 h 5848312"/>
              <a:gd name="connsiteX1" fmla="*/ 3462269 w 3652838"/>
              <a:gd name="connsiteY1" fmla="*/ 0 h 5848312"/>
              <a:gd name="connsiteX2" fmla="*/ 3652838 w 3652838"/>
              <a:gd name="connsiteY2" fmla="*/ 190569 h 5848312"/>
              <a:gd name="connsiteX3" fmla="*/ 3652838 w 3652838"/>
              <a:gd name="connsiteY3" fmla="*/ 5657743 h 5848312"/>
              <a:gd name="connsiteX4" fmla="*/ 3462269 w 3652838"/>
              <a:gd name="connsiteY4" fmla="*/ 5848312 h 5848312"/>
              <a:gd name="connsiteX5" fmla="*/ 190569 w 3652838"/>
              <a:gd name="connsiteY5" fmla="*/ 5848312 h 5848312"/>
              <a:gd name="connsiteX6" fmla="*/ 0 w 3652838"/>
              <a:gd name="connsiteY6" fmla="*/ 5657743 h 5848312"/>
              <a:gd name="connsiteX7" fmla="*/ 0 w 3652838"/>
              <a:gd name="connsiteY7" fmla="*/ 3402065 h 5848312"/>
              <a:gd name="connsiteX8" fmla="*/ 7373 w 3652838"/>
              <a:gd name="connsiteY8" fmla="*/ 3315183 h 5848312"/>
              <a:gd name="connsiteX9" fmla="*/ 442863 w 3652838"/>
              <a:gd name="connsiteY9" fmla="*/ 2933380 h 5848312"/>
              <a:gd name="connsiteX10" fmla="*/ 442863 w 3652838"/>
              <a:gd name="connsiteY10" fmla="*/ 2914928 h 5848312"/>
              <a:gd name="connsiteX11" fmla="*/ 7373 w 3652838"/>
              <a:gd name="connsiteY11" fmla="*/ 2533130 h 5848312"/>
              <a:gd name="connsiteX12" fmla="*/ 0 w 3652838"/>
              <a:gd name="connsiteY12" fmla="*/ 2446249 h 5848312"/>
              <a:gd name="connsiteX13" fmla="*/ 0 w 3652838"/>
              <a:gd name="connsiteY13" fmla="*/ 190569 h 5848312"/>
              <a:gd name="connsiteX14" fmla="*/ 190569 w 3652838"/>
              <a:gd name="connsiteY14" fmla="*/ 0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2838" h="5848312">
                <a:moveTo>
                  <a:pt x="190569" y="0"/>
                </a:moveTo>
                <a:lnTo>
                  <a:pt x="3462269" y="0"/>
                </a:lnTo>
                <a:cubicBezTo>
                  <a:pt x="3567517" y="0"/>
                  <a:pt x="3652838" y="85321"/>
                  <a:pt x="3652838" y="190569"/>
                </a:cubicBezTo>
                <a:lnTo>
                  <a:pt x="3652838" y="5657743"/>
                </a:lnTo>
                <a:cubicBezTo>
                  <a:pt x="3652838" y="5762991"/>
                  <a:pt x="3567517" y="5848312"/>
                  <a:pt x="3462269" y="5848312"/>
                </a:cubicBezTo>
                <a:lnTo>
                  <a:pt x="190569" y="5848312"/>
                </a:lnTo>
                <a:cubicBezTo>
                  <a:pt x="85321" y="5848312"/>
                  <a:pt x="0" y="5762991"/>
                  <a:pt x="0" y="5657743"/>
                </a:cubicBezTo>
                <a:lnTo>
                  <a:pt x="0" y="3402065"/>
                </a:lnTo>
                <a:lnTo>
                  <a:pt x="7373" y="3315183"/>
                </a:lnTo>
                <a:cubicBezTo>
                  <a:pt x="41632" y="3122692"/>
                  <a:pt x="194211" y="3001193"/>
                  <a:pt x="442863" y="2933380"/>
                </a:cubicBezTo>
                <a:cubicBezTo>
                  <a:pt x="453936" y="2929691"/>
                  <a:pt x="453936" y="2918617"/>
                  <a:pt x="442863" y="2914928"/>
                </a:cubicBezTo>
                <a:cubicBezTo>
                  <a:pt x="194211" y="2847115"/>
                  <a:pt x="41632" y="2725620"/>
                  <a:pt x="7373" y="2533130"/>
                </a:cubicBezTo>
                <a:lnTo>
                  <a:pt x="0" y="2446249"/>
                </a:lnTo>
                <a:lnTo>
                  <a:pt x="0" y="190569"/>
                </a:lnTo>
                <a:cubicBezTo>
                  <a:pt x="0" y="85321"/>
                  <a:pt x="85321" y="0"/>
                  <a:pt x="190569" y="0"/>
                </a:cubicBezTo>
                <a:close/>
              </a:path>
            </a:pathLst>
          </a:custGeom>
          <a:solidFill>
            <a:schemeClr val="bg1">
              <a:lumMod val="95000"/>
            </a:schemeClr>
          </a:solidFill>
          <a:ln>
            <a:noFill/>
          </a:ln>
        </p:spPr>
        <p:txBody>
          <a:bodyPr wrap="square" lIns="108000" tIns="576000" rIns="108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C102126E-B6A8-2921-6EF1-1AB371E2B266}"/>
              </a:ext>
            </a:extLst>
          </p:cNvPr>
          <p:cNvSpPr>
            <a:spLocks noGrp="1"/>
          </p:cNvSpPr>
          <p:nvPr>
            <p:ph type="title"/>
          </p:nvPr>
        </p:nvSpPr>
        <p:spPr>
          <a:xfrm>
            <a:off x="365126" y="242888"/>
            <a:ext cx="7554912"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6475D3A0-2D66-AC67-134B-77A55D269BD2}"/>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21FF2E9-41D3-FCB0-8100-2CB5AD7B06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27311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Image and Text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E2B43-F98E-82F3-DBAA-FC13402D7C79}"/>
              </a:ext>
            </a:extLst>
          </p:cNvPr>
          <p:cNvSpPr>
            <a:spLocks noGrp="1"/>
          </p:cNvSpPr>
          <p:nvPr>
            <p:ph type="pic" sz="quarter" idx="14" hasCustomPrompt="1"/>
          </p:nvPr>
        </p:nvSpPr>
        <p:spPr>
          <a:xfrm>
            <a:off x="4270375" y="242888"/>
            <a:ext cx="7554914" cy="5848312"/>
          </a:xfrm>
          <a:custGeom>
            <a:avLst/>
            <a:gdLst>
              <a:gd name="connsiteX0" fmla="*/ 2145019 w 7554914"/>
              <a:gd name="connsiteY0" fmla="*/ 0 h 5848312"/>
              <a:gd name="connsiteX1" fmla="*/ 7370751 w 7554914"/>
              <a:gd name="connsiteY1" fmla="*/ 0 h 5848312"/>
              <a:gd name="connsiteX2" fmla="*/ 7554914 w 7554914"/>
              <a:gd name="connsiteY2" fmla="*/ 184163 h 5848312"/>
              <a:gd name="connsiteX3" fmla="*/ 7554914 w 7554914"/>
              <a:gd name="connsiteY3" fmla="*/ 5664149 h 5848312"/>
              <a:gd name="connsiteX4" fmla="*/ 7370751 w 7554914"/>
              <a:gd name="connsiteY4" fmla="*/ 5848312 h 5848312"/>
              <a:gd name="connsiteX5" fmla="*/ 184163 w 7554914"/>
              <a:gd name="connsiteY5" fmla="*/ 5848312 h 5848312"/>
              <a:gd name="connsiteX6" fmla="*/ 0 w 7554914"/>
              <a:gd name="connsiteY6" fmla="*/ 5664149 h 5848312"/>
              <a:gd name="connsiteX7" fmla="*/ 0 w 7554914"/>
              <a:gd name="connsiteY7" fmla="*/ 2161063 h 5848312"/>
              <a:gd name="connsiteX8" fmla="*/ 38324 w 7554914"/>
              <a:gd name="connsiteY8" fmla="*/ 2036037 h 5848312"/>
              <a:gd name="connsiteX9" fmla="*/ 1172960 w 7554914"/>
              <a:gd name="connsiteY9" fmla="*/ 1360305 h 5848312"/>
              <a:gd name="connsiteX10" fmla="*/ 1236325 w 7554914"/>
              <a:gd name="connsiteY10" fmla="*/ 1296939 h 5848312"/>
              <a:gd name="connsiteX11" fmla="*/ 1236325 w 7554914"/>
              <a:gd name="connsiteY11" fmla="*/ 927309 h 5848312"/>
              <a:gd name="connsiteX12" fmla="*/ 1977178 w 7554914"/>
              <a:gd name="connsiteY12" fmla="*/ 16657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4914" h="5848312">
                <a:moveTo>
                  <a:pt x="2145019" y="0"/>
                </a:moveTo>
                <a:lnTo>
                  <a:pt x="7370751" y="0"/>
                </a:lnTo>
                <a:cubicBezTo>
                  <a:pt x="7472461" y="0"/>
                  <a:pt x="7554914" y="82453"/>
                  <a:pt x="7554914" y="184163"/>
                </a:cubicBezTo>
                <a:lnTo>
                  <a:pt x="7554914" y="5664149"/>
                </a:lnTo>
                <a:cubicBezTo>
                  <a:pt x="7554914" y="5765859"/>
                  <a:pt x="7472461" y="5848312"/>
                  <a:pt x="7370751" y="5848312"/>
                </a:cubicBezTo>
                <a:lnTo>
                  <a:pt x="184163" y="5848312"/>
                </a:lnTo>
                <a:cubicBezTo>
                  <a:pt x="82453" y="5848312"/>
                  <a:pt x="0" y="5765859"/>
                  <a:pt x="0" y="5664149"/>
                </a:cubicBezTo>
                <a:lnTo>
                  <a:pt x="0" y="2161063"/>
                </a:lnTo>
                <a:lnTo>
                  <a:pt x="38324" y="2036037"/>
                </a:lnTo>
                <a:cubicBezTo>
                  <a:pt x="232381" y="1588024"/>
                  <a:pt x="681881" y="1376146"/>
                  <a:pt x="1172960" y="1360305"/>
                </a:cubicBezTo>
                <a:cubicBezTo>
                  <a:pt x="1215204" y="1360305"/>
                  <a:pt x="1236325" y="1328624"/>
                  <a:pt x="1236325" y="1296939"/>
                </a:cubicBezTo>
                <a:lnTo>
                  <a:pt x="1236325" y="927309"/>
                </a:lnTo>
                <a:cubicBezTo>
                  <a:pt x="1236325" y="474509"/>
                  <a:pt x="1551669" y="102568"/>
                  <a:pt x="1977178" y="16657"/>
                </a:cubicBezTo>
                <a:close/>
              </a:path>
            </a:pathLst>
          </a:custGeom>
          <a:solidFill>
            <a:schemeClr val="bg1">
              <a:lumMod val="95000"/>
            </a:schemeClr>
          </a:solidFill>
          <a:ln>
            <a:noFill/>
          </a:ln>
        </p:spPr>
        <p:txBody>
          <a:bodyPr wrap="square" lIns="180000" tIns="576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9" name="Text Placeholder 6"/>
          <p:cNvSpPr>
            <a:spLocks noGrp="1"/>
          </p:cNvSpPr>
          <p:nvPr>
            <p:ph type="body" sz="quarter" idx="13" hasCustomPrompt="1"/>
          </p:nvPr>
        </p:nvSpPr>
        <p:spPr>
          <a:xfrm>
            <a:off x="365126" y="1304101"/>
            <a:ext cx="3652839"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6" y="5792400"/>
            <a:ext cx="3652993"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D08CFF33-B49E-9711-53F9-19D0CC0A16DD}"/>
              </a:ext>
            </a:extLst>
          </p:cNvPr>
          <p:cNvSpPr>
            <a:spLocks noGrp="1"/>
          </p:cNvSpPr>
          <p:nvPr>
            <p:ph type="title" hasCustomPrompt="1"/>
          </p:nvPr>
        </p:nvSpPr>
        <p:spPr>
          <a:xfrm>
            <a:off x="365126" y="242888"/>
            <a:ext cx="3905250" cy="430887"/>
          </a:xfrm>
        </p:spPr>
        <p:txBody>
          <a:bodyPr/>
          <a:lstStyle>
            <a:lvl1pPr>
              <a:defRPr/>
            </a:lvl1pPr>
          </a:lstStyle>
          <a:p>
            <a:r>
              <a:rPr lang="en-US"/>
              <a:t>Click to add title</a:t>
            </a:r>
          </a:p>
        </p:txBody>
      </p:sp>
      <p:sp>
        <p:nvSpPr>
          <p:cNvPr id="13" name="Subtitle 2">
            <a:extLst>
              <a:ext uri="{FF2B5EF4-FFF2-40B4-BE49-F238E27FC236}">
                <a16:creationId xmlns:a16="http://schemas.microsoft.com/office/drawing/2014/main" id="{FA3CE1FB-D5F5-92E1-9D34-DB8E8889C90B}"/>
              </a:ext>
            </a:extLst>
          </p:cNvPr>
          <p:cNvSpPr>
            <a:spLocks noGrp="1"/>
          </p:cNvSpPr>
          <p:nvPr>
            <p:ph type="subTitle" idx="1" hasCustomPrompt="1"/>
          </p:nvPr>
        </p:nvSpPr>
        <p:spPr>
          <a:xfrm>
            <a:off x="365125" y="694950"/>
            <a:ext cx="39052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B91AF96-43AB-49E0-5AA2-71826DA9639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95289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Image and Text with Subheading">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2100262"/>
            <a:ext cx="3652838" cy="3692137"/>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a:xfrm>
            <a:off x="8172450" y="6343650"/>
            <a:ext cx="2776537" cy="26987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25" name="Text Placeholder 24">
            <a:extLst>
              <a:ext uri="{FF2B5EF4-FFF2-40B4-BE49-F238E27FC236}">
                <a16:creationId xmlns:a16="http://schemas.microsoft.com/office/drawing/2014/main" id="{0FC42DF1-9B7E-9A5C-E40E-35292FD97B55}"/>
              </a:ext>
            </a:extLst>
          </p:cNvPr>
          <p:cNvSpPr>
            <a:spLocks noGrp="1"/>
          </p:cNvSpPr>
          <p:nvPr>
            <p:ph type="body" sz="quarter" idx="32" hasCustomPrompt="1"/>
          </p:nvPr>
        </p:nvSpPr>
        <p:spPr>
          <a:xfrm>
            <a:off x="365126" y="1303338"/>
            <a:ext cx="3480970" cy="796925"/>
          </a:xfrm>
        </p:spPr>
        <p:txBody>
          <a:bodyPr lIns="0" tIns="72000" rIns="0" bIns="72000">
            <a:noAutofit/>
          </a:bodyPr>
          <a:lstStyle>
            <a:lvl1pPr marL="0" indent="0">
              <a:buNone/>
              <a:defRPr sz="2400" b="1">
                <a:solidFill>
                  <a:schemeClr val="tx2"/>
                </a:solidFill>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edit subheading text</a:t>
            </a:r>
            <a:endParaRPr lang="en-GB"/>
          </a:p>
        </p:txBody>
      </p:sp>
      <p:sp>
        <p:nvSpPr>
          <p:cNvPr id="19" name="Picture Placeholder 18">
            <a:extLst>
              <a:ext uri="{FF2B5EF4-FFF2-40B4-BE49-F238E27FC236}">
                <a16:creationId xmlns:a16="http://schemas.microsoft.com/office/drawing/2014/main" id="{842A83F9-173D-2F5C-840B-653949B4C528}"/>
              </a:ext>
            </a:extLst>
          </p:cNvPr>
          <p:cNvSpPr>
            <a:spLocks noGrp="1"/>
          </p:cNvSpPr>
          <p:nvPr>
            <p:ph type="pic" sz="quarter" idx="14" hasCustomPrompt="1"/>
          </p:nvPr>
        </p:nvSpPr>
        <p:spPr>
          <a:xfrm>
            <a:off x="3848179" y="1303337"/>
            <a:ext cx="7977108" cy="4787900"/>
          </a:xfrm>
          <a:custGeom>
            <a:avLst/>
            <a:gdLst>
              <a:gd name="connsiteX0" fmla="*/ 594703 w 7977108"/>
              <a:gd name="connsiteY0" fmla="*/ 0 h 4787900"/>
              <a:gd name="connsiteX1" fmla="*/ 7804600 w 7977108"/>
              <a:gd name="connsiteY1" fmla="*/ 0 h 4787900"/>
              <a:gd name="connsiteX2" fmla="*/ 7977108 w 7977108"/>
              <a:gd name="connsiteY2" fmla="*/ 172508 h 4787900"/>
              <a:gd name="connsiteX3" fmla="*/ 7977108 w 7977108"/>
              <a:gd name="connsiteY3" fmla="*/ 4615392 h 4787900"/>
              <a:gd name="connsiteX4" fmla="*/ 7804600 w 7977108"/>
              <a:gd name="connsiteY4" fmla="*/ 4787900 h 4787900"/>
              <a:gd name="connsiteX5" fmla="*/ 594703 w 7977108"/>
              <a:gd name="connsiteY5" fmla="*/ 4787900 h 4787900"/>
              <a:gd name="connsiteX6" fmla="*/ 422195 w 7977108"/>
              <a:gd name="connsiteY6" fmla="*/ 4615392 h 4787900"/>
              <a:gd name="connsiteX7" fmla="*/ 422195 w 7977108"/>
              <a:gd name="connsiteY7" fmla="*/ 1002316 h 4787900"/>
              <a:gd name="connsiteX8" fmla="*/ 419981 w 7977108"/>
              <a:gd name="connsiteY8" fmla="*/ 976226 h 4787900"/>
              <a:gd name="connsiteX9" fmla="*/ 7859 w 7977108"/>
              <a:gd name="connsiteY9" fmla="*/ 614915 h 4787900"/>
              <a:gd name="connsiteX10" fmla="*/ 7859 w 7977108"/>
              <a:gd name="connsiteY10" fmla="*/ 597453 h 4787900"/>
              <a:gd name="connsiteX11" fmla="*/ 419981 w 7977108"/>
              <a:gd name="connsiteY11" fmla="*/ 236137 h 4787900"/>
              <a:gd name="connsiteX12" fmla="*/ 422195 w 7977108"/>
              <a:gd name="connsiteY12" fmla="*/ 210041 h 4787900"/>
              <a:gd name="connsiteX13" fmla="*/ 422195 w 7977108"/>
              <a:gd name="connsiteY13" fmla="*/ 172508 h 4787900"/>
              <a:gd name="connsiteX14" fmla="*/ 594703 w 7977108"/>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7108" h="4787900">
                <a:moveTo>
                  <a:pt x="594703" y="0"/>
                </a:moveTo>
                <a:lnTo>
                  <a:pt x="7804600" y="0"/>
                </a:lnTo>
                <a:cubicBezTo>
                  <a:pt x="7899874" y="0"/>
                  <a:pt x="7977108" y="77234"/>
                  <a:pt x="7977108" y="172508"/>
                </a:cubicBezTo>
                <a:lnTo>
                  <a:pt x="7977108" y="4615392"/>
                </a:lnTo>
                <a:cubicBezTo>
                  <a:pt x="7977108" y="4710666"/>
                  <a:pt x="7899874" y="4787900"/>
                  <a:pt x="7804600" y="4787900"/>
                </a:cubicBezTo>
                <a:lnTo>
                  <a:pt x="594703" y="4787900"/>
                </a:lnTo>
                <a:cubicBezTo>
                  <a:pt x="499429" y="4787900"/>
                  <a:pt x="422195" y="4710666"/>
                  <a:pt x="422195" y="4615392"/>
                </a:cubicBezTo>
                <a:lnTo>
                  <a:pt x="422195" y="1002316"/>
                </a:lnTo>
                <a:lnTo>
                  <a:pt x="419981" y="976226"/>
                </a:lnTo>
                <a:cubicBezTo>
                  <a:pt x="387560" y="794064"/>
                  <a:pt x="243169" y="679089"/>
                  <a:pt x="7859" y="614915"/>
                </a:cubicBezTo>
                <a:cubicBezTo>
                  <a:pt x="-2620" y="611423"/>
                  <a:pt x="-2620" y="600944"/>
                  <a:pt x="7859" y="597453"/>
                </a:cubicBezTo>
                <a:cubicBezTo>
                  <a:pt x="243169" y="533278"/>
                  <a:pt x="387560" y="418299"/>
                  <a:pt x="419981" y="236137"/>
                </a:cubicBezTo>
                <a:lnTo>
                  <a:pt x="422195" y="210041"/>
                </a:lnTo>
                <a:lnTo>
                  <a:pt x="422195" y="172508"/>
                </a:lnTo>
                <a:cubicBezTo>
                  <a:pt x="422195" y="77234"/>
                  <a:pt x="499429" y="0"/>
                  <a:pt x="594703" y="0"/>
                </a:cubicBezTo>
                <a:close/>
              </a:path>
            </a:pathLst>
          </a:custGeom>
          <a:solidFill>
            <a:schemeClr val="bg1">
              <a:lumMod val="95000"/>
            </a:schemeClr>
          </a:solidFill>
          <a:ln>
            <a:noFill/>
          </a:ln>
        </p:spPr>
        <p:txBody>
          <a:bodyPr wrap="square" lIns="900000" tIns="216000" rIns="540000" bIns="72000" anchor="ctr">
            <a:noAutofit/>
          </a:bodyPr>
          <a:lstStyle>
            <a:lvl1pPr marL="0" indent="0" algn="ctr">
              <a:lnSpc>
                <a:spcPct val="100000"/>
              </a:lnSpc>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11" name="Title 1">
            <a:extLst>
              <a:ext uri="{FF2B5EF4-FFF2-40B4-BE49-F238E27FC236}">
                <a16:creationId xmlns:a16="http://schemas.microsoft.com/office/drawing/2014/main" id="{7E92BEDA-CC1A-B239-4AEA-C3F37E21462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0750812B-2C47-57D4-77B8-4674E64952E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DE5D052-D1E8-918C-87BF-6E3142B87FE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268987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wo Image and Text 1">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6" y="1303338"/>
            <a:ext cx="560228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6223001" y="1303338"/>
            <a:ext cx="5602288" cy="2049077"/>
          </a:xfrm>
          <a:prstGeom prst="roundRect">
            <a:avLst>
              <a:gd name="adj" fmla="val 8542"/>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21" name="Text Placeholder 7"/>
          <p:cNvSpPr>
            <a:spLocks noGrp="1"/>
          </p:cNvSpPr>
          <p:nvPr>
            <p:ph type="body" sz="quarter" idx="26" hasCustomPrompt="1"/>
          </p:nvPr>
        </p:nvSpPr>
        <p:spPr>
          <a:xfrm>
            <a:off x="6223001" y="3383480"/>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noChangeAspect="1"/>
          </p:cNvSpPr>
          <p:nvPr>
            <p:ph type="pic" sz="quarter" idx="27" hasCustomPrompt="1"/>
          </p:nvPr>
        </p:nvSpPr>
        <p:spPr>
          <a:xfrm>
            <a:off x="6223001" y="3713345"/>
            <a:ext cx="5602288" cy="2048029"/>
          </a:xfrm>
          <a:prstGeom prst="roundRect">
            <a:avLst>
              <a:gd name="adj" fmla="val 8498"/>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36" name="Text Placeholder 7"/>
          <p:cNvSpPr>
            <a:spLocks noGrp="1"/>
          </p:cNvSpPr>
          <p:nvPr>
            <p:ph type="body" sz="quarter" idx="28" hasCustomPrompt="1"/>
          </p:nvPr>
        </p:nvSpPr>
        <p:spPr>
          <a:xfrm>
            <a:off x="6223001" y="5792438"/>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a:xfrm>
            <a:off x="8172450" y="6343650"/>
            <a:ext cx="2776537" cy="269875"/>
          </a:xfrm>
          <a:prstGeom prst="rect">
            <a:avLst/>
          </a:prstGeom>
        </p:spPr>
        <p:txBody>
          <a:bodyPr/>
          <a:lstStyle>
            <a:lvl1pPr algn="r">
              <a:defRPr/>
            </a:lvl1pPr>
          </a:lstStyle>
          <a:p>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A6A279A2-5C44-FF2E-B384-6E6E2D4B392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AA0BC10E-676C-5CAF-16CC-96A54F223F7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C5935EB-46DA-41B4-C62C-331192886E84}"/>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89779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Image and Text 2">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5" y="1303338"/>
            <a:ext cx="365283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4270375" y="1303338"/>
            <a:ext cx="3649663" cy="4471820"/>
          </a:xfrm>
          <a:prstGeom prst="roundRect">
            <a:avLst>
              <a:gd name="adj" fmla="val 4843"/>
            </a:avLst>
          </a:prstGeom>
          <a:solidFill>
            <a:schemeClr val="bg1">
              <a:lumMod val="95000"/>
            </a:schemeClr>
          </a:solidFill>
          <a:ln>
            <a:noFill/>
          </a:ln>
        </p:spPr>
        <p:txBody>
          <a:bodyPr lIns="0" tIns="180000" rIns="0" bIns="72000" anchor="ctr">
            <a:norm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21" name="Text Placeholder 7"/>
          <p:cNvSpPr>
            <a:spLocks noGrp="1"/>
          </p:cNvSpPr>
          <p:nvPr>
            <p:ph type="body" sz="quarter" idx="26" hasCustomPrompt="1"/>
          </p:nvPr>
        </p:nvSpPr>
        <p:spPr>
          <a:xfrm>
            <a:off x="4270376" y="5790465"/>
            <a:ext cx="3650970"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p:cNvSpPr>
          <p:nvPr>
            <p:ph type="pic" sz="quarter" idx="27" hasCustomPrompt="1"/>
          </p:nvPr>
        </p:nvSpPr>
        <p:spPr>
          <a:xfrm>
            <a:off x="8172450" y="1303338"/>
            <a:ext cx="3650400" cy="4471200"/>
          </a:xfrm>
          <a:prstGeom prst="roundRect">
            <a:avLst>
              <a:gd name="adj" fmla="val 5084"/>
            </a:avLst>
          </a:prstGeom>
          <a:solidFill>
            <a:schemeClr val="bg1">
              <a:lumMod val="95000"/>
            </a:schemeClr>
          </a:solidFill>
          <a:ln>
            <a:noFill/>
          </a:ln>
        </p:spPr>
        <p:txBody>
          <a:bodyPr lIns="0" tIns="180000" rIns="0" bIns="72000" anchor="ctr">
            <a:norm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36" name="Text Placeholder 7"/>
          <p:cNvSpPr>
            <a:spLocks noGrp="1"/>
          </p:cNvSpPr>
          <p:nvPr>
            <p:ph type="body" sz="quarter" idx="28" hasCustomPrompt="1"/>
          </p:nvPr>
        </p:nvSpPr>
        <p:spPr>
          <a:xfrm>
            <a:off x="8172450" y="5792438"/>
            <a:ext cx="3652838"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a:xfrm>
            <a:off x="8172450" y="6343650"/>
            <a:ext cx="2776537" cy="269875"/>
          </a:xfrm>
          <a:prstGeom prst="rect">
            <a:avLst/>
          </a:prstGeom>
        </p:spPr>
        <p:txBody>
          <a:bodyPr/>
          <a:lstStyle>
            <a:lvl1pPr algn="r">
              <a:defRPr/>
            </a:lvl1pPr>
          </a:lstStyle>
          <a:p>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62258698-286C-88FD-70CB-ECDC7EEFE76B}"/>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9D5C8553-9D06-642B-D0A0-1E6DF4F5CE6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6C8E6EBF-1077-88CA-250A-BC3D173D625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400156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a:xfrm>
            <a:off x="8172450" y="6343650"/>
            <a:ext cx="2776537" cy="26987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5125" y="5792400"/>
            <a:ext cx="11460163" cy="298800"/>
          </a:xfrm>
        </p:spPr>
        <p:txBody>
          <a:bodyPr lIns="0" tIns="0" rIns="0" bIns="0" anchor="b">
            <a:noAutofit/>
          </a:bodyPr>
          <a:lstStyle>
            <a:lvl1pPr marL="0" indent="0">
              <a:lnSpc>
                <a:spcPct val="80000"/>
              </a:lnSpc>
              <a:spcBef>
                <a:spcPts val="0"/>
              </a:spcBef>
              <a:spcAft>
                <a:spcPts val="0"/>
              </a:spcAft>
              <a:buNone/>
              <a:defRPr sz="9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365119" y="1303338"/>
            <a:ext cx="11459625" cy="4489450"/>
          </a:xfrm>
        </p:spPr>
        <p:txBody>
          <a:bodyPr lIns="0" rIns="0">
            <a:noAutofit/>
          </a:bodyPr>
          <a:lstStyle>
            <a:lvl1pPr>
              <a:defRPr/>
            </a:lvl1pPr>
          </a:lstStyle>
          <a:p>
            <a:r>
              <a:rPr lang="en-GB"/>
              <a:t>Click TABLE icon to insert table.</a:t>
            </a:r>
          </a:p>
        </p:txBody>
      </p:sp>
      <p:sp>
        <p:nvSpPr>
          <p:cNvPr id="10" name="Title 1">
            <a:extLst>
              <a:ext uri="{FF2B5EF4-FFF2-40B4-BE49-F238E27FC236}">
                <a16:creationId xmlns:a16="http://schemas.microsoft.com/office/drawing/2014/main" id="{F7A4EB32-D948-C409-F1E5-9F712310D5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1E30107F-6B57-65E7-BD35-CCB493B8D6D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F611BFB-31C6-6656-90B9-BB1C81967B2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0131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a:xfrm>
            <a:off x="8172450" y="6343650"/>
            <a:ext cx="2776537" cy="26987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6713"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365125" y="1303338"/>
            <a:ext cx="11460163" cy="4489062"/>
          </a:xfrm>
        </p:spPr>
        <p:txBody>
          <a:bodyPr lIns="0" rIns="0">
            <a:noAutofit/>
          </a:bodyPr>
          <a:lstStyle>
            <a:lvl1pPr>
              <a:defRPr/>
            </a:lvl1pPr>
          </a:lstStyle>
          <a:p>
            <a:r>
              <a:rPr lang="en-GB"/>
              <a:t>Click CHART icons to insert chart.</a:t>
            </a:r>
            <a:br>
              <a:rPr lang="en-GB"/>
            </a:br>
            <a:r>
              <a:rPr lang="en-US"/>
              <a:t>Please ensure your chart title, legend, x and y axis titles are minimum 12 pt, Arial black for accessibility. </a:t>
            </a:r>
          </a:p>
          <a:p>
            <a:endParaRPr lang="en-GB"/>
          </a:p>
          <a:p>
            <a:endParaRPr lang="en-GB"/>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7674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a:xfrm>
            <a:off x="8172450" y="6343650"/>
            <a:ext cx="2776537" cy="269875"/>
          </a:xfrm>
          <a:prstGeom prst="rect">
            <a:avLst/>
          </a:prstGeom>
        </p:spPr>
        <p:txBody>
          <a:bodyPr/>
          <a:lstStyle/>
          <a:p>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40599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DFB0EC8B-993B-9701-B3D4-2FBFA2652AA7}"/>
              </a:ext>
            </a:extLst>
          </p:cNvPr>
          <p:cNvSpPr>
            <a:spLocks noGrp="1"/>
          </p:cNvSpPr>
          <p:nvPr>
            <p:ph type="dt" sz="half" idx="11"/>
          </p:nvPr>
        </p:nvSpPr>
        <p:spPr>
          <a:xfrm>
            <a:off x="8172450" y="6343650"/>
            <a:ext cx="2776537" cy="269875"/>
          </a:xfrm>
          <a:prstGeom prst="rect">
            <a:avLst/>
          </a:prstGeom>
        </p:spPr>
        <p:txBody>
          <a:bodyPr/>
          <a:lstStyle>
            <a:lvl1pPr>
              <a:defRPr>
                <a:solidFill>
                  <a:schemeClr val="bg1"/>
                </a:solidFill>
              </a:defRPr>
            </a:lvl1pPr>
          </a:lstStyle>
          <a:p>
            <a:endParaRPr lang="en-GB"/>
          </a:p>
        </p:txBody>
      </p:sp>
      <p:sp>
        <p:nvSpPr>
          <p:cNvPr id="11" name="Footer Placeholder 10">
            <a:extLst>
              <a:ext uri="{FF2B5EF4-FFF2-40B4-BE49-F238E27FC236}">
                <a16:creationId xmlns:a16="http://schemas.microsoft.com/office/drawing/2014/main" id="{F4B64CB0-473B-DCCB-4EF6-AD2596727230}"/>
              </a:ext>
            </a:extLst>
          </p:cNvPr>
          <p:cNvSpPr>
            <a:spLocks noGrp="1"/>
          </p:cNvSpPr>
          <p:nvPr>
            <p:ph type="ftr" sz="quarter" idx="12"/>
          </p:nvPr>
        </p:nvSpPr>
        <p:spPr/>
        <p:txBody>
          <a:bodyPr/>
          <a:lstStyle>
            <a:lvl1pPr>
              <a:defRPr>
                <a:solidFill>
                  <a:schemeClr val="bg1"/>
                </a:solidFill>
              </a:defRPr>
            </a:lvl1pPr>
          </a:lstStyle>
          <a:p>
            <a:endParaRPr lang="en-GB"/>
          </a:p>
        </p:txBody>
      </p:sp>
      <p:sp>
        <p:nvSpPr>
          <p:cNvPr id="12" name="Slide Number Placeholder 11">
            <a:extLst>
              <a:ext uri="{FF2B5EF4-FFF2-40B4-BE49-F238E27FC236}">
                <a16:creationId xmlns:a16="http://schemas.microsoft.com/office/drawing/2014/main" id="{C70C223B-EC3F-01A9-ECD3-7E6A591C405E}"/>
              </a:ext>
            </a:extLst>
          </p:cNvPr>
          <p:cNvSpPr>
            <a:spLocks noGrp="1"/>
          </p:cNvSpPr>
          <p:nvPr>
            <p:ph type="sldNum" sz="quarter" idx="13"/>
          </p:nvPr>
        </p:nvSpPr>
        <p:spPr/>
        <p:txBody>
          <a:bodyPr/>
          <a:lstStyle>
            <a:lvl1pPr>
              <a:defRPr>
                <a:solidFill>
                  <a:schemeClr val="bg1"/>
                </a:solidFill>
              </a:defRPr>
            </a:lvl1pPr>
          </a:lstStyle>
          <a:p>
            <a:fld id="{9F9F533D-B52E-4A2F-BF72-0ADD2D94BD75}" type="slidenum">
              <a:rPr lang="en-GB" smtClean="0"/>
              <a:pPr/>
              <a:t>‹#›</a:t>
            </a:fld>
            <a:endParaRPr lang="en-GB"/>
          </a:p>
        </p:txBody>
      </p:sp>
      <p:sp>
        <p:nvSpPr>
          <p:cNvPr id="13" name="Text Placeholder 2">
            <a:extLst>
              <a:ext uri="{FF2B5EF4-FFF2-40B4-BE49-F238E27FC236}">
                <a16:creationId xmlns:a16="http://schemas.microsoft.com/office/drawing/2014/main" id="{B3466546-C07E-BFBF-4B2F-E4D299013F56}"/>
              </a:ext>
            </a:extLst>
          </p:cNvPr>
          <p:cNvSpPr>
            <a:spLocks noGrp="1"/>
          </p:cNvSpPr>
          <p:nvPr>
            <p:ph type="body" sz="quarter" idx="33" hasCustomPrompt="1"/>
          </p:nvPr>
        </p:nvSpPr>
        <p:spPr>
          <a:xfrm>
            <a:off x="364800" y="5792400"/>
            <a:ext cx="11460164" cy="298800"/>
          </a:xfrm>
        </p:spPr>
        <p:txBody>
          <a:bodyPr lIns="0" tIns="72000" rIns="0" bIns="72000" anchor="b">
            <a:noAutofit/>
          </a:bodyPr>
          <a:lstStyle>
            <a:lvl1pPr marL="0" indent="0">
              <a:buNone/>
              <a:defRPr sz="1200">
                <a:solidFill>
                  <a:schemeClr val="bg1"/>
                </a:solidFill>
              </a:defRPr>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pic>
        <p:nvPicPr>
          <p:cNvPr id="6" name="Graphic 5">
            <a:extLst>
              <a:ext uri="{FF2B5EF4-FFF2-40B4-BE49-F238E27FC236}">
                <a16:creationId xmlns:a16="http://schemas.microsoft.com/office/drawing/2014/main" id="{A8F5241F-6CBA-AE82-8AEE-138E90E20FA2}"/>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7328" t="12162" r="1499" b="12843"/>
          <a:stretch/>
        </p:blipFill>
        <p:spPr>
          <a:xfrm>
            <a:off x="219299" y="6191252"/>
            <a:ext cx="1215582" cy="563804"/>
          </a:xfrm>
          <a:prstGeom prst="rect">
            <a:avLst/>
          </a:prstGeom>
        </p:spPr>
      </p:pic>
      <p:sp>
        <p:nvSpPr>
          <p:cNvPr id="9" name="Title 1">
            <a:extLst>
              <a:ext uri="{FF2B5EF4-FFF2-40B4-BE49-F238E27FC236}">
                <a16:creationId xmlns:a16="http://schemas.microsoft.com/office/drawing/2014/main" id="{70C54E86-8E74-E1E1-9919-BF95D8B21B8F}"/>
              </a:ext>
            </a:extLst>
          </p:cNvPr>
          <p:cNvSpPr>
            <a:spLocks noGrp="1"/>
          </p:cNvSpPr>
          <p:nvPr>
            <p:ph type="title"/>
          </p:nvPr>
        </p:nvSpPr>
        <p:spPr>
          <a:xfrm>
            <a:off x="365125" y="242888"/>
            <a:ext cx="11460163" cy="430887"/>
          </a:xfrm>
        </p:spPr>
        <p:txBody>
          <a:bodyPr/>
          <a:lstStyle>
            <a:lvl1pPr>
              <a:defRPr>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5936C739-784E-0B16-D78E-DAACEC459BE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A8BE41CA-ABEC-55CB-D62E-31831DAD300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56838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a:xfrm>
            <a:off x="8172450" y="6343650"/>
            <a:ext cx="2776537" cy="269875"/>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7" name="Text Placeholder 6">
            <a:extLst>
              <a:ext uri="{FF2B5EF4-FFF2-40B4-BE49-F238E27FC236}">
                <a16:creationId xmlns:a16="http://schemas.microsoft.com/office/drawing/2014/main" id="{F2A2858F-078E-2E59-C8A6-5102082DA345}"/>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Tree>
    <p:custDataLst>
      <p:tags r:id="rId1"/>
    </p:custDataLst>
    <p:extLst>
      <p:ext uri="{BB962C8B-B14F-4D97-AF65-F5344CB8AC3E}">
        <p14:creationId xmlns:p14="http://schemas.microsoft.com/office/powerpoint/2010/main" val="349371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3235800"/>
            <a:ext cx="11460163" cy="1260000"/>
          </a:xfrm>
        </p:spPr>
        <p:txBody>
          <a:bodyPr>
            <a:norm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514654"/>
            <a:ext cx="11460164" cy="475200"/>
          </a:xfrm>
          <a:prstGeom prst="rect">
            <a:avLst/>
          </a:prstGeom>
        </p:spPr>
        <p:txBody>
          <a:bodyPr wrap="square" lIns="0" tIns="0" rIns="0" bIns="0" anchor="t" anchorCtr="0">
            <a:normAutofit/>
          </a:bodyPr>
          <a:lstStyle>
            <a:lvl1pPr marL="0" indent="0" algn="l">
              <a:spcBef>
                <a:spcPts val="0"/>
              </a:spcBef>
              <a:spcAft>
                <a:spcPts val="0"/>
              </a:spcAft>
              <a:buNone/>
              <a:defRPr sz="2800" i="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7175" y="5967611"/>
            <a:ext cx="1401150" cy="422366"/>
          </a:xfrm>
          <a:prstGeom prst="rect">
            <a:avLst/>
          </a:prstGeom>
        </p:spPr>
      </p:pic>
    </p:spTree>
    <p:extLst>
      <p:ext uri="{BB962C8B-B14F-4D97-AF65-F5344CB8AC3E}">
        <p14:creationId xmlns:p14="http://schemas.microsoft.com/office/powerpoint/2010/main" val="11413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5DD1F-ADCE-21F5-3B42-348B73562E77}"/>
              </a:ext>
            </a:extLst>
          </p:cNvPr>
          <p:cNvSpPr>
            <a:spLocks noGrp="1"/>
          </p:cNvSpPr>
          <p:nvPr>
            <p:ph type="title" hasCustomPrompt="1"/>
          </p:nvPr>
        </p:nvSpPr>
        <p:spPr>
          <a:xfrm>
            <a:off x="365125" y="3235800"/>
            <a:ext cx="8651875" cy="1260000"/>
          </a:xfrm>
        </p:spPr>
        <p:txBody>
          <a:bodyPr>
            <a:normAutofit/>
          </a:bodyPr>
          <a:lstStyle>
            <a:lvl1pPr>
              <a:defRPr sz="3600">
                <a:solidFill>
                  <a:schemeClr val="bg1"/>
                </a:solidFill>
              </a:defRPr>
            </a:lvl1pPr>
          </a:lstStyle>
          <a:p>
            <a:r>
              <a:rPr lang="en-US"/>
              <a:t>Click to enter section header title</a:t>
            </a:r>
          </a:p>
        </p:txBody>
      </p:sp>
      <p:sp>
        <p:nvSpPr>
          <p:cNvPr id="7" name="Subtitle 2">
            <a:extLst>
              <a:ext uri="{FF2B5EF4-FFF2-40B4-BE49-F238E27FC236}">
                <a16:creationId xmlns:a16="http://schemas.microsoft.com/office/drawing/2014/main" id="{1A65F606-CDCB-0367-61AA-199FECCB3A72}"/>
              </a:ext>
            </a:extLst>
          </p:cNvPr>
          <p:cNvSpPr>
            <a:spLocks noGrp="1"/>
          </p:cNvSpPr>
          <p:nvPr>
            <p:ph type="subTitle" idx="1" hasCustomPrompt="1"/>
          </p:nvPr>
        </p:nvSpPr>
        <p:spPr>
          <a:xfrm>
            <a:off x="365125" y="4514654"/>
            <a:ext cx="8651876" cy="475200"/>
          </a:xfrm>
          <a:prstGeom prst="rect">
            <a:avLst/>
          </a:prstGeom>
        </p:spPr>
        <p:txBody>
          <a:bodyPr wrap="square" lIns="0" tIns="0" rIns="0" bIns="0" anchor="t" anchorCtr="0">
            <a:normAutofit/>
          </a:bodyPr>
          <a:lstStyle>
            <a:lvl1pPr marL="0" indent="0" algn="l">
              <a:spcBef>
                <a:spcPts val="0"/>
              </a:spcBef>
              <a:spcAft>
                <a:spcPts val="0"/>
              </a:spcAft>
              <a:buNone/>
              <a:defRPr sz="28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8" name="Graphic 7">
            <a:extLst>
              <a:ext uri="{FF2B5EF4-FFF2-40B4-BE49-F238E27FC236}">
                <a16:creationId xmlns:a16="http://schemas.microsoft.com/office/drawing/2014/main" id="{FE066BEF-B097-8826-7B68-974384A3DA4A}"/>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3772" t="25173" r="16016" b="28870"/>
          <a:stretch/>
        </p:blipFill>
        <p:spPr>
          <a:xfrm>
            <a:off x="322824" y="5861243"/>
            <a:ext cx="1586940" cy="585704"/>
          </a:xfrm>
          <a:prstGeom prst="rect">
            <a:avLst/>
          </a:prstGeom>
        </p:spPr>
      </p:pic>
    </p:spTree>
    <p:extLst>
      <p:ext uri="{BB962C8B-B14F-4D97-AF65-F5344CB8AC3E}">
        <p14:creationId xmlns:p14="http://schemas.microsoft.com/office/powerpoint/2010/main" val="227474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20AFD6-6925-491B-B024-5E0A32A58D0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7590" t="25173" r="17185" b="31039"/>
          <a:stretch/>
        </p:blipFill>
        <p:spPr>
          <a:xfrm>
            <a:off x="152399" y="2073890"/>
            <a:ext cx="11992273" cy="4539635"/>
          </a:xfrm>
          <a:prstGeom prst="rect">
            <a:avLst/>
          </a:prstGeom>
        </p:spPr>
      </p:pic>
      <p:sp>
        <p:nvSpPr>
          <p:cNvPr id="2" name="Rectangle 1">
            <a:extLst>
              <a:ext uri="{FF2B5EF4-FFF2-40B4-BE49-F238E27FC236}">
                <a16:creationId xmlns:a16="http://schemas.microsoft.com/office/drawing/2014/main" id="{2B90B266-F3BD-2613-5CB9-7E4A4FDFC416}"/>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3" name="Graphic 2">
            <a:extLst>
              <a:ext uri="{FF2B5EF4-FFF2-40B4-BE49-F238E27FC236}">
                <a16:creationId xmlns:a16="http://schemas.microsoft.com/office/drawing/2014/main" id="{FF8659A8-C764-F3A5-40B7-A3CB7A35D2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4470" y="243283"/>
            <a:ext cx="159543" cy="159543"/>
          </a:xfrm>
          <a:prstGeom prst="rect">
            <a:avLst/>
          </a:prstGeom>
        </p:spPr>
      </p:pic>
    </p:spTree>
    <p:extLst>
      <p:ext uri="{BB962C8B-B14F-4D97-AF65-F5344CB8AC3E}">
        <p14:creationId xmlns:p14="http://schemas.microsoft.com/office/powerpoint/2010/main" val="323346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60" y="2180861"/>
            <a:ext cx="7543166" cy="2560320"/>
          </a:xfrm>
        </p:spPr>
        <p:txBody>
          <a:bodyPr anchor="t" anchorCtr="0"/>
          <a:lstStyle>
            <a:lvl1pPr algn="l">
              <a:defRPr sz="6001" b="0" spc="0" baseline="0"/>
            </a:lvl1pPr>
          </a:lstStyle>
          <a:p>
            <a:r>
              <a:rPr lang="en-US" dirty="0"/>
              <a:t>[Presentation title]</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8"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4" name="Imagen 1">
            <a:extLst>
              <a:ext uri="{FF2B5EF4-FFF2-40B4-BE49-F238E27FC236}">
                <a16:creationId xmlns:a16="http://schemas.microsoft.com/office/drawing/2014/main" id="{81F29D93-7F92-1442-AD6B-57A9542DF94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1" descr="escudo universidad">
            <a:extLst>
              <a:ext uri="{FF2B5EF4-FFF2-40B4-BE49-F238E27FC236}">
                <a16:creationId xmlns:a16="http://schemas.microsoft.com/office/drawing/2014/main" id="{3844D00B-4648-C343-A569-A71DD4AC55D2}"/>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Logo CIC">
            <a:extLst>
              <a:ext uri="{FF2B5EF4-FFF2-40B4-BE49-F238E27FC236}">
                <a16:creationId xmlns:a16="http://schemas.microsoft.com/office/drawing/2014/main" id="{5BC9C4D8-CB6E-3F4F-A3A3-F51404C96E73}"/>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5318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05">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364490" y="6087315"/>
            <a:ext cx="11461751" cy="262943"/>
          </a:xfrm>
        </p:spPr>
        <p:txBody>
          <a:bodyPr bIns="108000" anchor="b">
            <a:spAutoFit/>
          </a:bodyPr>
          <a:lstStyle>
            <a:lvl1pPr marL="0" indent="0" algn="l">
              <a:spcBef>
                <a:spcPts val="0"/>
              </a:spcBef>
              <a:buNone/>
              <a:defRPr sz="1000"/>
            </a:lvl1pPr>
          </a:lstStyle>
          <a:p>
            <a:pPr lvl="0"/>
            <a:r>
              <a:rPr lang="en-US" sz="1000" dirty="0"/>
              <a:t>References and abbreviations here.</a:t>
            </a:r>
            <a:endParaRPr lang="en-GB" dirty="0"/>
          </a:p>
        </p:txBody>
      </p:sp>
      <p:pic>
        <p:nvPicPr>
          <p:cNvPr id="7" name="Imagen 1">
            <a:extLst>
              <a:ext uri="{FF2B5EF4-FFF2-40B4-BE49-F238E27FC236}">
                <a16:creationId xmlns:a16="http://schemas.microsoft.com/office/drawing/2014/main" id="{1818C115-8C41-CF45-B7F7-E4BBB3C56BDE}"/>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1" descr="escudo universidad">
            <a:extLst>
              <a:ext uri="{FF2B5EF4-FFF2-40B4-BE49-F238E27FC236}">
                <a16:creationId xmlns:a16="http://schemas.microsoft.com/office/drawing/2014/main" id="{214F690F-9309-1C48-A539-E899C703C851}"/>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descr="Logo CIC">
            <a:extLst>
              <a:ext uri="{FF2B5EF4-FFF2-40B4-BE49-F238E27FC236}">
                <a16:creationId xmlns:a16="http://schemas.microsoft.com/office/drawing/2014/main" id="{0A020481-02F4-BF4C-BFC7-7905608A590E}"/>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27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dirty="0"/>
          </a:p>
        </p:txBody>
      </p:sp>
      <p:sp>
        <p:nvSpPr>
          <p:cNvPr id="4" name="Text Placeholder 4">
            <a:extLst>
              <a:ext uri="{FF2B5EF4-FFF2-40B4-BE49-F238E27FC236}">
                <a16:creationId xmlns:a16="http://schemas.microsoft.com/office/drawing/2014/main" id="{CCAB9906-18B6-4257-AA9B-21954B04945C}"/>
              </a:ext>
            </a:extLst>
          </p:cNvPr>
          <p:cNvSpPr>
            <a:spLocks noGrp="1"/>
          </p:cNvSpPr>
          <p:nvPr>
            <p:ph type="body" sz="quarter" idx="13" hasCustomPrompt="1"/>
          </p:nvPr>
        </p:nvSpPr>
        <p:spPr>
          <a:xfrm>
            <a:off x="365126" y="6096158"/>
            <a:ext cx="11461751" cy="262943"/>
          </a:xfrm>
        </p:spPr>
        <p:txBody>
          <a:bodyPr bIns="108000" anchor="b">
            <a:spAutoFit/>
          </a:bodyPr>
          <a:lstStyle>
            <a:lvl1pPr marL="0" indent="0" algn="l">
              <a:spcBef>
                <a:spcPts val="0"/>
              </a:spcBef>
              <a:buNone/>
              <a:defRPr sz="1000"/>
            </a:lvl1pPr>
          </a:lstStyle>
          <a:p>
            <a:pPr lvl="0"/>
            <a:r>
              <a:rPr lang="en-US" sz="1000" dirty="0"/>
              <a:t>References and abbreviations here.</a:t>
            </a:r>
            <a:endParaRPr lang="en-GB" dirty="0"/>
          </a:p>
        </p:txBody>
      </p:sp>
      <p:pic>
        <p:nvPicPr>
          <p:cNvPr id="6" name="Imagen 1">
            <a:extLst>
              <a:ext uri="{FF2B5EF4-FFF2-40B4-BE49-F238E27FC236}">
                <a16:creationId xmlns:a16="http://schemas.microsoft.com/office/drawing/2014/main" id="{BF047477-7BB1-4248-88B9-5EB7B362499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descr="escudo universidad">
            <a:extLst>
              <a:ext uri="{FF2B5EF4-FFF2-40B4-BE49-F238E27FC236}">
                <a16:creationId xmlns:a16="http://schemas.microsoft.com/office/drawing/2014/main" id="{CF564B0B-7AF1-BD45-A94E-CE28F766C244}"/>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Logo CIC">
            <a:extLst>
              <a:ext uri="{FF2B5EF4-FFF2-40B4-BE49-F238E27FC236}">
                <a16:creationId xmlns:a16="http://schemas.microsoft.com/office/drawing/2014/main" id="{5245E37D-2595-C748-8682-FA6B98450397}"/>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432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dirty="0"/>
          </a:p>
        </p:txBody>
      </p:sp>
      <p:sp>
        <p:nvSpPr>
          <p:cNvPr id="3" name="Text Placeholder 4">
            <a:extLst>
              <a:ext uri="{FF2B5EF4-FFF2-40B4-BE49-F238E27FC236}">
                <a16:creationId xmlns:a16="http://schemas.microsoft.com/office/drawing/2014/main" id="{BCB61A76-3B85-4A3A-BFFA-776328CBD6EC}"/>
              </a:ext>
            </a:extLst>
          </p:cNvPr>
          <p:cNvSpPr>
            <a:spLocks noGrp="1"/>
          </p:cNvSpPr>
          <p:nvPr>
            <p:ph type="body" sz="quarter" idx="13" hasCustomPrompt="1"/>
          </p:nvPr>
        </p:nvSpPr>
        <p:spPr>
          <a:xfrm>
            <a:off x="365126" y="6096158"/>
            <a:ext cx="11461751" cy="262943"/>
          </a:xfrm>
        </p:spPr>
        <p:txBody>
          <a:bodyPr bIns="108000" anchor="b">
            <a:spAutoFit/>
          </a:bodyPr>
          <a:lstStyle>
            <a:lvl1pPr marL="0" indent="0" algn="l">
              <a:spcBef>
                <a:spcPts val="0"/>
              </a:spcBef>
              <a:buNone/>
              <a:defRPr sz="1000"/>
            </a:lvl1pPr>
          </a:lstStyle>
          <a:p>
            <a:pPr lvl="0"/>
            <a:r>
              <a:rPr lang="en-US" sz="1000" dirty="0"/>
              <a:t>References and abbreviations here.</a:t>
            </a:r>
            <a:endParaRPr lang="en-GB" dirty="0"/>
          </a:p>
        </p:txBody>
      </p:sp>
      <p:sp>
        <p:nvSpPr>
          <p:cNvPr id="2" name="CuadroTexto 1">
            <a:extLst>
              <a:ext uri="{FF2B5EF4-FFF2-40B4-BE49-F238E27FC236}">
                <a16:creationId xmlns:a16="http://schemas.microsoft.com/office/drawing/2014/main" id="{7DF813EA-EECD-744F-AE30-C0FD374A7C1F}"/>
              </a:ext>
            </a:extLst>
          </p:cNvPr>
          <p:cNvSpPr txBox="1"/>
          <p:nvPr userDrawn="1"/>
        </p:nvSpPr>
        <p:spPr>
          <a:xfrm>
            <a:off x="561892" y="6551875"/>
            <a:ext cx="0" cy="0"/>
          </a:xfrm>
          <a:prstGeom prst="rect">
            <a:avLst/>
          </a:prstGeom>
          <a:noFill/>
        </p:spPr>
        <p:txBody>
          <a:bodyPr wrap="none" lIns="0" tIns="0" rIns="0" bIns="0" rtlCol="0">
            <a:noAutofit/>
          </a:bodyPr>
          <a:lstStyle/>
          <a:p>
            <a:pPr marL="304804" indent="-304804">
              <a:lnSpc>
                <a:spcPct val="100000"/>
              </a:lnSpc>
              <a:spcBef>
                <a:spcPts val="1600"/>
              </a:spcBef>
              <a:buSzPct val="100000"/>
              <a:buFont typeface="Trebuchet MS"/>
              <a:buChar char="•"/>
            </a:pPr>
            <a:endParaRPr lang="es-ES" sz="2667" dirty="0"/>
          </a:p>
        </p:txBody>
      </p:sp>
    </p:spTree>
    <p:extLst>
      <p:ext uri="{BB962C8B-B14F-4D97-AF65-F5344CB8AC3E}">
        <p14:creationId xmlns:p14="http://schemas.microsoft.com/office/powerpoint/2010/main" val="306708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cSld name="End Slide">
    <p:spTree>
      <p:nvGrpSpPr>
        <p:cNvPr id="1" name=""/>
        <p:cNvGrpSpPr/>
        <p:nvPr/>
      </p:nvGrpSpPr>
      <p:grpSpPr>
        <a:xfrm>
          <a:off x="0" y="0"/>
          <a:ext cx="0" cy="0"/>
          <a:chOff x="0" y="0"/>
          <a:chExt cx="0" cy="0"/>
        </a:xfrm>
      </p:grpSpPr>
      <p:sp>
        <p:nvSpPr>
          <p:cNvPr id="8" name="Thank You">
            <a:extLst>
              <a:ext uri="{FF2B5EF4-FFF2-40B4-BE49-F238E27FC236}">
                <a16:creationId xmlns:a16="http://schemas.microsoft.com/office/drawing/2014/main" id="{2DF7BC51-D766-5D44-8D23-2A1F0BF208B3}"/>
              </a:ext>
            </a:extLst>
          </p:cNvPr>
          <p:cNvSpPr txBox="1">
            <a:spLocks/>
          </p:cNvSpPr>
          <p:nvPr/>
        </p:nvSpPr>
        <p:spPr>
          <a:xfrm>
            <a:off x="365760" y="1554480"/>
            <a:ext cx="7543166"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sz="6001" dirty="0"/>
              <a:t>Thank you</a:t>
            </a:r>
          </a:p>
        </p:txBody>
      </p:sp>
      <p:sp>
        <p:nvSpPr>
          <p:cNvPr id="5" name="Text Placeholder 1">
            <a:extLst>
              <a:ext uri="{FF2B5EF4-FFF2-40B4-BE49-F238E27FC236}">
                <a16:creationId xmlns:a16="http://schemas.microsoft.com/office/drawing/2014/main" id="{03D75AF2-C99D-9247-B7AF-B859D95DB41A}"/>
              </a:ext>
            </a:extLst>
          </p:cNvPr>
          <p:cNvSpPr>
            <a:spLocks noGrp="1"/>
          </p:cNvSpPr>
          <p:nvPr>
            <p:ph type="body" sz="quarter" idx="10" hasCustomPrompt="1"/>
          </p:nvPr>
        </p:nvSpPr>
        <p:spPr>
          <a:xfrm>
            <a:off x="365760" y="4434840"/>
            <a:ext cx="7543166"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sp>
        <p:nvSpPr>
          <p:cNvPr id="7" name="Thank You">
            <a:extLst>
              <a:ext uri="{FF2B5EF4-FFF2-40B4-BE49-F238E27FC236}">
                <a16:creationId xmlns:a16="http://schemas.microsoft.com/office/drawing/2014/main" id="{CBB2F081-9B52-42AF-8F98-366429FA426E}"/>
              </a:ext>
            </a:extLst>
          </p:cNvPr>
          <p:cNvSpPr txBox="1">
            <a:spLocks/>
          </p:cNvSpPr>
          <p:nvPr userDrawn="1"/>
        </p:nvSpPr>
        <p:spPr>
          <a:xfrm>
            <a:off x="365760" y="1554480"/>
            <a:ext cx="7543166"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sz="6001" dirty="0"/>
              <a:t>Thank you</a:t>
            </a:r>
          </a:p>
        </p:txBody>
      </p:sp>
    </p:spTree>
    <p:extLst>
      <p:ext uri="{BB962C8B-B14F-4D97-AF65-F5344CB8AC3E}">
        <p14:creationId xmlns:p14="http://schemas.microsoft.com/office/powerpoint/2010/main" val="423420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0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635897"/>
            <a:ext cx="12192000" cy="622395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66" eaLnBrk="1" fontAlgn="auto" hangingPunct="1">
              <a:spcBef>
                <a:spcPts val="0"/>
              </a:spcBef>
              <a:spcAft>
                <a:spcPts val="0"/>
              </a:spcAft>
            </a:pPr>
            <a:endParaRPr lang="en-GB" sz="1867" b="0">
              <a:solidFill>
                <a:srgbClr val="FFFFFF"/>
              </a:solidFill>
            </a:endParaRPr>
          </a:p>
        </p:txBody>
      </p:sp>
      <p:sp>
        <p:nvSpPr>
          <p:cNvPr id="5" name="Foliennummernplatzhalter 4"/>
          <p:cNvSpPr>
            <a:spLocks noGrp="1"/>
          </p:cNvSpPr>
          <p:nvPr>
            <p:ph type="sldNum" sz="quarter" idx="12"/>
          </p:nvPr>
        </p:nvSpPr>
        <p:spPr>
          <a:xfrm>
            <a:off x="9151775" y="6356353"/>
            <a:ext cx="2743200" cy="365125"/>
          </a:xfrm>
          <a:prstGeom prst="rect">
            <a:avLst/>
          </a:prstGeom>
        </p:spPr>
        <p:txBody>
          <a:bodyPr/>
          <a:lstStyle/>
          <a:p>
            <a:fld id="{D2B8E580-F225-4B41-9948-B42ADEDA53B9}" type="slidenum">
              <a:rPr lang="de-DE" smtClean="0">
                <a:solidFill>
                  <a:srgbClr val="000000">
                    <a:tint val="75000"/>
                  </a:srgbClr>
                </a:solidFill>
              </a:rPr>
              <a:pPr/>
              <a:t>‹#›</a:t>
            </a:fld>
            <a:endParaRPr lang="de-DE">
              <a:solidFill>
                <a:srgbClr val="000000">
                  <a:tint val="75000"/>
                </a:srgbClr>
              </a:solidFill>
            </a:endParaRPr>
          </a:p>
        </p:txBody>
      </p:sp>
      <p:sp>
        <p:nvSpPr>
          <p:cNvPr id="3" name="Rectangle 2"/>
          <p:cNvSpPr/>
          <p:nvPr userDrawn="1"/>
        </p:nvSpPr>
        <p:spPr>
          <a:xfrm>
            <a:off x="0" y="0"/>
            <a:ext cx="12192000" cy="622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66" eaLnBrk="1" fontAlgn="auto" hangingPunct="1">
              <a:spcBef>
                <a:spcPts val="0"/>
              </a:spcBef>
              <a:spcAft>
                <a:spcPts val="0"/>
              </a:spcAft>
            </a:pPr>
            <a:endParaRPr lang="en-GB" sz="1867" b="0">
              <a:solidFill>
                <a:srgbClr val="FFFFFF"/>
              </a:solidFill>
            </a:endParaRPr>
          </a:p>
        </p:txBody>
      </p:sp>
      <p:sp>
        <p:nvSpPr>
          <p:cNvPr id="7" name="Rectangle 6"/>
          <p:cNvSpPr/>
          <p:nvPr userDrawn="1"/>
        </p:nvSpPr>
        <p:spPr>
          <a:xfrm rot="10800000">
            <a:off x="0" y="6223952"/>
            <a:ext cx="12192000" cy="121920"/>
          </a:xfrm>
          <a:prstGeom prst="rect">
            <a:avLst/>
          </a:prstGeom>
          <a:gradFill flip="none" rotWithShape="1">
            <a:gsLst>
              <a:gs pos="0">
                <a:schemeClr val="tx1">
                  <a:alpha val="0"/>
                </a:schemeClr>
              </a:gs>
              <a:gs pos="100000">
                <a:schemeClr val="tx1">
                  <a:alpha val="3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66" eaLnBrk="1" fontAlgn="auto" hangingPunct="1">
              <a:spcBef>
                <a:spcPts val="0"/>
              </a:spcBef>
              <a:spcAft>
                <a:spcPts val="0"/>
              </a:spcAft>
            </a:pPr>
            <a:endParaRPr lang="en-GB" sz="1867" b="0">
              <a:solidFill>
                <a:srgbClr val="FFFFFF"/>
              </a:solidFill>
            </a:endParaRPr>
          </a:p>
        </p:txBody>
      </p:sp>
      <p:sp>
        <p:nvSpPr>
          <p:cNvPr id="6" name="Rechteck 7"/>
          <p:cNvSpPr/>
          <p:nvPr userDrawn="1"/>
        </p:nvSpPr>
        <p:spPr>
          <a:xfrm>
            <a:off x="0" y="0"/>
            <a:ext cx="188465"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66" eaLnBrk="1" fontAlgn="auto" hangingPunct="1">
              <a:spcBef>
                <a:spcPts val="0"/>
              </a:spcBef>
              <a:spcAft>
                <a:spcPts val="0"/>
              </a:spcAft>
            </a:pPr>
            <a:endParaRPr lang="de-DE" sz="1867" dirty="0">
              <a:solidFill>
                <a:srgbClr val="FFFFFF"/>
              </a:solidFill>
              <a:latin typeface="Verdana Fett" charset="0"/>
            </a:endParaRPr>
          </a:p>
        </p:txBody>
      </p:sp>
      <p:sp>
        <p:nvSpPr>
          <p:cNvPr id="4" name="Title 3"/>
          <p:cNvSpPr>
            <a:spLocks noGrp="1"/>
          </p:cNvSpPr>
          <p:nvPr>
            <p:ph type="title"/>
          </p:nvPr>
        </p:nvSpPr>
        <p:spPr/>
        <p:txBody>
          <a:bodyPr/>
          <a:lstStyle/>
          <a:p>
            <a:r>
              <a:rPr lang="en-US"/>
              <a:t>Click to edit Master title style</a:t>
            </a:r>
            <a:endParaRPr lang="en-GB"/>
          </a:p>
        </p:txBody>
      </p:sp>
      <p:sp>
        <p:nvSpPr>
          <p:cNvPr id="9" name="Footer Placeholder 3"/>
          <p:cNvSpPr>
            <a:spLocks noGrp="1"/>
          </p:cNvSpPr>
          <p:nvPr>
            <p:ph type="ftr" sz="quarter" idx="3"/>
          </p:nvPr>
        </p:nvSpPr>
        <p:spPr>
          <a:xfrm>
            <a:off x="550508" y="5655736"/>
            <a:ext cx="5737515" cy="366183"/>
          </a:xfrm>
          <a:prstGeom prst="rect">
            <a:avLst/>
          </a:prstGeom>
        </p:spPr>
        <p:txBody>
          <a:bodyPr vert="horz" lIns="0" tIns="0" rIns="0" bIns="0" rtlCol="0" anchor="b" anchorCtr="0"/>
          <a:lstStyle>
            <a:lvl1pPr algn="l">
              <a:defRPr lang="en-GB" sz="1201" b="0" dirty="0">
                <a:solidFill>
                  <a:srgbClr val="000000">
                    <a:tint val="75000"/>
                  </a:srgbClr>
                </a:solidFill>
                <a:latin typeface="Calibri" panose="020F0502020204030204"/>
                <a:ea typeface="+mn-ea"/>
              </a:defRPr>
            </a:lvl1pPr>
          </a:lstStyle>
          <a:p>
            <a:pPr defTabSz="914366" eaLnBrk="1" fontAlgn="auto" hangingPunct="1">
              <a:spcBef>
                <a:spcPts val="0"/>
              </a:spcBef>
              <a:spcAft>
                <a:spcPts val="0"/>
              </a:spcAft>
            </a:pPr>
            <a:endParaRPr lang="es-ES"/>
          </a:p>
        </p:txBody>
      </p:sp>
      <p:sp>
        <p:nvSpPr>
          <p:cNvPr id="10" name="Text Placeholder 13"/>
          <p:cNvSpPr>
            <a:spLocks noGrp="1"/>
          </p:cNvSpPr>
          <p:nvPr>
            <p:ph type="body" sz="quarter" idx="11" hasCustomPrompt="1"/>
          </p:nvPr>
        </p:nvSpPr>
        <p:spPr>
          <a:xfrm>
            <a:off x="527381" y="1412776"/>
            <a:ext cx="11379200" cy="1016000"/>
          </a:xfrm>
          <a:prstGeom prst="roundRect">
            <a:avLst/>
          </a:prstGeom>
          <a:gradFill>
            <a:gsLst>
              <a:gs pos="0">
                <a:schemeClr val="tx2"/>
              </a:gs>
              <a:gs pos="100000">
                <a:schemeClr val="accent5"/>
              </a:gs>
            </a:gsLst>
            <a:lin ang="2700000" scaled="0"/>
          </a:gradFill>
          <a:effectLst>
            <a:innerShdw blurRad="203200" dist="50800" dir="2700000">
              <a:prstClr val="black">
                <a:alpha val="29000"/>
              </a:prstClr>
            </a:innerShdw>
          </a:effectLst>
        </p:spPr>
        <p:txBody>
          <a:bodyPr lIns="36000" tIns="36000" rIns="36000" bIns="36000" anchor="ctr" anchorCtr="0">
            <a:noAutofit/>
          </a:bodyPr>
          <a:lstStyle>
            <a:lvl1pPr marL="0" indent="0">
              <a:lnSpc>
                <a:spcPct val="90000"/>
              </a:lnSpc>
              <a:spcBef>
                <a:spcPts val="0"/>
              </a:spcBef>
              <a:buNone/>
              <a:defRPr sz="2400" b="1">
                <a:solidFill>
                  <a:schemeClr val="bg1"/>
                </a:solidFill>
              </a:defRPr>
            </a:lvl1pPr>
            <a:lvl2pPr marL="307204" indent="-307204">
              <a:lnSpc>
                <a:spcPct val="100000"/>
              </a:lnSpc>
              <a:spcBef>
                <a:spcPts val="0"/>
              </a:spcBef>
              <a:buClr>
                <a:schemeClr val="accent1"/>
              </a:buClr>
              <a:buFont typeface="Arial" panose="020B0604020202020204" pitchFamily="34" charset="0"/>
              <a:buChar char="•"/>
              <a:defRPr sz="1867">
                <a:solidFill>
                  <a:schemeClr val="bg1"/>
                </a:solidFill>
              </a:defRPr>
            </a:lvl2pPr>
            <a:lvl3pPr marL="614408" indent="-307204">
              <a:lnSpc>
                <a:spcPct val="100000"/>
              </a:lnSpc>
              <a:spcBef>
                <a:spcPts val="0"/>
              </a:spcBef>
              <a:spcAft>
                <a:spcPts val="800"/>
              </a:spcAft>
              <a:buFont typeface="Arial" panose="020B0604020202020204" pitchFamily="34" charset="0"/>
              <a:buChar char="•"/>
              <a:defRPr sz="1867">
                <a:solidFill>
                  <a:schemeClr val="bg1"/>
                </a:solidFill>
              </a:defRPr>
            </a:lvl3pPr>
            <a:lvl4pPr marL="1828523" indent="0">
              <a:buNone/>
              <a:defRPr/>
            </a:lvl4pPr>
            <a:lvl5pPr marL="2438031" indent="0">
              <a:buNone/>
              <a:defRPr/>
            </a:lvl5pPr>
          </a:lstStyle>
          <a:p>
            <a:pPr lvl="0"/>
            <a:r>
              <a:rPr lang="en-US" dirty="0"/>
              <a:t>Initial diagnosis</a:t>
            </a:r>
          </a:p>
          <a:p>
            <a:pPr lvl="1"/>
            <a:r>
              <a:rPr lang="en-US" dirty="0"/>
              <a:t>Second level</a:t>
            </a:r>
          </a:p>
          <a:p>
            <a:pPr lvl="2"/>
            <a:r>
              <a:rPr lang="en-US" dirty="0"/>
              <a:t>Third level</a:t>
            </a:r>
          </a:p>
        </p:txBody>
      </p:sp>
      <p:sp>
        <p:nvSpPr>
          <p:cNvPr id="13" name="Text Placeholder 13"/>
          <p:cNvSpPr>
            <a:spLocks noGrp="1"/>
          </p:cNvSpPr>
          <p:nvPr>
            <p:ph type="body" sz="quarter" idx="21" hasCustomPrompt="1"/>
          </p:nvPr>
        </p:nvSpPr>
        <p:spPr>
          <a:xfrm>
            <a:off x="527381" y="2631977"/>
            <a:ext cx="11379200" cy="2909259"/>
          </a:xfrm>
        </p:spPr>
        <p:txBody>
          <a:bodyPr lIns="68400" tIns="36000" rIns="68400" bIns="36000">
            <a:noAutofit/>
          </a:bodyPr>
          <a:lstStyle>
            <a:lvl1pPr marL="0" indent="0">
              <a:lnSpc>
                <a:spcPct val="110000"/>
              </a:lnSpc>
              <a:spcBef>
                <a:spcPts val="0"/>
              </a:spcBef>
              <a:spcAft>
                <a:spcPts val="800"/>
              </a:spcAft>
              <a:buNone/>
              <a:defRPr sz="2133" b="1">
                <a:solidFill>
                  <a:schemeClr val="accent2"/>
                </a:solidFill>
              </a:defRPr>
            </a:lvl1pPr>
            <a:lvl2pPr marL="307204" indent="-307204">
              <a:lnSpc>
                <a:spcPct val="110000"/>
              </a:lnSpc>
              <a:spcBef>
                <a:spcPts val="0"/>
              </a:spcBef>
              <a:spcAft>
                <a:spcPts val="800"/>
              </a:spcAft>
              <a:buClr>
                <a:schemeClr val="accent1"/>
              </a:buClr>
              <a:buFont typeface="+mj-lt"/>
              <a:buAutoNum type="arabicPeriod"/>
              <a:defRPr sz="2133"/>
            </a:lvl2pPr>
            <a:lvl3pPr marL="614408" indent="-307204">
              <a:lnSpc>
                <a:spcPct val="110000"/>
              </a:lnSpc>
              <a:spcBef>
                <a:spcPts val="0"/>
              </a:spcBef>
              <a:spcAft>
                <a:spcPts val="800"/>
              </a:spcAft>
              <a:buFont typeface="+mj-lt"/>
              <a:buAutoNum type="alphaLcPeriod"/>
              <a:defRPr sz="2133"/>
            </a:lvl3pPr>
            <a:lvl4pPr marL="1828523" indent="0">
              <a:buNone/>
              <a:defRPr/>
            </a:lvl4pPr>
            <a:lvl5pPr marL="2438031" indent="0">
              <a:buNone/>
              <a:defRPr/>
            </a:lvl5pPr>
          </a:lstStyle>
          <a:p>
            <a:pPr lvl="0"/>
            <a:r>
              <a:rPr lang="en-US" dirty="0"/>
              <a:t>Prior medical history</a:t>
            </a:r>
          </a:p>
          <a:p>
            <a:pPr lvl="1"/>
            <a:r>
              <a:rPr lang="en-US" dirty="0"/>
              <a:t>Second level</a:t>
            </a:r>
          </a:p>
          <a:p>
            <a:pPr lvl="2"/>
            <a:r>
              <a:rPr lang="en-US" dirty="0"/>
              <a:t>Third level</a:t>
            </a:r>
          </a:p>
        </p:txBody>
      </p:sp>
    </p:spTree>
    <p:extLst>
      <p:ext uri="{BB962C8B-B14F-4D97-AF65-F5344CB8AC3E}">
        <p14:creationId xmlns:p14="http://schemas.microsoft.com/office/powerpoint/2010/main" val="1588984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51775" y="6356353"/>
            <a:ext cx="2743200" cy="365125"/>
          </a:xfrm>
          <a:prstGeom prst="rect">
            <a:avLst/>
          </a:prstGeom>
        </p:spPr>
        <p:txBody>
          <a:bodyPr/>
          <a:lstStyle/>
          <a:p>
            <a:fld id="{D2B8E580-F225-4B41-9948-B42ADEDA53B9}" type="slidenum">
              <a:rPr lang="de-DE" smtClean="0">
                <a:solidFill>
                  <a:srgbClr val="000000">
                    <a:tint val="75000"/>
                  </a:srgbClr>
                </a:solidFill>
              </a:rPr>
              <a:pPr/>
              <a:t>‹#›</a:t>
            </a:fld>
            <a:endParaRPr lang="de-DE">
              <a:solidFill>
                <a:srgbClr val="000000">
                  <a:tint val="75000"/>
                </a:srgbClr>
              </a:solidFill>
            </a:endParaRPr>
          </a:p>
        </p:txBody>
      </p:sp>
      <p:sp>
        <p:nvSpPr>
          <p:cNvPr id="3" name="Rectangle 2"/>
          <p:cNvSpPr/>
          <p:nvPr userDrawn="1"/>
        </p:nvSpPr>
        <p:spPr>
          <a:xfrm>
            <a:off x="8395" y="836083"/>
            <a:ext cx="12192000" cy="622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66" eaLnBrk="1" fontAlgn="auto" hangingPunct="1">
              <a:spcBef>
                <a:spcPts val="0"/>
              </a:spcBef>
              <a:spcAft>
                <a:spcPts val="0"/>
              </a:spcAft>
            </a:pPr>
            <a:endParaRPr lang="en-GB" sz="1867" b="0">
              <a:solidFill>
                <a:srgbClr val="FFFFFF"/>
              </a:solidFill>
            </a:endParaRPr>
          </a:p>
        </p:txBody>
      </p:sp>
      <p:sp>
        <p:nvSpPr>
          <p:cNvPr id="4" name="Title 3"/>
          <p:cNvSpPr>
            <a:spLocks noGrp="1"/>
          </p:cNvSpPr>
          <p:nvPr>
            <p:ph type="title"/>
          </p:nvPr>
        </p:nvSpPr>
        <p:spPr>
          <a:xfrm>
            <a:off x="550508" y="438541"/>
            <a:ext cx="11344469" cy="1252149"/>
          </a:xfrm>
        </p:spPr>
        <p:txBody>
          <a:bodyPr/>
          <a:lstStyle/>
          <a:p>
            <a:r>
              <a:rPr lang="en-US" dirty="0"/>
              <a:t>Click to edit Master title style</a:t>
            </a:r>
            <a:endParaRPr lang="en-GB" dirty="0"/>
          </a:p>
        </p:txBody>
      </p:sp>
      <p:sp>
        <p:nvSpPr>
          <p:cNvPr id="9" name="Text Placeholder 8"/>
          <p:cNvSpPr>
            <a:spLocks noGrp="1"/>
          </p:cNvSpPr>
          <p:nvPr>
            <p:ph type="body" sz="quarter" idx="13"/>
          </p:nvPr>
        </p:nvSpPr>
        <p:spPr>
          <a:xfrm>
            <a:off x="550509" y="2036235"/>
            <a:ext cx="11374792" cy="3505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ooter Placeholder 3"/>
          <p:cNvSpPr>
            <a:spLocks noGrp="1"/>
          </p:cNvSpPr>
          <p:nvPr>
            <p:ph type="ftr" sz="quarter" idx="3"/>
          </p:nvPr>
        </p:nvSpPr>
        <p:spPr>
          <a:xfrm>
            <a:off x="550508" y="5655736"/>
            <a:ext cx="7753737" cy="366183"/>
          </a:xfrm>
          <a:prstGeom prst="rect">
            <a:avLst/>
          </a:prstGeom>
        </p:spPr>
        <p:txBody>
          <a:bodyPr vert="horz" lIns="0" tIns="0" rIns="0" bIns="0" rtlCol="0" anchor="b" anchorCtr="0"/>
          <a:lstStyle>
            <a:lvl1pPr algn="l">
              <a:defRPr lang="en-GB" sz="1201" b="0" dirty="0">
                <a:solidFill>
                  <a:schemeClr val="tx1">
                    <a:lumMod val="75000"/>
                    <a:lumOff val="25000"/>
                  </a:schemeClr>
                </a:solidFill>
                <a:latin typeface="Calibri" panose="020F0502020204030204"/>
                <a:ea typeface="+mn-ea"/>
              </a:defRPr>
            </a:lvl1pPr>
          </a:lstStyle>
          <a:p>
            <a:pPr defTabSz="914366" eaLnBrk="1" fontAlgn="auto" hangingPunct="1">
              <a:spcBef>
                <a:spcPts val="0"/>
              </a:spcBef>
              <a:spcAft>
                <a:spcPts val="0"/>
              </a:spcAft>
            </a:pPr>
            <a:endParaRPr lang="es-ES"/>
          </a:p>
        </p:txBody>
      </p:sp>
    </p:spTree>
    <p:extLst>
      <p:ext uri="{BB962C8B-B14F-4D97-AF65-F5344CB8AC3E}">
        <p14:creationId xmlns:p14="http://schemas.microsoft.com/office/powerpoint/2010/main" val="2220605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60" y="2180861"/>
            <a:ext cx="7543166" cy="2560320"/>
          </a:xfrm>
        </p:spPr>
        <p:txBody>
          <a:bodyPr anchor="t" anchorCtr="0"/>
          <a:lstStyle>
            <a:lvl1pPr algn="l">
              <a:defRPr sz="5063" b="0" spc="0" baseline="0"/>
            </a:lvl1pPr>
          </a:lstStyle>
          <a:p>
            <a:r>
              <a:rPr lang="en-US" dirty="0"/>
              <a:t>[Presentation title]</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8"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4" name="Imagen 1">
            <a:extLst>
              <a:ext uri="{FF2B5EF4-FFF2-40B4-BE49-F238E27FC236}">
                <a16:creationId xmlns:a16="http://schemas.microsoft.com/office/drawing/2014/main" id="{81F29D93-7F92-1442-AD6B-57A9542DF94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1" descr="escudo universidad">
            <a:extLst>
              <a:ext uri="{FF2B5EF4-FFF2-40B4-BE49-F238E27FC236}">
                <a16:creationId xmlns:a16="http://schemas.microsoft.com/office/drawing/2014/main" id="{3844D00B-4648-C343-A569-A71DD4AC55D2}"/>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Logo CIC">
            <a:extLst>
              <a:ext uri="{FF2B5EF4-FFF2-40B4-BE49-F238E27FC236}">
                <a16:creationId xmlns:a16="http://schemas.microsoft.com/office/drawing/2014/main" id="{5BC9C4D8-CB6E-3F4F-A3A3-F51404C96E73}"/>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127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364490" y="6111295"/>
            <a:ext cx="11461751" cy="238962"/>
          </a:xfrm>
        </p:spPr>
        <p:txBody>
          <a:bodyPr bIns="108000" anchor="b">
            <a:spAutoFit/>
          </a:bodyPr>
          <a:lstStyle>
            <a:lvl1pPr marL="0" indent="0" algn="l">
              <a:spcBef>
                <a:spcPts val="0"/>
              </a:spcBef>
              <a:buNone/>
              <a:defRPr sz="844"/>
            </a:lvl1pPr>
          </a:lstStyle>
          <a:p>
            <a:pPr lvl="0"/>
            <a:r>
              <a:rPr lang="en-US" sz="844" dirty="0"/>
              <a:t>References and abbreviations here.</a:t>
            </a:r>
            <a:endParaRPr lang="en-GB" dirty="0"/>
          </a:p>
        </p:txBody>
      </p:sp>
      <p:pic>
        <p:nvPicPr>
          <p:cNvPr id="7" name="Imagen 1">
            <a:extLst>
              <a:ext uri="{FF2B5EF4-FFF2-40B4-BE49-F238E27FC236}">
                <a16:creationId xmlns:a16="http://schemas.microsoft.com/office/drawing/2014/main" id="{1818C115-8C41-CF45-B7F7-E4BBB3C56BDE}"/>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1" descr="escudo universidad">
            <a:extLst>
              <a:ext uri="{FF2B5EF4-FFF2-40B4-BE49-F238E27FC236}">
                <a16:creationId xmlns:a16="http://schemas.microsoft.com/office/drawing/2014/main" id="{214F690F-9309-1C48-A539-E899C703C851}"/>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descr="Logo CIC">
            <a:extLst>
              <a:ext uri="{FF2B5EF4-FFF2-40B4-BE49-F238E27FC236}">
                <a16:creationId xmlns:a16="http://schemas.microsoft.com/office/drawing/2014/main" id="{0A020481-02F4-BF4C-BFC7-7905608A590E}"/>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5752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dirty="0"/>
          </a:p>
        </p:txBody>
      </p:sp>
      <p:sp>
        <p:nvSpPr>
          <p:cNvPr id="4" name="Text Placeholder 4">
            <a:extLst>
              <a:ext uri="{FF2B5EF4-FFF2-40B4-BE49-F238E27FC236}">
                <a16:creationId xmlns:a16="http://schemas.microsoft.com/office/drawing/2014/main" id="{CCAB9906-18B6-4257-AA9B-21954B04945C}"/>
              </a:ext>
            </a:extLst>
          </p:cNvPr>
          <p:cNvSpPr>
            <a:spLocks noGrp="1"/>
          </p:cNvSpPr>
          <p:nvPr>
            <p:ph type="body" sz="quarter" idx="13" hasCustomPrompt="1"/>
          </p:nvPr>
        </p:nvSpPr>
        <p:spPr>
          <a:xfrm>
            <a:off x="365126" y="6120138"/>
            <a:ext cx="11461751" cy="238962"/>
          </a:xfrm>
        </p:spPr>
        <p:txBody>
          <a:bodyPr bIns="108000" anchor="b">
            <a:spAutoFit/>
          </a:bodyPr>
          <a:lstStyle>
            <a:lvl1pPr marL="0" indent="0" algn="l">
              <a:spcBef>
                <a:spcPts val="0"/>
              </a:spcBef>
              <a:buNone/>
              <a:defRPr sz="844"/>
            </a:lvl1pPr>
          </a:lstStyle>
          <a:p>
            <a:pPr lvl="0"/>
            <a:r>
              <a:rPr lang="en-US" sz="844" dirty="0"/>
              <a:t>References and abbreviations here.</a:t>
            </a:r>
            <a:endParaRPr lang="en-GB" dirty="0"/>
          </a:p>
        </p:txBody>
      </p:sp>
      <p:pic>
        <p:nvPicPr>
          <p:cNvPr id="6" name="Imagen 1">
            <a:extLst>
              <a:ext uri="{FF2B5EF4-FFF2-40B4-BE49-F238E27FC236}">
                <a16:creationId xmlns:a16="http://schemas.microsoft.com/office/drawing/2014/main" id="{BF047477-7BB1-4248-88B9-5EB7B362499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descr="escudo universidad">
            <a:extLst>
              <a:ext uri="{FF2B5EF4-FFF2-40B4-BE49-F238E27FC236}">
                <a16:creationId xmlns:a16="http://schemas.microsoft.com/office/drawing/2014/main" id="{CF564B0B-7AF1-BD45-A94E-CE28F766C244}"/>
              </a:ext>
            </a:extLst>
          </p:cNvPr>
          <p:cNvPicPr>
            <a:picLocks noChangeAspect="1" noChangeArrowheads="1"/>
          </p:cNvPicPr>
          <p:nvPr userDrawn="1"/>
        </p:nvPicPr>
        <p:blipFill>
          <a:blip r:embed="rId3"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Logo CIC">
            <a:extLst>
              <a:ext uri="{FF2B5EF4-FFF2-40B4-BE49-F238E27FC236}">
                <a16:creationId xmlns:a16="http://schemas.microsoft.com/office/drawing/2014/main" id="{5245E37D-2595-C748-8682-FA6B98450397}"/>
              </a:ext>
            </a:extLst>
          </p:cNvPr>
          <p:cNvPicPr>
            <a:picLocks noChangeAspect="1" noChangeArrowheads="1"/>
          </p:cNvPicPr>
          <p:nvPr userDrawn="1"/>
        </p:nvPicPr>
        <p:blipFill>
          <a:blip r:embed="rId4"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57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dirty="0"/>
          </a:p>
        </p:txBody>
      </p:sp>
      <p:sp>
        <p:nvSpPr>
          <p:cNvPr id="3" name="Text Placeholder 4">
            <a:extLst>
              <a:ext uri="{FF2B5EF4-FFF2-40B4-BE49-F238E27FC236}">
                <a16:creationId xmlns:a16="http://schemas.microsoft.com/office/drawing/2014/main" id="{BCB61A76-3B85-4A3A-BFFA-776328CBD6EC}"/>
              </a:ext>
            </a:extLst>
          </p:cNvPr>
          <p:cNvSpPr>
            <a:spLocks noGrp="1"/>
          </p:cNvSpPr>
          <p:nvPr>
            <p:ph type="body" sz="quarter" idx="13" hasCustomPrompt="1"/>
          </p:nvPr>
        </p:nvSpPr>
        <p:spPr>
          <a:xfrm>
            <a:off x="365126" y="6120138"/>
            <a:ext cx="11461751" cy="238962"/>
          </a:xfrm>
        </p:spPr>
        <p:txBody>
          <a:bodyPr bIns="108000" anchor="b">
            <a:spAutoFit/>
          </a:bodyPr>
          <a:lstStyle>
            <a:lvl1pPr marL="0" indent="0" algn="l">
              <a:spcBef>
                <a:spcPts val="0"/>
              </a:spcBef>
              <a:buNone/>
              <a:defRPr sz="844"/>
            </a:lvl1pPr>
          </a:lstStyle>
          <a:p>
            <a:pPr lvl="0"/>
            <a:r>
              <a:rPr lang="en-US" sz="844" dirty="0"/>
              <a:t>References and abbreviations here.</a:t>
            </a:r>
            <a:endParaRPr lang="en-GB" dirty="0"/>
          </a:p>
        </p:txBody>
      </p:sp>
      <p:sp>
        <p:nvSpPr>
          <p:cNvPr id="2" name="CuadroTexto 1">
            <a:extLst>
              <a:ext uri="{FF2B5EF4-FFF2-40B4-BE49-F238E27FC236}">
                <a16:creationId xmlns:a16="http://schemas.microsoft.com/office/drawing/2014/main" id="{7DF813EA-EECD-744F-AE30-C0FD374A7C1F}"/>
              </a:ext>
            </a:extLst>
          </p:cNvPr>
          <p:cNvSpPr txBox="1"/>
          <p:nvPr userDrawn="1"/>
        </p:nvSpPr>
        <p:spPr>
          <a:xfrm>
            <a:off x="561892" y="6551875"/>
            <a:ext cx="0" cy="0"/>
          </a:xfrm>
          <a:prstGeom prst="rect">
            <a:avLst/>
          </a:prstGeom>
          <a:noFill/>
        </p:spPr>
        <p:txBody>
          <a:bodyPr wrap="none" lIns="0" tIns="0" rIns="0" bIns="0" rtlCol="0">
            <a:noAutofit/>
          </a:bodyPr>
          <a:lstStyle/>
          <a:p>
            <a:pPr marL="257175" indent="-257175">
              <a:lnSpc>
                <a:spcPct val="100000"/>
              </a:lnSpc>
              <a:spcBef>
                <a:spcPts val="1350"/>
              </a:spcBef>
              <a:buSzPct val="100000"/>
              <a:buFont typeface="Trebuchet MS"/>
              <a:buChar char="•"/>
            </a:pPr>
            <a:endParaRPr lang="es-ES" sz="2250" dirty="0"/>
          </a:p>
        </p:txBody>
      </p:sp>
    </p:spTree>
    <p:extLst>
      <p:ext uri="{BB962C8B-B14F-4D97-AF65-F5344CB8AC3E}">
        <p14:creationId xmlns:p14="http://schemas.microsoft.com/office/powerpoint/2010/main" val="380980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cSld name="End Slide">
    <p:spTree>
      <p:nvGrpSpPr>
        <p:cNvPr id="1" name=""/>
        <p:cNvGrpSpPr/>
        <p:nvPr/>
      </p:nvGrpSpPr>
      <p:grpSpPr>
        <a:xfrm>
          <a:off x="0" y="0"/>
          <a:ext cx="0" cy="0"/>
          <a:chOff x="0" y="0"/>
          <a:chExt cx="0" cy="0"/>
        </a:xfrm>
      </p:grpSpPr>
      <p:sp>
        <p:nvSpPr>
          <p:cNvPr id="8" name="Thank You">
            <a:extLst>
              <a:ext uri="{FF2B5EF4-FFF2-40B4-BE49-F238E27FC236}">
                <a16:creationId xmlns:a16="http://schemas.microsoft.com/office/drawing/2014/main" id="{2DF7BC51-D766-5D44-8D23-2A1F0BF208B3}"/>
              </a:ext>
            </a:extLst>
          </p:cNvPr>
          <p:cNvSpPr txBox="1">
            <a:spLocks/>
          </p:cNvSpPr>
          <p:nvPr/>
        </p:nvSpPr>
        <p:spPr>
          <a:xfrm>
            <a:off x="365760" y="1554480"/>
            <a:ext cx="7543166"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sz="5063" dirty="0"/>
              <a:t>Thank you</a:t>
            </a:r>
          </a:p>
        </p:txBody>
      </p:sp>
      <p:sp>
        <p:nvSpPr>
          <p:cNvPr id="5" name="Text Placeholder 1">
            <a:extLst>
              <a:ext uri="{FF2B5EF4-FFF2-40B4-BE49-F238E27FC236}">
                <a16:creationId xmlns:a16="http://schemas.microsoft.com/office/drawing/2014/main" id="{03D75AF2-C99D-9247-B7AF-B859D95DB41A}"/>
              </a:ext>
            </a:extLst>
          </p:cNvPr>
          <p:cNvSpPr>
            <a:spLocks noGrp="1"/>
          </p:cNvSpPr>
          <p:nvPr>
            <p:ph type="body" sz="quarter" idx="10" hasCustomPrompt="1"/>
          </p:nvPr>
        </p:nvSpPr>
        <p:spPr>
          <a:xfrm>
            <a:off x="365760" y="4434840"/>
            <a:ext cx="7543166"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sp>
        <p:nvSpPr>
          <p:cNvPr id="7" name="Thank You">
            <a:extLst>
              <a:ext uri="{FF2B5EF4-FFF2-40B4-BE49-F238E27FC236}">
                <a16:creationId xmlns:a16="http://schemas.microsoft.com/office/drawing/2014/main" id="{CBB2F081-9B52-42AF-8F98-366429FA426E}"/>
              </a:ext>
            </a:extLst>
          </p:cNvPr>
          <p:cNvSpPr txBox="1">
            <a:spLocks/>
          </p:cNvSpPr>
          <p:nvPr userDrawn="1"/>
        </p:nvSpPr>
        <p:spPr>
          <a:xfrm>
            <a:off x="365760" y="1554480"/>
            <a:ext cx="7543166"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sz="5063" dirty="0"/>
              <a:t>Thank you</a:t>
            </a:r>
          </a:p>
        </p:txBody>
      </p:sp>
    </p:spTree>
    <p:extLst>
      <p:ext uri="{BB962C8B-B14F-4D97-AF65-F5344CB8AC3E}">
        <p14:creationId xmlns:p14="http://schemas.microsoft.com/office/powerpoint/2010/main" val="23823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635897"/>
            <a:ext cx="12192000" cy="622395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7149" tIns="38575" rIns="77149" bIns="38575" rtlCol="0" anchor="ctr"/>
          <a:lstStyle/>
          <a:p>
            <a:pPr algn="ctr" defTabSz="771487" eaLnBrk="1" fontAlgn="auto" hangingPunct="1">
              <a:spcBef>
                <a:spcPts val="0"/>
              </a:spcBef>
              <a:spcAft>
                <a:spcPts val="0"/>
              </a:spcAft>
            </a:pPr>
            <a:endParaRPr lang="en-GB" sz="1575" b="0">
              <a:solidFill>
                <a:srgbClr val="FFFFFF"/>
              </a:solidFill>
            </a:endParaRPr>
          </a:p>
        </p:txBody>
      </p:sp>
      <p:sp>
        <p:nvSpPr>
          <p:cNvPr id="5" name="Foliennummernplatzhalter 4"/>
          <p:cNvSpPr>
            <a:spLocks noGrp="1"/>
          </p:cNvSpPr>
          <p:nvPr>
            <p:ph type="sldNum" sz="quarter" idx="12"/>
          </p:nvPr>
        </p:nvSpPr>
        <p:spPr>
          <a:xfrm>
            <a:off x="9151775" y="6356353"/>
            <a:ext cx="2743200" cy="365125"/>
          </a:xfrm>
          <a:prstGeom prst="rect">
            <a:avLst/>
          </a:prstGeom>
        </p:spPr>
        <p:txBody>
          <a:bodyPr/>
          <a:lstStyle/>
          <a:p>
            <a:fld id="{D2B8E580-F225-4B41-9948-B42ADEDA53B9}" type="slidenum">
              <a:rPr lang="de-DE" smtClean="0">
                <a:solidFill>
                  <a:srgbClr val="000000">
                    <a:tint val="75000"/>
                  </a:srgbClr>
                </a:solidFill>
              </a:rPr>
              <a:pPr/>
              <a:t>‹#›</a:t>
            </a:fld>
            <a:endParaRPr lang="de-DE">
              <a:solidFill>
                <a:srgbClr val="000000">
                  <a:tint val="75000"/>
                </a:srgbClr>
              </a:solidFill>
            </a:endParaRPr>
          </a:p>
        </p:txBody>
      </p:sp>
      <p:sp>
        <p:nvSpPr>
          <p:cNvPr id="3" name="Rectangle 2"/>
          <p:cNvSpPr/>
          <p:nvPr userDrawn="1"/>
        </p:nvSpPr>
        <p:spPr>
          <a:xfrm>
            <a:off x="0" y="0"/>
            <a:ext cx="12192000" cy="622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7149" tIns="38575" rIns="77149" bIns="38575" rtlCol="0" anchor="ctr"/>
          <a:lstStyle/>
          <a:p>
            <a:pPr algn="ctr" defTabSz="771487" eaLnBrk="1" fontAlgn="auto" hangingPunct="1">
              <a:spcBef>
                <a:spcPts val="0"/>
              </a:spcBef>
              <a:spcAft>
                <a:spcPts val="0"/>
              </a:spcAft>
            </a:pPr>
            <a:endParaRPr lang="en-GB" sz="1575" b="0">
              <a:solidFill>
                <a:srgbClr val="FFFFFF"/>
              </a:solidFill>
            </a:endParaRPr>
          </a:p>
        </p:txBody>
      </p:sp>
      <p:sp>
        <p:nvSpPr>
          <p:cNvPr id="7" name="Rectangle 6"/>
          <p:cNvSpPr/>
          <p:nvPr userDrawn="1"/>
        </p:nvSpPr>
        <p:spPr>
          <a:xfrm rot="10800000">
            <a:off x="0" y="6223952"/>
            <a:ext cx="12192000" cy="121920"/>
          </a:xfrm>
          <a:prstGeom prst="rect">
            <a:avLst/>
          </a:prstGeom>
          <a:gradFill flip="none" rotWithShape="1">
            <a:gsLst>
              <a:gs pos="0">
                <a:schemeClr val="tx1">
                  <a:alpha val="0"/>
                </a:schemeClr>
              </a:gs>
              <a:gs pos="100000">
                <a:schemeClr val="tx1">
                  <a:alpha val="3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7149" tIns="38575" rIns="77149" bIns="38575" rtlCol="0" anchor="ctr"/>
          <a:lstStyle/>
          <a:p>
            <a:pPr algn="ctr" defTabSz="771487" eaLnBrk="1" fontAlgn="auto" hangingPunct="1">
              <a:spcBef>
                <a:spcPts val="0"/>
              </a:spcBef>
              <a:spcAft>
                <a:spcPts val="0"/>
              </a:spcAft>
            </a:pPr>
            <a:endParaRPr lang="en-GB" sz="1575" b="0">
              <a:solidFill>
                <a:srgbClr val="FFFFFF"/>
              </a:solidFill>
            </a:endParaRPr>
          </a:p>
        </p:txBody>
      </p:sp>
      <p:sp>
        <p:nvSpPr>
          <p:cNvPr id="6" name="Rechteck 7"/>
          <p:cNvSpPr/>
          <p:nvPr userDrawn="1"/>
        </p:nvSpPr>
        <p:spPr>
          <a:xfrm>
            <a:off x="0" y="0"/>
            <a:ext cx="188465"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7149" tIns="38575" rIns="77149" bIns="38575" rtlCol="0" anchor="ctr"/>
          <a:lstStyle/>
          <a:p>
            <a:pPr algn="ctr" defTabSz="771487" eaLnBrk="1" fontAlgn="auto" hangingPunct="1">
              <a:spcBef>
                <a:spcPts val="0"/>
              </a:spcBef>
              <a:spcAft>
                <a:spcPts val="0"/>
              </a:spcAft>
            </a:pPr>
            <a:endParaRPr lang="de-DE" sz="1575" dirty="0">
              <a:solidFill>
                <a:srgbClr val="FFFFFF"/>
              </a:solidFill>
              <a:latin typeface="Verdana Fett" charset="0"/>
            </a:endParaRPr>
          </a:p>
        </p:txBody>
      </p:sp>
      <p:sp>
        <p:nvSpPr>
          <p:cNvPr id="4" name="Title 3"/>
          <p:cNvSpPr>
            <a:spLocks noGrp="1"/>
          </p:cNvSpPr>
          <p:nvPr>
            <p:ph type="title"/>
          </p:nvPr>
        </p:nvSpPr>
        <p:spPr/>
        <p:txBody>
          <a:bodyPr/>
          <a:lstStyle/>
          <a:p>
            <a:r>
              <a:rPr lang="en-US"/>
              <a:t>Click to edit Master title style</a:t>
            </a:r>
            <a:endParaRPr lang="en-GB"/>
          </a:p>
        </p:txBody>
      </p:sp>
      <p:sp>
        <p:nvSpPr>
          <p:cNvPr id="9" name="Footer Placeholder 3"/>
          <p:cNvSpPr>
            <a:spLocks noGrp="1"/>
          </p:cNvSpPr>
          <p:nvPr>
            <p:ph type="ftr" sz="quarter" idx="3"/>
          </p:nvPr>
        </p:nvSpPr>
        <p:spPr>
          <a:xfrm>
            <a:off x="550508" y="5655736"/>
            <a:ext cx="5737515" cy="366183"/>
          </a:xfrm>
          <a:prstGeom prst="rect">
            <a:avLst/>
          </a:prstGeom>
        </p:spPr>
        <p:txBody>
          <a:bodyPr vert="horz" lIns="0" tIns="0" rIns="0" bIns="0" rtlCol="0" anchor="b" anchorCtr="0"/>
          <a:lstStyle>
            <a:lvl1pPr algn="l">
              <a:defRPr lang="en-GB" sz="1013" b="0" dirty="0">
                <a:solidFill>
                  <a:srgbClr val="000000">
                    <a:tint val="75000"/>
                  </a:srgbClr>
                </a:solidFill>
                <a:latin typeface="Calibri" panose="020F0502020204030204"/>
                <a:ea typeface="+mn-ea"/>
              </a:defRPr>
            </a:lvl1pPr>
          </a:lstStyle>
          <a:p>
            <a:pPr defTabSz="771487" eaLnBrk="1" fontAlgn="auto" hangingPunct="1">
              <a:spcBef>
                <a:spcPts val="0"/>
              </a:spcBef>
              <a:spcAft>
                <a:spcPts val="0"/>
              </a:spcAft>
            </a:pPr>
            <a:endParaRPr lang="es-ES"/>
          </a:p>
        </p:txBody>
      </p:sp>
      <p:sp>
        <p:nvSpPr>
          <p:cNvPr id="10" name="Text Placeholder 13"/>
          <p:cNvSpPr>
            <a:spLocks noGrp="1"/>
          </p:cNvSpPr>
          <p:nvPr>
            <p:ph type="body" sz="quarter" idx="11" hasCustomPrompt="1"/>
          </p:nvPr>
        </p:nvSpPr>
        <p:spPr>
          <a:xfrm>
            <a:off x="527381" y="1412776"/>
            <a:ext cx="11379200" cy="1016000"/>
          </a:xfrm>
          <a:prstGeom prst="roundRect">
            <a:avLst/>
          </a:prstGeom>
          <a:gradFill>
            <a:gsLst>
              <a:gs pos="0">
                <a:schemeClr val="tx2"/>
              </a:gs>
              <a:gs pos="100000">
                <a:schemeClr val="accent5"/>
              </a:gs>
            </a:gsLst>
            <a:lin ang="2700000" scaled="0"/>
          </a:gradFill>
          <a:effectLst>
            <a:innerShdw blurRad="203200" dist="50800" dir="2700000">
              <a:prstClr val="black">
                <a:alpha val="29000"/>
              </a:prstClr>
            </a:innerShdw>
          </a:effectLst>
        </p:spPr>
        <p:txBody>
          <a:bodyPr lIns="36000" tIns="36000" rIns="36000" bIns="36000" anchor="ctr" anchorCtr="0">
            <a:noAutofit/>
          </a:bodyPr>
          <a:lstStyle>
            <a:lvl1pPr marL="0" indent="0">
              <a:lnSpc>
                <a:spcPct val="90000"/>
              </a:lnSpc>
              <a:spcBef>
                <a:spcPts val="0"/>
              </a:spcBef>
              <a:buNone/>
              <a:defRPr sz="2025" b="1">
                <a:solidFill>
                  <a:schemeClr val="bg1"/>
                </a:solidFill>
              </a:defRPr>
            </a:lvl1pPr>
            <a:lvl2pPr marL="259200" indent="-259200">
              <a:lnSpc>
                <a:spcPct val="100000"/>
              </a:lnSpc>
              <a:spcBef>
                <a:spcPts val="0"/>
              </a:spcBef>
              <a:buClr>
                <a:schemeClr val="accent1"/>
              </a:buClr>
              <a:buFont typeface="Arial" panose="020B0604020202020204" pitchFamily="34" charset="0"/>
              <a:buChar char="•"/>
              <a:defRPr sz="1575">
                <a:solidFill>
                  <a:schemeClr val="bg1"/>
                </a:solidFill>
              </a:defRPr>
            </a:lvl2pPr>
            <a:lvl3pPr marL="518400" indent="-259200">
              <a:lnSpc>
                <a:spcPct val="100000"/>
              </a:lnSpc>
              <a:spcBef>
                <a:spcPts val="0"/>
              </a:spcBef>
              <a:spcAft>
                <a:spcPts val="675"/>
              </a:spcAft>
              <a:buFont typeface="Arial" panose="020B0604020202020204" pitchFamily="34" charset="0"/>
              <a:buChar char="•"/>
              <a:defRPr sz="1575">
                <a:solidFill>
                  <a:schemeClr val="bg1"/>
                </a:solidFill>
              </a:defRPr>
            </a:lvl3pPr>
            <a:lvl4pPr marL="1542797" indent="0">
              <a:buNone/>
              <a:defRPr/>
            </a:lvl4pPr>
            <a:lvl5pPr marL="2057063" indent="0">
              <a:buNone/>
              <a:defRPr/>
            </a:lvl5pPr>
          </a:lstStyle>
          <a:p>
            <a:pPr lvl="0"/>
            <a:r>
              <a:rPr lang="en-US" dirty="0"/>
              <a:t>Initial diagnosis</a:t>
            </a:r>
          </a:p>
          <a:p>
            <a:pPr lvl="1"/>
            <a:r>
              <a:rPr lang="en-US" dirty="0"/>
              <a:t>Second level</a:t>
            </a:r>
          </a:p>
          <a:p>
            <a:pPr lvl="2"/>
            <a:r>
              <a:rPr lang="en-US" dirty="0"/>
              <a:t>Third level</a:t>
            </a:r>
          </a:p>
        </p:txBody>
      </p:sp>
      <p:sp>
        <p:nvSpPr>
          <p:cNvPr id="13" name="Text Placeholder 13"/>
          <p:cNvSpPr>
            <a:spLocks noGrp="1"/>
          </p:cNvSpPr>
          <p:nvPr>
            <p:ph type="body" sz="quarter" idx="21" hasCustomPrompt="1"/>
          </p:nvPr>
        </p:nvSpPr>
        <p:spPr>
          <a:xfrm>
            <a:off x="527381" y="2631977"/>
            <a:ext cx="11379200" cy="2909259"/>
          </a:xfrm>
        </p:spPr>
        <p:txBody>
          <a:bodyPr lIns="68400" tIns="36000" rIns="68400" bIns="36000">
            <a:noAutofit/>
          </a:bodyPr>
          <a:lstStyle>
            <a:lvl1pPr marL="0" indent="0">
              <a:lnSpc>
                <a:spcPct val="110000"/>
              </a:lnSpc>
              <a:spcBef>
                <a:spcPts val="0"/>
              </a:spcBef>
              <a:spcAft>
                <a:spcPts val="675"/>
              </a:spcAft>
              <a:buNone/>
              <a:defRPr sz="1800" b="1">
                <a:solidFill>
                  <a:schemeClr val="accent2"/>
                </a:solidFill>
              </a:defRPr>
            </a:lvl1pPr>
            <a:lvl2pPr marL="259200" indent="-259200">
              <a:lnSpc>
                <a:spcPct val="110000"/>
              </a:lnSpc>
              <a:spcBef>
                <a:spcPts val="0"/>
              </a:spcBef>
              <a:spcAft>
                <a:spcPts val="675"/>
              </a:spcAft>
              <a:buClr>
                <a:schemeClr val="accent1"/>
              </a:buClr>
              <a:buFont typeface="+mj-lt"/>
              <a:buAutoNum type="arabicPeriod"/>
              <a:defRPr sz="1800"/>
            </a:lvl2pPr>
            <a:lvl3pPr marL="518400" indent="-259200">
              <a:lnSpc>
                <a:spcPct val="110000"/>
              </a:lnSpc>
              <a:spcBef>
                <a:spcPts val="0"/>
              </a:spcBef>
              <a:spcAft>
                <a:spcPts val="675"/>
              </a:spcAft>
              <a:buFont typeface="+mj-lt"/>
              <a:buAutoNum type="alphaLcPeriod"/>
              <a:defRPr sz="1800"/>
            </a:lvl3pPr>
            <a:lvl4pPr marL="1542797" indent="0">
              <a:buNone/>
              <a:defRPr/>
            </a:lvl4pPr>
            <a:lvl5pPr marL="2057063" indent="0">
              <a:buNone/>
              <a:defRPr/>
            </a:lvl5pPr>
          </a:lstStyle>
          <a:p>
            <a:pPr lvl="0"/>
            <a:r>
              <a:rPr lang="en-US" dirty="0"/>
              <a:t>Prior medical history</a:t>
            </a:r>
          </a:p>
          <a:p>
            <a:pPr lvl="1"/>
            <a:r>
              <a:rPr lang="en-US" dirty="0"/>
              <a:t>Second level</a:t>
            </a:r>
          </a:p>
          <a:p>
            <a:pPr lvl="2"/>
            <a:r>
              <a:rPr lang="en-US" dirty="0"/>
              <a:t>Third level</a:t>
            </a:r>
          </a:p>
        </p:txBody>
      </p:sp>
    </p:spTree>
    <p:extLst>
      <p:ext uri="{BB962C8B-B14F-4D97-AF65-F5344CB8AC3E}">
        <p14:creationId xmlns:p14="http://schemas.microsoft.com/office/powerpoint/2010/main" val="741756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51775" y="6356353"/>
            <a:ext cx="2743200" cy="365125"/>
          </a:xfrm>
          <a:prstGeom prst="rect">
            <a:avLst/>
          </a:prstGeom>
        </p:spPr>
        <p:txBody>
          <a:bodyPr/>
          <a:lstStyle/>
          <a:p>
            <a:fld id="{D2B8E580-F225-4B41-9948-B42ADEDA53B9}" type="slidenum">
              <a:rPr lang="de-DE" smtClean="0">
                <a:solidFill>
                  <a:srgbClr val="000000">
                    <a:tint val="75000"/>
                  </a:srgbClr>
                </a:solidFill>
              </a:rPr>
              <a:pPr/>
              <a:t>‹#›</a:t>
            </a:fld>
            <a:endParaRPr lang="de-DE">
              <a:solidFill>
                <a:srgbClr val="000000">
                  <a:tint val="75000"/>
                </a:srgbClr>
              </a:solidFill>
            </a:endParaRPr>
          </a:p>
        </p:txBody>
      </p:sp>
      <p:sp>
        <p:nvSpPr>
          <p:cNvPr id="3" name="Rectangle 2"/>
          <p:cNvSpPr/>
          <p:nvPr userDrawn="1"/>
        </p:nvSpPr>
        <p:spPr>
          <a:xfrm>
            <a:off x="8395" y="836083"/>
            <a:ext cx="12192000" cy="622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7149" tIns="38575" rIns="77149" bIns="38575" rtlCol="0" anchor="ctr"/>
          <a:lstStyle/>
          <a:p>
            <a:pPr algn="ctr" defTabSz="771487" eaLnBrk="1" fontAlgn="auto" hangingPunct="1">
              <a:spcBef>
                <a:spcPts val="0"/>
              </a:spcBef>
              <a:spcAft>
                <a:spcPts val="0"/>
              </a:spcAft>
            </a:pPr>
            <a:endParaRPr lang="en-GB" sz="1575" b="0">
              <a:solidFill>
                <a:srgbClr val="FFFFFF"/>
              </a:solidFill>
            </a:endParaRPr>
          </a:p>
        </p:txBody>
      </p:sp>
      <p:sp>
        <p:nvSpPr>
          <p:cNvPr id="4" name="Title 3"/>
          <p:cNvSpPr>
            <a:spLocks noGrp="1"/>
          </p:cNvSpPr>
          <p:nvPr>
            <p:ph type="title"/>
          </p:nvPr>
        </p:nvSpPr>
        <p:spPr>
          <a:xfrm>
            <a:off x="550508" y="438541"/>
            <a:ext cx="11344469" cy="1252149"/>
          </a:xfrm>
        </p:spPr>
        <p:txBody>
          <a:bodyPr/>
          <a:lstStyle/>
          <a:p>
            <a:r>
              <a:rPr lang="en-US" dirty="0"/>
              <a:t>Click to edit Master title style</a:t>
            </a:r>
            <a:endParaRPr lang="en-GB" dirty="0"/>
          </a:p>
        </p:txBody>
      </p:sp>
      <p:sp>
        <p:nvSpPr>
          <p:cNvPr id="9" name="Text Placeholder 8"/>
          <p:cNvSpPr>
            <a:spLocks noGrp="1"/>
          </p:cNvSpPr>
          <p:nvPr>
            <p:ph type="body" sz="quarter" idx="13"/>
          </p:nvPr>
        </p:nvSpPr>
        <p:spPr>
          <a:xfrm>
            <a:off x="550509" y="2036235"/>
            <a:ext cx="11374792" cy="3505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ooter Placeholder 3"/>
          <p:cNvSpPr>
            <a:spLocks noGrp="1"/>
          </p:cNvSpPr>
          <p:nvPr>
            <p:ph type="ftr" sz="quarter" idx="3"/>
          </p:nvPr>
        </p:nvSpPr>
        <p:spPr>
          <a:xfrm>
            <a:off x="550508" y="5655736"/>
            <a:ext cx="7753737" cy="366183"/>
          </a:xfrm>
          <a:prstGeom prst="rect">
            <a:avLst/>
          </a:prstGeom>
        </p:spPr>
        <p:txBody>
          <a:bodyPr vert="horz" lIns="0" tIns="0" rIns="0" bIns="0" rtlCol="0" anchor="b" anchorCtr="0"/>
          <a:lstStyle>
            <a:lvl1pPr algn="l">
              <a:defRPr lang="en-GB" sz="1013" b="0" dirty="0">
                <a:solidFill>
                  <a:schemeClr val="tx1">
                    <a:lumMod val="75000"/>
                    <a:lumOff val="25000"/>
                  </a:schemeClr>
                </a:solidFill>
                <a:latin typeface="Calibri" panose="020F0502020204030204"/>
                <a:ea typeface="+mn-ea"/>
              </a:defRPr>
            </a:lvl1pPr>
          </a:lstStyle>
          <a:p>
            <a:pPr defTabSz="771487" eaLnBrk="1" fontAlgn="auto" hangingPunct="1">
              <a:spcBef>
                <a:spcPts val="0"/>
              </a:spcBef>
              <a:spcAft>
                <a:spcPts val="0"/>
              </a:spcAft>
            </a:pPr>
            <a:endParaRPr lang="es-ES"/>
          </a:p>
        </p:txBody>
      </p:sp>
    </p:spTree>
    <p:extLst>
      <p:ext uri="{BB962C8B-B14F-4D97-AF65-F5344CB8AC3E}">
        <p14:creationId xmlns:p14="http://schemas.microsoft.com/office/powerpoint/2010/main" val="1763567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userDrawn="1">
  <p:cSld name="Charts &amp; Graphs">
    <p:spTree>
      <p:nvGrpSpPr>
        <p:cNvPr id="1" name=""/>
        <p:cNvGrpSpPr/>
        <p:nvPr/>
      </p:nvGrpSpPr>
      <p:grpSpPr>
        <a:xfrm>
          <a:off x="0" y="0"/>
          <a:ext cx="0" cy="0"/>
          <a:chOff x="0" y="0"/>
          <a:chExt cx="0" cy="0"/>
        </a:xfrm>
      </p:grpSpPr>
      <p:sp>
        <p:nvSpPr>
          <p:cNvPr id="2" name="Chart Placeholder 3">
            <a:extLst>
              <a:ext uri="{FF2B5EF4-FFF2-40B4-BE49-F238E27FC236}">
                <a16:creationId xmlns:a16="http://schemas.microsoft.com/office/drawing/2014/main" id="{1BB81848-B45A-9B39-E48D-9F88364F264C}"/>
              </a:ext>
            </a:extLst>
          </p:cNvPr>
          <p:cNvSpPr>
            <a:spLocks noGrp="1"/>
          </p:cNvSpPr>
          <p:nvPr>
            <p:ph type="chart" sz="quarter" idx="33"/>
          </p:nvPr>
        </p:nvSpPr>
        <p:spPr>
          <a:xfrm>
            <a:off x="540000" y="1224002"/>
            <a:ext cx="11482680" cy="4679995"/>
          </a:xfrm>
          <a:prstGeom prst="rect">
            <a:avLst/>
          </a:prstGeom>
        </p:spPr>
        <p:txBody>
          <a:bodyPr lIns="0" tIns="0" rIns="0" bIns="0"/>
          <a:lstStyle>
            <a:lvl1pPr marL="0" indent="0">
              <a:buFontTx/>
              <a:buNone/>
              <a:defRPr sz="1181">
                <a:latin typeface="Arial" panose="020B0604020202020204" pitchFamily="34" charset="0"/>
                <a:cs typeface="Arial" panose="020B0604020202020204" pitchFamily="34" charset="0"/>
              </a:defRPr>
            </a:lvl1pPr>
          </a:lstStyle>
          <a:p>
            <a:endParaRPr lang="en-US"/>
          </a:p>
        </p:txBody>
      </p:sp>
      <p:sp>
        <p:nvSpPr>
          <p:cNvPr id="28" name="Text Placeholder 4">
            <a:extLst>
              <a:ext uri="{FF2B5EF4-FFF2-40B4-BE49-F238E27FC236}">
                <a16:creationId xmlns:a16="http://schemas.microsoft.com/office/drawing/2014/main" id="{216A382F-EA01-674D-8EAA-AA2564E33D05}"/>
              </a:ext>
            </a:extLst>
          </p:cNvPr>
          <p:cNvSpPr>
            <a:spLocks noGrp="1"/>
          </p:cNvSpPr>
          <p:nvPr>
            <p:ph type="body" sz="quarter" idx="28" hasCustomPrompt="1"/>
          </p:nvPr>
        </p:nvSpPr>
        <p:spPr>
          <a:xfrm>
            <a:off x="540000" y="180000"/>
            <a:ext cx="10872216" cy="438912"/>
          </a:xfrm>
        </p:spPr>
        <p:txBody>
          <a:bodyPr lIns="0" tIns="0" rIns="0" bIns="0" anchor="t">
            <a:noAutofit/>
          </a:bodyPr>
          <a:lstStyle>
            <a:lvl1pPr marL="0" indent="0">
              <a:lnSpc>
                <a:spcPts val="2700"/>
              </a:lnSpc>
              <a:spcBef>
                <a:spcPts val="0"/>
              </a:spcBef>
              <a:buFontTx/>
              <a:buNone/>
              <a:defRPr sz="2194" b="0" i="0">
                <a:solidFill>
                  <a:schemeClr val="tx2"/>
                </a:solidFill>
                <a:latin typeface="Arial" panose="020B0604020202020204" pitchFamily="34" charset="0"/>
              </a:defRPr>
            </a:lvl1pPr>
            <a:lvl2pPr marL="385785" indent="0">
              <a:buNone/>
              <a:defRPr/>
            </a:lvl2pPr>
          </a:lstStyle>
          <a:p>
            <a:pPr lvl="0"/>
            <a:r>
              <a:rPr lang="en-US"/>
              <a:t>[Insert Title]</a:t>
            </a:r>
          </a:p>
        </p:txBody>
      </p:sp>
      <p:sp>
        <p:nvSpPr>
          <p:cNvPr id="3" name="Text Placeholder 4">
            <a:extLst>
              <a:ext uri="{FF2B5EF4-FFF2-40B4-BE49-F238E27FC236}">
                <a16:creationId xmlns:a16="http://schemas.microsoft.com/office/drawing/2014/main" id="{C8559AC7-BAB8-8ACF-57CF-FF27D2BCAD9B}"/>
              </a:ext>
            </a:extLst>
          </p:cNvPr>
          <p:cNvSpPr>
            <a:spLocks noGrp="1"/>
          </p:cNvSpPr>
          <p:nvPr>
            <p:ph type="body" sz="quarter" idx="29"/>
          </p:nvPr>
        </p:nvSpPr>
        <p:spPr>
          <a:xfrm>
            <a:off x="540000" y="864000"/>
            <a:ext cx="11473201" cy="257228"/>
          </a:xfrm>
          <a:prstGeom prst="rect">
            <a:avLst/>
          </a:prstGeom>
        </p:spPr>
        <p:txBody>
          <a:bodyPr lIns="0" tIns="0" rIns="0" bIns="0" numCol="1" spcCol="0"/>
          <a:lstStyle>
            <a:lvl1pPr marL="0" indent="0">
              <a:lnSpc>
                <a:spcPts val="1350"/>
              </a:lnSpc>
              <a:buFontTx/>
              <a:buNone/>
              <a:defRPr sz="1181" b="1" i="0" u="sng">
                <a:solidFill>
                  <a:schemeClr val="accent2"/>
                </a:solidFill>
                <a:latin typeface="Arial" panose="020B0604020202020204" pitchFamily="34" charset="0"/>
              </a:defRPr>
            </a:lvl1pPr>
            <a:lvl2pPr>
              <a:lnSpc>
                <a:spcPts val="1350"/>
              </a:lnSpc>
              <a:defRPr sz="1181" b="0" i="0">
                <a:latin typeface="Arial" panose="020B0604020202020204" pitchFamily="34" charset="0"/>
              </a:defRPr>
            </a:lvl2pPr>
            <a:lvl3pPr>
              <a:lnSpc>
                <a:spcPts val="1350"/>
              </a:lnSpc>
              <a:defRPr sz="1181" b="0" i="0">
                <a:latin typeface="Arial" panose="020B0604020202020204" pitchFamily="34" charset="0"/>
              </a:defRPr>
            </a:lvl3pPr>
            <a:lvl4pPr>
              <a:lnSpc>
                <a:spcPts val="1350"/>
              </a:lnSpc>
              <a:defRPr sz="1181" b="0" i="0">
                <a:latin typeface="Arial" panose="020B0604020202020204" pitchFamily="34" charset="0"/>
              </a:defRPr>
            </a:lvl4pPr>
            <a:lvl5pPr>
              <a:lnSpc>
                <a:spcPts val="1350"/>
              </a:lnSpc>
              <a:defRPr sz="1181" b="0" i="0">
                <a:latin typeface="Arial" panose="020B0604020202020204" pitchFamily="34" charset="0"/>
              </a:defRPr>
            </a:lvl5pPr>
          </a:lstStyle>
          <a:p>
            <a:pPr lvl="0"/>
            <a:r>
              <a:rPr lang="en-GB"/>
              <a:t>Click to edit Master text styles</a:t>
            </a:r>
          </a:p>
        </p:txBody>
      </p:sp>
      <p:sp>
        <p:nvSpPr>
          <p:cNvPr id="4" name="Rectangle 3">
            <a:extLst>
              <a:ext uri="{FF2B5EF4-FFF2-40B4-BE49-F238E27FC236}">
                <a16:creationId xmlns:a16="http://schemas.microsoft.com/office/drawing/2014/main" id="{5840FBB3-9295-2B46-AF3D-A4C1D440C226}"/>
              </a:ext>
            </a:extLst>
          </p:cNvPr>
          <p:cNvSpPr/>
          <p:nvPr userDrawn="1"/>
        </p:nvSpPr>
        <p:spPr>
          <a:xfrm>
            <a:off x="-1" y="6498000"/>
            <a:ext cx="12193201" cy="36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1" name="Slide Number Placeholder 5">
            <a:extLst>
              <a:ext uri="{FF2B5EF4-FFF2-40B4-BE49-F238E27FC236}">
                <a16:creationId xmlns:a16="http://schemas.microsoft.com/office/drawing/2014/main" id="{C31F5D8D-F7D0-932A-92CB-2FEBD2892E1A}"/>
              </a:ext>
            </a:extLst>
          </p:cNvPr>
          <p:cNvSpPr>
            <a:spLocks noGrp="1"/>
          </p:cNvSpPr>
          <p:nvPr>
            <p:ph type="sldNum" sz="quarter" idx="4"/>
          </p:nvPr>
        </p:nvSpPr>
        <p:spPr>
          <a:xfrm>
            <a:off x="11530584" y="6492877"/>
            <a:ext cx="310897" cy="365125"/>
          </a:xfrm>
          <a:prstGeom prst="rect">
            <a:avLst/>
          </a:prstGeom>
        </p:spPr>
        <p:txBody>
          <a:bodyPr vert="horz" lIns="0" tIns="0" rIns="0" bIns="0" rtlCol="0" anchor="ctr"/>
          <a:lstStyle>
            <a:lvl1pPr algn="r">
              <a:defRPr sz="1013" b="1">
                <a:solidFill>
                  <a:schemeClr val="bg1"/>
                </a:solidFill>
                <a:latin typeface="Arial" panose="020B0604020202020204" pitchFamily="34" charset="0"/>
              </a:defRPr>
            </a:lvl1pPr>
          </a:lstStyle>
          <a:p>
            <a:fld id="{C7800502-C16C-AB45-B0DC-B39018768012}" type="slidenum">
              <a:rPr lang="en-US" smtClean="0"/>
              <a:pPr/>
              <a:t>‹#›</a:t>
            </a:fld>
            <a:endParaRPr lang="en-US"/>
          </a:p>
        </p:txBody>
      </p:sp>
      <p:cxnSp>
        <p:nvCxnSpPr>
          <p:cNvPr id="17" name="Straight Connector 16">
            <a:extLst>
              <a:ext uri="{FF2B5EF4-FFF2-40B4-BE49-F238E27FC236}">
                <a16:creationId xmlns:a16="http://schemas.microsoft.com/office/drawing/2014/main" id="{19D900AA-1360-153B-F355-692202CB534D}"/>
              </a:ext>
            </a:extLst>
          </p:cNvPr>
          <p:cNvCxnSpPr>
            <a:cxnSpLocks/>
          </p:cNvCxnSpPr>
          <p:nvPr userDrawn="1"/>
        </p:nvCxnSpPr>
        <p:spPr>
          <a:xfrm flipV="1">
            <a:off x="11538037" y="6588000"/>
            <a:ext cx="0" cy="180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AA680BF-6099-1BC6-2F25-BE7567BFD450}"/>
              </a:ext>
            </a:extLst>
          </p:cNvPr>
          <p:cNvSpPr>
            <a:spLocks noGrp="1"/>
          </p:cNvSpPr>
          <p:nvPr>
            <p:ph type="body" sz="quarter" idx="31"/>
          </p:nvPr>
        </p:nvSpPr>
        <p:spPr>
          <a:xfrm>
            <a:off x="540000" y="6089577"/>
            <a:ext cx="11473201" cy="302211"/>
          </a:xfrm>
          <a:prstGeom prst="rect">
            <a:avLst/>
          </a:prstGeom>
        </p:spPr>
        <p:txBody>
          <a:bodyPr lIns="0" tIns="0" rIns="0" bIns="0" numCol="1" spcCol="0" anchor="b" anchorCtr="0"/>
          <a:lstStyle>
            <a:lvl1pPr marL="0" indent="0">
              <a:lnSpc>
                <a:spcPts val="759"/>
              </a:lnSpc>
              <a:spcBef>
                <a:spcPts val="0"/>
              </a:spcBef>
              <a:buFontTx/>
              <a:buNone/>
              <a:defRPr sz="675" b="0" i="1" u="none" baseline="0">
                <a:solidFill>
                  <a:schemeClr val="tx1"/>
                </a:solidFill>
                <a:latin typeface="Arial" panose="020B0604020202020204" pitchFamily="34" charset="0"/>
                <a:cs typeface="Arial" panose="020B0604020202020204" pitchFamily="34" charset="0"/>
              </a:defRPr>
            </a:lvl1pPr>
            <a:lvl2pPr>
              <a:lnSpc>
                <a:spcPts val="1350"/>
              </a:lnSpc>
              <a:defRPr sz="1181" b="0" i="0">
                <a:latin typeface="Arial" panose="020B0604020202020204" pitchFamily="34" charset="0"/>
              </a:defRPr>
            </a:lvl2pPr>
            <a:lvl3pPr>
              <a:lnSpc>
                <a:spcPts val="1350"/>
              </a:lnSpc>
              <a:defRPr sz="1181" b="0" i="0">
                <a:latin typeface="Arial" panose="020B0604020202020204" pitchFamily="34" charset="0"/>
              </a:defRPr>
            </a:lvl3pPr>
            <a:lvl4pPr>
              <a:lnSpc>
                <a:spcPts val="1350"/>
              </a:lnSpc>
              <a:defRPr sz="1181" b="0" i="0">
                <a:latin typeface="Arial" panose="020B0604020202020204" pitchFamily="34" charset="0"/>
              </a:defRPr>
            </a:lvl4pPr>
            <a:lvl5pPr>
              <a:lnSpc>
                <a:spcPts val="1350"/>
              </a:lnSpc>
              <a:defRPr sz="1181" b="0" i="0">
                <a:latin typeface="Arial" panose="020B0604020202020204" pitchFamily="34" charset="0"/>
              </a:defRPr>
            </a:lvl5pPr>
          </a:lstStyle>
          <a:p>
            <a:pPr lvl="0"/>
            <a:r>
              <a:rPr lang="en-GB"/>
              <a:t>Click to edit Master text styles</a:t>
            </a:r>
          </a:p>
        </p:txBody>
      </p:sp>
      <p:sp>
        <p:nvSpPr>
          <p:cNvPr id="6" name="Text Placeholder 4">
            <a:extLst>
              <a:ext uri="{FF2B5EF4-FFF2-40B4-BE49-F238E27FC236}">
                <a16:creationId xmlns:a16="http://schemas.microsoft.com/office/drawing/2014/main" id="{910A4E62-2B13-C332-18C0-40AF9567E9FA}"/>
              </a:ext>
            </a:extLst>
          </p:cNvPr>
          <p:cNvSpPr>
            <a:spLocks noGrp="1"/>
          </p:cNvSpPr>
          <p:nvPr>
            <p:ph type="body" sz="quarter" idx="35"/>
          </p:nvPr>
        </p:nvSpPr>
        <p:spPr>
          <a:xfrm>
            <a:off x="540001" y="6498000"/>
            <a:ext cx="10778400" cy="360000"/>
          </a:xfrm>
          <a:prstGeom prst="rect">
            <a:avLst/>
          </a:prstGeom>
        </p:spPr>
        <p:txBody>
          <a:bodyPr lIns="0" tIns="0" rIns="0" bIns="0" numCol="1" spcCol="0" anchor="ctr" anchorCtr="0"/>
          <a:lstStyle>
            <a:lvl1pPr marL="0" indent="0">
              <a:lnSpc>
                <a:spcPts val="759"/>
              </a:lnSpc>
              <a:spcBef>
                <a:spcPts val="0"/>
              </a:spcBef>
              <a:buFontTx/>
              <a:buNone/>
              <a:defRPr sz="675" b="0" i="0" u="none">
                <a:solidFill>
                  <a:schemeClr val="bg1"/>
                </a:solidFill>
                <a:latin typeface="Arial" panose="020B0604020202020204" pitchFamily="34" charset="0"/>
                <a:cs typeface="Arial" panose="020B0604020202020204" pitchFamily="34" charset="0"/>
              </a:defRPr>
            </a:lvl1pPr>
            <a:lvl2pPr>
              <a:lnSpc>
                <a:spcPts val="1350"/>
              </a:lnSpc>
              <a:defRPr sz="1181" b="0" i="0">
                <a:latin typeface="Arial" panose="020B0604020202020204" pitchFamily="34" charset="0"/>
              </a:defRPr>
            </a:lvl2pPr>
            <a:lvl3pPr>
              <a:lnSpc>
                <a:spcPts val="1350"/>
              </a:lnSpc>
              <a:defRPr sz="1181" b="0" i="0">
                <a:latin typeface="Arial" panose="020B0604020202020204" pitchFamily="34" charset="0"/>
              </a:defRPr>
            </a:lvl3pPr>
            <a:lvl4pPr>
              <a:lnSpc>
                <a:spcPts val="1350"/>
              </a:lnSpc>
              <a:defRPr sz="1181" b="0" i="0">
                <a:latin typeface="Arial" panose="020B0604020202020204" pitchFamily="34" charset="0"/>
              </a:defRPr>
            </a:lvl4pPr>
            <a:lvl5pPr>
              <a:lnSpc>
                <a:spcPts val="1350"/>
              </a:lnSpc>
              <a:defRPr sz="1181" b="0" i="0">
                <a:latin typeface="Arial" panose="020B0604020202020204" pitchFamily="34" charset="0"/>
              </a:defRPr>
            </a:lvl5pPr>
          </a:lstStyle>
          <a:p>
            <a:pPr lvl="0"/>
            <a:r>
              <a:rPr lang="en-GB"/>
              <a:t>Click to edit Master text styles</a:t>
            </a:r>
          </a:p>
        </p:txBody>
      </p:sp>
      <p:sp>
        <p:nvSpPr>
          <p:cNvPr id="8" name="Rectangle 7">
            <a:extLst>
              <a:ext uri="{FF2B5EF4-FFF2-40B4-BE49-F238E27FC236}">
                <a16:creationId xmlns:a16="http://schemas.microsoft.com/office/drawing/2014/main" id="{34DF17BE-7E88-A5FD-579F-482D0FE2D47F}"/>
              </a:ext>
            </a:extLst>
          </p:cNvPr>
          <p:cNvSpPr/>
          <p:nvPr userDrawn="1"/>
        </p:nvSpPr>
        <p:spPr>
          <a:xfrm>
            <a:off x="0" y="0"/>
            <a:ext cx="36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cxnSp>
        <p:nvCxnSpPr>
          <p:cNvPr id="9" name="Straight Connector 8">
            <a:extLst>
              <a:ext uri="{FF2B5EF4-FFF2-40B4-BE49-F238E27FC236}">
                <a16:creationId xmlns:a16="http://schemas.microsoft.com/office/drawing/2014/main" id="{A6E33107-010A-1EEA-DE93-88BDB0ED829B}"/>
              </a:ext>
            </a:extLst>
          </p:cNvPr>
          <p:cNvCxnSpPr>
            <a:cxnSpLocks/>
          </p:cNvCxnSpPr>
          <p:nvPr userDrawn="1"/>
        </p:nvCxnSpPr>
        <p:spPr>
          <a:xfrm>
            <a:off x="540001" y="720000"/>
            <a:ext cx="114264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341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96339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287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16781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37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245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0958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60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2824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10942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8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866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970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807145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85636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3663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19039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5717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image" Target="../media/image1.pn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theme" Target="../theme/theme10.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5" Type="http://schemas.openxmlformats.org/officeDocument/2006/relationships/slideLayout" Target="../slideLayouts/slideLayout189.xml"/><Relationship Id="rId10" Type="http://schemas.openxmlformats.org/officeDocument/2006/relationships/image" Target="../media/image52.png"/><Relationship Id="rId4" Type="http://schemas.openxmlformats.org/officeDocument/2006/relationships/slideLayout" Target="../slideLayouts/slideLayout188.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9" Type="http://schemas.openxmlformats.org/officeDocument/2006/relationships/slideLayout" Target="../slideLayouts/slideLayout231.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42" Type="http://schemas.openxmlformats.org/officeDocument/2006/relationships/slideLayout" Target="../slideLayouts/slideLayout234.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9" Type="http://schemas.openxmlformats.org/officeDocument/2006/relationships/slideLayout" Target="../slideLayouts/slideLayout221.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40" Type="http://schemas.openxmlformats.org/officeDocument/2006/relationships/slideLayout" Target="../slideLayouts/slideLayout232.xml"/><Relationship Id="rId45" Type="http://schemas.openxmlformats.org/officeDocument/2006/relationships/theme" Target="../theme/theme12.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4" Type="http://schemas.openxmlformats.org/officeDocument/2006/relationships/slideLayout" Target="../slideLayouts/slideLayout236.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43" Type="http://schemas.openxmlformats.org/officeDocument/2006/relationships/slideLayout" Target="../slideLayouts/slideLayout235.xml"/><Relationship Id="rId8" Type="http://schemas.openxmlformats.org/officeDocument/2006/relationships/slideLayout" Target="../slideLayouts/slideLayout200.xml"/><Relationship Id="rId3" Type="http://schemas.openxmlformats.org/officeDocument/2006/relationships/slideLayout" Target="../slideLayouts/slideLayout195.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slideLayout" Target="../slideLayouts/slideLayout230.xml"/><Relationship Id="rId46" Type="http://schemas.openxmlformats.org/officeDocument/2006/relationships/image" Target="../media/image58.jpg"/><Relationship Id="rId20" Type="http://schemas.openxmlformats.org/officeDocument/2006/relationships/slideLayout" Target="../slideLayouts/slideLayout212.xml"/><Relationship Id="rId41" Type="http://schemas.openxmlformats.org/officeDocument/2006/relationships/slideLayout" Target="../slideLayouts/slideLayout2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heme" Target="../theme/theme13.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image" Target="../media/image62.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theme" Target="../theme/theme14.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slideLayout" Target="../slideLayouts/slideLayout269.xml"/><Relationship Id="rId7" Type="http://schemas.openxmlformats.org/officeDocument/2006/relationships/image" Target="../media/image66.png"/><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theme" Target="../theme/theme15.xml"/><Relationship Id="rId5" Type="http://schemas.openxmlformats.org/officeDocument/2006/relationships/slideLayout" Target="../slideLayouts/slideLayout271.xml"/><Relationship Id="rId4" Type="http://schemas.openxmlformats.org/officeDocument/2006/relationships/slideLayout" Target="../slideLayouts/slideLayout2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image" Target="../media/image68.png"/><Relationship Id="rId5" Type="http://schemas.openxmlformats.org/officeDocument/2006/relationships/slideLayout" Target="../slideLayouts/slideLayout276.xml"/><Relationship Id="rId10" Type="http://schemas.openxmlformats.org/officeDocument/2006/relationships/theme" Target="../theme/theme16.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6" Type="http://schemas.openxmlformats.org/officeDocument/2006/relationships/theme" Target="../theme/theme17.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26" Type="http://schemas.openxmlformats.org/officeDocument/2006/relationships/slideLayout" Target="../slideLayouts/slideLayout321.xml"/><Relationship Id="rId3" Type="http://schemas.openxmlformats.org/officeDocument/2006/relationships/slideLayout" Target="../slideLayouts/slideLayout298.xml"/><Relationship Id="rId21" Type="http://schemas.openxmlformats.org/officeDocument/2006/relationships/slideLayout" Target="../slideLayouts/slideLayout316.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5" Type="http://schemas.openxmlformats.org/officeDocument/2006/relationships/slideLayout" Target="../slideLayouts/slideLayout320.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20" Type="http://schemas.openxmlformats.org/officeDocument/2006/relationships/slideLayout" Target="../slideLayouts/slideLayout315.xml"/><Relationship Id="rId29" Type="http://schemas.openxmlformats.org/officeDocument/2006/relationships/slideLayout" Target="../slideLayouts/slideLayout324.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24" Type="http://schemas.openxmlformats.org/officeDocument/2006/relationships/slideLayout" Target="../slideLayouts/slideLayout319.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23" Type="http://schemas.openxmlformats.org/officeDocument/2006/relationships/slideLayout" Target="../slideLayouts/slideLayout318.xml"/><Relationship Id="rId28" Type="http://schemas.openxmlformats.org/officeDocument/2006/relationships/slideLayout" Target="../slideLayouts/slideLayout323.xml"/><Relationship Id="rId10" Type="http://schemas.openxmlformats.org/officeDocument/2006/relationships/slideLayout" Target="../slideLayouts/slideLayout305.xml"/><Relationship Id="rId19" Type="http://schemas.openxmlformats.org/officeDocument/2006/relationships/slideLayout" Target="../slideLayouts/slideLayout314.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 Id="rId22" Type="http://schemas.openxmlformats.org/officeDocument/2006/relationships/slideLayout" Target="../slideLayouts/slideLayout317.xml"/><Relationship Id="rId27" Type="http://schemas.openxmlformats.org/officeDocument/2006/relationships/slideLayout" Target="../slideLayouts/slideLayout322.xml"/><Relationship Id="rId30"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image" Target="../media/image85.jpeg"/><Relationship Id="rId5" Type="http://schemas.openxmlformats.org/officeDocument/2006/relationships/slideLayout" Target="../slideLayouts/slideLayout329.xml"/><Relationship Id="rId10" Type="http://schemas.openxmlformats.org/officeDocument/2006/relationships/image" Target="../media/image84.jpeg"/><Relationship Id="rId4" Type="http://schemas.openxmlformats.org/officeDocument/2006/relationships/slideLayout" Target="../slideLayouts/slideLayout328.xml"/><Relationship Id="rId9" Type="http://schemas.openxmlformats.org/officeDocument/2006/relationships/image" Target="../media/image8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image" Target="../media/image85.jpeg"/><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image" Target="../media/image84.jpeg"/><Relationship Id="rId5" Type="http://schemas.openxmlformats.org/officeDocument/2006/relationships/slideLayout" Target="../slideLayouts/slideLayout336.xml"/><Relationship Id="rId10" Type="http://schemas.openxmlformats.org/officeDocument/2006/relationships/image" Target="../media/image83.png"/><Relationship Id="rId4" Type="http://schemas.openxmlformats.org/officeDocument/2006/relationships/slideLayout" Target="../slideLayouts/slideLayout335.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18" Type="http://schemas.openxmlformats.org/officeDocument/2006/relationships/theme" Target="../theme/theme21.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17" Type="http://schemas.openxmlformats.org/officeDocument/2006/relationships/slideLayout" Target="../slideLayouts/slideLayout356.xml"/><Relationship Id="rId2" Type="http://schemas.openxmlformats.org/officeDocument/2006/relationships/slideLayout" Target="../slideLayouts/slideLayout341.xml"/><Relationship Id="rId16" Type="http://schemas.openxmlformats.org/officeDocument/2006/relationships/slideLayout" Target="../slideLayouts/slideLayout355.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5" Type="http://schemas.openxmlformats.org/officeDocument/2006/relationships/slideLayout" Target="../slideLayouts/slideLayout354.xml"/><Relationship Id="rId10" Type="http://schemas.openxmlformats.org/officeDocument/2006/relationships/slideLayout" Target="../slideLayouts/slideLayout349.xml"/><Relationship Id="rId19" Type="http://schemas.openxmlformats.org/officeDocument/2006/relationships/image" Target="../media/image87.jpeg"/><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slideLayout" Target="../slideLayouts/slideLayout3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3"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3769"/>
      </p:ext>
    </p:extLst>
  </p:cSld>
  <p:clrMap bg1="dk2" tx1="lt1" bg2="dk1" tx2="lt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 id="2147486066" r:id="rId14"/>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fontAlgn="base">
              <a:spcBef>
                <a:spcPct val="0"/>
              </a:spcBef>
              <a:spcAft>
                <a:spcPct val="0"/>
              </a:spcAft>
              <a:defRPr/>
            </a:pPr>
            <a:endParaRPr lang="en-US" altLang="en-US">
              <a:ea typeface="MS PGothic"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defRPr/>
            </a:pPr>
            <a:fld id="{510428CD-1ABC-42BB-8FEE-74D66389EF30}" type="slidenum">
              <a:rPr lang="en-US" altLang="en-US">
                <a:ea typeface="MS PGothic" pitchFamily="34" charset="-128"/>
              </a:rPr>
              <a:pPr fontAlgn="base">
                <a:spcBef>
                  <a:spcPct val="0"/>
                </a:spcBef>
                <a:spcAft>
                  <a:spcPct val="0"/>
                </a:spcAft>
                <a:defRPr/>
              </a:pPr>
              <a:t>‹#›</a:t>
            </a:fld>
            <a:endParaRPr lang="en-US" altLang="en-US">
              <a:ea typeface="MS PGothic" pitchFamily="34" charset="-128"/>
            </a:endParaRPr>
          </a:p>
        </p:txBody>
      </p:sp>
    </p:spTree>
    <p:extLst>
      <p:ext uri="{BB962C8B-B14F-4D97-AF65-F5344CB8AC3E}">
        <p14:creationId xmlns:p14="http://schemas.microsoft.com/office/powerpoint/2010/main" val="3840863432"/>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 id="2147486080" r:id="rId12"/>
    <p:sldLayoutId id="2147486081" r:id="rId13"/>
    <p:sldLayoutId id="2147486082" r:id="rId14"/>
    <p:sldLayoutId id="2147486083" r:id="rId15"/>
    <p:sldLayoutId id="2147486084" r:id="rId16"/>
  </p:sldLayoutIdLst>
  <p:hf hdr="0" ftr="0" dt="0"/>
  <p:txStyles>
    <p:titleStyle>
      <a:lvl1pPr algn="ctr" rtl="0" eaLnBrk="0" fontAlgn="base" hangingPunct="0">
        <a:spcBef>
          <a:spcPct val="0"/>
        </a:spcBef>
        <a:spcAft>
          <a:spcPct val="0"/>
        </a:spcAft>
        <a:defRPr sz="4200" b="1" kern="1200">
          <a:solidFill>
            <a:srgbClr val="23427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2pPr>
      <a:lvl3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3pPr>
      <a:lvl4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4pPr>
      <a:lvl5pPr algn="ctr" rtl="0" eaLnBrk="0" fontAlgn="base" hangingPunct="0">
        <a:spcBef>
          <a:spcPct val="0"/>
        </a:spcBef>
        <a:spcAft>
          <a:spcPct val="0"/>
        </a:spcAft>
        <a:defRPr sz="4200" b="1">
          <a:solidFill>
            <a:srgbClr val="234271"/>
          </a:solidFill>
          <a:latin typeface="Calibri" charset="0"/>
          <a:ea typeface="MS PGothic" panose="020B0600070205080204" pitchFamily="34" charset="-128"/>
          <a:cs typeface="MS PGothic" charset="0"/>
        </a:defRPr>
      </a:lvl5pPr>
      <a:lvl6pPr marL="457200" algn="ctr" rtl="0" fontAlgn="base">
        <a:spcBef>
          <a:spcPct val="0"/>
        </a:spcBef>
        <a:spcAft>
          <a:spcPct val="0"/>
        </a:spcAft>
        <a:defRPr sz="4200" b="1">
          <a:solidFill>
            <a:srgbClr val="234271"/>
          </a:solidFill>
          <a:latin typeface="Calibri" charset="0"/>
          <a:ea typeface="ＭＳ Ｐゴシック" charset="0"/>
        </a:defRPr>
      </a:lvl6pPr>
      <a:lvl7pPr marL="914400" algn="ctr" rtl="0" fontAlgn="base">
        <a:spcBef>
          <a:spcPct val="0"/>
        </a:spcBef>
        <a:spcAft>
          <a:spcPct val="0"/>
        </a:spcAft>
        <a:defRPr sz="4200" b="1">
          <a:solidFill>
            <a:srgbClr val="234271"/>
          </a:solidFill>
          <a:latin typeface="Calibri" charset="0"/>
          <a:ea typeface="ＭＳ Ｐゴシック" charset="0"/>
        </a:defRPr>
      </a:lvl7pPr>
      <a:lvl8pPr marL="1371600" algn="ctr" rtl="0" fontAlgn="base">
        <a:spcBef>
          <a:spcPct val="0"/>
        </a:spcBef>
        <a:spcAft>
          <a:spcPct val="0"/>
        </a:spcAft>
        <a:defRPr sz="4200" b="1">
          <a:solidFill>
            <a:srgbClr val="234271"/>
          </a:solidFill>
          <a:latin typeface="Calibri" charset="0"/>
          <a:ea typeface="ＭＳ Ｐゴシック" charset="0"/>
        </a:defRPr>
      </a:lvl8pPr>
      <a:lvl9pPr marL="1828800" algn="ctr" rtl="0" fontAlgn="base">
        <a:spcBef>
          <a:spcPct val="0"/>
        </a:spcBef>
        <a:spcAft>
          <a:spcPct val="0"/>
        </a:spcAft>
        <a:defRPr sz="4200" b="1">
          <a:solidFill>
            <a:srgbClr val="23427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38150" y="6105525"/>
            <a:ext cx="11302365" cy="0"/>
          </a:xfrm>
          <a:custGeom>
            <a:avLst/>
            <a:gdLst/>
            <a:ahLst/>
            <a:cxnLst/>
            <a:rect l="l" t="t" r="r" b="b"/>
            <a:pathLst>
              <a:path w="11302365">
                <a:moveTo>
                  <a:pt x="0" y="0"/>
                </a:moveTo>
                <a:lnTo>
                  <a:pt x="11302111" y="0"/>
                </a:lnTo>
              </a:path>
            </a:pathLst>
          </a:custGeom>
          <a:ln w="19050">
            <a:solidFill>
              <a:srgbClr val="464252"/>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438150" y="6276975"/>
            <a:ext cx="1057275" cy="276225"/>
          </a:xfrm>
          <a:prstGeom prst="rect">
            <a:avLst/>
          </a:prstGeom>
        </p:spPr>
      </p:pic>
      <p:pic>
        <p:nvPicPr>
          <p:cNvPr id="18" name="bg object 18"/>
          <p:cNvPicPr/>
          <p:nvPr/>
        </p:nvPicPr>
        <p:blipFill>
          <a:blip r:embed="rId8" cstate="print"/>
          <a:stretch>
            <a:fillRect/>
          </a:stretch>
        </p:blipFill>
        <p:spPr>
          <a:xfrm>
            <a:off x="1724025" y="6257925"/>
            <a:ext cx="1143000" cy="304800"/>
          </a:xfrm>
          <a:prstGeom prst="rect">
            <a:avLst/>
          </a:prstGeom>
        </p:spPr>
      </p:pic>
      <p:sp>
        <p:nvSpPr>
          <p:cNvPr id="2" name="Holder 2"/>
          <p:cNvSpPr>
            <a:spLocks noGrp="1"/>
          </p:cNvSpPr>
          <p:nvPr>
            <p:ph type="title"/>
          </p:nvPr>
        </p:nvSpPr>
        <p:spPr>
          <a:xfrm>
            <a:off x="407034" y="266699"/>
            <a:ext cx="11470005" cy="518159"/>
          </a:xfrm>
          <a:prstGeom prst="rect">
            <a:avLst/>
          </a:prstGeom>
        </p:spPr>
        <p:txBody>
          <a:bodyPr wrap="square" lIns="0" tIns="0" rIns="0" bIns="0">
            <a:spAutoFit/>
          </a:bodyPr>
          <a:lstStyle>
            <a:lvl1pPr>
              <a:defRPr sz="3200" b="1" i="0">
                <a:solidFill>
                  <a:srgbClr val="464252"/>
                </a:solidFill>
                <a:latin typeface="Arial"/>
                <a:cs typeface="Arial"/>
              </a:defRPr>
            </a:lvl1pPr>
          </a:lstStyle>
          <a:p>
            <a:endParaRPr/>
          </a:p>
        </p:txBody>
      </p:sp>
      <p:sp>
        <p:nvSpPr>
          <p:cNvPr id="3" name="Holder 3"/>
          <p:cNvSpPr>
            <a:spLocks noGrp="1"/>
          </p:cNvSpPr>
          <p:nvPr>
            <p:ph type="body" idx="1"/>
          </p:nvPr>
        </p:nvSpPr>
        <p:spPr>
          <a:xfrm>
            <a:off x="419734" y="2241697"/>
            <a:ext cx="5854065" cy="3114675"/>
          </a:xfrm>
          <a:prstGeom prst="rect">
            <a:avLst/>
          </a:prstGeom>
        </p:spPr>
        <p:txBody>
          <a:bodyPr wrap="square" lIns="0" tIns="0" rIns="0" bIns="0">
            <a:spAutoFit/>
          </a:bodyPr>
          <a:lstStyle>
            <a:lvl1pPr>
              <a:defRPr sz="2400" b="1" i="0">
                <a:solidFill>
                  <a:srgbClr val="4D08B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1/9/26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0316207"/>
      </p:ext>
    </p:extLst>
  </p:cSld>
  <p:clrMap bg1="lt1" tx1="dk1" bg2="lt2" tx2="dk2" accent1="accent1" accent2="accent2" accent3="accent3" accent4="accent4" accent5="accent5" accent6="accent6" hlink="hlink" folHlink="folHlink"/>
  <p:sldLayoutIdLst>
    <p:sldLayoutId id="2147486086" r:id="rId1"/>
    <p:sldLayoutId id="2147486087" r:id="rId2"/>
    <p:sldLayoutId id="2147486088" r:id="rId3"/>
    <p:sldLayoutId id="2147486089" r:id="rId4"/>
    <p:sldLayoutId id="214748609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800" b="1">
                <a:solidFill>
                  <a:schemeClr val="tx1"/>
                </a:solidFill>
                <a:latin typeface="+mn-lt"/>
              </a:defRPr>
            </a:lvl1pPr>
          </a:lstStyle>
          <a:p>
            <a:fld id="{D2D1BBCB-56E8-744E-B233-22800C75D8CB}" type="slidenum">
              <a:rPr lang="en-US" smtClean="0"/>
              <a:pPr/>
              <a:t>‹#›</a:t>
            </a:fld>
            <a:endParaRPr lang="en-US" dirty="0"/>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dirty="0">
              <a:latin typeface="+mn-lt"/>
            </a:endParaRPr>
          </a:p>
        </p:txBody>
      </p:sp>
      <p:sp>
        <p:nvSpPr>
          <p:cNvPr id="29" name="Freeform 10">
            <a:extLst>
              <a:ext uri="{FF2B5EF4-FFF2-40B4-BE49-F238E27FC236}">
                <a16:creationId xmlns:a16="http://schemas.microsoft.com/office/drawing/2014/main" id="{9283B3D2-27B7-4105-8E5F-78F95B14FD82}"/>
              </a:ext>
            </a:extLst>
          </p:cNvPr>
          <p:cNvSpPr/>
          <p:nvPr userDrawn="1"/>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1"/>
          </a:solidFill>
          <a:ln w="17143" cap="flat">
            <a:noFill/>
            <a:prstDash val="solid"/>
            <a:miter/>
          </a:ln>
        </p:spPr>
        <p:txBody>
          <a:bodyPr rtlCol="0" anchor="ctr"/>
          <a:lstStyle/>
          <a:p>
            <a:pPr>
              <a:lnSpc>
                <a:spcPct val="95000"/>
              </a:lnSpc>
              <a:spcAft>
                <a:spcPts val="375"/>
              </a:spcAft>
            </a:pPr>
            <a:endParaRPr lang="en-US" sz="262" dirty="0">
              <a:latin typeface="+mn-lt"/>
            </a:endParaRPr>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Autofit/>
          </a:body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3"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355598" y="142267"/>
            <a:ext cx="11484000" cy="975178"/>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09360"/>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latin typeface="+mn-lt"/>
              </a:defRPr>
            </a:lvl1pPr>
          </a:lstStyle>
          <a:p>
            <a:endParaRPr lang="en-US" dirty="0"/>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11350637" y="6015789"/>
            <a:ext cx="685800" cy="685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latin typeface="+mn-lt"/>
              </a:rPr>
              <a:t>Add QR </a:t>
            </a:r>
            <a:br>
              <a:rPr lang="en-GB" sz="600" spc="-20" baseline="0" dirty="0">
                <a:solidFill>
                  <a:schemeClr val="tx1"/>
                </a:solidFill>
                <a:latin typeface="+mn-lt"/>
              </a:rPr>
            </a:br>
            <a:r>
              <a:rPr lang="en-GB" sz="600" spc="-20" baseline="0" dirty="0">
                <a:solidFill>
                  <a:schemeClr val="tx1"/>
                </a:solidFill>
                <a:latin typeface="+mn-lt"/>
              </a:rPr>
              <a:t>code here on </a:t>
            </a:r>
            <a:br>
              <a:rPr lang="en-GB" sz="600" spc="-20" baseline="0" dirty="0">
                <a:solidFill>
                  <a:schemeClr val="tx1"/>
                </a:solidFill>
                <a:latin typeface="+mn-lt"/>
              </a:rPr>
            </a:br>
            <a:r>
              <a:rPr lang="en-GB" sz="600" spc="-20" baseline="0" dirty="0">
                <a:solidFill>
                  <a:schemeClr val="tx1"/>
                </a:solidFill>
                <a:latin typeface="+mn-lt"/>
              </a:rPr>
              <a:t>slide master</a:t>
            </a:r>
          </a:p>
          <a:p>
            <a:pPr algn="ctr"/>
            <a:r>
              <a:rPr lang="en-GB" sz="600" spc="-20" baseline="0" dirty="0">
                <a:solidFill>
                  <a:schemeClr val="tx1"/>
                </a:solidFill>
                <a:latin typeface="+mn-lt"/>
              </a:rPr>
              <a:t>0.75” x 0.75“</a:t>
            </a:r>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861060" y="6675120"/>
            <a:ext cx="10469880" cy="182880"/>
          </a:xfrm>
          <a:prstGeom prst="rect">
            <a:avLst/>
          </a:prstGeom>
        </p:spPr>
        <p:txBody>
          <a:bodyPr vert="horz" lIns="0" tIns="0" rIns="0" bIns="4572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Arial"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Arial"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dirty="0">
                <a:solidFill>
                  <a:schemeClr val="accent1"/>
                </a:solidFill>
                <a:latin typeface="+mn-lt"/>
              </a:rPr>
              <a:t>Presented by L Costa at the 67th American Society of Hematology (ASH) Annual Meeting; December 6–9, 2025; Orlando, FL, USA</a:t>
            </a:r>
          </a:p>
        </p:txBody>
      </p:sp>
      <p:pic>
        <p:nvPicPr>
          <p:cNvPr id="7" name="Picture 6" descr="A qr code with a few squares&#10;&#10;AI-generated content may be incorrect.">
            <a:extLst>
              <a:ext uri="{FF2B5EF4-FFF2-40B4-BE49-F238E27FC236}">
                <a16:creationId xmlns:a16="http://schemas.microsoft.com/office/drawing/2014/main" id="{F8BF0A1E-DD76-C8F1-700B-004801108B8F}"/>
              </a:ext>
            </a:extLst>
          </p:cNvPr>
          <p:cNvPicPr>
            <a:picLocks noChangeAspect="1"/>
          </p:cNvPicPr>
          <p:nvPr userDrawn="1"/>
        </p:nvPicPr>
        <p:blipFill>
          <a:blip r:embed="rId11"/>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801744887"/>
      </p:ext>
    </p:extLst>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 id="2147486095" r:id="rId4"/>
    <p:sldLayoutId id="2147486096" r:id="rId5"/>
    <p:sldLayoutId id="2147486097" r:id="rId6"/>
    <p:sldLayoutId id="2147486098" r:id="rId7"/>
    <p:sldLayoutId id="2147486099" r:id="rId8"/>
    <p:sldLayoutId id="2147486100" r:id="rId9"/>
  </p:sldLayoutIdLs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dirty="0">
          <a:ln>
            <a:noFill/>
          </a:ln>
          <a:solidFill>
            <a:schemeClr val="bg2"/>
          </a:solidFill>
          <a:effectLst/>
          <a:uLnTx/>
          <a:uFillTx/>
          <a:latin typeface="+mn-lt"/>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tx1"/>
          </a:solidFill>
          <a:latin typeface="+mn-lt"/>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1"/>
          </a:solidFill>
          <a:latin typeface="+mn-lt"/>
          <a:ea typeface="+mn-ea"/>
          <a:cs typeface="+mn-cs"/>
        </a:defRPr>
      </a:lvl2pPr>
      <a:lvl3pPr marL="514350" indent="-171450" algn="l" defTabSz="914396" rtl="0" eaLnBrk="1" latinLnBrk="0" hangingPunct="1">
        <a:lnSpc>
          <a:spcPct val="100000"/>
        </a:lnSpc>
        <a:spcBef>
          <a:spcPts val="600"/>
        </a:spcBef>
        <a:buClr>
          <a:schemeClr val="accent1"/>
        </a:buClr>
        <a:buFont typeface="Arial" panose="020B0606030504020204" pitchFamily="34" charset="0"/>
        <a:buChar char="–"/>
        <a:defRPr lang="en-US" sz="1800" kern="1200" dirty="0" smtClean="0">
          <a:solidFill>
            <a:schemeClr val="tx1"/>
          </a:solidFill>
          <a:latin typeface="+mn-lt"/>
          <a:ea typeface="+mn-ea"/>
          <a:cs typeface="+mn-cs"/>
        </a:defRPr>
      </a:lvl3pPr>
      <a:lvl4pPr marL="825500" indent="-285750" algn="l" defTabSz="914396" rtl="0" eaLnBrk="1" latinLnBrk="0" hangingPunct="1">
        <a:lnSpc>
          <a:spcPct val="100000"/>
        </a:lnSpc>
        <a:spcBef>
          <a:spcPts val="600"/>
        </a:spcBef>
        <a:buClr>
          <a:schemeClr val="accent1"/>
        </a:buClr>
        <a:buSzPct val="80000"/>
        <a:buFont typeface="Arial" panose="02070309020205020404" pitchFamily="49" charset="0"/>
        <a:buChar char="o"/>
        <a:defRPr lang="en-US" sz="1800" kern="1200" dirty="0">
          <a:solidFill>
            <a:schemeClr val="tx1"/>
          </a:solidFill>
          <a:latin typeface="+mn-lt"/>
          <a:ea typeface="+mn-ea"/>
          <a:cs typeface="+mn-cs"/>
        </a:defRPr>
      </a:lvl4pPr>
      <a:lvl5pPr marL="825500" indent="-173736" algn="l" defTabSz="914396" rtl="0" eaLnBrk="1" latinLnBrk="0" hangingPunct="1">
        <a:lnSpc>
          <a:spcPct val="95000"/>
        </a:lnSpc>
        <a:spcBef>
          <a:spcPts val="600"/>
        </a:spcBef>
        <a:buClr>
          <a:schemeClr val="accent1"/>
        </a:buClr>
        <a:buFont typeface="Arial"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Text Placeholder 1">
            <a:extLst>
              <a:ext uri="{FF2B5EF4-FFF2-40B4-BE49-F238E27FC236}">
                <a16:creationId xmlns:a16="http://schemas.microsoft.com/office/drawing/2014/main" id="{80EF8E42-B12B-4C36-8D7D-E4417D90C8AE}"/>
              </a:ext>
            </a:extLst>
          </p:cNvPr>
          <p:cNvSpPr>
            <a:spLocks noGrp="1"/>
          </p:cNvSpPr>
          <p:nvPr>
            <p:ph type="body" idx="1"/>
          </p:nvPr>
        </p:nvSpPr>
        <p:spPr>
          <a:xfrm>
            <a:off x="487680" y="1826684"/>
            <a:ext cx="11216640" cy="4349749"/>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2">
            <a:extLst>
              <a:ext uri="{FF2B5EF4-FFF2-40B4-BE49-F238E27FC236}">
                <a16:creationId xmlns:a16="http://schemas.microsoft.com/office/drawing/2014/main" id="{5B16C2D6-80F3-488E-95B4-48EA7E53CB45}"/>
              </a:ext>
            </a:extLst>
          </p:cNvPr>
          <p:cNvSpPr>
            <a:spLocks noGrp="1"/>
          </p:cNvSpPr>
          <p:nvPr>
            <p:ph type="title"/>
          </p:nvPr>
        </p:nvSpPr>
        <p:spPr>
          <a:xfrm>
            <a:off x="487680" y="731520"/>
            <a:ext cx="10515600" cy="615553"/>
          </a:xfrm>
          <a:prstGeom prst="rect">
            <a:avLst/>
          </a:prstGeom>
        </p:spPr>
        <p:txBody>
          <a:bodyPr vert="horz" lIns="91440" tIns="91440" rIns="91440" bIns="91440" rtlCol="0" anchor="t" anchorCtr="0">
            <a:spAutoFit/>
          </a:bodyPr>
          <a:lstStyle/>
          <a:p>
            <a:r>
              <a:rPr lang="en-US"/>
              <a:t>Click to edit Master title style</a:t>
            </a:r>
          </a:p>
        </p:txBody>
      </p:sp>
      <p:grpSp>
        <p:nvGrpSpPr>
          <p:cNvPr id="8" name="Group 7">
            <a:extLst>
              <a:ext uri="{FF2B5EF4-FFF2-40B4-BE49-F238E27FC236}">
                <a16:creationId xmlns:a16="http://schemas.microsoft.com/office/drawing/2014/main" id="{CDA4C58D-DEC6-4995-915A-4A1CB3A12CEF}"/>
              </a:ext>
            </a:extLst>
          </p:cNvPr>
          <p:cNvGrpSpPr/>
          <p:nvPr userDrawn="1"/>
        </p:nvGrpSpPr>
        <p:grpSpPr>
          <a:xfrm>
            <a:off x="616703" y="591197"/>
            <a:ext cx="587784" cy="45600"/>
            <a:chOff x="462527" y="443398"/>
            <a:chExt cx="440838" cy="34200"/>
          </a:xfrm>
        </p:grpSpPr>
        <p:sp>
          <p:nvSpPr>
            <p:cNvPr id="10" name="Google Shape;17;p2">
              <a:extLst>
                <a:ext uri="{FF2B5EF4-FFF2-40B4-BE49-F238E27FC236}">
                  <a16:creationId xmlns:a16="http://schemas.microsoft.com/office/drawing/2014/main" id="{80F81246-234A-4E34-BB1E-5DFF7B2AF9E1}"/>
                </a:ext>
              </a:extLst>
            </p:cNvPr>
            <p:cNvSpPr/>
            <p:nvPr userDrawn="1"/>
          </p:nvSpPr>
          <p:spPr>
            <a:xfrm>
              <a:off x="462527" y="443398"/>
              <a:ext cx="220500" cy="34200"/>
            </a:xfrm>
            <a:prstGeom prst="rect">
              <a:avLst/>
            </a:prstGeom>
            <a:solidFill>
              <a:srgbClr val="0000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sz="2489"/>
            </a:p>
          </p:txBody>
        </p:sp>
        <p:sp>
          <p:nvSpPr>
            <p:cNvPr id="11" name="Google Shape;18;p2">
              <a:extLst>
                <a:ext uri="{FF2B5EF4-FFF2-40B4-BE49-F238E27FC236}">
                  <a16:creationId xmlns:a16="http://schemas.microsoft.com/office/drawing/2014/main" id="{950D4050-2994-4905-A87A-70EFA75CE92A}"/>
                </a:ext>
              </a:extLst>
            </p:cNvPr>
            <p:cNvSpPr/>
            <p:nvPr userDrawn="1"/>
          </p:nvSpPr>
          <p:spPr>
            <a:xfrm>
              <a:off x="682865" y="443398"/>
              <a:ext cx="220500" cy="34200"/>
            </a:xfrm>
            <a:prstGeom prst="rect">
              <a:avLst/>
            </a:prstGeom>
            <a:solidFill>
              <a:srgbClr val="009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sz="2489"/>
            </a:p>
          </p:txBody>
        </p:sp>
      </p:grpSp>
    </p:spTree>
    <p:extLst>
      <p:ext uri="{BB962C8B-B14F-4D97-AF65-F5344CB8AC3E}">
        <p14:creationId xmlns:p14="http://schemas.microsoft.com/office/powerpoint/2010/main" val="3632606946"/>
      </p:ext>
    </p:extLst>
  </p:cSld>
  <p:clrMap bg1="lt1" tx1="dk1" bg2="dk2" tx2="lt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 id="2147486113" r:id="rId12"/>
    <p:sldLayoutId id="2147486114" r:id="rId13"/>
    <p:sldLayoutId id="2147486115" r:id="rId14"/>
    <p:sldLayoutId id="214748611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4E"/>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28600" marR="0" lvl="0"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mn-lt"/>
          <a:ea typeface="Helvetica" pitchFamily="2" charset="0"/>
          <a:cs typeface="Arial"/>
          <a:sym typeface="Arial"/>
        </a:defRPr>
      </a:lvl1pPr>
      <a:lvl2pPr marL="502920" marR="0" lvl="1"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77240" marR="0" lvl="2"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1051560" marR="0" lvl="3"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1280160" marR="0" lvl="4"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8">
          <p15:clr>
            <a:srgbClr val="F26B43"/>
          </p15:clr>
        </p15:guide>
        <p15:guide id="4" pos="7376">
          <p15:clr>
            <a:srgbClr val="F26B43"/>
          </p15:clr>
        </p15:guide>
        <p15:guide id="5" pos="373">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319338" y="6343650"/>
            <a:ext cx="5600700" cy="269875"/>
          </a:xfrm>
          <a:prstGeom prst="rect">
            <a:avLst/>
          </a:prstGeom>
        </p:spPr>
        <p:txBody>
          <a:bodyPr vert="horz" lIns="0" tIns="0" rIns="0" bIns="0" rtlCol="0" anchor="b" anchorCtr="0">
            <a:normAutofit/>
          </a:bodyPr>
          <a:lstStyle>
            <a:lvl1pPr algn="l">
              <a:defRPr sz="1200">
                <a:solidFill>
                  <a:schemeClr val="tx1"/>
                </a:solidFill>
              </a:defRPr>
            </a:lvl1pPr>
          </a:lstStyle>
          <a:p>
            <a:endParaRPr lang="en-GB"/>
          </a:p>
        </p:txBody>
      </p:sp>
      <p:sp>
        <p:nvSpPr>
          <p:cNvPr id="6" name="Slide Number Placeholder 5"/>
          <p:cNvSpPr>
            <a:spLocks noGrp="1"/>
          </p:cNvSpPr>
          <p:nvPr>
            <p:ph type="sldNum" sz="quarter" idx="4"/>
          </p:nvPr>
        </p:nvSpPr>
        <p:spPr>
          <a:xfrm>
            <a:off x="11285288" y="6343650"/>
            <a:ext cx="540000" cy="269875"/>
          </a:xfrm>
          <a:prstGeom prst="rect">
            <a:avLst/>
          </a:prstGeom>
        </p:spPr>
        <p:txBody>
          <a:bodyPr vert="horz" lIns="0" tIns="0" rIns="0" bIns="0" rtlCol="0" anchor="b" anchorCtr="0">
            <a:normAutofit/>
          </a:bodyPr>
          <a:lstStyle>
            <a:lvl1pPr algn="r">
              <a:defRPr sz="1000">
                <a:solidFill>
                  <a:schemeClr val="tx1"/>
                </a:solidFill>
              </a:defRPr>
            </a:lvl1pPr>
          </a:lstStyle>
          <a:p>
            <a:fld id="{9F9F533D-B52E-4A2F-BF72-0ADD2D94BD75}" type="slidenum">
              <a:rPr lang="en-GB" smtClean="0"/>
              <a:pPr/>
              <a:t>‹#›</a:t>
            </a:fld>
            <a:endParaRPr lang="en-GB"/>
          </a:p>
        </p:txBody>
      </p:sp>
      <p:sp>
        <p:nvSpPr>
          <p:cNvPr id="4" name="Title Placeholder 3"/>
          <p:cNvSpPr>
            <a:spLocks noGrp="1"/>
          </p:cNvSpPr>
          <p:nvPr>
            <p:ph type="title"/>
          </p:nvPr>
        </p:nvSpPr>
        <p:spPr>
          <a:xfrm>
            <a:off x="365125" y="242888"/>
            <a:ext cx="11460163" cy="430887"/>
          </a:xfrm>
          <a:prstGeom prst="rect">
            <a:avLst/>
          </a:prstGeom>
        </p:spPr>
        <p:txBody>
          <a:bodyPr vert="horz" lIns="0" tIns="0" rIns="0" bIns="0" rtlCol="0" anchor="b" anchorCtr="0">
            <a:normAutofit/>
          </a:bodyPr>
          <a:lstStyle/>
          <a:p>
            <a:r>
              <a:rPr lang="en-GB"/>
              <a:t>Click to enter slide title</a:t>
            </a:r>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180000" tIns="180000" rIns="180000" bIns="180000" rtlCol="0">
            <a:norm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spTree>
    <p:extLst>
      <p:ext uri="{BB962C8B-B14F-4D97-AF65-F5344CB8AC3E}">
        <p14:creationId xmlns:p14="http://schemas.microsoft.com/office/powerpoint/2010/main" val="420316063"/>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 id="2147486122" r:id="rId5"/>
    <p:sldLayoutId id="2147486123" r:id="rId6"/>
    <p:sldLayoutId id="2147486124" r:id="rId7"/>
    <p:sldLayoutId id="2147486125" r:id="rId8"/>
    <p:sldLayoutId id="2147486126" r:id="rId9"/>
    <p:sldLayoutId id="2147486127" r:id="rId10"/>
    <p:sldLayoutId id="2147486128" r:id="rId11"/>
    <p:sldLayoutId id="2147486129" r:id="rId12"/>
    <p:sldLayoutId id="2147486130" r:id="rId13"/>
    <p:sldLayoutId id="2147486131" r:id="rId14"/>
    <p:sldLayoutId id="2147486132" r:id="rId15"/>
    <p:sldLayoutId id="2147486133" r:id="rId16"/>
    <p:sldLayoutId id="2147486134" r:id="rId17"/>
    <p:sldLayoutId id="2147486135" r:id="rId18"/>
    <p:sldLayoutId id="2147486136" r:id="rId19"/>
    <p:sldLayoutId id="2147486137" r:id="rId20"/>
    <p:sldLayoutId id="2147486138" r:id="rId21"/>
    <p:sldLayoutId id="2147486139" r:id="rId22"/>
    <p:sldLayoutId id="2147486140" r:id="rId23"/>
    <p:sldLayoutId id="2147486141" r:id="rId24"/>
    <p:sldLayoutId id="2147486142" r:id="rId25"/>
    <p:sldLayoutId id="2147486143" r:id="rId26"/>
    <p:sldLayoutId id="2147486144" r:id="rId27"/>
    <p:sldLayoutId id="2147486145" r:id="rId28"/>
    <p:sldLayoutId id="214748614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6A6A6"/>
          </p15:clr>
        </p15:guide>
        <p15:guide id="2" pos="7680">
          <p15:clr>
            <a:srgbClr val="A6A6A6"/>
          </p15:clr>
        </p15:guide>
        <p15:guide id="3" pos="230">
          <p15:clr>
            <a:srgbClr val="A6A6A6"/>
          </p15:clr>
        </p15:guide>
        <p15:guide id="4" pos="1301">
          <p15:clr>
            <a:srgbClr val="A6A6A6"/>
          </p15:clr>
        </p15:guide>
        <p15:guide id="5" pos="1461">
          <p15:clr>
            <a:srgbClr val="A6A6A6"/>
          </p15:clr>
        </p15:guide>
        <p15:guide id="6" pos="2531">
          <p15:clr>
            <a:srgbClr val="A6A6A6"/>
          </p15:clr>
        </p15:guide>
        <p15:guide id="7" pos="2690">
          <p15:clr>
            <a:srgbClr val="A6A6A6"/>
          </p15:clr>
        </p15:guide>
        <p15:guide id="8" pos="3759">
          <p15:clr>
            <a:srgbClr val="A6A6A6"/>
          </p15:clr>
        </p15:guide>
        <p15:guide id="9" pos="3920">
          <p15:clr>
            <a:srgbClr val="A6A6A6"/>
          </p15:clr>
        </p15:guide>
        <p15:guide id="10" pos="4989">
          <p15:clr>
            <a:srgbClr val="A6A6A6"/>
          </p15:clr>
        </p15:guide>
        <p15:guide id="11" pos="5148">
          <p15:clr>
            <a:srgbClr val="A6A6A6"/>
          </p15:clr>
        </p15:guide>
        <p15:guide id="12" pos="6218">
          <p15:clr>
            <a:srgbClr val="A6A6A6"/>
          </p15:clr>
        </p15:guide>
        <p15:guide id="13" pos="6378">
          <p15:clr>
            <a:srgbClr val="A6A6A6"/>
          </p15:clr>
        </p15:guide>
        <p15:guide id="14" pos="7449">
          <p15:clr>
            <a:srgbClr val="A6A6A6"/>
          </p15:clr>
        </p15:guide>
        <p15:guide id="15" orient="horz">
          <p15:clr>
            <a:srgbClr val="A6A6A6"/>
          </p15:clr>
        </p15:guide>
        <p15:guide id="16" orient="horz" pos="4315">
          <p15:clr>
            <a:srgbClr val="A6A6A6"/>
          </p15:clr>
        </p15:guide>
        <p15:guide id="17" orient="horz" pos="153">
          <p15:clr>
            <a:srgbClr val="A6A6A6"/>
          </p15:clr>
        </p15:guide>
        <p15:guide id="18" orient="horz" pos="686">
          <p15:clr>
            <a:srgbClr val="A6A6A6"/>
          </p15:clr>
        </p15:guide>
        <p15:guide id="19" orient="horz" pos="821">
          <p15:clr>
            <a:srgbClr val="A6A6A6"/>
          </p15:clr>
        </p15:guide>
        <p15:guide id="20" orient="horz" pos="1323">
          <p15:clr>
            <a:srgbClr val="A6A6A6"/>
          </p15:clr>
        </p15:guide>
        <p15:guide id="21" orient="horz" pos="2330">
          <p15:clr>
            <a:srgbClr val="A6A6A6"/>
          </p15:clr>
        </p15:guide>
        <p15:guide id="22" orient="horz" pos="3335">
          <p15:clr>
            <a:srgbClr val="A6A6A6"/>
          </p15:clr>
        </p15:guide>
        <p15:guide id="23" orient="horz" pos="3837">
          <p15:clr>
            <a:srgbClr val="A6A6A6"/>
          </p15:clr>
        </p15:guide>
        <p15:guide id="24" orient="horz" pos="4166">
          <p15:clr>
            <a:srgbClr val="A6A6A6"/>
          </p15:clr>
        </p15:guide>
        <p15:guide id="25" orient="horz" pos="1827">
          <p15:clr>
            <a:srgbClr val="A4A3A4"/>
          </p15:clr>
        </p15:guide>
        <p15:guide id="26" orient="horz" pos="2832">
          <p15:clr>
            <a:srgbClr val="A4A3A4"/>
          </p15:clr>
        </p15:guide>
        <p15:guide id="27" orient="horz" pos="3996">
          <p15:clr>
            <a:srgbClr val="A4A3A4"/>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365760" y="1554480"/>
            <a:ext cx="11460480" cy="4320000"/>
          </a:xfrm>
          <a:prstGeom prst="rect">
            <a:avLst/>
          </a:prstGeom>
        </p:spPr>
        <p:txBody>
          <a:bodyPr vert="horz" lIns="0" tIns="0" rIns="0" bIns="0" spcCol="301752"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Line">
            <a:extLst>
              <a:ext uri="{FF2B5EF4-FFF2-40B4-BE49-F238E27FC236}">
                <a16:creationId xmlns:a16="http://schemas.microsoft.com/office/drawing/2014/main" id="{B202EDA2-849C-5746-B520-4E5047A70604}"/>
              </a:ext>
              <a:ext uri="{C183D7F6-B498-43B3-948B-1728B52AA6E4}">
                <adec:decorative xmlns:adec="http://schemas.microsoft.com/office/drawing/2017/decorative" val="1"/>
              </a:ext>
            </a:extLst>
          </p:cNvPr>
          <p:cNvCxnSpPr>
            <a:cxnSpLocks/>
          </p:cNvCxnSpPr>
          <p:nvPr userDrawn="1"/>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11" name="Division/Therapeutic Area">
            <a:extLst>
              <a:ext uri="{FF2B5EF4-FFF2-40B4-BE49-F238E27FC236}">
                <a16:creationId xmlns:a16="http://schemas.microsoft.com/office/drawing/2014/main" id="{178DE328-0814-47B5-8280-0BB8C9EF63A9}"/>
              </a:ext>
            </a:extLst>
          </p:cNvPr>
          <p:cNvSpPr txBox="1"/>
          <p:nvPr userDrawn="1"/>
        </p:nvSpPr>
        <p:spPr>
          <a:xfrm>
            <a:off x="2011682" y="6462065"/>
            <a:ext cx="3782569" cy="228560"/>
          </a:xfrm>
          <a:prstGeom prst="rect">
            <a:avLst/>
          </a:prstGeom>
          <a:noFill/>
        </p:spPr>
        <p:txBody>
          <a:bodyPr wrap="none" lIns="0" tIns="0" rIns="0" bIns="0" rtlCol="0" anchor="ctr" anchorCtr="0">
            <a:noAutofit/>
          </a:bodyPr>
          <a:lstStyle/>
          <a:p>
            <a:pPr marL="0" indent="0" algn="l">
              <a:lnSpc>
                <a:spcPct val="100000"/>
              </a:lnSpc>
              <a:spcBef>
                <a:spcPts val="0"/>
              </a:spcBef>
              <a:buSzPct val="100000"/>
              <a:buFontTx/>
              <a:buNone/>
            </a:pPr>
            <a:endParaRPr lang="en-US" sz="1100" b="0" dirty="0">
              <a:solidFill>
                <a:schemeClr val="tx1"/>
              </a:solidFill>
            </a:endParaRPr>
          </a:p>
        </p:txBody>
      </p:sp>
      <p:pic>
        <p:nvPicPr>
          <p:cNvPr id="6" name="Imagen 1">
            <a:extLst>
              <a:ext uri="{FF2B5EF4-FFF2-40B4-BE49-F238E27FC236}">
                <a16:creationId xmlns:a16="http://schemas.microsoft.com/office/drawing/2014/main" id="{440C516F-05F0-0E45-A2DE-D08EC3A7D42C}"/>
              </a:ext>
            </a:extLst>
          </p:cNvPr>
          <p:cNvPicPr>
            <a:picLocks noChangeAspect="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descr="escudo universidad">
            <a:extLst>
              <a:ext uri="{FF2B5EF4-FFF2-40B4-BE49-F238E27FC236}">
                <a16:creationId xmlns:a16="http://schemas.microsoft.com/office/drawing/2014/main" id="{39375E22-F9FB-B64A-B381-727B13E00B44}"/>
              </a:ext>
            </a:extLst>
          </p:cNvPr>
          <p:cNvPicPr>
            <a:picLocks noChangeAspect="1" noChangeArrowheads="1"/>
          </p:cNvPicPr>
          <p:nvPr userDrawn="1"/>
        </p:nvPicPr>
        <p:blipFill>
          <a:blip r:embed="rId10"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Logo CIC">
            <a:extLst>
              <a:ext uri="{FF2B5EF4-FFF2-40B4-BE49-F238E27FC236}">
                <a16:creationId xmlns:a16="http://schemas.microsoft.com/office/drawing/2014/main" id="{D61BFD84-8177-744E-B7F2-E2DF67279C04}"/>
              </a:ext>
            </a:extLst>
          </p:cNvPr>
          <p:cNvPicPr>
            <a:picLocks noChangeAspect="1" noChangeArrowheads="1"/>
          </p:cNvPicPr>
          <p:nvPr userDrawn="1"/>
        </p:nvPicPr>
        <p:blipFill>
          <a:blip r:embed="rId11"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7935043"/>
      </p:ext>
    </p:extLst>
  </p:cSld>
  <p:clrMap bg1="lt1" tx1="dk1" bg2="lt2" tx2="dk2" accent1="accent1" accent2="accent2" accent3="accent3" accent4="accent4" accent5="accent5" accent6="accent6" hlink="hlink" folHlink="folHlink"/>
  <p:sldLayoutIdLst>
    <p:sldLayoutId id="2147486161" r:id="rId1"/>
    <p:sldLayoutId id="2147486162" r:id="rId2"/>
    <p:sldLayoutId id="2147486163" r:id="rId3"/>
    <p:sldLayoutId id="2147486164" r:id="rId4"/>
    <p:sldLayoutId id="2147486165" r:id="rId5"/>
    <p:sldLayoutId id="2147486166" r:id="rId6"/>
    <p:sldLayoutId id="21474861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11"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3" indent="-228603" algn="l" defTabSz="914411" rtl="0" eaLnBrk="1" latinLnBrk="0" hangingPunct="1">
        <a:lnSpc>
          <a:spcPct val="100000"/>
        </a:lnSpc>
        <a:spcBef>
          <a:spcPts val="600"/>
        </a:spcBef>
        <a:buFont typeface="Trebuchet MS" panose="020B0603020202020204" pitchFamily="34" charset="0"/>
        <a:buChar char="•"/>
        <a:defRPr sz="2001" kern="1200">
          <a:solidFill>
            <a:schemeClr val="tx1"/>
          </a:solidFill>
          <a:latin typeface="+mn-lt"/>
          <a:ea typeface="+mn-ea"/>
          <a:cs typeface="+mn-cs"/>
        </a:defRPr>
      </a:lvl1pPr>
      <a:lvl2pPr marL="457206" indent="-228603" algn="l" defTabSz="914411" rtl="0" eaLnBrk="1" latinLnBrk="0" hangingPunct="1">
        <a:lnSpc>
          <a:spcPct val="100000"/>
        </a:lnSpc>
        <a:spcBef>
          <a:spcPts val="600"/>
        </a:spcBef>
        <a:buFont typeface="Trebuchet MS" panose="020B0603020202020204" pitchFamily="34" charset="0"/>
        <a:buChar char="—"/>
        <a:defRPr sz="2001" kern="1200">
          <a:solidFill>
            <a:schemeClr val="tx1"/>
          </a:solidFill>
          <a:latin typeface="+mn-lt"/>
          <a:ea typeface="+mn-ea"/>
          <a:cs typeface="+mn-cs"/>
        </a:defRPr>
      </a:lvl2pPr>
      <a:lvl3pPr marL="685809" indent="-228603" algn="l" defTabSz="914411" rtl="0" eaLnBrk="1" latinLnBrk="0" hangingPunct="1">
        <a:lnSpc>
          <a:spcPct val="100000"/>
        </a:lnSpc>
        <a:spcBef>
          <a:spcPts val="600"/>
        </a:spcBef>
        <a:buFont typeface="Trebuchet MS" panose="020B0603020202020204" pitchFamily="34" charset="0"/>
        <a:buChar char="—"/>
        <a:defRPr sz="2001" kern="1200">
          <a:solidFill>
            <a:schemeClr val="tx1"/>
          </a:solidFill>
          <a:latin typeface="+mn-lt"/>
          <a:ea typeface="+mn-ea"/>
          <a:cs typeface="+mn-cs"/>
        </a:defRPr>
      </a:lvl3pPr>
      <a:lvl4pPr marL="914411" indent="-228603" algn="l" defTabSz="914411" rtl="0" eaLnBrk="1" latinLnBrk="0" hangingPunct="1">
        <a:lnSpc>
          <a:spcPct val="100000"/>
        </a:lnSpc>
        <a:spcBef>
          <a:spcPts val="600"/>
        </a:spcBef>
        <a:buFont typeface="Trebuchet MS" panose="020B0603020202020204" pitchFamily="34" charset="0"/>
        <a:buChar char="—"/>
        <a:defRPr sz="2001" kern="1200">
          <a:solidFill>
            <a:schemeClr val="tx1"/>
          </a:solidFill>
          <a:latin typeface="+mn-lt"/>
          <a:ea typeface="+mn-ea"/>
          <a:cs typeface="+mn-cs"/>
        </a:defRPr>
      </a:lvl4pPr>
      <a:lvl5pPr marL="1143014" indent="-228603" algn="l" defTabSz="914411" rtl="0" eaLnBrk="1" latinLnBrk="0" hangingPunct="1">
        <a:lnSpc>
          <a:spcPct val="100000"/>
        </a:lnSpc>
        <a:spcBef>
          <a:spcPts val="600"/>
        </a:spcBef>
        <a:buFont typeface="Trebuchet MS" panose="020B0603020202020204" pitchFamily="34" charset="0"/>
        <a:buChar char="—"/>
        <a:defRPr sz="2001" kern="1200">
          <a:solidFill>
            <a:schemeClr val="tx1"/>
          </a:solidFill>
          <a:latin typeface="+mn-lt"/>
          <a:ea typeface="+mn-ea"/>
          <a:cs typeface="+mn-cs"/>
        </a:defRPr>
      </a:lvl5pPr>
      <a:lvl6pPr marL="1371618" indent="-228603" algn="l" defTabSz="914411" rtl="0" eaLnBrk="1" latinLnBrk="0" hangingPunct="1">
        <a:lnSpc>
          <a:spcPct val="100000"/>
        </a:lnSpc>
        <a:spcBef>
          <a:spcPts val="401"/>
        </a:spcBef>
        <a:buFont typeface="Trebuchet MS" panose="020B0603020202020204" pitchFamily="34" charset="0"/>
        <a:buChar char="—"/>
        <a:defRPr sz="2001" kern="1200">
          <a:solidFill>
            <a:schemeClr val="tx1"/>
          </a:solidFill>
          <a:latin typeface="+mn-lt"/>
          <a:ea typeface="+mn-ea"/>
          <a:cs typeface="+mn-cs"/>
        </a:defRPr>
      </a:lvl6pPr>
      <a:lvl7pPr marL="1600220" indent="-228603" algn="l" defTabSz="914411" rtl="0" eaLnBrk="1" latinLnBrk="0" hangingPunct="1">
        <a:lnSpc>
          <a:spcPct val="100000"/>
        </a:lnSpc>
        <a:spcBef>
          <a:spcPts val="401"/>
        </a:spcBef>
        <a:buFont typeface="Trebuchet MS" panose="020B0603020202020204" pitchFamily="34" charset="0"/>
        <a:buChar char="—"/>
        <a:defRPr sz="2001" kern="1200">
          <a:solidFill>
            <a:schemeClr val="tx1"/>
          </a:solidFill>
          <a:latin typeface="+mn-lt"/>
          <a:ea typeface="+mn-ea"/>
          <a:cs typeface="+mn-cs"/>
        </a:defRPr>
      </a:lvl7pPr>
      <a:lvl8pPr marL="1828823" indent="-228603" algn="l" defTabSz="914411" rtl="0" eaLnBrk="1" latinLnBrk="0" hangingPunct="1">
        <a:lnSpc>
          <a:spcPct val="100000"/>
        </a:lnSpc>
        <a:spcBef>
          <a:spcPts val="401"/>
        </a:spcBef>
        <a:buFont typeface="Trebuchet MS" panose="020B0603020202020204" pitchFamily="34" charset="0"/>
        <a:buChar char="—"/>
        <a:defRPr sz="2001" kern="1200">
          <a:solidFill>
            <a:schemeClr val="tx1"/>
          </a:solidFill>
          <a:latin typeface="+mn-lt"/>
          <a:ea typeface="+mn-ea"/>
          <a:cs typeface="+mn-cs"/>
        </a:defRPr>
      </a:lvl8pPr>
      <a:lvl9pPr marL="2057425" indent="-228603" algn="l" defTabSz="914411" rtl="0" eaLnBrk="1" latinLnBrk="0" hangingPunct="1">
        <a:lnSpc>
          <a:spcPct val="100000"/>
        </a:lnSpc>
        <a:spcBef>
          <a:spcPts val="401"/>
        </a:spcBef>
        <a:buFont typeface="Trebuchet MS" panose="020B0603020202020204" pitchFamily="34" charset="0"/>
        <a:buChar char="—"/>
        <a:defRPr sz="2001" kern="1200">
          <a:solidFill>
            <a:schemeClr val="tx1"/>
          </a:solidFill>
          <a:latin typeface="+mn-lt"/>
          <a:ea typeface="+mn-ea"/>
          <a:cs typeface="+mn-cs"/>
        </a:defRPr>
      </a:lvl9pPr>
    </p:bodyStyle>
    <p:otherStyle>
      <a:defPPr>
        <a:defRPr lang="en-US"/>
      </a:defPPr>
      <a:lvl1pPr marL="0" algn="l" defTabSz="914411" rtl="0" eaLnBrk="1" latinLnBrk="0" hangingPunct="1">
        <a:defRPr sz="2001" kern="1200">
          <a:solidFill>
            <a:schemeClr val="tx1"/>
          </a:solidFill>
          <a:latin typeface="+mn-lt"/>
          <a:ea typeface="+mn-ea"/>
          <a:cs typeface="+mn-cs"/>
        </a:defRPr>
      </a:lvl1pPr>
      <a:lvl2pPr marL="457206" algn="l" defTabSz="914411" rtl="0" eaLnBrk="1" latinLnBrk="0" hangingPunct="1">
        <a:defRPr sz="2001" kern="1200">
          <a:solidFill>
            <a:schemeClr val="tx1"/>
          </a:solidFill>
          <a:latin typeface="+mn-lt"/>
          <a:ea typeface="+mn-ea"/>
          <a:cs typeface="+mn-cs"/>
        </a:defRPr>
      </a:lvl2pPr>
      <a:lvl3pPr marL="914411" algn="l" defTabSz="914411" rtl="0" eaLnBrk="1" latinLnBrk="0" hangingPunct="1">
        <a:defRPr sz="2001" kern="1200">
          <a:solidFill>
            <a:schemeClr val="tx1"/>
          </a:solidFill>
          <a:latin typeface="+mn-lt"/>
          <a:ea typeface="+mn-ea"/>
          <a:cs typeface="+mn-cs"/>
        </a:defRPr>
      </a:lvl3pPr>
      <a:lvl4pPr marL="1371618" algn="l" defTabSz="914411" rtl="0" eaLnBrk="1" latinLnBrk="0" hangingPunct="1">
        <a:defRPr sz="2001" kern="1200">
          <a:solidFill>
            <a:schemeClr val="tx1"/>
          </a:solidFill>
          <a:latin typeface="+mn-lt"/>
          <a:ea typeface="+mn-ea"/>
          <a:cs typeface="+mn-cs"/>
        </a:defRPr>
      </a:lvl4pPr>
      <a:lvl5pPr marL="1828823" algn="l" defTabSz="914411" rtl="0" eaLnBrk="1" latinLnBrk="0" hangingPunct="1">
        <a:defRPr sz="2001" kern="1200">
          <a:solidFill>
            <a:schemeClr val="tx1"/>
          </a:solidFill>
          <a:latin typeface="+mn-lt"/>
          <a:ea typeface="+mn-ea"/>
          <a:cs typeface="+mn-cs"/>
        </a:defRPr>
      </a:lvl5pPr>
      <a:lvl6pPr marL="2286029" algn="l" defTabSz="914411" rtl="0" eaLnBrk="1" latinLnBrk="0" hangingPunct="1">
        <a:defRPr sz="2001" kern="1200">
          <a:solidFill>
            <a:schemeClr val="tx1"/>
          </a:solidFill>
          <a:latin typeface="+mn-lt"/>
          <a:ea typeface="+mn-ea"/>
          <a:cs typeface="+mn-cs"/>
        </a:defRPr>
      </a:lvl6pPr>
      <a:lvl7pPr marL="2743234" algn="l" defTabSz="914411" rtl="0" eaLnBrk="1" latinLnBrk="0" hangingPunct="1">
        <a:defRPr sz="2001" kern="1200">
          <a:solidFill>
            <a:schemeClr val="tx1"/>
          </a:solidFill>
          <a:latin typeface="+mn-lt"/>
          <a:ea typeface="+mn-ea"/>
          <a:cs typeface="+mn-cs"/>
        </a:defRPr>
      </a:lvl7pPr>
      <a:lvl8pPr marL="3200441" algn="l" defTabSz="914411" rtl="0" eaLnBrk="1" latinLnBrk="0" hangingPunct="1">
        <a:defRPr sz="2001" kern="1200">
          <a:solidFill>
            <a:schemeClr val="tx1"/>
          </a:solidFill>
          <a:latin typeface="+mn-lt"/>
          <a:ea typeface="+mn-ea"/>
          <a:cs typeface="+mn-cs"/>
        </a:defRPr>
      </a:lvl8pPr>
      <a:lvl9pPr marL="3657646" algn="l" defTabSz="914411" rtl="0" eaLnBrk="1" latinLnBrk="0" hangingPunct="1">
        <a:defRPr sz="20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F26B43"/>
          </p15:clr>
        </p15:guide>
        <p15:guide id="2" pos="273">
          <p15:clr>
            <a:srgbClr val="F26B43"/>
          </p15:clr>
        </p15:guide>
        <p15:guide id="3" pos="8830">
          <p15:clr>
            <a:srgbClr val="F26B43"/>
          </p15:clr>
        </p15:guide>
        <p15:guide id="5" orient="horz" pos="978">
          <p15:clr>
            <a:srgbClr val="F26B43"/>
          </p15:clr>
        </p15:guide>
        <p15:guide id="6" orient="horz" pos="38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365760" y="1554480"/>
            <a:ext cx="11460480" cy="4320000"/>
          </a:xfrm>
          <a:prstGeom prst="rect">
            <a:avLst/>
          </a:prstGeom>
        </p:spPr>
        <p:txBody>
          <a:bodyPr vert="horz" lIns="0" tIns="0" rIns="0" bIns="0" spcCol="301752"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Line">
            <a:extLst>
              <a:ext uri="{FF2B5EF4-FFF2-40B4-BE49-F238E27FC236}">
                <a16:creationId xmlns:a16="http://schemas.microsoft.com/office/drawing/2014/main" id="{B202EDA2-849C-5746-B520-4E5047A70604}"/>
              </a:ext>
              <a:ext uri="{C183D7F6-B498-43B3-948B-1728B52AA6E4}">
                <adec:decorative xmlns:adec="http://schemas.microsoft.com/office/drawing/2017/decorative" val="1"/>
              </a:ext>
            </a:extLst>
          </p:cNvPr>
          <p:cNvCxnSpPr>
            <a:cxnSpLocks/>
          </p:cNvCxnSpPr>
          <p:nvPr userDrawn="1"/>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11" name="Division/Therapeutic Area">
            <a:extLst>
              <a:ext uri="{FF2B5EF4-FFF2-40B4-BE49-F238E27FC236}">
                <a16:creationId xmlns:a16="http://schemas.microsoft.com/office/drawing/2014/main" id="{178DE328-0814-47B5-8280-0BB8C9EF63A9}"/>
              </a:ext>
            </a:extLst>
          </p:cNvPr>
          <p:cNvSpPr txBox="1"/>
          <p:nvPr userDrawn="1"/>
        </p:nvSpPr>
        <p:spPr>
          <a:xfrm>
            <a:off x="2011682" y="6462065"/>
            <a:ext cx="3782569" cy="228560"/>
          </a:xfrm>
          <a:prstGeom prst="rect">
            <a:avLst/>
          </a:prstGeom>
          <a:noFill/>
        </p:spPr>
        <p:txBody>
          <a:bodyPr wrap="none" lIns="0" tIns="0" rIns="0" bIns="0" rtlCol="0" anchor="ctr" anchorCtr="0">
            <a:noAutofit/>
          </a:bodyPr>
          <a:lstStyle/>
          <a:p>
            <a:pPr marL="0" indent="0" algn="l">
              <a:lnSpc>
                <a:spcPct val="100000"/>
              </a:lnSpc>
              <a:spcBef>
                <a:spcPts val="0"/>
              </a:spcBef>
              <a:buSzPct val="100000"/>
              <a:buFontTx/>
              <a:buNone/>
            </a:pPr>
            <a:endParaRPr lang="en-US" sz="928" b="0" dirty="0">
              <a:solidFill>
                <a:schemeClr val="tx1"/>
              </a:solidFill>
            </a:endParaRPr>
          </a:p>
        </p:txBody>
      </p:sp>
      <p:pic>
        <p:nvPicPr>
          <p:cNvPr id="6" name="Imagen 1">
            <a:extLst>
              <a:ext uri="{FF2B5EF4-FFF2-40B4-BE49-F238E27FC236}">
                <a16:creationId xmlns:a16="http://schemas.microsoft.com/office/drawing/2014/main" id="{440C516F-05F0-0E45-A2DE-D08EC3A7D42C}"/>
              </a:ext>
            </a:extLst>
          </p:cNvPr>
          <p:cNvPicPr>
            <a:picLocks noChangeAspect="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0" y="6290675"/>
            <a:ext cx="856412" cy="571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descr="escudo universidad">
            <a:extLst>
              <a:ext uri="{FF2B5EF4-FFF2-40B4-BE49-F238E27FC236}">
                <a16:creationId xmlns:a16="http://schemas.microsoft.com/office/drawing/2014/main" id="{39375E22-F9FB-B64A-B381-727B13E00B44}"/>
              </a:ext>
            </a:extLst>
          </p:cNvPr>
          <p:cNvPicPr>
            <a:picLocks noChangeAspect="1" noChangeArrowheads="1"/>
          </p:cNvPicPr>
          <p:nvPr userDrawn="1"/>
        </p:nvPicPr>
        <p:blipFill>
          <a:blip r:embed="rId11"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984427" y="6276444"/>
            <a:ext cx="599612"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Logo CIC">
            <a:extLst>
              <a:ext uri="{FF2B5EF4-FFF2-40B4-BE49-F238E27FC236}">
                <a16:creationId xmlns:a16="http://schemas.microsoft.com/office/drawing/2014/main" id="{D61BFD84-8177-744E-B7F2-E2DF67279C04}"/>
              </a:ext>
            </a:extLst>
          </p:cNvPr>
          <p:cNvPicPr>
            <a:picLocks noChangeAspect="1" noChangeArrowheads="1"/>
          </p:cNvPicPr>
          <p:nvPr userDrawn="1"/>
        </p:nvPicPr>
        <p:blipFill>
          <a:blip r:embed="rId12" cstate="email">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662757" y="6257488"/>
            <a:ext cx="1019713" cy="5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45419273"/>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71525"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p:bodyStyle>
    <p:otherStyle>
      <a:defPPr>
        <a:defRPr lang="en-US"/>
      </a:defPPr>
      <a:lvl1pPr marL="0" algn="l" defTabSz="771525" rtl="0" eaLnBrk="1" latinLnBrk="0" hangingPunct="1">
        <a:defRPr sz="1688" kern="1200">
          <a:solidFill>
            <a:schemeClr val="tx1"/>
          </a:solidFill>
          <a:latin typeface="+mn-lt"/>
          <a:ea typeface="+mn-ea"/>
          <a:cs typeface="+mn-cs"/>
        </a:defRPr>
      </a:lvl1pPr>
      <a:lvl2pPr marL="385763" algn="l" defTabSz="771525" rtl="0" eaLnBrk="1" latinLnBrk="0" hangingPunct="1">
        <a:defRPr sz="1688" kern="1200">
          <a:solidFill>
            <a:schemeClr val="tx1"/>
          </a:solidFill>
          <a:latin typeface="+mn-lt"/>
          <a:ea typeface="+mn-ea"/>
          <a:cs typeface="+mn-cs"/>
        </a:defRPr>
      </a:lvl2pPr>
      <a:lvl3pPr marL="771525" algn="l" defTabSz="771525" rtl="0" eaLnBrk="1" latinLnBrk="0" hangingPunct="1">
        <a:defRPr sz="1688" kern="1200">
          <a:solidFill>
            <a:schemeClr val="tx1"/>
          </a:solidFill>
          <a:latin typeface="+mn-lt"/>
          <a:ea typeface="+mn-ea"/>
          <a:cs typeface="+mn-cs"/>
        </a:defRPr>
      </a:lvl3pPr>
      <a:lvl4pPr marL="1157288" algn="l" defTabSz="771525" rtl="0" eaLnBrk="1" latinLnBrk="0" hangingPunct="1">
        <a:defRPr sz="1688" kern="1200">
          <a:solidFill>
            <a:schemeClr val="tx1"/>
          </a:solidFill>
          <a:latin typeface="+mn-lt"/>
          <a:ea typeface="+mn-ea"/>
          <a:cs typeface="+mn-cs"/>
        </a:defRPr>
      </a:lvl4pPr>
      <a:lvl5pPr marL="1543050" algn="l" defTabSz="771525" rtl="0" eaLnBrk="1" latinLnBrk="0" hangingPunct="1">
        <a:defRPr sz="1688" kern="1200">
          <a:solidFill>
            <a:schemeClr val="tx1"/>
          </a:solidFill>
          <a:latin typeface="+mn-lt"/>
          <a:ea typeface="+mn-ea"/>
          <a:cs typeface="+mn-cs"/>
        </a:defRPr>
      </a:lvl5pPr>
      <a:lvl6pPr marL="1928813" algn="l" defTabSz="771525" rtl="0" eaLnBrk="1" latinLnBrk="0" hangingPunct="1">
        <a:defRPr sz="1688" kern="1200">
          <a:solidFill>
            <a:schemeClr val="tx1"/>
          </a:solidFill>
          <a:latin typeface="+mn-lt"/>
          <a:ea typeface="+mn-ea"/>
          <a:cs typeface="+mn-cs"/>
        </a:defRPr>
      </a:lvl6pPr>
      <a:lvl7pPr marL="2314575" algn="l" defTabSz="771525" rtl="0" eaLnBrk="1" latinLnBrk="0" hangingPunct="1">
        <a:defRPr sz="1688" kern="1200">
          <a:solidFill>
            <a:schemeClr val="tx1"/>
          </a:solidFill>
          <a:latin typeface="+mn-lt"/>
          <a:ea typeface="+mn-ea"/>
          <a:cs typeface="+mn-cs"/>
        </a:defRPr>
      </a:lvl7pPr>
      <a:lvl8pPr marL="2700338" algn="l" defTabSz="771525" rtl="0" eaLnBrk="1" latinLnBrk="0" hangingPunct="1">
        <a:defRPr sz="1688" kern="1200">
          <a:solidFill>
            <a:schemeClr val="tx1"/>
          </a:solidFill>
          <a:latin typeface="+mn-lt"/>
          <a:ea typeface="+mn-ea"/>
          <a:cs typeface="+mn-cs"/>
        </a:defRPr>
      </a:lvl8pPr>
      <a:lvl9pPr marL="3086100" algn="l" defTabSz="771525" rtl="0" eaLnBrk="1" latinLnBrk="0" hangingPunct="1">
        <a:defRPr sz="16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F26B43"/>
          </p15:clr>
        </p15:guide>
        <p15:guide id="2" pos="230">
          <p15:clr>
            <a:srgbClr val="F26B43"/>
          </p15:clr>
        </p15:guide>
        <p15:guide id="3" pos="7450">
          <p15:clr>
            <a:srgbClr val="F26B43"/>
          </p15:clr>
        </p15:guide>
        <p15:guide id="5" orient="horz" pos="978">
          <p15:clr>
            <a:srgbClr val="F26B43"/>
          </p15:clr>
        </p15:guide>
        <p15:guide id="6" orient="horz" pos="386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621778832"/>
      </p:ext>
    </p:extLst>
  </p:cSld>
  <p:clrMap bg1="lt1" tx1="dk1" bg2="lt2" tx2="dk2" accent1="accent1" accent2="accent2" accent3="accent3" accent4="accent4" accent5="accent5" accent6="accent6" hlink="hlink" folHlink="folHlink"/>
  <p:sldLayoutIdLst>
    <p:sldLayoutId id="2147486179" r:id="rId1"/>
    <p:sldLayoutId id="2147486180" r:id="rId2"/>
    <p:sldLayoutId id="2147486181" r:id="rId3"/>
    <p:sldLayoutId id="2147486182" r:id="rId4"/>
    <p:sldLayoutId id="2147486183" r:id="rId5"/>
    <p:sldLayoutId id="2147486184" r:id="rId6"/>
    <p:sldLayoutId id="2147486185" r:id="rId7"/>
    <p:sldLayoutId id="2147486186" r:id="rId8"/>
    <p:sldLayoutId id="2147486187" r:id="rId9"/>
    <p:sldLayoutId id="2147486188" r:id="rId10"/>
    <p:sldLayoutId id="2147486189" r:id="rId11"/>
    <p:sldLayoutId id="2147486190" r:id="rId12"/>
    <p:sldLayoutId id="2147486191" r:id="rId13"/>
    <p:sldLayoutId id="2147486192" r:id="rId14"/>
    <p:sldLayoutId id="2147486193" r:id="rId15"/>
    <p:sldLayoutId id="2147486194" r:id="rId16"/>
    <p:sldLayoutId id="2147486195"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3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268.xml"/></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268.xml"/><Relationship Id="rId5" Type="http://schemas.openxmlformats.org/officeDocument/2006/relationships/image" Target="../media/image101.png"/><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5.pn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24.png"/><Relationship Id="rId2" Type="http://schemas.openxmlformats.org/officeDocument/2006/relationships/notesSlide" Target="../notesSlides/notesSlide17.xml"/><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268.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23.png"/><Relationship Id="rId5" Type="http://schemas.openxmlformats.org/officeDocument/2006/relationships/image" Target="../media/image104.png"/><Relationship Id="rId15" Type="http://schemas.openxmlformats.org/officeDocument/2006/relationships/image" Target="../media/image114.png"/><Relationship Id="rId23" Type="http://schemas.openxmlformats.org/officeDocument/2006/relationships/image" Target="../media/image122.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png"/><Relationship Id="rId27" Type="http://schemas.openxmlformats.org/officeDocument/2006/relationships/image" Target="../media/image1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8.xml"/></Relationships>
</file>

<file path=ppt/slides/_rels/slide1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9.xml"/><Relationship Id="rId1" Type="http://schemas.openxmlformats.org/officeDocument/2006/relationships/slideLayout" Target="../slideLayouts/slideLayout266.xml"/></Relationships>
</file>

<file path=ppt/slides/_rels/slide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2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0.xml"/><Relationship Id="rId1" Type="http://schemas.openxmlformats.org/officeDocument/2006/relationships/slideLayout" Target="../slideLayouts/slideLayout266.xml"/></Relationships>
</file>

<file path=ppt/slides/_rels/slide2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21.xml"/><Relationship Id="rId1" Type="http://schemas.openxmlformats.org/officeDocument/2006/relationships/slideLayout" Target="../slideLayouts/slideLayout266.xml"/></Relationships>
</file>

<file path=ppt/slides/_rels/slide2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22.xml"/><Relationship Id="rId1" Type="http://schemas.openxmlformats.org/officeDocument/2006/relationships/slideLayout" Target="../slideLayouts/slideLayout26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2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4.xml"/><Relationship Id="rId1" Type="http://schemas.openxmlformats.org/officeDocument/2006/relationships/slideLayout" Target="../slideLayouts/slideLayout172.xml"/><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1.xml"/></Relationships>
</file>

<file path=ppt/slides/_rels/slide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7.xml"/><Relationship Id="rId1" Type="http://schemas.openxmlformats.org/officeDocument/2006/relationships/slideLayout" Target="../slideLayouts/slideLayout251.xml"/></Relationships>
</file>

<file path=ppt/slides/_rels/slide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8.xml"/><Relationship Id="rId1" Type="http://schemas.openxmlformats.org/officeDocument/2006/relationships/slideLayout" Target="../slideLayouts/slideLayout168.xml"/></Relationships>
</file>

<file path=ppt/slides/_rels/slide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168.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168.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168.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2.xml"/><Relationship Id="rId1" Type="http://schemas.openxmlformats.org/officeDocument/2006/relationships/slideLayout" Target="../slideLayouts/slideLayout168.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168.xml"/><Relationship Id="rId6" Type="http://schemas.microsoft.com/office/2007/relationships/hdphoto" Target="../media/hdphoto6.wdp"/><Relationship Id="rId5" Type="http://schemas.openxmlformats.org/officeDocument/2006/relationships/image" Target="../media/image138.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168.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168.xml"/><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6.xml"/><Relationship Id="rId1" Type="http://schemas.openxmlformats.org/officeDocument/2006/relationships/slideLayout" Target="../slideLayouts/slideLayout168.xml"/><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7.xml"/><Relationship Id="rId1" Type="http://schemas.openxmlformats.org/officeDocument/2006/relationships/slideLayout" Target="../slideLayouts/slideLayout168.xml"/><Relationship Id="rId6" Type="http://schemas.microsoft.com/office/2007/relationships/hdphoto" Target="../media/hdphoto11.wdp"/><Relationship Id="rId5" Type="http://schemas.openxmlformats.org/officeDocument/2006/relationships/image" Target="../media/image143.png"/><Relationship Id="rId4" Type="http://schemas.microsoft.com/office/2007/relationships/hdphoto" Target="../media/hdphoto10.wdp"/></Relationships>
</file>

<file path=ppt/slides/_rels/slide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8.xml"/><Relationship Id="rId1" Type="http://schemas.openxmlformats.org/officeDocument/2006/relationships/slideLayout" Target="../slideLayouts/slideLayout168.xml"/><Relationship Id="rId4" Type="http://schemas.microsoft.com/office/2007/relationships/hdphoto" Target="../media/hdphoto12.wdp"/></Relationships>
</file>

<file path=ppt/slides/_rels/slide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9.xml"/><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2.xml"/></Relationships>
</file>

<file path=ppt/slides/_rels/slide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303.xml"/><Relationship Id="rId4" Type="http://schemas.openxmlformats.org/officeDocument/2006/relationships/image" Target="../media/image147.png"/></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302.xml"/><Relationship Id="rId4" Type="http://schemas.openxmlformats.org/officeDocument/2006/relationships/chart" Target="../charts/chart2.xml"/></Relationships>
</file>

<file path=ppt/slides/_rels/slide43.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43.xml"/><Relationship Id="rId1" Type="http://schemas.openxmlformats.org/officeDocument/2006/relationships/slideLayout" Target="../slideLayouts/slideLayout30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4.xml"/><Relationship Id="rId1" Type="http://schemas.openxmlformats.org/officeDocument/2006/relationships/slideLayout" Target="../slideLayouts/slideLayout168.xml"/></Relationships>
</file>

<file path=ppt/slides/_rels/slide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5.xml"/><Relationship Id="rId1" Type="http://schemas.openxmlformats.org/officeDocument/2006/relationships/slideLayout" Target="../slideLayouts/slideLayout168.xml"/><Relationship Id="rId6" Type="http://schemas.microsoft.com/office/2007/relationships/hdphoto" Target="../media/hdphoto14.wdp"/><Relationship Id="rId5" Type="http://schemas.openxmlformats.org/officeDocument/2006/relationships/image" Target="../media/image150.png"/><Relationship Id="rId4" Type="http://schemas.microsoft.com/office/2007/relationships/hdphoto" Target="../media/hdphoto13.wdp"/></Relationships>
</file>

<file path=ppt/slides/_rels/slide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168.xml"/><Relationship Id="rId6" Type="http://schemas.microsoft.com/office/2007/relationships/hdphoto" Target="../media/hdphoto16.wdp"/><Relationship Id="rId5" Type="http://schemas.openxmlformats.org/officeDocument/2006/relationships/image" Target="../media/image152.png"/><Relationship Id="rId4" Type="http://schemas.microsoft.com/office/2007/relationships/hdphoto" Target="../media/hdphoto15.wdp"/></Relationships>
</file>

<file path=ppt/slides/_rels/slide4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7.xml"/><Relationship Id="rId1" Type="http://schemas.openxmlformats.org/officeDocument/2006/relationships/slideLayout" Target="../slideLayouts/slideLayout168.xml"/><Relationship Id="rId4" Type="http://schemas.microsoft.com/office/2007/relationships/hdphoto" Target="../media/hdphoto17.wdp"/></Relationships>
</file>

<file path=ppt/slides/_rels/slide4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168.xml"/><Relationship Id="rId4" Type="http://schemas.microsoft.com/office/2007/relationships/hdphoto" Target="../media/hdphoto18.wdp"/></Relationships>
</file>

<file path=ppt/slides/_rels/slide4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9.xml"/><Relationship Id="rId1" Type="http://schemas.openxmlformats.org/officeDocument/2006/relationships/slideLayout" Target="../slideLayouts/slideLayout168.xml"/><Relationship Id="rId4" Type="http://schemas.microsoft.com/office/2007/relationships/hdphoto" Target="../media/hdphoto19.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0.xml"/><Relationship Id="rId1" Type="http://schemas.openxmlformats.org/officeDocument/2006/relationships/slideLayout" Target="../slideLayouts/slideLayout168.xml"/><Relationship Id="rId4" Type="http://schemas.microsoft.com/office/2007/relationships/hdphoto" Target="../media/hdphoto20.wdp"/></Relationships>
</file>

<file path=ppt/slides/_rels/slide5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1.xml"/><Relationship Id="rId1" Type="http://schemas.openxmlformats.org/officeDocument/2006/relationships/slideLayout" Target="../slideLayouts/slideLayout168.xml"/><Relationship Id="rId4" Type="http://schemas.microsoft.com/office/2007/relationships/hdphoto" Target="../media/hdphoto21.wdp"/></Relationships>
</file>

<file path=ppt/slides/_rels/slide5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2.xml"/><Relationship Id="rId1" Type="http://schemas.openxmlformats.org/officeDocument/2006/relationships/slideLayout" Target="../slideLayouts/slideLayout168.xml"/><Relationship Id="rId4" Type="http://schemas.microsoft.com/office/2007/relationships/hdphoto" Target="../media/hdphoto22.wdp"/></Relationships>
</file>

<file path=ppt/slides/_rels/slide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168.xml"/><Relationship Id="rId4" Type="http://schemas.microsoft.com/office/2007/relationships/hdphoto" Target="../media/hdphoto23.wdp"/></Relationships>
</file>

<file path=ppt/slides/_rels/slide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4.xml"/><Relationship Id="rId1" Type="http://schemas.openxmlformats.org/officeDocument/2006/relationships/slideLayout" Target="../slideLayouts/slideLayout27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84.xml"/></Relationships>
</file>

<file path=ppt/slides/_rels/slide5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6.xml"/><Relationship Id="rId1" Type="http://schemas.openxmlformats.org/officeDocument/2006/relationships/slideLayout" Target="../slideLayouts/slideLayout287.xml"/></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7.xml"/><Relationship Id="rId1" Type="http://schemas.openxmlformats.org/officeDocument/2006/relationships/slideLayout" Target="../slideLayouts/slideLayout28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172.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6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3.xml"/><Relationship Id="rId1" Type="http://schemas.openxmlformats.org/officeDocument/2006/relationships/slideLayout" Target="../slideLayouts/slideLayout325.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33.xml"/></Relationships>
</file>

<file path=ppt/slides/_rels/slide65.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65.xml"/><Relationship Id="rId1" Type="http://schemas.openxmlformats.org/officeDocument/2006/relationships/slideLayout" Target="../slideLayouts/slideLayout326.xml"/><Relationship Id="rId5" Type="http://schemas.openxmlformats.org/officeDocument/2006/relationships/image" Target="../media/image171.emf"/><Relationship Id="rId4" Type="http://schemas.openxmlformats.org/officeDocument/2006/relationships/image" Target="../media/image170.emf"/></Relationships>
</file>

<file path=ppt/slides/_rels/slide66.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72.png"/><Relationship Id="rId7" Type="http://schemas.openxmlformats.org/officeDocument/2006/relationships/image" Target="../media/image174.png"/><Relationship Id="rId2" Type="http://schemas.openxmlformats.org/officeDocument/2006/relationships/notesSlide" Target="../notesSlides/notesSlide66.xml"/><Relationship Id="rId1" Type="http://schemas.openxmlformats.org/officeDocument/2006/relationships/slideLayout" Target="../slideLayouts/slideLayout333.xml"/><Relationship Id="rId6" Type="http://schemas.microsoft.com/office/2007/relationships/hdphoto" Target="../media/hdphoto25.wdp"/><Relationship Id="rId5" Type="http://schemas.openxmlformats.org/officeDocument/2006/relationships/image" Target="../media/image173.png"/><Relationship Id="rId4" Type="http://schemas.microsoft.com/office/2007/relationships/hdphoto" Target="../media/hdphoto24.wdp"/></Relationships>
</file>

<file path=ppt/slides/_rels/slide67.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67.xml"/><Relationship Id="rId1" Type="http://schemas.openxmlformats.org/officeDocument/2006/relationships/slideLayout" Target="../slideLayouts/slideLayout333.xml"/><Relationship Id="rId5" Type="http://schemas.openxmlformats.org/officeDocument/2006/relationships/image" Target="../media/image177.emf"/><Relationship Id="rId4" Type="http://schemas.openxmlformats.org/officeDocument/2006/relationships/image" Target="../media/image176.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33.xml"/></Relationships>
</file>

<file path=ppt/slides/_rels/slide6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9.xml"/><Relationship Id="rId1" Type="http://schemas.openxmlformats.org/officeDocument/2006/relationships/slideLayout" Target="../slideLayouts/slideLayout333.xml"/><Relationship Id="rId6" Type="http://schemas.microsoft.com/office/2007/relationships/hdphoto" Target="../media/hdphoto28.wdp"/><Relationship Id="rId5" Type="http://schemas.openxmlformats.org/officeDocument/2006/relationships/image" Target="../media/image179.png"/><Relationship Id="rId4" Type="http://schemas.microsoft.com/office/2007/relationships/hdphoto" Target="../media/hdphoto27.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0.xml"/><Relationship Id="rId1" Type="http://schemas.openxmlformats.org/officeDocument/2006/relationships/slideLayout" Target="../slideLayouts/slideLayout333.xml"/><Relationship Id="rId6" Type="http://schemas.openxmlformats.org/officeDocument/2006/relationships/image" Target="../media/image182.png"/><Relationship Id="rId5" Type="http://schemas.openxmlformats.org/officeDocument/2006/relationships/image" Target="../media/image181.png"/><Relationship Id="rId4" Type="http://schemas.microsoft.com/office/2007/relationships/hdphoto" Target="../media/hdphoto29.wdp"/></Relationships>
</file>

<file path=ppt/slides/_rels/slide71.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71.xml"/><Relationship Id="rId1" Type="http://schemas.openxmlformats.org/officeDocument/2006/relationships/slideLayout" Target="../slideLayouts/slideLayout333.xml"/><Relationship Id="rId5" Type="http://schemas.openxmlformats.org/officeDocument/2006/relationships/image" Target="../media/image185.emf"/><Relationship Id="rId4" Type="http://schemas.openxmlformats.org/officeDocument/2006/relationships/image" Target="../media/image184.emf"/></Relationships>
</file>

<file path=ppt/slides/_rels/slide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2.xml"/><Relationship Id="rId1" Type="http://schemas.openxmlformats.org/officeDocument/2006/relationships/slideLayout" Target="../slideLayouts/slideLayout333.xml"/><Relationship Id="rId6" Type="http://schemas.microsoft.com/office/2007/relationships/hdphoto" Target="../media/hdphoto31.wdp"/><Relationship Id="rId5" Type="http://schemas.openxmlformats.org/officeDocument/2006/relationships/image" Target="../media/image187.png"/><Relationship Id="rId4" Type="http://schemas.microsoft.com/office/2007/relationships/hdphoto" Target="../media/hdphoto30.wdp"/></Relationships>
</file>

<file path=ppt/slides/_rels/slide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3.xml"/><Relationship Id="rId1" Type="http://schemas.openxmlformats.org/officeDocument/2006/relationships/slideLayout" Target="../slideLayouts/slideLayout333.xml"/><Relationship Id="rId6" Type="http://schemas.microsoft.com/office/2007/relationships/hdphoto" Target="../media/hdphoto33.wdp"/><Relationship Id="rId5" Type="http://schemas.openxmlformats.org/officeDocument/2006/relationships/image" Target="../media/image189.png"/><Relationship Id="rId4" Type="http://schemas.microsoft.com/office/2007/relationships/hdphoto" Target="../media/hdphoto32.wdp"/></Relationships>
</file>

<file path=ppt/slides/_rels/slide7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4.xml"/><Relationship Id="rId1" Type="http://schemas.openxmlformats.org/officeDocument/2006/relationships/slideLayout" Target="../slideLayouts/slideLayout333.xml"/><Relationship Id="rId5" Type="http://schemas.openxmlformats.org/officeDocument/2006/relationships/image" Target="../media/image192.png"/><Relationship Id="rId4" Type="http://schemas.openxmlformats.org/officeDocument/2006/relationships/image" Target="../media/image191.png"/></Relationships>
</file>

<file path=ppt/slides/_rels/slide75.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193.png"/><Relationship Id="rId7" Type="http://schemas.openxmlformats.org/officeDocument/2006/relationships/image" Target="../media/image196.png"/><Relationship Id="rId2" Type="http://schemas.openxmlformats.org/officeDocument/2006/relationships/notesSlide" Target="../notesSlides/notesSlide75.xml"/><Relationship Id="rId1" Type="http://schemas.openxmlformats.org/officeDocument/2006/relationships/slideLayout" Target="../slideLayouts/slideLayout333.xml"/><Relationship Id="rId6" Type="http://schemas.openxmlformats.org/officeDocument/2006/relationships/image" Target="../media/image195.png"/><Relationship Id="rId5" Type="http://schemas.openxmlformats.org/officeDocument/2006/relationships/image" Target="../media/image194.png"/><Relationship Id="rId4" Type="http://schemas.microsoft.com/office/2007/relationships/hdphoto" Target="../media/hdphoto34.wdp"/></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7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172.xml"/></Relationships>
</file>

<file path=ppt/slides/_rels/slide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17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g"/><Relationship Id="rId9" Type="http://schemas.openxmlformats.org/officeDocument/2006/relationships/image" Target="../media/image97.pn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Cases from the Community: Investigators Discuss Available Research Guiding the Management of Relapsed/Refractory Multiple Myeloma — What Happened at ASH 2025?</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December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María-Victoria Mateos, MD, PhD</a:t>
            </a:r>
          </a:p>
        </p:txBody>
      </p:sp>
    </p:spTree>
    <p:custDataLst>
      <p:tags r:id="rId1"/>
    </p:custDataLst>
    <p:extLst>
      <p:ext uri="{BB962C8B-B14F-4D97-AF65-F5344CB8AC3E}">
        <p14:creationId xmlns:p14="http://schemas.microsoft.com/office/powerpoint/2010/main" val="3950919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533FE-0EFD-FF41-B542-53AFF9E1B4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7D009C-724D-BBD9-CB4C-B865654C9EE1}"/>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A6286CF0-FF29-0A5D-60B5-B21FBCC5EA5C}"/>
              </a:ext>
            </a:extLst>
          </p:cNvPr>
          <p:cNvSpPr txBox="1"/>
          <p:nvPr/>
        </p:nvSpPr>
        <p:spPr>
          <a:xfrm>
            <a:off x="623392" y="836712"/>
            <a:ext cx="10585176" cy="2021066"/>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Sagar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Lonial</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(continued)</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Landgren O et al. A phase 2 trial of </a:t>
            </a:r>
            <a:r>
              <a:rPr lang="en-US" sz="1800" kern="0" dirty="0" err="1">
                <a:solidFill>
                  <a:srgbClr val="000000"/>
                </a:solidFill>
                <a:latin typeface="Calibri" panose="020F0502020204030204" pitchFamily="34" charset="0"/>
                <a:cs typeface="Calibri" panose="020F0502020204030204" pitchFamily="34" charset="0"/>
              </a:rPr>
              <a:t>iberdomide</a:t>
            </a:r>
            <a:r>
              <a:rPr lang="en-US" sz="1800" kern="0" dirty="0">
                <a:solidFill>
                  <a:srgbClr val="000000"/>
                </a:solidFill>
                <a:latin typeface="Calibri" panose="020F0502020204030204" pitchFamily="34" charset="0"/>
                <a:cs typeface="Calibri" panose="020F0502020204030204" pitchFamily="34" charset="0"/>
              </a:rPr>
              <a:t>, carfilzomib, daratumumab and dexamethasone </a:t>
            </a:r>
            <a:r>
              <a:rPr lang="en-US" sz="1800" b="0" kern="0" dirty="0">
                <a:solidFill>
                  <a:srgbClr val="000000"/>
                </a:solidFill>
                <a:latin typeface="Calibri" panose="020F0502020204030204" pitchFamily="34" charset="0"/>
                <a:cs typeface="Calibri" panose="020F0502020204030204" pitchFamily="34" charset="0"/>
              </a:rPr>
              <a:t>quadruplet therapy for relapsed/refractory multiple myeloma: </a:t>
            </a:r>
            <a:r>
              <a:rPr lang="en-US" sz="1800" kern="0" dirty="0">
                <a:solidFill>
                  <a:srgbClr val="000000"/>
                </a:solidFill>
                <a:latin typeface="Calibri" panose="020F0502020204030204" pitchFamily="34" charset="0"/>
                <a:cs typeface="Calibri" panose="020F0502020204030204" pitchFamily="34" charset="0"/>
              </a:rPr>
              <a:t>The </a:t>
            </a:r>
            <a:r>
              <a:rPr lang="en-US" sz="1800" kern="0" dirty="0" err="1">
                <a:solidFill>
                  <a:srgbClr val="000000"/>
                </a:solidFill>
                <a:latin typeface="Calibri" panose="020F0502020204030204" pitchFamily="34" charset="0"/>
                <a:cs typeface="Calibri" panose="020F0502020204030204" pitchFamily="34" charset="0"/>
              </a:rPr>
              <a:t>ReKInDLE</a:t>
            </a:r>
            <a:r>
              <a:rPr lang="en-US" sz="1800" kern="0" dirty="0">
                <a:solidFill>
                  <a:srgbClr val="000000"/>
                </a:solidFill>
                <a:latin typeface="Calibri" panose="020F0502020204030204" pitchFamily="34" charset="0"/>
                <a:cs typeface="Calibri" panose="020F0502020204030204" pitchFamily="34" charset="0"/>
              </a:rPr>
              <a:t> study</a:t>
            </a:r>
            <a:r>
              <a:rPr lang="en-US" sz="1800" b="0" kern="0" dirty="0">
                <a:solidFill>
                  <a:srgbClr val="000000"/>
                </a:solidFill>
                <a:latin typeface="Calibri" panose="020F0502020204030204" pitchFamily="34" charset="0"/>
                <a:cs typeface="Calibri" panose="020F0502020204030204" pitchFamily="34" charset="0"/>
              </a:rPr>
              <a:t>. ASH 2025;Abstract 4108. </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Sim S et al. </a:t>
            </a:r>
            <a:r>
              <a:rPr lang="en-US" sz="1800" kern="0" dirty="0">
                <a:solidFill>
                  <a:srgbClr val="000000"/>
                </a:solidFill>
                <a:latin typeface="Calibri" panose="020F0502020204030204" pitchFamily="34" charset="0"/>
                <a:cs typeface="Calibri" panose="020F0502020204030204" pitchFamily="34" charset="0"/>
              </a:rPr>
              <a:t>Interim analysis</a:t>
            </a:r>
            <a:r>
              <a:rPr lang="en-US" sz="1800" b="0" kern="0" dirty="0">
                <a:solidFill>
                  <a:srgbClr val="000000"/>
                </a:solidFill>
                <a:latin typeface="Calibri" panose="020F0502020204030204" pitchFamily="34" charset="0"/>
                <a:cs typeface="Calibri" panose="020F0502020204030204" pitchFamily="34" charset="0"/>
              </a:rPr>
              <a:t> of efficacy and safety for </a:t>
            </a:r>
            <a:r>
              <a:rPr lang="en-US" sz="1800" kern="0" dirty="0">
                <a:solidFill>
                  <a:srgbClr val="000000"/>
                </a:solidFill>
                <a:latin typeface="Calibri" panose="020F0502020204030204" pitchFamily="34" charset="0"/>
                <a:cs typeface="Calibri" panose="020F0502020204030204" pitchFamily="34" charset="0"/>
              </a:rPr>
              <a:t>ALLG MM25 (Viber-M)</a:t>
            </a:r>
            <a:r>
              <a:rPr lang="en-US" sz="1800" b="0" kern="0" dirty="0">
                <a:solidFill>
                  <a:srgbClr val="000000"/>
                </a:solidFill>
                <a:latin typeface="Calibri" panose="020F0502020204030204" pitchFamily="34" charset="0"/>
                <a:cs typeface="Calibri" panose="020F0502020204030204" pitchFamily="34" charset="0"/>
              </a:rPr>
              <a:t>: A phase I b/II study of </a:t>
            </a:r>
            <a:r>
              <a:rPr lang="en-US" sz="1800" kern="0" dirty="0" err="1">
                <a:solidFill>
                  <a:srgbClr val="000000"/>
                </a:solidFill>
                <a:latin typeface="Calibri" panose="020F0502020204030204" pitchFamily="34" charset="0"/>
                <a:cs typeface="Calibri" panose="020F0502020204030204" pitchFamily="34" charset="0"/>
              </a:rPr>
              <a:t>venetoclax</a:t>
            </a:r>
            <a:r>
              <a:rPr lang="en-US" sz="1800" kern="0" dirty="0">
                <a:solidFill>
                  <a:srgbClr val="000000"/>
                </a:solidFill>
                <a:latin typeface="Calibri" panose="020F0502020204030204" pitchFamily="34" charset="0"/>
                <a:cs typeface="Calibri" panose="020F0502020204030204" pitchFamily="34" charset="0"/>
              </a:rPr>
              <a:t>, </a:t>
            </a:r>
            <a:r>
              <a:rPr lang="en-US" sz="1800" kern="0" dirty="0" err="1">
                <a:solidFill>
                  <a:srgbClr val="000000"/>
                </a:solidFill>
                <a:latin typeface="Calibri" panose="020F0502020204030204" pitchFamily="34" charset="0"/>
                <a:cs typeface="Calibri" panose="020F0502020204030204" pitchFamily="34" charset="0"/>
              </a:rPr>
              <a:t>iberdomide</a:t>
            </a:r>
            <a:r>
              <a:rPr lang="en-US" sz="1800" kern="0" dirty="0">
                <a:solidFill>
                  <a:srgbClr val="000000"/>
                </a:solidFill>
                <a:latin typeface="Calibri" panose="020F0502020204030204" pitchFamily="34" charset="0"/>
                <a:cs typeface="Calibri" panose="020F0502020204030204" pitchFamily="34" charset="0"/>
              </a:rPr>
              <a:t> and dexamethasone </a:t>
            </a:r>
            <a:r>
              <a:rPr lang="en-US" sz="1800" b="0" kern="0" dirty="0">
                <a:solidFill>
                  <a:srgbClr val="000000"/>
                </a:solidFill>
                <a:latin typeface="Calibri" panose="020F0502020204030204" pitchFamily="34" charset="0"/>
                <a:cs typeface="Calibri" panose="020F0502020204030204" pitchFamily="34" charset="0"/>
              </a:rPr>
              <a:t>for patients in first or second relapse of multiple myeloma with t(11;14). ASH 2025;Abstract 7320. </a:t>
            </a:r>
          </a:p>
        </p:txBody>
      </p:sp>
    </p:spTree>
    <p:custDataLst>
      <p:tags r:id="rId1"/>
    </p:custDataLst>
    <p:extLst>
      <p:ext uri="{BB962C8B-B14F-4D97-AF65-F5344CB8AC3E}">
        <p14:creationId xmlns:p14="http://schemas.microsoft.com/office/powerpoint/2010/main" val="1231234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52FC1-959D-8039-FB83-42EEA9C086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759576-1483-12BA-51FB-3B5E1F68E007}"/>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8681B760-3B78-E760-B24D-E6D32978C26A}"/>
              </a:ext>
            </a:extLst>
          </p:cNvPr>
          <p:cNvSpPr txBox="1"/>
          <p:nvPr/>
        </p:nvSpPr>
        <p:spPr>
          <a:xfrm>
            <a:off x="623392" y="1016337"/>
            <a:ext cx="10585176" cy="4621778"/>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María-Victoria Mateos, MD, PhD</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Costa L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progression-free survival benefit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ciltacabtagene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autoleucel</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standard-risk relapsed/refractory multiple myeloma. ASH 2025;Abstract 9129.</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Parekh S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Earlier use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ciltacabtagene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autoleucel</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cilta</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is associated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better immune fitness and stronger immune effects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 shown by correlative analysis of peripheral blood and the bone marrow tumor microenvironment (TME) from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CARTITUDE-4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 ASH 2025;Abstract 8211.</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Ailawadhi S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KarMMa-3</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subgroup analysis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older patients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relapsed/refractory multiple myeloma treated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vicleucel</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ASH 2025;Abstract 9044.</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Patel K et al. Phase 2 registrational study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anitocabtagene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autoleucel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the treatment of patients with relapsed and/or refractory multiple myeloma: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results from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iMMagine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4541.</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Harrison S et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Minimal residual disease (MRD)-negative outcomes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following a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novel, in vivo gene 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generating anti–B-cell maturation antigen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(BCMA) chimeric antigen receptor (CAR)-T cells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relapsed and refractory multiple myeloma (RRMM):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Preliminary results from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inMMyCAR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the first-in-human phase 1 study of KLN-1010. ASH 2025;Abstract LBA-1. </a:t>
            </a:r>
          </a:p>
        </p:txBody>
      </p:sp>
    </p:spTree>
    <p:custDataLst>
      <p:tags r:id="rId1"/>
    </p:custDataLst>
    <p:extLst>
      <p:ext uri="{BB962C8B-B14F-4D97-AF65-F5344CB8AC3E}">
        <p14:creationId xmlns:p14="http://schemas.microsoft.com/office/powerpoint/2010/main" val="227154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665B8-D6B8-5E1F-9B1A-6EE94E5BCA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1127D6-38E5-7856-A681-72A5CD652ED4}"/>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F38FE45A-982D-430C-A56A-530D5AEC01E9}"/>
              </a:ext>
            </a:extLst>
          </p:cNvPr>
          <p:cNvSpPr txBox="1"/>
          <p:nvPr/>
        </p:nvSpPr>
        <p:spPr>
          <a:xfrm>
            <a:off x="623392" y="883354"/>
            <a:ext cx="10585176" cy="5858014"/>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María-Victoria Mateos, MD, PhD (continued)</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Ho PJ et al. </a:t>
            </a:r>
            <a:r>
              <a:rPr lang="en-US" sz="1800" kern="0" dirty="0">
                <a:solidFill>
                  <a:srgbClr val="000000"/>
                </a:solidFill>
                <a:latin typeface="Calibri" panose="020F0502020204030204" pitchFamily="34" charset="0"/>
                <a:cs typeface="Calibri" panose="020F0502020204030204" pitchFamily="34" charset="0"/>
              </a:rPr>
              <a:t>Subcutaneous </a:t>
            </a:r>
            <a:r>
              <a:rPr lang="en-US" sz="1800" kern="0" dirty="0" err="1">
                <a:solidFill>
                  <a:srgbClr val="000000"/>
                </a:solidFill>
                <a:latin typeface="Calibri" panose="020F0502020204030204" pitchFamily="34" charset="0"/>
                <a:cs typeface="Calibri" panose="020F0502020204030204" pitchFamily="34" charset="0"/>
              </a:rPr>
              <a:t>cevostamab</a:t>
            </a:r>
            <a:r>
              <a:rPr lang="en-US" sz="1800" kern="0" dirty="0">
                <a:solidFill>
                  <a:srgbClr val="000000"/>
                </a:solidFill>
                <a:latin typeface="Calibri" panose="020F0502020204030204" pitchFamily="34" charset="0"/>
                <a:cs typeface="Calibri" panose="020F0502020204030204" pitchFamily="34" charset="0"/>
              </a:rPr>
              <a:t> </a:t>
            </a:r>
            <a:r>
              <a:rPr lang="en-US" sz="1800" b="0" kern="0" dirty="0">
                <a:solidFill>
                  <a:srgbClr val="000000"/>
                </a:solidFill>
                <a:latin typeface="Calibri" panose="020F0502020204030204" pitchFamily="34" charset="0"/>
                <a:cs typeface="Calibri" panose="020F0502020204030204" pitchFamily="34" charset="0"/>
              </a:rPr>
              <a:t>demonstrates manageable safety and clinically meaningful activity in relapsed/refractory multiple myeloma (RRMM): First results from the </a:t>
            </a:r>
            <a:r>
              <a:rPr lang="en-US" sz="1800" kern="0" dirty="0">
                <a:solidFill>
                  <a:srgbClr val="000000"/>
                </a:solidFill>
                <a:latin typeface="Calibri" panose="020F0502020204030204" pitchFamily="34" charset="0"/>
                <a:cs typeface="Calibri" panose="020F0502020204030204" pitchFamily="34" charset="0"/>
              </a:rPr>
              <a:t>phase </a:t>
            </a:r>
            <a:r>
              <a:rPr lang="en-US" sz="1800" kern="0" dirty="0" err="1">
                <a:solidFill>
                  <a:srgbClr val="000000"/>
                </a:solidFill>
                <a:latin typeface="Calibri" panose="020F0502020204030204" pitchFamily="34" charset="0"/>
                <a:cs typeface="Calibri" panose="020F0502020204030204" pitchFamily="34" charset="0"/>
              </a:rPr>
              <a:t>Ib</a:t>
            </a:r>
            <a:r>
              <a:rPr lang="en-US" sz="1800" kern="0" dirty="0">
                <a:solidFill>
                  <a:srgbClr val="000000"/>
                </a:solidFill>
                <a:latin typeface="Calibri" panose="020F0502020204030204" pitchFamily="34" charset="0"/>
                <a:cs typeface="Calibri" panose="020F0502020204030204" pitchFamily="34" charset="0"/>
              </a:rPr>
              <a:t> CAMMA 3 study</a:t>
            </a:r>
            <a:r>
              <a:rPr lang="en-US" sz="1800" b="0" kern="0" dirty="0">
                <a:solidFill>
                  <a:srgbClr val="000000"/>
                </a:solidFill>
                <a:latin typeface="Calibri" panose="020F0502020204030204" pitchFamily="34" charset="0"/>
                <a:cs typeface="Calibri" panose="020F0502020204030204" pitchFamily="34" charset="0"/>
              </a:rPr>
              <a:t>. ASH 2025;Abstract 8172.</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Mateos M-V et al. Safety and efficacy of </a:t>
            </a:r>
            <a:r>
              <a:rPr lang="en-US" sz="1800" kern="0" dirty="0" err="1">
                <a:solidFill>
                  <a:srgbClr val="000000"/>
                </a:solidFill>
                <a:latin typeface="Calibri" panose="020F0502020204030204" pitchFamily="34" charset="0"/>
                <a:cs typeface="Calibri" panose="020F0502020204030204" pitchFamily="34" charset="0"/>
              </a:rPr>
              <a:t>talquetamab</a:t>
            </a:r>
            <a:r>
              <a:rPr lang="en-US" sz="1800" kern="0" dirty="0">
                <a:solidFill>
                  <a:srgbClr val="000000"/>
                </a:solidFill>
                <a:latin typeface="Calibri" panose="020F0502020204030204" pitchFamily="34" charset="0"/>
                <a:cs typeface="Calibri" panose="020F0502020204030204" pitchFamily="34" charset="0"/>
              </a:rPr>
              <a:t> + </a:t>
            </a:r>
            <a:r>
              <a:rPr lang="en-US" sz="1800" kern="0" dirty="0" err="1">
                <a:solidFill>
                  <a:srgbClr val="000000"/>
                </a:solidFill>
                <a:latin typeface="Calibri" panose="020F0502020204030204" pitchFamily="34" charset="0"/>
                <a:cs typeface="Calibri" panose="020F0502020204030204" pitchFamily="34" charset="0"/>
              </a:rPr>
              <a:t>teclistamab</a:t>
            </a:r>
            <a:r>
              <a:rPr lang="en-US" sz="1800" b="0" kern="0" dirty="0">
                <a:solidFill>
                  <a:srgbClr val="000000"/>
                </a:solidFill>
                <a:latin typeface="Calibri" panose="020F0502020204030204" pitchFamily="34" charset="0"/>
                <a:cs typeface="Calibri" panose="020F0502020204030204" pitchFamily="34" charset="0"/>
              </a:rPr>
              <a:t> in patients with relapsed/refractory multiple myeloma from </a:t>
            </a:r>
            <a:r>
              <a:rPr lang="en-US" sz="1800" kern="0" dirty="0">
                <a:solidFill>
                  <a:srgbClr val="000000"/>
                </a:solidFill>
                <a:latin typeface="Calibri" panose="020F0502020204030204" pitchFamily="34" charset="0"/>
                <a:cs typeface="Calibri" panose="020F0502020204030204" pitchFamily="34" charset="0"/>
              </a:rPr>
              <a:t>Phase 1b of RedirecTT-1</a:t>
            </a:r>
            <a:r>
              <a:rPr lang="en-US" sz="1800" b="0" kern="0" dirty="0">
                <a:solidFill>
                  <a:srgbClr val="000000"/>
                </a:solidFill>
                <a:latin typeface="Calibri" panose="020F0502020204030204" pitchFamily="34" charset="0"/>
                <a:cs typeface="Calibri" panose="020F0502020204030204" pitchFamily="34" charset="0"/>
              </a:rPr>
              <a:t>: Results with an </a:t>
            </a:r>
            <a:r>
              <a:rPr lang="en-US" sz="1800" kern="0" dirty="0">
                <a:solidFill>
                  <a:srgbClr val="000000"/>
                </a:solidFill>
                <a:latin typeface="Calibri" panose="020F0502020204030204" pitchFamily="34" charset="0"/>
                <a:cs typeface="Calibri" panose="020F0502020204030204" pitchFamily="34" charset="0"/>
              </a:rPr>
              <a:t>extended median follow-up of 3 years</a:t>
            </a:r>
            <a:r>
              <a:rPr lang="en-US" sz="1800" b="0" kern="0" dirty="0">
                <a:solidFill>
                  <a:srgbClr val="000000"/>
                </a:solidFill>
                <a:latin typeface="Calibri" panose="020F0502020204030204" pitchFamily="34" charset="0"/>
                <a:cs typeface="Calibri" panose="020F0502020204030204" pitchFamily="34" charset="0"/>
              </a:rPr>
              <a:t>. ASH 2025;Abstract 7712. </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Mateos M-V et al. Phase 3 randomized study of </a:t>
            </a:r>
            <a:r>
              <a:rPr lang="en-US" sz="1800" kern="0" dirty="0" err="1">
                <a:solidFill>
                  <a:srgbClr val="000000"/>
                </a:solidFill>
                <a:latin typeface="Calibri" panose="020F0502020204030204" pitchFamily="34" charset="0"/>
                <a:cs typeface="Calibri" panose="020F0502020204030204" pitchFamily="34" charset="0"/>
              </a:rPr>
              <a:t>teclistamab</a:t>
            </a:r>
            <a:r>
              <a:rPr lang="en-US" sz="1800" kern="0" dirty="0">
                <a:solidFill>
                  <a:srgbClr val="000000"/>
                </a:solidFill>
                <a:latin typeface="Calibri" panose="020F0502020204030204" pitchFamily="34" charset="0"/>
                <a:cs typeface="Calibri" panose="020F0502020204030204" pitchFamily="34" charset="0"/>
              </a:rPr>
              <a:t> plus daratumumab </a:t>
            </a:r>
            <a:r>
              <a:rPr lang="en-US" sz="1800" b="0" kern="0" dirty="0">
                <a:solidFill>
                  <a:srgbClr val="000000"/>
                </a:solidFill>
                <a:latin typeface="Calibri" panose="020F0502020204030204" pitchFamily="34" charset="0"/>
                <a:cs typeface="Calibri" panose="020F0502020204030204" pitchFamily="34" charset="0"/>
              </a:rPr>
              <a:t>versus investigator’s choice of daratumumab and dexamethasone with either pomalidomide or bortezomib (</a:t>
            </a:r>
            <a:r>
              <a:rPr lang="en-US" sz="1800" b="0" kern="0" dirty="0" err="1">
                <a:solidFill>
                  <a:srgbClr val="000000"/>
                </a:solidFill>
                <a:latin typeface="Calibri" panose="020F0502020204030204" pitchFamily="34" charset="0"/>
                <a:cs typeface="Calibri" panose="020F0502020204030204" pitchFamily="34" charset="0"/>
              </a:rPr>
              <a:t>DPd</a:t>
            </a:r>
            <a:r>
              <a:rPr lang="en-US" sz="1800" b="0" kern="0" dirty="0">
                <a:solidFill>
                  <a:srgbClr val="000000"/>
                </a:solidFill>
                <a:latin typeface="Calibri" panose="020F0502020204030204" pitchFamily="34" charset="0"/>
                <a:cs typeface="Calibri" panose="020F0502020204030204" pitchFamily="34" charset="0"/>
              </a:rPr>
              <a:t>/</a:t>
            </a:r>
            <a:r>
              <a:rPr lang="en-US" sz="1800" b="0" kern="0" dirty="0" err="1">
                <a:solidFill>
                  <a:srgbClr val="000000"/>
                </a:solidFill>
                <a:latin typeface="Calibri" panose="020F0502020204030204" pitchFamily="34" charset="0"/>
                <a:cs typeface="Calibri" panose="020F0502020204030204" pitchFamily="34" charset="0"/>
              </a:rPr>
              <a:t>DVd</a:t>
            </a:r>
            <a:r>
              <a:rPr lang="en-US" sz="1800" b="0" kern="0" dirty="0">
                <a:solidFill>
                  <a:srgbClr val="000000"/>
                </a:solidFill>
                <a:latin typeface="Calibri" panose="020F0502020204030204" pitchFamily="34" charset="0"/>
                <a:cs typeface="Calibri" panose="020F0502020204030204" pitchFamily="34" charset="0"/>
              </a:rPr>
              <a:t>) in patients (Pts) with relapsed refractory multiple myeloma (RRMM): </a:t>
            </a:r>
            <a:r>
              <a:rPr lang="en-US" sz="1800" kern="0" dirty="0">
                <a:solidFill>
                  <a:srgbClr val="000000"/>
                </a:solidFill>
                <a:latin typeface="Calibri" panose="020F0502020204030204" pitchFamily="34" charset="0"/>
                <a:cs typeface="Calibri" panose="020F0502020204030204" pitchFamily="34" charset="0"/>
              </a:rPr>
              <a:t>Results of MajesTEC-3</a:t>
            </a:r>
            <a:r>
              <a:rPr lang="en-US" sz="1800" b="0" kern="0" dirty="0">
                <a:solidFill>
                  <a:srgbClr val="000000"/>
                </a:solidFill>
                <a:latin typeface="Calibri" panose="020F0502020204030204" pitchFamily="34" charset="0"/>
                <a:cs typeface="Calibri" panose="020F0502020204030204" pitchFamily="34" charset="0"/>
              </a:rPr>
              <a:t>. ASH 2025;Abstract LBA-6.</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Voorhees P et al. </a:t>
            </a:r>
            <a:r>
              <a:rPr lang="en-US" sz="1800" kern="0" dirty="0" err="1">
                <a:solidFill>
                  <a:srgbClr val="000000"/>
                </a:solidFill>
                <a:latin typeface="Calibri" panose="020F0502020204030204" pitchFamily="34" charset="0"/>
                <a:cs typeface="Calibri" panose="020F0502020204030204" pitchFamily="34" charset="0"/>
              </a:rPr>
              <a:t>Etentamig</a:t>
            </a:r>
            <a:r>
              <a:rPr lang="en-US" sz="1800" kern="0" dirty="0">
                <a:solidFill>
                  <a:srgbClr val="000000"/>
                </a:solidFill>
                <a:latin typeface="Calibri" panose="020F0502020204030204" pitchFamily="34" charset="0"/>
                <a:cs typeface="Calibri" panose="020F0502020204030204" pitchFamily="34" charset="0"/>
              </a:rPr>
              <a:t> plus pomalidomide-dexamethasone </a:t>
            </a:r>
            <a:r>
              <a:rPr lang="en-US" sz="1800" b="0" kern="0" dirty="0">
                <a:solidFill>
                  <a:srgbClr val="000000"/>
                </a:solidFill>
                <a:latin typeface="Calibri" panose="020F0502020204030204" pitchFamily="34" charset="0"/>
                <a:cs typeface="Calibri" panose="020F0502020204030204" pitchFamily="34" charset="0"/>
              </a:rPr>
              <a:t>combination therapy in relapsed or refractory multiple myeloma: A </a:t>
            </a:r>
            <a:r>
              <a:rPr lang="en-US" sz="1800" kern="0" dirty="0">
                <a:solidFill>
                  <a:srgbClr val="000000"/>
                </a:solidFill>
                <a:latin typeface="Calibri" panose="020F0502020204030204" pitchFamily="34" charset="0"/>
                <a:cs typeface="Calibri" panose="020F0502020204030204" pitchFamily="34" charset="0"/>
              </a:rPr>
              <a:t>phase 1b dose-escalation</a:t>
            </a:r>
            <a:r>
              <a:rPr lang="en-US" sz="1800" b="0" kern="0" dirty="0">
                <a:solidFill>
                  <a:srgbClr val="000000"/>
                </a:solidFill>
                <a:latin typeface="Calibri" panose="020F0502020204030204" pitchFamily="34" charset="0"/>
                <a:cs typeface="Calibri" panose="020F0502020204030204" pitchFamily="34" charset="0"/>
              </a:rPr>
              <a:t> and safety expansion study. ASH 2025;Abstract 1875.</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Hamadeh I et al. </a:t>
            </a:r>
            <a:r>
              <a:rPr lang="en-US" sz="1800" kern="0" dirty="0">
                <a:solidFill>
                  <a:srgbClr val="000000"/>
                </a:solidFill>
                <a:latin typeface="Calibri" panose="020F0502020204030204" pitchFamily="34" charset="0"/>
                <a:cs typeface="Calibri" panose="020F0502020204030204" pitchFamily="34" charset="0"/>
              </a:rPr>
              <a:t>Low dose tocilizumab </a:t>
            </a:r>
            <a:r>
              <a:rPr lang="en-US" sz="1800" b="0" kern="0" dirty="0">
                <a:solidFill>
                  <a:srgbClr val="000000"/>
                </a:solidFill>
                <a:latin typeface="Calibri" panose="020F0502020204030204" pitchFamily="34" charset="0"/>
                <a:cs typeface="Calibri" panose="020F0502020204030204" pitchFamily="34" charset="0"/>
              </a:rPr>
              <a:t>for mitigation of </a:t>
            </a:r>
            <a:r>
              <a:rPr lang="en-US" sz="1800" kern="0" dirty="0">
                <a:solidFill>
                  <a:srgbClr val="000000"/>
                </a:solidFill>
                <a:latin typeface="Calibri" panose="020F0502020204030204" pitchFamily="34" charset="0"/>
                <a:cs typeface="Calibri" panose="020F0502020204030204" pitchFamily="34" charset="0"/>
              </a:rPr>
              <a:t>cytokine release syndrome </a:t>
            </a:r>
            <a:r>
              <a:rPr lang="en-US" sz="1800" b="0" kern="0" dirty="0">
                <a:solidFill>
                  <a:srgbClr val="000000"/>
                </a:solidFill>
                <a:latin typeface="Calibri" panose="020F0502020204030204" pitchFamily="34" charset="0"/>
                <a:cs typeface="Calibri" panose="020F0502020204030204" pitchFamily="34" charset="0"/>
              </a:rPr>
              <a:t>with </a:t>
            </a:r>
            <a:r>
              <a:rPr lang="en-US" sz="1800" kern="0" dirty="0">
                <a:solidFill>
                  <a:srgbClr val="000000"/>
                </a:solidFill>
                <a:latin typeface="Calibri" panose="020F0502020204030204" pitchFamily="34" charset="0"/>
                <a:cs typeface="Calibri" panose="020F0502020204030204" pitchFamily="34" charset="0"/>
              </a:rPr>
              <a:t>bispecific antibodies</a:t>
            </a:r>
            <a:r>
              <a:rPr lang="en-US" sz="1800" b="0" kern="0" dirty="0">
                <a:solidFill>
                  <a:srgbClr val="000000"/>
                </a:solidFill>
                <a:latin typeface="Calibri" panose="020F0502020204030204" pitchFamily="34" charset="0"/>
                <a:cs typeface="Calibri" panose="020F0502020204030204" pitchFamily="34" charset="0"/>
              </a:rPr>
              <a:t> in relapsed/refractory multiple myeloma. ASH 2025;Abstract 7258. </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Krishnan A et al. </a:t>
            </a:r>
            <a:r>
              <a:rPr lang="en-US" sz="1800" kern="0" dirty="0">
                <a:solidFill>
                  <a:srgbClr val="000000"/>
                </a:solidFill>
                <a:latin typeface="Calibri" panose="020F0502020204030204" pitchFamily="34" charset="0"/>
                <a:cs typeface="Calibri" panose="020F0502020204030204" pitchFamily="34" charset="0"/>
              </a:rPr>
              <a:t>Updated efficacy and safety </a:t>
            </a:r>
            <a:r>
              <a:rPr lang="en-US" sz="1800" b="0" kern="0" dirty="0">
                <a:solidFill>
                  <a:srgbClr val="000000"/>
                </a:solidFill>
                <a:latin typeface="Calibri" panose="020F0502020204030204" pitchFamily="34" charset="0"/>
                <a:cs typeface="Calibri" panose="020F0502020204030204" pitchFamily="34" charset="0"/>
              </a:rPr>
              <a:t>results of </a:t>
            </a:r>
            <a:r>
              <a:rPr lang="en-US" sz="1800" kern="0" dirty="0">
                <a:solidFill>
                  <a:srgbClr val="000000"/>
                </a:solidFill>
                <a:latin typeface="Calibri" panose="020F0502020204030204" pitchFamily="34" charset="0"/>
                <a:cs typeface="Calibri" panose="020F0502020204030204" pitchFamily="34" charset="0"/>
              </a:rPr>
              <a:t>JNJ-5322</a:t>
            </a:r>
            <a:r>
              <a:rPr lang="en-US" sz="1800" b="0" kern="0" dirty="0">
                <a:solidFill>
                  <a:srgbClr val="000000"/>
                </a:solidFill>
                <a:latin typeface="Calibri" panose="020F0502020204030204" pitchFamily="34" charset="0"/>
                <a:cs typeface="Calibri" panose="020F0502020204030204" pitchFamily="34" charset="0"/>
              </a:rPr>
              <a:t>, a novel, next-generation </a:t>
            </a:r>
            <a:r>
              <a:rPr lang="en-US" sz="1800" kern="0" dirty="0">
                <a:solidFill>
                  <a:srgbClr val="000000"/>
                </a:solidFill>
                <a:latin typeface="Calibri" panose="020F0502020204030204" pitchFamily="34" charset="0"/>
                <a:cs typeface="Calibri" panose="020F0502020204030204" pitchFamily="34" charset="0"/>
              </a:rPr>
              <a:t>BCMA×GPRC5D×CD3 </a:t>
            </a:r>
            <a:r>
              <a:rPr lang="en-US" sz="1800" kern="0" dirty="0" err="1">
                <a:solidFill>
                  <a:srgbClr val="000000"/>
                </a:solidFill>
                <a:latin typeface="Calibri" panose="020F0502020204030204" pitchFamily="34" charset="0"/>
                <a:cs typeface="Calibri" panose="020F0502020204030204" pitchFamily="34" charset="0"/>
              </a:rPr>
              <a:t>trispecific</a:t>
            </a:r>
            <a:r>
              <a:rPr lang="en-US" sz="1800" kern="0" dirty="0">
                <a:solidFill>
                  <a:srgbClr val="000000"/>
                </a:solidFill>
                <a:latin typeface="Calibri" panose="020F0502020204030204" pitchFamily="34" charset="0"/>
                <a:cs typeface="Calibri" panose="020F0502020204030204" pitchFamily="34" charset="0"/>
              </a:rPr>
              <a:t> antibody</a:t>
            </a:r>
            <a:r>
              <a:rPr lang="en-US" sz="1800" b="0" kern="0" dirty="0">
                <a:solidFill>
                  <a:srgbClr val="000000"/>
                </a:solidFill>
                <a:latin typeface="Calibri" panose="020F0502020204030204" pitchFamily="34" charset="0"/>
                <a:cs typeface="Calibri" panose="020F0502020204030204" pitchFamily="34" charset="0"/>
              </a:rPr>
              <a:t>, in patients with relapsed/refractory multiple myeloma. ASH 2025;Abstract 7875. </a:t>
            </a:r>
          </a:p>
        </p:txBody>
      </p:sp>
    </p:spTree>
    <p:custDataLst>
      <p:tags r:id="rId1"/>
    </p:custDataLst>
    <p:extLst>
      <p:ext uri="{BB962C8B-B14F-4D97-AF65-F5344CB8AC3E}">
        <p14:creationId xmlns:p14="http://schemas.microsoft.com/office/powerpoint/2010/main" val="611585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extLst>
              <p:ext uri="{D42A27DB-BD31-4B8C-83A1-F6EECF244321}">
                <p14:modId xmlns:p14="http://schemas.microsoft.com/office/powerpoint/2010/main" val="2865947156"/>
              </p:ext>
            </p:extLst>
          </p:nvPr>
        </p:nvGraphicFramePr>
        <p:xfrm>
          <a:off x="1523608" y="1484784"/>
          <a:ext cx="8996587" cy="3958368"/>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gridSpan="3">
                  <a:txBody>
                    <a:bodyPr/>
                    <a:lstStyle/>
                    <a:p>
                      <a:pPr marL="347663" indent="-347663" algn="l">
                        <a:tabLst/>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endParaRPr lang="en-US" sz="2000" b="1" dirty="0">
                        <a:solidFill>
                          <a:schemeClr val="bg1"/>
                        </a:solidFill>
                      </a:endParaRPr>
                    </a:p>
                  </a:txBody>
                  <a:tcPr anchor="ctr">
                    <a:lnL w="28575"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a:p>
                  </a:txBody>
                  <a:tcPr/>
                </a:tc>
                <a:extLst>
                  <a:ext uri="{0D108BD9-81ED-4DB2-BD59-A6C34878D82A}">
                    <a16:rowId xmlns:a16="http://schemas.microsoft.com/office/drawing/2014/main" val="2871537246"/>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Bhatnagar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lnT w="12700" cap="flat" cmpd="sng" algn="ctr">
                      <a:solidFill>
                        <a:schemeClr val="bg1"/>
                      </a:solidFill>
                      <a:prstDash val="solid"/>
                      <a:round/>
                      <a:headEnd type="none" w="med" len="med"/>
                      <a:tailEnd type="none" w="med" len="med"/>
                    </a:lnT>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78FB4A79-4ED4-3AC1-1B44-2A8C9C37D48C}"/>
              </a:ext>
            </a:extLst>
          </p:cNvPr>
          <p:cNvSpPr/>
          <p:nvPr/>
        </p:nvSpPr>
        <p:spPr bwMode="auto">
          <a:xfrm>
            <a:off x="1703512" y="400506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A1F046F7-693B-400B-1097-4F6C72ECF5F7}"/>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037716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71DF-BF45-2CB3-73A3-FEC5BC9E8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BF61-FF36-84B6-EB79-C0848813449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42246E-1A74-DD68-D644-A790152863E3}"/>
              </a:ext>
            </a:extLst>
          </p:cNvPr>
          <p:cNvGraphicFramePr>
            <a:graphicFrameLocks noGrp="1"/>
          </p:cNvGraphicFramePr>
          <p:nvPr>
            <p:extLst>
              <p:ext uri="{D42A27DB-BD31-4B8C-83A1-F6EECF244321}">
                <p14:modId xmlns:p14="http://schemas.microsoft.com/office/powerpoint/2010/main" val="526595102"/>
              </p:ext>
            </p:extLst>
          </p:nvPr>
        </p:nvGraphicFramePr>
        <p:xfrm>
          <a:off x="1523608" y="1484784"/>
          <a:ext cx="8996587" cy="3958368"/>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bg1"/>
                          </a:solidFill>
                        </a:rPr>
                        <a:t>Best of ASH Multiple Myeloma</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gridSpan="3">
                  <a:txBody>
                    <a:bodyPr/>
                    <a:lstStyle/>
                    <a:p>
                      <a:pPr marL="347663" indent="-347663" algn="l">
                        <a:tabLst/>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endParaRPr lang="en-US" sz="2000" b="1" dirty="0">
                        <a:solidFill>
                          <a:schemeClr val="bg1"/>
                        </a:solidFill>
                      </a:endParaRPr>
                    </a:p>
                  </a:txBody>
                  <a:tcPr anchor="ctr">
                    <a:lnL w="28575"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a:p>
                  </a:txBody>
                  <a:tcPr/>
                </a:tc>
                <a:extLst>
                  <a:ext uri="{0D108BD9-81ED-4DB2-BD59-A6C34878D82A}">
                    <a16:rowId xmlns:a16="http://schemas.microsoft.com/office/drawing/2014/main" val="2871537246"/>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Bhatnagar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lnT w="12700" cap="flat" cmpd="sng" algn="ctr">
                      <a:solidFill>
                        <a:schemeClr val="bg1"/>
                      </a:solidFill>
                      <a:prstDash val="solid"/>
                      <a:round/>
                      <a:headEnd type="none" w="med" len="med"/>
                      <a:tailEnd type="none" w="med" len="med"/>
                    </a:lnT>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78FB4A79-4ED4-3AC1-1B44-2A8C9C37D48C}"/>
              </a:ext>
            </a:extLst>
          </p:cNvPr>
          <p:cNvSpPr/>
          <p:nvPr/>
        </p:nvSpPr>
        <p:spPr bwMode="auto">
          <a:xfrm>
            <a:off x="1703512" y="400506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A1F046F7-693B-400B-1097-4F6C72ECF5F7}"/>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2576891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734425" y="104775"/>
            <a:ext cx="3457575" cy="5934075"/>
          </a:xfrm>
          <a:prstGeom prst="rect">
            <a:avLst/>
          </a:prstGeom>
        </p:spPr>
      </p:pic>
      <p:sp>
        <p:nvSpPr>
          <p:cNvPr id="3" name="object 3" descr="$PPTXTitle"/>
          <p:cNvSpPr txBox="1">
            <a:spLocks noGrp="1"/>
          </p:cNvSpPr>
          <p:nvPr>
            <p:ph type="title"/>
          </p:nvPr>
        </p:nvSpPr>
        <p:spPr>
          <a:xfrm>
            <a:off x="460057" y="788035"/>
            <a:ext cx="967740" cy="472440"/>
          </a:xfrm>
          <a:prstGeom prst="rect">
            <a:avLst/>
          </a:prstGeom>
        </p:spPr>
        <p:txBody>
          <a:bodyPr vert="horz" wrap="square" lIns="0" tIns="16510" rIns="0" bIns="0" rtlCol="0">
            <a:spAutoFit/>
          </a:bodyPr>
          <a:lstStyle/>
          <a:p>
            <a:pPr marL="12700">
              <a:lnSpc>
                <a:spcPct val="100000"/>
              </a:lnSpc>
              <a:spcBef>
                <a:spcPts val="130"/>
              </a:spcBef>
            </a:pPr>
            <a:r>
              <a:rPr sz="2900" spc="-285" dirty="0">
                <a:solidFill>
                  <a:srgbClr val="C82581"/>
                </a:solidFill>
              </a:rPr>
              <a:t>LBA-</a:t>
            </a:r>
            <a:r>
              <a:rPr sz="2900" spc="-50" dirty="0">
                <a:solidFill>
                  <a:srgbClr val="C82581"/>
                </a:solidFill>
              </a:rPr>
              <a:t>1</a:t>
            </a:r>
            <a:endParaRPr sz="2900"/>
          </a:p>
        </p:txBody>
      </p:sp>
      <p:sp>
        <p:nvSpPr>
          <p:cNvPr id="4" name="object 4"/>
          <p:cNvSpPr txBox="1"/>
          <p:nvPr/>
        </p:nvSpPr>
        <p:spPr>
          <a:xfrm>
            <a:off x="421957" y="1589722"/>
            <a:ext cx="8225790" cy="3130344"/>
          </a:xfrm>
          <a:prstGeom prst="rect">
            <a:avLst/>
          </a:prstGeom>
        </p:spPr>
        <p:txBody>
          <a:bodyPr vert="horz" wrap="square" lIns="0" tIns="59690" rIns="0" bIns="0" rtlCol="0">
            <a:spAutoFit/>
          </a:bodyPr>
          <a:lstStyle/>
          <a:p>
            <a:pPr marL="50800" marR="1069975" lvl="0" indent="0" algn="l" defTabSz="914400" rtl="0" eaLnBrk="1" fontAlgn="auto" latinLnBrk="0" hangingPunct="1">
              <a:lnSpc>
                <a:spcPct val="90100"/>
              </a:lnSpc>
              <a:spcBef>
                <a:spcPts val="470"/>
              </a:spcBef>
              <a:spcAft>
                <a:spcPts val="0"/>
              </a:spcAft>
              <a:buClrTx/>
              <a:buSzTx/>
              <a:buFontTx/>
              <a:buNone/>
              <a:tabLst/>
              <a:defRPr/>
            </a:pPr>
            <a:r>
              <a:rPr kumimoji="0" sz="2900" b="1" i="0" u="none" strike="noStrike" kern="0" cap="none" spc="-95" normalizeH="0" baseline="0" noProof="0" dirty="0">
                <a:ln>
                  <a:noFill/>
                </a:ln>
                <a:solidFill>
                  <a:srgbClr val="464252"/>
                </a:solidFill>
                <a:effectLst/>
                <a:uLnTx/>
                <a:uFillTx/>
                <a:latin typeface="Arial"/>
                <a:ea typeface="+mn-ea"/>
                <a:cs typeface="Arial"/>
              </a:rPr>
              <a:t>MRD-</a:t>
            </a:r>
            <a:r>
              <a:rPr kumimoji="0" sz="2900" b="1" i="0" u="none" strike="noStrike" kern="0" cap="none" spc="-90" normalizeH="0" baseline="0" noProof="0" dirty="0">
                <a:ln>
                  <a:noFill/>
                </a:ln>
                <a:solidFill>
                  <a:srgbClr val="464252"/>
                </a:solidFill>
                <a:effectLst/>
                <a:uLnTx/>
                <a:uFillTx/>
                <a:latin typeface="Arial"/>
                <a:ea typeface="+mn-ea"/>
                <a:cs typeface="Arial"/>
              </a:rPr>
              <a:t>negative</a:t>
            </a:r>
            <a:r>
              <a:rPr kumimoji="0" sz="2900" b="1" i="0" u="none" strike="noStrike" kern="0" cap="none" spc="-215" normalizeH="0" baseline="0" noProof="0" dirty="0">
                <a:ln>
                  <a:noFill/>
                </a:ln>
                <a:solidFill>
                  <a:srgbClr val="464252"/>
                </a:solidFill>
                <a:effectLst/>
                <a:uLnTx/>
                <a:uFillTx/>
                <a:latin typeface="Arial"/>
                <a:ea typeface="+mn-ea"/>
                <a:cs typeface="Arial"/>
              </a:rPr>
              <a:t> </a:t>
            </a:r>
            <a:r>
              <a:rPr kumimoji="0" sz="2900" b="1" i="0" u="none" strike="noStrike" kern="0" cap="none" spc="-60" normalizeH="0" baseline="0" noProof="0" dirty="0">
                <a:ln>
                  <a:noFill/>
                </a:ln>
                <a:solidFill>
                  <a:srgbClr val="464252"/>
                </a:solidFill>
                <a:effectLst/>
                <a:uLnTx/>
                <a:uFillTx/>
                <a:latin typeface="Arial"/>
                <a:ea typeface="+mn-ea"/>
                <a:cs typeface="Arial"/>
              </a:rPr>
              <a:t>outcomes</a:t>
            </a:r>
            <a:r>
              <a:rPr kumimoji="0" sz="2900" b="1" i="0" u="none" strike="noStrike" kern="0" cap="none" spc="-165" normalizeH="0" baseline="0" noProof="0" dirty="0">
                <a:ln>
                  <a:noFill/>
                </a:ln>
                <a:solidFill>
                  <a:srgbClr val="464252"/>
                </a:solidFill>
                <a:effectLst/>
                <a:uLnTx/>
                <a:uFillTx/>
                <a:latin typeface="Arial"/>
                <a:ea typeface="+mn-ea"/>
                <a:cs typeface="Arial"/>
              </a:rPr>
              <a:t> </a:t>
            </a:r>
            <a:r>
              <a:rPr kumimoji="0" sz="2900" b="1" i="0" u="none" strike="noStrike" kern="0" cap="none" spc="-85" normalizeH="0" baseline="0" noProof="0" dirty="0">
                <a:ln>
                  <a:noFill/>
                </a:ln>
                <a:solidFill>
                  <a:srgbClr val="464252"/>
                </a:solidFill>
                <a:effectLst/>
                <a:uLnTx/>
                <a:uFillTx/>
                <a:latin typeface="Arial"/>
                <a:ea typeface="+mn-ea"/>
                <a:cs typeface="Arial"/>
              </a:rPr>
              <a:t>following</a:t>
            </a:r>
            <a:r>
              <a:rPr kumimoji="0" sz="2900" b="1" i="0" u="none" strike="noStrike" kern="0" cap="none" spc="-155" normalizeH="0" baseline="0" noProof="0" dirty="0">
                <a:ln>
                  <a:noFill/>
                </a:ln>
                <a:solidFill>
                  <a:srgbClr val="464252"/>
                </a:solidFill>
                <a:effectLst/>
                <a:uLnTx/>
                <a:uFillTx/>
                <a:latin typeface="Arial"/>
                <a:ea typeface="+mn-ea"/>
                <a:cs typeface="Arial"/>
              </a:rPr>
              <a:t> </a:t>
            </a:r>
            <a:r>
              <a:rPr kumimoji="0" sz="2900" b="1" i="0" u="none" strike="noStrike" kern="0" cap="none" spc="0" normalizeH="0" baseline="0" noProof="0" dirty="0">
                <a:ln>
                  <a:noFill/>
                </a:ln>
                <a:solidFill>
                  <a:srgbClr val="464252"/>
                </a:solidFill>
                <a:effectLst/>
                <a:uLnTx/>
                <a:uFillTx/>
                <a:latin typeface="Arial"/>
                <a:ea typeface="+mn-ea"/>
                <a:cs typeface="Arial"/>
              </a:rPr>
              <a:t>a</a:t>
            </a:r>
            <a:r>
              <a:rPr kumimoji="0" sz="2900" b="1" i="0" u="none" strike="noStrike" kern="0" cap="none" spc="-204" normalizeH="0" baseline="0" noProof="0" dirty="0">
                <a:ln>
                  <a:noFill/>
                </a:ln>
                <a:solidFill>
                  <a:srgbClr val="464252"/>
                </a:solidFill>
                <a:effectLst/>
                <a:uLnTx/>
                <a:uFillTx/>
                <a:latin typeface="Arial"/>
                <a:ea typeface="+mn-ea"/>
                <a:cs typeface="Arial"/>
              </a:rPr>
              <a:t> </a:t>
            </a:r>
            <a:r>
              <a:rPr kumimoji="0" sz="2900" b="1" i="0" u="none" strike="noStrike" kern="0" cap="none" spc="-10" normalizeH="0" baseline="0" noProof="0" dirty="0">
                <a:ln>
                  <a:noFill/>
                </a:ln>
                <a:solidFill>
                  <a:srgbClr val="464252"/>
                </a:solidFill>
                <a:effectLst/>
                <a:uLnTx/>
                <a:uFillTx/>
                <a:latin typeface="Arial"/>
                <a:ea typeface="+mn-ea"/>
                <a:cs typeface="Arial"/>
              </a:rPr>
              <a:t>novel, </a:t>
            </a:r>
            <a:r>
              <a:rPr kumimoji="0" sz="2900" b="1" i="1" u="none" strike="noStrike" kern="0" cap="none" spc="-80" normalizeH="0" baseline="0" noProof="0" dirty="0">
                <a:ln>
                  <a:noFill/>
                </a:ln>
                <a:solidFill>
                  <a:srgbClr val="464252"/>
                </a:solidFill>
                <a:effectLst/>
                <a:uLnTx/>
                <a:uFillTx/>
                <a:latin typeface="Arial"/>
                <a:ea typeface="+mn-ea"/>
                <a:cs typeface="Arial"/>
              </a:rPr>
              <a:t>in</a:t>
            </a:r>
            <a:r>
              <a:rPr kumimoji="0" sz="2900" b="1" i="1" u="none" strike="noStrike" kern="0" cap="none" spc="-135" normalizeH="0" baseline="0" noProof="0" dirty="0">
                <a:ln>
                  <a:noFill/>
                </a:ln>
                <a:solidFill>
                  <a:srgbClr val="464252"/>
                </a:solidFill>
                <a:effectLst/>
                <a:uLnTx/>
                <a:uFillTx/>
                <a:latin typeface="Arial"/>
                <a:ea typeface="+mn-ea"/>
                <a:cs typeface="Arial"/>
              </a:rPr>
              <a:t> </a:t>
            </a:r>
            <a:r>
              <a:rPr kumimoji="0" sz="2900" b="1" i="1" u="none" strike="noStrike" kern="0" cap="none" spc="-145" normalizeH="0" baseline="0" noProof="0" dirty="0">
                <a:ln>
                  <a:noFill/>
                </a:ln>
                <a:solidFill>
                  <a:srgbClr val="464252"/>
                </a:solidFill>
                <a:effectLst/>
                <a:uLnTx/>
                <a:uFillTx/>
                <a:latin typeface="Arial"/>
                <a:ea typeface="+mn-ea"/>
                <a:cs typeface="Arial"/>
              </a:rPr>
              <a:t>vivo</a:t>
            </a:r>
            <a:r>
              <a:rPr kumimoji="0" sz="2900" b="1" i="1" u="none" strike="noStrike" kern="0" cap="none" spc="-195" normalizeH="0" baseline="0" noProof="0" dirty="0">
                <a:ln>
                  <a:noFill/>
                </a:ln>
                <a:solidFill>
                  <a:srgbClr val="464252"/>
                </a:solidFill>
                <a:effectLst/>
                <a:uLnTx/>
                <a:uFillTx/>
                <a:latin typeface="Arial"/>
                <a:ea typeface="+mn-ea"/>
                <a:cs typeface="Arial"/>
              </a:rPr>
              <a:t> </a:t>
            </a:r>
            <a:r>
              <a:rPr kumimoji="0" sz="2900" b="1" u="none" strike="noStrike" kern="0" cap="none" spc="-100" normalizeH="0" baseline="0" noProof="0" dirty="0">
                <a:ln>
                  <a:noFill/>
                </a:ln>
                <a:solidFill>
                  <a:srgbClr val="464252"/>
                </a:solidFill>
                <a:effectLst/>
                <a:uLnTx/>
                <a:uFillTx/>
                <a:latin typeface="Arial"/>
                <a:ea typeface="+mn-ea"/>
                <a:cs typeface="Arial"/>
              </a:rPr>
              <a:t>g</a:t>
            </a:r>
            <a:r>
              <a:rPr kumimoji="0" sz="2900" b="1" i="0" u="none" strike="noStrike" kern="0" cap="none" spc="-100" normalizeH="0" baseline="0" noProof="0" dirty="0">
                <a:ln>
                  <a:noFill/>
                </a:ln>
                <a:solidFill>
                  <a:srgbClr val="464252"/>
                </a:solidFill>
                <a:effectLst/>
                <a:uLnTx/>
                <a:uFillTx/>
                <a:latin typeface="Arial"/>
                <a:ea typeface="+mn-ea"/>
                <a:cs typeface="Arial"/>
              </a:rPr>
              <a:t>ene</a:t>
            </a:r>
            <a:r>
              <a:rPr kumimoji="0" sz="2900" b="1" i="0" u="none" strike="noStrike" kern="0" cap="none" spc="-225" normalizeH="0" baseline="0" noProof="0" dirty="0">
                <a:ln>
                  <a:noFill/>
                </a:ln>
                <a:solidFill>
                  <a:srgbClr val="464252"/>
                </a:solidFill>
                <a:effectLst/>
                <a:uLnTx/>
                <a:uFillTx/>
                <a:latin typeface="Arial"/>
                <a:ea typeface="+mn-ea"/>
                <a:cs typeface="Arial"/>
              </a:rPr>
              <a:t> </a:t>
            </a:r>
            <a:r>
              <a:rPr kumimoji="0" sz="2900" b="1" i="0" u="none" strike="noStrike" kern="0" cap="none" spc="-80" normalizeH="0" baseline="0" noProof="0" dirty="0">
                <a:ln>
                  <a:noFill/>
                </a:ln>
                <a:solidFill>
                  <a:srgbClr val="464252"/>
                </a:solidFill>
                <a:effectLst/>
                <a:uLnTx/>
                <a:uFillTx/>
                <a:latin typeface="Arial"/>
                <a:ea typeface="+mn-ea"/>
                <a:cs typeface="Arial"/>
              </a:rPr>
              <a:t>therapy</a:t>
            </a:r>
            <a:r>
              <a:rPr kumimoji="0" sz="2900" b="1" i="0" u="none" strike="noStrike" kern="0" cap="none" spc="-175" normalizeH="0" baseline="0" noProof="0" dirty="0">
                <a:ln>
                  <a:noFill/>
                </a:ln>
                <a:solidFill>
                  <a:srgbClr val="464252"/>
                </a:solidFill>
                <a:effectLst/>
                <a:uLnTx/>
                <a:uFillTx/>
                <a:latin typeface="Arial"/>
                <a:ea typeface="+mn-ea"/>
                <a:cs typeface="Arial"/>
              </a:rPr>
              <a:t> </a:t>
            </a:r>
            <a:r>
              <a:rPr kumimoji="0" sz="2900" b="1" i="0" u="none" strike="noStrike" kern="0" cap="none" spc="-100" normalizeH="0" baseline="0" noProof="0" dirty="0">
                <a:ln>
                  <a:noFill/>
                </a:ln>
                <a:solidFill>
                  <a:srgbClr val="464252"/>
                </a:solidFill>
                <a:effectLst/>
                <a:uLnTx/>
                <a:uFillTx/>
                <a:latin typeface="Arial"/>
                <a:ea typeface="+mn-ea"/>
                <a:cs typeface="Arial"/>
              </a:rPr>
              <a:t>generating</a:t>
            </a:r>
            <a:r>
              <a:rPr kumimoji="0" sz="2900" b="1" i="0" u="none" strike="noStrike" kern="0" cap="none" spc="-235" normalizeH="0" baseline="0" noProof="0" dirty="0">
                <a:ln>
                  <a:noFill/>
                </a:ln>
                <a:solidFill>
                  <a:srgbClr val="464252"/>
                </a:solidFill>
                <a:effectLst/>
                <a:uLnTx/>
                <a:uFillTx/>
                <a:latin typeface="Arial"/>
                <a:ea typeface="+mn-ea"/>
                <a:cs typeface="Arial"/>
              </a:rPr>
              <a:t> </a:t>
            </a:r>
            <a:r>
              <a:rPr kumimoji="0" sz="2900" b="1" i="0" u="none" strike="noStrike" kern="0" cap="none" spc="-20" normalizeH="0" baseline="0" noProof="0" dirty="0">
                <a:ln>
                  <a:noFill/>
                </a:ln>
                <a:solidFill>
                  <a:srgbClr val="464252"/>
                </a:solidFill>
                <a:effectLst/>
                <a:uLnTx/>
                <a:uFillTx/>
                <a:latin typeface="Arial"/>
                <a:ea typeface="+mn-ea"/>
                <a:cs typeface="Arial"/>
              </a:rPr>
              <a:t>anti-BCMA </a:t>
            </a:r>
            <a:r>
              <a:rPr kumimoji="0" sz="2900" b="1" i="0" u="none" strike="noStrike" kern="0" cap="none" spc="-204" normalizeH="0" baseline="0" noProof="0" dirty="0">
                <a:ln>
                  <a:noFill/>
                </a:ln>
                <a:solidFill>
                  <a:srgbClr val="464252"/>
                </a:solidFill>
                <a:effectLst/>
                <a:uLnTx/>
                <a:uFillTx/>
                <a:latin typeface="Arial"/>
                <a:ea typeface="+mn-ea"/>
                <a:cs typeface="Arial"/>
              </a:rPr>
              <a:t>CAR-</a:t>
            </a:r>
            <a:r>
              <a:rPr kumimoji="0" sz="2900" b="1" i="0" u="none" strike="noStrike" kern="0" cap="none" spc="-305" normalizeH="0" baseline="0" noProof="0" dirty="0">
                <a:ln>
                  <a:noFill/>
                </a:ln>
                <a:solidFill>
                  <a:srgbClr val="464252"/>
                </a:solidFill>
                <a:effectLst/>
                <a:uLnTx/>
                <a:uFillTx/>
                <a:latin typeface="Arial"/>
                <a:ea typeface="+mn-ea"/>
                <a:cs typeface="Arial"/>
              </a:rPr>
              <a:t>T</a:t>
            </a:r>
            <a:r>
              <a:rPr kumimoji="0" sz="2900" b="1" i="0" u="none" strike="noStrike" kern="0" cap="none" spc="-235" normalizeH="0" baseline="0" noProof="0" dirty="0">
                <a:ln>
                  <a:noFill/>
                </a:ln>
                <a:solidFill>
                  <a:srgbClr val="464252"/>
                </a:solidFill>
                <a:effectLst/>
                <a:uLnTx/>
                <a:uFillTx/>
                <a:latin typeface="Arial"/>
                <a:ea typeface="+mn-ea"/>
                <a:cs typeface="Arial"/>
              </a:rPr>
              <a:t> </a:t>
            </a:r>
            <a:r>
              <a:rPr kumimoji="0" sz="2900" b="1" i="0" u="none" strike="noStrike" kern="0" cap="none" spc="-10" normalizeH="0" baseline="0" noProof="0" dirty="0">
                <a:ln>
                  <a:noFill/>
                </a:ln>
                <a:solidFill>
                  <a:srgbClr val="464252"/>
                </a:solidFill>
                <a:effectLst/>
                <a:uLnTx/>
                <a:uFillTx/>
                <a:latin typeface="Arial"/>
                <a:ea typeface="+mn-ea"/>
                <a:cs typeface="Arial"/>
              </a:rPr>
              <a:t>cells</a:t>
            </a:r>
            <a:r>
              <a:rPr kumimoji="0" sz="2900" b="1" i="0" u="none" strike="noStrike" kern="0" cap="none" spc="-190" normalizeH="0" baseline="0" noProof="0" dirty="0">
                <a:ln>
                  <a:noFill/>
                </a:ln>
                <a:solidFill>
                  <a:srgbClr val="464252"/>
                </a:solidFill>
                <a:effectLst/>
                <a:uLnTx/>
                <a:uFillTx/>
                <a:latin typeface="Arial"/>
                <a:ea typeface="+mn-ea"/>
                <a:cs typeface="Arial"/>
              </a:rPr>
              <a:t> </a:t>
            </a:r>
            <a:r>
              <a:rPr kumimoji="0" sz="2900" b="1" i="0" u="none" strike="noStrike" kern="0" cap="none" spc="-75" normalizeH="0" baseline="0" noProof="0" dirty="0">
                <a:ln>
                  <a:noFill/>
                </a:ln>
                <a:solidFill>
                  <a:srgbClr val="464252"/>
                </a:solidFill>
                <a:effectLst/>
                <a:uLnTx/>
                <a:uFillTx/>
                <a:latin typeface="Arial"/>
                <a:ea typeface="+mn-ea"/>
                <a:cs typeface="Arial"/>
              </a:rPr>
              <a:t>in</a:t>
            </a:r>
            <a:r>
              <a:rPr kumimoji="0" sz="2900" b="1" i="0" u="none" strike="noStrike" kern="0" cap="none" spc="-229" normalizeH="0" baseline="0" noProof="0" dirty="0">
                <a:ln>
                  <a:noFill/>
                </a:ln>
                <a:solidFill>
                  <a:srgbClr val="464252"/>
                </a:solidFill>
                <a:effectLst/>
                <a:uLnTx/>
                <a:uFillTx/>
                <a:latin typeface="Arial"/>
                <a:ea typeface="+mn-ea"/>
                <a:cs typeface="Arial"/>
              </a:rPr>
              <a:t> </a:t>
            </a:r>
            <a:r>
              <a:rPr kumimoji="0" sz="2900" b="1" i="0" u="none" strike="noStrike" kern="0" cap="none" spc="-35" normalizeH="0" baseline="0" noProof="0" dirty="0">
                <a:ln>
                  <a:noFill/>
                </a:ln>
                <a:solidFill>
                  <a:srgbClr val="464252"/>
                </a:solidFill>
                <a:effectLst/>
                <a:uLnTx/>
                <a:uFillTx/>
                <a:latin typeface="Arial"/>
                <a:ea typeface="+mn-ea"/>
                <a:cs typeface="Arial"/>
              </a:rPr>
              <a:t>patients</a:t>
            </a:r>
            <a:r>
              <a:rPr kumimoji="0" sz="2900" b="1" i="0" u="none" strike="noStrike" kern="0" cap="none" spc="-265" normalizeH="0" baseline="0" noProof="0" dirty="0">
                <a:ln>
                  <a:noFill/>
                </a:ln>
                <a:solidFill>
                  <a:srgbClr val="464252"/>
                </a:solidFill>
                <a:effectLst/>
                <a:uLnTx/>
                <a:uFillTx/>
                <a:latin typeface="Arial"/>
                <a:ea typeface="+mn-ea"/>
                <a:cs typeface="Arial"/>
              </a:rPr>
              <a:t> </a:t>
            </a:r>
            <a:r>
              <a:rPr kumimoji="0" sz="2900" b="1" i="0" u="none" strike="noStrike" kern="0" cap="none" spc="-25" normalizeH="0" baseline="0" noProof="0" dirty="0">
                <a:ln>
                  <a:noFill/>
                </a:ln>
                <a:solidFill>
                  <a:srgbClr val="464252"/>
                </a:solidFill>
                <a:effectLst/>
                <a:uLnTx/>
                <a:uFillTx/>
                <a:latin typeface="Arial"/>
                <a:ea typeface="+mn-ea"/>
                <a:cs typeface="Arial"/>
              </a:rPr>
              <a:t>with</a:t>
            </a:r>
            <a:r>
              <a:rPr kumimoji="0" sz="2900" b="1" i="0" u="none" strike="noStrike" kern="0" cap="none" spc="-229" normalizeH="0" baseline="0" noProof="0" dirty="0">
                <a:ln>
                  <a:noFill/>
                </a:ln>
                <a:solidFill>
                  <a:srgbClr val="464252"/>
                </a:solidFill>
                <a:effectLst/>
                <a:uLnTx/>
                <a:uFillTx/>
                <a:latin typeface="Arial"/>
                <a:ea typeface="+mn-ea"/>
                <a:cs typeface="Arial"/>
              </a:rPr>
              <a:t> </a:t>
            </a:r>
            <a:r>
              <a:rPr kumimoji="0" sz="2900" b="1" i="0" u="none" strike="noStrike" kern="0" cap="none" spc="-10" normalizeH="0" baseline="0" noProof="0" dirty="0">
                <a:ln>
                  <a:noFill/>
                </a:ln>
                <a:solidFill>
                  <a:srgbClr val="464252"/>
                </a:solidFill>
                <a:effectLst/>
                <a:uLnTx/>
                <a:uFillTx/>
                <a:latin typeface="Arial"/>
                <a:ea typeface="+mn-ea"/>
                <a:cs typeface="Arial"/>
              </a:rPr>
              <a:t>RRMM: </a:t>
            </a:r>
            <a:r>
              <a:rPr kumimoji="0" sz="2900" b="1" i="0" u="none" strike="noStrike" kern="0" cap="none" spc="-70" normalizeH="0" baseline="0" noProof="0" dirty="0">
                <a:ln>
                  <a:noFill/>
                </a:ln>
                <a:solidFill>
                  <a:srgbClr val="464252"/>
                </a:solidFill>
                <a:effectLst/>
                <a:uLnTx/>
                <a:uFillTx/>
                <a:latin typeface="Arial"/>
                <a:ea typeface="+mn-ea"/>
                <a:cs typeface="Arial"/>
              </a:rPr>
              <a:t>Preliminary</a:t>
            </a:r>
            <a:r>
              <a:rPr kumimoji="0" sz="2900" b="1" i="0" u="none" strike="noStrike" kern="0" cap="none" spc="-175" normalizeH="0" baseline="0" noProof="0" dirty="0">
                <a:ln>
                  <a:noFill/>
                </a:ln>
                <a:solidFill>
                  <a:srgbClr val="464252"/>
                </a:solidFill>
                <a:effectLst/>
                <a:uLnTx/>
                <a:uFillTx/>
                <a:latin typeface="Arial"/>
                <a:ea typeface="+mn-ea"/>
                <a:cs typeface="Arial"/>
              </a:rPr>
              <a:t> </a:t>
            </a:r>
            <a:r>
              <a:rPr kumimoji="0" sz="2900" b="1" i="0" u="none" strike="noStrike" kern="0" cap="none" spc="-55" normalizeH="0" baseline="0" noProof="0" dirty="0">
                <a:ln>
                  <a:noFill/>
                </a:ln>
                <a:solidFill>
                  <a:srgbClr val="464252"/>
                </a:solidFill>
                <a:effectLst/>
                <a:uLnTx/>
                <a:uFillTx/>
                <a:latin typeface="Arial"/>
                <a:ea typeface="+mn-ea"/>
                <a:cs typeface="Arial"/>
              </a:rPr>
              <a:t>results</a:t>
            </a:r>
            <a:r>
              <a:rPr kumimoji="0" sz="2900" b="1" i="0" u="none" strike="noStrike" kern="0" cap="none" spc="-160" normalizeH="0" baseline="0" noProof="0" dirty="0">
                <a:ln>
                  <a:noFill/>
                </a:ln>
                <a:solidFill>
                  <a:srgbClr val="464252"/>
                </a:solidFill>
                <a:effectLst/>
                <a:uLnTx/>
                <a:uFillTx/>
                <a:latin typeface="Arial"/>
                <a:ea typeface="+mn-ea"/>
                <a:cs typeface="Arial"/>
              </a:rPr>
              <a:t> </a:t>
            </a:r>
            <a:r>
              <a:rPr kumimoji="0" sz="2900" b="1" i="0" u="none" strike="noStrike" kern="0" cap="none" spc="-55" normalizeH="0" baseline="0" noProof="0" dirty="0">
                <a:ln>
                  <a:noFill/>
                </a:ln>
                <a:solidFill>
                  <a:srgbClr val="464252"/>
                </a:solidFill>
                <a:effectLst/>
                <a:uLnTx/>
                <a:uFillTx/>
                <a:latin typeface="Arial"/>
                <a:ea typeface="+mn-ea"/>
                <a:cs typeface="Arial"/>
              </a:rPr>
              <a:t>from</a:t>
            </a:r>
            <a:r>
              <a:rPr kumimoji="0" sz="2900" b="1" i="0" u="none" strike="noStrike" kern="0" cap="none" spc="-140" normalizeH="0" baseline="0" noProof="0" dirty="0">
                <a:ln>
                  <a:noFill/>
                </a:ln>
                <a:solidFill>
                  <a:srgbClr val="464252"/>
                </a:solidFill>
                <a:effectLst/>
                <a:uLnTx/>
                <a:uFillTx/>
                <a:latin typeface="Arial"/>
                <a:ea typeface="+mn-ea"/>
                <a:cs typeface="Arial"/>
              </a:rPr>
              <a:t> </a:t>
            </a:r>
            <a:r>
              <a:rPr kumimoji="0" sz="2900" b="1" i="0" u="none" strike="noStrike" kern="0" cap="none" spc="-120" normalizeH="0" baseline="0" noProof="0" dirty="0">
                <a:ln>
                  <a:noFill/>
                </a:ln>
                <a:solidFill>
                  <a:srgbClr val="464252"/>
                </a:solidFill>
                <a:effectLst/>
                <a:uLnTx/>
                <a:uFillTx/>
                <a:latin typeface="Arial"/>
                <a:ea typeface="+mn-ea"/>
                <a:cs typeface="Arial"/>
              </a:rPr>
              <a:t>inMMyCAR,</a:t>
            </a:r>
            <a:r>
              <a:rPr kumimoji="0" sz="2900" b="1" i="0" u="none" strike="noStrike" kern="0" cap="none" spc="-135" normalizeH="0" baseline="0" noProof="0" dirty="0">
                <a:ln>
                  <a:noFill/>
                </a:ln>
                <a:solidFill>
                  <a:srgbClr val="464252"/>
                </a:solidFill>
                <a:effectLst/>
                <a:uLnTx/>
                <a:uFillTx/>
                <a:latin typeface="Arial"/>
                <a:ea typeface="+mn-ea"/>
                <a:cs typeface="Arial"/>
              </a:rPr>
              <a:t> </a:t>
            </a:r>
            <a:r>
              <a:rPr kumimoji="0" sz="2900" b="1" i="0" u="none" strike="noStrike" kern="0" cap="none" spc="-25" normalizeH="0" baseline="0" noProof="0" dirty="0">
                <a:ln>
                  <a:noFill/>
                </a:ln>
                <a:solidFill>
                  <a:srgbClr val="464252"/>
                </a:solidFill>
                <a:effectLst/>
                <a:uLnTx/>
                <a:uFillTx/>
                <a:latin typeface="Arial"/>
                <a:ea typeface="+mn-ea"/>
                <a:cs typeface="Arial"/>
              </a:rPr>
              <a:t>the </a:t>
            </a:r>
            <a:r>
              <a:rPr kumimoji="0" sz="2900" b="1" i="0" u="none" strike="noStrike" kern="0" cap="none" spc="-35" normalizeH="0" baseline="0" noProof="0" dirty="0">
                <a:ln>
                  <a:noFill/>
                </a:ln>
                <a:solidFill>
                  <a:srgbClr val="464252"/>
                </a:solidFill>
                <a:effectLst/>
                <a:uLnTx/>
                <a:uFillTx/>
                <a:latin typeface="Arial"/>
                <a:ea typeface="+mn-ea"/>
                <a:cs typeface="Arial"/>
              </a:rPr>
              <a:t>first-</a:t>
            </a:r>
            <a:r>
              <a:rPr kumimoji="0" sz="2900" b="1" i="0" u="none" strike="noStrike" kern="0" cap="none" spc="-45" normalizeH="0" baseline="0" noProof="0" dirty="0">
                <a:ln>
                  <a:noFill/>
                </a:ln>
                <a:solidFill>
                  <a:srgbClr val="464252"/>
                </a:solidFill>
                <a:effectLst/>
                <a:uLnTx/>
                <a:uFillTx/>
                <a:latin typeface="Arial"/>
                <a:ea typeface="+mn-ea"/>
                <a:cs typeface="Arial"/>
              </a:rPr>
              <a:t>in-</a:t>
            </a:r>
            <a:r>
              <a:rPr kumimoji="0" sz="2900" b="1" i="0" u="none" strike="noStrike" kern="0" cap="none" spc="-65" normalizeH="0" baseline="0" noProof="0" dirty="0">
                <a:ln>
                  <a:noFill/>
                </a:ln>
                <a:solidFill>
                  <a:srgbClr val="464252"/>
                </a:solidFill>
                <a:effectLst/>
                <a:uLnTx/>
                <a:uFillTx/>
                <a:latin typeface="Arial"/>
                <a:ea typeface="+mn-ea"/>
                <a:cs typeface="Arial"/>
              </a:rPr>
              <a:t>human</a:t>
            </a:r>
            <a:r>
              <a:rPr kumimoji="0" sz="2900" b="1" i="0" u="none" strike="noStrike" kern="0" cap="none" spc="-220" normalizeH="0" baseline="0" noProof="0" dirty="0">
                <a:ln>
                  <a:noFill/>
                </a:ln>
                <a:solidFill>
                  <a:srgbClr val="464252"/>
                </a:solidFill>
                <a:effectLst/>
                <a:uLnTx/>
                <a:uFillTx/>
                <a:latin typeface="Arial"/>
                <a:ea typeface="+mn-ea"/>
                <a:cs typeface="Arial"/>
              </a:rPr>
              <a:t> </a:t>
            </a:r>
            <a:r>
              <a:rPr kumimoji="0" sz="2900" b="1" i="0" u="none" strike="noStrike" kern="0" cap="none" spc="-100" normalizeH="0" baseline="0" noProof="0" dirty="0">
                <a:ln>
                  <a:noFill/>
                </a:ln>
                <a:solidFill>
                  <a:srgbClr val="464252"/>
                </a:solidFill>
                <a:effectLst/>
                <a:uLnTx/>
                <a:uFillTx/>
                <a:latin typeface="Arial"/>
                <a:ea typeface="+mn-ea"/>
                <a:cs typeface="Arial"/>
              </a:rPr>
              <a:t>Phase</a:t>
            </a:r>
            <a:r>
              <a:rPr kumimoji="0" sz="2900" b="1" i="0" u="none" strike="noStrike" kern="0" cap="none" spc="-225" normalizeH="0" baseline="0" noProof="0" dirty="0">
                <a:ln>
                  <a:noFill/>
                </a:ln>
                <a:solidFill>
                  <a:srgbClr val="464252"/>
                </a:solidFill>
                <a:effectLst/>
                <a:uLnTx/>
                <a:uFillTx/>
                <a:latin typeface="Arial"/>
                <a:ea typeface="+mn-ea"/>
                <a:cs typeface="Arial"/>
              </a:rPr>
              <a:t> </a:t>
            </a:r>
            <a:r>
              <a:rPr kumimoji="0" sz="2900" b="1" i="0" u="none" strike="noStrike" kern="0" cap="none" spc="-70" normalizeH="0" baseline="0" noProof="0" dirty="0">
                <a:ln>
                  <a:noFill/>
                </a:ln>
                <a:solidFill>
                  <a:srgbClr val="464252"/>
                </a:solidFill>
                <a:effectLst/>
                <a:uLnTx/>
                <a:uFillTx/>
                <a:latin typeface="Arial"/>
                <a:ea typeface="+mn-ea"/>
                <a:cs typeface="Arial"/>
              </a:rPr>
              <a:t>1</a:t>
            </a:r>
            <a:r>
              <a:rPr kumimoji="0" sz="2900" b="1" i="0" u="none" strike="noStrike" kern="0" cap="none" spc="-150" normalizeH="0" baseline="0" noProof="0" dirty="0">
                <a:ln>
                  <a:noFill/>
                </a:ln>
                <a:solidFill>
                  <a:srgbClr val="464252"/>
                </a:solidFill>
                <a:effectLst/>
                <a:uLnTx/>
                <a:uFillTx/>
                <a:latin typeface="Arial"/>
                <a:ea typeface="+mn-ea"/>
                <a:cs typeface="Arial"/>
              </a:rPr>
              <a:t> </a:t>
            </a:r>
            <a:r>
              <a:rPr kumimoji="0" sz="2900" b="1" i="0" u="none" strike="noStrike" kern="0" cap="none" spc="-105" normalizeH="0" baseline="0" noProof="0" dirty="0">
                <a:ln>
                  <a:noFill/>
                </a:ln>
                <a:solidFill>
                  <a:srgbClr val="464252"/>
                </a:solidFill>
                <a:effectLst/>
                <a:uLnTx/>
                <a:uFillTx/>
                <a:latin typeface="Arial"/>
                <a:ea typeface="+mn-ea"/>
                <a:cs typeface="Arial"/>
              </a:rPr>
              <a:t>study</a:t>
            </a:r>
            <a:r>
              <a:rPr kumimoji="0" sz="2900" b="1" i="0" u="none" strike="noStrike" kern="0" cap="none" spc="-190" normalizeH="0" baseline="0" noProof="0" dirty="0">
                <a:ln>
                  <a:noFill/>
                </a:ln>
                <a:solidFill>
                  <a:srgbClr val="464252"/>
                </a:solidFill>
                <a:effectLst/>
                <a:uLnTx/>
                <a:uFillTx/>
                <a:latin typeface="Arial"/>
                <a:ea typeface="+mn-ea"/>
                <a:cs typeface="Arial"/>
              </a:rPr>
              <a:t> </a:t>
            </a:r>
            <a:r>
              <a:rPr kumimoji="0" sz="2900" b="1" i="0" u="none" strike="noStrike" kern="0" cap="none" spc="-70" normalizeH="0" baseline="0" noProof="0" dirty="0">
                <a:ln>
                  <a:noFill/>
                </a:ln>
                <a:solidFill>
                  <a:srgbClr val="464252"/>
                </a:solidFill>
                <a:effectLst/>
                <a:uLnTx/>
                <a:uFillTx/>
                <a:latin typeface="Arial"/>
                <a:ea typeface="+mn-ea"/>
                <a:cs typeface="Arial"/>
              </a:rPr>
              <a:t>of</a:t>
            </a:r>
            <a:r>
              <a:rPr kumimoji="0" sz="2900" b="1" i="0" u="none" strike="noStrike" kern="0" cap="none" spc="-170" normalizeH="0" baseline="0" noProof="0" dirty="0">
                <a:ln>
                  <a:noFill/>
                </a:ln>
                <a:solidFill>
                  <a:srgbClr val="464252"/>
                </a:solidFill>
                <a:effectLst/>
                <a:uLnTx/>
                <a:uFillTx/>
                <a:latin typeface="Arial"/>
                <a:ea typeface="+mn-ea"/>
                <a:cs typeface="Arial"/>
              </a:rPr>
              <a:t> </a:t>
            </a:r>
            <a:r>
              <a:rPr kumimoji="0" sz="2900" b="1" i="0" u="none" strike="noStrike" kern="0" cap="none" spc="-195" normalizeH="0" baseline="0" noProof="0" dirty="0">
                <a:ln>
                  <a:noFill/>
                </a:ln>
                <a:solidFill>
                  <a:srgbClr val="464252"/>
                </a:solidFill>
                <a:effectLst/>
                <a:uLnTx/>
                <a:uFillTx/>
                <a:latin typeface="Arial"/>
                <a:ea typeface="+mn-ea"/>
                <a:cs typeface="Arial"/>
              </a:rPr>
              <a:t>KLN-</a:t>
            </a:r>
            <a:r>
              <a:rPr kumimoji="0" sz="2900" b="1" i="0" u="none" strike="noStrike" kern="0" cap="none" spc="-20" normalizeH="0" baseline="0" noProof="0" dirty="0">
                <a:ln>
                  <a:noFill/>
                </a:ln>
                <a:solidFill>
                  <a:srgbClr val="464252"/>
                </a:solidFill>
                <a:effectLst/>
                <a:uLnTx/>
                <a:uFillTx/>
                <a:latin typeface="Arial"/>
                <a:ea typeface="+mn-ea"/>
                <a:cs typeface="Arial"/>
              </a:rPr>
              <a:t>1010</a:t>
            </a:r>
            <a:endParaRPr kumimoji="0" sz="29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ts val="560"/>
              </a:spcBef>
              <a:spcAft>
                <a:spcPts val="0"/>
              </a:spcAft>
              <a:buClrTx/>
              <a:buSzTx/>
              <a:buFontTx/>
              <a:buNone/>
              <a:tabLst/>
              <a:defRPr/>
            </a:pPr>
            <a:endParaRPr kumimoji="0" sz="2900" b="0" i="0" u="none" strike="noStrike" kern="0" cap="none" spc="0" normalizeH="0" baseline="0" noProof="0" dirty="0">
              <a:ln>
                <a:noFill/>
              </a:ln>
              <a:solidFill>
                <a:sysClr val="windowText" lastClr="000000"/>
              </a:solidFill>
              <a:effectLst/>
              <a:uLnTx/>
              <a:uFillTx/>
              <a:latin typeface="Arial"/>
              <a:ea typeface="+mn-ea"/>
              <a:cs typeface="Arial"/>
            </a:endParaRPr>
          </a:p>
          <a:p>
            <a:pPr marL="50800" marR="43180" lvl="0" indent="0" algn="l" defTabSz="914400" rtl="0" eaLnBrk="1" fontAlgn="auto" latinLnBrk="0" hangingPunct="1">
              <a:lnSpc>
                <a:spcPts val="2100"/>
              </a:lnSpc>
              <a:spcBef>
                <a:spcPts val="0"/>
              </a:spcBef>
              <a:spcAft>
                <a:spcPts val="0"/>
              </a:spcAft>
              <a:buClrTx/>
              <a:buSzTx/>
              <a:buFontTx/>
              <a:buNone/>
              <a:tabLst/>
              <a:defRPr/>
            </a:pPr>
            <a:r>
              <a:rPr kumimoji="0" sz="2000" b="0" i="0" u="none" strike="noStrike" kern="0" cap="none" spc="-40" normalizeH="0" baseline="0" noProof="0" dirty="0">
                <a:ln>
                  <a:noFill/>
                </a:ln>
                <a:solidFill>
                  <a:srgbClr val="464252"/>
                </a:solidFill>
                <a:effectLst/>
                <a:uLnTx/>
                <a:uFillTx/>
                <a:latin typeface="Arial"/>
                <a:ea typeface="+mn-ea"/>
                <a:cs typeface="Arial"/>
              </a:rPr>
              <a:t>Simon</a:t>
            </a:r>
            <a:r>
              <a:rPr kumimoji="0" sz="2000" b="0" i="0" u="none" strike="noStrike" kern="0" cap="none" spc="-140"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Harrison</a:t>
            </a:r>
            <a:r>
              <a:rPr kumimoji="0" sz="2025" b="0" i="0" u="none" strike="noStrike" kern="0" cap="none" spc="-37" normalizeH="0" baseline="24691" noProof="0" dirty="0">
                <a:ln>
                  <a:noFill/>
                </a:ln>
                <a:solidFill>
                  <a:srgbClr val="464252"/>
                </a:solidFill>
                <a:effectLst/>
                <a:uLnTx/>
                <a:uFillTx/>
                <a:latin typeface="Arial"/>
                <a:ea typeface="+mn-ea"/>
                <a:cs typeface="Arial"/>
              </a:rPr>
              <a:t>1</a:t>
            </a:r>
            <a:r>
              <a:rPr kumimoji="0" sz="2000" b="0" i="0" u="none" strike="noStrike" kern="0" cap="none" spc="-25" normalizeH="0" baseline="0" noProof="0" dirty="0">
                <a:ln>
                  <a:noFill/>
                </a:ln>
                <a:solidFill>
                  <a:srgbClr val="464252"/>
                </a:solidFill>
                <a:effectLst/>
                <a:uLnTx/>
                <a:uFillTx/>
                <a:latin typeface="Arial"/>
                <a:ea typeface="+mn-ea"/>
                <a:cs typeface="Arial"/>
              </a:rPr>
              <a:t>,</a:t>
            </a:r>
            <a:r>
              <a:rPr kumimoji="0" sz="2000" b="0" i="0" u="none" strike="noStrike" kern="0" cap="none" spc="-120" normalizeH="0" baseline="0" noProof="0" dirty="0">
                <a:ln>
                  <a:noFill/>
                </a:ln>
                <a:solidFill>
                  <a:srgbClr val="464252"/>
                </a:solidFill>
                <a:effectLst/>
                <a:uLnTx/>
                <a:uFillTx/>
                <a:latin typeface="Arial"/>
                <a:ea typeface="+mn-ea"/>
                <a:cs typeface="Arial"/>
              </a:rPr>
              <a:t> </a:t>
            </a:r>
            <a:r>
              <a:rPr kumimoji="0" sz="2000" b="0" i="0" u="none" strike="noStrike" kern="0" cap="none" spc="-215" normalizeH="0" baseline="0" noProof="0" dirty="0">
                <a:ln>
                  <a:noFill/>
                </a:ln>
                <a:solidFill>
                  <a:srgbClr val="464252"/>
                </a:solidFill>
                <a:effectLst/>
                <a:uLnTx/>
                <a:uFillTx/>
                <a:latin typeface="Arial"/>
                <a:ea typeface="+mn-ea"/>
                <a:cs typeface="Arial"/>
              </a:rPr>
              <a:t>P.</a:t>
            </a:r>
            <a:r>
              <a:rPr kumimoji="0" sz="2000" b="0" i="0" u="none" strike="noStrike" kern="0" cap="none" spc="-125" normalizeH="0" baseline="0" noProof="0" dirty="0">
                <a:ln>
                  <a:noFill/>
                </a:ln>
                <a:solidFill>
                  <a:srgbClr val="464252"/>
                </a:solidFill>
                <a:effectLst/>
                <a:uLnTx/>
                <a:uFillTx/>
                <a:latin typeface="Arial"/>
                <a:ea typeface="+mn-ea"/>
                <a:cs typeface="Arial"/>
              </a:rPr>
              <a:t> </a:t>
            </a:r>
            <a:r>
              <a:rPr kumimoji="0" sz="2000" b="0" i="0" u="none" strike="noStrike" kern="0" cap="none" spc="-170" normalizeH="0" baseline="0" noProof="0" dirty="0">
                <a:ln>
                  <a:noFill/>
                </a:ln>
                <a:solidFill>
                  <a:srgbClr val="464252"/>
                </a:solidFill>
                <a:effectLst/>
                <a:uLnTx/>
                <a:uFillTx/>
                <a:latin typeface="Arial"/>
                <a:ea typeface="+mn-ea"/>
                <a:cs typeface="Arial"/>
              </a:rPr>
              <a:t>Joy</a:t>
            </a:r>
            <a:r>
              <a:rPr kumimoji="0" sz="2000" b="0" i="0" u="none" strike="noStrike" kern="0" cap="none" spc="-80" normalizeH="0" baseline="0" noProof="0" dirty="0">
                <a:ln>
                  <a:noFill/>
                </a:ln>
                <a:solidFill>
                  <a:srgbClr val="464252"/>
                </a:solidFill>
                <a:effectLst/>
                <a:uLnTx/>
                <a:uFillTx/>
                <a:latin typeface="Arial"/>
                <a:ea typeface="+mn-ea"/>
                <a:cs typeface="Arial"/>
              </a:rPr>
              <a:t> </a:t>
            </a:r>
            <a:r>
              <a:rPr kumimoji="0" sz="2000" b="0" i="0" u="none" strike="noStrike" kern="0" cap="none" spc="-30" normalizeH="0" baseline="0" noProof="0" dirty="0">
                <a:ln>
                  <a:noFill/>
                </a:ln>
                <a:solidFill>
                  <a:srgbClr val="464252"/>
                </a:solidFill>
                <a:effectLst/>
                <a:uLnTx/>
                <a:uFillTx/>
                <a:latin typeface="Arial"/>
                <a:ea typeface="+mn-ea"/>
                <a:cs typeface="Arial"/>
              </a:rPr>
              <a:t>Ho</a:t>
            </a:r>
            <a:r>
              <a:rPr kumimoji="0" sz="2025" b="0" i="0" u="none" strike="noStrike" kern="0" cap="none" spc="-44" normalizeH="0" baseline="24691" noProof="0" dirty="0">
                <a:ln>
                  <a:noFill/>
                </a:ln>
                <a:solidFill>
                  <a:srgbClr val="464252"/>
                </a:solidFill>
                <a:effectLst/>
                <a:uLnTx/>
                <a:uFillTx/>
                <a:latin typeface="Arial"/>
                <a:ea typeface="+mn-ea"/>
                <a:cs typeface="Arial"/>
              </a:rPr>
              <a:t>2</a:t>
            </a:r>
            <a:r>
              <a:rPr kumimoji="0" sz="2000" b="0" i="0" u="none" strike="noStrike" kern="0" cap="none" spc="-30" normalizeH="0" baseline="0" noProof="0" dirty="0">
                <a:ln>
                  <a:noFill/>
                </a:ln>
                <a:solidFill>
                  <a:srgbClr val="464252"/>
                </a:solidFill>
                <a:effectLst/>
                <a:uLnTx/>
                <a:uFillTx/>
                <a:latin typeface="Arial"/>
                <a:ea typeface="+mn-ea"/>
                <a:cs typeface="Arial"/>
              </a:rPr>
              <a:t>,</a:t>
            </a:r>
            <a:r>
              <a:rPr kumimoji="0" sz="2000" b="0" i="0" u="none" strike="noStrike" kern="0" cap="none" spc="-120" normalizeH="0" baseline="0" noProof="0" dirty="0">
                <a:ln>
                  <a:noFill/>
                </a:ln>
                <a:solidFill>
                  <a:srgbClr val="464252"/>
                </a:solidFill>
                <a:effectLst/>
                <a:uLnTx/>
                <a:uFillTx/>
                <a:latin typeface="Arial"/>
                <a:ea typeface="+mn-ea"/>
                <a:cs typeface="Arial"/>
              </a:rPr>
              <a:t> </a:t>
            </a:r>
            <a:r>
              <a:rPr kumimoji="0" sz="2000" b="0" i="0" u="none" strike="noStrike" kern="0" cap="none" spc="-65" normalizeH="0" baseline="0" noProof="0" dirty="0">
                <a:ln>
                  <a:noFill/>
                </a:ln>
                <a:solidFill>
                  <a:srgbClr val="464252"/>
                </a:solidFill>
                <a:effectLst/>
                <a:uLnTx/>
                <a:uFillTx/>
                <a:latin typeface="Arial"/>
                <a:ea typeface="+mn-ea"/>
                <a:cs typeface="Arial"/>
              </a:rPr>
              <a:t>Sueh-</a:t>
            </a:r>
            <a:r>
              <a:rPr kumimoji="0" sz="2000" b="0" i="0" u="none" strike="noStrike" kern="0" cap="none" spc="50" normalizeH="0" baseline="0" noProof="0" dirty="0">
                <a:ln>
                  <a:noFill/>
                </a:ln>
                <a:solidFill>
                  <a:srgbClr val="464252"/>
                </a:solidFill>
                <a:effectLst/>
                <a:uLnTx/>
                <a:uFillTx/>
                <a:latin typeface="Arial"/>
                <a:ea typeface="+mn-ea"/>
                <a:cs typeface="Arial"/>
              </a:rPr>
              <a:t>li</a:t>
            </a:r>
            <a:r>
              <a:rPr kumimoji="0" sz="2000" b="0" i="0" u="none" strike="noStrike" kern="0" cap="none" spc="-100"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Lim</a:t>
            </a:r>
            <a:r>
              <a:rPr kumimoji="0" sz="2025" b="0" i="0" u="none" strike="noStrike" kern="0" cap="none" spc="-37" normalizeH="0" baseline="24691" noProof="0" dirty="0">
                <a:ln>
                  <a:noFill/>
                </a:ln>
                <a:solidFill>
                  <a:srgbClr val="464252"/>
                </a:solidFill>
                <a:effectLst/>
                <a:uLnTx/>
                <a:uFillTx/>
                <a:latin typeface="Arial"/>
                <a:ea typeface="+mn-ea"/>
                <a:cs typeface="Arial"/>
              </a:rPr>
              <a:t>3</a:t>
            </a:r>
            <a:r>
              <a:rPr kumimoji="0" sz="2000" b="0" i="0" u="none" strike="noStrike" kern="0" cap="none" spc="-25" normalizeH="0" baseline="0" noProof="0" dirty="0">
                <a:ln>
                  <a:noFill/>
                </a:ln>
                <a:solidFill>
                  <a:srgbClr val="464252"/>
                </a:solidFill>
                <a:effectLst/>
                <a:uLnTx/>
                <a:uFillTx/>
                <a:latin typeface="Arial"/>
                <a:ea typeface="+mn-ea"/>
                <a:cs typeface="Arial"/>
              </a:rPr>
              <a:t>,</a:t>
            </a:r>
            <a:r>
              <a:rPr kumimoji="0" sz="2000" b="0" i="0" u="none" strike="noStrike" kern="0" cap="none" spc="-125" normalizeH="0" baseline="0" noProof="0" dirty="0">
                <a:ln>
                  <a:noFill/>
                </a:ln>
                <a:solidFill>
                  <a:srgbClr val="464252"/>
                </a:solidFill>
                <a:effectLst/>
                <a:uLnTx/>
                <a:uFillTx/>
                <a:latin typeface="Arial"/>
                <a:ea typeface="+mn-ea"/>
                <a:cs typeface="Arial"/>
              </a:rPr>
              <a:t> </a:t>
            </a:r>
            <a:r>
              <a:rPr kumimoji="0" sz="2000" b="0" i="0" u="none" strike="noStrike" kern="0" cap="none" spc="-40" normalizeH="0" baseline="0" noProof="0" dirty="0">
                <a:ln>
                  <a:noFill/>
                </a:ln>
                <a:solidFill>
                  <a:srgbClr val="464252"/>
                </a:solidFill>
                <a:effectLst/>
                <a:uLnTx/>
                <a:uFillTx/>
                <a:latin typeface="Arial"/>
                <a:ea typeface="+mn-ea"/>
                <a:cs typeface="Arial"/>
              </a:rPr>
              <a:t>Stephanie</a:t>
            </a:r>
            <a:r>
              <a:rPr kumimoji="0" sz="2000" b="0" i="0" u="none" strike="noStrike" kern="0" cap="none" spc="-165" normalizeH="0" baseline="0" noProof="0" dirty="0">
                <a:ln>
                  <a:noFill/>
                </a:ln>
                <a:solidFill>
                  <a:srgbClr val="464252"/>
                </a:solidFill>
                <a:effectLst/>
                <a:uLnTx/>
                <a:uFillTx/>
                <a:latin typeface="Arial"/>
                <a:ea typeface="+mn-ea"/>
                <a:cs typeface="Arial"/>
              </a:rPr>
              <a:t> </a:t>
            </a:r>
            <a:r>
              <a:rPr kumimoji="0" sz="2000" b="0" i="0" u="none" strike="noStrike" kern="0" cap="none" spc="-65" normalizeH="0" baseline="0" noProof="0" dirty="0">
                <a:ln>
                  <a:noFill/>
                </a:ln>
                <a:solidFill>
                  <a:srgbClr val="464252"/>
                </a:solidFill>
                <a:effectLst/>
                <a:uLnTx/>
                <a:uFillTx/>
                <a:latin typeface="Arial"/>
                <a:ea typeface="+mn-ea"/>
                <a:cs typeface="Arial"/>
              </a:rPr>
              <a:t>Talam</a:t>
            </a:r>
            <a:r>
              <a:rPr kumimoji="0" sz="2025" b="0" i="0" u="none" strike="noStrike" kern="0" cap="none" spc="-97" normalizeH="0" baseline="24691" noProof="0" dirty="0">
                <a:ln>
                  <a:noFill/>
                </a:ln>
                <a:solidFill>
                  <a:srgbClr val="464252"/>
                </a:solidFill>
                <a:effectLst/>
                <a:uLnTx/>
                <a:uFillTx/>
                <a:latin typeface="Arial"/>
                <a:ea typeface="+mn-ea"/>
                <a:cs typeface="Arial"/>
              </a:rPr>
              <a:t>2</a:t>
            </a:r>
            <a:r>
              <a:rPr kumimoji="0" sz="2000" b="0" i="0" u="none" strike="noStrike" kern="0" cap="none" spc="-65" normalizeH="0" baseline="0" noProof="0" dirty="0">
                <a:ln>
                  <a:noFill/>
                </a:ln>
                <a:solidFill>
                  <a:srgbClr val="464252"/>
                </a:solidFill>
                <a:effectLst/>
                <a:uLnTx/>
                <a:uFillTx/>
                <a:latin typeface="Arial"/>
                <a:ea typeface="+mn-ea"/>
                <a:cs typeface="Arial"/>
              </a:rPr>
              <a:t>,</a:t>
            </a:r>
            <a:r>
              <a:rPr kumimoji="0" sz="2000" b="0" i="0" u="none" strike="noStrike" kern="0" cap="none" spc="-125" normalizeH="0" baseline="0" noProof="0" dirty="0">
                <a:ln>
                  <a:noFill/>
                </a:ln>
                <a:solidFill>
                  <a:srgbClr val="464252"/>
                </a:solidFill>
                <a:effectLst/>
                <a:uLnTx/>
                <a:uFillTx/>
                <a:latin typeface="Arial"/>
                <a:ea typeface="+mn-ea"/>
                <a:cs typeface="Arial"/>
              </a:rPr>
              <a:t> </a:t>
            </a:r>
            <a:r>
              <a:rPr kumimoji="0" sz="2000" b="0" i="0" u="none" strike="noStrike" kern="0" cap="none" spc="-35" normalizeH="0" baseline="0" noProof="0" dirty="0">
                <a:ln>
                  <a:noFill/>
                </a:ln>
                <a:solidFill>
                  <a:srgbClr val="464252"/>
                </a:solidFill>
                <a:effectLst/>
                <a:uLnTx/>
                <a:uFillTx/>
                <a:latin typeface="Arial"/>
                <a:ea typeface="+mn-ea"/>
                <a:cs typeface="Arial"/>
              </a:rPr>
              <a:t>Hannah</a:t>
            </a:r>
            <a:r>
              <a:rPr kumimoji="0" sz="2000" b="0" i="0" u="none" strike="noStrike" kern="0" cap="none" spc="-135"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Pahl</a:t>
            </a:r>
            <a:r>
              <a:rPr kumimoji="0" sz="2025" b="0" i="0" u="none" strike="noStrike" kern="0" cap="none" spc="-15" normalizeH="0" baseline="24691" noProof="0" dirty="0">
                <a:ln>
                  <a:noFill/>
                </a:ln>
                <a:solidFill>
                  <a:srgbClr val="464252"/>
                </a:solidFill>
                <a:effectLst/>
                <a:uLnTx/>
                <a:uFillTx/>
                <a:latin typeface="Arial"/>
                <a:ea typeface="+mn-ea"/>
                <a:cs typeface="Arial"/>
              </a:rPr>
              <a:t>1</a:t>
            </a:r>
            <a:r>
              <a:rPr kumimoji="0" sz="2000" b="0" i="0" u="none" strike="noStrike" kern="0" cap="none" spc="-10" normalizeH="0" baseline="0" noProof="0" dirty="0">
                <a:ln>
                  <a:noFill/>
                </a:ln>
                <a:solidFill>
                  <a:srgbClr val="464252"/>
                </a:solidFill>
                <a:effectLst/>
                <a:uLnTx/>
                <a:uFillTx/>
                <a:latin typeface="Arial"/>
                <a:ea typeface="+mn-ea"/>
                <a:cs typeface="Arial"/>
              </a:rPr>
              <a:t>, </a:t>
            </a:r>
            <a:r>
              <a:rPr kumimoji="0" sz="2000" b="0" i="0" u="none" strike="noStrike" kern="0" cap="none" spc="-35" normalizeH="0" baseline="0" noProof="0" dirty="0">
                <a:ln>
                  <a:noFill/>
                </a:ln>
                <a:solidFill>
                  <a:srgbClr val="464252"/>
                </a:solidFill>
                <a:effectLst/>
                <a:uLnTx/>
                <a:uFillTx/>
                <a:latin typeface="Arial"/>
                <a:ea typeface="+mn-ea"/>
                <a:cs typeface="Arial"/>
              </a:rPr>
              <a:t>Dharmesh</a:t>
            </a:r>
            <a:r>
              <a:rPr kumimoji="0" sz="2000" b="0" i="0" u="none" strike="noStrike" kern="0" cap="none" spc="-125" normalizeH="0" baseline="0" noProof="0" dirty="0">
                <a:ln>
                  <a:noFill/>
                </a:ln>
                <a:solidFill>
                  <a:srgbClr val="464252"/>
                </a:solidFill>
                <a:effectLst/>
                <a:uLnTx/>
                <a:uFillTx/>
                <a:latin typeface="Arial"/>
                <a:ea typeface="+mn-ea"/>
                <a:cs typeface="Arial"/>
              </a:rPr>
              <a:t> </a:t>
            </a:r>
            <a:r>
              <a:rPr kumimoji="0" sz="2000" b="0" i="0" u="none" strike="noStrike" kern="0" cap="none" spc="-45" normalizeH="0" baseline="0" noProof="0" dirty="0">
                <a:ln>
                  <a:noFill/>
                </a:ln>
                <a:solidFill>
                  <a:srgbClr val="464252"/>
                </a:solidFill>
                <a:effectLst/>
                <a:uLnTx/>
                <a:uFillTx/>
                <a:latin typeface="Arial"/>
                <a:ea typeface="+mn-ea"/>
                <a:cs typeface="Arial"/>
              </a:rPr>
              <a:t>Dingar</a:t>
            </a:r>
            <a:r>
              <a:rPr kumimoji="0" sz="2025" b="0" i="0" u="none" strike="noStrike" kern="0" cap="none" spc="-67" normalizeH="0" baseline="24691" noProof="0" dirty="0">
                <a:ln>
                  <a:noFill/>
                </a:ln>
                <a:solidFill>
                  <a:srgbClr val="464252"/>
                </a:solidFill>
                <a:effectLst/>
                <a:uLnTx/>
                <a:uFillTx/>
                <a:latin typeface="Arial"/>
                <a:ea typeface="+mn-ea"/>
                <a:cs typeface="Arial"/>
              </a:rPr>
              <a:t>4</a:t>
            </a:r>
            <a:r>
              <a:rPr kumimoji="0" sz="2000" b="0" i="0" u="none" strike="noStrike" kern="0" cap="none" spc="-45" normalizeH="0" baseline="0" noProof="0" dirty="0">
                <a:ln>
                  <a:noFill/>
                </a:ln>
                <a:solidFill>
                  <a:srgbClr val="464252"/>
                </a:solidFill>
                <a:effectLst/>
                <a:uLnTx/>
                <a:uFillTx/>
                <a:latin typeface="Arial"/>
                <a:ea typeface="+mn-ea"/>
                <a:cs typeface="Arial"/>
              </a:rPr>
              <a:t>,</a:t>
            </a:r>
            <a:r>
              <a:rPr kumimoji="0" sz="2000" b="0" i="0" u="none" strike="noStrike" kern="0" cap="none" spc="-114"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Scott</a:t>
            </a:r>
            <a:r>
              <a:rPr kumimoji="0" sz="2000" b="0" i="0" u="none" strike="noStrike" kern="0" cap="none" spc="-110" normalizeH="0" baseline="0" noProof="0" dirty="0">
                <a:ln>
                  <a:noFill/>
                </a:ln>
                <a:solidFill>
                  <a:srgbClr val="464252"/>
                </a:solidFill>
                <a:effectLst/>
                <a:uLnTx/>
                <a:uFillTx/>
                <a:latin typeface="Arial"/>
                <a:ea typeface="+mn-ea"/>
                <a:cs typeface="Arial"/>
              </a:rPr>
              <a:t> </a:t>
            </a:r>
            <a:r>
              <a:rPr kumimoji="0" sz="2000" b="0" i="0" u="none" strike="noStrike" kern="0" cap="none" spc="-30" normalizeH="0" baseline="0" noProof="0" dirty="0">
                <a:ln>
                  <a:noFill/>
                </a:ln>
                <a:solidFill>
                  <a:srgbClr val="464252"/>
                </a:solidFill>
                <a:effectLst/>
                <a:uLnTx/>
                <a:uFillTx/>
                <a:latin typeface="Arial"/>
                <a:ea typeface="+mn-ea"/>
                <a:cs typeface="Arial"/>
              </a:rPr>
              <a:t>Currence</a:t>
            </a:r>
            <a:r>
              <a:rPr kumimoji="0" sz="2025" b="0" i="0" u="none" strike="noStrike" kern="0" cap="none" spc="-44" normalizeH="0" baseline="24691" noProof="0" dirty="0">
                <a:ln>
                  <a:noFill/>
                </a:ln>
                <a:solidFill>
                  <a:srgbClr val="464252"/>
                </a:solidFill>
                <a:effectLst/>
                <a:uLnTx/>
                <a:uFillTx/>
                <a:latin typeface="Arial"/>
                <a:ea typeface="+mn-ea"/>
                <a:cs typeface="Arial"/>
              </a:rPr>
              <a:t>4</a:t>
            </a:r>
            <a:r>
              <a:rPr kumimoji="0" sz="2000" b="0" i="0" u="none" strike="noStrike" kern="0" cap="none" spc="-30" normalizeH="0" baseline="0" noProof="0" dirty="0">
                <a:ln>
                  <a:noFill/>
                </a:ln>
                <a:solidFill>
                  <a:srgbClr val="464252"/>
                </a:solidFill>
                <a:effectLst/>
                <a:uLnTx/>
                <a:uFillTx/>
                <a:latin typeface="Arial"/>
                <a:ea typeface="+mn-ea"/>
                <a:cs typeface="Arial"/>
              </a:rPr>
              <a:t>,</a:t>
            </a:r>
            <a:r>
              <a:rPr kumimoji="0" sz="2000" b="0" i="0" u="none" strike="noStrike" kern="0" cap="none" spc="-114" normalizeH="0" baseline="0" noProof="0" dirty="0">
                <a:ln>
                  <a:noFill/>
                </a:ln>
                <a:solidFill>
                  <a:srgbClr val="464252"/>
                </a:solidFill>
                <a:effectLst/>
                <a:uLnTx/>
                <a:uFillTx/>
                <a:latin typeface="Arial"/>
                <a:ea typeface="+mn-ea"/>
                <a:cs typeface="Arial"/>
              </a:rPr>
              <a:t> </a:t>
            </a:r>
            <a:r>
              <a:rPr kumimoji="0" sz="2000" b="0" i="0" u="none" strike="noStrike" kern="0" cap="none" spc="-105" normalizeH="0" baseline="0" noProof="0" dirty="0">
                <a:ln>
                  <a:noFill/>
                </a:ln>
                <a:solidFill>
                  <a:srgbClr val="464252"/>
                </a:solidFill>
                <a:effectLst/>
                <a:uLnTx/>
                <a:uFillTx/>
                <a:latin typeface="Arial"/>
                <a:ea typeface="+mn-ea"/>
                <a:cs typeface="Arial"/>
              </a:rPr>
              <a:t>Travis</a:t>
            </a:r>
            <a:r>
              <a:rPr kumimoji="0" sz="2000" b="0" i="0" u="none" strike="noStrike" kern="0" cap="none" spc="-60" normalizeH="0" baseline="0" noProof="0" dirty="0">
                <a:ln>
                  <a:noFill/>
                </a:ln>
                <a:solidFill>
                  <a:srgbClr val="464252"/>
                </a:solidFill>
                <a:effectLst/>
                <a:uLnTx/>
                <a:uFillTx/>
                <a:latin typeface="Arial"/>
                <a:ea typeface="+mn-ea"/>
                <a:cs typeface="Arial"/>
              </a:rPr>
              <a:t> </a:t>
            </a:r>
            <a:r>
              <a:rPr kumimoji="0" sz="2000" b="0" i="0" u="none" strike="noStrike" kern="0" cap="none" spc="-45" normalizeH="0" baseline="0" noProof="0" dirty="0">
                <a:ln>
                  <a:noFill/>
                </a:ln>
                <a:solidFill>
                  <a:srgbClr val="464252"/>
                </a:solidFill>
                <a:effectLst/>
                <a:uLnTx/>
                <a:uFillTx/>
                <a:latin typeface="Arial"/>
                <a:ea typeface="+mn-ea"/>
                <a:cs typeface="Arial"/>
              </a:rPr>
              <a:t>Quigley</a:t>
            </a:r>
            <a:r>
              <a:rPr kumimoji="0" sz="2025" b="0" i="0" u="none" strike="noStrike" kern="0" cap="none" spc="-67" normalizeH="0" baseline="24691" noProof="0" dirty="0">
                <a:ln>
                  <a:noFill/>
                </a:ln>
                <a:solidFill>
                  <a:srgbClr val="464252"/>
                </a:solidFill>
                <a:effectLst/>
                <a:uLnTx/>
                <a:uFillTx/>
                <a:latin typeface="Arial"/>
                <a:ea typeface="+mn-ea"/>
                <a:cs typeface="Arial"/>
              </a:rPr>
              <a:t>4</a:t>
            </a:r>
            <a:r>
              <a:rPr kumimoji="0" sz="2000" b="0" i="0" u="none" strike="noStrike" kern="0" cap="none" spc="-45" normalizeH="0" baseline="0" noProof="0" dirty="0">
                <a:ln>
                  <a:noFill/>
                </a:ln>
                <a:solidFill>
                  <a:srgbClr val="464252"/>
                </a:solidFill>
                <a:effectLst/>
                <a:uLnTx/>
                <a:uFillTx/>
                <a:latin typeface="Arial"/>
                <a:ea typeface="+mn-ea"/>
                <a:cs typeface="Arial"/>
              </a:rPr>
              <a:t>,</a:t>
            </a:r>
            <a:r>
              <a:rPr kumimoji="0" sz="2000" b="0" i="0" u="none" strike="noStrike" kern="0" cap="none" spc="-114" normalizeH="0" baseline="0" noProof="0" dirty="0">
                <a:ln>
                  <a:noFill/>
                </a:ln>
                <a:solidFill>
                  <a:srgbClr val="464252"/>
                </a:solidFill>
                <a:effectLst/>
                <a:uLnTx/>
                <a:uFillTx/>
                <a:latin typeface="Arial"/>
                <a:ea typeface="+mn-ea"/>
                <a:cs typeface="Arial"/>
              </a:rPr>
              <a:t> </a:t>
            </a:r>
            <a:r>
              <a:rPr kumimoji="0" sz="2000" b="0" i="0" u="none" strike="noStrike" kern="0" cap="none" spc="-50" normalizeH="0" baseline="0" noProof="0" dirty="0">
                <a:ln>
                  <a:noFill/>
                </a:ln>
                <a:solidFill>
                  <a:srgbClr val="464252"/>
                </a:solidFill>
                <a:effectLst/>
                <a:uLnTx/>
                <a:uFillTx/>
                <a:latin typeface="Arial"/>
                <a:ea typeface="+mn-ea"/>
                <a:cs typeface="Arial"/>
              </a:rPr>
              <a:t>Andrew</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Spencer</a:t>
            </a:r>
            <a:r>
              <a:rPr kumimoji="0" sz="2025" b="0" i="0" u="none" strike="noStrike" kern="0" cap="none" spc="-15" normalizeH="0" baseline="24691" noProof="0" dirty="0">
                <a:ln>
                  <a:noFill/>
                </a:ln>
                <a:solidFill>
                  <a:srgbClr val="464252"/>
                </a:solidFill>
                <a:effectLst/>
                <a:uLnTx/>
                <a:uFillTx/>
                <a:latin typeface="Arial"/>
                <a:ea typeface="+mn-ea"/>
                <a:cs typeface="Arial"/>
              </a:rPr>
              <a:t>3</a:t>
            </a:r>
            <a:endParaRPr kumimoji="0" sz="2025" b="0" i="0" u="none" strike="noStrike" kern="0" cap="none" spc="0" normalizeH="0" baseline="24691" noProof="0" dirty="0">
              <a:ln>
                <a:noFill/>
              </a:ln>
              <a:solidFill>
                <a:sysClr val="windowText" lastClr="000000"/>
              </a:solidFill>
              <a:effectLst/>
              <a:uLnTx/>
              <a:uFillTx/>
              <a:latin typeface="Arial"/>
              <a:ea typeface="+mn-ea"/>
              <a:cs typeface="Arial"/>
            </a:endParaRPr>
          </a:p>
        </p:txBody>
      </p:sp>
      <p:sp>
        <p:nvSpPr>
          <p:cNvPr id="5" name="object 5"/>
          <p:cNvSpPr txBox="1"/>
          <p:nvPr/>
        </p:nvSpPr>
        <p:spPr>
          <a:xfrm>
            <a:off x="421957" y="5064442"/>
            <a:ext cx="10659745" cy="1459230"/>
          </a:xfrm>
          <a:prstGeom prst="rect">
            <a:avLst/>
          </a:prstGeom>
        </p:spPr>
        <p:txBody>
          <a:bodyPr vert="horz" wrap="square" lIns="0" tIns="8890" rIns="0" bIns="0" rtlCol="0">
            <a:spAutoFit/>
          </a:bodyPr>
          <a:lstStyle/>
          <a:p>
            <a:pPr marL="50800" marR="2337435" lvl="0" indent="0" algn="l" defTabSz="914400" rtl="0" eaLnBrk="1" fontAlgn="auto" latinLnBrk="0" hangingPunct="1">
              <a:lnSpc>
                <a:spcPct val="103000"/>
              </a:lnSpc>
              <a:spcBef>
                <a:spcPts val="70"/>
              </a:spcBef>
              <a:spcAft>
                <a:spcPts val="0"/>
              </a:spcAft>
              <a:buClrTx/>
              <a:buSzTx/>
              <a:buFontTx/>
              <a:buNone/>
              <a:tabLst/>
              <a:defRPr/>
            </a:pPr>
            <a:r>
              <a:rPr kumimoji="0" sz="1575" b="0" i="0" u="none" strike="noStrike" kern="0" cap="none" spc="-44" normalizeH="0" baseline="23809" noProof="0" dirty="0">
                <a:ln>
                  <a:noFill/>
                </a:ln>
                <a:solidFill>
                  <a:srgbClr val="464252"/>
                </a:solidFill>
                <a:effectLst/>
                <a:uLnTx/>
                <a:uFillTx/>
                <a:latin typeface="Arial"/>
                <a:ea typeface="+mn-ea"/>
                <a:cs typeface="Arial"/>
              </a:rPr>
              <a:t>1</a:t>
            </a:r>
            <a:r>
              <a:rPr kumimoji="0" sz="1550" b="0" i="0" u="none" strike="noStrike" kern="0" cap="none" spc="-30" normalizeH="0" baseline="0" noProof="0" dirty="0">
                <a:ln>
                  <a:noFill/>
                </a:ln>
                <a:solidFill>
                  <a:srgbClr val="464252"/>
                </a:solidFill>
                <a:effectLst/>
                <a:uLnTx/>
                <a:uFillTx/>
                <a:latin typeface="Arial"/>
                <a:ea typeface="+mn-ea"/>
                <a:cs typeface="Arial"/>
              </a:rPr>
              <a:t>Peter</a:t>
            </a:r>
            <a:r>
              <a:rPr kumimoji="0" sz="1550" b="0" i="0" u="none" strike="noStrike" kern="0" cap="none" spc="-6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MacCallum</a:t>
            </a:r>
            <a:r>
              <a:rPr kumimoji="0" sz="1550" b="0" i="0" u="none" strike="noStrike" kern="0" cap="none" spc="-5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Cancer</a:t>
            </a:r>
            <a:r>
              <a:rPr kumimoji="0" sz="1550" b="0" i="0" u="none" strike="noStrike" kern="0" cap="none" spc="30" normalizeH="0" baseline="0" noProof="0" dirty="0">
                <a:ln>
                  <a:noFill/>
                </a:ln>
                <a:solidFill>
                  <a:srgbClr val="464252"/>
                </a:solidFill>
                <a:effectLst/>
                <a:uLnTx/>
                <a:uFillTx/>
                <a:latin typeface="Arial"/>
                <a:ea typeface="+mn-ea"/>
                <a:cs typeface="Arial"/>
              </a:rPr>
              <a:t> </a:t>
            </a:r>
            <a:r>
              <a:rPr kumimoji="0" sz="1550" b="0" i="0" u="none" strike="noStrike" kern="0" cap="none" spc="-10" normalizeH="0" baseline="0" noProof="0" dirty="0">
                <a:ln>
                  <a:noFill/>
                </a:ln>
                <a:solidFill>
                  <a:srgbClr val="464252"/>
                </a:solidFill>
                <a:effectLst/>
                <a:uLnTx/>
                <a:uFillTx/>
                <a:latin typeface="Arial"/>
                <a:ea typeface="+mn-ea"/>
                <a:cs typeface="Arial"/>
              </a:rPr>
              <a:t>Centre,</a:t>
            </a:r>
            <a:r>
              <a:rPr kumimoji="0" sz="1550" b="0" i="0" u="none" strike="noStrike" kern="0" cap="none" spc="-6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Melbourne,</a:t>
            </a:r>
            <a:r>
              <a:rPr kumimoji="0" sz="1550" b="0" i="0" u="none" strike="noStrike" kern="0" cap="none" spc="30"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Victoria,</a:t>
            </a:r>
            <a:r>
              <a:rPr kumimoji="0" sz="1550" b="0" i="0" u="none" strike="noStrike" kern="0" cap="none" spc="-60"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Australia;</a:t>
            </a:r>
            <a:r>
              <a:rPr kumimoji="0" sz="1550" b="0" i="0" u="none" strike="noStrike" kern="0" cap="none" spc="-55" normalizeH="0" baseline="0" noProof="0" dirty="0">
                <a:ln>
                  <a:noFill/>
                </a:ln>
                <a:solidFill>
                  <a:srgbClr val="464252"/>
                </a:solidFill>
                <a:effectLst/>
                <a:uLnTx/>
                <a:uFillTx/>
                <a:latin typeface="Arial"/>
                <a:ea typeface="+mn-ea"/>
                <a:cs typeface="Arial"/>
              </a:rPr>
              <a:t> </a:t>
            </a:r>
            <a:r>
              <a:rPr kumimoji="0" sz="1575" b="0" i="0" u="none" strike="noStrike" kern="0" cap="none" spc="-52" normalizeH="0" baseline="23809" noProof="0" dirty="0">
                <a:ln>
                  <a:noFill/>
                </a:ln>
                <a:solidFill>
                  <a:srgbClr val="464252"/>
                </a:solidFill>
                <a:effectLst/>
                <a:uLnTx/>
                <a:uFillTx/>
                <a:latin typeface="Arial"/>
                <a:ea typeface="+mn-ea"/>
                <a:cs typeface="Arial"/>
              </a:rPr>
              <a:t>2</a:t>
            </a:r>
            <a:r>
              <a:rPr kumimoji="0" sz="1550" b="0" i="0" u="none" strike="noStrike" kern="0" cap="none" spc="-35" normalizeH="0" baseline="0" noProof="0" dirty="0">
                <a:ln>
                  <a:noFill/>
                </a:ln>
                <a:solidFill>
                  <a:srgbClr val="464252"/>
                </a:solidFill>
                <a:effectLst/>
                <a:uLnTx/>
                <a:uFillTx/>
                <a:latin typeface="Arial"/>
                <a:ea typeface="+mn-ea"/>
                <a:cs typeface="Arial"/>
              </a:rPr>
              <a:t>Royal</a:t>
            </a:r>
            <a:r>
              <a:rPr kumimoji="0" sz="1550" b="0" i="0" u="none" strike="noStrike" kern="0" cap="none" spc="-105" normalizeH="0" baseline="0" noProof="0" dirty="0">
                <a:ln>
                  <a:noFill/>
                </a:ln>
                <a:solidFill>
                  <a:srgbClr val="464252"/>
                </a:solidFill>
                <a:effectLst/>
                <a:uLnTx/>
                <a:uFillTx/>
                <a:latin typeface="Arial"/>
                <a:ea typeface="+mn-ea"/>
                <a:cs typeface="Arial"/>
              </a:rPr>
              <a:t> </a:t>
            </a:r>
            <a:r>
              <a:rPr kumimoji="0" sz="1550" b="0" i="0" u="none" strike="noStrike" kern="0" cap="none" spc="-10" normalizeH="0" baseline="0" noProof="0" dirty="0">
                <a:ln>
                  <a:noFill/>
                </a:ln>
                <a:solidFill>
                  <a:srgbClr val="464252"/>
                </a:solidFill>
                <a:effectLst/>
                <a:uLnTx/>
                <a:uFillTx/>
                <a:latin typeface="Arial"/>
                <a:ea typeface="+mn-ea"/>
                <a:cs typeface="Arial"/>
              </a:rPr>
              <a:t>Prince</a:t>
            </a:r>
            <a:r>
              <a:rPr kumimoji="0" sz="1550" b="0" i="0" u="none" strike="noStrike" kern="0" cap="none" spc="-6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Alfred</a:t>
            </a:r>
            <a:r>
              <a:rPr kumimoji="0" sz="1550" b="0" i="0" u="none" strike="noStrike" kern="0" cap="none" spc="-45" normalizeH="0" baseline="0" noProof="0" dirty="0">
                <a:ln>
                  <a:noFill/>
                </a:ln>
                <a:solidFill>
                  <a:srgbClr val="464252"/>
                </a:solidFill>
                <a:effectLst/>
                <a:uLnTx/>
                <a:uFillTx/>
                <a:latin typeface="Arial"/>
                <a:ea typeface="+mn-ea"/>
                <a:cs typeface="Arial"/>
              </a:rPr>
              <a:t> </a:t>
            </a:r>
            <a:r>
              <a:rPr kumimoji="0" sz="1550" b="0" i="0" u="none" strike="noStrike" kern="0" cap="none" spc="-10" normalizeH="0" baseline="0" noProof="0" dirty="0">
                <a:ln>
                  <a:noFill/>
                </a:ln>
                <a:solidFill>
                  <a:srgbClr val="464252"/>
                </a:solidFill>
                <a:effectLst/>
                <a:uLnTx/>
                <a:uFillTx/>
                <a:latin typeface="Arial"/>
                <a:ea typeface="+mn-ea"/>
                <a:cs typeface="Arial"/>
              </a:rPr>
              <a:t>Hospital, </a:t>
            </a:r>
            <a:r>
              <a:rPr kumimoji="0" sz="1550" b="0" i="0" u="none" strike="noStrike" kern="0" cap="none" spc="-50" normalizeH="0" baseline="0" noProof="0" dirty="0">
                <a:ln>
                  <a:noFill/>
                </a:ln>
                <a:solidFill>
                  <a:srgbClr val="464252"/>
                </a:solidFill>
                <a:effectLst/>
                <a:uLnTx/>
                <a:uFillTx/>
                <a:latin typeface="Arial"/>
                <a:ea typeface="+mn-ea"/>
                <a:cs typeface="Arial"/>
              </a:rPr>
              <a:t>Sydney,</a:t>
            </a:r>
            <a:r>
              <a:rPr kumimoji="0" sz="1550" b="0" i="0" u="none" strike="noStrike" kern="0" cap="none" spc="-90"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New</a:t>
            </a:r>
            <a:r>
              <a:rPr kumimoji="0" sz="1550" b="0" i="0" u="none" strike="noStrike" kern="0" cap="none" spc="-1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South</a:t>
            </a:r>
            <a:r>
              <a:rPr kumimoji="0" sz="1550" b="0" i="0" u="none" strike="noStrike" kern="0" cap="none" spc="-55" normalizeH="0" baseline="0" noProof="0" dirty="0">
                <a:ln>
                  <a:noFill/>
                </a:ln>
                <a:solidFill>
                  <a:srgbClr val="464252"/>
                </a:solidFill>
                <a:effectLst/>
                <a:uLnTx/>
                <a:uFillTx/>
                <a:latin typeface="Arial"/>
                <a:ea typeface="+mn-ea"/>
                <a:cs typeface="Arial"/>
              </a:rPr>
              <a:t> </a:t>
            </a:r>
            <a:r>
              <a:rPr kumimoji="0" sz="1550" b="0" i="0" u="none" strike="noStrike" kern="0" cap="none" spc="-25" normalizeH="0" baseline="0" noProof="0" dirty="0">
                <a:ln>
                  <a:noFill/>
                </a:ln>
                <a:solidFill>
                  <a:srgbClr val="464252"/>
                </a:solidFill>
                <a:effectLst/>
                <a:uLnTx/>
                <a:uFillTx/>
                <a:latin typeface="Arial"/>
                <a:ea typeface="+mn-ea"/>
                <a:cs typeface="Arial"/>
              </a:rPr>
              <a:t>Wales,</a:t>
            </a:r>
            <a:r>
              <a:rPr kumimoji="0" sz="1550" b="0" i="0" u="none" strike="noStrike" kern="0" cap="none" spc="-8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Australia;</a:t>
            </a:r>
            <a:r>
              <a:rPr kumimoji="0" sz="1550" b="0" i="0" u="none" strike="noStrike" kern="0" cap="none" spc="-20" normalizeH="0" baseline="0" noProof="0" dirty="0">
                <a:ln>
                  <a:noFill/>
                </a:ln>
                <a:solidFill>
                  <a:srgbClr val="464252"/>
                </a:solidFill>
                <a:effectLst/>
                <a:uLnTx/>
                <a:uFillTx/>
                <a:latin typeface="Arial"/>
                <a:ea typeface="+mn-ea"/>
                <a:cs typeface="Arial"/>
              </a:rPr>
              <a:t> </a:t>
            </a:r>
            <a:r>
              <a:rPr kumimoji="0" sz="1575" b="0" i="0" u="none" strike="noStrike" kern="0" cap="none" spc="-97" normalizeH="0" baseline="23809" noProof="0" dirty="0">
                <a:ln>
                  <a:noFill/>
                </a:ln>
                <a:solidFill>
                  <a:srgbClr val="464252"/>
                </a:solidFill>
                <a:effectLst/>
                <a:uLnTx/>
                <a:uFillTx/>
                <a:latin typeface="Arial"/>
                <a:ea typeface="+mn-ea"/>
                <a:cs typeface="Arial"/>
              </a:rPr>
              <a:t>3</a:t>
            </a:r>
            <a:r>
              <a:rPr kumimoji="0" sz="1550" b="0" i="0" u="none" strike="noStrike" kern="0" cap="none" spc="-65" normalizeH="0" baseline="0" noProof="0" dirty="0">
                <a:ln>
                  <a:noFill/>
                </a:ln>
                <a:solidFill>
                  <a:srgbClr val="464252"/>
                </a:solidFill>
                <a:effectLst/>
                <a:uLnTx/>
                <a:uFillTx/>
                <a:latin typeface="Arial"/>
                <a:ea typeface="+mn-ea"/>
                <a:cs typeface="Arial"/>
              </a:rPr>
              <a:t>The</a:t>
            </a:r>
            <a:r>
              <a:rPr kumimoji="0" sz="1550" b="0" i="0" u="none" strike="noStrike" kern="0" cap="none" spc="-5" normalizeH="0" baseline="0" noProof="0" dirty="0">
                <a:ln>
                  <a:noFill/>
                </a:ln>
                <a:solidFill>
                  <a:srgbClr val="464252"/>
                </a:solidFill>
                <a:effectLst/>
                <a:uLnTx/>
                <a:uFillTx/>
                <a:latin typeface="Arial"/>
                <a:ea typeface="+mn-ea"/>
                <a:cs typeface="Arial"/>
              </a:rPr>
              <a:t> </a:t>
            </a:r>
            <a:r>
              <a:rPr kumimoji="0" sz="1550" b="0" i="0" u="none" strike="noStrike" kern="0" cap="none" spc="-10" normalizeH="0" baseline="0" noProof="0" dirty="0">
                <a:ln>
                  <a:noFill/>
                </a:ln>
                <a:solidFill>
                  <a:srgbClr val="464252"/>
                </a:solidFill>
                <a:effectLst/>
                <a:uLnTx/>
                <a:uFillTx/>
                <a:latin typeface="Arial"/>
                <a:ea typeface="+mn-ea"/>
                <a:cs typeface="Arial"/>
              </a:rPr>
              <a:t>Alfred</a:t>
            </a:r>
            <a:r>
              <a:rPr kumimoji="0" sz="1550" b="0" i="0" u="none" strike="noStrike" kern="0" cap="none" spc="-7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Hospital, Melbourne,</a:t>
            </a:r>
            <a:r>
              <a:rPr kumimoji="0" sz="1550" b="0" i="0" u="none" strike="noStrike" kern="0" cap="none" spc="-90"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Victoria, </a:t>
            </a:r>
            <a:r>
              <a:rPr kumimoji="0" sz="1550" b="0" i="0" u="none" strike="noStrike" kern="0" cap="none" spc="-10" normalizeH="0" baseline="0" noProof="0" dirty="0">
                <a:ln>
                  <a:noFill/>
                </a:ln>
                <a:solidFill>
                  <a:srgbClr val="464252"/>
                </a:solidFill>
                <a:effectLst/>
                <a:uLnTx/>
                <a:uFillTx/>
                <a:latin typeface="Arial"/>
                <a:ea typeface="+mn-ea"/>
                <a:cs typeface="Arial"/>
              </a:rPr>
              <a:t>Australia; </a:t>
            </a:r>
            <a:r>
              <a:rPr kumimoji="0" sz="1575" b="0" i="0" u="none" strike="noStrike" kern="0" cap="none" spc="-30" normalizeH="0" baseline="23809" noProof="0" dirty="0">
                <a:ln>
                  <a:noFill/>
                </a:ln>
                <a:solidFill>
                  <a:srgbClr val="464252"/>
                </a:solidFill>
                <a:effectLst/>
                <a:uLnTx/>
                <a:uFillTx/>
                <a:latin typeface="Arial"/>
                <a:ea typeface="+mn-ea"/>
                <a:cs typeface="Arial"/>
              </a:rPr>
              <a:t>4</a:t>
            </a:r>
            <a:r>
              <a:rPr kumimoji="0" sz="1550" b="0" i="0" u="none" strike="noStrike" kern="0" cap="none" spc="-20" normalizeH="0" baseline="0" noProof="0" dirty="0">
                <a:ln>
                  <a:noFill/>
                </a:ln>
                <a:solidFill>
                  <a:srgbClr val="464252"/>
                </a:solidFill>
                <a:effectLst/>
                <a:uLnTx/>
                <a:uFillTx/>
                <a:latin typeface="Arial"/>
                <a:ea typeface="+mn-ea"/>
                <a:cs typeface="Arial"/>
              </a:rPr>
              <a:t>Kelonia </a:t>
            </a:r>
            <a:r>
              <a:rPr kumimoji="0" sz="1550" b="0" i="0" u="none" strike="noStrike" kern="0" cap="none" spc="-10" normalizeH="0" baseline="0" noProof="0" dirty="0">
                <a:ln>
                  <a:noFill/>
                </a:ln>
                <a:solidFill>
                  <a:srgbClr val="464252"/>
                </a:solidFill>
                <a:effectLst/>
                <a:uLnTx/>
                <a:uFillTx/>
                <a:latin typeface="Arial"/>
                <a:ea typeface="+mn-ea"/>
                <a:cs typeface="Arial"/>
              </a:rPr>
              <a:t>Therapeutics,</a:t>
            </a:r>
            <a:r>
              <a:rPr kumimoji="0" sz="1550" b="0" i="0" u="none" strike="noStrike" kern="0" cap="none" spc="0" normalizeH="0" baseline="0" noProof="0" dirty="0">
                <a:ln>
                  <a:noFill/>
                </a:ln>
                <a:solidFill>
                  <a:srgbClr val="464252"/>
                </a:solidFill>
                <a:effectLst/>
                <a:uLnTx/>
                <a:uFillTx/>
                <a:latin typeface="Arial"/>
                <a:ea typeface="+mn-ea"/>
                <a:cs typeface="Arial"/>
              </a:rPr>
              <a:t> Inc.,</a:t>
            </a:r>
            <a:r>
              <a:rPr kumimoji="0" sz="1550" b="0" i="0" u="none" strike="noStrike" kern="0" cap="none" spc="-9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Boston,</a:t>
            </a:r>
            <a:r>
              <a:rPr kumimoji="0" sz="1550" b="0" i="0" u="none" strike="noStrike" kern="0" cap="none" spc="-85" normalizeH="0" baseline="0" noProof="0" dirty="0">
                <a:ln>
                  <a:noFill/>
                </a:ln>
                <a:solidFill>
                  <a:srgbClr val="464252"/>
                </a:solidFill>
                <a:effectLst/>
                <a:uLnTx/>
                <a:uFillTx/>
                <a:latin typeface="Arial"/>
                <a:ea typeface="+mn-ea"/>
                <a:cs typeface="Arial"/>
              </a:rPr>
              <a:t> </a:t>
            </a:r>
            <a:r>
              <a:rPr kumimoji="0" sz="1550" b="0" i="0" u="none" strike="noStrike" kern="0" cap="none" spc="0" normalizeH="0" baseline="0" noProof="0" dirty="0">
                <a:ln>
                  <a:noFill/>
                </a:ln>
                <a:solidFill>
                  <a:srgbClr val="464252"/>
                </a:solidFill>
                <a:effectLst/>
                <a:uLnTx/>
                <a:uFillTx/>
                <a:latin typeface="Arial"/>
                <a:ea typeface="+mn-ea"/>
                <a:cs typeface="Arial"/>
              </a:rPr>
              <a:t>Massachusetts, United</a:t>
            </a:r>
            <a:r>
              <a:rPr kumimoji="0" sz="1550" b="0" i="0" u="none" strike="noStrike" kern="0" cap="none" spc="20" normalizeH="0" baseline="0" noProof="0" dirty="0">
                <a:ln>
                  <a:noFill/>
                </a:ln>
                <a:solidFill>
                  <a:srgbClr val="464252"/>
                </a:solidFill>
                <a:effectLst/>
                <a:uLnTx/>
                <a:uFillTx/>
                <a:latin typeface="Arial"/>
                <a:ea typeface="+mn-ea"/>
                <a:cs typeface="Arial"/>
              </a:rPr>
              <a:t> </a:t>
            </a:r>
            <a:r>
              <a:rPr kumimoji="0" sz="1550" b="0" i="0" u="none" strike="noStrike" kern="0" cap="none" spc="-10" normalizeH="0" baseline="0" noProof="0" dirty="0">
                <a:ln>
                  <a:noFill/>
                </a:ln>
                <a:solidFill>
                  <a:srgbClr val="464252"/>
                </a:solidFill>
                <a:effectLst/>
                <a:uLnTx/>
                <a:uFillTx/>
                <a:latin typeface="Arial"/>
                <a:ea typeface="+mn-ea"/>
                <a:cs typeface="Arial"/>
              </a:rPr>
              <a:t>States.</a:t>
            </a:r>
            <a:endParaRPr kumimoji="0" sz="155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ts val="315"/>
              </a:spcBef>
              <a:spcAft>
                <a:spcPts val="0"/>
              </a:spcAft>
              <a:buClrTx/>
              <a:buSzTx/>
              <a:buFontTx/>
              <a:buNone/>
              <a:tabLst/>
              <a:defRPr/>
            </a:pPr>
            <a:endParaRPr kumimoji="0" sz="1550" b="0" i="0" u="none" strike="noStrike" kern="0" cap="none" spc="0" normalizeH="0" baseline="0" noProof="0" dirty="0">
              <a:ln>
                <a:noFill/>
              </a:ln>
              <a:solidFill>
                <a:sysClr val="windowText" lastClr="000000"/>
              </a:solidFill>
              <a:effectLst/>
              <a:uLnTx/>
              <a:uFillTx/>
              <a:latin typeface="Arial"/>
              <a:ea typeface="+mn-ea"/>
              <a:cs typeface="Arial"/>
            </a:endParaRPr>
          </a:p>
          <a:p>
            <a:pPr marL="312293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0" cap="none" spc="-35" normalizeH="0" baseline="0" noProof="0" dirty="0">
                <a:ln>
                  <a:noFill/>
                </a:ln>
                <a:solidFill>
                  <a:srgbClr val="464252"/>
                </a:solidFill>
                <a:effectLst/>
                <a:uLnTx/>
                <a:uFillTx/>
                <a:latin typeface="Arial"/>
                <a:ea typeface="+mn-ea"/>
                <a:cs typeface="Arial"/>
              </a:rPr>
              <a:t>Presented </a:t>
            </a:r>
            <a:r>
              <a:rPr kumimoji="0" sz="1400" b="0" i="0" u="none" strike="noStrike" kern="0" cap="none" spc="-25" normalizeH="0" baseline="0" noProof="0" dirty="0">
                <a:ln>
                  <a:noFill/>
                </a:ln>
                <a:solidFill>
                  <a:srgbClr val="464252"/>
                </a:solidFill>
                <a:effectLst/>
                <a:uLnTx/>
                <a:uFillTx/>
                <a:latin typeface="Arial"/>
                <a:ea typeface="+mn-ea"/>
                <a:cs typeface="Arial"/>
              </a:rPr>
              <a:t>at</a:t>
            </a:r>
            <a:r>
              <a:rPr kumimoji="0" sz="1400" b="0" i="0" u="none" strike="noStrike" kern="0" cap="none" spc="-75" normalizeH="0" baseline="0" noProof="0" dirty="0">
                <a:ln>
                  <a:noFill/>
                </a:ln>
                <a:solidFill>
                  <a:srgbClr val="464252"/>
                </a:solidFill>
                <a:effectLst/>
                <a:uLnTx/>
                <a:uFillTx/>
                <a:latin typeface="Arial"/>
                <a:ea typeface="+mn-ea"/>
                <a:cs typeface="Arial"/>
              </a:rPr>
              <a:t> </a:t>
            </a:r>
            <a:r>
              <a:rPr kumimoji="0" sz="1400" b="0" i="0" u="none" strike="noStrike" kern="0" cap="none" spc="0" normalizeH="0" baseline="0" noProof="0" dirty="0">
                <a:ln>
                  <a:noFill/>
                </a:ln>
                <a:solidFill>
                  <a:srgbClr val="464252"/>
                </a:solidFill>
                <a:effectLst/>
                <a:uLnTx/>
                <a:uFillTx/>
                <a:latin typeface="Arial"/>
                <a:ea typeface="+mn-ea"/>
                <a:cs typeface="Arial"/>
              </a:rPr>
              <a:t>the</a:t>
            </a:r>
            <a:r>
              <a:rPr kumimoji="0" sz="1400" b="0" i="0" u="none" strike="noStrike" kern="0" cap="none" spc="-145" normalizeH="0" baseline="0" noProof="0" dirty="0">
                <a:ln>
                  <a:noFill/>
                </a:ln>
                <a:solidFill>
                  <a:srgbClr val="464252"/>
                </a:solidFill>
                <a:effectLst/>
                <a:uLnTx/>
                <a:uFillTx/>
                <a:latin typeface="Arial"/>
                <a:ea typeface="+mn-ea"/>
                <a:cs typeface="Arial"/>
              </a:rPr>
              <a:t> </a:t>
            </a:r>
            <a:r>
              <a:rPr kumimoji="0" sz="1400" b="0" i="0" u="none" strike="noStrike" kern="0" cap="none" spc="0" normalizeH="0" baseline="0" noProof="0" dirty="0">
                <a:ln>
                  <a:noFill/>
                </a:ln>
                <a:solidFill>
                  <a:srgbClr val="464252"/>
                </a:solidFill>
                <a:effectLst/>
                <a:uLnTx/>
                <a:uFillTx/>
                <a:latin typeface="Arial"/>
                <a:ea typeface="+mn-ea"/>
                <a:cs typeface="Arial"/>
              </a:rPr>
              <a:t>67</a:t>
            </a:r>
            <a:r>
              <a:rPr kumimoji="0" sz="1350" b="0" i="0" u="none" strike="noStrike" kern="0" cap="none" spc="0" normalizeH="0" baseline="27777" noProof="0" dirty="0">
                <a:ln>
                  <a:noFill/>
                </a:ln>
                <a:solidFill>
                  <a:srgbClr val="464252"/>
                </a:solidFill>
                <a:effectLst/>
                <a:uLnTx/>
                <a:uFillTx/>
                <a:latin typeface="Arial"/>
                <a:ea typeface="+mn-ea"/>
                <a:cs typeface="Arial"/>
              </a:rPr>
              <a:t>th</a:t>
            </a:r>
            <a:r>
              <a:rPr kumimoji="0" sz="1350" b="0" i="0" u="none" strike="noStrike" kern="0" cap="none" spc="127" normalizeH="0" baseline="27777" noProof="0" dirty="0">
                <a:ln>
                  <a:noFill/>
                </a:ln>
                <a:solidFill>
                  <a:srgbClr val="464252"/>
                </a:solidFill>
                <a:effectLst/>
                <a:uLnTx/>
                <a:uFillTx/>
                <a:latin typeface="Arial"/>
                <a:ea typeface="+mn-ea"/>
                <a:cs typeface="Arial"/>
              </a:rPr>
              <a:t> </a:t>
            </a:r>
            <a:r>
              <a:rPr kumimoji="0" sz="1400" b="0" i="0" u="none" strike="noStrike" kern="0" cap="none" spc="-114" normalizeH="0" baseline="0" noProof="0" dirty="0">
                <a:ln>
                  <a:noFill/>
                </a:ln>
                <a:solidFill>
                  <a:srgbClr val="464252"/>
                </a:solidFill>
                <a:effectLst/>
                <a:uLnTx/>
                <a:uFillTx/>
                <a:latin typeface="Arial"/>
                <a:ea typeface="+mn-ea"/>
                <a:cs typeface="Arial"/>
              </a:rPr>
              <a:t>ASH</a:t>
            </a:r>
            <a:r>
              <a:rPr kumimoji="0" sz="1400" b="0" i="0" u="none" strike="noStrike" kern="0" cap="none" spc="-100" normalizeH="0" baseline="0" noProof="0" dirty="0">
                <a:ln>
                  <a:noFill/>
                </a:ln>
                <a:solidFill>
                  <a:srgbClr val="464252"/>
                </a:solidFill>
                <a:effectLst/>
                <a:uLnTx/>
                <a:uFillTx/>
                <a:latin typeface="Arial"/>
                <a:ea typeface="+mn-ea"/>
                <a:cs typeface="Arial"/>
              </a:rPr>
              <a:t> </a:t>
            </a:r>
            <a:r>
              <a:rPr kumimoji="0" sz="1400" b="0" i="0" u="none" strike="noStrike" kern="0" cap="none" spc="-10" normalizeH="0" baseline="0" noProof="0" dirty="0">
                <a:ln>
                  <a:noFill/>
                </a:ln>
                <a:solidFill>
                  <a:srgbClr val="464252"/>
                </a:solidFill>
                <a:effectLst/>
                <a:uLnTx/>
                <a:uFillTx/>
                <a:latin typeface="Arial"/>
                <a:ea typeface="+mn-ea"/>
                <a:cs typeface="Arial"/>
              </a:rPr>
              <a:t>Annual</a:t>
            </a:r>
            <a:r>
              <a:rPr kumimoji="0" sz="1400" b="0" i="0" u="none" strike="noStrike" kern="0" cap="none" spc="-140" normalizeH="0" baseline="0" noProof="0" dirty="0">
                <a:ln>
                  <a:noFill/>
                </a:ln>
                <a:solidFill>
                  <a:srgbClr val="464252"/>
                </a:solidFill>
                <a:effectLst/>
                <a:uLnTx/>
                <a:uFillTx/>
                <a:latin typeface="Arial"/>
                <a:ea typeface="+mn-ea"/>
                <a:cs typeface="Arial"/>
              </a:rPr>
              <a:t> </a:t>
            </a:r>
            <a:r>
              <a:rPr kumimoji="0" sz="1400" b="0" i="0" u="none" strike="noStrike" kern="0" cap="none" spc="-35" normalizeH="0" baseline="0" noProof="0" dirty="0">
                <a:ln>
                  <a:noFill/>
                </a:ln>
                <a:solidFill>
                  <a:srgbClr val="464252"/>
                </a:solidFill>
                <a:effectLst/>
                <a:uLnTx/>
                <a:uFillTx/>
                <a:latin typeface="Arial"/>
                <a:ea typeface="+mn-ea"/>
                <a:cs typeface="Arial"/>
              </a:rPr>
              <a:t>Meeting</a:t>
            </a:r>
            <a:r>
              <a:rPr kumimoji="0" sz="1400" b="0" i="0" u="none" strike="noStrike" kern="0" cap="none" spc="-70" normalizeH="0" baseline="0" noProof="0" dirty="0">
                <a:ln>
                  <a:noFill/>
                </a:ln>
                <a:solidFill>
                  <a:srgbClr val="464252"/>
                </a:solidFill>
                <a:effectLst/>
                <a:uLnTx/>
                <a:uFillTx/>
                <a:latin typeface="Arial"/>
                <a:ea typeface="+mn-ea"/>
                <a:cs typeface="Arial"/>
              </a:rPr>
              <a:t> </a:t>
            </a:r>
            <a:r>
              <a:rPr kumimoji="0" sz="1400" b="0" i="0" u="none" strike="noStrike" kern="0" cap="none" spc="0" normalizeH="0" baseline="0" noProof="0" dirty="0">
                <a:ln>
                  <a:noFill/>
                </a:ln>
                <a:solidFill>
                  <a:srgbClr val="464252"/>
                </a:solidFill>
                <a:effectLst/>
                <a:uLnTx/>
                <a:uFillTx/>
                <a:latin typeface="Arial"/>
                <a:ea typeface="+mn-ea"/>
                <a:cs typeface="Arial"/>
              </a:rPr>
              <a:t>and</a:t>
            </a:r>
            <a:r>
              <a:rPr kumimoji="0" sz="1400" b="0" i="0" u="none" strike="noStrike" kern="0" cap="none" spc="-114" normalizeH="0" baseline="0" noProof="0" dirty="0">
                <a:ln>
                  <a:noFill/>
                </a:ln>
                <a:solidFill>
                  <a:srgbClr val="464252"/>
                </a:solidFill>
                <a:effectLst/>
                <a:uLnTx/>
                <a:uFillTx/>
                <a:latin typeface="Arial"/>
                <a:ea typeface="+mn-ea"/>
                <a:cs typeface="Arial"/>
              </a:rPr>
              <a:t> </a:t>
            </a:r>
            <a:r>
              <a:rPr kumimoji="0" sz="1400" b="0" i="0" u="none" strike="noStrike" kern="0" cap="none" spc="-25" normalizeH="0" baseline="0" noProof="0" dirty="0">
                <a:ln>
                  <a:noFill/>
                </a:ln>
                <a:solidFill>
                  <a:srgbClr val="464252"/>
                </a:solidFill>
                <a:effectLst/>
                <a:uLnTx/>
                <a:uFillTx/>
                <a:latin typeface="Arial"/>
                <a:ea typeface="+mn-ea"/>
                <a:cs typeface="Arial"/>
              </a:rPr>
              <a:t>Exposition;</a:t>
            </a:r>
            <a:r>
              <a:rPr kumimoji="0" sz="1400" b="0" i="0" u="none" strike="noStrike" kern="0" cap="none" spc="-95" normalizeH="0" baseline="0" noProof="0" dirty="0">
                <a:ln>
                  <a:noFill/>
                </a:ln>
                <a:solidFill>
                  <a:srgbClr val="464252"/>
                </a:solidFill>
                <a:effectLst/>
                <a:uLnTx/>
                <a:uFillTx/>
                <a:latin typeface="Arial"/>
                <a:ea typeface="+mn-ea"/>
                <a:cs typeface="Arial"/>
              </a:rPr>
              <a:t> </a:t>
            </a:r>
            <a:r>
              <a:rPr kumimoji="0" sz="1400" b="0" i="0" u="none" strike="noStrike" kern="0" cap="none" spc="0" normalizeH="0" baseline="0" noProof="0" dirty="0">
                <a:ln>
                  <a:noFill/>
                </a:ln>
                <a:solidFill>
                  <a:srgbClr val="464252"/>
                </a:solidFill>
                <a:effectLst/>
                <a:uLnTx/>
                <a:uFillTx/>
                <a:latin typeface="Arial"/>
                <a:ea typeface="+mn-ea"/>
                <a:cs typeface="Arial"/>
              </a:rPr>
              <a:t>December</a:t>
            </a:r>
            <a:r>
              <a:rPr kumimoji="0" sz="1400" b="0" i="0" u="none" strike="noStrike" kern="0" cap="none" spc="240" normalizeH="0" baseline="0" noProof="0" dirty="0">
                <a:ln>
                  <a:noFill/>
                </a:ln>
                <a:solidFill>
                  <a:srgbClr val="464252"/>
                </a:solidFill>
                <a:effectLst/>
                <a:uLnTx/>
                <a:uFillTx/>
                <a:latin typeface="Arial"/>
                <a:ea typeface="+mn-ea"/>
                <a:cs typeface="Arial"/>
              </a:rPr>
              <a:t> </a:t>
            </a:r>
            <a:r>
              <a:rPr kumimoji="0" sz="1400" b="0" i="0" u="none" strike="noStrike" kern="0" cap="none" spc="-40" normalizeH="0" baseline="0" noProof="0" dirty="0">
                <a:ln>
                  <a:noFill/>
                </a:ln>
                <a:solidFill>
                  <a:srgbClr val="464252"/>
                </a:solidFill>
                <a:effectLst/>
                <a:uLnTx/>
                <a:uFillTx/>
                <a:latin typeface="Arial"/>
                <a:ea typeface="+mn-ea"/>
                <a:cs typeface="Arial"/>
              </a:rPr>
              <a:t>6-</a:t>
            </a:r>
            <a:r>
              <a:rPr kumimoji="0" sz="1400" b="0" i="0" u="none" strike="noStrike" kern="0" cap="none" spc="-10" normalizeH="0" baseline="0" noProof="0" dirty="0">
                <a:ln>
                  <a:noFill/>
                </a:ln>
                <a:solidFill>
                  <a:srgbClr val="464252"/>
                </a:solidFill>
                <a:effectLst/>
                <a:uLnTx/>
                <a:uFillTx/>
                <a:latin typeface="Arial"/>
                <a:ea typeface="+mn-ea"/>
                <a:cs typeface="Arial"/>
              </a:rPr>
              <a:t>9,</a:t>
            </a:r>
            <a:r>
              <a:rPr kumimoji="0" sz="1400" b="0" i="0" u="none" strike="noStrike" kern="0" cap="none" spc="-95" normalizeH="0" baseline="0" noProof="0" dirty="0">
                <a:ln>
                  <a:noFill/>
                </a:ln>
                <a:solidFill>
                  <a:srgbClr val="464252"/>
                </a:solidFill>
                <a:effectLst/>
                <a:uLnTx/>
                <a:uFillTx/>
                <a:latin typeface="Arial"/>
                <a:ea typeface="+mn-ea"/>
                <a:cs typeface="Arial"/>
              </a:rPr>
              <a:t> </a:t>
            </a:r>
            <a:r>
              <a:rPr kumimoji="0" sz="1400" b="0" i="0" u="none" strike="noStrike" kern="0" cap="none" spc="-30" normalizeH="0" baseline="0" noProof="0" dirty="0">
                <a:ln>
                  <a:noFill/>
                </a:ln>
                <a:solidFill>
                  <a:srgbClr val="464252"/>
                </a:solidFill>
                <a:effectLst/>
                <a:uLnTx/>
                <a:uFillTx/>
                <a:latin typeface="Arial"/>
                <a:ea typeface="+mn-ea"/>
                <a:cs typeface="Arial"/>
              </a:rPr>
              <a:t>2025;</a:t>
            </a:r>
            <a:r>
              <a:rPr kumimoji="0" sz="1400" b="0" i="0" u="none" strike="noStrike" kern="0" cap="none" spc="-95" normalizeH="0" baseline="0" noProof="0" dirty="0">
                <a:ln>
                  <a:noFill/>
                </a:ln>
                <a:solidFill>
                  <a:srgbClr val="464252"/>
                </a:solidFill>
                <a:effectLst/>
                <a:uLnTx/>
                <a:uFillTx/>
                <a:latin typeface="Arial"/>
                <a:ea typeface="+mn-ea"/>
                <a:cs typeface="Arial"/>
              </a:rPr>
              <a:t> </a:t>
            </a:r>
            <a:r>
              <a:rPr kumimoji="0" sz="1400" b="0" i="0" u="none" strike="noStrike" kern="0" cap="none" spc="-10" normalizeH="0" baseline="0" noProof="0" dirty="0">
                <a:ln>
                  <a:noFill/>
                </a:ln>
                <a:solidFill>
                  <a:srgbClr val="464252"/>
                </a:solidFill>
                <a:effectLst/>
                <a:uLnTx/>
                <a:uFillTx/>
                <a:latin typeface="Arial"/>
                <a:ea typeface="+mn-ea"/>
                <a:cs typeface="Arial"/>
              </a:rPr>
              <a:t>Orlando,</a:t>
            </a:r>
            <a:r>
              <a:rPr kumimoji="0" sz="1400" b="0" i="0" u="none" strike="noStrike" kern="0" cap="none" spc="-100" normalizeH="0" baseline="0" noProof="0" dirty="0">
                <a:ln>
                  <a:noFill/>
                </a:ln>
                <a:solidFill>
                  <a:srgbClr val="464252"/>
                </a:solidFill>
                <a:effectLst/>
                <a:uLnTx/>
                <a:uFillTx/>
                <a:latin typeface="Arial"/>
                <a:ea typeface="+mn-ea"/>
                <a:cs typeface="Arial"/>
              </a:rPr>
              <a:t> </a:t>
            </a:r>
            <a:r>
              <a:rPr kumimoji="0" sz="1400" b="0" i="0" u="none" strike="noStrike" kern="0" cap="none" spc="-75" normalizeH="0" baseline="0" noProof="0" dirty="0">
                <a:ln>
                  <a:noFill/>
                </a:ln>
                <a:solidFill>
                  <a:srgbClr val="464252"/>
                </a:solidFill>
                <a:effectLst/>
                <a:uLnTx/>
                <a:uFillTx/>
                <a:latin typeface="Arial"/>
                <a:ea typeface="+mn-ea"/>
                <a:cs typeface="Arial"/>
              </a:rPr>
              <a:t>FL,</a:t>
            </a:r>
            <a:r>
              <a:rPr kumimoji="0" sz="1400" b="0" i="0" u="none" strike="noStrike" kern="0" cap="none" spc="-95" normalizeH="0" baseline="0" noProof="0" dirty="0">
                <a:ln>
                  <a:noFill/>
                </a:ln>
                <a:solidFill>
                  <a:srgbClr val="464252"/>
                </a:solidFill>
                <a:effectLst/>
                <a:uLnTx/>
                <a:uFillTx/>
                <a:latin typeface="Arial"/>
                <a:ea typeface="+mn-ea"/>
                <a:cs typeface="Arial"/>
              </a:rPr>
              <a:t> </a:t>
            </a:r>
            <a:r>
              <a:rPr kumimoji="0" sz="1400" b="0" i="0" u="none" strike="noStrike" kern="0" cap="none" spc="-20" normalizeH="0" baseline="0" noProof="0" dirty="0">
                <a:ln>
                  <a:noFill/>
                </a:ln>
                <a:solidFill>
                  <a:srgbClr val="464252"/>
                </a:solidFill>
                <a:effectLst/>
                <a:uLnTx/>
                <a:uFillTx/>
                <a:latin typeface="Arial"/>
                <a:ea typeface="+mn-ea"/>
                <a:cs typeface="Arial"/>
              </a:rPr>
              <a:t>USA.</a:t>
            </a:r>
            <a:endParaRPr kumimoji="0" sz="14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6" name="object 6"/>
          <p:cNvSpPr/>
          <p:nvPr/>
        </p:nvSpPr>
        <p:spPr>
          <a:xfrm>
            <a:off x="2381250" y="4381500"/>
            <a:ext cx="978535" cy="0"/>
          </a:xfrm>
          <a:custGeom>
            <a:avLst/>
            <a:gdLst/>
            <a:ahLst/>
            <a:cxnLst/>
            <a:rect l="l" t="t" r="r" b="b"/>
            <a:pathLst>
              <a:path w="978535">
                <a:moveTo>
                  <a:pt x="0" y="0"/>
                </a:moveTo>
                <a:lnTo>
                  <a:pt x="978153" y="0"/>
                </a:lnTo>
              </a:path>
            </a:pathLst>
          </a:custGeom>
          <a:ln w="19050">
            <a:solidFill>
              <a:srgbClr val="46425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7ECC3D69-12FB-90C6-378F-B27F51D85CFF}"/>
              </a:ext>
            </a:extLst>
          </p:cNvPr>
          <p:cNvSpPr txBox="1"/>
          <p:nvPr/>
        </p:nvSpPr>
        <p:spPr>
          <a:xfrm>
            <a:off x="263352" y="6165304"/>
            <a:ext cx="2808312" cy="646331"/>
          </a:xfrm>
          <a:prstGeom prst="rect">
            <a:avLst/>
          </a:prstGeom>
          <a:solidFill>
            <a:srgbClr val="FFFFFF"/>
          </a:solidFill>
        </p:spPr>
        <p:txBody>
          <a:bodyPr wrap="square" rtlCol="0">
            <a:spAutoFit/>
          </a:bodyPr>
          <a:lstStyle/>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7675" y="1304925"/>
            <a:ext cx="5191125" cy="4276725"/>
          </a:xfrm>
          <a:custGeom>
            <a:avLst/>
            <a:gdLst/>
            <a:ahLst/>
            <a:cxnLst/>
            <a:rect l="l" t="t" r="r" b="b"/>
            <a:pathLst>
              <a:path w="5191125" h="4276725">
                <a:moveTo>
                  <a:pt x="4970907" y="0"/>
                </a:moveTo>
                <a:lnTo>
                  <a:pt x="85229" y="0"/>
                </a:lnTo>
                <a:lnTo>
                  <a:pt x="52056" y="6689"/>
                </a:lnTo>
                <a:lnTo>
                  <a:pt x="24965" y="24939"/>
                </a:lnTo>
                <a:lnTo>
                  <a:pt x="6698" y="52024"/>
                </a:lnTo>
                <a:lnTo>
                  <a:pt x="0" y="85216"/>
                </a:lnTo>
                <a:lnTo>
                  <a:pt x="0" y="4191508"/>
                </a:lnTo>
                <a:lnTo>
                  <a:pt x="6698" y="4224700"/>
                </a:lnTo>
                <a:lnTo>
                  <a:pt x="24965" y="4251785"/>
                </a:lnTo>
                <a:lnTo>
                  <a:pt x="52056" y="4270035"/>
                </a:lnTo>
                <a:lnTo>
                  <a:pt x="85229" y="4276725"/>
                </a:lnTo>
                <a:lnTo>
                  <a:pt x="4970907" y="4276725"/>
                </a:lnTo>
                <a:lnTo>
                  <a:pt x="5015300" y="4272252"/>
                </a:lnTo>
                <a:lnTo>
                  <a:pt x="5056643" y="4259425"/>
                </a:lnTo>
                <a:lnTo>
                  <a:pt x="5094051" y="4239126"/>
                </a:lnTo>
                <a:lnTo>
                  <a:pt x="5126640" y="4212240"/>
                </a:lnTo>
                <a:lnTo>
                  <a:pt x="5153526" y="4179651"/>
                </a:lnTo>
                <a:lnTo>
                  <a:pt x="5173825" y="4142243"/>
                </a:lnTo>
                <a:lnTo>
                  <a:pt x="5186652" y="4100900"/>
                </a:lnTo>
                <a:lnTo>
                  <a:pt x="5191125" y="4056506"/>
                </a:lnTo>
                <a:lnTo>
                  <a:pt x="5191125" y="220217"/>
                </a:lnTo>
                <a:lnTo>
                  <a:pt x="5186652" y="175824"/>
                </a:lnTo>
                <a:lnTo>
                  <a:pt x="5173825" y="134481"/>
                </a:lnTo>
                <a:lnTo>
                  <a:pt x="5153526" y="97073"/>
                </a:lnTo>
                <a:lnTo>
                  <a:pt x="5126640" y="64484"/>
                </a:lnTo>
                <a:lnTo>
                  <a:pt x="5094051" y="37598"/>
                </a:lnTo>
                <a:lnTo>
                  <a:pt x="5056643" y="17299"/>
                </a:lnTo>
                <a:lnTo>
                  <a:pt x="5015300" y="4472"/>
                </a:lnTo>
                <a:lnTo>
                  <a:pt x="4970907" y="0"/>
                </a:lnTo>
                <a:close/>
              </a:path>
            </a:pathLst>
          </a:custGeom>
          <a:solidFill>
            <a:srgbClr val="F1F1F1">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3" name="object 3"/>
          <p:cNvGrpSpPr/>
          <p:nvPr/>
        </p:nvGrpSpPr>
        <p:grpSpPr>
          <a:xfrm>
            <a:off x="5867400" y="1304925"/>
            <a:ext cx="5876925" cy="4276725"/>
            <a:chOff x="5867400" y="1304925"/>
            <a:chExt cx="5876925" cy="4276725"/>
          </a:xfrm>
        </p:grpSpPr>
        <p:sp>
          <p:nvSpPr>
            <p:cNvPr id="4" name="object 4"/>
            <p:cNvSpPr/>
            <p:nvPr/>
          </p:nvSpPr>
          <p:spPr>
            <a:xfrm>
              <a:off x="5867400" y="1304925"/>
              <a:ext cx="5876925" cy="4276725"/>
            </a:xfrm>
            <a:custGeom>
              <a:avLst/>
              <a:gdLst/>
              <a:ahLst/>
              <a:cxnLst/>
              <a:rect l="l" t="t" r="r" b="b"/>
              <a:pathLst>
                <a:path w="5876925" h="4276725">
                  <a:moveTo>
                    <a:pt x="5725541" y="0"/>
                  </a:moveTo>
                  <a:lnTo>
                    <a:pt x="181228" y="0"/>
                  </a:lnTo>
                  <a:lnTo>
                    <a:pt x="133056" y="6474"/>
                  </a:lnTo>
                  <a:lnTo>
                    <a:pt x="89765" y="24746"/>
                  </a:lnTo>
                  <a:lnTo>
                    <a:pt x="53086" y="53086"/>
                  </a:lnTo>
                  <a:lnTo>
                    <a:pt x="24746" y="89765"/>
                  </a:lnTo>
                  <a:lnTo>
                    <a:pt x="6474" y="133056"/>
                  </a:lnTo>
                  <a:lnTo>
                    <a:pt x="0" y="181228"/>
                  </a:lnTo>
                  <a:lnTo>
                    <a:pt x="0" y="4095496"/>
                  </a:lnTo>
                  <a:lnTo>
                    <a:pt x="6474" y="4143668"/>
                  </a:lnTo>
                  <a:lnTo>
                    <a:pt x="24746" y="4186959"/>
                  </a:lnTo>
                  <a:lnTo>
                    <a:pt x="53086" y="4223639"/>
                  </a:lnTo>
                  <a:lnTo>
                    <a:pt x="89765" y="4251978"/>
                  </a:lnTo>
                  <a:lnTo>
                    <a:pt x="133056" y="4270250"/>
                  </a:lnTo>
                  <a:lnTo>
                    <a:pt x="181228" y="4276725"/>
                  </a:lnTo>
                  <a:lnTo>
                    <a:pt x="5725541" y="4276725"/>
                  </a:lnTo>
                  <a:lnTo>
                    <a:pt x="5773374" y="4269003"/>
                  </a:lnTo>
                  <a:lnTo>
                    <a:pt x="5814928" y="4247504"/>
                  </a:lnTo>
                  <a:lnTo>
                    <a:pt x="5847704" y="4214728"/>
                  </a:lnTo>
                  <a:lnTo>
                    <a:pt x="5869203" y="4173174"/>
                  </a:lnTo>
                  <a:lnTo>
                    <a:pt x="5876925" y="4125341"/>
                  </a:lnTo>
                  <a:lnTo>
                    <a:pt x="5876925" y="151384"/>
                  </a:lnTo>
                  <a:lnTo>
                    <a:pt x="5869203" y="103550"/>
                  </a:lnTo>
                  <a:lnTo>
                    <a:pt x="5847704" y="61996"/>
                  </a:lnTo>
                  <a:lnTo>
                    <a:pt x="5814928" y="29220"/>
                  </a:lnTo>
                  <a:lnTo>
                    <a:pt x="5773374" y="7721"/>
                  </a:lnTo>
                  <a:lnTo>
                    <a:pt x="5725541" y="0"/>
                  </a:lnTo>
                  <a:close/>
                </a:path>
              </a:pathLst>
            </a:custGeom>
            <a:solidFill>
              <a:srgbClr val="8D86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6219825" y="2362200"/>
              <a:ext cx="3067050" cy="3028950"/>
            </a:xfrm>
            <a:prstGeom prst="rect">
              <a:avLst/>
            </a:prstGeom>
          </p:spPr>
        </p:pic>
      </p:grpSp>
      <p:sp>
        <p:nvSpPr>
          <p:cNvPr id="6" name="object 6" descr="$PPTXTitle"/>
          <p:cNvSpPr txBox="1">
            <a:spLocks noGrp="1"/>
          </p:cNvSpPr>
          <p:nvPr>
            <p:ph type="title"/>
          </p:nvPr>
        </p:nvSpPr>
        <p:spPr>
          <a:xfrm>
            <a:off x="419734" y="266699"/>
            <a:ext cx="10979785" cy="956944"/>
          </a:xfrm>
          <a:prstGeom prst="rect">
            <a:avLst/>
          </a:prstGeom>
        </p:spPr>
        <p:txBody>
          <a:bodyPr vert="horz" wrap="square" lIns="0" tIns="16510" rIns="0" bIns="0" rtlCol="0">
            <a:spAutoFit/>
          </a:bodyPr>
          <a:lstStyle/>
          <a:p>
            <a:pPr marL="12700">
              <a:lnSpc>
                <a:spcPts val="3650"/>
              </a:lnSpc>
              <a:spcBef>
                <a:spcPts val="130"/>
              </a:spcBef>
            </a:pPr>
            <a:r>
              <a:rPr spc="-220" dirty="0"/>
              <a:t>KLN-</a:t>
            </a:r>
            <a:r>
              <a:rPr spc="-85" dirty="0"/>
              <a:t>1010:</a:t>
            </a:r>
            <a:r>
              <a:rPr spc="-170" dirty="0"/>
              <a:t> </a:t>
            </a:r>
            <a:r>
              <a:rPr dirty="0"/>
              <a:t>a</a:t>
            </a:r>
            <a:r>
              <a:rPr spc="-225" dirty="0"/>
              <a:t> </a:t>
            </a:r>
            <a:r>
              <a:rPr spc="-50" dirty="0"/>
              <a:t>modified</a:t>
            </a:r>
            <a:r>
              <a:rPr spc="-265" dirty="0"/>
              <a:t> </a:t>
            </a:r>
            <a:r>
              <a:rPr spc="-275" dirty="0"/>
              <a:t>LVV</a:t>
            </a:r>
            <a:r>
              <a:rPr spc="-215" dirty="0"/>
              <a:t> </a:t>
            </a:r>
            <a:r>
              <a:rPr spc="-120" dirty="0"/>
              <a:t>generating</a:t>
            </a:r>
            <a:r>
              <a:rPr spc="-170" dirty="0"/>
              <a:t> </a:t>
            </a:r>
            <a:r>
              <a:rPr spc="-10" dirty="0"/>
              <a:t>anti-</a:t>
            </a:r>
            <a:r>
              <a:rPr spc="-200" dirty="0"/>
              <a:t>BCMA</a:t>
            </a:r>
            <a:r>
              <a:rPr spc="-225" dirty="0"/>
              <a:t> CAR-</a:t>
            </a:r>
            <a:r>
              <a:rPr spc="-335" dirty="0"/>
              <a:t>T</a:t>
            </a:r>
            <a:r>
              <a:rPr spc="-229" dirty="0"/>
              <a:t> </a:t>
            </a:r>
            <a:r>
              <a:rPr spc="-10" dirty="0"/>
              <a:t>cells</a:t>
            </a:r>
          </a:p>
          <a:p>
            <a:pPr marL="12700">
              <a:lnSpc>
                <a:spcPts val="3650"/>
              </a:lnSpc>
            </a:pPr>
            <a:r>
              <a:rPr i="1" spc="-90" dirty="0">
                <a:latin typeface="Arial"/>
                <a:cs typeface="Arial"/>
              </a:rPr>
              <a:t>in</a:t>
            </a:r>
            <a:r>
              <a:rPr i="1" spc="-210" dirty="0">
                <a:latin typeface="Arial"/>
                <a:cs typeface="Arial"/>
              </a:rPr>
              <a:t> </a:t>
            </a:r>
            <a:r>
              <a:rPr i="1" spc="-20" dirty="0">
                <a:latin typeface="Arial"/>
                <a:cs typeface="Arial"/>
              </a:rPr>
              <a:t>vivo</a:t>
            </a:r>
          </a:p>
        </p:txBody>
      </p:sp>
      <p:sp>
        <p:nvSpPr>
          <p:cNvPr id="7" name="object 7"/>
          <p:cNvSpPr txBox="1"/>
          <p:nvPr/>
        </p:nvSpPr>
        <p:spPr>
          <a:xfrm>
            <a:off x="410844" y="5674359"/>
            <a:ext cx="10371455" cy="390525"/>
          </a:xfrm>
          <a:prstGeom prst="rect">
            <a:avLst/>
          </a:prstGeom>
        </p:spPr>
        <p:txBody>
          <a:bodyPr vert="horz" wrap="square" lIns="0" tIns="15875" rIns="0" bIns="0" rtlCol="0">
            <a:spAutoFit/>
          </a:bodyPr>
          <a:lstStyle/>
          <a:p>
            <a:pPr marL="38100" marR="0" lvl="0" indent="0" algn="l" defTabSz="914400" rtl="0" eaLnBrk="1" fontAlgn="auto" latinLnBrk="0" hangingPunct="1">
              <a:lnSpc>
                <a:spcPts val="894"/>
              </a:lnSpc>
              <a:spcBef>
                <a:spcPts val="125"/>
              </a:spcBef>
              <a:spcAft>
                <a:spcPts val="0"/>
              </a:spcAft>
              <a:buClrTx/>
              <a:buSzTx/>
              <a:buFontTx/>
              <a:buNone/>
              <a:tabLst/>
              <a:defRPr/>
            </a:pPr>
            <a:r>
              <a:rPr kumimoji="0" sz="800" b="0" i="0" u="none" strike="noStrike" kern="0" cap="none" spc="-40" normalizeH="0" baseline="0" noProof="0" dirty="0">
                <a:ln>
                  <a:noFill/>
                </a:ln>
                <a:solidFill>
                  <a:srgbClr val="464252"/>
                </a:solidFill>
                <a:effectLst/>
                <a:uLnTx/>
                <a:uFillTx/>
                <a:latin typeface="Arial"/>
                <a:ea typeface="+mn-ea"/>
                <a:cs typeface="Arial"/>
              </a:rPr>
              <a:t>BCMA,</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anti–B-</a:t>
            </a:r>
            <a:r>
              <a:rPr kumimoji="0" sz="800" b="0" i="0" u="none" strike="noStrike" kern="0" cap="none" spc="0" normalizeH="0" baseline="0" noProof="0" dirty="0">
                <a:ln>
                  <a:noFill/>
                </a:ln>
                <a:solidFill>
                  <a:srgbClr val="464252"/>
                </a:solidFill>
                <a:effectLst/>
                <a:uLnTx/>
                <a:uFillTx/>
                <a:latin typeface="Arial"/>
                <a:ea typeface="+mn-ea"/>
                <a:cs typeface="Arial"/>
              </a:rPr>
              <a:t>cell</a:t>
            </a:r>
            <a:r>
              <a:rPr kumimoji="0" sz="800" b="0" i="0" u="none" strike="noStrike" kern="0" cap="none" spc="-1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maturation</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antigen;</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55" normalizeH="0" baseline="0" noProof="0" dirty="0">
                <a:ln>
                  <a:noFill/>
                </a:ln>
                <a:solidFill>
                  <a:srgbClr val="464252"/>
                </a:solidFill>
                <a:effectLst/>
                <a:uLnTx/>
                <a:uFillTx/>
                <a:latin typeface="Arial"/>
                <a:ea typeface="+mn-ea"/>
                <a:cs typeface="Arial"/>
              </a:rPr>
              <a:t>CAR,</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chimeric</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antigen</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receptor;</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35" normalizeH="0" baseline="0" noProof="0" dirty="0">
                <a:ln>
                  <a:noFill/>
                </a:ln>
                <a:solidFill>
                  <a:srgbClr val="464252"/>
                </a:solidFill>
                <a:effectLst/>
                <a:uLnTx/>
                <a:uFillTx/>
                <a:latin typeface="Arial"/>
                <a:ea typeface="+mn-ea"/>
                <a:cs typeface="Arial"/>
              </a:rPr>
              <a:t>CD3,</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cluster</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of</a:t>
            </a:r>
            <a:r>
              <a:rPr kumimoji="0" sz="800" b="0" i="0" u="none" strike="noStrike" kern="0" cap="none" spc="-6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differentiation</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3;</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CD3ζ,</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cluster</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of</a:t>
            </a:r>
            <a:r>
              <a:rPr kumimoji="0" sz="800" b="0" i="0" u="none" strike="noStrike" kern="0" cap="none" spc="-6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differentiation</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3</a:t>
            </a:r>
            <a:r>
              <a:rPr kumimoji="0" sz="800" b="0" i="0" u="none" strike="noStrike" kern="0" cap="none" spc="-20" normalizeH="0" baseline="0" noProof="0" dirty="0">
                <a:ln>
                  <a:noFill/>
                </a:ln>
                <a:solidFill>
                  <a:srgbClr val="464252"/>
                </a:solidFill>
                <a:effectLst/>
                <a:uLnTx/>
                <a:uFillTx/>
                <a:latin typeface="Arial"/>
                <a:ea typeface="+mn-ea"/>
                <a:cs typeface="Arial"/>
              </a:rPr>
              <a:t> zeta</a:t>
            </a:r>
            <a:r>
              <a:rPr kumimoji="0" sz="800" b="0" i="0" u="none" strike="noStrike" kern="0" cap="none" spc="-114"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chain;</a:t>
            </a:r>
            <a:r>
              <a:rPr kumimoji="0" sz="800" b="0" i="0" u="none" strike="noStrike" kern="0" cap="none" spc="-40" normalizeH="0" baseline="0" noProof="0" dirty="0">
                <a:ln>
                  <a:noFill/>
                </a:ln>
                <a:solidFill>
                  <a:srgbClr val="464252"/>
                </a:solidFill>
                <a:effectLst/>
                <a:uLnTx/>
                <a:uFillTx/>
                <a:latin typeface="Arial"/>
                <a:ea typeface="+mn-ea"/>
                <a:cs typeface="Arial"/>
              </a:rPr>
              <a:t> LDL, </a:t>
            </a:r>
            <a:r>
              <a:rPr kumimoji="0" sz="800" b="0" i="0" u="none" strike="noStrike" kern="0" cap="none" spc="0" normalizeH="0" baseline="0" noProof="0" dirty="0">
                <a:ln>
                  <a:noFill/>
                </a:ln>
                <a:solidFill>
                  <a:srgbClr val="464252"/>
                </a:solidFill>
                <a:effectLst/>
                <a:uLnTx/>
                <a:uFillTx/>
                <a:latin typeface="Arial"/>
                <a:ea typeface="+mn-ea"/>
                <a:cs typeface="Arial"/>
              </a:rPr>
              <a:t>low-</a:t>
            </a:r>
            <a:r>
              <a:rPr kumimoji="0" sz="800" b="0" i="0" u="none" strike="noStrike" kern="0" cap="none" spc="-10" normalizeH="0" baseline="0" noProof="0" dirty="0">
                <a:ln>
                  <a:noFill/>
                </a:ln>
                <a:solidFill>
                  <a:srgbClr val="464252"/>
                </a:solidFill>
                <a:effectLst/>
                <a:uLnTx/>
                <a:uFillTx/>
                <a:latin typeface="Arial"/>
                <a:ea typeface="+mn-ea"/>
                <a:cs typeface="Arial"/>
              </a:rPr>
              <a:t>density</a:t>
            </a:r>
            <a:r>
              <a:rPr kumimoji="0" sz="800" b="0" i="0" u="none" strike="noStrike" kern="0" cap="none" spc="-2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lipoprotein;</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50" normalizeH="0" baseline="0" noProof="0" dirty="0">
                <a:ln>
                  <a:noFill/>
                </a:ln>
                <a:solidFill>
                  <a:srgbClr val="464252"/>
                </a:solidFill>
                <a:effectLst/>
                <a:uLnTx/>
                <a:uFillTx/>
                <a:latin typeface="Arial"/>
                <a:ea typeface="+mn-ea"/>
                <a:cs typeface="Arial"/>
              </a:rPr>
              <a:t>LVV,</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lentiviral</a:t>
            </a:r>
            <a:r>
              <a:rPr kumimoji="0" sz="800" b="0" i="0" u="none" strike="noStrike" kern="0" cap="none" spc="-10" normalizeH="0" baseline="0" noProof="0" dirty="0">
                <a:ln>
                  <a:noFill/>
                </a:ln>
                <a:solidFill>
                  <a:srgbClr val="464252"/>
                </a:solidFill>
                <a:effectLst/>
                <a:uLnTx/>
                <a:uFillTx/>
                <a:latin typeface="Arial"/>
                <a:ea typeface="+mn-ea"/>
                <a:cs typeface="Arial"/>
              </a:rPr>
              <a:t> vector;scFv,</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single-</a:t>
            </a:r>
            <a:r>
              <a:rPr kumimoji="0" sz="800" b="0" i="0" u="none" strike="noStrike" kern="0" cap="none" spc="0" normalizeH="0" baseline="0" noProof="0" dirty="0">
                <a:ln>
                  <a:noFill/>
                </a:ln>
                <a:solidFill>
                  <a:srgbClr val="464252"/>
                </a:solidFill>
                <a:effectLst/>
                <a:uLnTx/>
                <a:uFillTx/>
                <a:latin typeface="Arial"/>
                <a:ea typeface="+mn-ea"/>
                <a:cs typeface="Arial"/>
              </a:rPr>
              <a:t>chain</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variable</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fragment;</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ts val="894"/>
              </a:lnSpc>
              <a:spcBef>
                <a:spcPts val="0"/>
              </a:spcBef>
              <a:spcAft>
                <a:spcPts val="0"/>
              </a:spcAft>
              <a:buClrTx/>
              <a:buSzTx/>
              <a:buFontTx/>
              <a:buNone/>
              <a:tabLst/>
              <a:defRPr/>
            </a:pPr>
            <a:r>
              <a:rPr kumimoji="0" sz="800" b="0" i="0" u="none" strike="noStrike" kern="0" cap="none" spc="-70" normalizeH="0" baseline="0" noProof="0" dirty="0">
                <a:ln>
                  <a:noFill/>
                </a:ln>
                <a:solidFill>
                  <a:srgbClr val="464252"/>
                </a:solidFill>
                <a:effectLst/>
                <a:uLnTx/>
                <a:uFillTx/>
                <a:latin typeface="Arial"/>
                <a:ea typeface="+mn-ea"/>
                <a:cs typeface="Arial"/>
              </a:rPr>
              <a:t>VSV-</a:t>
            </a:r>
            <a:r>
              <a:rPr kumimoji="0" sz="800" b="0" i="0" u="none" strike="noStrike" kern="0" cap="none" spc="-10" normalizeH="0" baseline="0" noProof="0" dirty="0">
                <a:ln>
                  <a:noFill/>
                </a:ln>
                <a:solidFill>
                  <a:srgbClr val="464252"/>
                </a:solidFill>
                <a:effectLst/>
                <a:uLnTx/>
                <a:uFillTx/>
                <a:latin typeface="Arial"/>
                <a:ea typeface="+mn-ea"/>
                <a:cs typeface="Arial"/>
              </a:rPr>
              <a:t>G,</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vesicular</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stomatitis</a:t>
            </a:r>
            <a:r>
              <a:rPr kumimoji="0" sz="800" b="0" i="0" u="none" strike="noStrike" kern="0" cap="none" spc="-8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virus </a:t>
            </a:r>
            <a:r>
              <a:rPr kumimoji="0" sz="800" b="0" i="0" u="none" strike="noStrike" kern="0" cap="none" spc="-10" normalizeH="0" baseline="0" noProof="0" dirty="0">
                <a:ln>
                  <a:noFill/>
                </a:ln>
                <a:solidFill>
                  <a:srgbClr val="464252"/>
                </a:solidFill>
                <a:effectLst/>
                <a:uLnTx/>
                <a:uFillTx/>
                <a:latin typeface="Arial"/>
                <a:ea typeface="+mn-ea"/>
                <a:cs typeface="Arial"/>
              </a:rPr>
              <a:t>glycoprotein.</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ct val="100000"/>
              </a:lnSpc>
              <a:spcBef>
                <a:spcPts val="90"/>
              </a:spcBef>
              <a:spcAft>
                <a:spcPts val="0"/>
              </a:spcAft>
              <a:buClrTx/>
              <a:buSzTx/>
              <a:buFontTx/>
              <a:buNone/>
              <a:tabLst/>
              <a:defRPr/>
            </a:pPr>
            <a:r>
              <a:rPr kumimoji="0" sz="800" b="0" i="0" u="none" strike="noStrike" kern="0" cap="none" spc="-25" normalizeH="0" baseline="0" noProof="0" dirty="0">
                <a:ln>
                  <a:noFill/>
                </a:ln>
                <a:solidFill>
                  <a:srgbClr val="464252"/>
                </a:solidFill>
                <a:effectLst/>
                <a:uLnTx/>
                <a:uFillTx/>
                <a:latin typeface="Arial"/>
                <a:ea typeface="+mn-ea"/>
                <a:cs typeface="Arial"/>
              </a:rPr>
              <a:t>Wood</a:t>
            </a:r>
            <a:r>
              <a:rPr kumimoji="0" sz="800" b="0" i="0" u="none" strike="noStrike" kern="0" cap="none" spc="-65" normalizeH="0" baseline="0" noProof="0" dirty="0">
                <a:ln>
                  <a:noFill/>
                </a:ln>
                <a:solidFill>
                  <a:srgbClr val="464252"/>
                </a:solidFill>
                <a:effectLst/>
                <a:uLnTx/>
                <a:uFillTx/>
                <a:latin typeface="Arial"/>
                <a:ea typeface="+mn-ea"/>
                <a:cs typeface="Arial"/>
              </a:rPr>
              <a:t> </a:t>
            </a:r>
            <a:r>
              <a:rPr kumimoji="0" sz="800" b="0" i="0" u="none" strike="noStrike" kern="0" cap="none" spc="-105" normalizeH="0" baseline="0" noProof="0" dirty="0">
                <a:ln>
                  <a:noFill/>
                </a:ln>
                <a:solidFill>
                  <a:srgbClr val="464252"/>
                </a:solidFill>
                <a:effectLst/>
                <a:uLnTx/>
                <a:uFillTx/>
                <a:latin typeface="Arial"/>
                <a:ea typeface="+mn-ea"/>
                <a:cs typeface="Arial"/>
              </a:rPr>
              <a:t>JT</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et</a:t>
            </a:r>
            <a:r>
              <a:rPr kumimoji="0" sz="800" b="0" i="0" u="none" strike="noStrike" kern="0" cap="none" spc="-10" normalizeH="0" baseline="0" noProof="0" dirty="0">
                <a:ln>
                  <a:noFill/>
                </a:ln>
                <a:solidFill>
                  <a:srgbClr val="464252"/>
                </a:solidFill>
                <a:effectLst/>
                <a:uLnTx/>
                <a:uFillTx/>
                <a:latin typeface="Arial"/>
                <a:ea typeface="+mn-ea"/>
                <a:cs typeface="Arial"/>
              </a:rPr>
              <a:t> al.</a:t>
            </a:r>
            <a:r>
              <a:rPr kumimoji="0" sz="800" b="0" i="0" u="none" strike="noStrike" kern="0" cap="none" spc="-60"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Toward</a:t>
            </a:r>
            <a:r>
              <a:rPr kumimoji="0" sz="800" b="0" i="0" u="none" strike="noStrike" kern="0" cap="none" spc="-6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treatment</a:t>
            </a:r>
            <a:r>
              <a:rPr kumimoji="0" sz="800" b="0" i="0" u="none" strike="noStrike" kern="0" cap="none" spc="-9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with</a:t>
            </a:r>
            <a:r>
              <a:rPr kumimoji="0" sz="800" b="0" i="0" u="none" strike="noStrike" kern="0" cap="none" spc="-55"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gene-</a:t>
            </a:r>
            <a:r>
              <a:rPr kumimoji="0" sz="800" b="0" i="0" u="none" strike="noStrike" kern="0" cap="none" spc="0" normalizeH="0" baseline="0" noProof="0" dirty="0">
                <a:ln>
                  <a:noFill/>
                </a:ln>
                <a:solidFill>
                  <a:srgbClr val="464252"/>
                </a:solidFill>
                <a:effectLst/>
                <a:uLnTx/>
                <a:uFillTx/>
                <a:latin typeface="Arial"/>
                <a:ea typeface="+mn-ea"/>
                <a:cs typeface="Arial"/>
              </a:rPr>
              <a:t>modified</a:t>
            </a:r>
            <a:r>
              <a:rPr kumimoji="0" sz="800" b="0" i="0" u="none" strike="noStrike" kern="0" cap="none" spc="-65" normalizeH="0" baseline="0" noProof="0" dirty="0">
                <a:ln>
                  <a:noFill/>
                </a:ln>
                <a:solidFill>
                  <a:srgbClr val="464252"/>
                </a:solidFill>
                <a:effectLst/>
                <a:uLnTx/>
                <a:uFillTx/>
                <a:latin typeface="Arial"/>
                <a:ea typeface="+mn-ea"/>
                <a:cs typeface="Arial"/>
              </a:rPr>
              <a:t> </a:t>
            </a:r>
            <a:r>
              <a:rPr kumimoji="0" sz="800" b="0" i="0" u="none" strike="noStrike" kern="0" cap="none" spc="-45" normalizeH="0" baseline="0" noProof="0" dirty="0">
                <a:ln>
                  <a:noFill/>
                </a:ln>
                <a:solidFill>
                  <a:srgbClr val="464252"/>
                </a:solidFill>
                <a:effectLst/>
                <a:uLnTx/>
                <a:uFillTx/>
                <a:latin typeface="Arial"/>
                <a:ea typeface="+mn-ea"/>
                <a:cs typeface="Arial"/>
              </a:rPr>
              <a:t>B</a:t>
            </a:r>
            <a:r>
              <a:rPr kumimoji="0" sz="800" b="0" i="0" u="none" strike="noStrike" kern="0" cap="none" spc="-1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cells</a:t>
            </a:r>
            <a:r>
              <a:rPr kumimoji="0" sz="800" b="0" i="0" u="none" strike="noStrike" kern="0" cap="none" spc="-75"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engineered</a:t>
            </a:r>
            <a:r>
              <a:rPr kumimoji="0" sz="800" b="0" i="0" u="none" strike="noStrike" kern="0" cap="none" spc="-80" normalizeH="0" baseline="0" noProof="0" dirty="0">
                <a:ln>
                  <a:noFill/>
                </a:ln>
                <a:solidFill>
                  <a:srgbClr val="464252"/>
                </a:solidFill>
                <a:effectLst/>
                <a:uLnTx/>
                <a:uFillTx/>
                <a:latin typeface="Arial"/>
                <a:ea typeface="+mn-ea"/>
                <a:cs typeface="Arial"/>
              </a:rPr>
              <a:t> </a:t>
            </a:r>
            <a:r>
              <a:rPr kumimoji="0" sz="800" b="0" i="1" u="none" strike="noStrike" kern="0" cap="none" spc="0" normalizeH="0" baseline="0" noProof="0" dirty="0">
                <a:ln>
                  <a:noFill/>
                </a:ln>
                <a:solidFill>
                  <a:srgbClr val="464252"/>
                </a:solidFill>
                <a:effectLst/>
                <a:uLnTx/>
                <a:uFillTx/>
                <a:latin typeface="Arial"/>
                <a:ea typeface="+mn-ea"/>
                <a:cs typeface="Arial"/>
              </a:rPr>
              <a:t>in</a:t>
            </a:r>
            <a:r>
              <a:rPr kumimoji="0" sz="800" b="0" i="1" u="none" strike="noStrike" kern="0" cap="none" spc="-55" normalizeH="0" baseline="0" noProof="0" dirty="0">
                <a:ln>
                  <a:noFill/>
                </a:ln>
                <a:solidFill>
                  <a:srgbClr val="464252"/>
                </a:solidFill>
                <a:effectLst/>
                <a:uLnTx/>
                <a:uFillTx/>
                <a:latin typeface="Arial"/>
                <a:ea typeface="+mn-ea"/>
                <a:cs typeface="Arial"/>
              </a:rPr>
              <a:t> </a:t>
            </a:r>
            <a:r>
              <a:rPr kumimoji="0" sz="800" b="0" i="1" u="none" strike="noStrike" kern="0" cap="none" spc="-30" normalizeH="0" baseline="0" noProof="0" dirty="0">
                <a:ln>
                  <a:noFill/>
                </a:ln>
                <a:solidFill>
                  <a:srgbClr val="464252"/>
                </a:solidFill>
                <a:effectLst/>
                <a:uLnTx/>
                <a:uFillTx/>
                <a:latin typeface="Arial"/>
                <a:ea typeface="+mn-ea"/>
                <a:cs typeface="Arial"/>
              </a:rPr>
              <a:t>vivo</a:t>
            </a:r>
            <a:r>
              <a:rPr kumimoji="0" sz="800" b="0" i="1" u="none" strike="noStrike" kern="0" cap="none" spc="-7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using</a:t>
            </a:r>
            <a:r>
              <a:rPr kumimoji="0" sz="800" b="0" i="0" u="none" strike="noStrike" kern="0" cap="none" spc="-85" normalizeH="0" baseline="0" noProof="0" dirty="0">
                <a:ln>
                  <a:noFill/>
                </a:ln>
                <a:solidFill>
                  <a:srgbClr val="464252"/>
                </a:solidFill>
                <a:effectLst/>
                <a:uLnTx/>
                <a:uFillTx/>
                <a:latin typeface="Arial"/>
                <a:ea typeface="+mn-ea"/>
                <a:cs typeface="Arial"/>
              </a:rPr>
              <a:t> </a:t>
            </a:r>
            <a:r>
              <a:rPr kumimoji="0" sz="800" b="0" i="0" u="none" strike="noStrike" kern="0" cap="none" spc="-65" normalizeH="0" baseline="0" noProof="0" dirty="0">
                <a:ln>
                  <a:noFill/>
                </a:ln>
                <a:solidFill>
                  <a:srgbClr val="464252"/>
                </a:solidFill>
                <a:effectLst/>
                <a:uLnTx/>
                <a:uFillTx/>
                <a:latin typeface="Arial"/>
                <a:ea typeface="+mn-ea"/>
                <a:cs typeface="Arial"/>
              </a:rPr>
              <a:t>iGPS</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particles</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(abstract </a:t>
            </a:r>
            <a:r>
              <a:rPr kumimoji="0" sz="800" b="0" i="0" u="none" strike="noStrike" kern="0" cap="none" spc="-35" normalizeH="0" baseline="0" noProof="0" dirty="0">
                <a:ln>
                  <a:noFill/>
                </a:ln>
                <a:solidFill>
                  <a:srgbClr val="464252"/>
                </a:solidFill>
                <a:effectLst/>
                <a:uLnTx/>
                <a:uFillTx/>
                <a:latin typeface="Arial"/>
                <a:ea typeface="+mn-ea"/>
                <a:cs typeface="Arial"/>
              </a:rPr>
              <a:t>#1281).</a:t>
            </a:r>
            <a:r>
              <a:rPr kumimoji="0" sz="800" b="0" i="0" u="none" strike="noStrike" kern="0" cap="none" spc="-5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Poster</a:t>
            </a:r>
            <a:r>
              <a:rPr kumimoji="0" sz="800" b="0" i="0" u="none" strike="noStrike" kern="0" cap="none" spc="-10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presented</a:t>
            </a:r>
            <a:r>
              <a:rPr kumimoji="0" sz="800" b="0" i="0" u="none" strike="noStrike" kern="0" cap="none" spc="2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at:</a:t>
            </a:r>
            <a:r>
              <a:rPr kumimoji="0" sz="800" b="0" i="0" u="none" strike="noStrike" kern="0" cap="none" spc="-60" normalizeH="0" baseline="0" noProof="0" dirty="0">
                <a:ln>
                  <a:noFill/>
                </a:ln>
                <a:solidFill>
                  <a:srgbClr val="464252"/>
                </a:solidFill>
                <a:effectLst/>
                <a:uLnTx/>
                <a:uFillTx/>
                <a:latin typeface="Arial"/>
                <a:ea typeface="+mn-ea"/>
                <a:cs typeface="Arial"/>
              </a:rPr>
              <a:t> </a:t>
            </a:r>
            <a:r>
              <a:rPr kumimoji="0" sz="800" b="0" i="0" u="none" strike="noStrike" kern="0" cap="none" spc="-80" normalizeH="0" baseline="0" noProof="0" dirty="0">
                <a:ln>
                  <a:noFill/>
                </a:ln>
                <a:solidFill>
                  <a:srgbClr val="464252"/>
                </a:solidFill>
                <a:effectLst/>
                <a:uLnTx/>
                <a:uFillTx/>
                <a:latin typeface="Arial"/>
                <a:ea typeface="+mn-ea"/>
                <a:cs typeface="Arial"/>
              </a:rPr>
              <a:t>ASGCT</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28</a:t>
            </a:r>
            <a:r>
              <a:rPr kumimoji="0" sz="750" b="0" i="0" u="none" strike="noStrike" kern="0" cap="none" spc="0" normalizeH="0" baseline="22222" noProof="0" dirty="0">
                <a:ln>
                  <a:noFill/>
                </a:ln>
                <a:solidFill>
                  <a:srgbClr val="464252"/>
                </a:solidFill>
                <a:effectLst/>
                <a:uLnTx/>
                <a:uFillTx/>
                <a:latin typeface="Arial"/>
                <a:ea typeface="+mn-ea"/>
                <a:cs typeface="Arial"/>
              </a:rPr>
              <a:t>th</a:t>
            </a:r>
            <a:r>
              <a:rPr kumimoji="0" sz="750" b="0" i="0" u="none" strike="noStrike" kern="0" cap="none" spc="150" normalizeH="0" baseline="22222"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Annual</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Meeting;</a:t>
            </a:r>
            <a:r>
              <a:rPr kumimoji="0" sz="800" b="0" i="0" u="none" strike="noStrike" kern="0" cap="none" spc="-60" normalizeH="0" baseline="0" noProof="0" dirty="0">
                <a:ln>
                  <a:noFill/>
                </a:ln>
                <a:solidFill>
                  <a:srgbClr val="464252"/>
                </a:solidFill>
                <a:effectLst/>
                <a:uLnTx/>
                <a:uFillTx/>
                <a:latin typeface="Arial"/>
                <a:ea typeface="+mn-ea"/>
                <a:cs typeface="Arial"/>
              </a:rPr>
              <a:t> </a:t>
            </a:r>
            <a:r>
              <a:rPr kumimoji="0" sz="800" b="0" i="0" u="none" strike="noStrike" kern="0" cap="none" spc="-40" normalizeH="0" baseline="0" noProof="0" dirty="0">
                <a:ln>
                  <a:noFill/>
                </a:ln>
                <a:solidFill>
                  <a:srgbClr val="464252"/>
                </a:solidFill>
                <a:effectLst/>
                <a:uLnTx/>
                <a:uFillTx/>
                <a:latin typeface="Arial"/>
                <a:ea typeface="+mn-ea"/>
                <a:cs typeface="Arial"/>
              </a:rPr>
              <a:t>May</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13-</a:t>
            </a:r>
            <a:r>
              <a:rPr kumimoji="0" sz="800" b="0" i="0" u="none" strike="noStrike" kern="0" cap="none" spc="-20" normalizeH="0" baseline="0" noProof="0" dirty="0">
                <a:ln>
                  <a:noFill/>
                </a:ln>
                <a:solidFill>
                  <a:srgbClr val="464252"/>
                </a:solidFill>
                <a:effectLst/>
                <a:uLnTx/>
                <a:uFillTx/>
                <a:latin typeface="Arial"/>
                <a:ea typeface="+mn-ea"/>
                <a:cs typeface="Arial"/>
              </a:rPr>
              <a:t>17,</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2025.</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 name="object 8"/>
          <p:cNvSpPr txBox="1"/>
          <p:nvPr/>
        </p:nvSpPr>
        <p:spPr>
          <a:xfrm>
            <a:off x="8631301" y="1784984"/>
            <a:ext cx="2089785" cy="46228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175" normalizeH="0" baseline="0" noProof="0" dirty="0">
                <a:ln>
                  <a:noFill/>
                </a:ln>
                <a:solidFill>
                  <a:srgbClr val="FFFFFF"/>
                </a:solidFill>
                <a:effectLst/>
                <a:uLnTx/>
                <a:uFillTx/>
                <a:latin typeface="Arial"/>
                <a:ea typeface="+mn-ea"/>
                <a:cs typeface="Arial"/>
              </a:rPr>
              <a:t>T</a:t>
            </a:r>
            <a:r>
              <a:rPr kumimoji="0" sz="1400" b="0" i="0" u="none" strike="noStrike" kern="0" cap="none" spc="-35" normalizeH="0" baseline="0" noProof="0" dirty="0">
                <a:ln>
                  <a:noFill/>
                </a:ln>
                <a:solidFill>
                  <a:srgbClr val="FFFFFF"/>
                </a:solidFill>
                <a:effectLst/>
                <a:uLnTx/>
                <a:uFillTx/>
                <a:latin typeface="Arial"/>
                <a:ea typeface="+mn-ea"/>
                <a:cs typeface="Arial"/>
              </a:rPr>
              <a:t> </a:t>
            </a:r>
            <a:r>
              <a:rPr kumimoji="0" sz="1400" b="0" i="0" u="none" strike="noStrike" kern="0" cap="none" spc="0" normalizeH="0" baseline="0" noProof="0" dirty="0">
                <a:ln>
                  <a:noFill/>
                </a:ln>
                <a:solidFill>
                  <a:srgbClr val="FFFFFF"/>
                </a:solidFill>
                <a:effectLst/>
                <a:uLnTx/>
                <a:uFillTx/>
                <a:latin typeface="Arial"/>
                <a:ea typeface="+mn-ea"/>
                <a:cs typeface="Arial"/>
              </a:rPr>
              <a:t>cell</a:t>
            </a:r>
            <a:r>
              <a:rPr kumimoji="0" sz="1400" b="0" i="0" u="none" strike="noStrike" kern="0" cap="none" spc="-20" normalizeH="0" baseline="0" noProof="0" dirty="0">
                <a:ln>
                  <a:noFill/>
                </a:ln>
                <a:solidFill>
                  <a:srgbClr val="FFFFFF"/>
                </a:solidFill>
                <a:effectLst/>
                <a:uLnTx/>
                <a:uFillTx/>
                <a:latin typeface="Arial"/>
                <a:ea typeface="+mn-ea"/>
                <a:cs typeface="Arial"/>
              </a:rPr>
              <a:t> </a:t>
            </a:r>
            <a:r>
              <a:rPr kumimoji="0" sz="1400" b="0" i="0" u="none" strike="noStrike" kern="0" cap="none" spc="-25" normalizeH="0" baseline="0" noProof="0" dirty="0">
                <a:ln>
                  <a:noFill/>
                </a:ln>
                <a:solidFill>
                  <a:srgbClr val="FFFFFF"/>
                </a:solidFill>
                <a:effectLst/>
                <a:uLnTx/>
                <a:uFillTx/>
                <a:latin typeface="Arial"/>
                <a:ea typeface="+mn-ea"/>
                <a:cs typeface="Arial"/>
              </a:rPr>
              <a:t>re-</a:t>
            </a:r>
            <a:r>
              <a:rPr kumimoji="0" sz="1400" b="0" i="0" u="none" strike="noStrike" kern="0" cap="none" spc="-30" normalizeH="0" baseline="0" noProof="0" dirty="0">
                <a:ln>
                  <a:noFill/>
                </a:ln>
                <a:solidFill>
                  <a:srgbClr val="FFFFFF"/>
                </a:solidFill>
                <a:effectLst/>
                <a:uLnTx/>
                <a:uFillTx/>
                <a:latin typeface="Arial"/>
                <a:ea typeface="+mn-ea"/>
                <a:cs typeface="Arial"/>
              </a:rPr>
              <a:t>targeting</a:t>
            </a:r>
            <a:r>
              <a:rPr kumimoji="0" sz="1400" b="0" i="0" u="none" strike="noStrike" kern="0" cap="none" spc="-45" normalizeH="0" baseline="0" noProof="0" dirty="0">
                <a:ln>
                  <a:noFill/>
                </a:ln>
                <a:solidFill>
                  <a:srgbClr val="FFFFFF"/>
                </a:solidFill>
                <a:effectLst/>
                <a:uLnTx/>
                <a:uFillTx/>
                <a:latin typeface="Arial"/>
                <a:ea typeface="+mn-ea"/>
                <a:cs typeface="Arial"/>
              </a:rPr>
              <a:t> </a:t>
            </a:r>
            <a:r>
              <a:rPr kumimoji="0" sz="1400" b="0" i="0" u="none" strike="noStrike" kern="0" cap="none" spc="0" normalizeH="0" baseline="0" noProof="0" dirty="0">
                <a:ln>
                  <a:noFill/>
                </a:ln>
                <a:solidFill>
                  <a:srgbClr val="FFFFFF"/>
                </a:solidFill>
                <a:effectLst/>
                <a:uLnTx/>
                <a:uFillTx/>
                <a:latin typeface="Arial"/>
                <a:ea typeface="+mn-ea"/>
                <a:cs typeface="Arial"/>
              </a:rPr>
              <a:t>with</a:t>
            </a:r>
            <a:r>
              <a:rPr kumimoji="0" sz="1400" b="0" i="0" u="none" strike="noStrike" kern="0" cap="none" spc="-70" normalizeH="0" baseline="0" noProof="0" dirty="0">
                <a:ln>
                  <a:noFill/>
                </a:ln>
                <a:solidFill>
                  <a:srgbClr val="FFFFFF"/>
                </a:solidFill>
                <a:effectLst/>
                <a:uLnTx/>
                <a:uFillTx/>
                <a:latin typeface="Arial"/>
                <a:ea typeface="+mn-ea"/>
                <a:cs typeface="Arial"/>
              </a:rPr>
              <a:t> </a:t>
            </a:r>
            <a:r>
              <a:rPr kumimoji="0" sz="1400" b="0" i="0" u="none" strike="noStrike" kern="0" cap="none" spc="-25" normalizeH="0" baseline="0" noProof="0" dirty="0">
                <a:ln>
                  <a:noFill/>
                </a:ln>
                <a:solidFill>
                  <a:srgbClr val="FFFFFF"/>
                </a:solidFill>
                <a:effectLst/>
                <a:uLnTx/>
                <a:uFillTx/>
                <a:latin typeface="Arial"/>
                <a:ea typeface="+mn-ea"/>
                <a:cs typeface="Arial"/>
              </a:rPr>
              <a:t>CD3</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45"/>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Arial"/>
                <a:ea typeface="+mn-ea"/>
                <a:cs typeface="Arial"/>
              </a:rPr>
              <a:t>tropism</a:t>
            </a:r>
            <a:r>
              <a:rPr kumimoji="0" sz="1400" b="0" i="0" u="none" strike="noStrike" kern="0" cap="none" spc="-40" normalizeH="0" baseline="0" noProof="0" dirty="0">
                <a:ln>
                  <a:noFill/>
                </a:ln>
                <a:solidFill>
                  <a:srgbClr val="FFFFFF"/>
                </a:solidFill>
                <a:effectLst/>
                <a:uLnTx/>
                <a:uFillTx/>
                <a:latin typeface="Arial"/>
                <a:ea typeface="+mn-ea"/>
                <a:cs typeface="Arial"/>
              </a:rPr>
              <a:t> </a:t>
            </a:r>
            <a:r>
              <a:rPr kumimoji="0" sz="1400" b="0" i="0" u="none" strike="noStrike" kern="0" cap="none" spc="-10" normalizeH="0" baseline="0" noProof="0" dirty="0">
                <a:ln>
                  <a:noFill/>
                </a:ln>
                <a:solidFill>
                  <a:srgbClr val="FFFFFF"/>
                </a:solidFill>
                <a:effectLst/>
                <a:uLnTx/>
                <a:uFillTx/>
                <a:latin typeface="Arial"/>
                <a:ea typeface="+mn-ea"/>
                <a:cs typeface="Arial"/>
              </a:rPr>
              <a:t>molecule</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9" name="object 9"/>
          <p:cNvSpPr txBox="1"/>
          <p:nvPr/>
        </p:nvSpPr>
        <p:spPr>
          <a:xfrm>
            <a:off x="6212204" y="1568450"/>
            <a:ext cx="1643380" cy="242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40" normalizeH="0" baseline="0" noProof="0" dirty="0">
                <a:ln>
                  <a:noFill/>
                </a:ln>
                <a:solidFill>
                  <a:srgbClr val="FFFFFF"/>
                </a:solidFill>
                <a:effectLst/>
                <a:uLnTx/>
                <a:uFillTx/>
                <a:latin typeface="Arial"/>
                <a:ea typeface="+mn-ea"/>
                <a:cs typeface="Arial"/>
              </a:rPr>
              <a:t>De-</a:t>
            </a:r>
            <a:r>
              <a:rPr kumimoji="0" sz="1400" b="0" i="0" u="none" strike="noStrike" kern="0" cap="none" spc="-30" normalizeH="0" baseline="0" noProof="0" dirty="0">
                <a:ln>
                  <a:noFill/>
                </a:ln>
                <a:solidFill>
                  <a:srgbClr val="FFFFFF"/>
                </a:solidFill>
                <a:effectLst/>
                <a:uLnTx/>
                <a:uFillTx/>
                <a:latin typeface="Arial"/>
                <a:ea typeface="+mn-ea"/>
                <a:cs typeface="Arial"/>
              </a:rPr>
              <a:t>targeted</a:t>
            </a:r>
            <a:r>
              <a:rPr kumimoji="0" sz="1400" b="0" i="0" u="none" strike="noStrike" kern="0" cap="none" spc="-5" normalizeH="0" baseline="0" noProof="0" dirty="0">
                <a:ln>
                  <a:noFill/>
                </a:ln>
                <a:solidFill>
                  <a:srgbClr val="FFFFFF"/>
                </a:solidFill>
                <a:effectLst/>
                <a:uLnTx/>
                <a:uFillTx/>
                <a:latin typeface="Arial"/>
                <a:ea typeface="+mn-ea"/>
                <a:cs typeface="Arial"/>
              </a:rPr>
              <a:t> </a:t>
            </a:r>
            <a:r>
              <a:rPr kumimoji="0" sz="1400" b="0" i="0" u="none" strike="noStrike" kern="0" cap="none" spc="-10" normalizeH="0" baseline="0" noProof="0" dirty="0">
                <a:ln>
                  <a:noFill/>
                </a:ln>
                <a:solidFill>
                  <a:srgbClr val="FFFFFF"/>
                </a:solidFill>
                <a:effectLst/>
                <a:uLnTx/>
                <a:uFillTx/>
                <a:latin typeface="Arial"/>
                <a:ea typeface="+mn-ea"/>
                <a:cs typeface="Arial"/>
              </a:rPr>
              <a:t>fusogen,</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txBox="1"/>
          <p:nvPr/>
        </p:nvSpPr>
        <p:spPr>
          <a:xfrm>
            <a:off x="6212204" y="1787778"/>
            <a:ext cx="1245870" cy="24257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130" normalizeH="0" baseline="0" noProof="0" dirty="0">
                <a:ln>
                  <a:noFill/>
                </a:ln>
                <a:solidFill>
                  <a:srgbClr val="FFFFFF"/>
                </a:solidFill>
                <a:effectLst/>
                <a:uLnTx/>
                <a:uFillTx/>
                <a:latin typeface="Arial"/>
                <a:ea typeface="+mn-ea"/>
                <a:cs typeface="Arial"/>
              </a:rPr>
              <a:t>VSV-</a:t>
            </a:r>
            <a:r>
              <a:rPr kumimoji="0" sz="1400" b="0" i="0" u="none" strike="noStrike" kern="0" cap="none" spc="-95" normalizeH="0" baseline="0" noProof="0" dirty="0">
                <a:ln>
                  <a:noFill/>
                </a:ln>
                <a:solidFill>
                  <a:srgbClr val="FFFFFF"/>
                </a:solidFill>
                <a:effectLst/>
                <a:uLnTx/>
                <a:uFillTx/>
                <a:latin typeface="Arial"/>
                <a:ea typeface="+mn-ea"/>
                <a:cs typeface="Arial"/>
              </a:rPr>
              <a:t>G</a:t>
            </a:r>
            <a:r>
              <a:rPr kumimoji="0" sz="1400" b="0" i="0" u="none" strike="noStrike" kern="0" cap="none" spc="-85" normalizeH="0" baseline="0" noProof="0" dirty="0">
                <a:ln>
                  <a:noFill/>
                </a:ln>
                <a:solidFill>
                  <a:srgbClr val="FFFFFF"/>
                </a:solidFill>
                <a:effectLst/>
                <a:uLnTx/>
                <a:uFillTx/>
                <a:latin typeface="Arial"/>
                <a:ea typeface="+mn-ea"/>
                <a:cs typeface="Arial"/>
              </a:rPr>
              <a:t> </a:t>
            </a:r>
            <a:r>
              <a:rPr kumimoji="0" sz="1400" b="0" i="0" u="none" strike="noStrike" kern="0" cap="none" spc="-10" normalizeH="0" baseline="0" noProof="0" dirty="0">
                <a:ln>
                  <a:noFill/>
                </a:ln>
                <a:solidFill>
                  <a:srgbClr val="FFFFFF"/>
                </a:solidFill>
                <a:effectLst/>
                <a:uLnTx/>
                <a:uFillTx/>
                <a:latin typeface="Arial"/>
                <a:ea typeface="+mn-ea"/>
                <a:cs typeface="Arial"/>
              </a:rPr>
              <a:t>mutation</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11" name="object 11"/>
          <p:cNvPicPr/>
          <p:nvPr/>
        </p:nvPicPr>
        <p:blipFill>
          <a:blip r:embed="rId4" cstate="print"/>
          <a:stretch>
            <a:fillRect/>
          </a:stretch>
        </p:blipFill>
        <p:spPr>
          <a:xfrm>
            <a:off x="8077200" y="3324225"/>
            <a:ext cx="1828800" cy="981075"/>
          </a:xfrm>
          <a:prstGeom prst="rect">
            <a:avLst/>
          </a:prstGeom>
        </p:spPr>
      </p:pic>
      <p:sp>
        <p:nvSpPr>
          <p:cNvPr id="12" name="object 12"/>
          <p:cNvSpPr txBox="1"/>
          <p:nvPr/>
        </p:nvSpPr>
        <p:spPr>
          <a:xfrm>
            <a:off x="9980930" y="2737802"/>
            <a:ext cx="1460500" cy="141668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1" i="0" u="none" strike="noStrike" kern="0" cap="none" spc="-100" normalizeH="0" baseline="0" noProof="0" dirty="0">
                <a:ln>
                  <a:noFill/>
                </a:ln>
                <a:solidFill>
                  <a:srgbClr val="FFBC23"/>
                </a:solidFill>
                <a:effectLst/>
                <a:uLnTx/>
                <a:uFillTx/>
                <a:latin typeface="Arial"/>
                <a:ea typeface="+mn-ea"/>
                <a:cs typeface="Arial"/>
              </a:rPr>
              <a:t>CAR</a:t>
            </a:r>
            <a:r>
              <a:rPr kumimoji="0" sz="1550" b="1" i="0" u="none" strike="noStrike" kern="0" cap="none" spc="-85" normalizeH="0" baseline="0" noProof="0" dirty="0">
                <a:ln>
                  <a:noFill/>
                </a:ln>
                <a:solidFill>
                  <a:srgbClr val="FFBC23"/>
                </a:solidFill>
                <a:effectLst/>
                <a:uLnTx/>
                <a:uFillTx/>
                <a:latin typeface="Arial"/>
                <a:ea typeface="+mn-ea"/>
                <a:cs typeface="Arial"/>
              </a:rPr>
              <a:t> </a:t>
            </a:r>
            <a:r>
              <a:rPr kumimoji="0" sz="1550" b="1" i="0" u="none" strike="noStrike" kern="0" cap="none" spc="-10" normalizeH="0" baseline="0" noProof="0" dirty="0">
                <a:ln>
                  <a:noFill/>
                </a:ln>
                <a:solidFill>
                  <a:srgbClr val="FFBC23"/>
                </a:solidFill>
                <a:effectLst/>
                <a:uLnTx/>
                <a:uFillTx/>
                <a:latin typeface="Arial"/>
                <a:ea typeface="+mn-ea"/>
                <a:cs typeface="Arial"/>
              </a:rPr>
              <a:t>molecule</a:t>
            </a:r>
            <a:endParaRPr kumimoji="0" sz="1550" b="0" i="0" u="none" strike="noStrike" kern="0" cap="none" spc="0" normalizeH="0" baseline="0" noProof="0">
              <a:ln>
                <a:noFill/>
              </a:ln>
              <a:solidFill>
                <a:sysClr val="windowText" lastClr="000000"/>
              </a:solidFill>
              <a:effectLst/>
              <a:uLnTx/>
              <a:uFillTx/>
              <a:latin typeface="Arial"/>
              <a:ea typeface="+mn-ea"/>
              <a:cs typeface="Arial"/>
            </a:endParaRPr>
          </a:p>
          <a:p>
            <a:pPr marL="512445" marR="5080" lvl="0" indent="0" algn="l" defTabSz="914400" rtl="0" eaLnBrk="1" fontAlgn="auto" latinLnBrk="0" hangingPunct="1">
              <a:lnSpc>
                <a:spcPct val="100600"/>
              </a:lnSpc>
              <a:spcBef>
                <a:spcPts val="109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Arial"/>
                <a:ea typeface="+mn-ea"/>
                <a:cs typeface="Arial"/>
              </a:rPr>
              <a:t>Proprietary, </a:t>
            </a:r>
            <a:r>
              <a:rPr kumimoji="0" sz="1400" b="0" i="0" u="none" strike="noStrike" kern="0" cap="none" spc="0" normalizeH="0" baseline="0" noProof="0" dirty="0">
                <a:ln>
                  <a:noFill/>
                </a:ln>
                <a:solidFill>
                  <a:srgbClr val="FFFFFF"/>
                </a:solidFill>
                <a:effectLst/>
                <a:uLnTx/>
                <a:uFillTx/>
                <a:latin typeface="Arial"/>
                <a:ea typeface="+mn-ea"/>
                <a:cs typeface="Arial"/>
              </a:rPr>
              <a:t>fully-</a:t>
            </a:r>
            <a:r>
              <a:rPr kumimoji="0" sz="1400" b="0" i="0" u="none" strike="noStrike" kern="0" cap="none" spc="-10" normalizeH="0" baseline="0" noProof="0" dirty="0">
                <a:ln>
                  <a:noFill/>
                </a:ln>
                <a:solidFill>
                  <a:srgbClr val="FFFFFF"/>
                </a:solidFill>
                <a:effectLst/>
                <a:uLnTx/>
                <a:uFillTx/>
                <a:latin typeface="Arial"/>
                <a:ea typeface="+mn-ea"/>
                <a:cs typeface="Arial"/>
              </a:rPr>
              <a:t>human </a:t>
            </a:r>
            <a:r>
              <a:rPr kumimoji="0" sz="1400" b="0" i="0" u="none" strike="noStrike" kern="0" cap="none" spc="-90" normalizeH="0" baseline="0" noProof="0" dirty="0">
                <a:ln>
                  <a:noFill/>
                </a:ln>
                <a:solidFill>
                  <a:srgbClr val="FFFFFF"/>
                </a:solidFill>
                <a:effectLst/>
                <a:uLnTx/>
                <a:uFillTx/>
                <a:latin typeface="Arial"/>
                <a:ea typeface="+mn-ea"/>
                <a:cs typeface="Arial"/>
              </a:rPr>
              <a:t>BCMA</a:t>
            </a:r>
            <a:r>
              <a:rPr kumimoji="0" sz="1400" b="0" i="0" u="none" strike="noStrike" kern="0" cap="none" spc="-85" normalizeH="0" baseline="0" noProof="0" dirty="0">
                <a:ln>
                  <a:noFill/>
                </a:ln>
                <a:solidFill>
                  <a:srgbClr val="FFFFFF"/>
                </a:solidFill>
                <a:effectLst/>
                <a:uLnTx/>
                <a:uFillTx/>
                <a:latin typeface="Arial"/>
                <a:ea typeface="+mn-ea"/>
                <a:cs typeface="Arial"/>
              </a:rPr>
              <a:t> </a:t>
            </a:r>
            <a:r>
              <a:rPr kumimoji="0" sz="1400" b="0" i="0" u="none" strike="noStrike" kern="0" cap="none" spc="-20" normalizeH="0" baseline="0" noProof="0" dirty="0">
                <a:ln>
                  <a:noFill/>
                </a:ln>
                <a:solidFill>
                  <a:srgbClr val="FFFFFF"/>
                </a:solidFill>
                <a:effectLst/>
                <a:uLnTx/>
                <a:uFillTx/>
                <a:latin typeface="Arial"/>
                <a:ea typeface="+mn-ea"/>
                <a:cs typeface="Arial"/>
              </a:rPr>
              <a:t>scFv</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313055" marR="0" lvl="0" indent="0" algn="l" defTabSz="914400" rtl="0" eaLnBrk="1" fontAlgn="auto" latinLnBrk="0" hangingPunct="1">
              <a:lnSpc>
                <a:spcPct val="100000"/>
              </a:lnSpc>
              <a:spcBef>
                <a:spcPts val="1215"/>
              </a:spcBef>
              <a:spcAft>
                <a:spcPts val="0"/>
              </a:spcAft>
              <a:buClrTx/>
              <a:buSzTx/>
              <a:buFontTx/>
              <a:buNone/>
              <a:tabLst/>
              <a:defRPr/>
            </a:pPr>
            <a:r>
              <a:rPr kumimoji="0" sz="1400" b="0" i="0" u="none" strike="noStrike" kern="0" cap="none" spc="-70" normalizeH="0" baseline="0" noProof="0" dirty="0">
                <a:ln>
                  <a:noFill/>
                </a:ln>
                <a:solidFill>
                  <a:srgbClr val="FFFFFF"/>
                </a:solidFill>
                <a:effectLst/>
                <a:uLnTx/>
                <a:uFillTx/>
                <a:latin typeface="Arial"/>
                <a:ea typeface="+mn-ea"/>
                <a:cs typeface="Arial"/>
              </a:rPr>
              <a:t>4-</a:t>
            </a:r>
            <a:r>
              <a:rPr kumimoji="0" sz="1400" b="0" i="0" u="none" strike="noStrike" kern="0" cap="none" spc="-25" normalizeH="0" baseline="0" noProof="0" dirty="0">
                <a:ln>
                  <a:noFill/>
                </a:ln>
                <a:solidFill>
                  <a:srgbClr val="FFFFFF"/>
                </a:solidFill>
                <a:effectLst/>
                <a:uLnTx/>
                <a:uFillTx/>
                <a:latin typeface="Arial"/>
                <a:ea typeface="+mn-ea"/>
                <a:cs typeface="Arial"/>
              </a:rPr>
              <a:t>1BB</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3" name="object 13"/>
          <p:cNvSpPr txBox="1"/>
          <p:nvPr/>
        </p:nvSpPr>
        <p:spPr>
          <a:xfrm>
            <a:off x="10281666" y="4339272"/>
            <a:ext cx="442595" cy="2432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25" normalizeH="0" baseline="0" noProof="0" dirty="0">
                <a:ln>
                  <a:noFill/>
                </a:ln>
                <a:solidFill>
                  <a:srgbClr val="FFFFFF"/>
                </a:solidFill>
                <a:effectLst/>
                <a:uLnTx/>
                <a:uFillTx/>
                <a:latin typeface="Arial"/>
                <a:ea typeface="+mn-ea"/>
                <a:cs typeface="Arial"/>
              </a:rPr>
              <a:t>CD3ζ</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4" name="object 14"/>
          <p:cNvGrpSpPr/>
          <p:nvPr/>
        </p:nvGrpSpPr>
        <p:grpSpPr>
          <a:xfrm>
            <a:off x="7532751" y="1912747"/>
            <a:ext cx="2878455" cy="2726055"/>
            <a:chOff x="7532751" y="1912747"/>
            <a:chExt cx="2878455" cy="2726055"/>
          </a:xfrm>
        </p:grpSpPr>
        <p:sp>
          <p:nvSpPr>
            <p:cNvPr id="15" name="object 15"/>
            <p:cNvSpPr/>
            <p:nvPr/>
          </p:nvSpPr>
          <p:spPr>
            <a:xfrm>
              <a:off x="7539101" y="1919097"/>
              <a:ext cx="233679" cy="447675"/>
            </a:xfrm>
            <a:custGeom>
              <a:avLst/>
              <a:gdLst/>
              <a:ahLst/>
              <a:cxnLst/>
              <a:rect l="l" t="t" r="r" b="b"/>
              <a:pathLst>
                <a:path w="233679" h="447675">
                  <a:moveTo>
                    <a:pt x="0" y="9651"/>
                  </a:moveTo>
                  <a:lnTo>
                    <a:pt x="0" y="0"/>
                  </a:lnTo>
                  <a:lnTo>
                    <a:pt x="233679" y="0"/>
                  </a:lnTo>
                  <a:lnTo>
                    <a:pt x="233679" y="447548"/>
                  </a:lnTo>
                </a:path>
              </a:pathLst>
            </a:custGeom>
            <a:ln w="12700">
              <a:solidFill>
                <a:srgbClr val="4D08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8272526" y="1919478"/>
              <a:ext cx="221615" cy="416559"/>
            </a:xfrm>
            <a:custGeom>
              <a:avLst/>
              <a:gdLst/>
              <a:ahLst/>
              <a:cxnLst/>
              <a:rect l="l" t="t" r="r" b="b"/>
              <a:pathLst>
                <a:path w="221615" h="416560">
                  <a:moveTo>
                    <a:pt x="221488" y="9398"/>
                  </a:moveTo>
                  <a:lnTo>
                    <a:pt x="221488" y="0"/>
                  </a:lnTo>
                  <a:lnTo>
                    <a:pt x="0" y="0"/>
                  </a:lnTo>
                  <a:lnTo>
                    <a:pt x="0" y="416051"/>
                  </a:lnTo>
                </a:path>
              </a:pathLst>
            </a:custGeom>
            <a:ln w="12700">
              <a:solidFill>
                <a:srgbClr val="4D08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7" name="object 17" descr="A yellow and black logo  AI-generated content may be incorrect."/>
            <p:cNvPicPr/>
            <p:nvPr/>
          </p:nvPicPr>
          <p:blipFill>
            <a:blip r:embed="rId5" cstate="print"/>
            <a:stretch>
              <a:fillRect/>
            </a:stretch>
          </p:blipFill>
          <p:spPr>
            <a:xfrm>
              <a:off x="10010775" y="3114675"/>
              <a:ext cx="400050" cy="1524000"/>
            </a:xfrm>
            <a:prstGeom prst="rect">
              <a:avLst/>
            </a:prstGeom>
          </p:spPr>
        </p:pic>
      </p:grpSp>
      <p:sp>
        <p:nvSpPr>
          <p:cNvPr id="18" name="object 18"/>
          <p:cNvSpPr txBox="1"/>
          <p:nvPr/>
        </p:nvSpPr>
        <p:spPr>
          <a:xfrm>
            <a:off x="614362" y="1363662"/>
            <a:ext cx="4838700" cy="4149725"/>
          </a:xfrm>
          <a:prstGeom prst="rect">
            <a:avLst/>
          </a:prstGeom>
        </p:spPr>
        <p:txBody>
          <a:bodyPr vert="horz" wrap="square" lIns="0" tIns="15875" rIns="0" bIns="0" rtlCol="0">
            <a:spAutoFit/>
          </a:bodyPr>
          <a:lstStyle/>
          <a:p>
            <a:pPr marL="355600" marR="816610" lvl="0" indent="-343535" algn="l" defTabSz="914400" rtl="0" eaLnBrk="1" fontAlgn="auto" latinLnBrk="0" hangingPunct="1">
              <a:lnSpc>
                <a:spcPct val="100000"/>
              </a:lnSpc>
              <a:spcBef>
                <a:spcPts val="125"/>
              </a:spcBef>
              <a:spcAft>
                <a:spcPts val="0"/>
              </a:spcAft>
              <a:buClrTx/>
              <a:buSzTx/>
              <a:buFont typeface="Wingdings"/>
              <a:buChar char=""/>
              <a:tabLst>
                <a:tab pos="355600" algn="l"/>
              </a:tabLst>
              <a:defRPr/>
            </a:pPr>
            <a:r>
              <a:rPr kumimoji="0" sz="2000" b="1" i="0" u="none" strike="noStrike" kern="0" cap="none" spc="-70" normalizeH="0" baseline="0" noProof="0" dirty="0">
                <a:ln>
                  <a:noFill/>
                </a:ln>
                <a:solidFill>
                  <a:srgbClr val="464252"/>
                </a:solidFill>
                <a:effectLst/>
                <a:uLnTx/>
                <a:uFillTx/>
                <a:latin typeface="Arial"/>
                <a:ea typeface="+mn-ea"/>
                <a:cs typeface="Arial"/>
              </a:rPr>
              <a:t>Envelope-</a:t>
            </a:r>
            <a:r>
              <a:rPr kumimoji="0" sz="2000" b="1" i="0" u="none" strike="noStrike" kern="0" cap="none" spc="-25" normalizeH="0" baseline="0" noProof="0" dirty="0">
                <a:ln>
                  <a:noFill/>
                </a:ln>
                <a:solidFill>
                  <a:srgbClr val="464252"/>
                </a:solidFill>
                <a:effectLst/>
                <a:uLnTx/>
                <a:uFillTx/>
                <a:latin typeface="Arial"/>
                <a:ea typeface="+mn-ea"/>
                <a:cs typeface="Arial"/>
              </a:rPr>
              <a:t>modified,</a:t>
            </a:r>
            <a:r>
              <a:rPr kumimoji="0" sz="2000" b="1" i="0" u="none" strike="noStrike" kern="0" cap="none" spc="-160" normalizeH="0" baseline="0" noProof="0" dirty="0">
                <a:ln>
                  <a:noFill/>
                </a:ln>
                <a:solidFill>
                  <a:srgbClr val="464252"/>
                </a:solidFill>
                <a:effectLst/>
                <a:uLnTx/>
                <a:uFillTx/>
                <a:latin typeface="Arial"/>
                <a:ea typeface="+mn-ea"/>
                <a:cs typeface="Arial"/>
              </a:rPr>
              <a:t> </a:t>
            </a:r>
            <a:r>
              <a:rPr kumimoji="0" sz="2000" b="1" i="0" u="none" strike="noStrike" kern="0" cap="none" spc="-10" normalizeH="0" baseline="0" noProof="0" dirty="0">
                <a:ln>
                  <a:noFill/>
                </a:ln>
                <a:solidFill>
                  <a:srgbClr val="464252"/>
                </a:solidFill>
                <a:effectLst/>
                <a:uLnTx/>
                <a:uFillTx/>
                <a:latin typeface="Arial"/>
                <a:ea typeface="+mn-ea"/>
                <a:cs typeface="Arial"/>
              </a:rPr>
              <a:t>replication-</a:t>
            </a:r>
            <a:r>
              <a:rPr kumimoji="0" sz="2000" b="1" i="0" u="none" strike="noStrike" kern="0" cap="none" spc="-25" normalizeH="0" baseline="0" noProof="0" dirty="0">
                <a:ln>
                  <a:noFill/>
                </a:ln>
                <a:solidFill>
                  <a:srgbClr val="464252"/>
                </a:solidFill>
                <a:effectLst/>
                <a:uLnTx/>
                <a:uFillTx/>
                <a:latin typeface="Arial"/>
                <a:ea typeface="+mn-ea"/>
                <a:cs typeface="Arial"/>
              </a:rPr>
              <a:t>incompetent,</a:t>
            </a:r>
            <a:r>
              <a:rPr kumimoji="0" sz="2000" b="1" i="0" u="none" strike="noStrike" kern="0" cap="none" spc="-15" normalizeH="0" baseline="0" noProof="0" dirty="0">
                <a:ln>
                  <a:noFill/>
                </a:ln>
                <a:solidFill>
                  <a:srgbClr val="464252"/>
                </a:solidFill>
                <a:effectLst/>
                <a:uLnTx/>
                <a:uFillTx/>
                <a:latin typeface="Arial"/>
                <a:ea typeface="+mn-ea"/>
                <a:cs typeface="Arial"/>
              </a:rPr>
              <a:t> </a:t>
            </a:r>
            <a:r>
              <a:rPr kumimoji="0" sz="2000" b="1" i="0" u="none" strike="noStrike" kern="0" cap="none" spc="-20" normalizeH="0" baseline="0" noProof="0" dirty="0">
                <a:ln>
                  <a:noFill/>
                </a:ln>
                <a:solidFill>
                  <a:srgbClr val="464252"/>
                </a:solidFill>
                <a:effectLst/>
                <a:uLnTx/>
                <a:uFillTx/>
                <a:latin typeface="Arial"/>
                <a:ea typeface="+mn-ea"/>
                <a:cs typeface="Arial"/>
              </a:rPr>
              <a:t>self-</a:t>
            </a:r>
            <a:r>
              <a:rPr kumimoji="0" sz="2000" b="1" i="0" u="none" strike="noStrike" kern="0" cap="none" spc="-10" normalizeH="0" baseline="0" noProof="0" dirty="0">
                <a:ln>
                  <a:noFill/>
                </a:ln>
                <a:solidFill>
                  <a:srgbClr val="464252"/>
                </a:solidFill>
                <a:effectLst/>
                <a:uLnTx/>
                <a:uFillTx/>
                <a:latin typeface="Arial"/>
                <a:ea typeface="+mn-ea"/>
                <a:cs typeface="Arial"/>
              </a:rPr>
              <a:t>inactivating </a:t>
            </a:r>
            <a:r>
              <a:rPr kumimoji="0" sz="2000" b="1" i="0" u="none" strike="noStrike" kern="0" cap="none" spc="-35" normalizeH="0" baseline="0" noProof="0" dirty="0">
                <a:ln>
                  <a:noFill/>
                </a:ln>
                <a:solidFill>
                  <a:srgbClr val="464252"/>
                </a:solidFill>
                <a:effectLst/>
                <a:uLnTx/>
                <a:uFillTx/>
                <a:latin typeface="Arial"/>
                <a:ea typeface="+mn-ea"/>
                <a:cs typeface="Arial"/>
              </a:rPr>
              <a:t>lentiviral</a:t>
            </a:r>
            <a:r>
              <a:rPr kumimoji="0" sz="2000" b="1" i="0" u="none" strike="noStrike" kern="0" cap="none" spc="-85" normalizeH="0" baseline="0" noProof="0" dirty="0">
                <a:ln>
                  <a:noFill/>
                </a:ln>
                <a:solidFill>
                  <a:srgbClr val="464252"/>
                </a:solidFill>
                <a:effectLst/>
                <a:uLnTx/>
                <a:uFillTx/>
                <a:latin typeface="Arial"/>
                <a:ea typeface="+mn-ea"/>
                <a:cs typeface="Arial"/>
              </a:rPr>
              <a:t> </a:t>
            </a:r>
            <a:r>
              <a:rPr kumimoji="0" sz="2000" b="1" i="0" u="none" strike="noStrike" kern="0" cap="none" spc="-10" normalizeH="0" baseline="0" noProof="0" dirty="0">
                <a:ln>
                  <a:noFill/>
                </a:ln>
                <a:solidFill>
                  <a:srgbClr val="464252"/>
                </a:solidFill>
                <a:effectLst/>
                <a:uLnTx/>
                <a:uFillTx/>
                <a:latin typeface="Arial"/>
                <a:ea typeface="+mn-ea"/>
                <a:cs typeface="Arial"/>
              </a:rPr>
              <a:t>vector</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a:p>
            <a:pPr marL="355600" marR="102870" lvl="0" indent="-343535" algn="l" defTabSz="914400" rtl="0" eaLnBrk="1" fontAlgn="auto" latinLnBrk="0" hangingPunct="1">
              <a:lnSpc>
                <a:spcPct val="100000"/>
              </a:lnSpc>
              <a:spcBef>
                <a:spcPts val="1215"/>
              </a:spcBef>
              <a:spcAft>
                <a:spcPts val="0"/>
              </a:spcAft>
              <a:buClrTx/>
              <a:buSzTx/>
              <a:buFont typeface="Wingdings"/>
              <a:buChar char=""/>
              <a:tabLst>
                <a:tab pos="355600" algn="l"/>
              </a:tabLst>
              <a:defRPr/>
            </a:pPr>
            <a:r>
              <a:rPr kumimoji="0" sz="2000" b="1" i="0" u="none" strike="noStrike" kern="0" cap="none" spc="-25" normalizeH="0" baseline="0" noProof="0" dirty="0">
                <a:ln>
                  <a:noFill/>
                </a:ln>
                <a:solidFill>
                  <a:srgbClr val="464252"/>
                </a:solidFill>
                <a:effectLst/>
                <a:uLnTx/>
                <a:uFillTx/>
                <a:latin typeface="Arial"/>
                <a:ea typeface="+mn-ea"/>
                <a:cs typeface="Arial"/>
              </a:rPr>
              <a:t>De-</a:t>
            </a:r>
            <a:r>
              <a:rPr kumimoji="0" sz="2000" b="1" i="0" u="none" strike="noStrike" kern="0" cap="none" spc="-45" normalizeH="0" baseline="0" noProof="0" dirty="0">
                <a:ln>
                  <a:noFill/>
                </a:ln>
                <a:solidFill>
                  <a:srgbClr val="464252"/>
                </a:solidFill>
                <a:effectLst/>
                <a:uLnTx/>
                <a:uFillTx/>
                <a:latin typeface="Arial"/>
                <a:ea typeface="+mn-ea"/>
                <a:cs typeface="Arial"/>
              </a:rPr>
              <a:t>targeted</a:t>
            </a:r>
            <a:r>
              <a:rPr kumimoji="0" sz="2000" b="1" i="0" u="none" strike="noStrike" kern="0" cap="none" spc="-114" normalizeH="0" baseline="0" noProof="0" dirty="0">
                <a:ln>
                  <a:noFill/>
                </a:ln>
                <a:solidFill>
                  <a:srgbClr val="464252"/>
                </a:solidFill>
                <a:effectLst/>
                <a:uLnTx/>
                <a:uFillTx/>
                <a:latin typeface="Arial"/>
                <a:ea typeface="+mn-ea"/>
                <a:cs typeface="Arial"/>
              </a:rPr>
              <a:t> </a:t>
            </a:r>
            <a:r>
              <a:rPr kumimoji="0" sz="2000" b="1" i="0" u="none" strike="noStrike" kern="0" cap="none" spc="-130" normalizeH="0" baseline="0" noProof="0" dirty="0">
                <a:ln>
                  <a:noFill/>
                </a:ln>
                <a:solidFill>
                  <a:srgbClr val="464252"/>
                </a:solidFill>
                <a:effectLst/>
                <a:uLnTx/>
                <a:uFillTx/>
                <a:latin typeface="Arial"/>
                <a:ea typeface="+mn-ea"/>
                <a:cs typeface="Arial"/>
              </a:rPr>
              <a:t>VSV-</a:t>
            </a:r>
            <a:r>
              <a:rPr kumimoji="0" sz="2000" b="1" i="0" u="none" strike="noStrike" kern="0" cap="none" spc="-114" normalizeH="0" baseline="0" noProof="0" dirty="0">
                <a:ln>
                  <a:noFill/>
                </a:ln>
                <a:solidFill>
                  <a:srgbClr val="464252"/>
                </a:solidFill>
                <a:effectLst/>
                <a:uLnTx/>
                <a:uFillTx/>
                <a:latin typeface="Arial"/>
                <a:ea typeface="+mn-ea"/>
                <a:cs typeface="Arial"/>
              </a:rPr>
              <a:t>G</a:t>
            </a:r>
            <a:r>
              <a:rPr kumimoji="0" sz="2000" b="1" i="0" u="none" strike="noStrike" kern="0" cap="none" spc="-105" normalizeH="0" baseline="0" noProof="0" dirty="0">
                <a:ln>
                  <a:noFill/>
                </a:ln>
                <a:solidFill>
                  <a:srgbClr val="464252"/>
                </a:solidFill>
                <a:effectLst/>
                <a:uLnTx/>
                <a:uFillTx/>
                <a:latin typeface="Arial"/>
                <a:ea typeface="+mn-ea"/>
                <a:cs typeface="Arial"/>
              </a:rPr>
              <a:t> </a:t>
            </a:r>
            <a:r>
              <a:rPr kumimoji="0" sz="2000" b="1" i="0" u="none" strike="noStrike" kern="0" cap="none" spc="-85" normalizeH="0" baseline="0" noProof="0" dirty="0">
                <a:ln>
                  <a:noFill/>
                </a:ln>
                <a:solidFill>
                  <a:srgbClr val="464252"/>
                </a:solidFill>
                <a:effectLst/>
                <a:uLnTx/>
                <a:uFillTx/>
                <a:latin typeface="Arial"/>
                <a:ea typeface="+mn-ea"/>
                <a:cs typeface="Arial"/>
              </a:rPr>
              <a:t>fusogen</a:t>
            </a:r>
            <a:r>
              <a:rPr kumimoji="0" sz="2000" b="1" i="0" u="none" strike="noStrike" kern="0" cap="none" spc="-95"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avoids </a:t>
            </a:r>
            <a:r>
              <a:rPr kumimoji="0" sz="2000" b="0" i="0" u="none" strike="noStrike" kern="0" cap="none" spc="-40" normalizeH="0" baseline="0" noProof="0" dirty="0">
                <a:ln>
                  <a:noFill/>
                </a:ln>
                <a:solidFill>
                  <a:srgbClr val="464252"/>
                </a:solidFill>
                <a:effectLst/>
                <a:uLnTx/>
                <a:uFillTx/>
                <a:latin typeface="Arial"/>
                <a:ea typeface="+mn-ea"/>
                <a:cs typeface="Arial"/>
              </a:rPr>
              <a:t>delivery</a:t>
            </a:r>
            <a:r>
              <a:rPr kumimoji="0" sz="2000" b="0" i="0" u="none" strike="noStrike" kern="0" cap="none" spc="-60" normalizeH="0" baseline="0" noProof="0" dirty="0">
                <a:ln>
                  <a:noFill/>
                </a:ln>
                <a:solidFill>
                  <a:srgbClr val="464252"/>
                </a:solidFill>
                <a:effectLst/>
                <a:uLnTx/>
                <a:uFillTx/>
                <a:latin typeface="Arial"/>
                <a:ea typeface="+mn-ea"/>
                <a:cs typeface="Arial"/>
              </a:rPr>
              <a:t> </a:t>
            </a:r>
            <a:r>
              <a:rPr kumimoji="0" sz="2000" b="0" i="0" u="none" strike="noStrike" kern="0" cap="none" spc="55" normalizeH="0" baseline="0" noProof="0" dirty="0">
                <a:ln>
                  <a:noFill/>
                </a:ln>
                <a:solidFill>
                  <a:srgbClr val="464252"/>
                </a:solidFill>
                <a:effectLst/>
                <a:uLnTx/>
                <a:uFillTx/>
                <a:latin typeface="Arial"/>
                <a:ea typeface="+mn-ea"/>
                <a:cs typeface="Arial"/>
              </a:rPr>
              <a:t>to</a:t>
            </a:r>
            <a:r>
              <a:rPr kumimoji="0" sz="2000" b="0" i="0" u="none" strike="noStrike" kern="0" cap="none" spc="-114" normalizeH="0" baseline="0" noProof="0" dirty="0">
                <a:ln>
                  <a:noFill/>
                </a:ln>
                <a:solidFill>
                  <a:srgbClr val="464252"/>
                </a:solidFill>
                <a:effectLst/>
                <a:uLnTx/>
                <a:uFillTx/>
                <a:latin typeface="Arial"/>
                <a:ea typeface="+mn-ea"/>
                <a:cs typeface="Arial"/>
              </a:rPr>
              <a:t> </a:t>
            </a:r>
            <a:r>
              <a:rPr kumimoji="0" sz="2000" b="0" i="0" u="none" strike="noStrike" kern="0" cap="none" spc="-85" normalizeH="0" baseline="0" noProof="0" dirty="0">
                <a:ln>
                  <a:noFill/>
                </a:ln>
                <a:solidFill>
                  <a:srgbClr val="464252"/>
                </a:solidFill>
                <a:effectLst/>
                <a:uLnTx/>
                <a:uFillTx/>
                <a:latin typeface="Arial"/>
                <a:ea typeface="+mn-ea"/>
                <a:cs typeface="Arial"/>
              </a:rPr>
              <a:t>LDL-</a:t>
            </a:r>
            <a:r>
              <a:rPr kumimoji="0" sz="2000" b="0" i="0" u="none" strike="noStrike" kern="0" cap="none" spc="-55" normalizeH="0" baseline="0" noProof="0" dirty="0">
                <a:ln>
                  <a:noFill/>
                </a:ln>
                <a:solidFill>
                  <a:srgbClr val="464252"/>
                </a:solidFill>
                <a:effectLst/>
                <a:uLnTx/>
                <a:uFillTx/>
                <a:latin typeface="Arial"/>
                <a:ea typeface="+mn-ea"/>
                <a:cs typeface="Arial"/>
              </a:rPr>
              <a:t>expressing</a:t>
            </a:r>
            <a:r>
              <a:rPr kumimoji="0" sz="2000" b="0" i="0" u="none" strike="noStrike" kern="0" cap="none" spc="-40"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cells</a:t>
            </a:r>
            <a:r>
              <a:rPr kumimoji="0" sz="2000" b="0" i="0" u="none" strike="noStrike" kern="0" cap="none" spc="-13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while maintaining</a:t>
            </a:r>
            <a:r>
              <a:rPr kumimoji="0" sz="2000" b="0" i="0" u="none" strike="noStrike" kern="0" cap="none" spc="-160" normalizeH="0" baseline="0" noProof="0" dirty="0">
                <a:ln>
                  <a:noFill/>
                </a:ln>
                <a:solidFill>
                  <a:srgbClr val="464252"/>
                </a:solidFill>
                <a:effectLst/>
                <a:uLnTx/>
                <a:uFillTx/>
                <a:latin typeface="Arial"/>
                <a:ea typeface="+mn-ea"/>
                <a:cs typeface="Arial"/>
              </a:rPr>
              <a:t> </a:t>
            </a:r>
            <a:r>
              <a:rPr kumimoji="0" sz="2000" b="0" i="0" u="none" strike="noStrike" kern="0" cap="none" spc="-45" normalizeH="0" baseline="0" noProof="0" dirty="0">
                <a:ln>
                  <a:noFill/>
                </a:ln>
                <a:solidFill>
                  <a:srgbClr val="464252"/>
                </a:solidFill>
                <a:effectLst/>
                <a:uLnTx/>
                <a:uFillTx/>
                <a:latin typeface="Arial"/>
                <a:ea typeface="+mn-ea"/>
                <a:cs typeface="Arial"/>
              </a:rPr>
              <a:t>high</a:t>
            </a:r>
            <a:r>
              <a:rPr kumimoji="0" sz="2000" b="0" i="0" u="none" strike="noStrike" kern="0" cap="none" spc="-145"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transduction</a:t>
            </a:r>
            <a:r>
              <a:rPr kumimoji="0" sz="2000" b="0" i="0" u="none" strike="noStrike" kern="0" cap="none" spc="-7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efficiency</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a:p>
            <a:pPr marL="355600" marR="426084" lvl="0" indent="-343535" algn="l" defTabSz="914400" rtl="0" eaLnBrk="1" fontAlgn="auto" latinLnBrk="0" hangingPunct="1">
              <a:lnSpc>
                <a:spcPct val="100000"/>
              </a:lnSpc>
              <a:spcBef>
                <a:spcPts val="1210"/>
              </a:spcBef>
              <a:spcAft>
                <a:spcPts val="0"/>
              </a:spcAft>
              <a:buClrTx/>
              <a:buSzTx/>
              <a:buFont typeface="Wingdings"/>
              <a:buChar char=""/>
              <a:tabLst>
                <a:tab pos="355600" algn="l"/>
              </a:tabLst>
              <a:defRPr/>
            </a:pPr>
            <a:r>
              <a:rPr kumimoji="0" sz="2000" b="1" i="0" u="none" strike="noStrike" kern="0" cap="none" spc="-60" normalizeH="0" baseline="0" noProof="0" dirty="0">
                <a:ln>
                  <a:noFill/>
                </a:ln>
                <a:solidFill>
                  <a:srgbClr val="464252"/>
                </a:solidFill>
                <a:effectLst/>
                <a:uLnTx/>
                <a:uFillTx/>
                <a:latin typeface="Arial"/>
                <a:ea typeface="+mn-ea"/>
                <a:cs typeface="Arial"/>
              </a:rPr>
              <a:t>Precise</a:t>
            </a:r>
            <a:r>
              <a:rPr kumimoji="0" sz="2000" b="1" i="0" u="none" strike="noStrike" kern="0" cap="none" spc="-145" normalizeH="0" baseline="0" noProof="0" dirty="0">
                <a:ln>
                  <a:noFill/>
                </a:ln>
                <a:solidFill>
                  <a:srgbClr val="464252"/>
                </a:solidFill>
                <a:effectLst/>
                <a:uLnTx/>
                <a:uFillTx/>
                <a:latin typeface="Arial"/>
                <a:ea typeface="+mn-ea"/>
                <a:cs typeface="Arial"/>
              </a:rPr>
              <a:t> </a:t>
            </a:r>
            <a:r>
              <a:rPr kumimoji="0" sz="2000" b="1" i="0" u="none" strike="noStrike" kern="0" cap="none" spc="-20" normalizeH="0" baseline="0" noProof="0" dirty="0">
                <a:ln>
                  <a:noFill/>
                </a:ln>
                <a:solidFill>
                  <a:srgbClr val="464252"/>
                </a:solidFill>
                <a:effectLst/>
                <a:uLnTx/>
                <a:uFillTx/>
                <a:latin typeface="Arial"/>
                <a:ea typeface="+mn-ea"/>
                <a:cs typeface="Arial"/>
              </a:rPr>
              <a:t>re-</a:t>
            </a:r>
            <a:r>
              <a:rPr kumimoji="0" sz="2000" b="1" i="0" u="none" strike="noStrike" kern="0" cap="none" spc="-70" normalizeH="0" baseline="0" noProof="0" dirty="0">
                <a:ln>
                  <a:noFill/>
                </a:ln>
                <a:solidFill>
                  <a:srgbClr val="464252"/>
                </a:solidFill>
                <a:effectLst/>
                <a:uLnTx/>
                <a:uFillTx/>
                <a:latin typeface="Arial"/>
                <a:ea typeface="+mn-ea"/>
                <a:cs typeface="Arial"/>
              </a:rPr>
              <a:t>targeting</a:t>
            </a:r>
            <a:r>
              <a:rPr kumimoji="0" sz="2000" b="1" i="0" u="none" strike="noStrike" kern="0" cap="none" spc="-135" normalizeH="0" baseline="0" noProof="0" dirty="0">
                <a:ln>
                  <a:noFill/>
                </a:ln>
                <a:solidFill>
                  <a:srgbClr val="464252"/>
                </a:solidFill>
                <a:effectLst/>
                <a:uLnTx/>
                <a:uFillTx/>
                <a:latin typeface="Arial"/>
                <a:ea typeface="+mn-ea"/>
                <a:cs typeface="Arial"/>
              </a:rPr>
              <a:t> </a:t>
            </a:r>
            <a:r>
              <a:rPr kumimoji="0" sz="2000" b="1" i="0" u="none" strike="noStrike" kern="0" cap="none" spc="-45" normalizeH="0" baseline="0" noProof="0" dirty="0">
                <a:ln>
                  <a:noFill/>
                </a:ln>
                <a:solidFill>
                  <a:srgbClr val="464252"/>
                </a:solidFill>
                <a:effectLst/>
                <a:uLnTx/>
                <a:uFillTx/>
                <a:latin typeface="Arial"/>
                <a:ea typeface="+mn-ea"/>
                <a:cs typeface="Arial"/>
              </a:rPr>
              <a:t>to</a:t>
            </a:r>
            <a:r>
              <a:rPr kumimoji="0" sz="2000" b="1" i="0" u="none" strike="noStrike" kern="0" cap="none" spc="-105" normalizeH="0" baseline="0" noProof="0" dirty="0">
                <a:ln>
                  <a:noFill/>
                </a:ln>
                <a:solidFill>
                  <a:srgbClr val="464252"/>
                </a:solidFill>
                <a:effectLst/>
                <a:uLnTx/>
                <a:uFillTx/>
                <a:latin typeface="Arial"/>
                <a:ea typeface="+mn-ea"/>
                <a:cs typeface="Arial"/>
              </a:rPr>
              <a:t> </a:t>
            </a:r>
            <a:r>
              <a:rPr kumimoji="0" sz="2000" b="1" i="0" u="none" strike="noStrike" kern="0" cap="none" spc="-215" normalizeH="0" baseline="0" noProof="0" dirty="0">
                <a:ln>
                  <a:noFill/>
                </a:ln>
                <a:solidFill>
                  <a:srgbClr val="464252"/>
                </a:solidFill>
                <a:effectLst/>
                <a:uLnTx/>
                <a:uFillTx/>
                <a:latin typeface="Arial"/>
                <a:ea typeface="+mn-ea"/>
                <a:cs typeface="Arial"/>
              </a:rPr>
              <a:t>T</a:t>
            </a:r>
            <a:r>
              <a:rPr kumimoji="0" sz="2000" b="1" i="0" u="none" strike="noStrike" kern="0" cap="none" spc="-120" normalizeH="0" baseline="0" noProof="0" dirty="0">
                <a:ln>
                  <a:noFill/>
                </a:ln>
                <a:solidFill>
                  <a:srgbClr val="464252"/>
                </a:solidFill>
                <a:effectLst/>
                <a:uLnTx/>
                <a:uFillTx/>
                <a:latin typeface="Arial"/>
                <a:ea typeface="+mn-ea"/>
                <a:cs typeface="Arial"/>
              </a:rPr>
              <a:t> </a:t>
            </a:r>
            <a:r>
              <a:rPr kumimoji="0" sz="2000" b="1" i="0" u="none" strike="noStrike" kern="0" cap="none" spc="0" normalizeH="0" baseline="0" noProof="0" dirty="0">
                <a:ln>
                  <a:noFill/>
                </a:ln>
                <a:solidFill>
                  <a:srgbClr val="464252"/>
                </a:solidFill>
                <a:effectLst/>
                <a:uLnTx/>
                <a:uFillTx/>
                <a:latin typeface="Arial"/>
                <a:ea typeface="+mn-ea"/>
                <a:cs typeface="Arial"/>
              </a:rPr>
              <a:t>cells</a:t>
            </a:r>
            <a:r>
              <a:rPr kumimoji="0" sz="2000" b="1" i="0" u="none" strike="noStrike" kern="0" cap="none" spc="-50"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with</a:t>
            </a:r>
            <a:r>
              <a:rPr kumimoji="0" sz="2000" b="0" i="0" u="none" strike="noStrike" kern="0" cap="none" spc="-135" normalizeH="0" baseline="0" noProof="0" dirty="0">
                <a:ln>
                  <a:noFill/>
                </a:ln>
                <a:solidFill>
                  <a:srgbClr val="464252"/>
                </a:solidFill>
                <a:effectLst/>
                <a:uLnTx/>
                <a:uFillTx/>
                <a:latin typeface="Arial"/>
                <a:ea typeface="+mn-ea"/>
                <a:cs typeface="Arial"/>
              </a:rPr>
              <a:t> </a:t>
            </a:r>
            <a:r>
              <a:rPr kumimoji="0" sz="2000" b="0" i="0" u="none" strike="noStrike" kern="0" cap="none" spc="-50" normalizeH="0" baseline="0" noProof="0" dirty="0">
                <a:ln>
                  <a:noFill/>
                </a:ln>
                <a:solidFill>
                  <a:srgbClr val="464252"/>
                </a:solidFill>
                <a:effectLst/>
                <a:uLnTx/>
                <a:uFillTx/>
                <a:latin typeface="Arial"/>
                <a:ea typeface="+mn-ea"/>
                <a:cs typeface="Arial"/>
              </a:rPr>
              <a:t>a </a:t>
            </a:r>
            <a:r>
              <a:rPr kumimoji="0" sz="2000" b="0" i="0" u="none" strike="noStrike" kern="0" cap="none" spc="-70" normalizeH="0" baseline="0" noProof="0" dirty="0">
                <a:ln>
                  <a:noFill/>
                </a:ln>
                <a:solidFill>
                  <a:srgbClr val="464252"/>
                </a:solidFill>
                <a:effectLst/>
                <a:uLnTx/>
                <a:uFillTx/>
                <a:latin typeface="Arial"/>
                <a:ea typeface="+mn-ea"/>
                <a:cs typeface="Arial"/>
              </a:rPr>
              <a:t>CD3</a:t>
            </a:r>
            <a:r>
              <a:rPr kumimoji="0" sz="2000" b="0" i="0" u="none" strike="noStrike" kern="0" cap="none" spc="-150" normalizeH="0" baseline="0" noProof="0" dirty="0">
                <a:ln>
                  <a:noFill/>
                </a:ln>
                <a:solidFill>
                  <a:srgbClr val="464252"/>
                </a:solidFill>
                <a:effectLst/>
                <a:uLnTx/>
                <a:uFillTx/>
                <a:latin typeface="Arial"/>
                <a:ea typeface="+mn-ea"/>
                <a:cs typeface="Arial"/>
              </a:rPr>
              <a:t> </a:t>
            </a:r>
            <a:r>
              <a:rPr kumimoji="0" sz="2000" b="0" i="0" u="none" strike="noStrike" kern="0" cap="none" spc="-55" normalizeH="0" baseline="0" noProof="0" dirty="0">
                <a:ln>
                  <a:noFill/>
                </a:ln>
                <a:solidFill>
                  <a:srgbClr val="464252"/>
                </a:solidFill>
                <a:effectLst/>
                <a:uLnTx/>
                <a:uFillTx/>
                <a:latin typeface="Arial"/>
                <a:ea typeface="+mn-ea"/>
                <a:cs typeface="Arial"/>
              </a:rPr>
              <a:t>scFv;</a:t>
            </a:r>
            <a:r>
              <a:rPr kumimoji="0" sz="2000" b="0" i="0" u="none" strike="noStrike" kern="0" cap="none" spc="-140" normalizeH="0" baseline="0" noProof="0" dirty="0">
                <a:ln>
                  <a:noFill/>
                </a:ln>
                <a:solidFill>
                  <a:srgbClr val="464252"/>
                </a:solidFill>
                <a:effectLst/>
                <a:uLnTx/>
                <a:uFillTx/>
                <a:latin typeface="Arial"/>
                <a:ea typeface="+mn-ea"/>
                <a:cs typeface="Arial"/>
              </a:rPr>
              <a:t> </a:t>
            </a:r>
            <a:r>
              <a:rPr kumimoji="0" sz="2000" b="0" i="0" u="none" strike="noStrike" kern="0" cap="none" spc="-35" normalizeH="0" baseline="0" noProof="0" dirty="0">
                <a:ln>
                  <a:noFill/>
                </a:ln>
                <a:solidFill>
                  <a:srgbClr val="464252"/>
                </a:solidFill>
                <a:effectLst/>
                <a:uLnTx/>
                <a:uFillTx/>
                <a:latin typeface="Arial"/>
                <a:ea typeface="+mn-ea"/>
                <a:cs typeface="Arial"/>
              </a:rPr>
              <a:t>avoids</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liver</a:t>
            </a:r>
            <a:r>
              <a:rPr kumimoji="0" sz="2000" b="0" i="0" u="none" strike="noStrike" kern="0" cap="none" spc="-160"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uptake</a:t>
            </a:r>
            <a:r>
              <a:rPr kumimoji="0" sz="2000" b="0" i="0" u="none" strike="noStrike" kern="0" cap="none" spc="-100"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and </a:t>
            </a:r>
            <a:r>
              <a:rPr kumimoji="0" sz="2000" b="0" i="0" u="none" strike="noStrike" kern="0" cap="none" spc="-35" normalizeH="0" baseline="0" noProof="0" dirty="0">
                <a:ln>
                  <a:noFill/>
                </a:ln>
                <a:solidFill>
                  <a:srgbClr val="464252"/>
                </a:solidFill>
                <a:effectLst/>
                <a:uLnTx/>
                <a:uFillTx/>
                <a:latin typeface="Arial"/>
                <a:ea typeface="+mn-ea"/>
                <a:cs typeface="Arial"/>
              </a:rPr>
              <a:t>drug</a:t>
            </a:r>
            <a:r>
              <a:rPr kumimoji="0" sz="2000" b="0" i="0" u="none" strike="noStrike" kern="0" cap="none" spc="-155" normalizeH="0" baseline="0" noProof="0" dirty="0">
                <a:ln>
                  <a:noFill/>
                </a:ln>
                <a:solidFill>
                  <a:srgbClr val="464252"/>
                </a:solidFill>
                <a:effectLst/>
                <a:uLnTx/>
                <a:uFillTx/>
                <a:latin typeface="Arial"/>
                <a:ea typeface="+mn-ea"/>
                <a:cs typeface="Arial"/>
              </a:rPr>
              <a:t> </a:t>
            </a:r>
            <a:r>
              <a:rPr kumimoji="0" sz="2000" b="0" i="0" u="none" strike="noStrike" kern="0" cap="none" spc="-20" normalizeH="0" baseline="0" noProof="0" dirty="0">
                <a:ln>
                  <a:noFill/>
                </a:ln>
                <a:solidFill>
                  <a:srgbClr val="464252"/>
                </a:solidFill>
                <a:effectLst/>
                <a:uLnTx/>
                <a:uFillTx/>
                <a:latin typeface="Arial"/>
                <a:ea typeface="+mn-ea"/>
                <a:cs typeface="Arial"/>
              </a:rPr>
              <a:t>sinks</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a:p>
            <a:pPr marL="355600" marR="5080" lvl="0" indent="-343535" algn="l" defTabSz="914400" rtl="0" eaLnBrk="1" fontAlgn="auto" latinLnBrk="0" hangingPunct="1">
              <a:lnSpc>
                <a:spcPct val="100000"/>
              </a:lnSpc>
              <a:spcBef>
                <a:spcPts val="1210"/>
              </a:spcBef>
              <a:spcAft>
                <a:spcPts val="0"/>
              </a:spcAft>
              <a:buClrTx/>
              <a:buSzTx/>
              <a:buFont typeface="Wingdings"/>
              <a:buChar char=""/>
              <a:tabLst>
                <a:tab pos="355600" algn="l"/>
              </a:tabLst>
              <a:defRPr/>
            </a:pPr>
            <a:r>
              <a:rPr kumimoji="0" sz="2000" b="0" i="0" u="none" strike="noStrike" kern="0" cap="none" spc="-20" normalizeH="0" baseline="0" noProof="0" dirty="0">
                <a:ln>
                  <a:noFill/>
                </a:ln>
                <a:solidFill>
                  <a:srgbClr val="464252"/>
                </a:solidFill>
                <a:effectLst/>
                <a:uLnTx/>
                <a:uFillTx/>
                <a:latin typeface="Arial"/>
                <a:ea typeface="+mn-ea"/>
                <a:cs typeface="Arial"/>
              </a:rPr>
              <a:t>Anti-</a:t>
            </a:r>
            <a:r>
              <a:rPr kumimoji="0" sz="2000" b="0" i="0" u="none" strike="noStrike" kern="0" cap="none" spc="-114" normalizeH="0" baseline="0" noProof="0" dirty="0">
                <a:ln>
                  <a:noFill/>
                </a:ln>
                <a:solidFill>
                  <a:srgbClr val="464252"/>
                </a:solidFill>
                <a:effectLst/>
                <a:uLnTx/>
                <a:uFillTx/>
                <a:latin typeface="Arial"/>
                <a:ea typeface="+mn-ea"/>
                <a:cs typeface="Arial"/>
              </a:rPr>
              <a:t>BCMA</a:t>
            </a:r>
            <a:r>
              <a:rPr kumimoji="0" sz="2000" b="0" i="0" u="none" strike="noStrike" kern="0" cap="none" spc="-145" normalizeH="0" baseline="0" noProof="0" dirty="0">
                <a:ln>
                  <a:noFill/>
                </a:ln>
                <a:solidFill>
                  <a:srgbClr val="464252"/>
                </a:solidFill>
                <a:effectLst/>
                <a:uLnTx/>
                <a:uFillTx/>
                <a:latin typeface="Arial"/>
                <a:ea typeface="+mn-ea"/>
                <a:cs typeface="Arial"/>
              </a:rPr>
              <a:t> </a:t>
            </a:r>
            <a:r>
              <a:rPr kumimoji="0" sz="2000" b="0" i="0" u="none" strike="noStrike" kern="0" cap="none" spc="-175" normalizeH="0" baseline="0" noProof="0" dirty="0">
                <a:ln>
                  <a:noFill/>
                </a:ln>
                <a:solidFill>
                  <a:srgbClr val="464252"/>
                </a:solidFill>
                <a:effectLst/>
                <a:uLnTx/>
                <a:uFillTx/>
                <a:latin typeface="Arial"/>
                <a:ea typeface="+mn-ea"/>
                <a:cs typeface="Arial"/>
              </a:rPr>
              <a:t>CAR</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50" normalizeH="0" baseline="0" noProof="0" dirty="0">
                <a:ln>
                  <a:noFill/>
                </a:ln>
                <a:solidFill>
                  <a:srgbClr val="464252"/>
                </a:solidFill>
                <a:effectLst/>
                <a:uLnTx/>
                <a:uFillTx/>
                <a:latin typeface="Arial"/>
                <a:ea typeface="+mn-ea"/>
                <a:cs typeface="Arial"/>
              </a:rPr>
              <a:t>was</a:t>
            </a:r>
            <a:r>
              <a:rPr kumimoji="0" sz="2000" b="0" i="0" u="none" strike="noStrike" kern="0" cap="none" spc="-120" normalizeH="0" baseline="0" noProof="0" dirty="0">
                <a:ln>
                  <a:noFill/>
                </a:ln>
                <a:solidFill>
                  <a:srgbClr val="464252"/>
                </a:solidFill>
                <a:effectLst/>
                <a:uLnTx/>
                <a:uFillTx/>
                <a:latin typeface="Arial"/>
                <a:ea typeface="+mn-ea"/>
                <a:cs typeface="Arial"/>
              </a:rPr>
              <a:t> </a:t>
            </a:r>
            <a:r>
              <a:rPr kumimoji="0" sz="2000" b="1" i="0" u="none" strike="noStrike" kern="0" cap="none" spc="-20" normalizeH="0" baseline="0" noProof="0" dirty="0">
                <a:ln>
                  <a:noFill/>
                </a:ln>
                <a:solidFill>
                  <a:srgbClr val="464252"/>
                </a:solidFill>
                <a:effectLst/>
                <a:uLnTx/>
                <a:uFillTx/>
                <a:latin typeface="Arial"/>
                <a:ea typeface="+mn-ea"/>
                <a:cs typeface="Arial"/>
              </a:rPr>
              <a:t>selected</a:t>
            </a:r>
            <a:r>
              <a:rPr kumimoji="0" sz="2000" b="1" i="0" u="none" strike="noStrike" kern="0" cap="none" spc="-140" normalizeH="0" baseline="0" noProof="0" dirty="0">
                <a:ln>
                  <a:noFill/>
                </a:ln>
                <a:solidFill>
                  <a:srgbClr val="464252"/>
                </a:solidFill>
                <a:effectLst/>
                <a:uLnTx/>
                <a:uFillTx/>
                <a:latin typeface="Arial"/>
                <a:ea typeface="+mn-ea"/>
                <a:cs typeface="Arial"/>
              </a:rPr>
              <a:t> </a:t>
            </a:r>
            <a:r>
              <a:rPr kumimoji="0" sz="2000" b="1" i="0" u="none" strike="noStrike" kern="0" cap="none" spc="-50" normalizeH="0" baseline="0" noProof="0" dirty="0">
                <a:ln>
                  <a:noFill/>
                </a:ln>
                <a:solidFill>
                  <a:srgbClr val="464252"/>
                </a:solidFill>
                <a:effectLst/>
                <a:uLnTx/>
                <a:uFillTx/>
                <a:latin typeface="Arial"/>
                <a:ea typeface="+mn-ea"/>
                <a:cs typeface="Arial"/>
              </a:rPr>
              <a:t>based</a:t>
            </a:r>
            <a:r>
              <a:rPr kumimoji="0" sz="2000" b="1" i="0" u="none" strike="noStrike" kern="0" cap="none" spc="-55" normalizeH="0" baseline="0" noProof="0" dirty="0">
                <a:ln>
                  <a:noFill/>
                </a:ln>
                <a:solidFill>
                  <a:srgbClr val="464252"/>
                </a:solidFill>
                <a:effectLst/>
                <a:uLnTx/>
                <a:uFillTx/>
                <a:latin typeface="Arial"/>
                <a:ea typeface="+mn-ea"/>
                <a:cs typeface="Arial"/>
              </a:rPr>
              <a:t> </a:t>
            </a:r>
            <a:r>
              <a:rPr kumimoji="0" sz="2000" b="1" i="0" u="none" strike="noStrike" kern="0" cap="none" spc="-25" normalizeH="0" baseline="0" noProof="0" dirty="0">
                <a:ln>
                  <a:noFill/>
                </a:ln>
                <a:solidFill>
                  <a:srgbClr val="464252"/>
                </a:solidFill>
                <a:effectLst/>
                <a:uLnTx/>
                <a:uFillTx/>
                <a:latin typeface="Arial"/>
                <a:ea typeface="+mn-ea"/>
                <a:cs typeface="Arial"/>
              </a:rPr>
              <a:t>on </a:t>
            </a:r>
            <a:r>
              <a:rPr kumimoji="0" sz="2000" b="1" i="0" u="none" strike="noStrike" kern="0" cap="none" spc="-105" normalizeH="0" baseline="0" noProof="0" dirty="0">
                <a:ln>
                  <a:noFill/>
                </a:ln>
                <a:solidFill>
                  <a:srgbClr val="464252"/>
                </a:solidFill>
                <a:effectLst/>
                <a:uLnTx/>
                <a:uFillTx/>
                <a:latin typeface="Arial"/>
                <a:ea typeface="+mn-ea"/>
                <a:cs typeface="Arial"/>
              </a:rPr>
              <a:t>high</a:t>
            </a:r>
            <a:r>
              <a:rPr kumimoji="0" sz="2000" b="1" i="0" u="none" strike="noStrike" kern="0" cap="none" spc="-135" normalizeH="0" baseline="0" noProof="0" dirty="0">
                <a:ln>
                  <a:noFill/>
                </a:ln>
                <a:solidFill>
                  <a:srgbClr val="464252"/>
                </a:solidFill>
                <a:effectLst/>
                <a:uLnTx/>
                <a:uFillTx/>
                <a:latin typeface="Arial"/>
                <a:ea typeface="+mn-ea"/>
                <a:cs typeface="Arial"/>
              </a:rPr>
              <a:t> </a:t>
            </a:r>
            <a:r>
              <a:rPr kumimoji="0" sz="2000" b="1" i="0" u="none" strike="noStrike" kern="0" cap="none" spc="-35" normalizeH="0" baseline="0" noProof="0" dirty="0">
                <a:ln>
                  <a:noFill/>
                </a:ln>
                <a:solidFill>
                  <a:srgbClr val="464252"/>
                </a:solidFill>
                <a:effectLst/>
                <a:uLnTx/>
                <a:uFillTx/>
                <a:latin typeface="Arial"/>
                <a:ea typeface="+mn-ea"/>
                <a:cs typeface="Arial"/>
              </a:rPr>
              <a:t>levels</a:t>
            </a:r>
            <a:r>
              <a:rPr kumimoji="0" sz="2000" b="1" i="0" u="none" strike="noStrike" kern="0" cap="none" spc="-75" normalizeH="0" baseline="0" noProof="0" dirty="0">
                <a:ln>
                  <a:noFill/>
                </a:ln>
                <a:solidFill>
                  <a:srgbClr val="464252"/>
                </a:solidFill>
                <a:effectLst/>
                <a:uLnTx/>
                <a:uFillTx/>
                <a:latin typeface="Arial"/>
                <a:ea typeface="+mn-ea"/>
                <a:cs typeface="Arial"/>
              </a:rPr>
              <a:t> </a:t>
            </a:r>
            <a:r>
              <a:rPr kumimoji="0" sz="2000" b="1" i="0" u="none" strike="noStrike" kern="0" cap="none" spc="-60" normalizeH="0" baseline="0" noProof="0" dirty="0">
                <a:ln>
                  <a:noFill/>
                </a:ln>
                <a:solidFill>
                  <a:srgbClr val="464252"/>
                </a:solidFill>
                <a:effectLst/>
                <a:uLnTx/>
                <a:uFillTx/>
                <a:latin typeface="Arial"/>
                <a:ea typeface="+mn-ea"/>
                <a:cs typeface="Arial"/>
              </a:rPr>
              <a:t>of</a:t>
            </a:r>
            <a:r>
              <a:rPr kumimoji="0" sz="2000" b="1" i="0" u="none" strike="noStrike" kern="0" cap="none" spc="-85" normalizeH="0" baseline="0" noProof="0" dirty="0">
                <a:ln>
                  <a:noFill/>
                </a:ln>
                <a:solidFill>
                  <a:srgbClr val="464252"/>
                </a:solidFill>
                <a:effectLst/>
                <a:uLnTx/>
                <a:uFillTx/>
                <a:latin typeface="Arial"/>
                <a:ea typeface="+mn-ea"/>
                <a:cs typeface="Arial"/>
              </a:rPr>
              <a:t> </a:t>
            </a:r>
            <a:r>
              <a:rPr kumimoji="0" sz="2000" b="1" i="0" u="none" strike="noStrike" kern="0" cap="none" spc="-45" normalizeH="0" baseline="0" noProof="0" dirty="0">
                <a:ln>
                  <a:noFill/>
                </a:ln>
                <a:solidFill>
                  <a:srgbClr val="464252"/>
                </a:solidFill>
                <a:effectLst/>
                <a:uLnTx/>
                <a:uFillTx/>
                <a:latin typeface="Arial"/>
                <a:ea typeface="+mn-ea"/>
                <a:cs typeface="Arial"/>
              </a:rPr>
              <a:t>activity</a:t>
            </a:r>
            <a:r>
              <a:rPr kumimoji="0" sz="2000" b="1" i="0" u="none" strike="noStrike" kern="0" cap="none" spc="-105" normalizeH="0" baseline="0" noProof="0" dirty="0">
                <a:ln>
                  <a:noFill/>
                </a:ln>
                <a:solidFill>
                  <a:srgbClr val="464252"/>
                </a:solidFill>
                <a:effectLst/>
                <a:uLnTx/>
                <a:uFillTx/>
                <a:latin typeface="Arial"/>
                <a:ea typeface="+mn-ea"/>
                <a:cs typeface="Arial"/>
              </a:rPr>
              <a:t> </a:t>
            </a:r>
            <a:r>
              <a:rPr kumimoji="0" sz="2000" b="1" i="0" u="none" strike="noStrike" kern="0" cap="none" spc="0" normalizeH="0" baseline="0" noProof="0" dirty="0">
                <a:ln>
                  <a:noFill/>
                </a:ln>
                <a:solidFill>
                  <a:srgbClr val="464252"/>
                </a:solidFill>
                <a:effectLst/>
                <a:uLnTx/>
                <a:uFillTx/>
                <a:latin typeface="Arial"/>
                <a:ea typeface="+mn-ea"/>
                <a:cs typeface="Arial"/>
              </a:rPr>
              <a:t>to</a:t>
            </a:r>
            <a:r>
              <a:rPr kumimoji="0" sz="2000" b="1" i="0" u="none" strike="noStrike" kern="0" cap="none" spc="-195" normalizeH="0" baseline="0" noProof="0" dirty="0">
                <a:ln>
                  <a:noFill/>
                </a:ln>
                <a:solidFill>
                  <a:srgbClr val="464252"/>
                </a:solidFill>
                <a:effectLst/>
                <a:uLnTx/>
                <a:uFillTx/>
                <a:latin typeface="Arial"/>
                <a:ea typeface="+mn-ea"/>
                <a:cs typeface="Arial"/>
              </a:rPr>
              <a:t> </a:t>
            </a:r>
            <a:r>
              <a:rPr kumimoji="0" sz="2000" b="1" i="0" u="none" strike="noStrike" kern="0" cap="none" spc="-100" normalizeH="0" baseline="0" noProof="0" dirty="0">
                <a:ln>
                  <a:noFill/>
                </a:ln>
                <a:solidFill>
                  <a:srgbClr val="464252"/>
                </a:solidFill>
                <a:effectLst/>
                <a:uLnTx/>
                <a:uFillTx/>
                <a:latin typeface="Arial"/>
                <a:ea typeface="+mn-ea"/>
                <a:cs typeface="Arial"/>
              </a:rPr>
              <a:t>BCMA-</a:t>
            </a:r>
            <a:r>
              <a:rPr kumimoji="0" sz="2000" b="1" i="0" u="none" strike="noStrike" kern="0" cap="none" spc="-10" normalizeH="0" baseline="0" noProof="0" dirty="0">
                <a:ln>
                  <a:noFill/>
                </a:ln>
                <a:solidFill>
                  <a:srgbClr val="464252"/>
                </a:solidFill>
                <a:effectLst/>
                <a:uLnTx/>
                <a:uFillTx/>
                <a:latin typeface="Arial"/>
                <a:ea typeface="+mn-ea"/>
                <a:cs typeface="Arial"/>
              </a:rPr>
              <a:t>positive tumors</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9" name="TextBox 18">
            <a:extLst>
              <a:ext uri="{FF2B5EF4-FFF2-40B4-BE49-F238E27FC236}">
                <a16:creationId xmlns:a16="http://schemas.microsoft.com/office/drawing/2014/main" id="{6719F3EE-7294-D914-105E-854713C95E1A}"/>
              </a:ext>
            </a:extLst>
          </p:cNvPr>
          <p:cNvSpPr txBox="1"/>
          <p:nvPr/>
        </p:nvSpPr>
        <p:spPr>
          <a:xfrm>
            <a:off x="263352" y="6165304"/>
            <a:ext cx="2808312" cy="646331"/>
          </a:xfrm>
          <a:prstGeom prst="rect">
            <a:avLst/>
          </a:prstGeom>
          <a:solidFill>
            <a:srgbClr val="FFFFFF"/>
          </a:solidFill>
        </p:spPr>
        <p:txBody>
          <a:bodyPr wrap="square" rtlCol="0">
            <a:spAutoFit/>
          </a:bodyPr>
          <a:lstStyle/>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82926" y="3343275"/>
            <a:ext cx="0" cy="59055"/>
          </a:xfrm>
          <a:custGeom>
            <a:avLst/>
            <a:gdLst/>
            <a:ahLst/>
            <a:cxnLst/>
            <a:rect l="l" t="t" r="r" b="b"/>
            <a:pathLst>
              <a:path h="59054">
                <a:moveTo>
                  <a:pt x="0" y="0"/>
                </a:moveTo>
                <a:lnTo>
                  <a:pt x="0" y="58674"/>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2582926" y="2952750"/>
            <a:ext cx="0" cy="114300"/>
          </a:xfrm>
          <a:custGeom>
            <a:avLst/>
            <a:gdLst/>
            <a:ahLst/>
            <a:cxnLst/>
            <a:rect l="l" t="t" r="r" b="b"/>
            <a:pathLst>
              <a:path h="114300">
                <a:moveTo>
                  <a:pt x="0" y="0"/>
                </a:moveTo>
                <a:lnTo>
                  <a:pt x="0" y="114300"/>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2582926" y="2571750"/>
            <a:ext cx="0" cy="104775"/>
          </a:xfrm>
          <a:custGeom>
            <a:avLst/>
            <a:gdLst/>
            <a:ahLst/>
            <a:cxnLst/>
            <a:rect l="l" t="t" r="r" b="b"/>
            <a:pathLst>
              <a:path h="104775">
                <a:moveTo>
                  <a:pt x="0" y="0"/>
                </a:moveTo>
                <a:lnTo>
                  <a:pt x="0" y="10477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2582926" y="2171700"/>
            <a:ext cx="0" cy="123825"/>
          </a:xfrm>
          <a:custGeom>
            <a:avLst/>
            <a:gdLst/>
            <a:ahLst/>
            <a:cxnLst/>
            <a:rect l="l" t="t" r="r" b="b"/>
            <a:pathLst>
              <a:path h="123825">
                <a:moveTo>
                  <a:pt x="0" y="0"/>
                </a:moveTo>
                <a:lnTo>
                  <a:pt x="0" y="12382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2582926"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878071" y="2952750"/>
            <a:ext cx="0" cy="449580"/>
          </a:xfrm>
          <a:custGeom>
            <a:avLst/>
            <a:gdLst/>
            <a:ahLst/>
            <a:cxnLst/>
            <a:rect l="l" t="t" r="r" b="b"/>
            <a:pathLst>
              <a:path h="449579">
                <a:moveTo>
                  <a:pt x="0" y="0"/>
                </a:moveTo>
                <a:lnTo>
                  <a:pt x="0" y="449199"/>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878071" y="2562225"/>
            <a:ext cx="0" cy="123825"/>
          </a:xfrm>
          <a:custGeom>
            <a:avLst/>
            <a:gdLst/>
            <a:ahLst/>
            <a:cxnLst/>
            <a:rect l="l" t="t" r="r" b="b"/>
            <a:pathLst>
              <a:path h="123825">
                <a:moveTo>
                  <a:pt x="0" y="0"/>
                </a:moveTo>
                <a:lnTo>
                  <a:pt x="0" y="12382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3878071" y="2171700"/>
            <a:ext cx="0" cy="123825"/>
          </a:xfrm>
          <a:custGeom>
            <a:avLst/>
            <a:gdLst/>
            <a:ahLst/>
            <a:cxnLst/>
            <a:rect l="l" t="t" r="r" b="b"/>
            <a:pathLst>
              <a:path h="123825">
                <a:moveTo>
                  <a:pt x="0" y="0"/>
                </a:moveTo>
                <a:lnTo>
                  <a:pt x="0" y="12382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3878071"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5173217" y="2562225"/>
            <a:ext cx="0" cy="840105"/>
          </a:xfrm>
          <a:custGeom>
            <a:avLst/>
            <a:gdLst/>
            <a:ahLst/>
            <a:cxnLst/>
            <a:rect l="l" t="t" r="r" b="b"/>
            <a:pathLst>
              <a:path h="840104">
                <a:moveTo>
                  <a:pt x="0" y="0"/>
                </a:moveTo>
                <a:lnTo>
                  <a:pt x="0" y="839724"/>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5173217" y="2171700"/>
            <a:ext cx="0" cy="123825"/>
          </a:xfrm>
          <a:custGeom>
            <a:avLst/>
            <a:gdLst/>
            <a:ahLst/>
            <a:cxnLst/>
            <a:rect l="l" t="t" r="r" b="b"/>
            <a:pathLst>
              <a:path h="123825">
                <a:moveTo>
                  <a:pt x="0" y="0"/>
                </a:moveTo>
                <a:lnTo>
                  <a:pt x="0" y="12382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5173217"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6468364" y="2171700"/>
            <a:ext cx="0" cy="1230630"/>
          </a:xfrm>
          <a:custGeom>
            <a:avLst/>
            <a:gdLst/>
            <a:ahLst/>
            <a:cxnLst/>
            <a:rect l="l" t="t" r="r" b="b"/>
            <a:pathLst>
              <a:path h="1230629">
                <a:moveTo>
                  <a:pt x="0" y="0"/>
                </a:moveTo>
                <a:lnTo>
                  <a:pt x="0" y="1230249"/>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6468364"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7763509" y="2171700"/>
            <a:ext cx="0" cy="1230630"/>
          </a:xfrm>
          <a:custGeom>
            <a:avLst/>
            <a:gdLst/>
            <a:ahLst/>
            <a:cxnLst/>
            <a:rect l="l" t="t" r="r" b="b"/>
            <a:pathLst>
              <a:path h="1230629">
                <a:moveTo>
                  <a:pt x="0" y="0"/>
                </a:moveTo>
                <a:lnTo>
                  <a:pt x="0" y="1230249"/>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p:nvPr/>
        </p:nvSpPr>
        <p:spPr>
          <a:xfrm>
            <a:off x="7763509"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1287780" y="3343275"/>
            <a:ext cx="0" cy="59055"/>
          </a:xfrm>
          <a:custGeom>
            <a:avLst/>
            <a:gdLst/>
            <a:ahLst/>
            <a:cxnLst/>
            <a:rect l="l" t="t" r="r" b="b"/>
            <a:pathLst>
              <a:path h="59054">
                <a:moveTo>
                  <a:pt x="0" y="0"/>
                </a:moveTo>
                <a:lnTo>
                  <a:pt x="0" y="58674"/>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p:nvPr/>
        </p:nvSpPr>
        <p:spPr>
          <a:xfrm>
            <a:off x="1287780" y="2952750"/>
            <a:ext cx="0" cy="114300"/>
          </a:xfrm>
          <a:custGeom>
            <a:avLst/>
            <a:gdLst/>
            <a:ahLst/>
            <a:cxnLst/>
            <a:rect l="l" t="t" r="r" b="b"/>
            <a:pathLst>
              <a:path h="114300">
                <a:moveTo>
                  <a:pt x="0" y="0"/>
                </a:moveTo>
                <a:lnTo>
                  <a:pt x="0" y="114300"/>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p:nvPr/>
        </p:nvSpPr>
        <p:spPr>
          <a:xfrm>
            <a:off x="1287780" y="2571750"/>
            <a:ext cx="0" cy="104775"/>
          </a:xfrm>
          <a:custGeom>
            <a:avLst/>
            <a:gdLst/>
            <a:ahLst/>
            <a:cxnLst/>
            <a:rect l="l" t="t" r="r" b="b"/>
            <a:pathLst>
              <a:path h="104775">
                <a:moveTo>
                  <a:pt x="0" y="0"/>
                </a:moveTo>
                <a:lnTo>
                  <a:pt x="0" y="10477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1287780" y="2171700"/>
            <a:ext cx="0" cy="123825"/>
          </a:xfrm>
          <a:custGeom>
            <a:avLst/>
            <a:gdLst/>
            <a:ahLst/>
            <a:cxnLst/>
            <a:rect l="l" t="t" r="r" b="b"/>
            <a:pathLst>
              <a:path h="123825">
                <a:moveTo>
                  <a:pt x="0" y="0"/>
                </a:moveTo>
                <a:lnTo>
                  <a:pt x="0" y="123825"/>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1287780" y="1628267"/>
            <a:ext cx="0" cy="267335"/>
          </a:xfrm>
          <a:custGeom>
            <a:avLst/>
            <a:gdLst/>
            <a:ahLst/>
            <a:cxnLst/>
            <a:rect l="l" t="t" r="r" b="b"/>
            <a:pathLst>
              <a:path h="267335">
                <a:moveTo>
                  <a:pt x="0" y="0"/>
                </a:moveTo>
                <a:lnTo>
                  <a:pt x="0" y="267208"/>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9058656" y="1628267"/>
            <a:ext cx="0" cy="1774189"/>
          </a:xfrm>
          <a:custGeom>
            <a:avLst/>
            <a:gdLst/>
            <a:ahLst/>
            <a:cxnLst/>
            <a:rect l="l" t="t" r="r" b="b"/>
            <a:pathLst>
              <a:path h="1774189">
                <a:moveTo>
                  <a:pt x="0" y="0"/>
                </a:moveTo>
                <a:lnTo>
                  <a:pt x="0" y="1773682"/>
                </a:lnTo>
              </a:path>
            </a:pathLst>
          </a:custGeom>
          <a:ln w="12700">
            <a:solidFill>
              <a:srgbClr val="B3AEB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txBox="1"/>
          <p:nvPr/>
        </p:nvSpPr>
        <p:spPr>
          <a:xfrm>
            <a:off x="4105909" y="1192524"/>
            <a:ext cx="2133600" cy="670560"/>
          </a:xfrm>
          <a:prstGeom prst="rect">
            <a:avLst/>
          </a:prstGeom>
        </p:spPr>
        <p:txBody>
          <a:bodyPr vert="horz" wrap="square" lIns="0" tIns="141605" rIns="0" bIns="0" rtlCol="0">
            <a:spAutoFit/>
          </a:bodyPr>
          <a:lstStyle/>
          <a:p>
            <a:pPr marL="12700" marR="0" lvl="0" indent="0" algn="l" defTabSz="914400" rtl="0" eaLnBrk="1" fontAlgn="auto" latinLnBrk="0" hangingPunct="1">
              <a:lnSpc>
                <a:spcPct val="100000"/>
              </a:lnSpc>
              <a:spcBef>
                <a:spcPts val="1115"/>
              </a:spcBef>
              <a:spcAft>
                <a:spcPts val="0"/>
              </a:spcAft>
              <a:buClrTx/>
              <a:buSzTx/>
              <a:buFontTx/>
              <a:buNone/>
              <a:tabLst/>
              <a:defRPr/>
            </a:pPr>
            <a:r>
              <a:rPr kumimoji="0" sz="1550" b="1" i="0" u="none" strike="noStrike" kern="0" cap="none" spc="-25" normalizeH="0" baseline="0" noProof="0" dirty="0">
                <a:ln>
                  <a:noFill/>
                </a:ln>
                <a:solidFill>
                  <a:srgbClr val="35303D"/>
                </a:solidFill>
                <a:effectLst/>
                <a:uLnTx/>
                <a:uFillTx/>
                <a:latin typeface="Arial"/>
                <a:ea typeface="+mn-ea"/>
                <a:cs typeface="Arial"/>
              </a:rPr>
              <a:t>Months</a:t>
            </a:r>
            <a:r>
              <a:rPr kumimoji="0" sz="1550" b="1" i="0" u="none" strike="noStrike" kern="0" cap="none" spc="-100" normalizeH="0" baseline="0" noProof="0" dirty="0">
                <a:ln>
                  <a:noFill/>
                </a:ln>
                <a:solidFill>
                  <a:srgbClr val="35303D"/>
                </a:solidFill>
                <a:effectLst/>
                <a:uLnTx/>
                <a:uFillTx/>
                <a:latin typeface="Arial"/>
                <a:ea typeface="+mn-ea"/>
                <a:cs typeface="Arial"/>
              </a:rPr>
              <a:t> </a:t>
            </a:r>
            <a:r>
              <a:rPr kumimoji="0" sz="1550" b="1" i="0" u="none" strike="noStrike" kern="0" cap="none" spc="-10" normalizeH="0" baseline="0" noProof="0" dirty="0">
                <a:ln>
                  <a:noFill/>
                </a:ln>
                <a:solidFill>
                  <a:srgbClr val="35303D"/>
                </a:solidFill>
                <a:effectLst/>
                <a:uLnTx/>
                <a:uFillTx/>
                <a:latin typeface="Arial"/>
                <a:ea typeface="+mn-ea"/>
                <a:cs typeface="Arial"/>
              </a:rPr>
              <a:t>post</a:t>
            </a:r>
            <a:r>
              <a:rPr kumimoji="0" sz="1550" b="1" i="0" u="none" strike="noStrike" kern="0" cap="none" spc="-65" normalizeH="0" baseline="0" noProof="0" dirty="0">
                <a:ln>
                  <a:noFill/>
                </a:ln>
                <a:solidFill>
                  <a:srgbClr val="35303D"/>
                </a:solidFill>
                <a:effectLst/>
                <a:uLnTx/>
                <a:uFillTx/>
                <a:latin typeface="Arial"/>
                <a:ea typeface="+mn-ea"/>
                <a:cs typeface="Arial"/>
              </a:rPr>
              <a:t> </a:t>
            </a:r>
            <a:r>
              <a:rPr kumimoji="0" sz="1550" b="1" i="0" u="none" strike="noStrike" kern="0" cap="none" spc="-10" normalizeH="0" baseline="0" noProof="0" dirty="0">
                <a:ln>
                  <a:noFill/>
                </a:ln>
                <a:solidFill>
                  <a:srgbClr val="35303D"/>
                </a:solidFill>
                <a:effectLst/>
                <a:uLnTx/>
                <a:uFillTx/>
                <a:latin typeface="Arial"/>
                <a:ea typeface="+mn-ea"/>
                <a:cs typeface="Arial"/>
              </a:rPr>
              <a:t>treatment</a:t>
            </a:r>
            <a:endParaRPr kumimoji="0" sz="1550" b="0" i="0" u="none" strike="noStrike" kern="0" cap="none" spc="0" normalizeH="0" baseline="0" noProof="0">
              <a:ln>
                <a:noFill/>
              </a:ln>
              <a:solidFill>
                <a:sysClr val="windowText" lastClr="000000"/>
              </a:solidFill>
              <a:effectLst/>
              <a:uLnTx/>
              <a:uFillTx/>
              <a:latin typeface="Arial"/>
              <a:ea typeface="+mn-ea"/>
              <a:cs typeface="Arial"/>
            </a:endParaRPr>
          </a:p>
          <a:p>
            <a:pPr marL="382270" marR="0" lvl="0" indent="0" algn="l" defTabSz="914400" rtl="0" eaLnBrk="1" fontAlgn="auto" latinLnBrk="0" hangingPunct="1">
              <a:lnSpc>
                <a:spcPct val="100000"/>
              </a:lnSpc>
              <a:spcBef>
                <a:spcPts val="760"/>
              </a:spcBef>
              <a:spcAft>
                <a:spcPts val="0"/>
              </a:spcAft>
              <a:buClrTx/>
              <a:buSzTx/>
              <a:buFontTx/>
              <a:buNone/>
              <a:tabLst>
                <a:tab pos="1678305" algn="l"/>
              </a:tabLst>
              <a:defRPr/>
            </a:pPr>
            <a:r>
              <a:rPr kumimoji="0" sz="1200" b="0" i="0" u="none" strike="noStrike" kern="0" cap="none" spc="-50" normalizeH="0" baseline="0" noProof="0" dirty="0">
                <a:ln>
                  <a:noFill/>
                </a:ln>
                <a:solidFill>
                  <a:srgbClr val="464252"/>
                </a:solidFill>
                <a:effectLst/>
                <a:uLnTx/>
                <a:uFillTx/>
                <a:latin typeface="Arial"/>
                <a:ea typeface="+mn-ea"/>
                <a:cs typeface="Arial"/>
              </a:rPr>
              <a:t>3</a:t>
            </a:r>
            <a:r>
              <a:rPr kumimoji="0" sz="1200" b="0" i="0" u="none" strike="noStrike" kern="0" cap="none" spc="0" normalizeH="0" baseline="0" noProof="0" dirty="0">
                <a:ln>
                  <a:noFill/>
                </a:ln>
                <a:solidFill>
                  <a:srgbClr val="464252"/>
                </a:solidFill>
                <a:effectLst/>
                <a:uLnTx/>
                <a:uFillTx/>
                <a:latin typeface="Arial"/>
                <a:ea typeface="+mn-ea"/>
                <a:cs typeface="Arial"/>
              </a:rPr>
              <a:t>	</a:t>
            </a:r>
            <a:r>
              <a:rPr kumimoji="0" sz="1200" b="0" i="0" u="none" strike="noStrike" kern="0" cap="none" spc="-50" normalizeH="0" baseline="0" noProof="0" dirty="0">
                <a:ln>
                  <a:noFill/>
                </a:ln>
                <a:solidFill>
                  <a:srgbClr val="464252"/>
                </a:solidFill>
                <a:effectLst/>
                <a:uLnTx/>
                <a:uFillTx/>
                <a:latin typeface="Arial"/>
                <a:ea typeface="+mn-ea"/>
                <a:cs typeface="Arial"/>
              </a:rPr>
              <a:t>4</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5" name="object 25"/>
          <p:cNvSpPr txBox="1"/>
          <p:nvPr/>
        </p:nvSpPr>
        <p:spPr>
          <a:xfrm>
            <a:off x="1883791" y="1654428"/>
            <a:ext cx="107314"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464252"/>
                </a:solidFill>
                <a:effectLst/>
                <a:uLnTx/>
                <a:uFillTx/>
                <a:latin typeface="Arial"/>
                <a:ea typeface="+mn-ea"/>
                <a:cs typeface="Arial"/>
              </a:rPr>
              <a:t>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6" name="object 26"/>
          <p:cNvSpPr txBox="1"/>
          <p:nvPr/>
        </p:nvSpPr>
        <p:spPr>
          <a:xfrm>
            <a:off x="3179826" y="1654428"/>
            <a:ext cx="107314"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464252"/>
                </a:solidFill>
                <a:effectLst/>
                <a:uLnTx/>
                <a:uFillTx/>
                <a:latin typeface="Arial"/>
                <a:ea typeface="+mn-ea"/>
                <a:cs typeface="Arial"/>
              </a:rPr>
              <a:t>2</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7" name="object 27"/>
          <p:cNvSpPr txBox="1"/>
          <p:nvPr/>
        </p:nvSpPr>
        <p:spPr>
          <a:xfrm>
            <a:off x="7068184" y="1654428"/>
            <a:ext cx="107314"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464252"/>
                </a:solidFill>
                <a:effectLst/>
                <a:uLnTx/>
                <a:uFillTx/>
                <a:latin typeface="Arial"/>
                <a:ea typeface="+mn-ea"/>
                <a:cs typeface="Arial"/>
              </a:rPr>
              <a:t>5</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8" name="object 28"/>
          <p:cNvSpPr txBox="1"/>
          <p:nvPr/>
        </p:nvSpPr>
        <p:spPr>
          <a:xfrm>
            <a:off x="8364219" y="1654428"/>
            <a:ext cx="107314"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464252"/>
                </a:solidFill>
                <a:effectLst/>
                <a:uLnTx/>
                <a:uFillTx/>
                <a:latin typeface="Arial"/>
                <a:ea typeface="+mn-ea"/>
                <a:cs typeface="Arial"/>
              </a:rPr>
              <a:t>6</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29" name="object 29"/>
          <p:cNvGrpSpPr/>
          <p:nvPr/>
        </p:nvGrpSpPr>
        <p:grpSpPr>
          <a:xfrm>
            <a:off x="1276350" y="2667000"/>
            <a:ext cx="4338955" cy="285750"/>
            <a:chOff x="1276350" y="2667000"/>
            <a:chExt cx="4338955" cy="285750"/>
          </a:xfrm>
        </p:grpSpPr>
        <p:sp>
          <p:nvSpPr>
            <p:cNvPr id="30" name="object 30"/>
            <p:cNvSpPr/>
            <p:nvPr/>
          </p:nvSpPr>
          <p:spPr>
            <a:xfrm>
              <a:off x="4976748" y="2705100"/>
              <a:ext cx="638175" cy="200025"/>
            </a:xfrm>
            <a:custGeom>
              <a:avLst/>
              <a:gdLst/>
              <a:ahLst/>
              <a:cxnLst/>
              <a:rect l="l" t="t" r="r" b="b"/>
              <a:pathLst>
                <a:path w="638175" h="200025">
                  <a:moveTo>
                    <a:pt x="438023" y="0"/>
                  </a:moveTo>
                  <a:lnTo>
                    <a:pt x="438023" y="200025"/>
                  </a:lnTo>
                  <a:lnTo>
                    <a:pt x="571457" y="133350"/>
                  </a:lnTo>
                  <a:lnTo>
                    <a:pt x="471297" y="133350"/>
                  </a:lnTo>
                  <a:lnTo>
                    <a:pt x="471297" y="66675"/>
                  </a:lnTo>
                  <a:lnTo>
                    <a:pt x="571288" y="66675"/>
                  </a:lnTo>
                  <a:lnTo>
                    <a:pt x="438023" y="0"/>
                  </a:lnTo>
                  <a:close/>
                </a:path>
                <a:path w="638175" h="200025">
                  <a:moveTo>
                    <a:pt x="438023" y="66675"/>
                  </a:moveTo>
                  <a:lnTo>
                    <a:pt x="0" y="66675"/>
                  </a:lnTo>
                  <a:lnTo>
                    <a:pt x="0" y="133350"/>
                  </a:lnTo>
                  <a:lnTo>
                    <a:pt x="438023" y="133350"/>
                  </a:lnTo>
                  <a:lnTo>
                    <a:pt x="438023" y="66675"/>
                  </a:lnTo>
                  <a:close/>
                </a:path>
                <a:path w="638175" h="200025">
                  <a:moveTo>
                    <a:pt x="571288" y="66675"/>
                  </a:moveTo>
                  <a:lnTo>
                    <a:pt x="471297" y="66675"/>
                  </a:lnTo>
                  <a:lnTo>
                    <a:pt x="471297" y="133350"/>
                  </a:lnTo>
                  <a:lnTo>
                    <a:pt x="571457" y="133350"/>
                  </a:lnTo>
                  <a:lnTo>
                    <a:pt x="638048" y="100075"/>
                  </a:lnTo>
                  <a:lnTo>
                    <a:pt x="571288" y="66675"/>
                  </a:lnTo>
                  <a:close/>
                </a:path>
              </a:pathLst>
            </a:custGeom>
            <a:solidFill>
              <a:srgbClr val="4642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1276350" y="2676525"/>
              <a:ext cx="1314450" cy="276225"/>
            </a:xfrm>
            <a:custGeom>
              <a:avLst/>
              <a:gdLst/>
              <a:ahLst/>
              <a:cxnLst/>
              <a:rect l="l" t="t" r="r" b="b"/>
              <a:pathLst>
                <a:path w="1314450" h="276225">
                  <a:moveTo>
                    <a:pt x="1314450" y="0"/>
                  </a:moveTo>
                  <a:lnTo>
                    <a:pt x="0" y="0"/>
                  </a:lnTo>
                  <a:lnTo>
                    <a:pt x="0" y="276225"/>
                  </a:lnTo>
                  <a:lnTo>
                    <a:pt x="1314450" y="276225"/>
                  </a:lnTo>
                  <a:lnTo>
                    <a:pt x="1314450" y="0"/>
                  </a:lnTo>
                  <a:close/>
                </a:path>
              </a:pathLst>
            </a:custGeom>
            <a:solidFill>
              <a:srgbClr val="E0E0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p:nvPr/>
          </p:nvSpPr>
          <p:spPr>
            <a:xfrm>
              <a:off x="2590800" y="2686050"/>
              <a:ext cx="2381250" cy="266700"/>
            </a:xfrm>
            <a:custGeom>
              <a:avLst/>
              <a:gdLst/>
              <a:ahLst/>
              <a:cxnLst/>
              <a:rect l="l" t="t" r="r" b="b"/>
              <a:pathLst>
                <a:path w="2381250" h="266700">
                  <a:moveTo>
                    <a:pt x="2381250" y="0"/>
                  </a:moveTo>
                  <a:lnTo>
                    <a:pt x="0" y="0"/>
                  </a:lnTo>
                  <a:lnTo>
                    <a:pt x="0" y="266700"/>
                  </a:lnTo>
                  <a:lnTo>
                    <a:pt x="2381250" y="266700"/>
                  </a:lnTo>
                  <a:lnTo>
                    <a:pt x="2381250" y="0"/>
                  </a:lnTo>
                  <a:close/>
                </a:path>
              </a:pathLst>
            </a:custGeom>
            <a:solidFill>
              <a:srgbClr val="EDA3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33"/>
            <p:cNvSpPr/>
            <p:nvPr/>
          </p:nvSpPr>
          <p:spPr>
            <a:xfrm>
              <a:off x="2457450" y="2686050"/>
              <a:ext cx="257175" cy="247650"/>
            </a:xfrm>
            <a:custGeom>
              <a:avLst/>
              <a:gdLst/>
              <a:ahLst/>
              <a:cxnLst/>
              <a:rect l="l" t="t" r="r" b="b"/>
              <a:pathLst>
                <a:path w="257175" h="247650">
                  <a:moveTo>
                    <a:pt x="128650" y="0"/>
                  </a:moveTo>
                  <a:lnTo>
                    <a:pt x="78545" y="9739"/>
                  </a:lnTo>
                  <a:lnTo>
                    <a:pt x="37655" y="36290"/>
                  </a:lnTo>
                  <a:lnTo>
                    <a:pt x="10100" y="75652"/>
                  </a:lnTo>
                  <a:lnTo>
                    <a:pt x="0" y="123825"/>
                  </a:lnTo>
                  <a:lnTo>
                    <a:pt x="10100" y="171997"/>
                  </a:lnTo>
                  <a:lnTo>
                    <a:pt x="37655" y="211359"/>
                  </a:lnTo>
                  <a:lnTo>
                    <a:pt x="78545" y="237910"/>
                  </a:lnTo>
                  <a:lnTo>
                    <a:pt x="128650" y="247650"/>
                  </a:lnTo>
                  <a:lnTo>
                    <a:pt x="178683" y="237910"/>
                  </a:lnTo>
                  <a:lnTo>
                    <a:pt x="219535" y="211359"/>
                  </a:lnTo>
                  <a:lnTo>
                    <a:pt x="247076" y="171997"/>
                  </a:lnTo>
                  <a:lnTo>
                    <a:pt x="257175" y="123825"/>
                  </a:lnTo>
                  <a:lnTo>
                    <a:pt x="247076" y="75652"/>
                  </a:lnTo>
                  <a:lnTo>
                    <a:pt x="219535" y="36290"/>
                  </a:lnTo>
                  <a:lnTo>
                    <a:pt x="178683" y="9739"/>
                  </a:lnTo>
                  <a:lnTo>
                    <a:pt x="1286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2457450" y="2686050"/>
              <a:ext cx="257175" cy="247650"/>
            </a:xfrm>
            <a:custGeom>
              <a:avLst/>
              <a:gdLst/>
              <a:ahLst/>
              <a:cxnLst/>
              <a:rect l="l" t="t" r="r" b="b"/>
              <a:pathLst>
                <a:path w="257175" h="247650">
                  <a:moveTo>
                    <a:pt x="0" y="123825"/>
                  </a:moveTo>
                  <a:lnTo>
                    <a:pt x="10100" y="75652"/>
                  </a:lnTo>
                  <a:lnTo>
                    <a:pt x="37655" y="36290"/>
                  </a:lnTo>
                  <a:lnTo>
                    <a:pt x="78545" y="9739"/>
                  </a:lnTo>
                  <a:lnTo>
                    <a:pt x="128650" y="0"/>
                  </a:lnTo>
                  <a:lnTo>
                    <a:pt x="178683" y="9739"/>
                  </a:lnTo>
                  <a:lnTo>
                    <a:pt x="219535" y="36290"/>
                  </a:lnTo>
                  <a:lnTo>
                    <a:pt x="247076" y="75652"/>
                  </a:lnTo>
                  <a:lnTo>
                    <a:pt x="257175" y="123825"/>
                  </a:lnTo>
                  <a:lnTo>
                    <a:pt x="247076" y="171997"/>
                  </a:lnTo>
                  <a:lnTo>
                    <a:pt x="219535" y="211359"/>
                  </a:lnTo>
                  <a:lnTo>
                    <a:pt x="178683" y="237910"/>
                  </a:lnTo>
                  <a:lnTo>
                    <a:pt x="128650" y="247650"/>
                  </a:lnTo>
                  <a:lnTo>
                    <a:pt x="78545" y="237910"/>
                  </a:lnTo>
                  <a:lnTo>
                    <a:pt x="37655" y="211359"/>
                  </a:lnTo>
                  <a:lnTo>
                    <a:pt x="10100" y="171997"/>
                  </a:lnTo>
                  <a:lnTo>
                    <a:pt x="0" y="123825"/>
                  </a:lnTo>
                  <a:close/>
                </a:path>
              </a:pathLst>
            </a:custGeom>
            <a:ln w="38100">
              <a:solidFill>
                <a:srgbClr val="390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5" name="object 35"/>
          <p:cNvGrpSpPr/>
          <p:nvPr/>
        </p:nvGrpSpPr>
        <p:grpSpPr>
          <a:xfrm>
            <a:off x="9439275" y="1285875"/>
            <a:ext cx="2505075" cy="2209800"/>
            <a:chOff x="9439275" y="1285875"/>
            <a:chExt cx="2505075" cy="2209800"/>
          </a:xfrm>
        </p:grpSpPr>
        <p:sp>
          <p:nvSpPr>
            <p:cNvPr id="36" name="object 36"/>
            <p:cNvSpPr/>
            <p:nvPr/>
          </p:nvSpPr>
          <p:spPr>
            <a:xfrm>
              <a:off x="9439275" y="1285875"/>
              <a:ext cx="2505075" cy="2209800"/>
            </a:xfrm>
            <a:custGeom>
              <a:avLst/>
              <a:gdLst/>
              <a:ahLst/>
              <a:cxnLst/>
              <a:rect l="l" t="t" r="r" b="b"/>
              <a:pathLst>
                <a:path w="2505075" h="2209800">
                  <a:moveTo>
                    <a:pt x="2417318" y="0"/>
                  </a:moveTo>
                  <a:lnTo>
                    <a:pt x="78231" y="0"/>
                  </a:lnTo>
                  <a:lnTo>
                    <a:pt x="47791" y="6151"/>
                  </a:lnTo>
                  <a:lnTo>
                    <a:pt x="22923" y="22923"/>
                  </a:lnTo>
                  <a:lnTo>
                    <a:pt x="6151" y="47791"/>
                  </a:lnTo>
                  <a:lnTo>
                    <a:pt x="0" y="78232"/>
                  </a:lnTo>
                  <a:lnTo>
                    <a:pt x="0" y="2131567"/>
                  </a:lnTo>
                  <a:lnTo>
                    <a:pt x="6151" y="2162008"/>
                  </a:lnTo>
                  <a:lnTo>
                    <a:pt x="22923" y="2186876"/>
                  </a:lnTo>
                  <a:lnTo>
                    <a:pt x="47791" y="2203648"/>
                  </a:lnTo>
                  <a:lnTo>
                    <a:pt x="78231" y="2209800"/>
                  </a:lnTo>
                  <a:lnTo>
                    <a:pt x="2417318" y="2209800"/>
                  </a:lnTo>
                  <a:lnTo>
                    <a:pt x="2451443" y="2202892"/>
                  </a:lnTo>
                  <a:lnTo>
                    <a:pt x="2479341" y="2184066"/>
                  </a:lnTo>
                  <a:lnTo>
                    <a:pt x="2498167" y="2156168"/>
                  </a:lnTo>
                  <a:lnTo>
                    <a:pt x="2505075" y="2122042"/>
                  </a:lnTo>
                  <a:lnTo>
                    <a:pt x="2505075" y="87757"/>
                  </a:lnTo>
                  <a:lnTo>
                    <a:pt x="2498167" y="53631"/>
                  </a:lnTo>
                  <a:lnTo>
                    <a:pt x="2479341" y="25733"/>
                  </a:lnTo>
                  <a:lnTo>
                    <a:pt x="2451443" y="6907"/>
                  </a:lnTo>
                  <a:lnTo>
                    <a:pt x="2417318" y="0"/>
                  </a:lnTo>
                  <a:close/>
                </a:path>
              </a:pathLst>
            </a:custGeom>
            <a:solidFill>
              <a:srgbClr val="F1F1F1">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7" name="object 37"/>
            <p:cNvPicPr/>
            <p:nvPr/>
          </p:nvPicPr>
          <p:blipFill>
            <a:blip r:embed="rId3" cstate="print"/>
            <a:stretch>
              <a:fillRect/>
            </a:stretch>
          </p:blipFill>
          <p:spPr>
            <a:xfrm>
              <a:off x="9620250" y="2762250"/>
              <a:ext cx="219075" cy="219075"/>
            </a:xfrm>
            <a:prstGeom prst="rect">
              <a:avLst/>
            </a:prstGeom>
          </p:spPr>
        </p:pic>
      </p:grpSp>
      <p:sp>
        <p:nvSpPr>
          <p:cNvPr id="38" name="object 38" descr="$PPTXTitle"/>
          <p:cNvSpPr txBox="1">
            <a:spLocks noGrp="1"/>
          </p:cNvSpPr>
          <p:nvPr>
            <p:ph type="title"/>
          </p:nvPr>
        </p:nvSpPr>
        <p:spPr>
          <a:xfrm>
            <a:off x="419734" y="266699"/>
            <a:ext cx="10120630" cy="956944"/>
          </a:xfrm>
          <a:prstGeom prst="rect">
            <a:avLst/>
          </a:prstGeom>
        </p:spPr>
        <p:txBody>
          <a:bodyPr vert="horz" wrap="square" lIns="0" tIns="71120" rIns="0" bIns="0" rtlCol="0">
            <a:spAutoFit/>
          </a:bodyPr>
          <a:lstStyle/>
          <a:p>
            <a:pPr marL="12700" marR="5080">
              <a:lnSpc>
                <a:spcPts val="3460"/>
              </a:lnSpc>
              <a:spcBef>
                <a:spcPts val="560"/>
              </a:spcBef>
            </a:pPr>
            <a:r>
              <a:rPr spc="-40" dirty="0"/>
              <a:t>Deep,</a:t>
            </a:r>
            <a:r>
              <a:rPr spc="-229" dirty="0"/>
              <a:t> </a:t>
            </a:r>
            <a:r>
              <a:rPr spc="-185" dirty="0"/>
              <a:t>ongoing</a:t>
            </a:r>
            <a:r>
              <a:rPr spc="-155" dirty="0"/>
              <a:t> </a:t>
            </a:r>
            <a:r>
              <a:rPr spc="-105" dirty="0"/>
              <a:t>MRD-</a:t>
            </a:r>
            <a:r>
              <a:rPr spc="-100" dirty="0"/>
              <a:t>negative</a:t>
            </a:r>
            <a:r>
              <a:rPr spc="-229" dirty="0"/>
              <a:t> </a:t>
            </a:r>
            <a:r>
              <a:rPr spc="-105" dirty="0"/>
              <a:t>responses</a:t>
            </a:r>
            <a:r>
              <a:rPr spc="-170" dirty="0"/>
              <a:t> </a:t>
            </a:r>
            <a:r>
              <a:rPr spc="-65" dirty="0"/>
              <a:t>were</a:t>
            </a:r>
            <a:r>
              <a:rPr spc="-229" dirty="0"/>
              <a:t> </a:t>
            </a:r>
            <a:r>
              <a:rPr spc="-20" dirty="0"/>
              <a:t>observed </a:t>
            </a:r>
            <a:r>
              <a:rPr spc="-100" dirty="0"/>
              <a:t>across</a:t>
            </a:r>
            <a:r>
              <a:rPr spc="-204" dirty="0"/>
              <a:t> </a:t>
            </a:r>
            <a:r>
              <a:rPr spc="-65" dirty="0"/>
              <a:t>first</a:t>
            </a:r>
            <a:r>
              <a:rPr spc="-204" dirty="0"/>
              <a:t> </a:t>
            </a:r>
            <a:r>
              <a:rPr spc="-60" dirty="0"/>
              <a:t>4</a:t>
            </a:r>
            <a:r>
              <a:rPr spc="-190" dirty="0"/>
              <a:t> </a:t>
            </a:r>
            <a:r>
              <a:rPr spc="-10" dirty="0"/>
              <a:t>patients</a:t>
            </a:r>
          </a:p>
        </p:txBody>
      </p:sp>
      <p:sp>
        <p:nvSpPr>
          <p:cNvPr id="39" name="object 39"/>
          <p:cNvSpPr txBox="1"/>
          <p:nvPr/>
        </p:nvSpPr>
        <p:spPr>
          <a:xfrm>
            <a:off x="436244" y="5809615"/>
            <a:ext cx="10372725" cy="256540"/>
          </a:xfrm>
          <a:prstGeom prst="rect">
            <a:avLst/>
          </a:prstGeom>
        </p:spPr>
        <p:txBody>
          <a:bodyPr vert="horz" wrap="square" lIns="0" tIns="15875" rIns="0" bIns="0" rtlCol="0">
            <a:spAutoFit/>
          </a:bodyPr>
          <a:lstStyle/>
          <a:p>
            <a:pPr marL="12700" marR="0" lvl="0" indent="0" algn="l" defTabSz="914400" rtl="0" eaLnBrk="1" fontAlgn="auto" latinLnBrk="0" hangingPunct="1">
              <a:lnSpc>
                <a:spcPts val="894"/>
              </a:lnSpc>
              <a:spcBef>
                <a:spcPts val="125"/>
              </a:spcBef>
              <a:spcAft>
                <a:spcPts val="0"/>
              </a:spcAft>
              <a:buClrTx/>
              <a:buSzTx/>
              <a:buFontTx/>
              <a:buNone/>
              <a:tabLst/>
              <a:defRPr/>
            </a:pPr>
            <a:r>
              <a:rPr kumimoji="0" sz="800" b="0" i="0" u="none" strike="noStrike" kern="0" cap="none" spc="-40" normalizeH="0" baseline="0" noProof="0" dirty="0">
                <a:ln>
                  <a:noFill/>
                </a:ln>
                <a:solidFill>
                  <a:srgbClr val="464252"/>
                </a:solidFill>
                <a:effectLst/>
                <a:uLnTx/>
                <a:uFillTx/>
                <a:latin typeface="Arial"/>
                <a:ea typeface="+mn-ea"/>
                <a:cs typeface="Arial"/>
              </a:rPr>
              <a:t>BCMA,</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35" normalizeH="0" baseline="0" noProof="0" dirty="0">
                <a:ln>
                  <a:noFill/>
                </a:ln>
                <a:solidFill>
                  <a:srgbClr val="464252"/>
                </a:solidFill>
                <a:effectLst/>
                <a:uLnTx/>
                <a:uFillTx/>
                <a:latin typeface="Arial"/>
                <a:ea typeface="+mn-ea"/>
                <a:cs typeface="Arial"/>
              </a:rPr>
              <a:t>B-</a:t>
            </a:r>
            <a:r>
              <a:rPr kumimoji="0" sz="800" b="0" i="0" u="none" strike="noStrike" kern="0" cap="none" spc="0" normalizeH="0" baseline="0" noProof="0" dirty="0">
                <a:ln>
                  <a:noFill/>
                </a:ln>
                <a:solidFill>
                  <a:srgbClr val="464252"/>
                </a:solidFill>
                <a:effectLst/>
                <a:uLnTx/>
                <a:uFillTx/>
                <a:latin typeface="Arial"/>
                <a:ea typeface="+mn-ea"/>
                <a:cs typeface="Arial"/>
              </a:rPr>
              <a:t>cell</a:t>
            </a:r>
            <a:r>
              <a:rPr kumimoji="0" sz="800" b="0" i="0" u="none" strike="noStrike" kern="0" cap="none" spc="-2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maturation</a:t>
            </a:r>
            <a:r>
              <a:rPr kumimoji="0" sz="800" b="0" i="0" u="none" strike="noStrike" kern="0" cap="none" spc="-40"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antigen;</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35" normalizeH="0" baseline="0" noProof="0" dirty="0">
                <a:ln>
                  <a:noFill/>
                </a:ln>
                <a:solidFill>
                  <a:srgbClr val="464252"/>
                </a:solidFill>
                <a:effectLst/>
                <a:uLnTx/>
                <a:uFillTx/>
                <a:latin typeface="Arial"/>
                <a:ea typeface="+mn-ea"/>
                <a:cs typeface="Arial"/>
              </a:rPr>
              <a:t>BL,</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baseline;</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40" normalizeH="0" baseline="0" noProof="0" dirty="0">
                <a:ln>
                  <a:noFill/>
                </a:ln>
                <a:solidFill>
                  <a:srgbClr val="464252"/>
                </a:solidFill>
                <a:effectLst/>
                <a:uLnTx/>
                <a:uFillTx/>
                <a:latin typeface="Arial"/>
                <a:ea typeface="+mn-ea"/>
                <a:cs typeface="Arial"/>
              </a:rPr>
              <a:t>CR,</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complete</a:t>
            </a:r>
            <a:r>
              <a:rPr kumimoji="0" sz="800" b="0" i="0" u="none" strike="noStrike" kern="0" cap="none" spc="-1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response;</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D,</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study</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day;</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35" normalizeH="0" baseline="0" noProof="0" dirty="0">
                <a:ln>
                  <a:noFill/>
                </a:ln>
                <a:solidFill>
                  <a:srgbClr val="464252"/>
                </a:solidFill>
                <a:effectLst/>
                <a:uLnTx/>
                <a:uFillTx/>
                <a:latin typeface="Arial"/>
                <a:ea typeface="+mn-ea"/>
                <a:cs typeface="Arial"/>
              </a:rPr>
              <a:t>M,</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study</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month;</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M-</a:t>
            </a:r>
            <a:r>
              <a:rPr kumimoji="0" sz="800" b="0" i="0" u="none" strike="noStrike" kern="0" cap="none" spc="-10" normalizeH="0" baseline="0" noProof="0" dirty="0">
                <a:ln>
                  <a:noFill/>
                </a:ln>
                <a:solidFill>
                  <a:srgbClr val="464252"/>
                </a:solidFill>
                <a:effectLst/>
                <a:uLnTx/>
                <a:uFillTx/>
                <a:latin typeface="Arial"/>
                <a:ea typeface="+mn-ea"/>
                <a:cs typeface="Arial"/>
              </a:rPr>
              <a:t>spike,</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monoclonal</a:t>
            </a:r>
            <a:r>
              <a:rPr kumimoji="0" sz="800" b="0" i="0" u="none" strike="noStrike" kern="0" cap="none" spc="-2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protein</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spike;</a:t>
            </a:r>
            <a:r>
              <a:rPr kumimoji="0" sz="800" b="0" i="0" u="none" strike="noStrike" kern="0" cap="none" spc="-50" normalizeH="0" baseline="0" noProof="0" dirty="0">
                <a:ln>
                  <a:noFill/>
                </a:ln>
                <a:solidFill>
                  <a:srgbClr val="464252"/>
                </a:solidFill>
                <a:effectLst/>
                <a:uLnTx/>
                <a:uFillTx/>
                <a:latin typeface="Arial"/>
                <a:ea typeface="+mn-ea"/>
                <a:cs typeface="Arial"/>
              </a:rPr>
              <a:t> MRD,</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minimal</a:t>
            </a:r>
            <a:r>
              <a:rPr kumimoji="0" sz="800" b="0" i="0" u="none" strike="noStrike" kern="0" cap="none" spc="-2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residual</a:t>
            </a:r>
            <a:r>
              <a:rPr kumimoji="0" sz="800" b="0" i="0" u="none" strike="noStrike" kern="0" cap="none" spc="-25" normalizeH="0" baseline="0" noProof="0" dirty="0">
                <a:ln>
                  <a:noFill/>
                </a:ln>
                <a:solidFill>
                  <a:srgbClr val="464252"/>
                </a:solidFill>
                <a:effectLst/>
                <a:uLnTx/>
                <a:uFillTx/>
                <a:latin typeface="Arial"/>
                <a:ea typeface="+mn-ea"/>
                <a:cs typeface="Arial"/>
              </a:rPr>
              <a:t> disease;</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80" normalizeH="0" baseline="0" noProof="0" dirty="0">
                <a:ln>
                  <a:noFill/>
                </a:ln>
                <a:solidFill>
                  <a:srgbClr val="464252"/>
                </a:solidFill>
                <a:effectLst/>
                <a:uLnTx/>
                <a:uFillTx/>
                <a:latin typeface="Arial"/>
                <a:ea typeface="+mn-ea"/>
                <a:cs typeface="Arial"/>
              </a:rPr>
              <a:t>PR,</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partial</a:t>
            </a:r>
            <a:r>
              <a:rPr kumimoji="0" sz="800" b="0" i="0" u="none" strike="noStrike" kern="0" cap="none" spc="-2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response;</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55" normalizeH="0" baseline="0" noProof="0" dirty="0">
                <a:ln>
                  <a:noFill/>
                </a:ln>
                <a:solidFill>
                  <a:srgbClr val="464252"/>
                </a:solidFill>
                <a:effectLst/>
                <a:uLnTx/>
                <a:uFillTx/>
                <a:latin typeface="Arial"/>
                <a:ea typeface="+mn-ea"/>
                <a:cs typeface="Arial"/>
              </a:rPr>
              <a:t>SCR,</a:t>
            </a:r>
            <a:r>
              <a:rPr kumimoji="0" sz="800" b="0" i="0" u="none" strike="noStrike" kern="0" cap="none" spc="-45"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screening;</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40" normalizeH="0" baseline="0" noProof="0" dirty="0">
                <a:ln>
                  <a:noFill/>
                </a:ln>
                <a:solidFill>
                  <a:srgbClr val="464252"/>
                </a:solidFill>
                <a:effectLst/>
                <a:uLnTx/>
                <a:uFillTx/>
                <a:latin typeface="Arial"/>
                <a:ea typeface="+mn-ea"/>
                <a:cs typeface="Arial"/>
              </a:rPr>
              <a:t>sFLC,</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serum</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free</a:t>
            </a:r>
            <a:r>
              <a:rPr kumimoji="0" sz="800" b="0" i="0" u="none" strike="noStrike" kern="0" cap="none" spc="-1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light</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chain;</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894"/>
              </a:lnSpc>
              <a:spcBef>
                <a:spcPts val="0"/>
              </a:spcBef>
              <a:spcAft>
                <a:spcPts val="0"/>
              </a:spcAft>
              <a:buClrTx/>
              <a:buSzTx/>
              <a:buFontTx/>
              <a:buNone/>
              <a:tabLst/>
              <a:defRPr/>
            </a:pPr>
            <a:r>
              <a:rPr kumimoji="0" sz="800" b="0" i="0" u="none" strike="noStrike" kern="0" cap="none" spc="0" normalizeH="0" baseline="0" noProof="0" dirty="0">
                <a:ln>
                  <a:noFill/>
                </a:ln>
                <a:solidFill>
                  <a:srgbClr val="464252"/>
                </a:solidFill>
                <a:effectLst/>
                <a:uLnTx/>
                <a:uFillTx/>
                <a:latin typeface="Arial"/>
                <a:ea typeface="+mn-ea"/>
                <a:cs typeface="Arial"/>
              </a:rPr>
              <a:t>u,</a:t>
            </a:r>
            <a:r>
              <a:rPr kumimoji="0" sz="800" b="0" i="0" u="none" strike="noStrike" kern="0" cap="none" spc="-7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unconfirmed</a:t>
            </a:r>
            <a:r>
              <a:rPr kumimoji="0" sz="800" b="0" i="0" u="none" strike="noStrike" kern="0" cap="none" spc="10"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response;</a:t>
            </a:r>
            <a:r>
              <a:rPr kumimoji="0" sz="800" b="0" i="0" u="none" strike="noStrike" kern="0" cap="none" spc="10" normalizeH="0" baseline="0" noProof="0" dirty="0">
                <a:ln>
                  <a:noFill/>
                </a:ln>
                <a:solidFill>
                  <a:srgbClr val="464252"/>
                </a:solidFill>
                <a:effectLst/>
                <a:uLnTx/>
                <a:uFillTx/>
                <a:latin typeface="Arial"/>
                <a:ea typeface="+mn-ea"/>
                <a:cs typeface="Arial"/>
              </a:rPr>
              <a:t> </a:t>
            </a:r>
            <a:r>
              <a:rPr kumimoji="0" sz="800" b="0" i="0" u="none" strike="noStrike" kern="0" cap="none" spc="-75" normalizeH="0" baseline="0" noProof="0" dirty="0">
                <a:ln>
                  <a:noFill/>
                </a:ln>
                <a:solidFill>
                  <a:srgbClr val="464252"/>
                </a:solidFill>
                <a:effectLst/>
                <a:uLnTx/>
                <a:uFillTx/>
                <a:latin typeface="Arial"/>
                <a:ea typeface="+mn-ea"/>
                <a:cs typeface="Arial"/>
              </a:rPr>
              <a:t>VGPR,</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very</a:t>
            </a:r>
            <a:r>
              <a:rPr kumimoji="0" sz="800" b="0" i="0" u="none" strike="noStrike" kern="0" cap="none" spc="-55" normalizeH="0" baseline="0" noProof="0" dirty="0">
                <a:ln>
                  <a:noFill/>
                </a:ln>
                <a:solidFill>
                  <a:srgbClr val="464252"/>
                </a:solidFill>
                <a:effectLst/>
                <a:uLnTx/>
                <a:uFillTx/>
                <a:latin typeface="Arial"/>
                <a:ea typeface="+mn-ea"/>
                <a:cs typeface="Arial"/>
              </a:rPr>
              <a:t> </a:t>
            </a:r>
            <a:r>
              <a:rPr kumimoji="0" sz="800" b="0" i="0" u="none" strike="noStrike" kern="0" cap="none" spc="-30" normalizeH="0" baseline="0" noProof="0" dirty="0">
                <a:ln>
                  <a:noFill/>
                </a:ln>
                <a:solidFill>
                  <a:srgbClr val="464252"/>
                </a:solidFill>
                <a:effectLst/>
                <a:uLnTx/>
                <a:uFillTx/>
                <a:latin typeface="Arial"/>
                <a:ea typeface="+mn-ea"/>
                <a:cs typeface="Arial"/>
              </a:rPr>
              <a:t>good</a:t>
            </a:r>
            <a:r>
              <a:rPr kumimoji="0" sz="800" b="0" i="0" u="none" strike="noStrike" kern="0" cap="none" spc="-7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partial</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response.</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0" name="object 40"/>
          <p:cNvSpPr txBox="1"/>
          <p:nvPr/>
        </p:nvSpPr>
        <p:spPr>
          <a:xfrm>
            <a:off x="9597135" y="2311336"/>
            <a:ext cx="2296160" cy="1069975"/>
          </a:xfrm>
          <a:prstGeom prst="rect">
            <a:avLst/>
          </a:prstGeom>
        </p:spPr>
        <p:txBody>
          <a:bodyPr vert="horz" wrap="square" lIns="0" tIns="122555" rIns="0" bIns="0" rtlCol="0">
            <a:spAutoFit/>
          </a:bodyPr>
          <a:lstStyle/>
          <a:p>
            <a:pPr marL="328930" marR="0" lvl="0" indent="0" algn="l" defTabSz="914400" rtl="0" eaLnBrk="1" fontAlgn="auto" latinLnBrk="0" hangingPunct="1">
              <a:lnSpc>
                <a:spcPct val="100000"/>
              </a:lnSpc>
              <a:spcBef>
                <a:spcPts val="965"/>
              </a:spcBef>
              <a:spcAft>
                <a:spcPts val="0"/>
              </a:spcAft>
              <a:buClrTx/>
              <a:buSzTx/>
              <a:buFontTx/>
              <a:buNone/>
              <a:tabLst/>
              <a:defRPr/>
            </a:pPr>
            <a:r>
              <a:rPr kumimoji="0" sz="1400" b="1" i="0" u="none" strike="noStrike" kern="0" cap="none" spc="-70" normalizeH="0" baseline="0" noProof="0" dirty="0">
                <a:ln>
                  <a:noFill/>
                </a:ln>
                <a:solidFill>
                  <a:srgbClr val="464252"/>
                </a:solidFill>
                <a:effectLst/>
                <a:uLnTx/>
                <a:uFillTx/>
                <a:latin typeface="Arial"/>
                <a:ea typeface="+mn-ea"/>
                <a:cs typeface="Arial"/>
              </a:rPr>
              <a:t>MRD</a:t>
            </a:r>
            <a:r>
              <a:rPr kumimoji="0" sz="1400" b="1" i="0" u="none" strike="noStrike" kern="0" cap="none" spc="-110" normalizeH="0" baseline="0" noProof="0" dirty="0">
                <a:ln>
                  <a:noFill/>
                </a:ln>
                <a:solidFill>
                  <a:srgbClr val="464252"/>
                </a:solidFill>
                <a:effectLst/>
                <a:uLnTx/>
                <a:uFillTx/>
                <a:latin typeface="Arial"/>
                <a:ea typeface="+mn-ea"/>
                <a:cs typeface="Arial"/>
              </a:rPr>
              <a:t> </a:t>
            </a:r>
            <a:r>
              <a:rPr kumimoji="0" sz="1400" b="1" i="0" u="none" strike="noStrike" kern="0" cap="none" spc="-45" normalizeH="0" baseline="0" noProof="0" dirty="0">
                <a:ln>
                  <a:noFill/>
                </a:ln>
                <a:solidFill>
                  <a:srgbClr val="464252"/>
                </a:solidFill>
                <a:effectLst/>
                <a:uLnTx/>
                <a:uFillTx/>
                <a:latin typeface="Arial"/>
                <a:ea typeface="+mn-ea"/>
                <a:cs typeface="Arial"/>
              </a:rPr>
              <a:t>negative</a:t>
            </a:r>
            <a:r>
              <a:rPr kumimoji="0" sz="1400" b="1" i="0" u="none" strike="noStrike" kern="0" cap="none" spc="-40" normalizeH="0" baseline="0" noProof="0" dirty="0">
                <a:ln>
                  <a:noFill/>
                </a:ln>
                <a:solidFill>
                  <a:srgbClr val="464252"/>
                </a:solidFill>
                <a:effectLst/>
                <a:uLnTx/>
                <a:uFillTx/>
                <a:latin typeface="Arial"/>
                <a:ea typeface="+mn-ea"/>
                <a:cs typeface="Arial"/>
              </a:rPr>
              <a:t> </a:t>
            </a:r>
            <a:r>
              <a:rPr kumimoji="0" sz="1400" b="1" i="0" u="none" strike="noStrike" kern="0" cap="none" spc="-20" normalizeH="0" baseline="0" noProof="0" dirty="0">
                <a:ln>
                  <a:noFill/>
                </a:ln>
                <a:solidFill>
                  <a:srgbClr val="464252"/>
                </a:solidFill>
                <a:effectLst/>
                <a:uLnTx/>
                <a:uFillTx/>
                <a:latin typeface="Arial"/>
                <a:ea typeface="+mn-ea"/>
                <a:cs typeface="Arial"/>
              </a:rPr>
              <a:t>10</a:t>
            </a:r>
            <a:r>
              <a:rPr kumimoji="0" sz="1350" b="1" i="0" u="none" strike="noStrike" kern="0" cap="none" spc="-30" normalizeH="0" baseline="27777" noProof="0" dirty="0">
                <a:ln>
                  <a:noFill/>
                </a:ln>
                <a:solidFill>
                  <a:srgbClr val="464252"/>
                </a:solidFill>
                <a:effectLst/>
                <a:uLnTx/>
                <a:uFillTx/>
                <a:latin typeface="Arial"/>
                <a:ea typeface="+mn-ea"/>
                <a:cs typeface="Arial"/>
              </a:rPr>
              <a:t>-</a:t>
            </a:r>
            <a:r>
              <a:rPr kumimoji="0" sz="1350" b="1" i="0" u="none" strike="noStrike" kern="0" cap="none" spc="-75" normalizeH="0" baseline="27777" noProof="0" dirty="0">
                <a:ln>
                  <a:noFill/>
                </a:ln>
                <a:solidFill>
                  <a:srgbClr val="464252"/>
                </a:solidFill>
                <a:effectLst/>
                <a:uLnTx/>
                <a:uFillTx/>
                <a:latin typeface="Arial"/>
                <a:ea typeface="+mn-ea"/>
                <a:cs typeface="Arial"/>
              </a:rPr>
              <a:t>6</a:t>
            </a:r>
            <a:endParaRPr kumimoji="0" sz="1350" b="0" i="0" u="none" strike="noStrike" kern="0" cap="none" spc="0" normalizeH="0" baseline="27777" noProof="0">
              <a:ln>
                <a:noFill/>
              </a:ln>
              <a:solidFill>
                <a:sysClr val="windowText" lastClr="000000"/>
              </a:solidFill>
              <a:effectLst/>
              <a:uLnTx/>
              <a:uFillTx/>
              <a:latin typeface="Arial"/>
              <a:ea typeface="+mn-ea"/>
              <a:cs typeface="Arial"/>
            </a:endParaRPr>
          </a:p>
          <a:p>
            <a:pPr marL="328930" marR="0" lvl="0" indent="0" algn="l" defTabSz="914400" rtl="0" eaLnBrk="1" fontAlgn="auto" latinLnBrk="0" hangingPunct="1">
              <a:lnSpc>
                <a:spcPct val="100000"/>
              </a:lnSpc>
              <a:spcBef>
                <a:spcPts val="875"/>
              </a:spcBef>
              <a:spcAft>
                <a:spcPts val="0"/>
              </a:spcAft>
              <a:buClrTx/>
              <a:buSzTx/>
              <a:buFontTx/>
              <a:buNone/>
              <a:tabLst/>
              <a:defRPr/>
            </a:pPr>
            <a:r>
              <a:rPr kumimoji="0" sz="1400" b="1" i="0" u="none" strike="noStrike" kern="0" cap="none" spc="-70" normalizeH="0" baseline="0" noProof="0" dirty="0">
                <a:ln>
                  <a:noFill/>
                </a:ln>
                <a:solidFill>
                  <a:srgbClr val="464252"/>
                </a:solidFill>
                <a:effectLst/>
                <a:uLnTx/>
                <a:uFillTx/>
                <a:latin typeface="Arial"/>
                <a:ea typeface="+mn-ea"/>
                <a:cs typeface="Arial"/>
              </a:rPr>
              <a:t>MRD</a:t>
            </a:r>
            <a:r>
              <a:rPr kumimoji="0" sz="1400" b="1" i="0" u="none" strike="noStrike" kern="0" cap="none" spc="-110" normalizeH="0" baseline="0" noProof="0" dirty="0">
                <a:ln>
                  <a:noFill/>
                </a:ln>
                <a:solidFill>
                  <a:srgbClr val="464252"/>
                </a:solidFill>
                <a:effectLst/>
                <a:uLnTx/>
                <a:uFillTx/>
                <a:latin typeface="Arial"/>
                <a:ea typeface="+mn-ea"/>
                <a:cs typeface="Arial"/>
              </a:rPr>
              <a:t> </a:t>
            </a:r>
            <a:r>
              <a:rPr kumimoji="0" sz="1400" b="1" i="0" u="none" strike="noStrike" kern="0" cap="none" spc="-45" normalizeH="0" baseline="0" noProof="0" dirty="0">
                <a:ln>
                  <a:noFill/>
                </a:ln>
                <a:solidFill>
                  <a:srgbClr val="464252"/>
                </a:solidFill>
                <a:effectLst/>
                <a:uLnTx/>
                <a:uFillTx/>
                <a:latin typeface="Arial"/>
                <a:ea typeface="+mn-ea"/>
                <a:cs typeface="Arial"/>
              </a:rPr>
              <a:t>negative</a:t>
            </a:r>
            <a:r>
              <a:rPr kumimoji="0" sz="1400" b="1" i="0" u="none" strike="noStrike" kern="0" cap="none" spc="-40" normalizeH="0" baseline="0" noProof="0" dirty="0">
                <a:ln>
                  <a:noFill/>
                </a:ln>
                <a:solidFill>
                  <a:srgbClr val="464252"/>
                </a:solidFill>
                <a:effectLst/>
                <a:uLnTx/>
                <a:uFillTx/>
                <a:latin typeface="Arial"/>
                <a:ea typeface="+mn-ea"/>
                <a:cs typeface="Arial"/>
              </a:rPr>
              <a:t> </a:t>
            </a:r>
            <a:r>
              <a:rPr kumimoji="0" sz="1400" b="1" i="0" u="none" strike="noStrike" kern="0" cap="none" spc="-20" normalizeH="0" baseline="0" noProof="0" dirty="0">
                <a:ln>
                  <a:noFill/>
                </a:ln>
                <a:solidFill>
                  <a:srgbClr val="464252"/>
                </a:solidFill>
                <a:effectLst/>
                <a:uLnTx/>
                <a:uFillTx/>
                <a:latin typeface="Arial"/>
                <a:ea typeface="+mn-ea"/>
                <a:cs typeface="Arial"/>
              </a:rPr>
              <a:t>10</a:t>
            </a:r>
            <a:r>
              <a:rPr kumimoji="0" sz="1350" b="1" i="0" u="none" strike="noStrike" kern="0" cap="none" spc="-30" normalizeH="0" baseline="27777" noProof="0" dirty="0">
                <a:ln>
                  <a:noFill/>
                </a:ln>
                <a:solidFill>
                  <a:srgbClr val="464252"/>
                </a:solidFill>
                <a:effectLst/>
                <a:uLnTx/>
                <a:uFillTx/>
                <a:latin typeface="Arial"/>
                <a:ea typeface="+mn-ea"/>
                <a:cs typeface="Arial"/>
              </a:rPr>
              <a:t>-</a:t>
            </a:r>
            <a:r>
              <a:rPr kumimoji="0" sz="1350" b="1" i="0" u="none" strike="noStrike" kern="0" cap="none" spc="-75" normalizeH="0" baseline="27777" noProof="0" dirty="0">
                <a:ln>
                  <a:noFill/>
                </a:ln>
                <a:solidFill>
                  <a:srgbClr val="464252"/>
                </a:solidFill>
                <a:effectLst/>
                <a:uLnTx/>
                <a:uFillTx/>
                <a:latin typeface="Arial"/>
                <a:ea typeface="+mn-ea"/>
                <a:cs typeface="Arial"/>
              </a:rPr>
              <a:t>5</a:t>
            </a:r>
            <a:endParaRPr kumimoji="0" sz="1350" b="0" i="0" u="none" strike="noStrike" kern="0" cap="none" spc="0" normalizeH="0" baseline="27777"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ct val="100000"/>
              </a:lnSpc>
              <a:spcBef>
                <a:spcPts val="775"/>
              </a:spcBef>
              <a:spcAft>
                <a:spcPts val="0"/>
              </a:spcAft>
              <a:buClrTx/>
              <a:buSzTx/>
              <a:buFontTx/>
              <a:buNone/>
              <a:tabLst/>
              <a:defRPr/>
            </a:pPr>
            <a:r>
              <a:rPr kumimoji="0" sz="950" b="0" i="0" u="none" strike="noStrike" kern="0" cap="none" spc="0" normalizeH="0" baseline="0" noProof="0" dirty="0">
                <a:ln>
                  <a:noFill/>
                </a:ln>
                <a:solidFill>
                  <a:srgbClr val="464252"/>
                </a:solidFill>
                <a:effectLst/>
                <a:uLnTx/>
                <a:uFillTx/>
                <a:latin typeface="Arial"/>
                <a:ea typeface="+mn-ea"/>
                <a:cs typeface="Arial"/>
              </a:rPr>
              <a:t>*Most</a:t>
            </a:r>
            <a:r>
              <a:rPr kumimoji="0" sz="950" b="0" i="0" u="none" strike="noStrike" kern="0" cap="none" spc="85" normalizeH="0" baseline="0" noProof="0" dirty="0">
                <a:ln>
                  <a:noFill/>
                </a:ln>
                <a:solidFill>
                  <a:srgbClr val="464252"/>
                </a:solidFill>
                <a:effectLst/>
                <a:uLnTx/>
                <a:uFillTx/>
                <a:latin typeface="Arial"/>
                <a:ea typeface="+mn-ea"/>
                <a:cs typeface="Arial"/>
              </a:rPr>
              <a:t> </a:t>
            </a:r>
            <a:r>
              <a:rPr kumimoji="0" sz="950" b="0" i="0" u="none" strike="noStrike" kern="0" cap="none" spc="0" normalizeH="0" baseline="0" noProof="0" dirty="0">
                <a:ln>
                  <a:noFill/>
                </a:ln>
                <a:solidFill>
                  <a:srgbClr val="464252"/>
                </a:solidFill>
                <a:effectLst/>
                <a:uLnTx/>
                <a:uFillTx/>
                <a:latin typeface="Arial"/>
                <a:ea typeface="+mn-ea"/>
                <a:cs typeface="Arial"/>
              </a:rPr>
              <a:t>sensitive result</a:t>
            </a:r>
            <a:r>
              <a:rPr kumimoji="0" sz="950" b="0" i="0" u="none" strike="noStrike" kern="0" cap="none" spc="85" normalizeH="0" baseline="0" noProof="0" dirty="0">
                <a:ln>
                  <a:noFill/>
                </a:ln>
                <a:solidFill>
                  <a:srgbClr val="464252"/>
                </a:solidFill>
                <a:effectLst/>
                <a:uLnTx/>
                <a:uFillTx/>
                <a:latin typeface="Arial"/>
                <a:ea typeface="+mn-ea"/>
                <a:cs typeface="Arial"/>
              </a:rPr>
              <a:t> </a:t>
            </a:r>
            <a:r>
              <a:rPr kumimoji="0" sz="950" b="0" i="0" u="none" strike="noStrike" kern="0" cap="none" spc="0" normalizeH="0" baseline="0" noProof="0" dirty="0">
                <a:ln>
                  <a:noFill/>
                </a:ln>
                <a:solidFill>
                  <a:srgbClr val="464252"/>
                </a:solidFill>
                <a:effectLst/>
                <a:uLnTx/>
                <a:uFillTx/>
                <a:latin typeface="Arial"/>
                <a:ea typeface="+mn-ea"/>
                <a:cs typeface="Arial"/>
              </a:rPr>
              <a:t>from</a:t>
            </a:r>
            <a:r>
              <a:rPr kumimoji="0" sz="950" b="0" i="0" u="none" strike="noStrike" kern="0" cap="none" spc="95" normalizeH="0" baseline="0" noProof="0" dirty="0">
                <a:ln>
                  <a:noFill/>
                </a:ln>
                <a:solidFill>
                  <a:srgbClr val="464252"/>
                </a:solidFill>
                <a:effectLst/>
                <a:uLnTx/>
                <a:uFillTx/>
                <a:latin typeface="Arial"/>
                <a:ea typeface="+mn-ea"/>
                <a:cs typeface="Arial"/>
              </a:rPr>
              <a:t> </a:t>
            </a:r>
            <a:r>
              <a:rPr kumimoji="0" sz="950" b="0" i="0" u="none" strike="noStrike" kern="0" cap="none" spc="-20" normalizeH="0" baseline="0" noProof="0" dirty="0">
                <a:ln>
                  <a:noFill/>
                </a:ln>
                <a:solidFill>
                  <a:srgbClr val="464252"/>
                </a:solidFill>
                <a:effectLst/>
                <a:uLnTx/>
                <a:uFillTx/>
                <a:latin typeface="Arial"/>
                <a:ea typeface="+mn-ea"/>
                <a:cs typeface="Arial"/>
              </a:rPr>
              <a:t>next</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ct val="100000"/>
              </a:lnSpc>
              <a:spcBef>
                <a:spcPts val="60"/>
              </a:spcBef>
              <a:spcAft>
                <a:spcPts val="0"/>
              </a:spcAft>
              <a:buClrTx/>
              <a:buSzTx/>
              <a:buFontTx/>
              <a:buNone/>
              <a:tabLst/>
              <a:defRPr/>
            </a:pPr>
            <a:r>
              <a:rPr kumimoji="0" sz="950" b="0" i="0" u="none" strike="noStrike" kern="0" cap="none" spc="0" normalizeH="0" baseline="0" noProof="0" dirty="0">
                <a:ln>
                  <a:noFill/>
                </a:ln>
                <a:solidFill>
                  <a:srgbClr val="464252"/>
                </a:solidFill>
                <a:effectLst/>
                <a:uLnTx/>
                <a:uFillTx/>
                <a:latin typeface="Arial"/>
                <a:ea typeface="+mn-ea"/>
                <a:cs typeface="Arial"/>
              </a:rPr>
              <a:t>generation</a:t>
            </a:r>
            <a:r>
              <a:rPr kumimoji="0" sz="950" b="0" i="0" u="none" strike="noStrike" kern="0" cap="none" spc="15" normalizeH="0" baseline="0" noProof="0" dirty="0">
                <a:ln>
                  <a:noFill/>
                </a:ln>
                <a:solidFill>
                  <a:srgbClr val="464252"/>
                </a:solidFill>
                <a:effectLst/>
                <a:uLnTx/>
                <a:uFillTx/>
                <a:latin typeface="Arial"/>
                <a:ea typeface="+mn-ea"/>
                <a:cs typeface="Arial"/>
              </a:rPr>
              <a:t> </a:t>
            </a:r>
            <a:r>
              <a:rPr kumimoji="0" sz="950" b="0" i="0" u="none" strike="noStrike" kern="0" cap="none" spc="0" normalizeH="0" baseline="0" noProof="0" dirty="0">
                <a:ln>
                  <a:noFill/>
                </a:ln>
                <a:solidFill>
                  <a:srgbClr val="464252"/>
                </a:solidFill>
                <a:effectLst/>
                <a:uLnTx/>
                <a:uFillTx/>
                <a:latin typeface="Arial"/>
                <a:ea typeface="+mn-ea"/>
                <a:cs typeface="Arial"/>
              </a:rPr>
              <a:t>flow</a:t>
            </a:r>
            <a:r>
              <a:rPr kumimoji="0" sz="950" b="0" i="0" u="none" strike="noStrike" kern="0" cap="none" spc="90" normalizeH="0" baseline="0" noProof="0" dirty="0">
                <a:ln>
                  <a:noFill/>
                </a:ln>
                <a:solidFill>
                  <a:srgbClr val="464252"/>
                </a:solidFill>
                <a:effectLst/>
                <a:uLnTx/>
                <a:uFillTx/>
                <a:latin typeface="Arial"/>
                <a:ea typeface="+mn-ea"/>
                <a:cs typeface="Arial"/>
              </a:rPr>
              <a:t> </a:t>
            </a:r>
            <a:r>
              <a:rPr kumimoji="0" sz="950" b="0" i="0" u="none" strike="noStrike" kern="0" cap="none" spc="0" normalizeH="0" baseline="0" noProof="0" dirty="0">
                <a:ln>
                  <a:noFill/>
                </a:ln>
                <a:solidFill>
                  <a:srgbClr val="464252"/>
                </a:solidFill>
                <a:effectLst/>
                <a:uLnTx/>
                <a:uFillTx/>
                <a:latin typeface="Arial"/>
                <a:ea typeface="+mn-ea"/>
                <a:cs typeface="Arial"/>
              </a:rPr>
              <a:t>cytometry</a:t>
            </a:r>
            <a:r>
              <a:rPr kumimoji="0" sz="950" b="0" i="0" u="none" strike="noStrike" kern="0" cap="none" spc="45" normalizeH="0" baseline="0" noProof="0" dirty="0">
                <a:ln>
                  <a:noFill/>
                </a:ln>
                <a:solidFill>
                  <a:srgbClr val="464252"/>
                </a:solidFill>
                <a:effectLst/>
                <a:uLnTx/>
                <a:uFillTx/>
                <a:latin typeface="Arial"/>
                <a:ea typeface="+mn-ea"/>
                <a:cs typeface="Arial"/>
              </a:rPr>
              <a:t> </a:t>
            </a:r>
            <a:r>
              <a:rPr kumimoji="0" sz="950" b="0" i="0" u="none" strike="noStrike" kern="0" cap="none" spc="0" normalizeH="0" baseline="0" noProof="0" dirty="0">
                <a:ln>
                  <a:noFill/>
                </a:ln>
                <a:solidFill>
                  <a:srgbClr val="464252"/>
                </a:solidFill>
                <a:effectLst/>
                <a:uLnTx/>
                <a:uFillTx/>
                <a:latin typeface="Arial"/>
                <a:ea typeface="+mn-ea"/>
                <a:cs typeface="Arial"/>
              </a:rPr>
              <a:t>or</a:t>
            </a:r>
            <a:r>
              <a:rPr kumimoji="0" sz="950" b="0" i="0" u="none" strike="noStrike" kern="0" cap="none" spc="95" normalizeH="0" baseline="0" noProof="0" dirty="0">
                <a:ln>
                  <a:noFill/>
                </a:ln>
                <a:solidFill>
                  <a:srgbClr val="464252"/>
                </a:solidFill>
                <a:effectLst/>
                <a:uLnTx/>
                <a:uFillTx/>
                <a:latin typeface="Arial"/>
                <a:ea typeface="+mn-ea"/>
                <a:cs typeface="Arial"/>
              </a:rPr>
              <a:t> </a:t>
            </a:r>
            <a:r>
              <a:rPr kumimoji="0" sz="950" b="0" i="0" u="none" strike="noStrike" kern="0" cap="none" spc="-10" normalizeH="0" baseline="0" noProof="0" dirty="0">
                <a:ln>
                  <a:noFill/>
                </a:ln>
                <a:solidFill>
                  <a:srgbClr val="464252"/>
                </a:solidFill>
                <a:effectLst/>
                <a:uLnTx/>
                <a:uFillTx/>
                <a:latin typeface="Arial"/>
                <a:ea typeface="+mn-ea"/>
                <a:cs typeface="Arial"/>
              </a:rPr>
              <a:t>sequencing</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1" name="object 41"/>
          <p:cNvSpPr txBox="1"/>
          <p:nvPr/>
        </p:nvSpPr>
        <p:spPr>
          <a:xfrm>
            <a:off x="9610725" y="1704975"/>
            <a:ext cx="790575" cy="257175"/>
          </a:xfrm>
          <a:prstGeom prst="rect">
            <a:avLst/>
          </a:prstGeom>
          <a:solidFill>
            <a:srgbClr val="8D45F7"/>
          </a:solidFill>
        </p:spPr>
        <p:txBody>
          <a:bodyPr vert="horz" wrap="square" lIns="0" tIns="8890" rIns="0" bIns="0" rtlCol="0">
            <a:spAutoFit/>
          </a:bodyPr>
          <a:lstStyle/>
          <a:p>
            <a:pPr marL="175895" marR="0" lvl="0" indent="0" algn="l" defTabSz="914400" rtl="0" eaLnBrk="1" fontAlgn="auto" latinLnBrk="0" hangingPunct="1">
              <a:lnSpc>
                <a:spcPct val="100000"/>
              </a:lnSpc>
              <a:spcBef>
                <a:spcPts val="70"/>
              </a:spcBef>
              <a:spcAft>
                <a:spcPts val="0"/>
              </a:spcAft>
              <a:buClrTx/>
              <a:buSzTx/>
              <a:buFontTx/>
              <a:buNone/>
              <a:tabLst/>
              <a:defRPr/>
            </a:pPr>
            <a:r>
              <a:rPr kumimoji="0" sz="1400" b="1" i="0" u="none" strike="noStrike" kern="0" cap="none" spc="-20" normalizeH="0" baseline="0" noProof="0" dirty="0">
                <a:ln>
                  <a:noFill/>
                </a:ln>
                <a:solidFill>
                  <a:srgbClr val="FFFFFF"/>
                </a:solidFill>
                <a:effectLst/>
                <a:uLnTx/>
                <a:uFillTx/>
                <a:latin typeface="Arial"/>
                <a:ea typeface="+mn-ea"/>
                <a:cs typeface="Arial"/>
              </a:rPr>
              <a:t>VGPR</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2" name="object 42"/>
          <p:cNvSpPr txBox="1"/>
          <p:nvPr/>
        </p:nvSpPr>
        <p:spPr>
          <a:xfrm>
            <a:off x="9610725" y="1990725"/>
            <a:ext cx="800100" cy="257175"/>
          </a:xfrm>
          <a:prstGeom prst="rect">
            <a:avLst/>
          </a:prstGeom>
          <a:solidFill>
            <a:srgbClr val="EDA3CD"/>
          </a:solidFill>
        </p:spPr>
        <p:txBody>
          <a:bodyPr vert="horz" wrap="square" lIns="0" tIns="11430" rIns="0" bIns="0" rtlCol="0">
            <a:spAutoFit/>
          </a:bodyPr>
          <a:lstStyle/>
          <a:p>
            <a:pPr marL="6985" marR="0" lvl="0" indent="0" algn="ctr" defTabSz="914400" rtl="0" eaLnBrk="1" fontAlgn="auto" latinLnBrk="0" hangingPunct="1">
              <a:lnSpc>
                <a:spcPct val="100000"/>
              </a:lnSpc>
              <a:spcBef>
                <a:spcPts val="9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a:ea typeface="+mn-ea"/>
                <a:cs typeface="Arial"/>
              </a:rPr>
              <a:t>PR</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43" name="object 43"/>
          <p:cNvPicPr/>
          <p:nvPr/>
        </p:nvPicPr>
        <p:blipFill>
          <a:blip r:embed="rId4" cstate="print"/>
          <a:stretch>
            <a:fillRect/>
          </a:stretch>
        </p:blipFill>
        <p:spPr>
          <a:xfrm>
            <a:off x="9620250" y="2447925"/>
            <a:ext cx="219075" cy="219075"/>
          </a:xfrm>
          <a:prstGeom prst="rect">
            <a:avLst/>
          </a:prstGeom>
        </p:spPr>
      </p:pic>
      <p:sp>
        <p:nvSpPr>
          <p:cNvPr id="44" name="object 44"/>
          <p:cNvSpPr txBox="1"/>
          <p:nvPr/>
        </p:nvSpPr>
        <p:spPr>
          <a:xfrm>
            <a:off x="9610725" y="1419225"/>
            <a:ext cx="800100" cy="257175"/>
          </a:xfrm>
          <a:prstGeom prst="rect">
            <a:avLst/>
          </a:prstGeom>
          <a:solidFill>
            <a:srgbClr val="FC3B00"/>
          </a:solidFill>
        </p:spPr>
        <p:txBody>
          <a:bodyPr vert="horz" wrap="square" lIns="0" tIns="6350" rIns="0" bIns="0" rtlCol="0">
            <a:spAutoFit/>
          </a:bodyPr>
          <a:lstStyle/>
          <a:p>
            <a:pPr marL="3175" marR="0" lvl="0" indent="0" algn="ctr" defTabSz="914400" rtl="0" eaLnBrk="1" fontAlgn="auto" latinLnBrk="0" hangingPunct="1">
              <a:lnSpc>
                <a:spcPct val="100000"/>
              </a:lnSpc>
              <a:spcBef>
                <a:spcPts val="5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a:ea typeface="+mn-ea"/>
                <a:cs typeface="Arial"/>
              </a:rPr>
              <a:t>CR</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5" name="object 45"/>
          <p:cNvSpPr/>
          <p:nvPr/>
        </p:nvSpPr>
        <p:spPr>
          <a:xfrm>
            <a:off x="4000500" y="3648075"/>
            <a:ext cx="3057525" cy="285750"/>
          </a:xfrm>
          <a:custGeom>
            <a:avLst/>
            <a:gdLst/>
            <a:ahLst/>
            <a:cxnLst/>
            <a:rect l="l" t="t" r="r" b="b"/>
            <a:pathLst>
              <a:path w="3057525" h="285750">
                <a:moveTo>
                  <a:pt x="2914650" y="0"/>
                </a:moveTo>
                <a:lnTo>
                  <a:pt x="142875" y="0"/>
                </a:lnTo>
                <a:lnTo>
                  <a:pt x="97731" y="7287"/>
                </a:lnTo>
                <a:lnTo>
                  <a:pt x="58512" y="27578"/>
                </a:lnTo>
                <a:lnTo>
                  <a:pt x="27578" y="58512"/>
                </a:lnTo>
                <a:lnTo>
                  <a:pt x="7287" y="97731"/>
                </a:lnTo>
                <a:lnTo>
                  <a:pt x="0" y="142875"/>
                </a:lnTo>
                <a:lnTo>
                  <a:pt x="7287" y="188018"/>
                </a:lnTo>
                <a:lnTo>
                  <a:pt x="27578" y="227237"/>
                </a:lnTo>
                <a:lnTo>
                  <a:pt x="58512" y="258171"/>
                </a:lnTo>
                <a:lnTo>
                  <a:pt x="97731" y="278462"/>
                </a:lnTo>
                <a:lnTo>
                  <a:pt x="142875" y="285750"/>
                </a:lnTo>
                <a:lnTo>
                  <a:pt x="2914650" y="285750"/>
                </a:lnTo>
                <a:lnTo>
                  <a:pt x="2959793" y="278462"/>
                </a:lnTo>
                <a:lnTo>
                  <a:pt x="2999012" y="258171"/>
                </a:lnTo>
                <a:lnTo>
                  <a:pt x="3029946" y="227237"/>
                </a:lnTo>
                <a:lnTo>
                  <a:pt x="3050237" y="188018"/>
                </a:lnTo>
                <a:lnTo>
                  <a:pt x="3057525" y="142875"/>
                </a:lnTo>
                <a:lnTo>
                  <a:pt x="3050237" y="97731"/>
                </a:lnTo>
                <a:lnTo>
                  <a:pt x="3029946" y="58512"/>
                </a:lnTo>
                <a:lnTo>
                  <a:pt x="2999012" y="27578"/>
                </a:lnTo>
                <a:lnTo>
                  <a:pt x="2959793" y="7287"/>
                </a:lnTo>
                <a:lnTo>
                  <a:pt x="2914650" y="0"/>
                </a:lnTo>
                <a:close/>
              </a:path>
            </a:pathLst>
          </a:custGeom>
          <a:solidFill>
            <a:srgbClr val="FF7A52">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object 46"/>
          <p:cNvSpPr/>
          <p:nvPr/>
        </p:nvSpPr>
        <p:spPr>
          <a:xfrm>
            <a:off x="7353300" y="3648075"/>
            <a:ext cx="3238500" cy="285750"/>
          </a:xfrm>
          <a:custGeom>
            <a:avLst/>
            <a:gdLst/>
            <a:ahLst/>
            <a:cxnLst/>
            <a:rect l="l" t="t" r="r" b="b"/>
            <a:pathLst>
              <a:path w="3238500" h="285750">
                <a:moveTo>
                  <a:pt x="3095625" y="0"/>
                </a:moveTo>
                <a:lnTo>
                  <a:pt x="142875" y="0"/>
                </a:lnTo>
                <a:lnTo>
                  <a:pt x="97731" y="7287"/>
                </a:lnTo>
                <a:lnTo>
                  <a:pt x="58512" y="27578"/>
                </a:lnTo>
                <a:lnTo>
                  <a:pt x="27578" y="58512"/>
                </a:lnTo>
                <a:lnTo>
                  <a:pt x="7287" y="97731"/>
                </a:lnTo>
                <a:lnTo>
                  <a:pt x="0" y="142875"/>
                </a:lnTo>
                <a:lnTo>
                  <a:pt x="7287" y="188018"/>
                </a:lnTo>
                <a:lnTo>
                  <a:pt x="27578" y="227237"/>
                </a:lnTo>
                <a:lnTo>
                  <a:pt x="58512" y="258171"/>
                </a:lnTo>
                <a:lnTo>
                  <a:pt x="97731" y="278462"/>
                </a:lnTo>
                <a:lnTo>
                  <a:pt x="142875" y="285750"/>
                </a:lnTo>
                <a:lnTo>
                  <a:pt x="3095625" y="285750"/>
                </a:lnTo>
                <a:lnTo>
                  <a:pt x="3140768" y="278462"/>
                </a:lnTo>
                <a:lnTo>
                  <a:pt x="3179987" y="258171"/>
                </a:lnTo>
                <a:lnTo>
                  <a:pt x="3210921" y="227237"/>
                </a:lnTo>
                <a:lnTo>
                  <a:pt x="3231212" y="188018"/>
                </a:lnTo>
                <a:lnTo>
                  <a:pt x="3238500" y="142875"/>
                </a:lnTo>
                <a:lnTo>
                  <a:pt x="3231212" y="97731"/>
                </a:lnTo>
                <a:lnTo>
                  <a:pt x="3210921" y="58512"/>
                </a:lnTo>
                <a:lnTo>
                  <a:pt x="3179987" y="27578"/>
                </a:lnTo>
                <a:lnTo>
                  <a:pt x="3140768" y="7287"/>
                </a:lnTo>
                <a:lnTo>
                  <a:pt x="3095625" y="0"/>
                </a:lnTo>
                <a:close/>
              </a:path>
            </a:pathLst>
          </a:custGeom>
          <a:solidFill>
            <a:srgbClr val="6CC8CC">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7" name="object 47" descr="A graph of different colored lines  AI-generated content may be incorrect."/>
          <p:cNvPicPr/>
          <p:nvPr/>
        </p:nvPicPr>
        <p:blipFill>
          <a:blip r:embed="rId5" cstate="print"/>
          <a:stretch>
            <a:fillRect/>
          </a:stretch>
        </p:blipFill>
        <p:spPr>
          <a:xfrm>
            <a:off x="7591048" y="4051952"/>
            <a:ext cx="3018992" cy="1482446"/>
          </a:xfrm>
          <a:prstGeom prst="rect">
            <a:avLst/>
          </a:prstGeom>
        </p:spPr>
      </p:pic>
      <p:sp>
        <p:nvSpPr>
          <p:cNvPr id="48" name="object 48"/>
          <p:cNvSpPr txBox="1"/>
          <p:nvPr/>
        </p:nvSpPr>
        <p:spPr>
          <a:xfrm>
            <a:off x="8307451" y="3655123"/>
            <a:ext cx="1330325" cy="61214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1" i="0" u="none" strike="noStrike" kern="0" cap="none" spc="-10" normalizeH="0" baseline="0" noProof="0" dirty="0">
                <a:ln>
                  <a:noFill/>
                </a:ln>
                <a:solidFill>
                  <a:srgbClr val="35303D"/>
                </a:solidFill>
                <a:effectLst/>
                <a:uLnTx/>
                <a:uFillTx/>
                <a:latin typeface="Arial"/>
                <a:ea typeface="+mn-ea"/>
                <a:cs typeface="Arial"/>
              </a:rPr>
              <a:t>Soluble</a:t>
            </a:r>
            <a:r>
              <a:rPr kumimoji="0" sz="1550" b="1" i="0" u="none" strike="noStrike" kern="0" cap="none" spc="-95" normalizeH="0" baseline="0" noProof="0" dirty="0">
                <a:ln>
                  <a:noFill/>
                </a:ln>
                <a:solidFill>
                  <a:srgbClr val="35303D"/>
                </a:solidFill>
                <a:effectLst/>
                <a:uLnTx/>
                <a:uFillTx/>
                <a:latin typeface="Arial"/>
                <a:ea typeface="+mn-ea"/>
                <a:cs typeface="Arial"/>
              </a:rPr>
              <a:t> </a:t>
            </a:r>
            <a:r>
              <a:rPr kumimoji="0" sz="1550" b="1" i="0" u="none" strike="noStrike" kern="0" cap="none" spc="-60" normalizeH="0" baseline="0" noProof="0" dirty="0">
                <a:ln>
                  <a:noFill/>
                </a:ln>
                <a:solidFill>
                  <a:srgbClr val="35303D"/>
                </a:solidFill>
                <a:effectLst/>
                <a:uLnTx/>
                <a:uFillTx/>
                <a:latin typeface="Arial"/>
                <a:ea typeface="+mn-ea"/>
                <a:cs typeface="Arial"/>
              </a:rPr>
              <a:t>BCMA</a:t>
            </a:r>
            <a:endParaRPr kumimoji="0" sz="1550" b="0" i="0" u="none" strike="noStrike" kern="0" cap="none" spc="0" normalizeH="0" baseline="0" noProof="0">
              <a:ln>
                <a:noFill/>
              </a:ln>
              <a:solidFill>
                <a:sysClr val="windowText" lastClr="000000"/>
              </a:solidFill>
              <a:effectLst/>
              <a:uLnTx/>
              <a:uFillTx/>
              <a:latin typeface="Arial"/>
              <a:ea typeface="+mn-ea"/>
              <a:cs typeface="Arial"/>
            </a:endParaRPr>
          </a:p>
          <a:p>
            <a:pPr marL="174625" marR="0" lvl="0" indent="0" algn="l" defTabSz="914400" rtl="0" eaLnBrk="1" fontAlgn="auto" latinLnBrk="0" hangingPunct="1">
              <a:lnSpc>
                <a:spcPct val="100000"/>
              </a:lnSpc>
              <a:spcBef>
                <a:spcPts val="1590"/>
              </a:spcBef>
              <a:spcAft>
                <a:spcPts val="0"/>
              </a:spcAft>
              <a:buClrTx/>
              <a:buSzTx/>
              <a:buFontTx/>
              <a:buNone/>
              <a:tabLst/>
              <a:defRPr/>
            </a:pPr>
            <a:r>
              <a:rPr kumimoji="0" sz="950" b="1" i="1" u="none" strike="noStrike" kern="0" cap="none" spc="0" normalizeH="0" baseline="0" noProof="0" dirty="0">
                <a:ln>
                  <a:noFill/>
                </a:ln>
                <a:solidFill>
                  <a:srgbClr val="464252"/>
                </a:solidFill>
                <a:effectLst/>
                <a:uLnTx/>
                <a:uFillTx/>
                <a:latin typeface="Arial"/>
                <a:ea typeface="+mn-ea"/>
                <a:cs typeface="Arial"/>
              </a:rPr>
              <a:t>Post-</a:t>
            </a:r>
            <a:r>
              <a:rPr kumimoji="0" sz="950" b="1" i="1" u="none" strike="noStrike" kern="0" cap="none" spc="-10" normalizeH="0" baseline="0" noProof="0" dirty="0">
                <a:ln>
                  <a:noFill/>
                </a:ln>
                <a:solidFill>
                  <a:srgbClr val="464252"/>
                </a:solidFill>
                <a:effectLst/>
                <a:uLnTx/>
                <a:uFillTx/>
                <a:latin typeface="Arial"/>
                <a:ea typeface="+mn-ea"/>
                <a:cs typeface="Arial"/>
              </a:rPr>
              <a:t>infusion</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49" name="object 49" descr="A white square with colorful squares and lines  AI-generated content may be incorrect."/>
          <p:cNvPicPr/>
          <p:nvPr/>
        </p:nvPicPr>
        <p:blipFill>
          <a:blip r:embed="rId6" cstate="print"/>
          <a:stretch>
            <a:fillRect/>
          </a:stretch>
        </p:blipFill>
        <p:spPr>
          <a:xfrm>
            <a:off x="654589" y="4070254"/>
            <a:ext cx="2973250" cy="1468720"/>
          </a:xfrm>
          <a:prstGeom prst="rect">
            <a:avLst/>
          </a:prstGeom>
        </p:spPr>
      </p:pic>
      <p:pic>
        <p:nvPicPr>
          <p:cNvPr id="50" name="object 50" descr="A graph with colorful lines and dots  AI-generated content may be incorrect."/>
          <p:cNvPicPr/>
          <p:nvPr/>
        </p:nvPicPr>
        <p:blipFill>
          <a:blip r:embed="rId7" cstate="print"/>
          <a:stretch>
            <a:fillRect/>
          </a:stretch>
        </p:blipFill>
        <p:spPr>
          <a:xfrm>
            <a:off x="4203272" y="4047376"/>
            <a:ext cx="2872617" cy="1468720"/>
          </a:xfrm>
          <a:prstGeom prst="rect">
            <a:avLst/>
          </a:prstGeom>
        </p:spPr>
      </p:pic>
      <p:sp>
        <p:nvSpPr>
          <p:cNvPr id="51" name="object 51"/>
          <p:cNvSpPr txBox="1"/>
          <p:nvPr/>
        </p:nvSpPr>
        <p:spPr>
          <a:xfrm>
            <a:off x="4859654" y="3655123"/>
            <a:ext cx="1346200" cy="61214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1" i="0" u="none" strike="noStrike" kern="0" cap="none" spc="0" normalizeH="0" baseline="0" noProof="0" dirty="0">
                <a:ln>
                  <a:noFill/>
                </a:ln>
                <a:solidFill>
                  <a:srgbClr val="35303D"/>
                </a:solidFill>
                <a:effectLst/>
                <a:uLnTx/>
                <a:uFillTx/>
                <a:latin typeface="Arial"/>
                <a:ea typeface="+mn-ea"/>
                <a:cs typeface="Arial"/>
              </a:rPr>
              <a:t>M-</a:t>
            </a:r>
            <a:r>
              <a:rPr kumimoji="0" sz="1550" b="1" i="0" u="none" strike="noStrike" kern="0" cap="none" spc="-30" normalizeH="0" baseline="0" noProof="0" dirty="0">
                <a:ln>
                  <a:noFill/>
                </a:ln>
                <a:solidFill>
                  <a:srgbClr val="35303D"/>
                </a:solidFill>
                <a:effectLst/>
                <a:uLnTx/>
                <a:uFillTx/>
                <a:latin typeface="Arial"/>
                <a:ea typeface="+mn-ea"/>
                <a:cs typeface="Arial"/>
              </a:rPr>
              <a:t>spike </a:t>
            </a:r>
            <a:r>
              <a:rPr kumimoji="0" sz="1550" b="1" i="0" u="none" strike="noStrike" kern="0" cap="none" spc="-10" normalizeH="0" baseline="0" noProof="0" dirty="0">
                <a:ln>
                  <a:noFill/>
                </a:ln>
                <a:solidFill>
                  <a:srgbClr val="35303D"/>
                </a:solidFill>
                <a:effectLst/>
                <a:uLnTx/>
                <a:uFillTx/>
                <a:latin typeface="Arial"/>
                <a:ea typeface="+mn-ea"/>
                <a:cs typeface="Arial"/>
              </a:rPr>
              <a:t>levels</a:t>
            </a:r>
            <a:endParaRPr kumimoji="0" sz="1550" b="0" i="0" u="none" strike="noStrike" kern="0" cap="none" spc="0" normalizeH="0" baseline="0" noProof="0">
              <a:ln>
                <a:noFill/>
              </a:ln>
              <a:solidFill>
                <a:sysClr val="windowText" lastClr="000000"/>
              </a:solidFill>
              <a:effectLst/>
              <a:uLnTx/>
              <a:uFillTx/>
              <a:latin typeface="Arial"/>
              <a:ea typeface="+mn-ea"/>
              <a:cs typeface="Arial"/>
            </a:endParaRPr>
          </a:p>
          <a:p>
            <a:pPr marL="109855" marR="0" lvl="0" indent="0" algn="l" defTabSz="914400" rtl="0" eaLnBrk="1" fontAlgn="auto" latinLnBrk="0" hangingPunct="1">
              <a:lnSpc>
                <a:spcPct val="100000"/>
              </a:lnSpc>
              <a:spcBef>
                <a:spcPts val="1590"/>
              </a:spcBef>
              <a:spcAft>
                <a:spcPts val="0"/>
              </a:spcAft>
              <a:buClrTx/>
              <a:buSzTx/>
              <a:buFontTx/>
              <a:buNone/>
              <a:tabLst/>
              <a:defRPr/>
            </a:pPr>
            <a:r>
              <a:rPr kumimoji="0" sz="950" b="1" i="1" u="none" strike="noStrike" kern="0" cap="none" spc="0" normalizeH="0" baseline="0" noProof="0" dirty="0">
                <a:ln>
                  <a:noFill/>
                </a:ln>
                <a:solidFill>
                  <a:srgbClr val="464252"/>
                </a:solidFill>
                <a:effectLst/>
                <a:uLnTx/>
                <a:uFillTx/>
                <a:latin typeface="Arial"/>
                <a:ea typeface="+mn-ea"/>
                <a:cs typeface="Arial"/>
              </a:rPr>
              <a:t>Post-</a:t>
            </a:r>
            <a:r>
              <a:rPr kumimoji="0" sz="950" b="1" i="1" u="none" strike="noStrike" kern="0" cap="none" spc="-10" normalizeH="0" baseline="0" noProof="0" dirty="0">
                <a:ln>
                  <a:noFill/>
                </a:ln>
                <a:solidFill>
                  <a:srgbClr val="464252"/>
                </a:solidFill>
                <a:effectLst/>
                <a:uLnTx/>
                <a:uFillTx/>
                <a:latin typeface="Arial"/>
                <a:ea typeface="+mn-ea"/>
                <a:cs typeface="Arial"/>
              </a:rPr>
              <a:t>infusion</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2" name="object 52"/>
          <p:cNvSpPr txBox="1"/>
          <p:nvPr/>
        </p:nvSpPr>
        <p:spPr>
          <a:xfrm>
            <a:off x="411115" y="4306397"/>
            <a:ext cx="247015" cy="973455"/>
          </a:xfrm>
          <a:prstGeom prst="rect">
            <a:avLst/>
          </a:prstGeom>
        </p:spPr>
        <p:txBody>
          <a:bodyPr vert="vert270" wrap="square" lIns="0" tIns="5080" rIns="0" bIns="0" rtlCol="0">
            <a:spAutoFit/>
          </a:body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sz="1400" b="1" i="0" u="none" strike="noStrike" kern="0" cap="none" spc="-90" normalizeH="0" baseline="0" noProof="0" dirty="0">
                <a:ln>
                  <a:noFill/>
                </a:ln>
                <a:solidFill>
                  <a:srgbClr val="464252"/>
                </a:solidFill>
                <a:effectLst/>
                <a:uLnTx/>
                <a:uFillTx/>
                <a:latin typeface="Arial"/>
                <a:ea typeface="+mn-ea"/>
                <a:cs typeface="Arial"/>
              </a:rPr>
              <a:t>sFLC</a:t>
            </a:r>
            <a:r>
              <a:rPr kumimoji="0" sz="1400" b="1" i="0" u="none" strike="noStrike" kern="0" cap="none" spc="-114" normalizeH="0" baseline="0" noProof="0" dirty="0">
                <a:ln>
                  <a:noFill/>
                </a:ln>
                <a:solidFill>
                  <a:srgbClr val="464252"/>
                </a:solidFill>
                <a:effectLst/>
                <a:uLnTx/>
                <a:uFillTx/>
                <a:latin typeface="Arial"/>
                <a:ea typeface="+mn-ea"/>
                <a:cs typeface="Arial"/>
              </a:rPr>
              <a:t> </a:t>
            </a:r>
            <a:r>
              <a:rPr kumimoji="0" sz="1400" b="1" i="0" u="none" strike="noStrike" kern="0" cap="none" spc="-30" normalizeH="0" baseline="0" noProof="0" dirty="0">
                <a:ln>
                  <a:noFill/>
                </a:ln>
                <a:solidFill>
                  <a:srgbClr val="464252"/>
                </a:solidFill>
                <a:effectLst/>
                <a:uLnTx/>
                <a:uFillTx/>
                <a:latin typeface="Arial"/>
                <a:ea typeface="+mn-ea"/>
                <a:cs typeface="Arial"/>
              </a:rPr>
              <a:t>(mg/L)</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53" name="object 53"/>
          <p:cNvGrpSpPr/>
          <p:nvPr/>
        </p:nvGrpSpPr>
        <p:grpSpPr>
          <a:xfrm>
            <a:off x="7927472" y="5546597"/>
            <a:ext cx="2574290" cy="248920"/>
            <a:chOff x="7927472" y="5546597"/>
            <a:chExt cx="2574290" cy="248920"/>
          </a:xfrm>
        </p:grpSpPr>
        <p:pic>
          <p:nvPicPr>
            <p:cNvPr id="54" name="object 54"/>
            <p:cNvPicPr/>
            <p:nvPr/>
          </p:nvPicPr>
          <p:blipFill>
            <a:blip r:embed="rId8" cstate="print"/>
            <a:stretch>
              <a:fillRect/>
            </a:stretch>
          </p:blipFill>
          <p:spPr>
            <a:xfrm>
              <a:off x="7927472" y="5552058"/>
              <a:ext cx="199511" cy="186448"/>
            </a:xfrm>
            <a:prstGeom prst="rect">
              <a:avLst/>
            </a:prstGeom>
          </p:spPr>
        </p:pic>
        <p:sp>
          <p:nvSpPr>
            <p:cNvPr id="55" name="object 55"/>
            <p:cNvSpPr/>
            <p:nvPr/>
          </p:nvSpPr>
          <p:spPr>
            <a:xfrm>
              <a:off x="8069326" y="5563615"/>
              <a:ext cx="256540" cy="231775"/>
            </a:xfrm>
            <a:custGeom>
              <a:avLst/>
              <a:gdLst/>
              <a:ahLst/>
              <a:cxnLst/>
              <a:rect l="l" t="t" r="r" b="b"/>
              <a:pathLst>
                <a:path w="256540" h="231775">
                  <a:moveTo>
                    <a:pt x="50165" y="145072"/>
                  </a:moveTo>
                  <a:lnTo>
                    <a:pt x="43942" y="145072"/>
                  </a:lnTo>
                  <a:lnTo>
                    <a:pt x="31623" y="148818"/>
                  </a:lnTo>
                  <a:lnTo>
                    <a:pt x="25780" y="152565"/>
                  </a:lnTo>
                  <a:lnTo>
                    <a:pt x="19939" y="158191"/>
                  </a:lnTo>
                  <a:lnTo>
                    <a:pt x="0" y="177774"/>
                  </a:lnTo>
                  <a:lnTo>
                    <a:pt x="52577" y="231406"/>
                  </a:lnTo>
                  <a:lnTo>
                    <a:pt x="73369" y="211099"/>
                  </a:lnTo>
                  <a:lnTo>
                    <a:pt x="54737" y="211099"/>
                  </a:lnTo>
                  <a:lnTo>
                    <a:pt x="20320" y="176110"/>
                  </a:lnTo>
                  <a:lnTo>
                    <a:pt x="27940" y="168694"/>
                  </a:lnTo>
                  <a:lnTo>
                    <a:pt x="31496" y="165176"/>
                  </a:lnTo>
                  <a:lnTo>
                    <a:pt x="35178" y="162826"/>
                  </a:lnTo>
                  <a:lnTo>
                    <a:pt x="42675" y="160515"/>
                  </a:lnTo>
                  <a:lnTo>
                    <a:pt x="75772" y="160515"/>
                  </a:lnTo>
                  <a:lnTo>
                    <a:pt x="73468" y="158191"/>
                  </a:lnTo>
                  <a:lnTo>
                    <a:pt x="67969" y="152565"/>
                  </a:lnTo>
                  <a:lnTo>
                    <a:pt x="62229" y="148818"/>
                  </a:lnTo>
                  <a:lnTo>
                    <a:pt x="50165" y="145072"/>
                  </a:lnTo>
                  <a:close/>
                </a:path>
                <a:path w="256540" h="231775">
                  <a:moveTo>
                    <a:pt x="75772" y="160515"/>
                  </a:moveTo>
                  <a:lnTo>
                    <a:pt x="46608" y="160515"/>
                  </a:lnTo>
                  <a:lnTo>
                    <a:pt x="54355" y="163017"/>
                  </a:lnTo>
                  <a:lnTo>
                    <a:pt x="58166" y="165544"/>
                  </a:lnTo>
                  <a:lnTo>
                    <a:pt x="61849" y="169341"/>
                  </a:lnTo>
                  <a:lnTo>
                    <a:pt x="65785" y="173316"/>
                  </a:lnTo>
                  <a:lnTo>
                    <a:pt x="68452" y="177228"/>
                  </a:lnTo>
                  <a:lnTo>
                    <a:pt x="70993" y="184912"/>
                  </a:lnTo>
                  <a:lnTo>
                    <a:pt x="71120" y="188709"/>
                  </a:lnTo>
                  <a:lnTo>
                    <a:pt x="68579" y="196215"/>
                  </a:lnTo>
                  <a:lnTo>
                    <a:pt x="66040" y="199948"/>
                  </a:lnTo>
                  <a:lnTo>
                    <a:pt x="62229" y="203669"/>
                  </a:lnTo>
                  <a:lnTo>
                    <a:pt x="54737" y="211099"/>
                  </a:lnTo>
                  <a:lnTo>
                    <a:pt x="73369" y="211099"/>
                  </a:lnTo>
                  <a:lnTo>
                    <a:pt x="78231" y="206248"/>
                  </a:lnTo>
                  <a:lnTo>
                    <a:pt x="82169" y="200418"/>
                  </a:lnTo>
                  <a:lnTo>
                    <a:pt x="86232" y="188252"/>
                  </a:lnTo>
                  <a:lnTo>
                    <a:pt x="86359" y="182143"/>
                  </a:lnTo>
                  <a:lnTo>
                    <a:pt x="82803" y="169849"/>
                  </a:lnTo>
                  <a:lnTo>
                    <a:pt x="79121" y="163893"/>
                  </a:lnTo>
                  <a:lnTo>
                    <a:pt x="75772" y="160515"/>
                  </a:lnTo>
                  <a:close/>
                </a:path>
                <a:path w="256540" h="231775">
                  <a:moveTo>
                    <a:pt x="110188" y="118097"/>
                  </a:moveTo>
                  <a:lnTo>
                    <a:pt x="88392" y="118097"/>
                  </a:lnTo>
                  <a:lnTo>
                    <a:pt x="127507" y="157975"/>
                  </a:lnTo>
                  <a:lnTo>
                    <a:pt x="138556" y="147078"/>
                  </a:lnTo>
                  <a:lnTo>
                    <a:pt x="110188" y="118097"/>
                  </a:lnTo>
                  <a:close/>
                </a:path>
                <a:path w="256540" h="231775">
                  <a:moveTo>
                    <a:pt x="87375" y="94792"/>
                  </a:moveTo>
                  <a:lnTo>
                    <a:pt x="77343" y="104648"/>
                  </a:lnTo>
                  <a:lnTo>
                    <a:pt x="77597" y="107149"/>
                  </a:lnTo>
                  <a:lnTo>
                    <a:pt x="77724" y="109689"/>
                  </a:lnTo>
                  <a:lnTo>
                    <a:pt x="77216" y="114846"/>
                  </a:lnTo>
                  <a:lnTo>
                    <a:pt x="76707" y="117487"/>
                  </a:lnTo>
                  <a:lnTo>
                    <a:pt x="75692" y="120192"/>
                  </a:lnTo>
                  <a:lnTo>
                    <a:pt x="74802" y="122910"/>
                  </a:lnTo>
                  <a:lnTo>
                    <a:pt x="73278" y="125730"/>
                  </a:lnTo>
                  <a:lnTo>
                    <a:pt x="71374" y="128663"/>
                  </a:lnTo>
                  <a:lnTo>
                    <a:pt x="81025" y="138468"/>
                  </a:lnTo>
                  <a:lnTo>
                    <a:pt x="83057" y="135750"/>
                  </a:lnTo>
                  <a:lnTo>
                    <a:pt x="84708" y="133184"/>
                  </a:lnTo>
                  <a:lnTo>
                    <a:pt x="85725" y="130771"/>
                  </a:lnTo>
                  <a:lnTo>
                    <a:pt x="86868" y="128358"/>
                  </a:lnTo>
                  <a:lnTo>
                    <a:pt x="87629" y="126098"/>
                  </a:lnTo>
                  <a:lnTo>
                    <a:pt x="88392" y="121869"/>
                  </a:lnTo>
                  <a:lnTo>
                    <a:pt x="88392" y="118097"/>
                  </a:lnTo>
                  <a:lnTo>
                    <a:pt x="110188" y="118097"/>
                  </a:lnTo>
                  <a:lnTo>
                    <a:pt x="87375" y="94792"/>
                  </a:lnTo>
                  <a:close/>
                </a:path>
                <a:path w="256540" h="231775">
                  <a:moveTo>
                    <a:pt x="156464" y="35102"/>
                  </a:moveTo>
                  <a:lnTo>
                    <a:pt x="145415" y="37338"/>
                  </a:lnTo>
                  <a:lnTo>
                    <a:pt x="139700" y="40741"/>
                  </a:lnTo>
                  <a:lnTo>
                    <a:pt x="133984" y="46418"/>
                  </a:lnTo>
                  <a:lnTo>
                    <a:pt x="115697" y="64389"/>
                  </a:lnTo>
                  <a:lnTo>
                    <a:pt x="168337" y="118097"/>
                  </a:lnTo>
                  <a:lnTo>
                    <a:pt x="168830" y="117487"/>
                  </a:lnTo>
                  <a:lnTo>
                    <a:pt x="188888" y="97764"/>
                  </a:lnTo>
                  <a:lnTo>
                    <a:pt x="170306" y="97764"/>
                  </a:lnTo>
                  <a:lnTo>
                    <a:pt x="156591" y="83693"/>
                  </a:lnTo>
                  <a:lnTo>
                    <a:pt x="165315" y="75133"/>
                  </a:lnTo>
                  <a:lnTo>
                    <a:pt x="148081" y="75133"/>
                  </a:lnTo>
                  <a:lnTo>
                    <a:pt x="135763" y="62458"/>
                  </a:lnTo>
                  <a:lnTo>
                    <a:pt x="142621" y="55626"/>
                  </a:lnTo>
                  <a:lnTo>
                    <a:pt x="144077" y="54254"/>
                  </a:lnTo>
                  <a:lnTo>
                    <a:pt x="145669" y="53098"/>
                  </a:lnTo>
                  <a:lnTo>
                    <a:pt x="148717" y="51638"/>
                  </a:lnTo>
                  <a:lnTo>
                    <a:pt x="150241" y="51384"/>
                  </a:lnTo>
                  <a:lnTo>
                    <a:pt x="170920" y="51384"/>
                  </a:lnTo>
                  <a:lnTo>
                    <a:pt x="170306" y="47307"/>
                  </a:lnTo>
                  <a:lnTo>
                    <a:pt x="168655" y="44208"/>
                  </a:lnTo>
                  <a:lnTo>
                    <a:pt x="161417" y="36817"/>
                  </a:lnTo>
                  <a:lnTo>
                    <a:pt x="156464" y="35102"/>
                  </a:lnTo>
                  <a:close/>
                </a:path>
                <a:path w="256540" h="231775">
                  <a:moveTo>
                    <a:pt x="198923" y="69265"/>
                  </a:moveTo>
                  <a:lnTo>
                    <a:pt x="176402" y="69265"/>
                  </a:lnTo>
                  <a:lnTo>
                    <a:pt x="178943" y="70104"/>
                  </a:lnTo>
                  <a:lnTo>
                    <a:pt x="181228" y="72491"/>
                  </a:lnTo>
                  <a:lnTo>
                    <a:pt x="183133" y="74358"/>
                  </a:lnTo>
                  <a:lnTo>
                    <a:pt x="184150" y="76250"/>
                  </a:lnTo>
                  <a:lnTo>
                    <a:pt x="184657" y="80086"/>
                  </a:lnTo>
                  <a:lnTo>
                    <a:pt x="184366" y="81534"/>
                  </a:lnTo>
                  <a:lnTo>
                    <a:pt x="184276" y="81978"/>
                  </a:lnTo>
                  <a:lnTo>
                    <a:pt x="182245" y="85661"/>
                  </a:lnTo>
                  <a:lnTo>
                    <a:pt x="180848" y="87452"/>
                  </a:lnTo>
                  <a:lnTo>
                    <a:pt x="179070" y="89166"/>
                  </a:lnTo>
                  <a:lnTo>
                    <a:pt x="170306" y="97764"/>
                  </a:lnTo>
                  <a:lnTo>
                    <a:pt x="188888" y="97764"/>
                  </a:lnTo>
                  <a:lnTo>
                    <a:pt x="192785" y="93891"/>
                  </a:lnTo>
                  <a:lnTo>
                    <a:pt x="195960" y="89750"/>
                  </a:lnTo>
                  <a:lnTo>
                    <a:pt x="199771" y="81534"/>
                  </a:lnTo>
                  <a:lnTo>
                    <a:pt x="200405" y="77508"/>
                  </a:lnTo>
                  <a:lnTo>
                    <a:pt x="199306" y="70713"/>
                  </a:lnTo>
                  <a:lnTo>
                    <a:pt x="199207" y="70104"/>
                  </a:lnTo>
                  <a:lnTo>
                    <a:pt x="199135" y="69659"/>
                  </a:lnTo>
                  <a:lnTo>
                    <a:pt x="198923" y="69265"/>
                  </a:lnTo>
                  <a:close/>
                </a:path>
                <a:path w="256540" h="231775">
                  <a:moveTo>
                    <a:pt x="170920" y="51384"/>
                  </a:moveTo>
                  <a:lnTo>
                    <a:pt x="150241" y="51384"/>
                  </a:lnTo>
                  <a:lnTo>
                    <a:pt x="153289" y="51866"/>
                  </a:lnTo>
                  <a:lnTo>
                    <a:pt x="154813" y="52743"/>
                  </a:lnTo>
                  <a:lnTo>
                    <a:pt x="156209" y="54254"/>
                  </a:lnTo>
                  <a:lnTo>
                    <a:pt x="158369" y="56400"/>
                  </a:lnTo>
                  <a:lnTo>
                    <a:pt x="159257" y="58750"/>
                  </a:lnTo>
                  <a:lnTo>
                    <a:pt x="158496" y="63855"/>
                  </a:lnTo>
                  <a:lnTo>
                    <a:pt x="157225" y="66179"/>
                  </a:lnTo>
                  <a:lnTo>
                    <a:pt x="148081" y="75133"/>
                  </a:lnTo>
                  <a:lnTo>
                    <a:pt x="165316" y="75133"/>
                  </a:lnTo>
                  <a:lnTo>
                    <a:pt x="167945" y="72491"/>
                  </a:lnTo>
                  <a:lnTo>
                    <a:pt x="170815" y="70713"/>
                  </a:lnTo>
                  <a:lnTo>
                    <a:pt x="176402" y="69265"/>
                  </a:lnTo>
                  <a:lnTo>
                    <a:pt x="198923" y="69265"/>
                  </a:lnTo>
                  <a:lnTo>
                    <a:pt x="197103" y="65900"/>
                  </a:lnTo>
                  <a:lnTo>
                    <a:pt x="191803" y="60540"/>
                  </a:lnTo>
                  <a:lnTo>
                    <a:pt x="169418" y="60540"/>
                  </a:lnTo>
                  <a:lnTo>
                    <a:pt x="170942" y="57340"/>
                  </a:lnTo>
                  <a:lnTo>
                    <a:pt x="171051" y="56400"/>
                  </a:lnTo>
                  <a:lnTo>
                    <a:pt x="171124" y="52743"/>
                  </a:lnTo>
                  <a:lnTo>
                    <a:pt x="170992" y="51866"/>
                  </a:lnTo>
                  <a:lnTo>
                    <a:pt x="170920" y="51384"/>
                  </a:lnTo>
                  <a:close/>
                </a:path>
                <a:path w="256540" h="231775">
                  <a:moveTo>
                    <a:pt x="181228" y="0"/>
                  </a:moveTo>
                  <a:lnTo>
                    <a:pt x="170052" y="11049"/>
                  </a:lnTo>
                  <a:lnTo>
                    <a:pt x="222630" y="64681"/>
                  </a:lnTo>
                  <a:lnTo>
                    <a:pt x="243833" y="43853"/>
                  </a:lnTo>
                  <a:lnTo>
                    <a:pt x="224154" y="43853"/>
                  </a:lnTo>
                  <a:lnTo>
                    <a:pt x="181228" y="0"/>
                  </a:lnTo>
                  <a:close/>
                </a:path>
                <a:path w="256540" h="231775">
                  <a:moveTo>
                    <a:pt x="178607" y="56400"/>
                  </a:moveTo>
                  <a:lnTo>
                    <a:pt x="178051" y="56400"/>
                  </a:lnTo>
                  <a:lnTo>
                    <a:pt x="173863" y="57632"/>
                  </a:lnTo>
                  <a:lnTo>
                    <a:pt x="169418" y="60540"/>
                  </a:lnTo>
                  <a:lnTo>
                    <a:pt x="191803" y="60540"/>
                  </a:lnTo>
                  <a:lnTo>
                    <a:pt x="190246" y="58966"/>
                  </a:lnTo>
                  <a:lnTo>
                    <a:pt x="186563" y="57111"/>
                  </a:lnTo>
                  <a:lnTo>
                    <a:pt x="178607" y="56400"/>
                  </a:lnTo>
                  <a:close/>
                </a:path>
                <a:path w="256540" h="231775">
                  <a:moveTo>
                    <a:pt x="246760" y="21717"/>
                  </a:moveTo>
                  <a:lnTo>
                    <a:pt x="224154" y="43853"/>
                  </a:lnTo>
                  <a:lnTo>
                    <a:pt x="243833" y="43853"/>
                  </a:lnTo>
                  <a:lnTo>
                    <a:pt x="256413" y="31496"/>
                  </a:lnTo>
                  <a:lnTo>
                    <a:pt x="246760" y="21717"/>
                  </a:lnTo>
                  <a:close/>
                </a:path>
              </a:pathLst>
            </a:custGeom>
            <a:solidFill>
              <a:srgbClr val="4642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6" name="object 56"/>
            <p:cNvPicPr/>
            <p:nvPr/>
          </p:nvPicPr>
          <p:blipFill>
            <a:blip r:embed="rId9" cstate="print"/>
            <a:stretch>
              <a:fillRect/>
            </a:stretch>
          </p:blipFill>
          <p:spPr>
            <a:xfrm>
              <a:off x="8402955" y="5550407"/>
              <a:ext cx="148081" cy="136791"/>
            </a:xfrm>
            <a:prstGeom prst="rect">
              <a:avLst/>
            </a:prstGeom>
          </p:spPr>
        </p:pic>
        <p:pic>
          <p:nvPicPr>
            <p:cNvPr id="57" name="object 57"/>
            <p:cNvPicPr/>
            <p:nvPr/>
          </p:nvPicPr>
          <p:blipFill>
            <a:blip r:embed="rId10" cstate="print"/>
            <a:stretch>
              <a:fillRect/>
            </a:stretch>
          </p:blipFill>
          <p:spPr>
            <a:xfrm>
              <a:off x="8606536" y="5549772"/>
              <a:ext cx="140397" cy="137426"/>
            </a:xfrm>
            <a:prstGeom prst="rect">
              <a:avLst/>
            </a:prstGeom>
          </p:spPr>
        </p:pic>
        <p:pic>
          <p:nvPicPr>
            <p:cNvPr id="58" name="object 58"/>
            <p:cNvPicPr/>
            <p:nvPr/>
          </p:nvPicPr>
          <p:blipFill>
            <a:blip r:embed="rId11" cstate="print"/>
            <a:stretch>
              <a:fillRect/>
            </a:stretch>
          </p:blipFill>
          <p:spPr>
            <a:xfrm>
              <a:off x="8865743" y="5546597"/>
              <a:ext cx="978534" cy="182841"/>
            </a:xfrm>
            <a:prstGeom prst="rect">
              <a:avLst/>
            </a:prstGeom>
          </p:spPr>
        </p:pic>
        <p:pic>
          <p:nvPicPr>
            <p:cNvPr id="59" name="object 59"/>
            <p:cNvPicPr/>
            <p:nvPr/>
          </p:nvPicPr>
          <p:blipFill>
            <a:blip r:embed="rId12" cstate="print"/>
            <a:stretch>
              <a:fillRect/>
            </a:stretch>
          </p:blipFill>
          <p:spPr>
            <a:xfrm>
              <a:off x="9908413" y="5552820"/>
              <a:ext cx="145414" cy="143268"/>
            </a:xfrm>
            <a:prstGeom prst="rect">
              <a:avLst/>
            </a:prstGeom>
          </p:spPr>
        </p:pic>
        <p:pic>
          <p:nvPicPr>
            <p:cNvPr id="60" name="object 60"/>
            <p:cNvPicPr/>
            <p:nvPr/>
          </p:nvPicPr>
          <p:blipFill>
            <a:blip r:embed="rId13" cstate="print"/>
            <a:stretch>
              <a:fillRect/>
            </a:stretch>
          </p:blipFill>
          <p:spPr>
            <a:xfrm>
              <a:off x="10145903" y="5552693"/>
              <a:ext cx="154813" cy="143395"/>
            </a:xfrm>
            <a:prstGeom prst="rect">
              <a:avLst/>
            </a:prstGeom>
          </p:spPr>
        </p:pic>
        <p:pic>
          <p:nvPicPr>
            <p:cNvPr id="61" name="object 61"/>
            <p:cNvPicPr/>
            <p:nvPr/>
          </p:nvPicPr>
          <p:blipFill>
            <a:blip r:embed="rId14" cstate="print"/>
            <a:stretch>
              <a:fillRect/>
            </a:stretch>
          </p:blipFill>
          <p:spPr>
            <a:xfrm>
              <a:off x="10354437" y="5552058"/>
              <a:ext cx="147255" cy="144030"/>
            </a:xfrm>
            <a:prstGeom prst="rect">
              <a:avLst/>
            </a:prstGeom>
          </p:spPr>
        </p:pic>
      </p:grpSp>
      <p:grpSp>
        <p:nvGrpSpPr>
          <p:cNvPr id="62" name="object 62"/>
          <p:cNvGrpSpPr/>
          <p:nvPr/>
        </p:nvGrpSpPr>
        <p:grpSpPr>
          <a:xfrm>
            <a:off x="4562475" y="5536565"/>
            <a:ext cx="2236470" cy="149225"/>
            <a:chOff x="4562475" y="5536565"/>
            <a:chExt cx="2236470" cy="149225"/>
          </a:xfrm>
        </p:grpSpPr>
        <p:pic>
          <p:nvPicPr>
            <p:cNvPr id="63" name="object 63"/>
            <p:cNvPicPr/>
            <p:nvPr/>
          </p:nvPicPr>
          <p:blipFill>
            <a:blip r:embed="rId15" cstate="print"/>
            <a:stretch>
              <a:fillRect/>
            </a:stretch>
          </p:blipFill>
          <p:spPr>
            <a:xfrm>
              <a:off x="4562475" y="5550662"/>
              <a:ext cx="140842" cy="117995"/>
            </a:xfrm>
            <a:prstGeom prst="rect">
              <a:avLst/>
            </a:prstGeom>
          </p:spPr>
        </p:pic>
        <p:pic>
          <p:nvPicPr>
            <p:cNvPr id="64" name="object 64"/>
            <p:cNvPicPr/>
            <p:nvPr/>
          </p:nvPicPr>
          <p:blipFill>
            <a:blip r:embed="rId16" cstate="print"/>
            <a:stretch>
              <a:fillRect/>
            </a:stretch>
          </p:blipFill>
          <p:spPr>
            <a:xfrm>
              <a:off x="4967097" y="5542026"/>
              <a:ext cx="145414" cy="143306"/>
            </a:xfrm>
            <a:prstGeom prst="rect">
              <a:avLst/>
            </a:prstGeom>
          </p:spPr>
        </p:pic>
        <p:pic>
          <p:nvPicPr>
            <p:cNvPr id="65" name="object 65"/>
            <p:cNvPicPr/>
            <p:nvPr/>
          </p:nvPicPr>
          <p:blipFill>
            <a:blip r:embed="rId17" cstate="print"/>
            <a:stretch>
              <a:fillRect/>
            </a:stretch>
          </p:blipFill>
          <p:spPr>
            <a:xfrm>
              <a:off x="5406897" y="5541899"/>
              <a:ext cx="154812" cy="143433"/>
            </a:xfrm>
            <a:prstGeom prst="rect">
              <a:avLst/>
            </a:prstGeom>
          </p:spPr>
        </p:pic>
        <p:pic>
          <p:nvPicPr>
            <p:cNvPr id="66" name="object 66"/>
            <p:cNvPicPr/>
            <p:nvPr/>
          </p:nvPicPr>
          <p:blipFill>
            <a:blip r:embed="rId18" cstate="print"/>
            <a:stretch>
              <a:fillRect/>
            </a:stretch>
          </p:blipFill>
          <p:spPr>
            <a:xfrm>
              <a:off x="5807836" y="5541264"/>
              <a:ext cx="147142" cy="144068"/>
            </a:xfrm>
            <a:prstGeom prst="rect">
              <a:avLst/>
            </a:prstGeom>
          </p:spPr>
        </p:pic>
        <p:pic>
          <p:nvPicPr>
            <p:cNvPr id="67" name="object 67"/>
            <p:cNvPicPr/>
            <p:nvPr/>
          </p:nvPicPr>
          <p:blipFill>
            <a:blip r:embed="rId19" cstate="print"/>
            <a:stretch>
              <a:fillRect/>
            </a:stretch>
          </p:blipFill>
          <p:spPr>
            <a:xfrm>
              <a:off x="6231763" y="5538089"/>
              <a:ext cx="149477" cy="147243"/>
            </a:xfrm>
            <a:prstGeom prst="rect">
              <a:avLst/>
            </a:prstGeom>
          </p:spPr>
        </p:pic>
        <p:pic>
          <p:nvPicPr>
            <p:cNvPr id="68" name="object 68"/>
            <p:cNvPicPr/>
            <p:nvPr/>
          </p:nvPicPr>
          <p:blipFill>
            <a:blip r:embed="rId20" cstate="print"/>
            <a:stretch>
              <a:fillRect/>
            </a:stretch>
          </p:blipFill>
          <p:spPr>
            <a:xfrm>
              <a:off x="6652132" y="5536565"/>
              <a:ext cx="146296" cy="148767"/>
            </a:xfrm>
            <a:prstGeom prst="rect">
              <a:avLst/>
            </a:prstGeom>
          </p:spPr>
        </p:pic>
      </p:grpSp>
      <p:grpSp>
        <p:nvGrpSpPr>
          <p:cNvPr id="69" name="object 69"/>
          <p:cNvGrpSpPr/>
          <p:nvPr/>
        </p:nvGrpSpPr>
        <p:grpSpPr>
          <a:xfrm>
            <a:off x="1174026" y="5558028"/>
            <a:ext cx="2236470" cy="149225"/>
            <a:chOff x="1174026" y="5558028"/>
            <a:chExt cx="2236470" cy="149225"/>
          </a:xfrm>
        </p:grpSpPr>
        <p:pic>
          <p:nvPicPr>
            <p:cNvPr id="70" name="object 70"/>
            <p:cNvPicPr/>
            <p:nvPr/>
          </p:nvPicPr>
          <p:blipFill>
            <a:blip r:embed="rId21" cstate="print"/>
            <a:stretch>
              <a:fillRect/>
            </a:stretch>
          </p:blipFill>
          <p:spPr>
            <a:xfrm>
              <a:off x="1174026" y="5572252"/>
              <a:ext cx="140804" cy="117932"/>
            </a:xfrm>
            <a:prstGeom prst="rect">
              <a:avLst/>
            </a:prstGeom>
          </p:spPr>
        </p:pic>
        <p:pic>
          <p:nvPicPr>
            <p:cNvPr id="71" name="object 71"/>
            <p:cNvPicPr/>
            <p:nvPr/>
          </p:nvPicPr>
          <p:blipFill>
            <a:blip r:embed="rId22" cstate="print"/>
            <a:stretch>
              <a:fillRect/>
            </a:stretch>
          </p:blipFill>
          <p:spPr>
            <a:xfrm>
              <a:off x="1578610" y="5563616"/>
              <a:ext cx="145415" cy="143230"/>
            </a:xfrm>
            <a:prstGeom prst="rect">
              <a:avLst/>
            </a:prstGeom>
          </p:spPr>
        </p:pic>
        <p:pic>
          <p:nvPicPr>
            <p:cNvPr id="72" name="object 72"/>
            <p:cNvPicPr/>
            <p:nvPr/>
          </p:nvPicPr>
          <p:blipFill>
            <a:blip r:embed="rId23" cstate="print"/>
            <a:stretch>
              <a:fillRect/>
            </a:stretch>
          </p:blipFill>
          <p:spPr>
            <a:xfrm>
              <a:off x="2018411" y="5563489"/>
              <a:ext cx="154812" cy="143357"/>
            </a:xfrm>
            <a:prstGeom prst="rect">
              <a:avLst/>
            </a:prstGeom>
          </p:spPr>
        </p:pic>
        <p:pic>
          <p:nvPicPr>
            <p:cNvPr id="73" name="object 73"/>
            <p:cNvPicPr/>
            <p:nvPr/>
          </p:nvPicPr>
          <p:blipFill>
            <a:blip r:embed="rId24" cstate="print"/>
            <a:stretch>
              <a:fillRect/>
            </a:stretch>
          </p:blipFill>
          <p:spPr>
            <a:xfrm>
              <a:off x="2419350" y="5562727"/>
              <a:ext cx="147144" cy="144119"/>
            </a:xfrm>
            <a:prstGeom prst="rect">
              <a:avLst/>
            </a:prstGeom>
          </p:spPr>
        </p:pic>
        <p:pic>
          <p:nvPicPr>
            <p:cNvPr id="74" name="object 74"/>
            <p:cNvPicPr/>
            <p:nvPr/>
          </p:nvPicPr>
          <p:blipFill>
            <a:blip r:embed="rId25" cstate="print"/>
            <a:stretch>
              <a:fillRect/>
            </a:stretch>
          </p:blipFill>
          <p:spPr>
            <a:xfrm>
              <a:off x="2843275" y="5559679"/>
              <a:ext cx="149476" cy="147167"/>
            </a:xfrm>
            <a:prstGeom prst="rect">
              <a:avLst/>
            </a:prstGeom>
          </p:spPr>
        </p:pic>
        <p:pic>
          <p:nvPicPr>
            <p:cNvPr id="75" name="object 75"/>
            <p:cNvPicPr/>
            <p:nvPr/>
          </p:nvPicPr>
          <p:blipFill>
            <a:blip r:embed="rId26" cstate="print"/>
            <a:stretch>
              <a:fillRect/>
            </a:stretch>
          </p:blipFill>
          <p:spPr>
            <a:xfrm>
              <a:off x="3263646" y="5558028"/>
              <a:ext cx="146303" cy="148818"/>
            </a:xfrm>
            <a:prstGeom prst="rect">
              <a:avLst/>
            </a:prstGeom>
          </p:spPr>
        </p:pic>
      </p:grpSp>
      <p:sp>
        <p:nvSpPr>
          <p:cNvPr id="76" name="object 76"/>
          <p:cNvSpPr txBox="1"/>
          <p:nvPr/>
        </p:nvSpPr>
        <p:spPr>
          <a:xfrm>
            <a:off x="7324976" y="4110827"/>
            <a:ext cx="246379" cy="1261110"/>
          </a:xfrm>
          <a:prstGeom prst="rect">
            <a:avLst/>
          </a:prstGeom>
        </p:spPr>
        <p:txBody>
          <a:bodyPr vert="vert270" wrap="square" lIns="0" tIns="4445" rIns="0" bIns="0" rtlCol="0">
            <a:spAutoFit/>
          </a:bodyPr>
          <a:lstStyle/>
          <a:p>
            <a:pPr marL="12700" marR="0" lvl="0" indent="0" algn="l" defTabSz="914400" rtl="0" eaLnBrk="1" fontAlgn="auto" latinLnBrk="0" hangingPunct="1">
              <a:lnSpc>
                <a:spcPct val="100000"/>
              </a:lnSpc>
              <a:spcBef>
                <a:spcPts val="35"/>
              </a:spcBef>
              <a:spcAft>
                <a:spcPts val="0"/>
              </a:spcAft>
              <a:buClrTx/>
              <a:buSzTx/>
              <a:buFontTx/>
              <a:buNone/>
              <a:tabLst/>
              <a:defRPr/>
            </a:pPr>
            <a:r>
              <a:rPr kumimoji="0" sz="1400" b="1" i="0" u="none" strike="noStrike" kern="0" cap="none" spc="-85" normalizeH="0" baseline="0" noProof="0" dirty="0">
                <a:ln>
                  <a:noFill/>
                </a:ln>
                <a:solidFill>
                  <a:srgbClr val="464252"/>
                </a:solidFill>
                <a:effectLst/>
                <a:uLnTx/>
                <a:uFillTx/>
                <a:latin typeface="Arial"/>
                <a:ea typeface="+mn-ea"/>
                <a:cs typeface="Arial"/>
              </a:rPr>
              <a:t>sBCMA</a:t>
            </a:r>
            <a:r>
              <a:rPr kumimoji="0" sz="1400" b="1" i="0" u="none" strike="noStrike" kern="0" cap="none" spc="-95" normalizeH="0" baseline="0" noProof="0" dirty="0">
                <a:ln>
                  <a:noFill/>
                </a:ln>
                <a:solidFill>
                  <a:srgbClr val="464252"/>
                </a:solidFill>
                <a:effectLst/>
                <a:uLnTx/>
                <a:uFillTx/>
                <a:latin typeface="Arial"/>
                <a:ea typeface="+mn-ea"/>
                <a:cs typeface="Arial"/>
              </a:rPr>
              <a:t> </a:t>
            </a:r>
            <a:r>
              <a:rPr kumimoji="0" sz="1400" b="1" i="0" u="none" strike="noStrike" kern="0" cap="none" spc="-35" normalizeH="0" baseline="0" noProof="0" dirty="0">
                <a:ln>
                  <a:noFill/>
                </a:ln>
                <a:solidFill>
                  <a:srgbClr val="464252"/>
                </a:solidFill>
                <a:effectLst/>
                <a:uLnTx/>
                <a:uFillTx/>
                <a:latin typeface="Arial"/>
                <a:ea typeface="+mn-ea"/>
                <a:cs typeface="Arial"/>
              </a:rPr>
              <a:t>(pg/mL)</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7" name="object 77"/>
          <p:cNvSpPr txBox="1"/>
          <p:nvPr/>
        </p:nvSpPr>
        <p:spPr>
          <a:xfrm>
            <a:off x="3929713" y="4236892"/>
            <a:ext cx="247015" cy="1059180"/>
          </a:xfrm>
          <a:prstGeom prst="rect">
            <a:avLst/>
          </a:prstGeom>
        </p:spPr>
        <p:txBody>
          <a:bodyPr vert="vert270" wrap="square" lIns="0" tIns="5080" rIns="0" bIns="0" rtlCol="0">
            <a:spAutoFit/>
          </a:body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sz="1400" b="1" i="0" u="none" strike="noStrike" kern="0" cap="none" spc="-10" normalizeH="0" baseline="0" noProof="0" dirty="0">
                <a:ln>
                  <a:noFill/>
                </a:ln>
                <a:solidFill>
                  <a:srgbClr val="464252"/>
                </a:solidFill>
                <a:effectLst/>
                <a:uLnTx/>
                <a:uFillTx/>
                <a:latin typeface="Arial"/>
                <a:ea typeface="+mn-ea"/>
                <a:cs typeface="Arial"/>
              </a:rPr>
              <a:t>M-</a:t>
            </a:r>
            <a:r>
              <a:rPr kumimoji="0" sz="1400" b="1" i="0" u="none" strike="noStrike" kern="0" cap="none" spc="-40" normalizeH="0" baseline="0" noProof="0" dirty="0">
                <a:ln>
                  <a:noFill/>
                </a:ln>
                <a:solidFill>
                  <a:srgbClr val="464252"/>
                </a:solidFill>
                <a:effectLst/>
                <a:uLnTx/>
                <a:uFillTx/>
                <a:latin typeface="Arial"/>
                <a:ea typeface="+mn-ea"/>
                <a:cs typeface="Arial"/>
              </a:rPr>
              <a:t>spike</a:t>
            </a:r>
            <a:r>
              <a:rPr kumimoji="0" sz="1400" b="1" i="0" u="none" strike="noStrike" kern="0" cap="none" spc="-95" normalizeH="0" baseline="0" noProof="0" dirty="0">
                <a:ln>
                  <a:noFill/>
                </a:ln>
                <a:solidFill>
                  <a:srgbClr val="464252"/>
                </a:solidFill>
                <a:effectLst/>
                <a:uLnTx/>
                <a:uFillTx/>
                <a:latin typeface="Arial"/>
                <a:ea typeface="+mn-ea"/>
                <a:cs typeface="Arial"/>
              </a:rPr>
              <a:t> </a:t>
            </a:r>
            <a:r>
              <a:rPr kumimoji="0" sz="1400" b="1" i="0" u="none" strike="noStrike" kern="0" cap="none" spc="-25" normalizeH="0" baseline="0" noProof="0" dirty="0">
                <a:ln>
                  <a:noFill/>
                </a:ln>
                <a:solidFill>
                  <a:srgbClr val="464252"/>
                </a:solidFill>
                <a:effectLst/>
                <a:uLnTx/>
                <a:uFillTx/>
                <a:latin typeface="Arial"/>
                <a:ea typeface="+mn-ea"/>
                <a:cs typeface="Arial"/>
              </a:rPr>
              <a:t>(g/L)</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8" name="object 78"/>
          <p:cNvSpPr txBox="1"/>
          <p:nvPr/>
        </p:nvSpPr>
        <p:spPr>
          <a:xfrm>
            <a:off x="432752" y="1896681"/>
            <a:ext cx="731520" cy="140017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1" i="0" u="none" strike="noStrike" kern="0" cap="none" spc="-25" normalizeH="0" baseline="0" noProof="0" dirty="0">
                <a:ln>
                  <a:noFill/>
                </a:ln>
                <a:solidFill>
                  <a:srgbClr val="4D08B1"/>
                </a:solidFill>
                <a:effectLst/>
                <a:uLnTx/>
                <a:uFillTx/>
                <a:latin typeface="Arial"/>
                <a:ea typeface="+mn-ea"/>
                <a:cs typeface="Arial"/>
              </a:rPr>
              <a:t>Patient</a:t>
            </a:r>
            <a:r>
              <a:rPr kumimoji="0" sz="1400" b="1" i="0" u="none" strike="noStrike" kern="0" cap="none" spc="-105" normalizeH="0" baseline="0" noProof="0" dirty="0">
                <a:ln>
                  <a:noFill/>
                </a:ln>
                <a:solidFill>
                  <a:srgbClr val="4D08B1"/>
                </a:solidFill>
                <a:effectLst/>
                <a:uLnTx/>
                <a:uFillTx/>
                <a:latin typeface="Arial"/>
                <a:ea typeface="+mn-ea"/>
                <a:cs typeface="Arial"/>
              </a:rPr>
              <a:t> </a:t>
            </a:r>
            <a:r>
              <a:rPr kumimoji="0" sz="1400" b="1" i="0" u="none" strike="noStrike" kern="0" cap="none" spc="-50" normalizeH="0" baseline="0" noProof="0" dirty="0">
                <a:ln>
                  <a:noFill/>
                </a:ln>
                <a:solidFill>
                  <a:srgbClr val="4D08B1"/>
                </a:solidFill>
                <a:effectLst/>
                <a:uLnTx/>
                <a:uFillTx/>
                <a:latin typeface="Arial"/>
                <a:ea typeface="+mn-ea"/>
                <a:cs typeface="Arial"/>
              </a:rPr>
              <a:t>1</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1340"/>
              </a:spcBef>
              <a:spcAft>
                <a:spcPts val="0"/>
              </a:spcAft>
              <a:buClrTx/>
              <a:buSzTx/>
              <a:buFontTx/>
              <a:buNone/>
              <a:tabLst/>
              <a:defRPr/>
            </a:pPr>
            <a:r>
              <a:rPr kumimoji="0" sz="1400" b="1" i="0" u="none" strike="noStrike" kern="0" cap="none" spc="-25" normalizeH="0" baseline="0" noProof="0" dirty="0">
                <a:ln>
                  <a:noFill/>
                </a:ln>
                <a:solidFill>
                  <a:srgbClr val="C82581"/>
                </a:solidFill>
                <a:effectLst/>
                <a:uLnTx/>
                <a:uFillTx/>
                <a:latin typeface="Arial"/>
                <a:ea typeface="+mn-ea"/>
                <a:cs typeface="Arial"/>
              </a:rPr>
              <a:t>Patient</a:t>
            </a:r>
            <a:r>
              <a:rPr kumimoji="0" sz="1400" b="1" i="0" u="none" strike="noStrike" kern="0" cap="none" spc="-105" normalizeH="0" baseline="0" noProof="0" dirty="0">
                <a:ln>
                  <a:noFill/>
                </a:ln>
                <a:solidFill>
                  <a:srgbClr val="C82581"/>
                </a:solidFill>
                <a:effectLst/>
                <a:uLnTx/>
                <a:uFillTx/>
                <a:latin typeface="Arial"/>
                <a:ea typeface="+mn-ea"/>
                <a:cs typeface="Arial"/>
              </a:rPr>
              <a:t> </a:t>
            </a:r>
            <a:r>
              <a:rPr kumimoji="0" sz="1400" b="1" i="0" u="none" strike="noStrike" kern="0" cap="none" spc="-50" normalizeH="0" baseline="0" noProof="0" dirty="0">
                <a:ln>
                  <a:noFill/>
                </a:ln>
                <a:solidFill>
                  <a:srgbClr val="C82581"/>
                </a:solidFill>
                <a:effectLst/>
                <a:uLnTx/>
                <a:uFillTx/>
                <a:latin typeface="Arial"/>
                <a:ea typeface="+mn-ea"/>
                <a:cs typeface="Arial"/>
              </a:rPr>
              <a:t>2</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1500"/>
              </a:spcBef>
              <a:spcAft>
                <a:spcPts val="0"/>
              </a:spcAft>
              <a:buClrTx/>
              <a:buSzTx/>
              <a:buFontTx/>
              <a:buNone/>
              <a:tabLst/>
              <a:defRPr/>
            </a:pPr>
            <a:r>
              <a:rPr kumimoji="0" sz="1400" b="1" i="0" u="none" strike="noStrike" kern="0" cap="none" spc="-25" normalizeH="0" baseline="0" noProof="0" dirty="0">
                <a:ln>
                  <a:noFill/>
                </a:ln>
                <a:solidFill>
                  <a:srgbClr val="3CAAAD"/>
                </a:solidFill>
                <a:effectLst/>
                <a:uLnTx/>
                <a:uFillTx/>
                <a:latin typeface="Arial"/>
                <a:ea typeface="+mn-ea"/>
                <a:cs typeface="Arial"/>
              </a:rPr>
              <a:t>Patient</a:t>
            </a:r>
            <a:r>
              <a:rPr kumimoji="0" sz="1400" b="1" i="0" u="none" strike="noStrike" kern="0" cap="none" spc="-105" normalizeH="0" baseline="0" noProof="0" dirty="0">
                <a:ln>
                  <a:noFill/>
                </a:ln>
                <a:solidFill>
                  <a:srgbClr val="3CAAAD"/>
                </a:solidFill>
                <a:effectLst/>
                <a:uLnTx/>
                <a:uFillTx/>
                <a:latin typeface="Arial"/>
                <a:ea typeface="+mn-ea"/>
                <a:cs typeface="Arial"/>
              </a:rPr>
              <a:t> </a:t>
            </a:r>
            <a:r>
              <a:rPr kumimoji="0" sz="1400" b="1" i="0" u="none" strike="noStrike" kern="0" cap="none" spc="-50" normalizeH="0" baseline="0" noProof="0" dirty="0">
                <a:ln>
                  <a:noFill/>
                </a:ln>
                <a:solidFill>
                  <a:srgbClr val="3CAAAD"/>
                </a:solidFill>
                <a:effectLst/>
                <a:uLnTx/>
                <a:uFillTx/>
                <a:latin typeface="Arial"/>
                <a:ea typeface="+mn-ea"/>
                <a:cs typeface="Arial"/>
              </a:rPr>
              <a:t>3</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1230"/>
              </a:spcBef>
              <a:spcAft>
                <a:spcPts val="0"/>
              </a:spcAft>
              <a:buClrTx/>
              <a:buSzTx/>
              <a:buFontTx/>
              <a:buNone/>
              <a:tabLst/>
              <a:defRPr/>
            </a:pPr>
            <a:r>
              <a:rPr kumimoji="0" sz="1400" b="1" i="0" u="none" strike="noStrike" kern="0" cap="none" spc="-25" normalizeH="0" baseline="0" noProof="0" dirty="0">
                <a:ln>
                  <a:noFill/>
                </a:ln>
                <a:solidFill>
                  <a:srgbClr val="FF7A52"/>
                </a:solidFill>
                <a:effectLst/>
                <a:uLnTx/>
                <a:uFillTx/>
                <a:latin typeface="Arial"/>
                <a:ea typeface="+mn-ea"/>
                <a:cs typeface="Arial"/>
              </a:rPr>
              <a:t>Patient</a:t>
            </a:r>
            <a:r>
              <a:rPr kumimoji="0" sz="1400" b="1" i="0" u="none" strike="noStrike" kern="0" cap="none" spc="-105" normalizeH="0" baseline="0" noProof="0" dirty="0">
                <a:ln>
                  <a:noFill/>
                </a:ln>
                <a:solidFill>
                  <a:srgbClr val="FF7A52"/>
                </a:solidFill>
                <a:effectLst/>
                <a:uLnTx/>
                <a:uFillTx/>
                <a:latin typeface="Arial"/>
                <a:ea typeface="+mn-ea"/>
                <a:cs typeface="Arial"/>
              </a:rPr>
              <a:t> </a:t>
            </a:r>
            <a:r>
              <a:rPr kumimoji="0" sz="1400" b="1" i="0" u="none" strike="noStrike" kern="0" cap="none" spc="-50" normalizeH="0" baseline="0" noProof="0" dirty="0">
                <a:ln>
                  <a:noFill/>
                </a:ln>
                <a:solidFill>
                  <a:srgbClr val="FF7A52"/>
                </a:solidFill>
                <a:effectLst/>
                <a:uLnTx/>
                <a:uFillTx/>
                <a:latin typeface="Arial"/>
                <a:ea typeface="+mn-ea"/>
                <a:cs typeface="Arial"/>
              </a:rPr>
              <a:t>4</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79" name="object 79"/>
          <p:cNvGrpSpPr/>
          <p:nvPr/>
        </p:nvGrpSpPr>
        <p:grpSpPr>
          <a:xfrm>
            <a:off x="1276350" y="1885950"/>
            <a:ext cx="6496050" cy="295275"/>
            <a:chOff x="1276350" y="1885950"/>
            <a:chExt cx="6496050" cy="295275"/>
          </a:xfrm>
        </p:grpSpPr>
        <p:sp>
          <p:nvSpPr>
            <p:cNvPr id="80" name="object 80"/>
            <p:cNvSpPr/>
            <p:nvPr/>
          </p:nvSpPr>
          <p:spPr>
            <a:xfrm>
              <a:off x="1276350" y="1895475"/>
              <a:ext cx="1314450" cy="276225"/>
            </a:xfrm>
            <a:custGeom>
              <a:avLst/>
              <a:gdLst/>
              <a:ahLst/>
              <a:cxnLst/>
              <a:rect l="l" t="t" r="r" b="b"/>
              <a:pathLst>
                <a:path w="1314450" h="276225">
                  <a:moveTo>
                    <a:pt x="1314450" y="0"/>
                  </a:moveTo>
                  <a:lnTo>
                    <a:pt x="0" y="0"/>
                  </a:lnTo>
                  <a:lnTo>
                    <a:pt x="0" y="276225"/>
                  </a:lnTo>
                  <a:lnTo>
                    <a:pt x="1314450" y="276225"/>
                  </a:lnTo>
                  <a:lnTo>
                    <a:pt x="1314450" y="0"/>
                  </a:lnTo>
                  <a:close/>
                </a:path>
              </a:pathLst>
            </a:custGeom>
            <a:solidFill>
              <a:srgbClr val="E0E0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1" name="object 81"/>
            <p:cNvSpPr/>
            <p:nvPr/>
          </p:nvSpPr>
          <p:spPr>
            <a:xfrm>
              <a:off x="2590800" y="1895475"/>
              <a:ext cx="1304925" cy="276225"/>
            </a:xfrm>
            <a:custGeom>
              <a:avLst/>
              <a:gdLst/>
              <a:ahLst/>
              <a:cxnLst/>
              <a:rect l="l" t="t" r="r" b="b"/>
              <a:pathLst>
                <a:path w="1304925" h="276225">
                  <a:moveTo>
                    <a:pt x="1304925" y="0"/>
                  </a:moveTo>
                  <a:lnTo>
                    <a:pt x="0" y="0"/>
                  </a:lnTo>
                  <a:lnTo>
                    <a:pt x="0" y="276225"/>
                  </a:lnTo>
                  <a:lnTo>
                    <a:pt x="1304925" y="276225"/>
                  </a:lnTo>
                  <a:lnTo>
                    <a:pt x="1304925" y="0"/>
                  </a:lnTo>
                  <a:close/>
                </a:path>
              </a:pathLst>
            </a:custGeom>
            <a:solidFill>
              <a:srgbClr val="EDA3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object 82"/>
            <p:cNvSpPr/>
            <p:nvPr/>
          </p:nvSpPr>
          <p:spPr>
            <a:xfrm>
              <a:off x="3886200" y="1895475"/>
              <a:ext cx="3886200" cy="276225"/>
            </a:xfrm>
            <a:custGeom>
              <a:avLst/>
              <a:gdLst/>
              <a:ahLst/>
              <a:cxnLst/>
              <a:rect l="l" t="t" r="r" b="b"/>
              <a:pathLst>
                <a:path w="3886200" h="276225">
                  <a:moveTo>
                    <a:pt x="3886200" y="0"/>
                  </a:moveTo>
                  <a:lnTo>
                    <a:pt x="0" y="0"/>
                  </a:lnTo>
                  <a:lnTo>
                    <a:pt x="0" y="276225"/>
                  </a:lnTo>
                  <a:lnTo>
                    <a:pt x="3886200" y="276225"/>
                  </a:lnTo>
                  <a:lnTo>
                    <a:pt x="3886200" y="0"/>
                  </a:lnTo>
                  <a:close/>
                </a:path>
              </a:pathLst>
            </a:custGeom>
            <a:solidFill>
              <a:srgbClr val="8D45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object 83"/>
            <p:cNvSpPr/>
            <p:nvPr/>
          </p:nvSpPr>
          <p:spPr>
            <a:xfrm>
              <a:off x="2457450" y="1914525"/>
              <a:ext cx="257175" cy="247650"/>
            </a:xfrm>
            <a:custGeom>
              <a:avLst/>
              <a:gdLst/>
              <a:ahLst/>
              <a:cxnLst/>
              <a:rect l="l" t="t" r="r" b="b"/>
              <a:pathLst>
                <a:path w="257175" h="247650">
                  <a:moveTo>
                    <a:pt x="128650" y="0"/>
                  </a:moveTo>
                  <a:lnTo>
                    <a:pt x="78545" y="9739"/>
                  </a:lnTo>
                  <a:lnTo>
                    <a:pt x="37655" y="36290"/>
                  </a:lnTo>
                  <a:lnTo>
                    <a:pt x="10100" y="75652"/>
                  </a:lnTo>
                  <a:lnTo>
                    <a:pt x="0" y="123825"/>
                  </a:lnTo>
                  <a:lnTo>
                    <a:pt x="10100" y="171997"/>
                  </a:lnTo>
                  <a:lnTo>
                    <a:pt x="37655" y="211359"/>
                  </a:lnTo>
                  <a:lnTo>
                    <a:pt x="78545" y="237910"/>
                  </a:lnTo>
                  <a:lnTo>
                    <a:pt x="128650" y="247650"/>
                  </a:lnTo>
                  <a:lnTo>
                    <a:pt x="178683" y="237910"/>
                  </a:lnTo>
                  <a:lnTo>
                    <a:pt x="219535" y="211359"/>
                  </a:lnTo>
                  <a:lnTo>
                    <a:pt x="247076" y="171997"/>
                  </a:lnTo>
                  <a:lnTo>
                    <a:pt x="257175" y="123825"/>
                  </a:lnTo>
                  <a:lnTo>
                    <a:pt x="247076" y="75652"/>
                  </a:lnTo>
                  <a:lnTo>
                    <a:pt x="219535" y="36290"/>
                  </a:lnTo>
                  <a:lnTo>
                    <a:pt x="178683" y="9739"/>
                  </a:lnTo>
                  <a:lnTo>
                    <a:pt x="1286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object 84"/>
            <p:cNvSpPr/>
            <p:nvPr/>
          </p:nvSpPr>
          <p:spPr>
            <a:xfrm>
              <a:off x="2457450" y="1914525"/>
              <a:ext cx="257175" cy="247650"/>
            </a:xfrm>
            <a:custGeom>
              <a:avLst/>
              <a:gdLst/>
              <a:ahLst/>
              <a:cxnLst/>
              <a:rect l="l" t="t" r="r" b="b"/>
              <a:pathLst>
                <a:path w="257175" h="247650">
                  <a:moveTo>
                    <a:pt x="0" y="123825"/>
                  </a:moveTo>
                  <a:lnTo>
                    <a:pt x="10100" y="75652"/>
                  </a:lnTo>
                  <a:lnTo>
                    <a:pt x="37655" y="36290"/>
                  </a:lnTo>
                  <a:lnTo>
                    <a:pt x="78545" y="9739"/>
                  </a:lnTo>
                  <a:lnTo>
                    <a:pt x="128650" y="0"/>
                  </a:lnTo>
                  <a:lnTo>
                    <a:pt x="178683" y="9739"/>
                  </a:lnTo>
                  <a:lnTo>
                    <a:pt x="219535" y="36290"/>
                  </a:lnTo>
                  <a:lnTo>
                    <a:pt x="247076" y="75652"/>
                  </a:lnTo>
                  <a:lnTo>
                    <a:pt x="257175" y="123825"/>
                  </a:lnTo>
                  <a:lnTo>
                    <a:pt x="247076" y="171997"/>
                  </a:lnTo>
                  <a:lnTo>
                    <a:pt x="219535" y="211359"/>
                  </a:lnTo>
                  <a:lnTo>
                    <a:pt x="178683" y="237910"/>
                  </a:lnTo>
                  <a:lnTo>
                    <a:pt x="128650" y="247650"/>
                  </a:lnTo>
                  <a:lnTo>
                    <a:pt x="78545" y="237910"/>
                  </a:lnTo>
                  <a:lnTo>
                    <a:pt x="37655" y="211359"/>
                  </a:lnTo>
                  <a:lnTo>
                    <a:pt x="10100" y="171997"/>
                  </a:lnTo>
                  <a:lnTo>
                    <a:pt x="0" y="123825"/>
                  </a:lnTo>
                  <a:close/>
                </a:path>
              </a:pathLst>
            </a:custGeom>
            <a:ln w="38100">
              <a:solidFill>
                <a:srgbClr val="390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5" name="object 85"/>
            <p:cNvPicPr/>
            <p:nvPr/>
          </p:nvPicPr>
          <p:blipFill>
            <a:blip r:embed="rId27" cstate="print"/>
            <a:stretch>
              <a:fillRect/>
            </a:stretch>
          </p:blipFill>
          <p:spPr>
            <a:xfrm>
              <a:off x="5048250" y="1905000"/>
              <a:ext cx="247650" cy="247650"/>
            </a:xfrm>
            <a:prstGeom prst="rect">
              <a:avLst/>
            </a:prstGeom>
          </p:spPr>
        </p:pic>
        <p:sp>
          <p:nvSpPr>
            <p:cNvPr id="86" name="object 86"/>
            <p:cNvSpPr/>
            <p:nvPr/>
          </p:nvSpPr>
          <p:spPr>
            <a:xfrm>
              <a:off x="5048250" y="1905000"/>
              <a:ext cx="247650" cy="247650"/>
            </a:xfrm>
            <a:custGeom>
              <a:avLst/>
              <a:gdLst/>
              <a:ahLst/>
              <a:cxnLst/>
              <a:rect l="l" t="t" r="r" b="b"/>
              <a:pathLst>
                <a:path w="247650" h="247650">
                  <a:moveTo>
                    <a:pt x="0" y="123825"/>
                  </a:moveTo>
                  <a:lnTo>
                    <a:pt x="9739" y="75652"/>
                  </a:lnTo>
                  <a:lnTo>
                    <a:pt x="36290" y="36290"/>
                  </a:lnTo>
                  <a:lnTo>
                    <a:pt x="75652" y="9739"/>
                  </a:lnTo>
                  <a:lnTo>
                    <a:pt x="123825" y="0"/>
                  </a:lnTo>
                  <a:lnTo>
                    <a:pt x="171997" y="9739"/>
                  </a:lnTo>
                  <a:lnTo>
                    <a:pt x="211359" y="36290"/>
                  </a:lnTo>
                  <a:lnTo>
                    <a:pt x="237910" y="75652"/>
                  </a:lnTo>
                  <a:lnTo>
                    <a:pt x="247650" y="123825"/>
                  </a:lnTo>
                  <a:lnTo>
                    <a:pt x="237910" y="171997"/>
                  </a:lnTo>
                  <a:lnTo>
                    <a:pt x="211359" y="211359"/>
                  </a:lnTo>
                  <a:lnTo>
                    <a:pt x="171997" y="237910"/>
                  </a:lnTo>
                  <a:lnTo>
                    <a:pt x="123825" y="247650"/>
                  </a:lnTo>
                  <a:lnTo>
                    <a:pt x="75652" y="237910"/>
                  </a:lnTo>
                  <a:lnTo>
                    <a:pt x="36290" y="211359"/>
                  </a:lnTo>
                  <a:lnTo>
                    <a:pt x="9739" y="171997"/>
                  </a:lnTo>
                  <a:lnTo>
                    <a:pt x="0" y="123825"/>
                  </a:lnTo>
                  <a:close/>
                </a:path>
              </a:pathLst>
            </a:custGeom>
            <a:ln w="38100">
              <a:solidFill>
                <a:srgbClr val="390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87" name="object 87"/>
          <p:cNvGrpSpPr/>
          <p:nvPr/>
        </p:nvGrpSpPr>
        <p:grpSpPr>
          <a:xfrm>
            <a:off x="1276350" y="2276475"/>
            <a:ext cx="5602605" cy="304800"/>
            <a:chOff x="1276350" y="2276475"/>
            <a:chExt cx="5602605" cy="304800"/>
          </a:xfrm>
        </p:grpSpPr>
        <p:sp>
          <p:nvSpPr>
            <p:cNvPr id="88" name="object 88"/>
            <p:cNvSpPr/>
            <p:nvPr/>
          </p:nvSpPr>
          <p:spPr>
            <a:xfrm>
              <a:off x="1276350" y="2295525"/>
              <a:ext cx="1314450" cy="276225"/>
            </a:xfrm>
            <a:custGeom>
              <a:avLst/>
              <a:gdLst/>
              <a:ahLst/>
              <a:cxnLst/>
              <a:rect l="l" t="t" r="r" b="b"/>
              <a:pathLst>
                <a:path w="1314450" h="276225">
                  <a:moveTo>
                    <a:pt x="1314450" y="0"/>
                  </a:moveTo>
                  <a:lnTo>
                    <a:pt x="0" y="0"/>
                  </a:lnTo>
                  <a:lnTo>
                    <a:pt x="0" y="276225"/>
                  </a:lnTo>
                  <a:lnTo>
                    <a:pt x="1314450" y="276225"/>
                  </a:lnTo>
                  <a:lnTo>
                    <a:pt x="1314450" y="0"/>
                  </a:lnTo>
                  <a:close/>
                </a:path>
              </a:pathLst>
            </a:custGeom>
            <a:solidFill>
              <a:srgbClr val="E0E0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9" name="object 89"/>
            <p:cNvSpPr/>
            <p:nvPr/>
          </p:nvSpPr>
          <p:spPr>
            <a:xfrm>
              <a:off x="2590800" y="2295525"/>
              <a:ext cx="3724275" cy="266700"/>
            </a:xfrm>
            <a:custGeom>
              <a:avLst/>
              <a:gdLst/>
              <a:ahLst/>
              <a:cxnLst/>
              <a:rect l="l" t="t" r="r" b="b"/>
              <a:pathLst>
                <a:path w="3724275" h="266700">
                  <a:moveTo>
                    <a:pt x="3724275" y="0"/>
                  </a:moveTo>
                  <a:lnTo>
                    <a:pt x="0" y="0"/>
                  </a:lnTo>
                  <a:lnTo>
                    <a:pt x="0" y="266700"/>
                  </a:lnTo>
                  <a:lnTo>
                    <a:pt x="3724275" y="266700"/>
                  </a:lnTo>
                  <a:lnTo>
                    <a:pt x="3724275" y="0"/>
                  </a:lnTo>
                  <a:close/>
                </a:path>
              </a:pathLst>
            </a:custGeom>
            <a:solidFill>
              <a:srgbClr val="EDA3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0" name="object 90"/>
            <p:cNvSpPr/>
            <p:nvPr/>
          </p:nvSpPr>
          <p:spPr>
            <a:xfrm>
              <a:off x="6319773" y="2334006"/>
              <a:ext cx="558800" cy="200025"/>
            </a:xfrm>
            <a:custGeom>
              <a:avLst/>
              <a:gdLst/>
              <a:ahLst/>
              <a:cxnLst/>
              <a:rect l="l" t="t" r="r" b="b"/>
              <a:pathLst>
                <a:path w="558800" h="200025">
                  <a:moveTo>
                    <a:pt x="358901" y="0"/>
                  </a:moveTo>
                  <a:lnTo>
                    <a:pt x="358817" y="66294"/>
                  </a:lnTo>
                  <a:lnTo>
                    <a:pt x="358774" y="100203"/>
                  </a:lnTo>
                  <a:lnTo>
                    <a:pt x="358648" y="200025"/>
                  </a:lnTo>
                  <a:lnTo>
                    <a:pt x="492337" y="133350"/>
                  </a:lnTo>
                  <a:lnTo>
                    <a:pt x="392049" y="133350"/>
                  </a:lnTo>
                  <a:lnTo>
                    <a:pt x="392175" y="66675"/>
                  </a:lnTo>
                  <a:lnTo>
                    <a:pt x="491913" y="66675"/>
                  </a:lnTo>
                  <a:lnTo>
                    <a:pt x="358901" y="0"/>
                  </a:lnTo>
                  <a:close/>
                </a:path>
                <a:path w="558800" h="200025">
                  <a:moveTo>
                    <a:pt x="126" y="66294"/>
                  </a:moveTo>
                  <a:lnTo>
                    <a:pt x="0" y="132969"/>
                  </a:lnTo>
                  <a:lnTo>
                    <a:pt x="392048" y="133350"/>
                  </a:lnTo>
                  <a:lnTo>
                    <a:pt x="358732" y="133350"/>
                  </a:lnTo>
                  <a:lnTo>
                    <a:pt x="358817" y="66675"/>
                  </a:lnTo>
                  <a:lnTo>
                    <a:pt x="392175" y="66675"/>
                  </a:lnTo>
                  <a:lnTo>
                    <a:pt x="126" y="66294"/>
                  </a:lnTo>
                  <a:close/>
                </a:path>
                <a:path w="558800" h="200025">
                  <a:moveTo>
                    <a:pt x="491913" y="66675"/>
                  </a:moveTo>
                  <a:lnTo>
                    <a:pt x="392175" y="66675"/>
                  </a:lnTo>
                  <a:lnTo>
                    <a:pt x="392049" y="133350"/>
                  </a:lnTo>
                  <a:lnTo>
                    <a:pt x="492337" y="133350"/>
                  </a:lnTo>
                  <a:lnTo>
                    <a:pt x="558800" y="100203"/>
                  </a:lnTo>
                  <a:lnTo>
                    <a:pt x="491913" y="66675"/>
                  </a:lnTo>
                  <a:close/>
                </a:path>
              </a:pathLst>
            </a:custGeom>
            <a:solidFill>
              <a:srgbClr val="4642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1" name="object 91"/>
            <p:cNvSpPr/>
            <p:nvPr/>
          </p:nvSpPr>
          <p:spPr>
            <a:xfrm>
              <a:off x="2457450" y="2305050"/>
              <a:ext cx="257175" cy="257175"/>
            </a:xfrm>
            <a:custGeom>
              <a:avLst/>
              <a:gdLst/>
              <a:ahLst/>
              <a:cxnLst/>
              <a:rect l="l" t="t" r="r" b="b"/>
              <a:pathLst>
                <a:path w="257175" h="257175">
                  <a:moveTo>
                    <a:pt x="128650" y="0"/>
                  </a:moveTo>
                  <a:lnTo>
                    <a:pt x="78545" y="10098"/>
                  </a:lnTo>
                  <a:lnTo>
                    <a:pt x="37655" y="37639"/>
                  </a:lnTo>
                  <a:lnTo>
                    <a:pt x="10100" y="78491"/>
                  </a:lnTo>
                  <a:lnTo>
                    <a:pt x="0" y="128524"/>
                  </a:lnTo>
                  <a:lnTo>
                    <a:pt x="10100" y="178629"/>
                  </a:lnTo>
                  <a:lnTo>
                    <a:pt x="37655" y="219519"/>
                  </a:lnTo>
                  <a:lnTo>
                    <a:pt x="78545" y="247074"/>
                  </a:lnTo>
                  <a:lnTo>
                    <a:pt x="128650" y="257175"/>
                  </a:lnTo>
                  <a:lnTo>
                    <a:pt x="178683" y="247074"/>
                  </a:lnTo>
                  <a:lnTo>
                    <a:pt x="219535" y="219519"/>
                  </a:lnTo>
                  <a:lnTo>
                    <a:pt x="247076" y="178629"/>
                  </a:lnTo>
                  <a:lnTo>
                    <a:pt x="257175" y="128524"/>
                  </a:lnTo>
                  <a:lnTo>
                    <a:pt x="247076" y="78491"/>
                  </a:lnTo>
                  <a:lnTo>
                    <a:pt x="219535" y="37639"/>
                  </a:lnTo>
                  <a:lnTo>
                    <a:pt x="178683" y="10098"/>
                  </a:lnTo>
                  <a:lnTo>
                    <a:pt x="1286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2" name="object 92"/>
            <p:cNvSpPr/>
            <p:nvPr/>
          </p:nvSpPr>
          <p:spPr>
            <a:xfrm>
              <a:off x="2457450" y="2305050"/>
              <a:ext cx="257175" cy="257175"/>
            </a:xfrm>
            <a:custGeom>
              <a:avLst/>
              <a:gdLst/>
              <a:ahLst/>
              <a:cxnLst/>
              <a:rect l="l" t="t" r="r" b="b"/>
              <a:pathLst>
                <a:path w="257175" h="257175">
                  <a:moveTo>
                    <a:pt x="0" y="128524"/>
                  </a:moveTo>
                  <a:lnTo>
                    <a:pt x="10100" y="78491"/>
                  </a:lnTo>
                  <a:lnTo>
                    <a:pt x="37655" y="37639"/>
                  </a:lnTo>
                  <a:lnTo>
                    <a:pt x="78545" y="10098"/>
                  </a:lnTo>
                  <a:lnTo>
                    <a:pt x="128650" y="0"/>
                  </a:lnTo>
                  <a:lnTo>
                    <a:pt x="178683" y="10098"/>
                  </a:lnTo>
                  <a:lnTo>
                    <a:pt x="219535" y="37639"/>
                  </a:lnTo>
                  <a:lnTo>
                    <a:pt x="247076" y="78491"/>
                  </a:lnTo>
                  <a:lnTo>
                    <a:pt x="257175" y="128524"/>
                  </a:lnTo>
                  <a:lnTo>
                    <a:pt x="247076" y="178629"/>
                  </a:lnTo>
                  <a:lnTo>
                    <a:pt x="219535" y="219519"/>
                  </a:lnTo>
                  <a:lnTo>
                    <a:pt x="178683" y="247074"/>
                  </a:lnTo>
                  <a:lnTo>
                    <a:pt x="128650" y="257175"/>
                  </a:lnTo>
                  <a:lnTo>
                    <a:pt x="78545" y="247074"/>
                  </a:lnTo>
                  <a:lnTo>
                    <a:pt x="37655" y="219519"/>
                  </a:lnTo>
                  <a:lnTo>
                    <a:pt x="10100" y="178629"/>
                  </a:lnTo>
                  <a:lnTo>
                    <a:pt x="0" y="128524"/>
                  </a:lnTo>
                  <a:close/>
                </a:path>
              </a:pathLst>
            </a:custGeom>
            <a:ln w="38100">
              <a:solidFill>
                <a:srgbClr val="39058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3" name="object 93"/>
            <p:cNvSpPr/>
            <p:nvPr/>
          </p:nvSpPr>
          <p:spPr>
            <a:xfrm>
              <a:off x="5048250" y="2295525"/>
              <a:ext cx="247650" cy="257175"/>
            </a:xfrm>
            <a:custGeom>
              <a:avLst/>
              <a:gdLst/>
              <a:ahLst/>
              <a:cxnLst/>
              <a:rect l="l" t="t" r="r" b="b"/>
              <a:pathLst>
                <a:path w="247650" h="257175">
                  <a:moveTo>
                    <a:pt x="123825" y="0"/>
                  </a:moveTo>
                  <a:lnTo>
                    <a:pt x="75652" y="10098"/>
                  </a:lnTo>
                  <a:lnTo>
                    <a:pt x="36290" y="37639"/>
                  </a:lnTo>
                  <a:lnTo>
                    <a:pt x="9739" y="78491"/>
                  </a:lnTo>
                  <a:lnTo>
                    <a:pt x="0" y="128524"/>
                  </a:lnTo>
                  <a:lnTo>
                    <a:pt x="9739" y="178629"/>
                  </a:lnTo>
                  <a:lnTo>
                    <a:pt x="36290" y="219519"/>
                  </a:lnTo>
                  <a:lnTo>
                    <a:pt x="75652" y="247074"/>
                  </a:lnTo>
                  <a:lnTo>
                    <a:pt x="123825" y="257175"/>
                  </a:lnTo>
                  <a:lnTo>
                    <a:pt x="171997" y="247074"/>
                  </a:lnTo>
                  <a:lnTo>
                    <a:pt x="211359" y="219519"/>
                  </a:lnTo>
                  <a:lnTo>
                    <a:pt x="237910" y="178629"/>
                  </a:lnTo>
                  <a:lnTo>
                    <a:pt x="247650" y="128524"/>
                  </a:lnTo>
                  <a:lnTo>
                    <a:pt x="237910" y="78491"/>
                  </a:lnTo>
                  <a:lnTo>
                    <a:pt x="211359" y="37639"/>
                  </a:lnTo>
                  <a:lnTo>
                    <a:pt x="171997" y="10098"/>
                  </a:lnTo>
                  <a:lnTo>
                    <a:pt x="12382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4" name="object 94"/>
            <p:cNvSpPr/>
            <p:nvPr/>
          </p:nvSpPr>
          <p:spPr>
            <a:xfrm>
              <a:off x="5048250" y="2295525"/>
              <a:ext cx="247650" cy="257175"/>
            </a:xfrm>
            <a:custGeom>
              <a:avLst/>
              <a:gdLst/>
              <a:ahLst/>
              <a:cxnLst/>
              <a:rect l="l" t="t" r="r" b="b"/>
              <a:pathLst>
                <a:path w="247650" h="257175">
                  <a:moveTo>
                    <a:pt x="0" y="128524"/>
                  </a:moveTo>
                  <a:lnTo>
                    <a:pt x="9739" y="78491"/>
                  </a:lnTo>
                  <a:lnTo>
                    <a:pt x="36290" y="37639"/>
                  </a:lnTo>
                  <a:lnTo>
                    <a:pt x="75652" y="10098"/>
                  </a:lnTo>
                  <a:lnTo>
                    <a:pt x="123825" y="0"/>
                  </a:lnTo>
                  <a:lnTo>
                    <a:pt x="171997" y="10098"/>
                  </a:lnTo>
                  <a:lnTo>
                    <a:pt x="211359" y="37639"/>
                  </a:lnTo>
                  <a:lnTo>
                    <a:pt x="237910" y="78491"/>
                  </a:lnTo>
                  <a:lnTo>
                    <a:pt x="247650" y="128524"/>
                  </a:lnTo>
                  <a:lnTo>
                    <a:pt x="237910" y="178629"/>
                  </a:lnTo>
                  <a:lnTo>
                    <a:pt x="211359" y="219519"/>
                  </a:lnTo>
                  <a:lnTo>
                    <a:pt x="171997" y="247074"/>
                  </a:lnTo>
                  <a:lnTo>
                    <a:pt x="123825" y="257175"/>
                  </a:lnTo>
                  <a:lnTo>
                    <a:pt x="75652" y="247074"/>
                  </a:lnTo>
                  <a:lnTo>
                    <a:pt x="36290" y="219519"/>
                  </a:lnTo>
                  <a:lnTo>
                    <a:pt x="9739" y="178629"/>
                  </a:lnTo>
                  <a:lnTo>
                    <a:pt x="0" y="128524"/>
                  </a:lnTo>
                  <a:close/>
                </a:path>
              </a:pathLst>
            </a:custGeom>
            <a:ln w="38100">
              <a:solidFill>
                <a:srgbClr val="D9C1F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95" name="object 95"/>
          <p:cNvGrpSpPr/>
          <p:nvPr/>
        </p:nvGrpSpPr>
        <p:grpSpPr>
          <a:xfrm>
            <a:off x="1276350" y="3067050"/>
            <a:ext cx="2569845" cy="285750"/>
            <a:chOff x="1276350" y="3067050"/>
            <a:chExt cx="2569845" cy="285750"/>
          </a:xfrm>
        </p:grpSpPr>
        <p:sp>
          <p:nvSpPr>
            <p:cNvPr id="96" name="object 96"/>
            <p:cNvSpPr/>
            <p:nvPr/>
          </p:nvSpPr>
          <p:spPr>
            <a:xfrm>
              <a:off x="1276350" y="3067050"/>
              <a:ext cx="1314450" cy="276225"/>
            </a:xfrm>
            <a:custGeom>
              <a:avLst/>
              <a:gdLst/>
              <a:ahLst/>
              <a:cxnLst/>
              <a:rect l="l" t="t" r="r" b="b"/>
              <a:pathLst>
                <a:path w="1314450" h="276225">
                  <a:moveTo>
                    <a:pt x="1314450" y="0"/>
                  </a:moveTo>
                  <a:lnTo>
                    <a:pt x="0" y="0"/>
                  </a:lnTo>
                  <a:lnTo>
                    <a:pt x="0" y="276225"/>
                  </a:lnTo>
                  <a:lnTo>
                    <a:pt x="1314450" y="276225"/>
                  </a:lnTo>
                  <a:lnTo>
                    <a:pt x="1314450" y="0"/>
                  </a:lnTo>
                  <a:close/>
                </a:path>
              </a:pathLst>
            </a:custGeom>
            <a:solidFill>
              <a:srgbClr val="E0E0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7" name="object 97"/>
            <p:cNvSpPr/>
            <p:nvPr/>
          </p:nvSpPr>
          <p:spPr>
            <a:xfrm>
              <a:off x="2590800" y="3067050"/>
              <a:ext cx="457200" cy="276225"/>
            </a:xfrm>
            <a:custGeom>
              <a:avLst/>
              <a:gdLst/>
              <a:ahLst/>
              <a:cxnLst/>
              <a:rect l="l" t="t" r="r" b="b"/>
              <a:pathLst>
                <a:path w="457200" h="276225">
                  <a:moveTo>
                    <a:pt x="457200" y="0"/>
                  </a:moveTo>
                  <a:lnTo>
                    <a:pt x="0" y="0"/>
                  </a:lnTo>
                  <a:lnTo>
                    <a:pt x="0" y="276225"/>
                  </a:lnTo>
                  <a:lnTo>
                    <a:pt x="457200" y="276225"/>
                  </a:lnTo>
                  <a:lnTo>
                    <a:pt x="457200" y="0"/>
                  </a:lnTo>
                  <a:close/>
                </a:path>
              </a:pathLst>
            </a:custGeom>
            <a:solidFill>
              <a:srgbClr val="EDA3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8" name="object 98"/>
            <p:cNvSpPr/>
            <p:nvPr/>
          </p:nvSpPr>
          <p:spPr>
            <a:xfrm>
              <a:off x="3052698" y="3114928"/>
              <a:ext cx="793750" cy="200025"/>
            </a:xfrm>
            <a:custGeom>
              <a:avLst/>
              <a:gdLst/>
              <a:ahLst/>
              <a:cxnLst/>
              <a:rect l="l" t="t" r="r" b="b"/>
              <a:pathLst>
                <a:path w="793750" h="200025">
                  <a:moveTo>
                    <a:pt x="593343" y="0"/>
                  </a:moveTo>
                  <a:lnTo>
                    <a:pt x="593386" y="66581"/>
                  </a:lnTo>
                  <a:lnTo>
                    <a:pt x="593471" y="200025"/>
                  </a:lnTo>
                  <a:lnTo>
                    <a:pt x="726753" y="133256"/>
                  </a:lnTo>
                  <a:lnTo>
                    <a:pt x="626745" y="133256"/>
                  </a:lnTo>
                  <a:lnTo>
                    <a:pt x="626745" y="66581"/>
                  </a:lnTo>
                  <a:lnTo>
                    <a:pt x="726846" y="66581"/>
                  </a:lnTo>
                  <a:lnTo>
                    <a:pt x="593343" y="0"/>
                  </a:lnTo>
                  <a:close/>
                </a:path>
                <a:path w="793750" h="200025">
                  <a:moveTo>
                    <a:pt x="593386" y="66581"/>
                  </a:moveTo>
                  <a:lnTo>
                    <a:pt x="0" y="67183"/>
                  </a:lnTo>
                  <a:lnTo>
                    <a:pt x="126" y="133858"/>
                  </a:lnTo>
                  <a:lnTo>
                    <a:pt x="593428" y="133256"/>
                  </a:lnTo>
                  <a:lnTo>
                    <a:pt x="593386" y="66581"/>
                  </a:lnTo>
                  <a:close/>
                </a:path>
                <a:path w="793750" h="200025">
                  <a:moveTo>
                    <a:pt x="726846" y="66581"/>
                  </a:moveTo>
                  <a:lnTo>
                    <a:pt x="626745" y="66581"/>
                  </a:lnTo>
                  <a:lnTo>
                    <a:pt x="626745" y="133256"/>
                  </a:lnTo>
                  <a:lnTo>
                    <a:pt x="726753" y="133256"/>
                  </a:lnTo>
                  <a:lnTo>
                    <a:pt x="793496" y="99822"/>
                  </a:lnTo>
                  <a:lnTo>
                    <a:pt x="726846" y="66581"/>
                  </a:lnTo>
                  <a:close/>
                </a:path>
              </a:pathLst>
            </a:custGeom>
            <a:solidFill>
              <a:srgbClr val="4642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9" name="object 99"/>
            <p:cNvSpPr/>
            <p:nvPr/>
          </p:nvSpPr>
          <p:spPr>
            <a:xfrm>
              <a:off x="2457450" y="3086100"/>
              <a:ext cx="257175" cy="247650"/>
            </a:xfrm>
            <a:custGeom>
              <a:avLst/>
              <a:gdLst/>
              <a:ahLst/>
              <a:cxnLst/>
              <a:rect l="l" t="t" r="r" b="b"/>
              <a:pathLst>
                <a:path w="257175" h="247650">
                  <a:moveTo>
                    <a:pt x="128650" y="0"/>
                  </a:moveTo>
                  <a:lnTo>
                    <a:pt x="78545" y="9739"/>
                  </a:lnTo>
                  <a:lnTo>
                    <a:pt x="37655" y="36290"/>
                  </a:lnTo>
                  <a:lnTo>
                    <a:pt x="10100" y="75652"/>
                  </a:lnTo>
                  <a:lnTo>
                    <a:pt x="0" y="123825"/>
                  </a:lnTo>
                  <a:lnTo>
                    <a:pt x="10100" y="171997"/>
                  </a:lnTo>
                  <a:lnTo>
                    <a:pt x="37655" y="211359"/>
                  </a:lnTo>
                  <a:lnTo>
                    <a:pt x="78545" y="237910"/>
                  </a:lnTo>
                  <a:lnTo>
                    <a:pt x="128650" y="247650"/>
                  </a:lnTo>
                  <a:lnTo>
                    <a:pt x="178683" y="237910"/>
                  </a:lnTo>
                  <a:lnTo>
                    <a:pt x="219535" y="211359"/>
                  </a:lnTo>
                  <a:lnTo>
                    <a:pt x="247076" y="171997"/>
                  </a:lnTo>
                  <a:lnTo>
                    <a:pt x="257175" y="123825"/>
                  </a:lnTo>
                  <a:lnTo>
                    <a:pt x="247076" y="75652"/>
                  </a:lnTo>
                  <a:lnTo>
                    <a:pt x="219535" y="36290"/>
                  </a:lnTo>
                  <a:lnTo>
                    <a:pt x="178683" y="9739"/>
                  </a:lnTo>
                  <a:lnTo>
                    <a:pt x="1286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0" name="object 100"/>
            <p:cNvSpPr/>
            <p:nvPr/>
          </p:nvSpPr>
          <p:spPr>
            <a:xfrm>
              <a:off x="2457450" y="3086100"/>
              <a:ext cx="257175" cy="247650"/>
            </a:xfrm>
            <a:custGeom>
              <a:avLst/>
              <a:gdLst/>
              <a:ahLst/>
              <a:cxnLst/>
              <a:rect l="l" t="t" r="r" b="b"/>
              <a:pathLst>
                <a:path w="257175" h="247650">
                  <a:moveTo>
                    <a:pt x="0" y="123825"/>
                  </a:moveTo>
                  <a:lnTo>
                    <a:pt x="10100" y="75652"/>
                  </a:lnTo>
                  <a:lnTo>
                    <a:pt x="37655" y="36290"/>
                  </a:lnTo>
                  <a:lnTo>
                    <a:pt x="78545" y="9739"/>
                  </a:lnTo>
                  <a:lnTo>
                    <a:pt x="128650" y="0"/>
                  </a:lnTo>
                  <a:lnTo>
                    <a:pt x="178683" y="9739"/>
                  </a:lnTo>
                  <a:lnTo>
                    <a:pt x="219535" y="36290"/>
                  </a:lnTo>
                  <a:lnTo>
                    <a:pt x="247076" y="75652"/>
                  </a:lnTo>
                  <a:lnTo>
                    <a:pt x="257175" y="123825"/>
                  </a:lnTo>
                  <a:lnTo>
                    <a:pt x="247076" y="171997"/>
                  </a:lnTo>
                  <a:lnTo>
                    <a:pt x="219535" y="211359"/>
                  </a:lnTo>
                  <a:lnTo>
                    <a:pt x="178683" y="237910"/>
                  </a:lnTo>
                  <a:lnTo>
                    <a:pt x="128650" y="247650"/>
                  </a:lnTo>
                  <a:lnTo>
                    <a:pt x="78545" y="237910"/>
                  </a:lnTo>
                  <a:lnTo>
                    <a:pt x="37655" y="211359"/>
                  </a:lnTo>
                  <a:lnTo>
                    <a:pt x="10100" y="171997"/>
                  </a:lnTo>
                  <a:lnTo>
                    <a:pt x="0" y="123825"/>
                  </a:lnTo>
                  <a:close/>
                </a:path>
              </a:pathLst>
            </a:custGeom>
            <a:ln w="38100">
              <a:solidFill>
                <a:srgbClr val="D9C1F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1" name="object 101"/>
          <p:cNvSpPr/>
          <p:nvPr/>
        </p:nvSpPr>
        <p:spPr>
          <a:xfrm>
            <a:off x="447675" y="3648075"/>
            <a:ext cx="3238500" cy="285750"/>
          </a:xfrm>
          <a:custGeom>
            <a:avLst/>
            <a:gdLst/>
            <a:ahLst/>
            <a:cxnLst/>
            <a:rect l="l" t="t" r="r" b="b"/>
            <a:pathLst>
              <a:path w="3238500" h="285750">
                <a:moveTo>
                  <a:pt x="3095625" y="0"/>
                </a:moveTo>
                <a:lnTo>
                  <a:pt x="142875" y="0"/>
                </a:lnTo>
                <a:lnTo>
                  <a:pt x="97716" y="7287"/>
                </a:lnTo>
                <a:lnTo>
                  <a:pt x="58495" y="27578"/>
                </a:lnTo>
                <a:lnTo>
                  <a:pt x="27567" y="58512"/>
                </a:lnTo>
                <a:lnTo>
                  <a:pt x="7284" y="97731"/>
                </a:lnTo>
                <a:lnTo>
                  <a:pt x="0" y="142875"/>
                </a:lnTo>
                <a:lnTo>
                  <a:pt x="7284" y="188018"/>
                </a:lnTo>
                <a:lnTo>
                  <a:pt x="27567" y="227237"/>
                </a:lnTo>
                <a:lnTo>
                  <a:pt x="58495" y="258171"/>
                </a:lnTo>
                <a:lnTo>
                  <a:pt x="97716" y="278462"/>
                </a:lnTo>
                <a:lnTo>
                  <a:pt x="142875" y="285750"/>
                </a:lnTo>
                <a:lnTo>
                  <a:pt x="3095625" y="285750"/>
                </a:lnTo>
                <a:lnTo>
                  <a:pt x="3140768" y="278462"/>
                </a:lnTo>
                <a:lnTo>
                  <a:pt x="3179987" y="258171"/>
                </a:lnTo>
                <a:lnTo>
                  <a:pt x="3210921" y="227237"/>
                </a:lnTo>
                <a:lnTo>
                  <a:pt x="3231212" y="188018"/>
                </a:lnTo>
                <a:lnTo>
                  <a:pt x="3238500" y="142875"/>
                </a:lnTo>
                <a:lnTo>
                  <a:pt x="3231212" y="97731"/>
                </a:lnTo>
                <a:lnTo>
                  <a:pt x="3210921" y="58512"/>
                </a:lnTo>
                <a:lnTo>
                  <a:pt x="3179987" y="27578"/>
                </a:lnTo>
                <a:lnTo>
                  <a:pt x="3140768" y="7287"/>
                </a:lnTo>
                <a:lnTo>
                  <a:pt x="3095625" y="0"/>
                </a:lnTo>
                <a:close/>
              </a:path>
            </a:pathLst>
          </a:custGeom>
          <a:solidFill>
            <a:srgbClr val="6F2F9F">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2" name="object 102"/>
          <p:cNvSpPr txBox="1"/>
          <p:nvPr/>
        </p:nvSpPr>
        <p:spPr>
          <a:xfrm>
            <a:off x="1416938" y="3655123"/>
            <a:ext cx="1304290" cy="61214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1" i="0" u="none" strike="noStrike" kern="0" cap="none" spc="-30" normalizeH="0" baseline="0" noProof="0" dirty="0">
                <a:ln>
                  <a:noFill/>
                </a:ln>
                <a:solidFill>
                  <a:srgbClr val="35303D"/>
                </a:solidFill>
                <a:effectLst/>
                <a:uLnTx/>
                <a:uFillTx/>
                <a:latin typeface="Arial"/>
                <a:ea typeface="+mn-ea"/>
                <a:cs typeface="Arial"/>
              </a:rPr>
              <a:t>Involved</a:t>
            </a:r>
            <a:r>
              <a:rPr kumimoji="0" sz="1550" b="1" i="0" u="none" strike="noStrike" kern="0" cap="none" spc="-50" normalizeH="0" baseline="0" noProof="0" dirty="0">
                <a:ln>
                  <a:noFill/>
                </a:ln>
                <a:solidFill>
                  <a:srgbClr val="35303D"/>
                </a:solidFill>
                <a:effectLst/>
                <a:uLnTx/>
                <a:uFillTx/>
                <a:latin typeface="Arial"/>
                <a:ea typeface="+mn-ea"/>
                <a:cs typeface="Arial"/>
              </a:rPr>
              <a:t> </a:t>
            </a:r>
            <a:r>
              <a:rPr kumimoji="0" sz="1550" b="1" i="0" u="none" strike="noStrike" kern="0" cap="none" spc="-55" normalizeH="0" baseline="0" noProof="0" dirty="0">
                <a:ln>
                  <a:noFill/>
                </a:ln>
                <a:solidFill>
                  <a:srgbClr val="35303D"/>
                </a:solidFill>
                <a:effectLst/>
                <a:uLnTx/>
                <a:uFillTx/>
                <a:latin typeface="Arial"/>
                <a:ea typeface="+mn-ea"/>
                <a:cs typeface="Arial"/>
              </a:rPr>
              <a:t>sFLC</a:t>
            </a:r>
            <a:endParaRPr kumimoji="0" sz="1550" b="0" i="0" u="none" strike="noStrike" kern="0" cap="none" spc="0" normalizeH="0" baseline="0" noProof="0">
              <a:ln>
                <a:noFill/>
              </a:ln>
              <a:solidFill>
                <a:sysClr val="windowText" lastClr="000000"/>
              </a:solidFill>
              <a:effectLst/>
              <a:uLnTx/>
              <a:uFillTx/>
              <a:latin typeface="Arial"/>
              <a:ea typeface="+mn-ea"/>
              <a:cs typeface="Arial"/>
            </a:endParaRPr>
          </a:p>
          <a:p>
            <a:pPr marL="116205" marR="0" lvl="0" indent="0" algn="l" defTabSz="914400" rtl="0" eaLnBrk="1" fontAlgn="auto" latinLnBrk="0" hangingPunct="1">
              <a:lnSpc>
                <a:spcPct val="100000"/>
              </a:lnSpc>
              <a:spcBef>
                <a:spcPts val="1590"/>
              </a:spcBef>
              <a:spcAft>
                <a:spcPts val="0"/>
              </a:spcAft>
              <a:buClrTx/>
              <a:buSzTx/>
              <a:buFontTx/>
              <a:buNone/>
              <a:tabLst/>
              <a:defRPr/>
            </a:pPr>
            <a:r>
              <a:rPr kumimoji="0" sz="950" b="1" i="1" u="none" strike="noStrike" kern="0" cap="none" spc="0" normalizeH="0" baseline="0" noProof="0" dirty="0">
                <a:ln>
                  <a:noFill/>
                </a:ln>
                <a:solidFill>
                  <a:srgbClr val="464252"/>
                </a:solidFill>
                <a:effectLst/>
                <a:uLnTx/>
                <a:uFillTx/>
                <a:latin typeface="Arial"/>
                <a:ea typeface="+mn-ea"/>
                <a:cs typeface="Arial"/>
              </a:rPr>
              <a:t>Post-</a:t>
            </a:r>
            <a:r>
              <a:rPr kumimoji="0" sz="950" b="1" i="1" u="none" strike="noStrike" kern="0" cap="none" spc="-10" normalizeH="0" baseline="0" noProof="0" dirty="0">
                <a:ln>
                  <a:noFill/>
                </a:ln>
                <a:solidFill>
                  <a:srgbClr val="464252"/>
                </a:solidFill>
                <a:effectLst/>
                <a:uLnTx/>
                <a:uFillTx/>
                <a:latin typeface="Arial"/>
                <a:ea typeface="+mn-ea"/>
                <a:cs typeface="Arial"/>
              </a:rPr>
              <a:t>infusion</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3" name="object 103"/>
          <p:cNvSpPr txBox="1"/>
          <p:nvPr/>
        </p:nvSpPr>
        <p:spPr>
          <a:xfrm>
            <a:off x="11017631" y="4528502"/>
            <a:ext cx="859155" cy="584835"/>
          </a:xfrm>
          <a:prstGeom prst="rect">
            <a:avLst/>
          </a:prstGeom>
        </p:spPr>
        <p:txBody>
          <a:bodyPr vert="horz" wrap="square" lIns="0" tIns="15875" rIns="0" bIns="0" rtlCol="0">
            <a:spAutoFit/>
          </a:bodyPr>
          <a:lstStyle/>
          <a:p>
            <a:pPr marL="12700" marR="0" lvl="0" indent="0" algn="l" defTabSz="914400" rtl="0" eaLnBrk="1" fontAlgn="auto" latinLnBrk="0" hangingPunct="1">
              <a:lnSpc>
                <a:spcPts val="1095"/>
              </a:lnSpc>
              <a:spcBef>
                <a:spcPts val="125"/>
              </a:spcBef>
              <a:spcAft>
                <a:spcPts val="0"/>
              </a:spcAft>
              <a:buClrTx/>
              <a:buSzTx/>
              <a:buFontTx/>
              <a:buNone/>
              <a:tabLst/>
              <a:defRPr/>
            </a:pPr>
            <a:r>
              <a:rPr kumimoji="0" sz="950" b="1" i="0" u="none" strike="noStrike" kern="0" cap="none" spc="0" normalizeH="0" baseline="0" noProof="0" dirty="0">
                <a:ln>
                  <a:noFill/>
                </a:ln>
                <a:solidFill>
                  <a:srgbClr val="464252"/>
                </a:solidFill>
                <a:effectLst/>
                <a:uLnTx/>
                <a:uFillTx/>
                <a:latin typeface="Arial"/>
                <a:ea typeface="+mn-ea"/>
                <a:cs typeface="Arial"/>
              </a:rPr>
              <a:t>Patient</a:t>
            </a:r>
            <a:r>
              <a:rPr kumimoji="0" sz="950" b="1" i="0" u="none" strike="noStrike" kern="0" cap="none" spc="-35" normalizeH="0" baseline="0" noProof="0" dirty="0">
                <a:ln>
                  <a:noFill/>
                </a:ln>
                <a:solidFill>
                  <a:srgbClr val="464252"/>
                </a:solidFill>
                <a:effectLst/>
                <a:uLnTx/>
                <a:uFillTx/>
                <a:latin typeface="Arial"/>
                <a:ea typeface="+mn-ea"/>
                <a:cs typeface="Arial"/>
              </a:rPr>
              <a:t> </a:t>
            </a:r>
            <a:r>
              <a:rPr kumimoji="0" sz="950" b="1" i="0" u="none" strike="noStrike" kern="0" cap="none" spc="0" normalizeH="0" baseline="0" noProof="0" dirty="0">
                <a:ln>
                  <a:noFill/>
                </a:ln>
                <a:solidFill>
                  <a:srgbClr val="464252"/>
                </a:solidFill>
                <a:effectLst/>
                <a:uLnTx/>
                <a:uFillTx/>
                <a:latin typeface="Arial"/>
                <a:ea typeface="+mn-ea"/>
                <a:cs typeface="Arial"/>
              </a:rPr>
              <a:t>1,</a:t>
            </a:r>
            <a:r>
              <a:rPr kumimoji="0" sz="950" b="1" i="0" u="none" strike="noStrike" kern="0" cap="none" spc="35" normalizeH="0" baseline="0" noProof="0" dirty="0">
                <a:ln>
                  <a:noFill/>
                </a:ln>
                <a:solidFill>
                  <a:srgbClr val="464252"/>
                </a:solidFill>
                <a:effectLst/>
                <a:uLnTx/>
                <a:uFillTx/>
                <a:latin typeface="Arial"/>
                <a:ea typeface="+mn-ea"/>
                <a:cs typeface="Arial"/>
              </a:rPr>
              <a:t> </a:t>
            </a:r>
            <a:r>
              <a:rPr kumimoji="0" sz="950" b="1" i="0" u="none" strike="noStrike" kern="0" cap="none" spc="-25" normalizeH="0" baseline="0" noProof="0" dirty="0">
                <a:ln>
                  <a:noFill/>
                </a:ln>
                <a:solidFill>
                  <a:srgbClr val="464252"/>
                </a:solidFill>
                <a:effectLst/>
                <a:uLnTx/>
                <a:uFillTx/>
                <a:latin typeface="Arial"/>
                <a:ea typeface="+mn-ea"/>
                <a:cs typeface="Arial"/>
              </a:rPr>
              <a:t>DL1</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1090"/>
              </a:lnSpc>
              <a:spcBef>
                <a:spcPts val="0"/>
              </a:spcBef>
              <a:spcAft>
                <a:spcPts val="0"/>
              </a:spcAft>
              <a:buClrTx/>
              <a:buSzTx/>
              <a:buFontTx/>
              <a:buNone/>
              <a:tabLst/>
              <a:defRPr/>
            </a:pPr>
            <a:r>
              <a:rPr kumimoji="0" sz="950" b="1" i="0" u="none" strike="noStrike" kern="0" cap="none" spc="0" normalizeH="0" baseline="0" noProof="0" dirty="0">
                <a:ln>
                  <a:noFill/>
                </a:ln>
                <a:solidFill>
                  <a:srgbClr val="464252"/>
                </a:solidFill>
                <a:effectLst/>
                <a:uLnTx/>
                <a:uFillTx/>
                <a:latin typeface="Arial"/>
                <a:ea typeface="+mn-ea"/>
                <a:cs typeface="Arial"/>
              </a:rPr>
              <a:t>Patient</a:t>
            </a:r>
            <a:r>
              <a:rPr kumimoji="0" sz="950" b="1" i="0" u="none" strike="noStrike" kern="0" cap="none" spc="-35" normalizeH="0" baseline="0" noProof="0" dirty="0">
                <a:ln>
                  <a:noFill/>
                </a:ln>
                <a:solidFill>
                  <a:srgbClr val="464252"/>
                </a:solidFill>
                <a:effectLst/>
                <a:uLnTx/>
                <a:uFillTx/>
                <a:latin typeface="Arial"/>
                <a:ea typeface="+mn-ea"/>
                <a:cs typeface="Arial"/>
              </a:rPr>
              <a:t> </a:t>
            </a:r>
            <a:r>
              <a:rPr kumimoji="0" sz="950" b="1" i="0" u="none" strike="noStrike" kern="0" cap="none" spc="0" normalizeH="0" baseline="0" noProof="0" dirty="0">
                <a:ln>
                  <a:noFill/>
                </a:ln>
                <a:solidFill>
                  <a:srgbClr val="464252"/>
                </a:solidFill>
                <a:effectLst/>
                <a:uLnTx/>
                <a:uFillTx/>
                <a:latin typeface="Arial"/>
                <a:ea typeface="+mn-ea"/>
                <a:cs typeface="Arial"/>
              </a:rPr>
              <a:t>2,</a:t>
            </a:r>
            <a:r>
              <a:rPr kumimoji="0" sz="950" b="1" i="0" u="none" strike="noStrike" kern="0" cap="none" spc="35" normalizeH="0" baseline="0" noProof="0" dirty="0">
                <a:ln>
                  <a:noFill/>
                </a:ln>
                <a:solidFill>
                  <a:srgbClr val="464252"/>
                </a:solidFill>
                <a:effectLst/>
                <a:uLnTx/>
                <a:uFillTx/>
                <a:latin typeface="Arial"/>
                <a:ea typeface="+mn-ea"/>
                <a:cs typeface="Arial"/>
              </a:rPr>
              <a:t> </a:t>
            </a:r>
            <a:r>
              <a:rPr kumimoji="0" sz="950" b="1" i="0" u="none" strike="noStrike" kern="0" cap="none" spc="-25" normalizeH="0" baseline="0" noProof="0" dirty="0">
                <a:ln>
                  <a:noFill/>
                </a:ln>
                <a:solidFill>
                  <a:srgbClr val="464252"/>
                </a:solidFill>
                <a:effectLst/>
                <a:uLnTx/>
                <a:uFillTx/>
                <a:latin typeface="Arial"/>
                <a:ea typeface="+mn-ea"/>
                <a:cs typeface="Arial"/>
              </a:rPr>
              <a:t>DL1</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1090"/>
              </a:lnSpc>
              <a:spcBef>
                <a:spcPts val="0"/>
              </a:spcBef>
              <a:spcAft>
                <a:spcPts val="0"/>
              </a:spcAft>
              <a:buClrTx/>
              <a:buSzTx/>
              <a:buFontTx/>
              <a:buNone/>
              <a:tabLst/>
              <a:defRPr/>
            </a:pPr>
            <a:r>
              <a:rPr kumimoji="0" sz="950" b="1" i="0" u="none" strike="noStrike" kern="0" cap="none" spc="0" normalizeH="0" baseline="0" noProof="0" dirty="0">
                <a:ln>
                  <a:noFill/>
                </a:ln>
                <a:solidFill>
                  <a:srgbClr val="464252"/>
                </a:solidFill>
                <a:effectLst/>
                <a:uLnTx/>
                <a:uFillTx/>
                <a:latin typeface="Arial"/>
                <a:ea typeface="+mn-ea"/>
                <a:cs typeface="Arial"/>
              </a:rPr>
              <a:t>Patient</a:t>
            </a:r>
            <a:r>
              <a:rPr kumimoji="0" sz="950" b="1" i="0" u="none" strike="noStrike" kern="0" cap="none" spc="-30" normalizeH="0" baseline="0" noProof="0" dirty="0">
                <a:ln>
                  <a:noFill/>
                </a:ln>
                <a:solidFill>
                  <a:srgbClr val="464252"/>
                </a:solidFill>
                <a:effectLst/>
                <a:uLnTx/>
                <a:uFillTx/>
                <a:latin typeface="Arial"/>
                <a:ea typeface="+mn-ea"/>
                <a:cs typeface="Arial"/>
              </a:rPr>
              <a:t> </a:t>
            </a:r>
            <a:r>
              <a:rPr kumimoji="0" sz="950" b="1" i="0" u="none" strike="noStrike" kern="0" cap="none" spc="0" normalizeH="0" baseline="0" noProof="0" dirty="0">
                <a:ln>
                  <a:noFill/>
                </a:ln>
                <a:solidFill>
                  <a:srgbClr val="464252"/>
                </a:solidFill>
                <a:effectLst/>
                <a:uLnTx/>
                <a:uFillTx/>
                <a:latin typeface="Arial"/>
                <a:ea typeface="+mn-ea"/>
                <a:cs typeface="Arial"/>
              </a:rPr>
              <a:t>3,</a:t>
            </a:r>
            <a:r>
              <a:rPr kumimoji="0" sz="950" b="1" i="0" u="none" strike="noStrike" kern="0" cap="none" spc="40" normalizeH="0" baseline="0" noProof="0" dirty="0">
                <a:ln>
                  <a:noFill/>
                </a:ln>
                <a:solidFill>
                  <a:srgbClr val="464252"/>
                </a:solidFill>
                <a:effectLst/>
                <a:uLnTx/>
                <a:uFillTx/>
                <a:latin typeface="Arial"/>
                <a:ea typeface="+mn-ea"/>
                <a:cs typeface="Arial"/>
              </a:rPr>
              <a:t> </a:t>
            </a:r>
            <a:r>
              <a:rPr kumimoji="0" sz="950" b="1" i="0" u="none" strike="noStrike" kern="0" cap="none" spc="-25" normalizeH="0" baseline="0" noProof="0" dirty="0">
                <a:ln>
                  <a:noFill/>
                </a:ln>
                <a:solidFill>
                  <a:srgbClr val="464252"/>
                </a:solidFill>
                <a:effectLst/>
                <a:uLnTx/>
                <a:uFillTx/>
                <a:latin typeface="Arial"/>
                <a:ea typeface="+mn-ea"/>
                <a:cs typeface="Arial"/>
              </a:rPr>
              <a:t>DL1</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1095"/>
              </a:lnSpc>
              <a:spcBef>
                <a:spcPts val="0"/>
              </a:spcBef>
              <a:spcAft>
                <a:spcPts val="0"/>
              </a:spcAft>
              <a:buClrTx/>
              <a:buSzTx/>
              <a:buFontTx/>
              <a:buNone/>
              <a:tabLst/>
              <a:defRPr/>
            </a:pPr>
            <a:r>
              <a:rPr kumimoji="0" sz="950" b="1" i="0" u="none" strike="noStrike" kern="0" cap="none" spc="0" normalizeH="0" baseline="0" noProof="0" dirty="0">
                <a:ln>
                  <a:noFill/>
                </a:ln>
                <a:solidFill>
                  <a:srgbClr val="464252"/>
                </a:solidFill>
                <a:effectLst/>
                <a:uLnTx/>
                <a:uFillTx/>
                <a:latin typeface="Arial"/>
                <a:ea typeface="+mn-ea"/>
                <a:cs typeface="Arial"/>
              </a:rPr>
              <a:t>Patient</a:t>
            </a:r>
            <a:r>
              <a:rPr kumimoji="0" sz="950" b="1" i="0" u="none" strike="noStrike" kern="0" cap="none" spc="-30" normalizeH="0" baseline="0" noProof="0" dirty="0">
                <a:ln>
                  <a:noFill/>
                </a:ln>
                <a:solidFill>
                  <a:srgbClr val="464252"/>
                </a:solidFill>
                <a:effectLst/>
                <a:uLnTx/>
                <a:uFillTx/>
                <a:latin typeface="Arial"/>
                <a:ea typeface="+mn-ea"/>
                <a:cs typeface="Arial"/>
              </a:rPr>
              <a:t> </a:t>
            </a:r>
            <a:r>
              <a:rPr kumimoji="0" sz="950" b="1" i="0" u="none" strike="noStrike" kern="0" cap="none" spc="0" normalizeH="0" baseline="0" noProof="0" dirty="0">
                <a:ln>
                  <a:noFill/>
                </a:ln>
                <a:solidFill>
                  <a:srgbClr val="464252"/>
                </a:solidFill>
                <a:effectLst/>
                <a:uLnTx/>
                <a:uFillTx/>
                <a:latin typeface="Arial"/>
                <a:ea typeface="+mn-ea"/>
                <a:cs typeface="Arial"/>
              </a:rPr>
              <a:t>4,</a:t>
            </a:r>
            <a:r>
              <a:rPr kumimoji="0" sz="950" b="1" i="0" u="none" strike="noStrike" kern="0" cap="none" spc="50" normalizeH="0" baseline="0" noProof="0" dirty="0">
                <a:ln>
                  <a:noFill/>
                </a:ln>
                <a:solidFill>
                  <a:srgbClr val="464252"/>
                </a:solidFill>
                <a:effectLst/>
                <a:uLnTx/>
                <a:uFillTx/>
                <a:latin typeface="Arial"/>
                <a:ea typeface="+mn-ea"/>
                <a:cs typeface="Arial"/>
              </a:rPr>
              <a:t> </a:t>
            </a:r>
            <a:r>
              <a:rPr kumimoji="0" sz="950" b="1" i="0" u="none" strike="noStrike" kern="0" cap="none" spc="-30" normalizeH="0" baseline="0" noProof="0" dirty="0">
                <a:ln>
                  <a:noFill/>
                </a:ln>
                <a:solidFill>
                  <a:srgbClr val="464252"/>
                </a:solidFill>
                <a:effectLst/>
                <a:uLnTx/>
                <a:uFillTx/>
                <a:latin typeface="Arial"/>
                <a:ea typeface="+mn-ea"/>
                <a:cs typeface="Arial"/>
              </a:rPr>
              <a:t>DL-</a:t>
            </a:r>
            <a:r>
              <a:rPr kumimoji="0" sz="950" b="1" i="0" u="none" strike="noStrike" kern="0" cap="none" spc="-60" normalizeH="0" baseline="0" noProof="0" dirty="0">
                <a:ln>
                  <a:noFill/>
                </a:ln>
                <a:solidFill>
                  <a:srgbClr val="464252"/>
                </a:solidFill>
                <a:effectLst/>
                <a:uLnTx/>
                <a:uFillTx/>
                <a:latin typeface="Arial"/>
                <a:ea typeface="+mn-ea"/>
                <a:cs typeface="Arial"/>
              </a:rPr>
              <a:t>1</a:t>
            </a:r>
            <a:endParaRPr kumimoji="0" sz="9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4" name="object 104"/>
          <p:cNvSpPr/>
          <p:nvPr/>
        </p:nvSpPr>
        <p:spPr>
          <a:xfrm>
            <a:off x="10791825" y="4610100"/>
            <a:ext cx="182880" cy="0"/>
          </a:xfrm>
          <a:custGeom>
            <a:avLst/>
            <a:gdLst/>
            <a:ahLst/>
            <a:cxnLst/>
            <a:rect l="l" t="t" r="r" b="b"/>
            <a:pathLst>
              <a:path w="182879">
                <a:moveTo>
                  <a:pt x="0" y="0"/>
                </a:moveTo>
                <a:lnTo>
                  <a:pt x="182499" y="0"/>
                </a:lnTo>
              </a:path>
            </a:pathLst>
          </a:custGeom>
          <a:ln w="19050">
            <a:solidFill>
              <a:srgbClr val="4D08B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5" name="object 105"/>
          <p:cNvSpPr/>
          <p:nvPr/>
        </p:nvSpPr>
        <p:spPr>
          <a:xfrm>
            <a:off x="10791825" y="4752975"/>
            <a:ext cx="182880" cy="0"/>
          </a:xfrm>
          <a:custGeom>
            <a:avLst/>
            <a:gdLst/>
            <a:ahLst/>
            <a:cxnLst/>
            <a:rect l="l" t="t" r="r" b="b"/>
            <a:pathLst>
              <a:path w="182879">
                <a:moveTo>
                  <a:pt x="0" y="0"/>
                </a:moveTo>
                <a:lnTo>
                  <a:pt x="182499" y="0"/>
                </a:lnTo>
              </a:path>
            </a:pathLst>
          </a:custGeom>
          <a:ln w="19050">
            <a:solidFill>
              <a:srgbClr val="C825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6" name="object 106"/>
          <p:cNvSpPr/>
          <p:nvPr/>
        </p:nvSpPr>
        <p:spPr>
          <a:xfrm>
            <a:off x="10791825" y="4886325"/>
            <a:ext cx="182880" cy="0"/>
          </a:xfrm>
          <a:custGeom>
            <a:avLst/>
            <a:gdLst/>
            <a:ahLst/>
            <a:cxnLst/>
            <a:rect l="l" t="t" r="r" b="b"/>
            <a:pathLst>
              <a:path w="182879">
                <a:moveTo>
                  <a:pt x="0" y="0"/>
                </a:moveTo>
                <a:lnTo>
                  <a:pt x="182499" y="0"/>
                </a:lnTo>
              </a:path>
            </a:pathLst>
          </a:custGeom>
          <a:ln w="19050">
            <a:solidFill>
              <a:srgbClr val="3CAAA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7" name="object 107"/>
          <p:cNvSpPr/>
          <p:nvPr/>
        </p:nvSpPr>
        <p:spPr>
          <a:xfrm>
            <a:off x="10791825" y="5029200"/>
            <a:ext cx="182880" cy="0"/>
          </a:xfrm>
          <a:custGeom>
            <a:avLst/>
            <a:gdLst/>
            <a:ahLst/>
            <a:cxnLst/>
            <a:rect l="l" t="t" r="r" b="b"/>
            <a:pathLst>
              <a:path w="182879">
                <a:moveTo>
                  <a:pt x="0" y="0"/>
                </a:moveTo>
                <a:lnTo>
                  <a:pt x="182499" y="0"/>
                </a:lnTo>
              </a:path>
            </a:pathLst>
          </a:custGeom>
          <a:ln w="19050">
            <a:solidFill>
              <a:srgbClr val="FF7A5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8" name="object 108"/>
          <p:cNvSpPr/>
          <p:nvPr/>
        </p:nvSpPr>
        <p:spPr>
          <a:xfrm>
            <a:off x="7967598" y="1943480"/>
            <a:ext cx="558800" cy="200025"/>
          </a:xfrm>
          <a:custGeom>
            <a:avLst/>
            <a:gdLst/>
            <a:ahLst/>
            <a:cxnLst/>
            <a:rect l="l" t="t" r="r" b="b"/>
            <a:pathLst>
              <a:path w="558800" h="200025">
                <a:moveTo>
                  <a:pt x="358901" y="0"/>
                </a:moveTo>
                <a:lnTo>
                  <a:pt x="358817" y="66294"/>
                </a:lnTo>
                <a:lnTo>
                  <a:pt x="358774" y="100203"/>
                </a:lnTo>
                <a:lnTo>
                  <a:pt x="358648" y="200025"/>
                </a:lnTo>
                <a:lnTo>
                  <a:pt x="492337" y="133350"/>
                </a:lnTo>
                <a:lnTo>
                  <a:pt x="392049" y="133350"/>
                </a:lnTo>
                <a:lnTo>
                  <a:pt x="392175" y="66675"/>
                </a:lnTo>
                <a:lnTo>
                  <a:pt x="491913" y="66675"/>
                </a:lnTo>
                <a:lnTo>
                  <a:pt x="358901" y="0"/>
                </a:lnTo>
                <a:close/>
              </a:path>
              <a:path w="558800" h="200025">
                <a:moveTo>
                  <a:pt x="126" y="66294"/>
                </a:moveTo>
                <a:lnTo>
                  <a:pt x="0" y="132969"/>
                </a:lnTo>
                <a:lnTo>
                  <a:pt x="392048" y="133350"/>
                </a:lnTo>
                <a:lnTo>
                  <a:pt x="358732" y="133350"/>
                </a:lnTo>
                <a:lnTo>
                  <a:pt x="358817" y="66675"/>
                </a:lnTo>
                <a:lnTo>
                  <a:pt x="392175" y="66675"/>
                </a:lnTo>
                <a:lnTo>
                  <a:pt x="126" y="66294"/>
                </a:lnTo>
                <a:close/>
              </a:path>
              <a:path w="558800" h="200025">
                <a:moveTo>
                  <a:pt x="491913" y="66675"/>
                </a:moveTo>
                <a:lnTo>
                  <a:pt x="392175" y="66675"/>
                </a:lnTo>
                <a:lnTo>
                  <a:pt x="392049" y="133350"/>
                </a:lnTo>
                <a:lnTo>
                  <a:pt x="492337" y="133350"/>
                </a:lnTo>
                <a:lnTo>
                  <a:pt x="558800" y="100203"/>
                </a:lnTo>
                <a:lnTo>
                  <a:pt x="491913" y="66675"/>
                </a:lnTo>
                <a:close/>
              </a:path>
            </a:pathLst>
          </a:custGeom>
          <a:solidFill>
            <a:srgbClr val="4642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9" name="object 109"/>
          <p:cNvSpPr txBox="1"/>
          <p:nvPr/>
        </p:nvSpPr>
        <p:spPr>
          <a:xfrm>
            <a:off x="1287780" y="3094291"/>
            <a:ext cx="1760220" cy="197485"/>
          </a:xfrm>
          <a:prstGeom prst="rect">
            <a:avLst/>
          </a:prstGeom>
        </p:spPr>
        <p:txBody>
          <a:bodyPr vert="horz" wrap="square" lIns="0" tIns="15875" rIns="0" bIns="0" rtlCol="0">
            <a:spAutoFit/>
          </a:bodyPr>
          <a:lstStyle/>
          <a:p>
            <a:pPr marL="0" marR="147320" lvl="0" indent="0" algn="r" defTabSz="914400" rtl="0" eaLnBrk="1" fontAlgn="auto" latinLnBrk="0" hangingPunct="1">
              <a:lnSpc>
                <a:spcPct val="100000"/>
              </a:lnSpc>
              <a:spcBef>
                <a:spcPts val="125"/>
              </a:spcBef>
              <a:spcAft>
                <a:spcPts val="0"/>
              </a:spcAft>
              <a:buClrTx/>
              <a:buSzTx/>
              <a:buFontTx/>
              <a:buNone/>
              <a:tabLst/>
              <a:defRPr/>
            </a:pPr>
            <a:r>
              <a:rPr kumimoji="0" sz="1100" b="1" i="0" u="none" strike="noStrike" kern="0" cap="none" spc="-50" normalizeH="0" baseline="0" noProof="0" dirty="0">
                <a:ln>
                  <a:noFill/>
                </a:ln>
                <a:solidFill>
                  <a:srgbClr val="FFFFFF"/>
                </a:solidFill>
                <a:effectLst/>
                <a:uLnTx/>
                <a:uFillTx/>
                <a:latin typeface="Arial"/>
                <a:ea typeface="+mn-ea"/>
                <a:cs typeface="Arial"/>
              </a:rPr>
              <a:t>u</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0" name="object 110"/>
          <p:cNvSpPr txBox="1"/>
          <p:nvPr/>
        </p:nvSpPr>
        <p:spPr>
          <a:xfrm>
            <a:off x="7763509" y="1895475"/>
            <a:ext cx="199390" cy="276225"/>
          </a:xfrm>
          <a:prstGeom prst="rect">
            <a:avLst/>
          </a:prstGeom>
          <a:solidFill>
            <a:srgbClr val="FC3B00"/>
          </a:solidFill>
        </p:spPr>
        <p:txBody>
          <a:bodyPr vert="horz" wrap="square" lIns="0" tIns="43815" rIns="0" bIns="0" rtlCol="0">
            <a:spAutoFit/>
          </a:bodyPr>
          <a:lstStyle/>
          <a:p>
            <a:pPr marL="71755" marR="0" lvl="0" indent="0" algn="l" defTabSz="914400" rtl="0" eaLnBrk="1" fontAlgn="auto" latinLnBrk="0" hangingPunct="1">
              <a:lnSpc>
                <a:spcPct val="100000"/>
              </a:lnSpc>
              <a:spcBef>
                <a:spcPts val="345"/>
              </a:spcBef>
              <a:spcAft>
                <a:spcPts val="0"/>
              </a:spcAft>
              <a:buClrTx/>
              <a:buSzTx/>
              <a:buFontTx/>
              <a:buNone/>
              <a:tabLst/>
              <a:defRPr/>
            </a:pPr>
            <a:r>
              <a:rPr kumimoji="0" sz="1100" b="1" i="0" u="none" strike="noStrike" kern="0" cap="none" spc="-50" normalizeH="0" baseline="0" noProof="0" dirty="0">
                <a:ln>
                  <a:noFill/>
                </a:ln>
                <a:solidFill>
                  <a:srgbClr val="FFFFFF"/>
                </a:solidFill>
                <a:effectLst/>
                <a:uLnTx/>
                <a:uFillTx/>
                <a:latin typeface="Arial"/>
                <a:ea typeface="+mn-ea"/>
                <a:cs typeface="Arial"/>
              </a:rPr>
              <a:t>u</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1" name="TextBox 110">
            <a:extLst>
              <a:ext uri="{FF2B5EF4-FFF2-40B4-BE49-F238E27FC236}">
                <a16:creationId xmlns:a16="http://schemas.microsoft.com/office/drawing/2014/main" id="{B8E5945C-D017-D6C6-6E86-7848D943628D}"/>
              </a:ext>
            </a:extLst>
          </p:cNvPr>
          <p:cNvSpPr txBox="1"/>
          <p:nvPr/>
        </p:nvSpPr>
        <p:spPr>
          <a:xfrm>
            <a:off x="263352" y="6165304"/>
            <a:ext cx="2808312" cy="646331"/>
          </a:xfrm>
          <a:prstGeom prst="rect">
            <a:avLst/>
          </a:prstGeom>
          <a:solidFill>
            <a:srgbClr val="FFFFFF"/>
          </a:solidFill>
        </p:spPr>
        <p:txBody>
          <a:bodyPr wrap="square" rtlCol="0">
            <a:spAutoFit/>
          </a:bodyPr>
          <a:lstStyle/>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6510" rIns="0" bIns="0" rtlCol="0">
            <a:spAutoFit/>
          </a:bodyPr>
          <a:lstStyle/>
          <a:p>
            <a:pPr marL="25400">
              <a:lnSpc>
                <a:spcPct val="100000"/>
              </a:lnSpc>
              <a:spcBef>
                <a:spcPts val="130"/>
              </a:spcBef>
            </a:pPr>
            <a:r>
              <a:rPr spc="-114" dirty="0"/>
              <a:t>Favorable</a:t>
            </a:r>
            <a:r>
              <a:rPr spc="-175" dirty="0"/>
              <a:t> </a:t>
            </a:r>
            <a:r>
              <a:rPr spc="-80" dirty="0"/>
              <a:t>toxicity</a:t>
            </a:r>
            <a:r>
              <a:rPr spc="-195" dirty="0"/>
              <a:t> </a:t>
            </a:r>
            <a:r>
              <a:rPr spc="-55" dirty="0"/>
              <a:t>profile</a:t>
            </a:r>
            <a:r>
              <a:rPr spc="-254" dirty="0"/>
              <a:t> </a:t>
            </a:r>
            <a:r>
              <a:rPr spc="-60" dirty="0"/>
              <a:t>compared</a:t>
            </a:r>
            <a:r>
              <a:rPr spc="-185" dirty="0"/>
              <a:t> </a:t>
            </a:r>
            <a:r>
              <a:rPr spc="-35" dirty="0"/>
              <a:t>to</a:t>
            </a:r>
            <a:r>
              <a:rPr spc="-150" dirty="0"/>
              <a:t> </a:t>
            </a:r>
            <a:r>
              <a:rPr i="1" spc="-125" dirty="0">
                <a:latin typeface="Arial"/>
                <a:cs typeface="Arial"/>
              </a:rPr>
              <a:t>ex</a:t>
            </a:r>
            <a:r>
              <a:rPr i="1" spc="-204" dirty="0">
                <a:latin typeface="Arial"/>
                <a:cs typeface="Arial"/>
              </a:rPr>
              <a:t> </a:t>
            </a:r>
            <a:r>
              <a:rPr i="1" spc="-145" dirty="0">
                <a:latin typeface="Arial"/>
                <a:cs typeface="Arial"/>
              </a:rPr>
              <a:t>vivo</a:t>
            </a:r>
            <a:r>
              <a:rPr i="1" spc="-240" dirty="0">
                <a:latin typeface="Arial"/>
                <a:cs typeface="Arial"/>
              </a:rPr>
              <a:t> </a:t>
            </a:r>
            <a:r>
              <a:rPr spc="-254" dirty="0"/>
              <a:t>CAR</a:t>
            </a:r>
            <a:r>
              <a:rPr spc="-195" dirty="0"/>
              <a:t> </a:t>
            </a:r>
            <a:r>
              <a:rPr spc="-385" dirty="0"/>
              <a:t>T</a:t>
            </a:r>
          </a:p>
        </p:txBody>
      </p:sp>
      <p:graphicFrame>
        <p:nvGraphicFramePr>
          <p:cNvPr id="3" name="object 3"/>
          <p:cNvGraphicFramePr>
            <a:graphicFrameLocks noGrp="1"/>
          </p:cNvGraphicFramePr>
          <p:nvPr/>
        </p:nvGraphicFramePr>
        <p:xfrm>
          <a:off x="442391" y="1835251"/>
          <a:ext cx="5760720" cy="1464310"/>
        </p:xfrm>
        <a:graphic>
          <a:graphicData uri="http://schemas.openxmlformats.org/drawingml/2006/table">
            <a:tbl>
              <a:tblPr firstRow="1" bandRow="1">
                <a:tableStyleId>{2D5ABB26-0587-4C30-8999-92F81FD0307C}</a:tableStyleId>
              </a:tblPr>
              <a:tblGrid>
                <a:gridCol w="2167890">
                  <a:extLst>
                    <a:ext uri="{9D8B030D-6E8A-4147-A177-3AD203B41FA5}">
                      <a16:colId xmlns:a16="http://schemas.microsoft.com/office/drawing/2014/main" val="20000"/>
                    </a:ext>
                  </a:extLst>
                </a:gridCol>
                <a:gridCol w="1577975">
                  <a:extLst>
                    <a:ext uri="{9D8B030D-6E8A-4147-A177-3AD203B41FA5}">
                      <a16:colId xmlns:a16="http://schemas.microsoft.com/office/drawing/2014/main" val="20001"/>
                    </a:ext>
                  </a:extLst>
                </a:gridCol>
                <a:gridCol w="2014855">
                  <a:extLst>
                    <a:ext uri="{9D8B030D-6E8A-4147-A177-3AD203B41FA5}">
                      <a16:colId xmlns:a16="http://schemas.microsoft.com/office/drawing/2014/main" val="20002"/>
                    </a:ext>
                  </a:extLst>
                </a:gridCol>
              </a:tblGrid>
              <a:tr h="323850">
                <a:tc>
                  <a:txBody>
                    <a:bodyPr/>
                    <a:lstStyle/>
                    <a:p>
                      <a:pPr marL="91440">
                        <a:lnSpc>
                          <a:spcPct val="100000"/>
                        </a:lnSpc>
                        <a:spcBef>
                          <a:spcPts val="330"/>
                        </a:spcBef>
                      </a:pPr>
                      <a:r>
                        <a:rPr sz="1400" b="1" spc="-135" dirty="0">
                          <a:solidFill>
                            <a:srgbClr val="FFFFFF"/>
                          </a:solidFill>
                          <a:latin typeface="Arial"/>
                          <a:cs typeface="Arial"/>
                        </a:rPr>
                        <a:t>TEAEs</a:t>
                      </a:r>
                      <a:r>
                        <a:rPr sz="1400" b="1" spc="-65" dirty="0">
                          <a:solidFill>
                            <a:srgbClr val="FFFFFF"/>
                          </a:solidFill>
                          <a:latin typeface="Arial"/>
                          <a:cs typeface="Arial"/>
                        </a:rPr>
                        <a:t> </a:t>
                      </a:r>
                      <a:r>
                        <a:rPr sz="1400" b="1" spc="-30" dirty="0">
                          <a:solidFill>
                            <a:srgbClr val="FFFFFF"/>
                          </a:solidFill>
                          <a:latin typeface="Arial"/>
                          <a:cs typeface="Arial"/>
                        </a:rPr>
                        <a:t>in</a:t>
                      </a:r>
                      <a:r>
                        <a:rPr sz="1400" b="1" spc="-80" dirty="0">
                          <a:solidFill>
                            <a:srgbClr val="FFFFFF"/>
                          </a:solidFill>
                          <a:latin typeface="Arial"/>
                          <a:cs typeface="Arial"/>
                        </a:rPr>
                        <a:t> </a:t>
                      </a:r>
                      <a:r>
                        <a:rPr sz="1400" b="1" spc="-50" dirty="0">
                          <a:solidFill>
                            <a:srgbClr val="FFFFFF"/>
                          </a:solidFill>
                          <a:latin typeface="Arial"/>
                          <a:cs typeface="Arial"/>
                        </a:rPr>
                        <a:t>&gt;1</a:t>
                      </a:r>
                      <a:r>
                        <a:rPr sz="1400" b="1" spc="-170" dirty="0">
                          <a:solidFill>
                            <a:srgbClr val="FFFFFF"/>
                          </a:solidFill>
                          <a:latin typeface="Arial"/>
                          <a:cs typeface="Arial"/>
                        </a:rPr>
                        <a:t> </a:t>
                      </a:r>
                      <a:r>
                        <a:rPr sz="1400" b="1" spc="-10" dirty="0">
                          <a:solidFill>
                            <a:srgbClr val="FFFFFF"/>
                          </a:solidFill>
                          <a:latin typeface="Arial"/>
                          <a:cs typeface="Arial"/>
                        </a:rPr>
                        <a:t>patient</a:t>
                      </a:r>
                      <a:endParaRPr sz="1400">
                        <a:latin typeface="Arial"/>
                        <a:cs typeface="Arial"/>
                      </a:endParaRPr>
                    </a:p>
                  </a:txBody>
                  <a:tcPr marL="0" marR="0" marT="41910" marB="0">
                    <a:lnR w="12700">
                      <a:solidFill>
                        <a:srgbClr val="FFFFFF"/>
                      </a:solidFill>
                      <a:prstDash val="solid"/>
                    </a:lnR>
                    <a:lnB w="38100">
                      <a:solidFill>
                        <a:srgbClr val="FFFFFF"/>
                      </a:solidFill>
                      <a:prstDash val="solid"/>
                    </a:lnB>
                    <a:solidFill>
                      <a:srgbClr val="4D08B1"/>
                    </a:solidFill>
                  </a:tcPr>
                </a:tc>
                <a:tc>
                  <a:txBody>
                    <a:bodyPr/>
                    <a:lstStyle/>
                    <a:p>
                      <a:pPr marL="11430" algn="ctr">
                        <a:lnSpc>
                          <a:spcPct val="100000"/>
                        </a:lnSpc>
                        <a:spcBef>
                          <a:spcPts val="330"/>
                        </a:spcBef>
                      </a:pPr>
                      <a:r>
                        <a:rPr sz="1400" b="1" spc="-35" dirty="0">
                          <a:solidFill>
                            <a:srgbClr val="FFFFFF"/>
                          </a:solidFill>
                          <a:latin typeface="Arial"/>
                          <a:cs typeface="Arial"/>
                        </a:rPr>
                        <a:t>Grade</a:t>
                      </a:r>
                      <a:r>
                        <a:rPr sz="1400" b="1" spc="-125" dirty="0">
                          <a:solidFill>
                            <a:srgbClr val="FFFFFF"/>
                          </a:solidFill>
                          <a:latin typeface="Arial"/>
                          <a:cs typeface="Arial"/>
                        </a:rPr>
                        <a:t> </a:t>
                      </a:r>
                      <a:r>
                        <a:rPr sz="1400" b="1" spc="-20" dirty="0">
                          <a:solidFill>
                            <a:srgbClr val="FFFFFF"/>
                          </a:solidFill>
                          <a:latin typeface="Arial"/>
                          <a:cs typeface="Arial"/>
                        </a:rPr>
                        <a:t>1-</a:t>
                      </a:r>
                      <a:r>
                        <a:rPr sz="1400" b="1" dirty="0">
                          <a:solidFill>
                            <a:srgbClr val="FFFFFF"/>
                          </a:solidFill>
                          <a:latin typeface="Arial"/>
                          <a:cs typeface="Arial"/>
                        </a:rPr>
                        <a:t>2,</a:t>
                      </a:r>
                      <a:r>
                        <a:rPr sz="1400" b="1" spc="-50" dirty="0">
                          <a:solidFill>
                            <a:srgbClr val="FFFFFF"/>
                          </a:solidFill>
                          <a:latin typeface="Arial"/>
                          <a:cs typeface="Arial"/>
                        </a:rPr>
                        <a:t> n</a:t>
                      </a:r>
                      <a:endParaRPr sz="1400">
                        <a:latin typeface="Arial"/>
                        <a:cs typeface="Arial"/>
                      </a:endParaRPr>
                    </a:p>
                  </a:txBody>
                  <a:tcPr marL="0" marR="0" marT="41910" marB="0">
                    <a:lnL w="12700">
                      <a:solidFill>
                        <a:srgbClr val="FFFFFF"/>
                      </a:solidFill>
                      <a:prstDash val="solid"/>
                    </a:lnL>
                    <a:lnR w="12700">
                      <a:solidFill>
                        <a:srgbClr val="FFFFFF"/>
                      </a:solidFill>
                      <a:prstDash val="solid"/>
                    </a:lnR>
                    <a:lnB w="38100">
                      <a:solidFill>
                        <a:srgbClr val="FFFFFF"/>
                      </a:solidFill>
                      <a:prstDash val="solid"/>
                    </a:lnB>
                    <a:solidFill>
                      <a:srgbClr val="4D08B1"/>
                    </a:solidFill>
                  </a:tcPr>
                </a:tc>
                <a:tc>
                  <a:txBody>
                    <a:bodyPr/>
                    <a:lstStyle/>
                    <a:p>
                      <a:pPr marL="11430" algn="ctr">
                        <a:lnSpc>
                          <a:spcPct val="100000"/>
                        </a:lnSpc>
                        <a:spcBef>
                          <a:spcPts val="330"/>
                        </a:spcBef>
                      </a:pPr>
                      <a:r>
                        <a:rPr sz="1400" b="1" spc="-45" dirty="0">
                          <a:solidFill>
                            <a:srgbClr val="FFFFFF"/>
                          </a:solidFill>
                          <a:latin typeface="Arial"/>
                          <a:cs typeface="Arial"/>
                        </a:rPr>
                        <a:t>Grade</a:t>
                      </a:r>
                      <a:r>
                        <a:rPr sz="1400" b="1" spc="-130" dirty="0">
                          <a:solidFill>
                            <a:srgbClr val="FFFFFF"/>
                          </a:solidFill>
                          <a:latin typeface="Arial"/>
                          <a:cs typeface="Arial"/>
                        </a:rPr>
                        <a:t> </a:t>
                      </a:r>
                      <a:r>
                        <a:rPr sz="1400" b="1" dirty="0">
                          <a:solidFill>
                            <a:srgbClr val="FFFFFF"/>
                          </a:solidFill>
                          <a:latin typeface="Arial"/>
                          <a:cs typeface="Arial"/>
                        </a:rPr>
                        <a:t>≥3,</a:t>
                      </a:r>
                      <a:r>
                        <a:rPr sz="1400" b="1" spc="-55" dirty="0">
                          <a:solidFill>
                            <a:srgbClr val="FFFFFF"/>
                          </a:solidFill>
                          <a:latin typeface="Arial"/>
                          <a:cs typeface="Arial"/>
                        </a:rPr>
                        <a:t> </a:t>
                      </a:r>
                      <a:r>
                        <a:rPr sz="1400" b="1" spc="-50" dirty="0">
                          <a:solidFill>
                            <a:srgbClr val="FFFFFF"/>
                          </a:solidFill>
                          <a:latin typeface="Arial"/>
                          <a:cs typeface="Arial"/>
                        </a:rPr>
                        <a:t>n</a:t>
                      </a:r>
                      <a:endParaRPr sz="1400">
                        <a:latin typeface="Arial"/>
                        <a:cs typeface="Arial"/>
                      </a:endParaRPr>
                    </a:p>
                  </a:txBody>
                  <a:tcPr marL="0" marR="0" marT="41910" marB="0">
                    <a:lnL w="12700">
                      <a:solidFill>
                        <a:srgbClr val="FFFFFF"/>
                      </a:solidFill>
                      <a:prstDash val="solid"/>
                    </a:lnL>
                    <a:lnB w="38100">
                      <a:solidFill>
                        <a:srgbClr val="FFFFFF"/>
                      </a:solidFill>
                      <a:prstDash val="solid"/>
                    </a:lnB>
                    <a:solidFill>
                      <a:srgbClr val="4D08B1"/>
                    </a:solidFill>
                  </a:tcPr>
                </a:tc>
                <a:extLst>
                  <a:ext uri="{0D108BD9-81ED-4DB2-BD59-A6C34878D82A}">
                    <a16:rowId xmlns:a16="http://schemas.microsoft.com/office/drawing/2014/main" val="10000"/>
                  </a:ext>
                </a:extLst>
              </a:tr>
              <a:tr h="285115">
                <a:tc>
                  <a:txBody>
                    <a:bodyPr/>
                    <a:lstStyle/>
                    <a:p>
                      <a:pPr marL="91440">
                        <a:lnSpc>
                          <a:spcPct val="100000"/>
                        </a:lnSpc>
                        <a:spcBef>
                          <a:spcPts val="180"/>
                        </a:spcBef>
                      </a:pPr>
                      <a:r>
                        <a:rPr sz="1400" spc="-25" dirty="0">
                          <a:solidFill>
                            <a:srgbClr val="464252"/>
                          </a:solidFill>
                          <a:latin typeface="Arial"/>
                          <a:cs typeface="Arial"/>
                        </a:rPr>
                        <a:t>IRR</a:t>
                      </a:r>
                      <a:endParaRPr sz="1400">
                        <a:latin typeface="Arial"/>
                        <a:cs typeface="Arial"/>
                      </a:endParaRPr>
                    </a:p>
                  </a:txBody>
                  <a:tcPr marL="0" marR="0" marT="22860" marB="0">
                    <a:lnR w="12700">
                      <a:solidFill>
                        <a:srgbClr val="FFFFFF"/>
                      </a:solidFill>
                      <a:prstDash val="solid"/>
                    </a:lnR>
                    <a:lnT w="38100">
                      <a:solidFill>
                        <a:srgbClr val="FFFFFF"/>
                      </a:solidFill>
                      <a:prstDash val="solid"/>
                    </a:lnT>
                    <a:lnB w="12700">
                      <a:solidFill>
                        <a:srgbClr val="FFFFFF"/>
                      </a:solidFill>
                      <a:prstDash val="solid"/>
                    </a:lnB>
                    <a:solidFill>
                      <a:srgbClr val="D0CCE3"/>
                    </a:solidFill>
                  </a:tcPr>
                </a:tc>
                <a:tc>
                  <a:txBody>
                    <a:bodyPr/>
                    <a:lstStyle/>
                    <a:p>
                      <a:pPr marL="6350" algn="ctr">
                        <a:lnSpc>
                          <a:spcPct val="100000"/>
                        </a:lnSpc>
                        <a:spcBef>
                          <a:spcPts val="180"/>
                        </a:spcBef>
                      </a:pPr>
                      <a:r>
                        <a:rPr sz="1400" spc="-50" dirty="0">
                          <a:solidFill>
                            <a:srgbClr val="464252"/>
                          </a:solidFill>
                          <a:latin typeface="Arial"/>
                          <a:cs typeface="Arial"/>
                        </a:rPr>
                        <a:t>2</a:t>
                      </a:r>
                      <a:endParaRPr sz="1400">
                        <a:latin typeface="Arial"/>
                        <a:cs typeface="Arial"/>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CCE3"/>
                    </a:solidFill>
                  </a:tcPr>
                </a:tc>
                <a:tc>
                  <a:txBody>
                    <a:bodyPr/>
                    <a:lstStyle/>
                    <a:p>
                      <a:pPr marL="5715" algn="ctr">
                        <a:lnSpc>
                          <a:spcPct val="100000"/>
                        </a:lnSpc>
                        <a:spcBef>
                          <a:spcPts val="180"/>
                        </a:spcBef>
                      </a:pPr>
                      <a:r>
                        <a:rPr sz="1400" spc="-25" dirty="0">
                          <a:solidFill>
                            <a:srgbClr val="464252"/>
                          </a:solidFill>
                          <a:latin typeface="Arial"/>
                          <a:cs typeface="Arial"/>
                        </a:rPr>
                        <a:t>1</a:t>
                      </a:r>
                      <a:r>
                        <a:rPr sz="1400" spc="-100" dirty="0">
                          <a:solidFill>
                            <a:srgbClr val="464252"/>
                          </a:solidFill>
                          <a:latin typeface="Arial"/>
                          <a:cs typeface="Arial"/>
                        </a:rPr>
                        <a:t> </a:t>
                      </a:r>
                      <a:r>
                        <a:rPr sz="1400" spc="-10" dirty="0">
                          <a:solidFill>
                            <a:srgbClr val="464252"/>
                          </a:solidFill>
                          <a:latin typeface="Arial"/>
                          <a:cs typeface="Arial"/>
                        </a:rPr>
                        <a:t>(DLT)</a:t>
                      </a:r>
                      <a:endParaRPr sz="1400">
                        <a:latin typeface="Arial"/>
                        <a:cs typeface="Arial"/>
                      </a:endParaRPr>
                    </a:p>
                  </a:txBody>
                  <a:tcPr marL="0" marR="0" marT="22860" marB="0">
                    <a:lnL w="12700">
                      <a:solidFill>
                        <a:srgbClr val="FFFFFF"/>
                      </a:solidFill>
                      <a:prstDash val="solid"/>
                    </a:lnL>
                    <a:lnT w="38100">
                      <a:solidFill>
                        <a:srgbClr val="FFFFFF"/>
                      </a:solidFill>
                      <a:prstDash val="solid"/>
                    </a:lnT>
                    <a:lnB w="12700">
                      <a:solidFill>
                        <a:srgbClr val="FFFFFF"/>
                      </a:solidFill>
                      <a:prstDash val="solid"/>
                    </a:lnB>
                    <a:solidFill>
                      <a:srgbClr val="D0CCE3"/>
                    </a:solidFill>
                  </a:tcPr>
                </a:tc>
                <a:extLst>
                  <a:ext uri="{0D108BD9-81ED-4DB2-BD59-A6C34878D82A}">
                    <a16:rowId xmlns:a16="http://schemas.microsoft.com/office/drawing/2014/main" val="10001"/>
                  </a:ext>
                </a:extLst>
              </a:tr>
              <a:tr h="285115">
                <a:tc>
                  <a:txBody>
                    <a:bodyPr/>
                    <a:lstStyle/>
                    <a:p>
                      <a:pPr marL="91440">
                        <a:lnSpc>
                          <a:spcPct val="100000"/>
                        </a:lnSpc>
                        <a:spcBef>
                          <a:spcPts val="185"/>
                        </a:spcBef>
                      </a:pPr>
                      <a:r>
                        <a:rPr sz="1400" spc="-10" dirty="0">
                          <a:solidFill>
                            <a:srgbClr val="464252"/>
                          </a:solidFill>
                          <a:latin typeface="Arial"/>
                          <a:cs typeface="Arial"/>
                        </a:rPr>
                        <a:t>Lymphocytosis</a:t>
                      </a:r>
                      <a:endParaRPr sz="1400">
                        <a:latin typeface="Arial"/>
                        <a:cs typeface="Arial"/>
                      </a:endParaRPr>
                    </a:p>
                  </a:txBody>
                  <a:tcPr marL="0" marR="0" marT="23495" marB="0">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6350" algn="ctr">
                        <a:lnSpc>
                          <a:spcPct val="100000"/>
                        </a:lnSpc>
                        <a:spcBef>
                          <a:spcPts val="185"/>
                        </a:spcBef>
                      </a:pPr>
                      <a:r>
                        <a:rPr sz="1400" spc="-50" dirty="0">
                          <a:solidFill>
                            <a:srgbClr val="464252"/>
                          </a:solidFill>
                          <a:latin typeface="Arial"/>
                          <a:cs typeface="Arial"/>
                        </a:rPr>
                        <a:t>1</a:t>
                      </a:r>
                      <a:endParaRPr sz="1400">
                        <a:latin typeface="Arial"/>
                        <a:cs typeface="Arial"/>
                      </a:endParaRPr>
                    </a:p>
                  </a:txBody>
                  <a:tcPr marL="0" marR="0" marT="23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9525" algn="ctr">
                        <a:lnSpc>
                          <a:spcPct val="100000"/>
                        </a:lnSpc>
                        <a:spcBef>
                          <a:spcPts val="185"/>
                        </a:spcBef>
                      </a:pPr>
                      <a:r>
                        <a:rPr sz="1400" spc="-50" dirty="0">
                          <a:solidFill>
                            <a:srgbClr val="464252"/>
                          </a:solidFill>
                          <a:latin typeface="Arial"/>
                          <a:cs typeface="Arial"/>
                        </a:rPr>
                        <a:t>1</a:t>
                      </a:r>
                      <a:endParaRPr sz="1400">
                        <a:latin typeface="Arial"/>
                        <a:cs typeface="Arial"/>
                      </a:endParaRPr>
                    </a:p>
                  </a:txBody>
                  <a:tcPr marL="0" marR="0" marT="23495" marB="0">
                    <a:lnL w="12700">
                      <a:solidFill>
                        <a:srgbClr val="FFFFFF"/>
                      </a:solidFill>
                      <a:prstDash val="solid"/>
                    </a:lnL>
                    <a:lnT w="12700">
                      <a:solidFill>
                        <a:srgbClr val="FFFFFF"/>
                      </a:solidFill>
                      <a:prstDash val="solid"/>
                    </a:lnT>
                    <a:lnB w="12700">
                      <a:solidFill>
                        <a:srgbClr val="FFFFFF"/>
                      </a:solidFill>
                      <a:prstDash val="solid"/>
                    </a:lnB>
                    <a:solidFill>
                      <a:srgbClr val="E9E7F1"/>
                    </a:solidFill>
                  </a:tcPr>
                </a:tc>
                <a:extLst>
                  <a:ext uri="{0D108BD9-81ED-4DB2-BD59-A6C34878D82A}">
                    <a16:rowId xmlns:a16="http://schemas.microsoft.com/office/drawing/2014/main" val="10002"/>
                  </a:ext>
                </a:extLst>
              </a:tr>
              <a:tr h="285115">
                <a:tc>
                  <a:txBody>
                    <a:bodyPr/>
                    <a:lstStyle/>
                    <a:p>
                      <a:pPr marL="91440">
                        <a:lnSpc>
                          <a:spcPct val="100000"/>
                        </a:lnSpc>
                        <a:spcBef>
                          <a:spcPts val="190"/>
                        </a:spcBef>
                      </a:pPr>
                      <a:r>
                        <a:rPr sz="1400" spc="-10" dirty="0">
                          <a:solidFill>
                            <a:srgbClr val="464252"/>
                          </a:solidFill>
                          <a:latin typeface="Arial"/>
                          <a:cs typeface="Arial"/>
                        </a:rPr>
                        <a:t>Hypomagnesemia</a:t>
                      </a:r>
                      <a:endParaRPr sz="1400">
                        <a:latin typeface="Arial"/>
                        <a:cs typeface="Arial"/>
                      </a:endParaRPr>
                    </a:p>
                  </a:txBody>
                  <a:tcPr marL="0" marR="0" marT="24130" marB="0">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6350" algn="ctr">
                        <a:lnSpc>
                          <a:spcPct val="100000"/>
                        </a:lnSpc>
                        <a:spcBef>
                          <a:spcPts val="190"/>
                        </a:spcBef>
                      </a:pPr>
                      <a:r>
                        <a:rPr sz="1400" spc="-50" dirty="0">
                          <a:solidFill>
                            <a:srgbClr val="464252"/>
                          </a:solidFill>
                          <a:latin typeface="Arial"/>
                          <a:cs typeface="Arial"/>
                        </a:rPr>
                        <a:t>2</a:t>
                      </a:r>
                      <a:endParaRPr sz="1400">
                        <a:latin typeface="Arial"/>
                        <a:cs typeface="Arial"/>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9525" algn="ctr">
                        <a:lnSpc>
                          <a:spcPct val="100000"/>
                        </a:lnSpc>
                        <a:spcBef>
                          <a:spcPts val="190"/>
                        </a:spcBef>
                      </a:pPr>
                      <a:r>
                        <a:rPr sz="1400" spc="-50" dirty="0">
                          <a:solidFill>
                            <a:srgbClr val="464252"/>
                          </a:solidFill>
                          <a:latin typeface="Arial"/>
                          <a:cs typeface="Arial"/>
                        </a:rPr>
                        <a:t>0</a:t>
                      </a:r>
                      <a:endParaRPr sz="1400">
                        <a:latin typeface="Arial"/>
                        <a:cs typeface="Arial"/>
                      </a:endParaRPr>
                    </a:p>
                  </a:txBody>
                  <a:tcPr marL="0" marR="0" marT="24130" marB="0">
                    <a:lnL w="12700">
                      <a:solidFill>
                        <a:srgbClr val="FFFFFF"/>
                      </a:solidFill>
                      <a:prstDash val="solid"/>
                    </a:lnL>
                    <a:lnT w="12700">
                      <a:solidFill>
                        <a:srgbClr val="FFFFFF"/>
                      </a:solidFill>
                      <a:prstDash val="solid"/>
                    </a:lnT>
                    <a:lnB w="12700">
                      <a:solidFill>
                        <a:srgbClr val="FFFFFF"/>
                      </a:solidFill>
                      <a:prstDash val="solid"/>
                    </a:lnB>
                    <a:solidFill>
                      <a:srgbClr val="D0CCE3"/>
                    </a:solidFill>
                  </a:tcPr>
                </a:tc>
                <a:extLst>
                  <a:ext uri="{0D108BD9-81ED-4DB2-BD59-A6C34878D82A}">
                    <a16:rowId xmlns:a16="http://schemas.microsoft.com/office/drawing/2014/main" val="10003"/>
                  </a:ext>
                </a:extLst>
              </a:tr>
              <a:tr h="285115">
                <a:tc>
                  <a:txBody>
                    <a:bodyPr/>
                    <a:lstStyle/>
                    <a:p>
                      <a:pPr marL="91440">
                        <a:lnSpc>
                          <a:spcPct val="100000"/>
                        </a:lnSpc>
                        <a:spcBef>
                          <a:spcPts val="190"/>
                        </a:spcBef>
                      </a:pPr>
                      <a:r>
                        <a:rPr sz="1400" spc="-10" dirty="0">
                          <a:solidFill>
                            <a:srgbClr val="464252"/>
                          </a:solidFill>
                          <a:latin typeface="Arial"/>
                          <a:cs typeface="Arial"/>
                        </a:rPr>
                        <a:t>Hypokalemia</a:t>
                      </a:r>
                      <a:endParaRPr sz="1400">
                        <a:latin typeface="Arial"/>
                        <a:cs typeface="Arial"/>
                      </a:endParaRPr>
                    </a:p>
                  </a:txBody>
                  <a:tcPr marL="0" marR="0" marT="24130" marB="0">
                    <a:lnR w="12700">
                      <a:solidFill>
                        <a:srgbClr val="FFFFFF"/>
                      </a:solidFill>
                      <a:prstDash val="solid"/>
                    </a:lnR>
                    <a:lnT w="12700">
                      <a:solidFill>
                        <a:srgbClr val="FFFFFF"/>
                      </a:solidFill>
                      <a:prstDash val="solid"/>
                    </a:lnT>
                    <a:solidFill>
                      <a:srgbClr val="E9E7F1"/>
                    </a:solidFill>
                  </a:tcPr>
                </a:tc>
                <a:tc>
                  <a:txBody>
                    <a:bodyPr/>
                    <a:lstStyle/>
                    <a:p>
                      <a:pPr marL="6350" algn="ctr">
                        <a:lnSpc>
                          <a:spcPct val="100000"/>
                        </a:lnSpc>
                        <a:spcBef>
                          <a:spcPts val="190"/>
                        </a:spcBef>
                      </a:pPr>
                      <a:r>
                        <a:rPr sz="1400" spc="-50" dirty="0">
                          <a:solidFill>
                            <a:srgbClr val="464252"/>
                          </a:solidFill>
                          <a:latin typeface="Arial"/>
                          <a:cs typeface="Arial"/>
                        </a:rPr>
                        <a:t>2</a:t>
                      </a:r>
                      <a:endParaRPr sz="1400">
                        <a:latin typeface="Arial"/>
                        <a:cs typeface="Arial"/>
                      </a:endParaRPr>
                    </a:p>
                  </a:txBody>
                  <a:tcPr marL="0" marR="0" marT="24130" marB="0">
                    <a:lnL w="12700">
                      <a:solidFill>
                        <a:srgbClr val="FFFFFF"/>
                      </a:solidFill>
                      <a:prstDash val="solid"/>
                    </a:lnL>
                    <a:lnR w="12700">
                      <a:solidFill>
                        <a:srgbClr val="FFFFFF"/>
                      </a:solidFill>
                      <a:prstDash val="solid"/>
                    </a:lnR>
                    <a:lnT w="12700">
                      <a:solidFill>
                        <a:srgbClr val="FFFFFF"/>
                      </a:solidFill>
                      <a:prstDash val="solid"/>
                    </a:lnT>
                    <a:solidFill>
                      <a:srgbClr val="E9E7F1"/>
                    </a:solidFill>
                  </a:tcPr>
                </a:tc>
                <a:tc>
                  <a:txBody>
                    <a:bodyPr/>
                    <a:lstStyle/>
                    <a:p>
                      <a:pPr marL="9525" algn="ctr">
                        <a:lnSpc>
                          <a:spcPct val="100000"/>
                        </a:lnSpc>
                        <a:spcBef>
                          <a:spcPts val="190"/>
                        </a:spcBef>
                      </a:pPr>
                      <a:r>
                        <a:rPr sz="1400" spc="-50" dirty="0">
                          <a:solidFill>
                            <a:srgbClr val="464252"/>
                          </a:solidFill>
                          <a:latin typeface="Arial"/>
                          <a:cs typeface="Arial"/>
                        </a:rPr>
                        <a:t>0</a:t>
                      </a:r>
                      <a:endParaRPr sz="1400">
                        <a:latin typeface="Arial"/>
                        <a:cs typeface="Arial"/>
                      </a:endParaRPr>
                    </a:p>
                  </a:txBody>
                  <a:tcPr marL="0" marR="0" marT="24130" marB="0">
                    <a:lnL w="12700">
                      <a:solidFill>
                        <a:srgbClr val="FFFFFF"/>
                      </a:solidFill>
                      <a:prstDash val="solid"/>
                    </a:lnL>
                    <a:lnT w="12700">
                      <a:solidFill>
                        <a:srgbClr val="FFFFFF"/>
                      </a:solidFill>
                      <a:prstDash val="solid"/>
                    </a:lnT>
                    <a:solidFill>
                      <a:srgbClr val="E9E7F1"/>
                    </a:solidFill>
                  </a:tcPr>
                </a:tc>
                <a:extLst>
                  <a:ext uri="{0D108BD9-81ED-4DB2-BD59-A6C34878D82A}">
                    <a16:rowId xmlns:a16="http://schemas.microsoft.com/office/drawing/2014/main" val="10004"/>
                  </a:ext>
                </a:extLst>
              </a:tr>
            </a:tbl>
          </a:graphicData>
        </a:graphic>
      </p:graphicFrame>
      <p:sp>
        <p:nvSpPr>
          <p:cNvPr id="4" name="object 4"/>
          <p:cNvSpPr txBox="1"/>
          <p:nvPr/>
        </p:nvSpPr>
        <p:spPr>
          <a:xfrm>
            <a:off x="436244" y="5920104"/>
            <a:ext cx="5785485" cy="15113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800" b="0" i="0" u="none" strike="noStrike" kern="0" cap="none" spc="-60" normalizeH="0" baseline="0" noProof="0" dirty="0">
                <a:ln>
                  <a:noFill/>
                </a:ln>
                <a:solidFill>
                  <a:srgbClr val="464252"/>
                </a:solidFill>
                <a:effectLst/>
                <a:uLnTx/>
                <a:uFillTx/>
                <a:latin typeface="Arial"/>
                <a:ea typeface="+mn-ea"/>
                <a:cs typeface="Arial"/>
              </a:rPr>
              <a:t>CAR,</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chimeric</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antigen </a:t>
            </a:r>
            <a:r>
              <a:rPr kumimoji="0" sz="800" b="0" i="0" u="none" strike="noStrike" kern="0" cap="none" spc="0" normalizeH="0" baseline="0" noProof="0" dirty="0">
                <a:ln>
                  <a:noFill/>
                </a:ln>
                <a:solidFill>
                  <a:srgbClr val="464252"/>
                </a:solidFill>
                <a:effectLst/>
                <a:uLnTx/>
                <a:uFillTx/>
                <a:latin typeface="Arial"/>
                <a:ea typeface="+mn-ea"/>
                <a:cs typeface="Arial"/>
              </a:rPr>
              <a:t>receptor;</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50" normalizeH="0" baseline="0" noProof="0" dirty="0">
                <a:ln>
                  <a:noFill/>
                </a:ln>
                <a:solidFill>
                  <a:srgbClr val="464252"/>
                </a:solidFill>
                <a:effectLst/>
                <a:uLnTx/>
                <a:uFillTx/>
                <a:latin typeface="Arial"/>
                <a:ea typeface="+mn-ea"/>
                <a:cs typeface="Arial"/>
              </a:rPr>
              <a:t>DLT,</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20" normalizeH="0" baseline="0" noProof="0" dirty="0">
                <a:ln>
                  <a:noFill/>
                </a:ln>
                <a:solidFill>
                  <a:srgbClr val="464252"/>
                </a:solidFill>
                <a:effectLst/>
                <a:uLnTx/>
                <a:uFillTx/>
                <a:latin typeface="Arial"/>
                <a:ea typeface="+mn-ea"/>
                <a:cs typeface="Arial"/>
              </a:rPr>
              <a:t>dose-</a:t>
            </a:r>
            <a:r>
              <a:rPr kumimoji="0" sz="800" b="0" i="0" u="none" strike="noStrike" kern="0" cap="none" spc="0" normalizeH="0" baseline="0" noProof="0" dirty="0">
                <a:ln>
                  <a:noFill/>
                </a:ln>
                <a:solidFill>
                  <a:srgbClr val="464252"/>
                </a:solidFill>
                <a:effectLst/>
                <a:uLnTx/>
                <a:uFillTx/>
                <a:latin typeface="Arial"/>
                <a:ea typeface="+mn-ea"/>
                <a:cs typeface="Arial"/>
              </a:rPr>
              <a:t>limiting</a:t>
            </a:r>
            <a:r>
              <a:rPr kumimoji="0" sz="800" b="0" i="0" u="none" strike="noStrike" kern="0" cap="none" spc="-5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toxicity;</a:t>
            </a:r>
            <a:r>
              <a:rPr kumimoji="0" sz="800" b="0" i="0" u="none" strike="noStrike" kern="0" cap="none" spc="-35" normalizeH="0" baseline="0" noProof="0" dirty="0">
                <a:ln>
                  <a:noFill/>
                </a:ln>
                <a:solidFill>
                  <a:srgbClr val="464252"/>
                </a:solidFill>
                <a:effectLst/>
                <a:uLnTx/>
                <a:uFillTx/>
                <a:latin typeface="Arial"/>
                <a:ea typeface="+mn-ea"/>
                <a:cs typeface="Arial"/>
              </a:rPr>
              <a:t> </a:t>
            </a:r>
            <a:r>
              <a:rPr kumimoji="0" sz="800" b="0" i="0" u="none" strike="noStrike" kern="0" cap="none" spc="-55" normalizeH="0" baseline="0" noProof="0" dirty="0">
                <a:ln>
                  <a:noFill/>
                </a:ln>
                <a:solidFill>
                  <a:srgbClr val="464252"/>
                </a:solidFill>
                <a:effectLst/>
                <a:uLnTx/>
                <a:uFillTx/>
                <a:latin typeface="Arial"/>
                <a:ea typeface="+mn-ea"/>
                <a:cs typeface="Arial"/>
              </a:rPr>
              <a:t>IRR,</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infusion-related</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reaction;</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70" normalizeH="0" baseline="0" noProof="0" dirty="0">
                <a:ln>
                  <a:noFill/>
                </a:ln>
                <a:solidFill>
                  <a:srgbClr val="464252"/>
                </a:solidFill>
                <a:effectLst/>
                <a:uLnTx/>
                <a:uFillTx/>
                <a:latin typeface="Arial"/>
                <a:ea typeface="+mn-ea"/>
                <a:cs typeface="Arial"/>
              </a:rPr>
              <a:t>TEAE,</a:t>
            </a:r>
            <a:r>
              <a:rPr kumimoji="0" sz="800" b="0" i="0" u="none" strike="noStrike" kern="0" cap="none" spc="-30" normalizeH="0" baseline="0" noProof="0" dirty="0">
                <a:ln>
                  <a:noFill/>
                </a:ln>
                <a:solidFill>
                  <a:srgbClr val="464252"/>
                </a:solidFill>
                <a:effectLst/>
                <a:uLnTx/>
                <a:uFillTx/>
                <a:latin typeface="Arial"/>
                <a:ea typeface="+mn-ea"/>
                <a:cs typeface="Arial"/>
              </a:rPr>
              <a:t> </a:t>
            </a:r>
            <a:r>
              <a:rPr kumimoji="0" sz="800" b="0" i="0" u="none" strike="noStrike" kern="0" cap="none" spc="0" normalizeH="0" baseline="0" noProof="0" dirty="0">
                <a:ln>
                  <a:noFill/>
                </a:ln>
                <a:solidFill>
                  <a:srgbClr val="464252"/>
                </a:solidFill>
                <a:effectLst/>
                <a:uLnTx/>
                <a:uFillTx/>
                <a:latin typeface="Arial"/>
                <a:ea typeface="+mn-ea"/>
                <a:cs typeface="Arial"/>
              </a:rPr>
              <a:t>treatment-</a:t>
            </a:r>
            <a:r>
              <a:rPr kumimoji="0" sz="800" b="0" i="0" u="none" strike="noStrike" kern="0" cap="none" spc="-20" normalizeH="0" baseline="0" noProof="0" dirty="0">
                <a:ln>
                  <a:noFill/>
                </a:ln>
                <a:solidFill>
                  <a:srgbClr val="464252"/>
                </a:solidFill>
                <a:effectLst/>
                <a:uLnTx/>
                <a:uFillTx/>
                <a:latin typeface="Arial"/>
                <a:ea typeface="+mn-ea"/>
                <a:cs typeface="Arial"/>
              </a:rPr>
              <a:t>emergent</a:t>
            </a:r>
            <a:r>
              <a:rPr kumimoji="0" sz="800" b="0" i="0" u="none" strike="noStrike" kern="0" cap="none" spc="-75" normalizeH="0" baseline="0" noProof="0" dirty="0">
                <a:ln>
                  <a:noFill/>
                </a:ln>
                <a:solidFill>
                  <a:srgbClr val="464252"/>
                </a:solidFill>
                <a:effectLst/>
                <a:uLnTx/>
                <a:uFillTx/>
                <a:latin typeface="Arial"/>
                <a:ea typeface="+mn-ea"/>
                <a:cs typeface="Arial"/>
              </a:rPr>
              <a:t> </a:t>
            </a:r>
            <a:r>
              <a:rPr kumimoji="0" sz="800" b="0" i="0" u="none" strike="noStrike" kern="0" cap="none" spc="-25" normalizeH="0" baseline="0" noProof="0" dirty="0">
                <a:ln>
                  <a:noFill/>
                </a:ln>
                <a:solidFill>
                  <a:srgbClr val="464252"/>
                </a:solidFill>
                <a:effectLst/>
                <a:uLnTx/>
                <a:uFillTx/>
                <a:latin typeface="Arial"/>
                <a:ea typeface="+mn-ea"/>
                <a:cs typeface="Arial"/>
              </a:rPr>
              <a:t>adverse</a:t>
            </a:r>
            <a:r>
              <a:rPr kumimoji="0" sz="800" b="0" i="0" u="none" strike="noStrike" kern="0" cap="none" spc="5" normalizeH="0" baseline="0" noProof="0" dirty="0">
                <a:ln>
                  <a:noFill/>
                </a:ln>
                <a:solidFill>
                  <a:srgbClr val="464252"/>
                </a:solidFill>
                <a:effectLst/>
                <a:uLnTx/>
                <a:uFillTx/>
                <a:latin typeface="Arial"/>
                <a:ea typeface="+mn-ea"/>
                <a:cs typeface="Arial"/>
              </a:rPr>
              <a:t> </a:t>
            </a:r>
            <a:r>
              <a:rPr kumimoji="0" sz="800" b="0" i="0" u="none" strike="noStrike" kern="0" cap="none" spc="-10" normalizeH="0" baseline="0" noProof="0" dirty="0">
                <a:ln>
                  <a:noFill/>
                </a:ln>
                <a:solidFill>
                  <a:srgbClr val="464252"/>
                </a:solidFill>
                <a:effectLst/>
                <a:uLnTx/>
                <a:uFillTx/>
                <a:latin typeface="Arial"/>
                <a:ea typeface="+mn-ea"/>
                <a:cs typeface="Arial"/>
              </a:rPr>
              <a:t>event.</a:t>
            </a:r>
            <a:endParaRPr kumimoji="0" sz="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 name="object 5"/>
          <p:cNvSpPr txBox="1"/>
          <p:nvPr/>
        </p:nvSpPr>
        <p:spPr>
          <a:xfrm>
            <a:off x="419734" y="1052194"/>
            <a:ext cx="10854690" cy="640715"/>
          </a:xfrm>
          <a:prstGeom prst="rect">
            <a:avLst/>
          </a:prstGeom>
        </p:spPr>
        <p:txBody>
          <a:bodyPr vert="horz" wrap="square" lIns="0" tIns="16510" rIns="0" bIns="0" rtlCol="0">
            <a:spAutoFit/>
          </a:bodyPr>
          <a:lstStyle/>
          <a:p>
            <a:pPr marL="240665" marR="0" lvl="0" indent="-227965" algn="l" defTabSz="914400" rtl="0" eaLnBrk="1" fontAlgn="auto" latinLnBrk="0" hangingPunct="1">
              <a:lnSpc>
                <a:spcPct val="100000"/>
              </a:lnSpc>
              <a:spcBef>
                <a:spcPts val="130"/>
              </a:spcBef>
              <a:spcAft>
                <a:spcPts val="0"/>
              </a:spcAft>
              <a:buClrTx/>
              <a:buSzTx/>
              <a:buFont typeface="Wingdings"/>
              <a:buChar char=""/>
              <a:tabLst>
                <a:tab pos="240665" algn="l"/>
              </a:tabLst>
              <a:defRPr/>
            </a:pPr>
            <a:r>
              <a:rPr kumimoji="0" sz="2000" b="0" i="0" u="none" strike="noStrike" kern="0" cap="none" spc="-10" normalizeH="0" baseline="0" noProof="0" dirty="0">
                <a:ln>
                  <a:noFill/>
                </a:ln>
                <a:solidFill>
                  <a:srgbClr val="464252"/>
                </a:solidFill>
                <a:effectLst/>
                <a:uLnTx/>
                <a:uFillTx/>
                <a:latin typeface="Arial"/>
                <a:ea typeface="+mn-ea"/>
                <a:cs typeface="Arial"/>
              </a:rPr>
              <a:t>Minimal</a:t>
            </a:r>
            <a:r>
              <a:rPr kumimoji="0" sz="2000" b="0" i="0" u="none" strike="noStrike" kern="0" cap="none" spc="-85" normalizeH="0" baseline="0" noProof="0" dirty="0">
                <a:ln>
                  <a:noFill/>
                </a:ln>
                <a:solidFill>
                  <a:srgbClr val="464252"/>
                </a:solidFill>
                <a:effectLst/>
                <a:uLnTx/>
                <a:uFillTx/>
                <a:latin typeface="Arial"/>
                <a:ea typeface="+mn-ea"/>
                <a:cs typeface="Arial"/>
              </a:rPr>
              <a:t> </a:t>
            </a:r>
            <a:r>
              <a:rPr kumimoji="0" sz="2000" b="0" i="0" u="none" strike="noStrike" kern="0" cap="none" spc="-40" normalizeH="0" baseline="0" noProof="0" dirty="0">
                <a:ln>
                  <a:noFill/>
                </a:ln>
                <a:solidFill>
                  <a:srgbClr val="464252"/>
                </a:solidFill>
                <a:effectLst/>
                <a:uLnTx/>
                <a:uFillTx/>
                <a:latin typeface="Arial"/>
                <a:ea typeface="+mn-ea"/>
                <a:cs typeface="Arial"/>
              </a:rPr>
              <a:t>events</a:t>
            </a:r>
            <a:r>
              <a:rPr kumimoji="0" sz="2000" b="0" i="0" u="none" strike="noStrike" kern="0" cap="none" spc="-165"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of</a:t>
            </a:r>
            <a:r>
              <a:rPr kumimoji="0" sz="2000" b="0" i="0" u="none" strike="noStrike" kern="0" cap="none" spc="-165"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cytopenia;</a:t>
            </a:r>
            <a:r>
              <a:rPr kumimoji="0" sz="2000" b="0" i="0" u="none" strike="noStrike" kern="0" cap="none" spc="-135" normalizeH="0" baseline="0" noProof="0" dirty="0">
                <a:ln>
                  <a:noFill/>
                </a:ln>
                <a:solidFill>
                  <a:srgbClr val="464252"/>
                </a:solidFill>
                <a:effectLst/>
                <a:uLnTx/>
                <a:uFillTx/>
                <a:latin typeface="Arial"/>
                <a:ea typeface="+mn-ea"/>
                <a:cs typeface="Arial"/>
              </a:rPr>
              <a:t> </a:t>
            </a:r>
            <a:r>
              <a:rPr kumimoji="0" sz="2000" b="0" i="0" u="none" strike="noStrike" kern="0" cap="none" spc="-30" normalizeH="0" baseline="0" noProof="0" dirty="0">
                <a:ln>
                  <a:noFill/>
                </a:ln>
                <a:solidFill>
                  <a:srgbClr val="464252"/>
                </a:solidFill>
                <a:effectLst/>
                <a:uLnTx/>
                <a:uFillTx/>
                <a:latin typeface="Arial"/>
                <a:ea typeface="+mn-ea"/>
                <a:cs typeface="Arial"/>
              </a:rPr>
              <a:t>only</a:t>
            </a:r>
            <a:r>
              <a:rPr kumimoji="0" sz="2000" b="0" i="0" u="none" strike="noStrike" kern="0" cap="none" spc="-100" normalizeH="0" baseline="0" noProof="0" dirty="0">
                <a:ln>
                  <a:noFill/>
                </a:ln>
                <a:solidFill>
                  <a:srgbClr val="464252"/>
                </a:solidFill>
                <a:effectLst/>
                <a:uLnTx/>
                <a:uFillTx/>
                <a:latin typeface="Arial"/>
                <a:ea typeface="+mn-ea"/>
                <a:cs typeface="Arial"/>
              </a:rPr>
              <a:t> </a:t>
            </a:r>
            <a:r>
              <a:rPr kumimoji="0" sz="2000" b="0" i="0" u="none" strike="noStrike" kern="0" cap="none" spc="-40" normalizeH="0" baseline="0" noProof="0" dirty="0">
                <a:ln>
                  <a:noFill/>
                </a:ln>
                <a:solidFill>
                  <a:srgbClr val="464252"/>
                </a:solidFill>
                <a:effectLst/>
                <a:uLnTx/>
                <a:uFillTx/>
                <a:latin typeface="Arial"/>
                <a:ea typeface="+mn-ea"/>
                <a:cs typeface="Arial"/>
              </a:rPr>
              <a:t>1</a:t>
            </a:r>
            <a:r>
              <a:rPr kumimoji="0" sz="2000" b="0" i="0" u="none" strike="noStrike" kern="0" cap="none" spc="-185" normalizeH="0" baseline="0" noProof="0" dirty="0">
                <a:ln>
                  <a:noFill/>
                </a:ln>
                <a:solidFill>
                  <a:srgbClr val="464252"/>
                </a:solidFill>
                <a:effectLst/>
                <a:uLnTx/>
                <a:uFillTx/>
                <a:latin typeface="Arial"/>
                <a:ea typeface="+mn-ea"/>
                <a:cs typeface="Arial"/>
              </a:rPr>
              <a:t> </a:t>
            </a:r>
            <a:r>
              <a:rPr kumimoji="0" sz="2000" b="0" i="0" u="none" strike="noStrike" kern="0" cap="none" spc="-35" normalizeH="0" baseline="0" noProof="0" dirty="0">
                <a:ln>
                  <a:noFill/>
                </a:ln>
                <a:solidFill>
                  <a:srgbClr val="464252"/>
                </a:solidFill>
                <a:effectLst/>
                <a:uLnTx/>
                <a:uFillTx/>
                <a:latin typeface="Arial"/>
                <a:ea typeface="+mn-ea"/>
                <a:cs typeface="Arial"/>
              </a:rPr>
              <a:t>case</a:t>
            </a:r>
            <a:r>
              <a:rPr kumimoji="0" sz="2000" b="0" i="0" u="none" strike="noStrike" kern="0" cap="none" spc="-100"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of</a:t>
            </a:r>
            <a:r>
              <a:rPr kumimoji="0" sz="2000" b="0" i="0" u="none" strike="noStrike" kern="0" cap="none" spc="-85" normalizeH="0" baseline="0" noProof="0" dirty="0">
                <a:ln>
                  <a:noFill/>
                </a:ln>
                <a:solidFill>
                  <a:srgbClr val="464252"/>
                </a:solidFill>
                <a:effectLst/>
                <a:uLnTx/>
                <a:uFillTx/>
                <a:latin typeface="Arial"/>
                <a:ea typeface="+mn-ea"/>
                <a:cs typeface="Arial"/>
              </a:rPr>
              <a:t> </a:t>
            </a:r>
            <a:r>
              <a:rPr kumimoji="0" sz="2000" b="0" i="0" u="none" strike="noStrike" kern="0" cap="none" spc="-70" normalizeH="0" baseline="0" noProof="0" dirty="0">
                <a:ln>
                  <a:noFill/>
                </a:ln>
                <a:solidFill>
                  <a:srgbClr val="464252"/>
                </a:solidFill>
                <a:effectLst/>
                <a:uLnTx/>
                <a:uFillTx/>
                <a:latin typeface="Arial"/>
                <a:ea typeface="+mn-ea"/>
                <a:cs typeface="Arial"/>
              </a:rPr>
              <a:t>Grade</a:t>
            </a:r>
            <a:r>
              <a:rPr kumimoji="0" sz="2000" b="0" i="0" u="none" strike="noStrike" kern="0" cap="none" spc="-95" normalizeH="0" baseline="0" noProof="0" dirty="0">
                <a:ln>
                  <a:noFill/>
                </a:ln>
                <a:solidFill>
                  <a:srgbClr val="464252"/>
                </a:solidFill>
                <a:effectLst/>
                <a:uLnTx/>
                <a:uFillTx/>
                <a:latin typeface="Arial"/>
                <a:ea typeface="+mn-ea"/>
                <a:cs typeface="Arial"/>
              </a:rPr>
              <a:t> </a:t>
            </a:r>
            <a:r>
              <a:rPr kumimoji="0" sz="2000" b="0" i="0" u="none" strike="noStrike" kern="0" cap="none" spc="-40" normalizeH="0" baseline="0" noProof="0" dirty="0">
                <a:ln>
                  <a:noFill/>
                </a:ln>
                <a:solidFill>
                  <a:srgbClr val="464252"/>
                </a:solidFill>
                <a:effectLst/>
                <a:uLnTx/>
                <a:uFillTx/>
                <a:latin typeface="Arial"/>
                <a:ea typeface="+mn-ea"/>
                <a:cs typeface="Arial"/>
              </a:rPr>
              <a:t>4</a:t>
            </a:r>
            <a:r>
              <a:rPr kumimoji="0" sz="2000" b="0" i="0" u="none" strike="noStrike" kern="0" cap="none" spc="-19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(transient</a:t>
            </a:r>
            <a:r>
              <a:rPr kumimoji="0" sz="2000" b="0" i="0" u="none" strike="noStrike" kern="0" cap="none" spc="-135" normalizeH="0" baseline="0" noProof="0" dirty="0">
                <a:ln>
                  <a:noFill/>
                </a:ln>
                <a:solidFill>
                  <a:srgbClr val="464252"/>
                </a:solidFill>
                <a:effectLst/>
                <a:uLnTx/>
                <a:uFillTx/>
                <a:latin typeface="Arial"/>
                <a:ea typeface="+mn-ea"/>
                <a:cs typeface="Arial"/>
              </a:rPr>
              <a:t> </a:t>
            </a:r>
            <a:r>
              <a:rPr kumimoji="0" sz="2000" b="0" i="0" u="none" strike="noStrike" kern="0" cap="none" spc="-25" normalizeH="0" baseline="0" noProof="0" dirty="0">
                <a:ln>
                  <a:noFill/>
                </a:ln>
                <a:solidFill>
                  <a:srgbClr val="464252"/>
                </a:solidFill>
                <a:effectLst/>
                <a:uLnTx/>
                <a:uFillTx/>
                <a:latin typeface="Arial"/>
                <a:ea typeface="+mn-ea"/>
                <a:cs typeface="Arial"/>
              </a:rPr>
              <a:t>neutropenia</a:t>
            </a:r>
            <a:r>
              <a:rPr kumimoji="0" sz="2000" b="0" i="0" u="none" strike="noStrike" kern="0" cap="none" spc="-10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related</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to</a:t>
            </a:r>
            <a:r>
              <a:rPr kumimoji="0" sz="2000" b="0" i="0" u="none" strike="noStrike" kern="0" cap="none" spc="-15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margination)</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a:p>
            <a:pPr marL="240665" marR="0" lvl="0" indent="-227965" algn="l" defTabSz="914400" rtl="0" eaLnBrk="1" fontAlgn="auto" latinLnBrk="0" hangingPunct="1">
              <a:lnSpc>
                <a:spcPct val="100000"/>
              </a:lnSpc>
              <a:spcBef>
                <a:spcPts val="5"/>
              </a:spcBef>
              <a:spcAft>
                <a:spcPts val="0"/>
              </a:spcAft>
              <a:buClrTx/>
              <a:buSzTx/>
              <a:buFont typeface="Wingdings"/>
              <a:buChar char=""/>
              <a:tabLst>
                <a:tab pos="240665" algn="l"/>
              </a:tabLst>
              <a:defRPr/>
            </a:pPr>
            <a:r>
              <a:rPr kumimoji="0" sz="2000" b="0" i="0" u="none" strike="noStrike" kern="0" cap="none" spc="-40" normalizeH="0" baseline="0" noProof="0" dirty="0">
                <a:ln>
                  <a:noFill/>
                </a:ln>
                <a:solidFill>
                  <a:srgbClr val="464252"/>
                </a:solidFill>
                <a:effectLst/>
                <a:uLnTx/>
                <a:uFillTx/>
                <a:latin typeface="Arial"/>
                <a:ea typeface="+mn-ea"/>
                <a:cs typeface="Arial"/>
              </a:rPr>
              <a:t>Markedly</a:t>
            </a:r>
            <a:r>
              <a:rPr kumimoji="0" sz="2000" b="0" i="0" u="none" strike="noStrike" kern="0" cap="none" spc="-180" normalizeH="0" baseline="0" noProof="0" dirty="0">
                <a:ln>
                  <a:noFill/>
                </a:ln>
                <a:solidFill>
                  <a:srgbClr val="464252"/>
                </a:solidFill>
                <a:effectLst/>
                <a:uLnTx/>
                <a:uFillTx/>
                <a:latin typeface="Arial"/>
                <a:ea typeface="+mn-ea"/>
                <a:cs typeface="Arial"/>
              </a:rPr>
              <a:t> </a:t>
            </a:r>
            <a:r>
              <a:rPr kumimoji="0" sz="2000" b="0" i="0" u="none" strike="noStrike" kern="0" cap="none" spc="-20" normalizeH="0" baseline="0" noProof="0" dirty="0">
                <a:ln>
                  <a:noFill/>
                </a:ln>
                <a:solidFill>
                  <a:srgbClr val="464252"/>
                </a:solidFill>
                <a:effectLst/>
                <a:uLnTx/>
                <a:uFillTx/>
                <a:latin typeface="Arial"/>
                <a:ea typeface="+mn-ea"/>
                <a:cs typeface="Arial"/>
              </a:rPr>
              <a:t>lower</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number</a:t>
            </a:r>
            <a:r>
              <a:rPr kumimoji="0" sz="2000" b="0" i="0" u="none" strike="noStrike" kern="0" cap="none" spc="-85"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of</a:t>
            </a:r>
            <a:r>
              <a:rPr kumimoji="0" sz="2000" b="0" i="0" u="none" strike="noStrike" kern="0" cap="none" spc="-95" normalizeH="0" baseline="0" noProof="0" dirty="0">
                <a:ln>
                  <a:noFill/>
                </a:ln>
                <a:solidFill>
                  <a:srgbClr val="464252"/>
                </a:solidFill>
                <a:effectLst/>
                <a:uLnTx/>
                <a:uFillTx/>
                <a:latin typeface="Arial"/>
                <a:ea typeface="+mn-ea"/>
                <a:cs typeface="Arial"/>
              </a:rPr>
              <a:t> </a:t>
            </a:r>
            <a:r>
              <a:rPr kumimoji="0" sz="2000" b="0" i="0" u="none" strike="noStrike" kern="0" cap="none" spc="-40" normalizeH="0" baseline="0" noProof="0" dirty="0">
                <a:ln>
                  <a:noFill/>
                </a:ln>
                <a:solidFill>
                  <a:srgbClr val="464252"/>
                </a:solidFill>
                <a:effectLst/>
                <a:uLnTx/>
                <a:uFillTx/>
                <a:latin typeface="Arial"/>
                <a:ea typeface="+mn-ea"/>
                <a:cs typeface="Arial"/>
              </a:rPr>
              <a:t>events</a:t>
            </a:r>
            <a:r>
              <a:rPr kumimoji="0" sz="2000" b="0" i="0" u="none" strike="noStrike" kern="0" cap="none" spc="-175"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compared</a:t>
            </a:r>
            <a:r>
              <a:rPr kumimoji="0" sz="2000" b="0" i="0" u="none" strike="noStrike" kern="0" cap="none" spc="-90" normalizeH="0" baseline="0" noProof="0" dirty="0">
                <a:ln>
                  <a:noFill/>
                </a:ln>
                <a:solidFill>
                  <a:srgbClr val="464252"/>
                </a:solidFill>
                <a:effectLst/>
                <a:uLnTx/>
                <a:uFillTx/>
                <a:latin typeface="Arial"/>
                <a:ea typeface="+mn-ea"/>
                <a:cs typeface="Arial"/>
              </a:rPr>
              <a:t> </a:t>
            </a:r>
            <a:r>
              <a:rPr kumimoji="0" sz="2000" b="0" i="0" u="none" strike="noStrike" kern="0" cap="none" spc="0" normalizeH="0" baseline="0" noProof="0" dirty="0">
                <a:ln>
                  <a:noFill/>
                </a:ln>
                <a:solidFill>
                  <a:srgbClr val="464252"/>
                </a:solidFill>
                <a:effectLst/>
                <a:uLnTx/>
                <a:uFillTx/>
                <a:latin typeface="Arial"/>
                <a:ea typeface="+mn-ea"/>
                <a:cs typeface="Arial"/>
              </a:rPr>
              <a:t>to</a:t>
            </a:r>
            <a:r>
              <a:rPr kumimoji="0" sz="2000" b="0" i="0" u="none" strike="noStrike" kern="0" cap="none" spc="-105" normalizeH="0" baseline="0" noProof="0" dirty="0">
                <a:ln>
                  <a:noFill/>
                </a:ln>
                <a:solidFill>
                  <a:srgbClr val="464252"/>
                </a:solidFill>
                <a:effectLst/>
                <a:uLnTx/>
                <a:uFillTx/>
                <a:latin typeface="Arial"/>
                <a:ea typeface="+mn-ea"/>
                <a:cs typeface="Arial"/>
              </a:rPr>
              <a:t> </a:t>
            </a:r>
            <a:r>
              <a:rPr kumimoji="0" sz="2000" b="0" i="1" u="none" strike="noStrike" kern="0" cap="none" spc="-95" normalizeH="0" baseline="0" noProof="0" dirty="0">
                <a:ln>
                  <a:noFill/>
                </a:ln>
                <a:solidFill>
                  <a:srgbClr val="464252"/>
                </a:solidFill>
                <a:effectLst/>
                <a:uLnTx/>
                <a:uFillTx/>
                <a:latin typeface="Arial"/>
                <a:ea typeface="+mn-ea"/>
                <a:cs typeface="Arial"/>
              </a:rPr>
              <a:t>ex</a:t>
            </a:r>
            <a:r>
              <a:rPr kumimoji="0" sz="2000" b="0" i="1" u="none" strike="noStrike" kern="0" cap="none" spc="-160" normalizeH="0" baseline="0" noProof="0" dirty="0">
                <a:ln>
                  <a:noFill/>
                </a:ln>
                <a:solidFill>
                  <a:srgbClr val="464252"/>
                </a:solidFill>
                <a:effectLst/>
                <a:uLnTx/>
                <a:uFillTx/>
                <a:latin typeface="Arial"/>
                <a:ea typeface="+mn-ea"/>
                <a:cs typeface="Arial"/>
              </a:rPr>
              <a:t> </a:t>
            </a:r>
            <a:r>
              <a:rPr kumimoji="0" sz="2000" b="0" i="1" u="none" strike="noStrike" kern="0" cap="none" spc="-65" normalizeH="0" baseline="0" noProof="0" dirty="0">
                <a:ln>
                  <a:noFill/>
                </a:ln>
                <a:solidFill>
                  <a:srgbClr val="464252"/>
                </a:solidFill>
                <a:effectLst/>
                <a:uLnTx/>
                <a:uFillTx/>
                <a:latin typeface="Arial"/>
                <a:ea typeface="+mn-ea"/>
                <a:cs typeface="Arial"/>
              </a:rPr>
              <a:t>vivo</a:t>
            </a:r>
            <a:r>
              <a:rPr kumimoji="0" sz="2000" b="0" i="1" u="none" strike="noStrike" kern="0" cap="none" spc="-114" normalizeH="0" baseline="0" noProof="0" dirty="0">
                <a:ln>
                  <a:noFill/>
                </a:ln>
                <a:solidFill>
                  <a:srgbClr val="464252"/>
                </a:solidFill>
                <a:effectLst/>
                <a:uLnTx/>
                <a:uFillTx/>
                <a:latin typeface="Arial"/>
                <a:ea typeface="+mn-ea"/>
                <a:cs typeface="Arial"/>
              </a:rPr>
              <a:t> </a:t>
            </a:r>
            <a:r>
              <a:rPr kumimoji="0" sz="2000" b="0" i="0" u="none" strike="noStrike" kern="0" cap="none" spc="-160" normalizeH="0" baseline="0" noProof="0" dirty="0">
                <a:ln>
                  <a:noFill/>
                </a:ln>
                <a:solidFill>
                  <a:srgbClr val="464252"/>
                </a:solidFill>
                <a:effectLst/>
                <a:uLnTx/>
                <a:uFillTx/>
                <a:latin typeface="Arial"/>
                <a:ea typeface="+mn-ea"/>
                <a:cs typeface="Arial"/>
              </a:rPr>
              <a:t>CAR-</a:t>
            </a:r>
            <a:r>
              <a:rPr kumimoji="0" sz="2000" b="0" i="0" u="none" strike="noStrike" kern="0" cap="none" spc="-260" normalizeH="0" baseline="0" noProof="0" dirty="0">
                <a:ln>
                  <a:noFill/>
                </a:ln>
                <a:solidFill>
                  <a:srgbClr val="464252"/>
                </a:solidFill>
                <a:effectLst/>
                <a:uLnTx/>
                <a:uFillTx/>
                <a:latin typeface="Arial"/>
                <a:ea typeface="+mn-ea"/>
                <a:cs typeface="Arial"/>
              </a:rPr>
              <a:t>T</a:t>
            </a:r>
            <a:r>
              <a:rPr kumimoji="0" sz="2000" b="0" i="0" u="none" strike="noStrike" kern="0" cap="none" spc="-155" normalizeH="0" baseline="0" noProof="0" dirty="0">
                <a:ln>
                  <a:noFill/>
                </a:ln>
                <a:solidFill>
                  <a:srgbClr val="464252"/>
                </a:solidFill>
                <a:effectLst/>
                <a:uLnTx/>
                <a:uFillTx/>
                <a:latin typeface="Arial"/>
                <a:ea typeface="+mn-ea"/>
                <a:cs typeface="Arial"/>
              </a:rPr>
              <a:t> </a:t>
            </a:r>
            <a:r>
              <a:rPr kumimoji="0" sz="2000" b="0" i="0" u="none" strike="noStrike" kern="0" cap="none" spc="-10" normalizeH="0" baseline="0" noProof="0" dirty="0">
                <a:ln>
                  <a:noFill/>
                </a:ln>
                <a:solidFill>
                  <a:srgbClr val="464252"/>
                </a:solidFill>
                <a:effectLst/>
                <a:uLnTx/>
                <a:uFillTx/>
                <a:latin typeface="Arial"/>
                <a:ea typeface="+mn-ea"/>
                <a:cs typeface="Arial"/>
              </a:rPr>
              <a:t>therapies</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p:txBody>
      </p:sp>
      <p:graphicFrame>
        <p:nvGraphicFramePr>
          <p:cNvPr id="6" name="object 6"/>
          <p:cNvGraphicFramePr>
            <a:graphicFrameLocks noGrp="1"/>
          </p:cNvGraphicFramePr>
          <p:nvPr/>
        </p:nvGraphicFramePr>
        <p:xfrm>
          <a:off x="442391" y="3436213"/>
          <a:ext cx="5760085" cy="2319655"/>
        </p:xfrm>
        <a:graphic>
          <a:graphicData uri="http://schemas.openxmlformats.org/drawingml/2006/table">
            <a:tbl>
              <a:tblPr firstRow="1" bandRow="1">
                <a:tableStyleId>{2D5ABB26-0587-4C30-8999-92F81FD0307C}</a:tableStyleId>
              </a:tblPr>
              <a:tblGrid>
                <a:gridCol w="1924050">
                  <a:extLst>
                    <a:ext uri="{9D8B030D-6E8A-4147-A177-3AD203B41FA5}">
                      <a16:colId xmlns:a16="http://schemas.microsoft.com/office/drawing/2014/main" val="20000"/>
                    </a:ext>
                  </a:extLst>
                </a:gridCol>
                <a:gridCol w="1184275">
                  <a:extLst>
                    <a:ext uri="{9D8B030D-6E8A-4147-A177-3AD203B41FA5}">
                      <a16:colId xmlns:a16="http://schemas.microsoft.com/office/drawing/2014/main" val="20001"/>
                    </a:ext>
                  </a:extLst>
                </a:gridCol>
                <a:gridCol w="1149985">
                  <a:extLst>
                    <a:ext uri="{9D8B030D-6E8A-4147-A177-3AD203B41FA5}">
                      <a16:colId xmlns:a16="http://schemas.microsoft.com/office/drawing/2014/main" val="20002"/>
                    </a:ext>
                  </a:extLst>
                </a:gridCol>
                <a:gridCol w="1501775">
                  <a:extLst>
                    <a:ext uri="{9D8B030D-6E8A-4147-A177-3AD203B41FA5}">
                      <a16:colId xmlns:a16="http://schemas.microsoft.com/office/drawing/2014/main" val="20003"/>
                    </a:ext>
                  </a:extLst>
                </a:gridCol>
              </a:tblGrid>
              <a:tr h="323850">
                <a:tc>
                  <a:txBody>
                    <a:bodyPr/>
                    <a:lstStyle/>
                    <a:p>
                      <a:pPr marL="91440">
                        <a:lnSpc>
                          <a:spcPct val="100000"/>
                        </a:lnSpc>
                        <a:spcBef>
                          <a:spcPts val="350"/>
                        </a:spcBef>
                      </a:pPr>
                      <a:r>
                        <a:rPr sz="1400" b="1" spc="-135" dirty="0">
                          <a:solidFill>
                            <a:srgbClr val="FFFFFF"/>
                          </a:solidFill>
                          <a:latin typeface="Arial"/>
                          <a:cs typeface="Arial"/>
                        </a:rPr>
                        <a:t>TEAEs</a:t>
                      </a:r>
                      <a:r>
                        <a:rPr sz="1400" b="1" spc="-60" dirty="0">
                          <a:solidFill>
                            <a:srgbClr val="FFFFFF"/>
                          </a:solidFill>
                          <a:latin typeface="Arial"/>
                          <a:cs typeface="Arial"/>
                        </a:rPr>
                        <a:t> </a:t>
                      </a:r>
                      <a:r>
                        <a:rPr sz="1400" b="1" spc="-45" dirty="0">
                          <a:solidFill>
                            <a:srgbClr val="FFFFFF"/>
                          </a:solidFill>
                          <a:latin typeface="Arial"/>
                          <a:cs typeface="Arial"/>
                        </a:rPr>
                        <a:t>Grade</a:t>
                      </a:r>
                      <a:r>
                        <a:rPr sz="1400" b="1" spc="-120" dirty="0">
                          <a:solidFill>
                            <a:srgbClr val="FFFFFF"/>
                          </a:solidFill>
                          <a:latin typeface="Arial"/>
                          <a:cs typeface="Arial"/>
                        </a:rPr>
                        <a:t> </a:t>
                      </a:r>
                      <a:r>
                        <a:rPr sz="1400" b="1" spc="-25" dirty="0">
                          <a:solidFill>
                            <a:srgbClr val="FFFFFF"/>
                          </a:solidFill>
                          <a:latin typeface="Arial"/>
                          <a:cs typeface="Arial"/>
                        </a:rPr>
                        <a:t>≥3</a:t>
                      </a:r>
                      <a:endParaRPr sz="1400">
                        <a:latin typeface="Arial"/>
                        <a:cs typeface="Arial"/>
                      </a:endParaRPr>
                    </a:p>
                  </a:txBody>
                  <a:tcPr marL="0" marR="0" marT="44450" marB="0">
                    <a:lnR w="12700">
                      <a:solidFill>
                        <a:srgbClr val="FFFFFF"/>
                      </a:solidFill>
                      <a:prstDash val="solid"/>
                    </a:lnR>
                    <a:lnB w="38100">
                      <a:solidFill>
                        <a:srgbClr val="FFFFFF"/>
                      </a:solidFill>
                      <a:prstDash val="solid"/>
                    </a:lnB>
                    <a:solidFill>
                      <a:srgbClr val="4D08B1"/>
                    </a:solidFill>
                  </a:tcPr>
                </a:tc>
                <a:tc>
                  <a:txBody>
                    <a:bodyPr/>
                    <a:lstStyle/>
                    <a:p>
                      <a:pPr marL="1270" algn="ctr">
                        <a:lnSpc>
                          <a:spcPct val="100000"/>
                        </a:lnSpc>
                        <a:spcBef>
                          <a:spcPts val="350"/>
                        </a:spcBef>
                      </a:pPr>
                      <a:r>
                        <a:rPr sz="1400" b="1" spc="-30" dirty="0">
                          <a:solidFill>
                            <a:srgbClr val="FFFFFF"/>
                          </a:solidFill>
                          <a:latin typeface="Arial"/>
                          <a:cs typeface="Arial"/>
                        </a:rPr>
                        <a:t>Patients,</a:t>
                      </a:r>
                      <a:r>
                        <a:rPr sz="1400" b="1" spc="-65" dirty="0">
                          <a:solidFill>
                            <a:srgbClr val="FFFFFF"/>
                          </a:solidFill>
                          <a:latin typeface="Arial"/>
                          <a:cs typeface="Arial"/>
                        </a:rPr>
                        <a:t> </a:t>
                      </a:r>
                      <a:r>
                        <a:rPr sz="1400" b="1" spc="-60" dirty="0">
                          <a:solidFill>
                            <a:srgbClr val="FFFFFF"/>
                          </a:solidFill>
                          <a:latin typeface="Arial"/>
                          <a:cs typeface="Arial"/>
                        </a:rPr>
                        <a:t>n</a:t>
                      </a:r>
                      <a:endParaRPr sz="1400">
                        <a:latin typeface="Arial"/>
                        <a:cs typeface="Arial"/>
                      </a:endParaRPr>
                    </a:p>
                  </a:txBody>
                  <a:tcPr marL="0" marR="0" marT="44450" marB="0">
                    <a:lnL w="12700">
                      <a:solidFill>
                        <a:srgbClr val="FFFFFF"/>
                      </a:solidFill>
                      <a:prstDash val="solid"/>
                    </a:lnL>
                    <a:lnR w="12700">
                      <a:solidFill>
                        <a:srgbClr val="FFFFFF"/>
                      </a:solidFill>
                      <a:prstDash val="solid"/>
                    </a:lnR>
                    <a:lnB w="38100">
                      <a:solidFill>
                        <a:srgbClr val="FFFFFF"/>
                      </a:solidFill>
                      <a:prstDash val="solid"/>
                    </a:lnB>
                    <a:solidFill>
                      <a:srgbClr val="4D08B1"/>
                    </a:solidFill>
                  </a:tcPr>
                </a:tc>
                <a:tc>
                  <a:txBody>
                    <a:bodyPr/>
                    <a:lstStyle/>
                    <a:p>
                      <a:pPr marL="7620" algn="ctr">
                        <a:lnSpc>
                          <a:spcPct val="100000"/>
                        </a:lnSpc>
                        <a:spcBef>
                          <a:spcPts val="350"/>
                        </a:spcBef>
                      </a:pPr>
                      <a:r>
                        <a:rPr sz="1400" b="1" spc="-50" dirty="0">
                          <a:solidFill>
                            <a:srgbClr val="FFFFFF"/>
                          </a:solidFill>
                          <a:latin typeface="Arial"/>
                          <a:cs typeface="Arial"/>
                        </a:rPr>
                        <a:t>Study</a:t>
                      </a:r>
                      <a:r>
                        <a:rPr sz="1400" b="1" spc="-80" dirty="0">
                          <a:solidFill>
                            <a:srgbClr val="FFFFFF"/>
                          </a:solidFill>
                          <a:latin typeface="Arial"/>
                          <a:cs typeface="Arial"/>
                        </a:rPr>
                        <a:t> </a:t>
                      </a:r>
                      <a:r>
                        <a:rPr sz="1400" b="1" spc="-25" dirty="0">
                          <a:solidFill>
                            <a:srgbClr val="FFFFFF"/>
                          </a:solidFill>
                          <a:latin typeface="Arial"/>
                          <a:cs typeface="Arial"/>
                        </a:rPr>
                        <a:t>day</a:t>
                      </a:r>
                      <a:endParaRPr sz="1400">
                        <a:latin typeface="Arial"/>
                        <a:cs typeface="Arial"/>
                      </a:endParaRPr>
                    </a:p>
                  </a:txBody>
                  <a:tcPr marL="0" marR="0" marT="44450" marB="0">
                    <a:lnL w="12700">
                      <a:solidFill>
                        <a:srgbClr val="FFFFFF"/>
                      </a:solidFill>
                      <a:prstDash val="solid"/>
                    </a:lnL>
                    <a:lnR w="12700">
                      <a:solidFill>
                        <a:srgbClr val="FFFFFF"/>
                      </a:solidFill>
                      <a:prstDash val="solid"/>
                    </a:lnR>
                    <a:lnB w="38100">
                      <a:solidFill>
                        <a:srgbClr val="FFFFFF"/>
                      </a:solidFill>
                      <a:prstDash val="solid"/>
                    </a:lnB>
                    <a:solidFill>
                      <a:srgbClr val="4D08B1"/>
                    </a:solidFill>
                  </a:tcPr>
                </a:tc>
                <a:tc>
                  <a:txBody>
                    <a:bodyPr/>
                    <a:lstStyle/>
                    <a:p>
                      <a:pPr marL="8255" algn="ctr">
                        <a:lnSpc>
                          <a:spcPct val="100000"/>
                        </a:lnSpc>
                        <a:spcBef>
                          <a:spcPts val="350"/>
                        </a:spcBef>
                      </a:pPr>
                      <a:r>
                        <a:rPr sz="1400" b="1" spc="-30" dirty="0">
                          <a:solidFill>
                            <a:srgbClr val="FFFFFF"/>
                          </a:solidFill>
                          <a:latin typeface="Arial"/>
                          <a:cs typeface="Arial"/>
                        </a:rPr>
                        <a:t>Duration,</a:t>
                      </a:r>
                      <a:r>
                        <a:rPr sz="1400" b="1" spc="-70" dirty="0">
                          <a:solidFill>
                            <a:srgbClr val="FFFFFF"/>
                          </a:solidFill>
                          <a:latin typeface="Arial"/>
                          <a:cs typeface="Arial"/>
                        </a:rPr>
                        <a:t> </a:t>
                      </a:r>
                      <a:r>
                        <a:rPr sz="1400" b="1" spc="-20" dirty="0">
                          <a:solidFill>
                            <a:srgbClr val="FFFFFF"/>
                          </a:solidFill>
                          <a:latin typeface="Arial"/>
                          <a:cs typeface="Arial"/>
                        </a:rPr>
                        <a:t>days</a:t>
                      </a:r>
                      <a:endParaRPr sz="1400">
                        <a:latin typeface="Arial"/>
                        <a:cs typeface="Arial"/>
                      </a:endParaRPr>
                    </a:p>
                  </a:txBody>
                  <a:tcPr marL="0" marR="0" marT="44450" marB="0">
                    <a:lnL w="12700">
                      <a:solidFill>
                        <a:srgbClr val="FFFFFF"/>
                      </a:solidFill>
                      <a:prstDash val="solid"/>
                    </a:lnL>
                    <a:lnB w="38100">
                      <a:solidFill>
                        <a:srgbClr val="FFFFFF"/>
                      </a:solidFill>
                      <a:prstDash val="solid"/>
                    </a:lnB>
                    <a:solidFill>
                      <a:srgbClr val="4D08B1"/>
                    </a:solidFill>
                  </a:tcPr>
                </a:tc>
                <a:extLst>
                  <a:ext uri="{0D108BD9-81ED-4DB2-BD59-A6C34878D82A}">
                    <a16:rowId xmlns:a16="http://schemas.microsoft.com/office/drawing/2014/main" val="10000"/>
                  </a:ext>
                </a:extLst>
              </a:tr>
              <a:tr h="285115">
                <a:tc>
                  <a:txBody>
                    <a:bodyPr/>
                    <a:lstStyle/>
                    <a:p>
                      <a:pPr marL="91440">
                        <a:lnSpc>
                          <a:spcPct val="100000"/>
                        </a:lnSpc>
                        <a:spcBef>
                          <a:spcPts val="200"/>
                        </a:spcBef>
                      </a:pPr>
                      <a:r>
                        <a:rPr sz="1400" spc="-30" dirty="0">
                          <a:solidFill>
                            <a:srgbClr val="464252"/>
                          </a:solidFill>
                          <a:latin typeface="Arial"/>
                          <a:cs typeface="Arial"/>
                        </a:rPr>
                        <a:t>Febrile</a:t>
                      </a:r>
                      <a:r>
                        <a:rPr sz="1400" spc="-60" dirty="0">
                          <a:solidFill>
                            <a:srgbClr val="464252"/>
                          </a:solidFill>
                          <a:latin typeface="Arial"/>
                          <a:cs typeface="Arial"/>
                        </a:rPr>
                        <a:t> </a:t>
                      </a:r>
                      <a:r>
                        <a:rPr sz="1400" spc="-10" dirty="0">
                          <a:solidFill>
                            <a:srgbClr val="464252"/>
                          </a:solidFill>
                          <a:latin typeface="Arial"/>
                          <a:cs typeface="Arial"/>
                        </a:rPr>
                        <a:t>neutropenia</a:t>
                      </a:r>
                      <a:endParaRPr sz="1400">
                        <a:latin typeface="Arial"/>
                        <a:cs typeface="Arial"/>
                      </a:endParaRPr>
                    </a:p>
                  </a:txBody>
                  <a:tcPr marL="0" marR="0" marT="25400" marB="0">
                    <a:lnR w="12700">
                      <a:solidFill>
                        <a:srgbClr val="FFFFFF"/>
                      </a:solidFill>
                      <a:prstDash val="solid"/>
                    </a:lnR>
                    <a:lnT w="38100">
                      <a:solidFill>
                        <a:srgbClr val="FFFFFF"/>
                      </a:solidFill>
                      <a:prstDash val="solid"/>
                    </a:lnT>
                    <a:lnB w="12700">
                      <a:solidFill>
                        <a:srgbClr val="FFFFFF"/>
                      </a:solidFill>
                      <a:prstDash val="solid"/>
                    </a:lnB>
                    <a:solidFill>
                      <a:srgbClr val="D0CCE3"/>
                    </a:solidFill>
                  </a:tcPr>
                </a:tc>
                <a:tc>
                  <a:txBody>
                    <a:bodyPr/>
                    <a:lstStyle/>
                    <a:p>
                      <a:pPr marL="5715" algn="ctr">
                        <a:lnSpc>
                          <a:spcPct val="100000"/>
                        </a:lnSpc>
                        <a:spcBef>
                          <a:spcPts val="200"/>
                        </a:spcBef>
                      </a:pPr>
                      <a:r>
                        <a:rPr sz="1400" spc="-50" dirty="0">
                          <a:solidFill>
                            <a:srgbClr val="464252"/>
                          </a:solidFill>
                          <a:latin typeface="Arial"/>
                          <a:cs typeface="Arial"/>
                        </a:rPr>
                        <a:t>1</a:t>
                      </a:r>
                      <a:endParaRPr sz="1400">
                        <a:latin typeface="Arial"/>
                        <a:cs typeface="Arial"/>
                      </a:endParaRPr>
                    </a:p>
                  </a:txBody>
                  <a:tcPr marL="0" marR="0" marT="254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CCE3"/>
                    </a:solidFill>
                  </a:tcPr>
                </a:tc>
                <a:tc>
                  <a:txBody>
                    <a:bodyPr/>
                    <a:lstStyle/>
                    <a:p>
                      <a:pPr marL="7620" algn="ctr">
                        <a:lnSpc>
                          <a:spcPct val="100000"/>
                        </a:lnSpc>
                        <a:spcBef>
                          <a:spcPts val="200"/>
                        </a:spcBef>
                      </a:pPr>
                      <a:r>
                        <a:rPr sz="1400" spc="-50" dirty="0">
                          <a:solidFill>
                            <a:srgbClr val="464252"/>
                          </a:solidFill>
                          <a:latin typeface="Arial"/>
                          <a:cs typeface="Arial"/>
                        </a:rPr>
                        <a:t>1</a:t>
                      </a:r>
                      <a:endParaRPr sz="1400">
                        <a:latin typeface="Arial"/>
                        <a:cs typeface="Arial"/>
                      </a:endParaRPr>
                    </a:p>
                  </a:txBody>
                  <a:tcPr marL="0" marR="0" marT="254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CCE3"/>
                    </a:solidFill>
                  </a:tcPr>
                </a:tc>
                <a:tc>
                  <a:txBody>
                    <a:bodyPr/>
                    <a:lstStyle/>
                    <a:p>
                      <a:pPr marL="9525" algn="ctr">
                        <a:lnSpc>
                          <a:spcPct val="100000"/>
                        </a:lnSpc>
                        <a:spcBef>
                          <a:spcPts val="200"/>
                        </a:spcBef>
                      </a:pPr>
                      <a:r>
                        <a:rPr sz="1400" spc="-50" dirty="0">
                          <a:solidFill>
                            <a:srgbClr val="464252"/>
                          </a:solidFill>
                          <a:latin typeface="Arial"/>
                          <a:cs typeface="Arial"/>
                        </a:rPr>
                        <a:t>2</a:t>
                      </a:r>
                      <a:endParaRPr sz="1400">
                        <a:latin typeface="Arial"/>
                        <a:cs typeface="Arial"/>
                      </a:endParaRPr>
                    </a:p>
                  </a:txBody>
                  <a:tcPr marL="0" marR="0" marT="25400" marB="0">
                    <a:lnL w="12700">
                      <a:solidFill>
                        <a:srgbClr val="FFFFFF"/>
                      </a:solidFill>
                      <a:prstDash val="solid"/>
                    </a:lnL>
                    <a:lnT w="38100">
                      <a:solidFill>
                        <a:srgbClr val="FFFFFF"/>
                      </a:solidFill>
                      <a:prstDash val="solid"/>
                    </a:lnT>
                    <a:lnB w="12700">
                      <a:solidFill>
                        <a:srgbClr val="FFFFFF"/>
                      </a:solidFill>
                      <a:prstDash val="solid"/>
                    </a:lnB>
                    <a:solidFill>
                      <a:srgbClr val="D0CCE3"/>
                    </a:solidFill>
                  </a:tcPr>
                </a:tc>
                <a:extLst>
                  <a:ext uri="{0D108BD9-81ED-4DB2-BD59-A6C34878D82A}">
                    <a16:rowId xmlns:a16="http://schemas.microsoft.com/office/drawing/2014/main" val="10001"/>
                  </a:ext>
                </a:extLst>
              </a:tr>
              <a:tr h="285115">
                <a:tc>
                  <a:txBody>
                    <a:bodyPr/>
                    <a:lstStyle/>
                    <a:p>
                      <a:pPr marL="91440">
                        <a:lnSpc>
                          <a:spcPct val="100000"/>
                        </a:lnSpc>
                        <a:spcBef>
                          <a:spcPts val="204"/>
                        </a:spcBef>
                      </a:pPr>
                      <a:r>
                        <a:rPr sz="1400" spc="-25" dirty="0">
                          <a:solidFill>
                            <a:srgbClr val="464252"/>
                          </a:solidFill>
                          <a:latin typeface="Arial"/>
                          <a:cs typeface="Arial"/>
                        </a:rPr>
                        <a:t>IRR</a:t>
                      </a:r>
                      <a:endParaRPr sz="1400">
                        <a:latin typeface="Arial"/>
                        <a:cs typeface="Arial"/>
                      </a:endParaRPr>
                    </a:p>
                  </a:txBody>
                  <a:tcPr marL="0" marR="0" marT="26034" marB="0">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5715" algn="ctr">
                        <a:lnSpc>
                          <a:spcPct val="100000"/>
                        </a:lnSpc>
                        <a:spcBef>
                          <a:spcPts val="204"/>
                        </a:spcBef>
                      </a:pPr>
                      <a:r>
                        <a:rPr sz="1400" spc="-50" dirty="0">
                          <a:solidFill>
                            <a:srgbClr val="464252"/>
                          </a:solidFill>
                          <a:latin typeface="Arial"/>
                          <a:cs typeface="Arial"/>
                        </a:rPr>
                        <a:t>1</a:t>
                      </a:r>
                      <a:endParaRPr sz="140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8255" algn="ctr">
                        <a:lnSpc>
                          <a:spcPct val="100000"/>
                        </a:lnSpc>
                        <a:spcBef>
                          <a:spcPts val="204"/>
                        </a:spcBef>
                      </a:pPr>
                      <a:r>
                        <a:rPr sz="1400" spc="-50" dirty="0">
                          <a:solidFill>
                            <a:srgbClr val="464252"/>
                          </a:solidFill>
                          <a:latin typeface="Arial"/>
                          <a:cs typeface="Arial"/>
                        </a:rPr>
                        <a:t>1</a:t>
                      </a:r>
                      <a:endParaRPr sz="140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9525" algn="ctr">
                        <a:lnSpc>
                          <a:spcPct val="100000"/>
                        </a:lnSpc>
                        <a:spcBef>
                          <a:spcPts val="204"/>
                        </a:spcBef>
                      </a:pPr>
                      <a:r>
                        <a:rPr sz="1400" spc="-50" dirty="0">
                          <a:solidFill>
                            <a:srgbClr val="464252"/>
                          </a:solidFill>
                          <a:latin typeface="Arial"/>
                          <a:cs typeface="Arial"/>
                        </a:rPr>
                        <a:t>3</a:t>
                      </a:r>
                      <a:endParaRPr sz="1400">
                        <a:latin typeface="Arial"/>
                        <a:cs typeface="Arial"/>
                      </a:endParaRPr>
                    </a:p>
                  </a:txBody>
                  <a:tcPr marL="0" marR="0" marT="26034" marB="0">
                    <a:lnL w="12700">
                      <a:solidFill>
                        <a:srgbClr val="FFFFFF"/>
                      </a:solidFill>
                      <a:prstDash val="solid"/>
                    </a:lnL>
                    <a:lnT w="12700">
                      <a:solidFill>
                        <a:srgbClr val="FFFFFF"/>
                      </a:solidFill>
                      <a:prstDash val="solid"/>
                    </a:lnT>
                    <a:lnB w="12700">
                      <a:solidFill>
                        <a:srgbClr val="FFFFFF"/>
                      </a:solidFill>
                      <a:prstDash val="solid"/>
                    </a:lnB>
                    <a:solidFill>
                      <a:srgbClr val="E9E7F1"/>
                    </a:solidFill>
                  </a:tcPr>
                </a:tc>
                <a:extLst>
                  <a:ext uri="{0D108BD9-81ED-4DB2-BD59-A6C34878D82A}">
                    <a16:rowId xmlns:a16="http://schemas.microsoft.com/office/drawing/2014/main" val="10002"/>
                  </a:ext>
                </a:extLst>
              </a:tr>
              <a:tr h="285115">
                <a:tc>
                  <a:txBody>
                    <a:bodyPr/>
                    <a:lstStyle/>
                    <a:p>
                      <a:pPr marL="91440">
                        <a:lnSpc>
                          <a:spcPct val="100000"/>
                        </a:lnSpc>
                        <a:spcBef>
                          <a:spcPts val="209"/>
                        </a:spcBef>
                      </a:pPr>
                      <a:r>
                        <a:rPr sz="1400" spc="-10" dirty="0">
                          <a:solidFill>
                            <a:srgbClr val="464252"/>
                          </a:solidFill>
                          <a:latin typeface="Arial"/>
                          <a:cs typeface="Arial"/>
                        </a:rPr>
                        <a:t>Lymphopenia</a:t>
                      </a:r>
                      <a:endParaRPr sz="1400">
                        <a:latin typeface="Arial"/>
                        <a:cs typeface="Arial"/>
                      </a:endParaRPr>
                    </a:p>
                  </a:txBody>
                  <a:tcPr marL="0" marR="0" marT="26669" marB="0">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5715" algn="ctr">
                        <a:lnSpc>
                          <a:spcPct val="100000"/>
                        </a:lnSpc>
                        <a:spcBef>
                          <a:spcPts val="209"/>
                        </a:spcBef>
                      </a:pPr>
                      <a:r>
                        <a:rPr sz="1400" spc="-50" dirty="0">
                          <a:solidFill>
                            <a:srgbClr val="464252"/>
                          </a:solidFill>
                          <a:latin typeface="Arial"/>
                          <a:cs typeface="Arial"/>
                        </a:rPr>
                        <a:t>1</a:t>
                      </a:r>
                      <a:endParaRPr sz="1400">
                        <a:latin typeface="Arial"/>
                        <a:cs typeface="Arial"/>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5715" algn="ctr">
                        <a:lnSpc>
                          <a:spcPct val="100000"/>
                        </a:lnSpc>
                        <a:spcBef>
                          <a:spcPts val="209"/>
                        </a:spcBef>
                      </a:pPr>
                      <a:r>
                        <a:rPr sz="1400" spc="-10" dirty="0">
                          <a:solidFill>
                            <a:srgbClr val="464252"/>
                          </a:solidFill>
                          <a:latin typeface="Arial"/>
                          <a:cs typeface="Arial"/>
                        </a:rPr>
                        <a:t>2,</a:t>
                      </a:r>
                      <a:r>
                        <a:rPr sz="1400" spc="-120" dirty="0">
                          <a:solidFill>
                            <a:srgbClr val="464252"/>
                          </a:solidFill>
                          <a:latin typeface="Arial"/>
                          <a:cs typeface="Arial"/>
                        </a:rPr>
                        <a:t> </a:t>
                      </a:r>
                      <a:r>
                        <a:rPr sz="1400" spc="-50" dirty="0">
                          <a:solidFill>
                            <a:srgbClr val="464252"/>
                          </a:solidFill>
                          <a:latin typeface="Arial"/>
                          <a:cs typeface="Arial"/>
                        </a:rPr>
                        <a:t>8</a:t>
                      </a:r>
                      <a:endParaRPr sz="1400">
                        <a:latin typeface="Arial"/>
                        <a:cs typeface="Arial"/>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8255" algn="ctr">
                        <a:lnSpc>
                          <a:spcPct val="100000"/>
                        </a:lnSpc>
                        <a:spcBef>
                          <a:spcPts val="209"/>
                        </a:spcBef>
                      </a:pPr>
                      <a:r>
                        <a:rPr sz="1400" spc="-10" dirty="0">
                          <a:solidFill>
                            <a:srgbClr val="464252"/>
                          </a:solidFill>
                          <a:latin typeface="Arial"/>
                          <a:cs typeface="Arial"/>
                        </a:rPr>
                        <a:t>2,</a:t>
                      </a:r>
                      <a:r>
                        <a:rPr sz="1400" spc="-120" dirty="0">
                          <a:solidFill>
                            <a:srgbClr val="464252"/>
                          </a:solidFill>
                          <a:latin typeface="Arial"/>
                          <a:cs typeface="Arial"/>
                        </a:rPr>
                        <a:t> </a:t>
                      </a:r>
                      <a:r>
                        <a:rPr sz="1400" spc="-50" dirty="0">
                          <a:solidFill>
                            <a:srgbClr val="464252"/>
                          </a:solidFill>
                          <a:latin typeface="Arial"/>
                          <a:cs typeface="Arial"/>
                        </a:rPr>
                        <a:t>5</a:t>
                      </a:r>
                      <a:endParaRPr sz="1400">
                        <a:latin typeface="Arial"/>
                        <a:cs typeface="Arial"/>
                      </a:endParaRPr>
                    </a:p>
                  </a:txBody>
                  <a:tcPr marL="0" marR="0" marT="26669" marB="0">
                    <a:lnL w="12700">
                      <a:solidFill>
                        <a:srgbClr val="FFFFFF"/>
                      </a:solidFill>
                      <a:prstDash val="solid"/>
                    </a:lnL>
                    <a:lnT w="12700">
                      <a:solidFill>
                        <a:srgbClr val="FFFFFF"/>
                      </a:solidFill>
                      <a:prstDash val="solid"/>
                    </a:lnT>
                    <a:lnB w="12700">
                      <a:solidFill>
                        <a:srgbClr val="FFFFFF"/>
                      </a:solidFill>
                      <a:prstDash val="solid"/>
                    </a:lnB>
                    <a:solidFill>
                      <a:srgbClr val="D0CCE3"/>
                    </a:solidFill>
                  </a:tcPr>
                </a:tc>
                <a:extLst>
                  <a:ext uri="{0D108BD9-81ED-4DB2-BD59-A6C34878D82A}">
                    <a16:rowId xmlns:a16="http://schemas.microsoft.com/office/drawing/2014/main" val="10003"/>
                  </a:ext>
                </a:extLst>
              </a:tr>
              <a:tr h="285115">
                <a:tc>
                  <a:txBody>
                    <a:bodyPr/>
                    <a:lstStyle/>
                    <a:p>
                      <a:pPr marL="91440">
                        <a:lnSpc>
                          <a:spcPct val="100000"/>
                        </a:lnSpc>
                        <a:spcBef>
                          <a:spcPts val="210"/>
                        </a:spcBef>
                      </a:pPr>
                      <a:r>
                        <a:rPr sz="1400" spc="-10" dirty="0">
                          <a:solidFill>
                            <a:srgbClr val="464252"/>
                          </a:solidFill>
                          <a:latin typeface="Arial"/>
                          <a:cs typeface="Arial"/>
                        </a:rPr>
                        <a:t>Lymphocytosis</a:t>
                      </a:r>
                      <a:endParaRPr sz="1400">
                        <a:latin typeface="Arial"/>
                        <a:cs typeface="Arial"/>
                      </a:endParaRPr>
                    </a:p>
                  </a:txBody>
                  <a:tcPr marL="0" marR="0" marT="26670" marB="0">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5715" algn="ctr">
                        <a:lnSpc>
                          <a:spcPct val="100000"/>
                        </a:lnSpc>
                        <a:spcBef>
                          <a:spcPts val="210"/>
                        </a:spcBef>
                      </a:pPr>
                      <a:r>
                        <a:rPr sz="1400" spc="-50" dirty="0">
                          <a:solidFill>
                            <a:srgbClr val="464252"/>
                          </a:solidFill>
                          <a:latin typeface="Arial"/>
                          <a:cs typeface="Arial"/>
                        </a:rPr>
                        <a:t>1</a:t>
                      </a:r>
                      <a:endParaRPr sz="1400">
                        <a:latin typeface="Arial"/>
                        <a:cs typeface="Arial"/>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6350" algn="ctr">
                        <a:lnSpc>
                          <a:spcPct val="100000"/>
                        </a:lnSpc>
                        <a:spcBef>
                          <a:spcPts val="210"/>
                        </a:spcBef>
                      </a:pPr>
                      <a:r>
                        <a:rPr sz="1400" spc="-25" dirty="0">
                          <a:solidFill>
                            <a:srgbClr val="464252"/>
                          </a:solidFill>
                          <a:latin typeface="Arial"/>
                          <a:cs typeface="Arial"/>
                        </a:rPr>
                        <a:t>13</a:t>
                      </a:r>
                      <a:endParaRPr sz="1400">
                        <a:latin typeface="Arial"/>
                        <a:cs typeface="Arial"/>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9525" algn="ctr">
                        <a:lnSpc>
                          <a:spcPct val="100000"/>
                        </a:lnSpc>
                        <a:spcBef>
                          <a:spcPts val="210"/>
                        </a:spcBef>
                      </a:pPr>
                      <a:r>
                        <a:rPr sz="1400" spc="-50" dirty="0">
                          <a:solidFill>
                            <a:srgbClr val="464252"/>
                          </a:solidFill>
                          <a:latin typeface="Arial"/>
                          <a:cs typeface="Arial"/>
                        </a:rPr>
                        <a:t>3</a:t>
                      </a:r>
                      <a:endParaRPr sz="1400">
                        <a:latin typeface="Arial"/>
                        <a:cs typeface="Arial"/>
                      </a:endParaRPr>
                    </a:p>
                  </a:txBody>
                  <a:tcPr marL="0" marR="0" marT="26670" marB="0">
                    <a:lnL w="12700">
                      <a:solidFill>
                        <a:srgbClr val="FFFFFF"/>
                      </a:solidFill>
                      <a:prstDash val="solid"/>
                    </a:lnL>
                    <a:lnT w="12700">
                      <a:solidFill>
                        <a:srgbClr val="FFFFFF"/>
                      </a:solidFill>
                      <a:prstDash val="solid"/>
                    </a:lnT>
                    <a:lnB w="12700">
                      <a:solidFill>
                        <a:srgbClr val="FFFFFF"/>
                      </a:solidFill>
                      <a:prstDash val="solid"/>
                    </a:lnB>
                    <a:solidFill>
                      <a:srgbClr val="E9E7F1"/>
                    </a:solidFill>
                  </a:tcPr>
                </a:tc>
                <a:extLst>
                  <a:ext uri="{0D108BD9-81ED-4DB2-BD59-A6C34878D82A}">
                    <a16:rowId xmlns:a16="http://schemas.microsoft.com/office/drawing/2014/main" val="10004"/>
                  </a:ext>
                </a:extLst>
              </a:tr>
              <a:tr h="285115">
                <a:tc>
                  <a:txBody>
                    <a:bodyPr/>
                    <a:lstStyle/>
                    <a:p>
                      <a:pPr marL="91440">
                        <a:lnSpc>
                          <a:spcPct val="100000"/>
                        </a:lnSpc>
                        <a:spcBef>
                          <a:spcPts val="215"/>
                        </a:spcBef>
                      </a:pPr>
                      <a:r>
                        <a:rPr sz="1400" spc="-10" dirty="0">
                          <a:solidFill>
                            <a:srgbClr val="464252"/>
                          </a:solidFill>
                          <a:latin typeface="Arial"/>
                          <a:cs typeface="Arial"/>
                        </a:rPr>
                        <a:t>Anemia</a:t>
                      </a:r>
                      <a:endParaRPr sz="1400">
                        <a:latin typeface="Arial"/>
                        <a:cs typeface="Arial"/>
                      </a:endParaRPr>
                    </a:p>
                  </a:txBody>
                  <a:tcPr marL="0" marR="0" marT="27305" marB="0">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5715" algn="ctr">
                        <a:lnSpc>
                          <a:spcPct val="100000"/>
                        </a:lnSpc>
                        <a:spcBef>
                          <a:spcPts val="215"/>
                        </a:spcBef>
                      </a:pPr>
                      <a:r>
                        <a:rPr sz="1400" spc="-50" dirty="0">
                          <a:solidFill>
                            <a:srgbClr val="464252"/>
                          </a:solidFill>
                          <a:latin typeface="Arial"/>
                          <a:cs typeface="Arial"/>
                        </a:rPr>
                        <a:t>1</a:t>
                      </a:r>
                      <a:endParaRPr sz="140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6350" algn="ctr">
                        <a:lnSpc>
                          <a:spcPct val="100000"/>
                        </a:lnSpc>
                        <a:spcBef>
                          <a:spcPts val="215"/>
                        </a:spcBef>
                      </a:pPr>
                      <a:r>
                        <a:rPr sz="1400" spc="-25" dirty="0">
                          <a:solidFill>
                            <a:srgbClr val="464252"/>
                          </a:solidFill>
                          <a:latin typeface="Arial"/>
                          <a:cs typeface="Arial"/>
                        </a:rPr>
                        <a:t>15</a:t>
                      </a:r>
                      <a:endParaRPr sz="140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CCE3"/>
                    </a:solidFill>
                  </a:tcPr>
                </a:tc>
                <a:tc>
                  <a:txBody>
                    <a:bodyPr/>
                    <a:lstStyle/>
                    <a:p>
                      <a:pPr marL="9525" algn="ctr">
                        <a:lnSpc>
                          <a:spcPct val="100000"/>
                        </a:lnSpc>
                        <a:spcBef>
                          <a:spcPts val="215"/>
                        </a:spcBef>
                      </a:pPr>
                      <a:r>
                        <a:rPr sz="1400" spc="-50" dirty="0">
                          <a:solidFill>
                            <a:srgbClr val="464252"/>
                          </a:solidFill>
                          <a:latin typeface="Arial"/>
                          <a:cs typeface="Arial"/>
                        </a:rPr>
                        <a:t>2</a:t>
                      </a:r>
                      <a:endParaRPr sz="1400">
                        <a:latin typeface="Arial"/>
                        <a:cs typeface="Arial"/>
                      </a:endParaRPr>
                    </a:p>
                  </a:txBody>
                  <a:tcPr marL="0" marR="0" marT="27305" marB="0">
                    <a:lnL w="12700">
                      <a:solidFill>
                        <a:srgbClr val="FFFFFF"/>
                      </a:solidFill>
                      <a:prstDash val="solid"/>
                    </a:lnL>
                    <a:lnT w="12700">
                      <a:solidFill>
                        <a:srgbClr val="FFFFFF"/>
                      </a:solidFill>
                      <a:prstDash val="solid"/>
                    </a:lnT>
                    <a:lnB w="12700">
                      <a:solidFill>
                        <a:srgbClr val="FFFFFF"/>
                      </a:solidFill>
                      <a:prstDash val="solid"/>
                    </a:lnB>
                    <a:solidFill>
                      <a:srgbClr val="D0CCE3"/>
                    </a:solidFill>
                  </a:tcPr>
                </a:tc>
                <a:extLst>
                  <a:ext uri="{0D108BD9-81ED-4DB2-BD59-A6C34878D82A}">
                    <a16:rowId xmlns:a16="http://schemas.microsoft.com/office/drawing/2014/main" val="10005"/>
                  </a:ext>
                </a:extLst>
              </a:tr>
              <a:tr h="285115">
                <a:tc>
                  <a:txBody>
                    <a:bodyPr/>
                    <a:lstStyle/>
                    <a:p>
                      <a:pPr marL="91440">
                        <a:lnSpc>
                          <a:spcPct val="100000"/>
                        </a:lnSpc>
                        <a:spcBef>
                          <a:spcPts val="215"/>
                        </a:spcBef>
                      </a:pPr>
                      <a:r>
                        <a:rPr sz="1400" spc="-65" dirty="0">
                          <a:solidFill>
                            <a:srgbClr val="464252"/>
                          </a:solidFill>
                          <a:latin typeface="Arial"/>
                          <a:cs typeface="Arial"/>
                        </a:rPr>
                        <a:t>Vasovagal</a:t>
                      </a:r>
                      <a:r>
                        <a:rPr sz="1400" spc="-15" dirty="0">
                          <a:solidFill>
                            <a:srgbClr val="464252"/>
                          </a:solidFill>
                          <a:latin typeface="Arial"/>
                          <a:cs typeface="Arial"/>
                        </a:rPr>
                        <a:t> </a:t>
                      </a:r>
                      <a:r>
                        <a:rPr sz="1400" spc="-10" dirty="0">
                          <a:solidFill>
                            <a:srgbClr val="464252"/>
                          </a:solidFill>
                          <a:latin typeface="Arial"/>
                          <a:cs typeface="Arial"/>
                        </a:rPr>
                        <a:t>syncope</a:t>
                      </a:r>
                      <a:endParaRPr sz="1400">
                        <a:latin typeface="Arial"/>
                        <a:cs typeface="Arial"/>
                      </a:endParaRPr>
                    </a:p>
                  </a:txBody>
                  <a:tcPr marL="0" marR="0" marT="27305" marB="0">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5715" algn="ctr">
                        <a:lnSpc>
                          <a:spcPct val="100000"/>
                        </a:lnSpc>
                        <a:spcBef>
                          <a:spcPts val="215"/>
                        </a:spcBef>
                      </a:pPr>
                      <a:r>
                        <a:rPr sz="1400" spc="-50" dirty="0">
                          <a:solidFill>
                            <a:srgbClr val="464252"/>
                          </a:solidFill>
                          <a:latin typeface="Arial"/>
                          <a:cs typeface="Arial"/>
                        </a:rPr>
                        <a:t>1</a:t>
                      </a:r>
                      <a:endParaRPr sz="140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6350" algn="ctr">
                        <a:lnSpc>
                          <a:spcPct val="100000"/>
                        </a:lnSpc>
                        <a:spcBef>
                          <a:spcPts val="215"/>
                        </a:spcBef>
                      </a:pPr>
                      <a:r>
                        <a:rPr sz="1400" spc="-25" dirty="0">
                          <a:solidFill>
                            <a:srgbClr val="464252"/>
                          </a:solidFill>
                          <a:latin typeface="Arial"/>
                          <a:cs typeface="Arial"/>
                        </a:rPr>
                        <a:t>27</a:t>
                      </a:r>
                      <a:endParaRPr sz="1400">
                        <a:latin typeface="Arial"/>
                        <a:cs typeface="Arial"/>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7F1"/>
                    </a:solidFill>
                  </a:tcPr>
                </a:tc>
                <a:tc>
                  <a:txBody>
                    <a:bodyPr/>
                    <a:lstStyle/>
                    <a:p>
                      <a:pPr marL="9525" algn="ctr">
                        <a:lnSpc>
                          <a:spcPct val="100000"/>
                        </a:lnSpc>
                        <a:spcBef>
                          <a:spcPts val="215"/>
                        </a:spcBef>
                      </a:pPr>
                      <a:r>
                        <a:rPr sz="1400" spc="-50" dirty="0">
                          <a:solidFill>
                            <a:srgbClr val="464252"/>
                          </a:solidFill>
                          <a:latin typeface="Arial"/>
                          <a:cs typeface="Arial"/>
                        </a:rPr>
                        <a:t>1</a:t>
                      </a:r>
                      <a:endParaRPr sz="1400">
                        <a:latin typeface="Arial"/>
                        <a:cs typeface="Arial"/>
                      </a:endParaRPr>
                    </a:p>
                  </a:txBody>
                  <a:tcPr marL="0" marR="0" marT="27305" marB="0">
                    <a:lnL w="12700">
                      <a:solidFill>
                        <a:srgbClr val="FFFFFF"/>
                      </a:solidFill>
                      <a:prstDash val="solid"/>
                    </a:lnL>
                    <a:lnT w="12700">
                      <a:solidFill>
                        <a:srgbClr val="FFFFFF"/>
                      </a:solidFill>
                      <a:prstDash val="solid"/>
                    </a:lnT>
                    <a:lnB w="12700">
                      <a:solidFill>
                        <a:srgbClr val="FFFFFF"/>
                      </a:solidFill>
                      <a:prstDash val="solid"/>
                    </a:lnB>
                    <a:solidFill>
                      <a:srgbClr val="E9E7F1"/>
                    </a:solidFill>
                  </a:tcPr>
                </a:tc>
                <a:extLst>
                  <a:ext uri="{0D108BD9-81ED-4DB2-BD59-A6C34878D82A}">
                    <a16:rowId xmlns:a16="http://schemas.microsoft.com/office/drawing/2014/main" val="10006"/>
                  </a:ext>
                </a:extLst>
              </a:tr>
              <a:tr h="285115">
                <a:tc>
                  <a:txBody>
                    <a:bodyPr/>
                    <a:lstStyle/>
                    <a:p>
                      <a:pPr marL="91440">
                        <a:lnSpc>
                          <a:spcPct val="100000"/>
                        </a:lnSpc>
                        <a:spcBef>
                          <a:spcPts val="220"/>
                        </a:spcBef>
                      </a:pPr>
                      <a:r>
                        <a:rPr sz="1400" spc="-10" dirty="0">
                          <a:solidFill>
                            <a:srgbClr val="464252"/>
                          </a:solidFill>
                          <a:latin typeface="Arial"/>
                          <a:cs typeface="Arial"/>
                        </a:rPr>
                        <a:t>Pneumonia</a:t>
                      </a:r>
                      <a:endParaRPr sz="1400">
                        <a:latin typeface="Arial"/>
                        <a:cs typeface="Arial"/>
                      </a:endParaRPr>
                    </a:p>
                  </a:txBody>
                  <a:tcPr marL="0" marR="0" marT="27940" marB="0">
                    <a:lnR w="12700">
                      <a:solidFill>
                        <a:srgbClr val="FFFFFF"/>
                      </a:solidFill>
                      <a:prstDash val="solid"/>
                    </a:lnR>
                    <a:lnT w="12700">
                      <a:solidFill>
                        <a:srgbClr val="FFFFFF"/>
                      </a:solidFill>
                      <a:prstDash val="solid"/>
                    </a:lnT>
                    <a:solidFill>
                      <a:srgbClr val="D0CCE3"/>
                    </a:solidFill>
                  </a:tcPr>
                </a:tc>
                <a:tc>
                  <a:txBody>
                    <a:bodyPr/>
                    <a:lstStyle/>
                    <a:p>
                      <a:pPr marL="5715" algn="ctr">
                        <a:lnSpc>
                          <a:spcPct val="100000"/>
                        </a:lnSpc>
                        <a:spcBef>
                          <a:spcPts val="220"/>
                        </a:spcBef>
                      </a:pPr>
                      <a:r>
                        <a:rPr sz="1400" spc="-50" dirty="0">
                          <a:solidFill>
                            <a:srgbClr val="464252"/>
                          </a:solidFill>
                          <a:latin typeface="Arial"/>
                          <a:cs typeface="Arial"/>
                        </a:rPr>
                        <a:t>1</a:t>
                      </a:r>
                      <a:endParaRPr sz="1400">
                        <a:latin typeface="Arial"/>
                        <a:cs typeface="Arial"/>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solidFill>
                      <a:srgbClr val="D0CCE3"/>
                    </a:solidFill>
                  </a:tcPr>
                </a:tc>
                <a:tc>
                  <a:txBody>
                    <a:bodyPr/>
                    <a:lstStyle/>
                    <a:p>
                      <a:pPr marL="6350" algn="ctr">
                        <a:lnSpc>
                          <a:spcPct val="100000"/>
                        </a:lnSpc>
                        <a:spcBef>
                          <a:spcPts val="220"/>
                        </a:spcBef>
                      </a:pPr>
                      <a:r>
                        <a:rPr sz="1400" spc="-25" dirty="0">
                          <a:solidFill>
                            <a:srgbClr val="464252"/>
                          </a:solidFill>
                          <a:latin typeface="Arial"/>
                          <a:cs typeface="Arial"/>
                        </a:rPr>
                        <a:t>86</a:t>
                      </a:r>
                      <a:endParaRPr sz="1400">
                        <a:latin typeface="Arial"/>
                        <a:cs typeface="Arial"/>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solidFill>
                      <a:srgbClr val="D0CCE3"/>
                    </a:solidFill>
                  </a:tcPr>
                </a:tc>
                <a:tc>
                  <a:txBody>
                    <a:bodyPr/>
                    <a:lstStyle/>
                    <a:p>
                      <a:pPr marL="9525" algn="ctr">
                        <a:lnSpc>
                          <a:spcPct val="100000"/>
                        </a:lnSpc>
                        <a:spcBef>
                          <a:spcPts val="220"/>
                        </a:spcBef>
                      </a:pPr>
                      <a:r>
                        <a:rPr sz="1400" spc="-50" dirty="0">
                          <a:solidFill>
                            <a:srgbClr val="464252"/>
                          </a:solidFill>
                          <a:latin typeface="Arial"/>
                          <a:cs typeface="Arial"/>
                        </a:rPr>
                        <a:t>8</a:t>
                      </a:r>
                      <a:endParaRPr sz="1400">
                        <a:latin typeface="Arial"/>
                        <a:cs typeface="Arial"/>
                      </a:endParaRPr>
                    </a:p>
                  </a:txBody>
                  <a:tcPr marL="0" marR="0" marT="27940" marB="0">
                    <a:lnL w="12700">
                      <a:solidFill>
                        <a:srgbClr val="FFFFFF"/>
                      </a:solidFill>
                      <a:prstDash val="solid"/>
                    </a:lnL>
                    <a:lnT w="12700">
                      <a:solidFill>
                        <a:srgbClr val="FFFFFF"/>
                      </a:solidFill>
                      <a:prstDash val="solid"/>
                    </a:lnT>
                    <a:solidFill>
                      <a:srgbClr val="D0CCE3"/>
                    </a:solidFill>
                  </a:tcPr>
                </a:tc>
                <a:extLst>
                  <a:ext uri="{0D108BD9-81ED-4DB2-BD59-A6C34878D82A}">
                    <a16:rowId xmlns:a16="http://schemas.microsoft.com/office/drawing/2014/main" val="10007"/>
                  </a:ext>
                </a:extLst>
              </a:tr>
            </a:tbl>
          </a:graphicData>
        </a:graphic>
      </p:graphicFrame>
      <p:graphicFrame>
        <p:nvGraphicFramePr>
          <p:cNvPr id="7" name="object 7"/>
          <p:cNvGraphicFramePr>
            <a:graphicFrameLocks noGrp="1"/>
          </p:cNvGraphicFramePr>
          <p:nvPr/>
        </p:nvGraphicFramePr>
        <p:xfrm>
          <a:off x="6402704" y="1835251"/>
          <a:ext cx="5340348" cy="1943100"/>
        </p:xfrm>
        <a:graphic>
          <a:graphicData uri="http://schemas.openxmlformats.org/drawingml/2006/table">
            <a:tbl>
              <a:tblPr firstRow="1" bandRow="1">
                <a:tableStyleId>{2D5ABB26-0587-4C30-8999-92F81FD0307C}</a:tableStyleId>
              </a:tblPr>
              <a:tblGrid>
                <a:gridCol w="1722755">
                  <a:extLst>
                    <a:ext uri="{9D8B030D-6E8A-4147-A177-3AD203B41FA5}">
                      <a16:colId xmlns:a16="http://schemas.microsoft.com/office/drawing/2014/main" val="20000"/>
                    </a:ext>
                  </a:extLst>
                </a:gridCol>
                <a:gridCol w="1140459">
                  <a:extLst>
                    <a:ext uri="{9D8B030D-6E8A-4147-A177-3AD203B41FA5}">
                      <a16:colId xmlns:a16="http://schemas.microsoft.com/office/drawing/2014/main" val="20001"/>
                    </a:ext>
                  </a:extLst>
                </a:gridCol>
                <a:gridCol w="1021714">
                  <a:extLst>
                    <a:ext uri="{9D8B030D-6E8A-4147-A177-3AD203B41FA5}">
                      <a16:colId xmlns:a16="http://schemas.microsoft.com/office/drawing/2014/main" val="20002"/>
                    </a:ext>
                  </a:extLst>
                </a:gridCol>
                <a:gridCol w="1455420">
                  <a:extLst>
                    <a:ext uri="{9D8B030D-6E8A-4147-A177-3AD203B41FA5}">
                      <a16:colId xmlns:a16="http://schemas.microsoft.com/office/drawing/2014/main" val="20003"/>
                    </a:ext>
                  </a:extLst>
                </a:gridCol>
              </a:tblGrid>
              <a:tr h="323850">
                <a:tc gridSpan="4">
                  <a:txBody>
                    <a:bodyPr/>
                    <a:lstStyle/>
                    <a:p>
                      <a:pPr marL="17145" algn="ctr">
                        <a:lnSpc>
                          <a:spcPct val="100000"/>
                        </a:lnSpc>
                        <a:spcBef>
                          <a:spcPts val="330"/>
                        </a:spcBef>
                      </a:pPr>
                      <a:r>
                        <a:rPr sz="1400" b="1" spc="-10" dirty="0">
                          <a:solidFill>
                            <a:srgbClr val="FFFFFF"/>
                          </a:solidFill>
                          <a:latin typeface="Arial"/>
                          <a:cs typeface="Arial"/>
                        </a:rPr>
                        <a:t>Cytopenia</a:t>
                      </a:r>
                      <a:endParaRPr sz="1400">
                        <a:latin typeface="Arial"/>
                        <a:cs typeface="Arial"/>
                      </a:endParaRPr>
                    </a:p>
                  </a:txBody>
                  <a:tcPr marL="0" marR="0" marT="41910" marB="0">
                    <a:lnB w="38100">
                      <a:solidFill>
                        <a:srgbClr val="FFFFFF"/>
                      </a:solidFill>
                      <a:prstDash val="solid"/>
                    </a:lnB>
                    <a:solidFill>
                      <a:srgbClr val="C82581"/>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3850">
                <a:tc>
                  <a:txBody>
                    <a:bodyPr/>
                    <a:lstStyle/>
                    <a:p>
                      <a:pPr>
                        <a:lnSpc>
                          <a:spcPct val="100000"/>
                        </a:lnSpc>
                      </a:pPr>
                      <a:endParaRPr sz="1500">
                        <a:latin typeface="Times New Roman"/>
                        <a:cs typeface="Times New Roman"/>
                      </a:endParaRPr>
                    </a:p>
                  </a:txBody>
                  <a:tcPr marL="0" marR="0" marT="0" marB="0">
                    <a:lnR w="12700">
                      <a:solidFill>
                        <a:srgbClr val="FFFFFF"/>
                      </a:solidFill>
                      <a:prstDash val="solid"/>
                    </a:lnR>
                    <a:lnT w="38100">
                      <a:solidFill>
                        <a:srgbClr val="FFFFFF"/>
                      </a:solidFill>
                      <a:prstDash val="solid"/>
                    </a:lnT>
                    <a:lnB w="12700">
                      <a:solidFill>
                        <a:srgbClr val="FFFFFF"/>
                      </a:solidFill>
                      <a:prstDash val="solid"/>
                    </a:lnB>
                    <a:solidFill>
                      <a:srgbClr val="EBCDD7"/>
                    </a:solidFill>
                  </a:tcPr>
                </a:tc>
                <a:tc>
                  <a:txBody>
                    <a:bodyPr/>
                    <a:lstStyle/>
                    <a:p>
                      <a:pPr marL="17145" algn="ctr">
                        <a:lnSpc>
                          <a:spcPct val="100000"/>
                        </a:lnSpc>
                        <a:spcBef>
                          <a:spcPts val="334"/>
                        </a:spcBef>
                      </a:pPr>
                      <a:r>
                        <a:rPr sz="1400" b="1" spc="-45" dirty="0">
                          <a:solidFill>
                            <a:srgbClr val="464252"/>
                          </a:solidFill>
                          <a:latin typeface="Arial"/>
                          <a:cs typeface="Arial"/>
                        </a:rPr>
                        <a:t>Grade</a:t>
                      </a:r>
                      <a:r>
                        <a:rPr sz="1400" b="1" spc="-130" dirty="0">
                          <a:solidFill>
                            <a:srgbClr val="464252"/>
                          </a:solidFill>
                          <a:latin typeface="Arial"/>
                          <a:cs typeface="Arial"/>
                        </a:rPr>
                        <a:t> </a:t>
                      </a:r>
                      <a:r>
                        <a:rPr sz="1400" b="1" dirty="0">
                          <a:solidFill>
                            <a:srgbClr val="464252"/>
                          </a:solidFill>
                          <a:latin typeface="Arial"/>
                          <a:cs typeface="Arial"/>
                        </a:rPr>
                        <a:t>≥3,</a:t>
                      </a:r>
                      <a:r>
                        <a:rPr sz="1400" b="1" spc="-55" dirty="0">
                          <a:solidFill>
                            <a:srgbClr val="464252"/>
                          </a:solidFill>
                          <a:latin typeface="Arial"/>
                          <a:cs typeface="Arial"/>
                        </a:rPr>
                        <a:t> </a:t>
                      </a:r>
                      <a:r>
                        <a:rPr sz="1400" b="1" spc="-50" dirty="0">
                          <a:solidFill>
                            <a:srgbClr val="464252"/>
                          </a:solidFill>
                          <a:latin typeface="Arial"/>
                          <a:cs typeface="Arial"/>
                        </a:rPr>
                        <a:t>n</a:t>
                      </a:r>
                      <a:endParaRPr sz="1400">
                        <a:latin typeface="Arial"/>
                        <a:cs typeface="Arial"/>
                      </a:endParaRPr>
                    </a:p>
                  </a:txBody>
                  <a:tcPr marL="0" marR="0" marT="4254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CDD7"/>
                    </a:solidFill>
                  </a:tcPr>
                </a:tc>
                <a:tc>
                  <a:txBody>
                    <a:bodyPr/>
                    <a:lstStyle/>
                    <a:p>
                      <a:pPr marL="17145" algn="ctr">
                        <a:lnSpc>
                          <a:spcPct val="100000"/>
                        </a:lnSpc>
                        <a:spcBef>
                          <a:spcPts val="334"/>
                        </a:spcBef>
                      </a:pPr>
                      <a:r>
                        <a:rPr sz="1400" b="1" spc="-50" dirty="0">
                          <a:solidFill>
                            <a:srgbClr val="464252"/>
                          </a:solidFill>
                          <a:latin typeface="Arial"/>
                          <a:cs typeface="Arial"/>
                        </a:rPr>
                        <a:t>Study</a:t>
                      </a:r>
                      <a:r>
                        <a:rPr sz="1400" b="1" spc="-80" dirty="0">
                          <a:solidFill>
                            <a:srgbClr val="464252"/>
                          </a:solidFill>
                          <a:latin typeface="Arial"/>
                          <a:cs typeface="Arial"/>
                        </a:rPr>
                        <a:t> </a:t>
                      </a:r>
                      <a:r>
                        <a:rPr sz="1400" b="1" spc="-25" dirty="0">
                          <a:solidFill>
                            <a:srgbClr val="464252"/>
                          </a:solidFill>
                          <a:latin typeface="Arial"/>
                          <a:cs typeface="Arial"/>
                        </a:rPr>
                        <a:t>day</a:t>
                      </a:r>
                      <a:endParaRPr sz="1400">
                        <a:latin typeface="Arial"/>
                        <a:cs typeface="Arial"/>
                      </a:endParaRPr>
                    </a:p>
                  </a:txBody>
                  <a:tcPr marL="0" marR="0" marT="4254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CDD7"/>
                    </a:solidFill>
                  </a:tcPr>
                </a:tc>
                <a:tc>
                  <a:txBody>
                    <a:bodyPr/>
                    <a:lstStyle/>
                    <a:p>
                      <a:pPr marL="12065" algn="ctr">
                        <a:lnSpc>
                          <a:spcPct val="100000"/>
                        </a:lnSpc>
                        <a:spcBef>
                          <a:spcPts val="334"/>
                        </a:spcBef>
                      </a:pPr>
                      <a:r>
                        <a:rPr sz="1400" b="1" spc="-30" dirty="0">
                          <a:solidFill>
                            <a:srgbClr val="464252"/>
                          </a:solidFill>
                          <a:latin typeface="Arial"/>
                          <a:cs typeface="Arial"/>
                        </a:rPr>
                        <a:t>Duration,</a:t>
                      </a:r>
                      <a:r>
                        <a:rPr sz="1400" b="1" spc="-75" dirty="0">
                          <a:solidFill>
                            <a:srgbClr val="464252"/>
                          </a:solidFill>
                          <a:latin typeface="Arial"/>
                          <a:cs typeface="Arial"/>
                        </a:rPr>
                        <a:t> </a:t>
                      </a:r>
                      <a:r>
                        <a:rPr sz="1400" b="1" spc="-20" dirty="0">
                          <a:solidFill>
                            <a:srgbClr val="464252"/>
                          </a:solidFill>
                          <a:latin typeface="Arial"/>
                          <a:cs typeface="Arial"/>
                        </a:rPr>
                        <a:t>days</a:t>
                      </a:r>
                      <a:endParaRPr sz="1400">
                        <a:latin typeface="Arial"/>
                        <a:cs typeface="Arial"/>
                      </a:endParaRPr>
                    </a:p>
                  </a:txBody>
                  <a:tcPr marL="0" marR="0" marT="42544" marB="0">
                    <a:lnL w="12700">
                      <a:solidFill>
                        <a:srgbClr val="FFFFFF"/>
                      </a:solidFill>
                      <a:prstDash val="solid"/>
                    </a:lnL>
                    <a:lnT w="38100">
                      <a:solidFill>
                        <a:srgbClr val="FFFFFF"/>
                      </a:solidFill>
                      <a:prstDash val="solid"/>
                    </a:lnT>
                    <a:lnB w="12700">
                      <a:solidFill>
                        <a:srgbClr val="FFFFFF"/>
                      </a:solidFill>
                      <a:prstDash val="solid"/>
                    </a:lnB>
                    <a:solidFill>
                      <a:srgbClr val="EBCDD7"/>
                    </a:solidFill>
                  </a:tcPr>
                </a:tc>
                <a:extLst>
                  <a:ext uri="{0D108BD9-81ED-4DB2-BD59-A6C34878D82A}">
                    <a16:rowId xmlns:a16="http://schemas.microsoft.com/office/drawing/2014/main" val="10001"/>
                  </a:ext>
                </a:extLst>
              </a:tr>
              <a:tr h="323850">
                <a:tc>
                  <a:txBody>
                    <a:bodyPr/>
                    <a:lstStyle/>
                    <a:p>
                      <a:pPr marL="96520">
                        <a:lnSpc>
                          <a:spcPct val="100000"/>
                        </a:lnSpc>
                        <a:spcBef>
                          <a:spcPts val="340"/>
                        </a:spcBef>
                      </a:pPr>
                      <a:r>
                        <a:rPr sz="1400" spc="-10" dirty="0">
                          <a:solidFill>
                            <a:srgbClr val="464252"/>
                          </a:solidFill>
                          <a:latin typeface="Arial"/>
                          <a:cs typeface="Arial"/>
                        </a:rPr>
                        <a:t>Anemia</a:t>
                      </a:r>
                      <a:endParaRPr sz="1400">
                        <a:latin typeface="Arial"/>
                        <a:cs typeface="Arial"/>
                      </a:endParaRPr>
                    </a:p>
                  </a:txBody>
                  <a:tcPr marL="0" marR="0" marT="43180" marB="0">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4604" algn="ctr">
                        <a:lnSpc>
                          <a:spcPct val="100000"/>
                        </a:lnSpc>
                        <a:spcBef>
                          <a:spcPts val="340"/>
                        </a:spcBef>
                      </a:pPr>
                      <a:r>
                        <a:rPr sz="1400" spc="-50" dirty="0">
                          <a:solidFill>
                            <a:srgbClr val="464252"/>
                          </a:solidFill>
                          <a:latin typeface="Arial"/>
                          <a:cs typeface="Arial"/>
                        </a:rPr>
                        <a:t>1</a:t>
                      </a:r>
                      <a:endParaRPr sz="14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4604" algn="ctr">
                        <a:lnSpc>
                          <a:spcPct val="100000"/>
                        </a:lnSpc>
                        <a:spcBef>
                          <a:spcPts val="340"/>
                        </a:spcBef>
                      </a:pPr>
                      <a:r>
                        <a:rPr sz="1400" spc="-25" dirty="0">
                          <a:solidFill>
                            <a:srgbClr val="464252"/>
                          </a:solidFill>
                          <a:latin typeface="Arial"/>
                          <a:cs typeface="Arial"/>
                        </a:rPr>
                        <a:t>15</a:t>
                      </a:r>
                      <a:endParaRPr sz="14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7780" algn="ctr">
                        <a:lnSpc>
                          <a:spcPct val="100000"/>
                        </a:lnSpc>
                        <a:spcBef>
                          <a:spcPts val="340"/>
                        </a:spcBef>
                      </a:pPr>
                      <a:r>
                        <a:rPr sz="1400" spc="-50" dirty="0">
                          <a:solidFill>
                            <a:srgbClr val="464252"/>
                          </a:solidFill>
                          <a:latin typeface="Arial"/>
                          <a:cs typeface="Arial"/>
                        </a:rPr>
                        <a:t>2</a:t>
                      </a:r>
                      <a:endParaRPr sz="1400">
                        <a:latin typeface="Arial"/>
                        <a:cs typeface="Arial"/>
                      </a:endParaRPr>
                    </a:p>
                  </a:txBody>
                  <a:tcPr marL="0" marR="0" marT="43180" marB="0">
                    <a:lnL w="12700">
                      <a:solidFill>
                        <a:srgbClr val="FFFFFF"/>
                      </a:solidFill>
                      <a:prstDash val="solid"/>
                    </a:lnL>
                    <a:lnT w="12700">
                      <a:solidFill>
                        <a:srgbClr val="FFFFFF"/>
                      </a:solidFill>
                      <a:prstDash val="solid"/>
                    </a:lnT>
                    <a:lnB w="12700">
                      <a:solidFill>
                        <a:srgbClr val="FFFFFF"/>
                      </a:solidFill>
                      <a:prstDash val="solid"/>
                    </a:lnB>
                    <a:solidFill>
                      <a:srgbClr val="F5E8EC"/>
                    </a:solidFill>
                  </a:tcPr>
                </a:tc>
                <a:extLst>
                  <a:ext uri="{0D108BD9-81ED-4DB2-BD59-A6C34878D82A}">
                    <a16:rowId xmlns:a16="http://schemas.microsoft.com/office/drawing/2014/main" val="10002"/>
                  </a:ext>
                </a:extLst>
              </a:tr>
              <a:tr h="323850">
                <a:tc>
                  <a:txBody>
                    <a:bodyPr/>
                    <a:lstStyle/>
                    <a:p>
                      <a:pPr marL="96520">
                        <a:lnSpc>
                          <a:spcPct val="100000"/>
                        </a:lnSpc>
                        <a:spcBef>
                          <a:spcPts val="345"/>
                        </a:spcBef>
                      </a:pPr>
                      <a:r>
                        <a:rPr sz="1400" spc="-10" dirty="0">
                          <a:solidFill>
                            <a:srgbClr val="464252"/>
                          </a:solidFill>
                          <a:latin typeface="Arial"/>
                          <a:cs typeface="Arial"/>
                        </a:rPr>
                        <a:t>Thrombocytopenia</a:t>
                      </a:r>
                      <a:endParaRPr sz="1400">
                        <a:latin typeface="Arial"/>
                        <a:cs typeface="Arial"/>
                      </a:endParaRPr>
                    </a:p>
                  </a:txBody>
                  <a:tcPr marL="0" marR="0" marT="43815" marB="0">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4604" algn="ctr">
                        <a:lnSpc>
                          <a:spcPct val="100000"/>
                        </a:lnSpc>
                        <a:spcBef>
                          <a:spcPts val="345"/>
                        </a:spcBef>
                      </a:pPr>
                      <a:r>
                        <a:rPr sz="1400" spc="-50" dirty="0">
                          <a:solidFill>
                            <a:srgbClr val="464252"/>
                          </a:solidFill>
                          <a:latin typeface="Arial"/>
                          <a:cs typeface="Arial"/>
                        </a:rPr>
                        <a:t>1</a:t>
                      </a:r>
                      <a:endParaRPr sz="14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4604" algn="ctr">
                        <a:lnSpc>
                          <a:spcPct val="100000"/>
                        </a:lnSpc>
                        <a:spcBef>
                          <a:spcPts val="345"/>
                        </a:spcBef>
                      </a:pPr>
                      <a:r>
                        <a:rPr sz="1400" spc="-25" dirty="0">
                          <a:solidFill>
                            <a:srgbClr val="464252"/>
                          </a:solidFill>
                          <a:latin typeface="Arial"/>
                          <a:cs typeface="Arial"/>
                        </a:rPr>
                        <a:t>16</a:t>
                      </a:r>
                      <a:endParaRPr sz="14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7780" algn="ctr">
                        <a:lnSpc>
                          <a:spcPct val="100000"/>
                        </a:lnSpc>
                        <a:spcBef>
                          <a:spcPts val="345"/>
                        </a:spcBef>
                      </a:pPr>
                      <a:r>
                        <a:rPr sz="1400" spc="-50" dirty="0">
                          <a:solidFill>
                            <a:srgbClr val="464252"/>
                          </a:solidFill>
                          <a:latin typeface="Arial"/>
                          <a:cs typeface="Arial"/>
                        </a:rPr>
                        <a:t>2</a:t>
                      </a:r>
                      <a:endParaRPr sz="1400">
                        <a:latin typeface="Arial"/>
                        <a:cs typeface="Arial"/>
                      </a:endParaRPr>
                    </a:p>
                  </a:txBody>
                  <a:tcPr marL="0" marR="0" marT="43815" marB="0">
                    <a:lnL w="12700">
                      <a:solidFill>
                        <a:srgbClr val="FFFFFF"/>
                      </a:solidFill>
                      <a:prstDash val="solid"/>
                    </a:lnL>
                    <a:lnT w="12700">
                      <a:solidFill>
                        <a:srgbClr val="FFFFFF"/>
                      </a:solidFill>
                      <a:prstDash val="solid"/>
                    </a:lnT>
                    <a:lnB w="12700">
                      <a:solidFill>
                        <a:srgbClr val="FFFFFF"/>
                      </a:solidFill>
                      <a:prstDash val="solid"/>
                    </a:lnB>
                    <a:solidFill>
                      <a:srgbClr val="F5E8EC"/>
                    </a:solidFill>
                  </a:tcPr>
                </a:tc>
                <a:extLst>
                  <a:ext uri="{0D108BD9-81ED-4DB2-BD59-A6C34878D82A}">
                    <a16:rowId xmlns:a16="http://schemas.microsoft.com/office/drawing/2014/main" val="10003"/>
                  </a:ext>
                </a:extLst>
              </a:tr>
              <a:tr h="323850">
                <a:tc rowSpan="2">
                  <a:txBody>
                    <a:bodyPr/>
                    <a:lstStyle/>
                    <a:p>
                      <a:pPr>
                        <a:lnSpc>
                          <a:spcPct val="100000"/>
                        </a:lnSpc>
                        <a:spcBef>
                          <a:spcPts val="15"/>
                        </a:spcBef>
                      </a:pPr>
                      <a:endParaRPr sz="1400">
                        <a:latin typeface="Times New Roman"/>
                        <a:cs typeface="Times New Roman"/>
                      </a:endParaRPr>
                    </a:p>
                    <a:p>
                      <a:pPr marL="96520">
                        <a:lnSpc>
                          <a:spcPct val="100000"/>
                        </a:lnSpc>
                      </a:pPr>
                      <a:r>
                        <a:rPr sz="1400" spc="-10" dirty="0">
                          <a:solidFill>
                            <a:srgbClr val="464252"/>
                          </a:solidFill>
                          <a:latin typeface="Arial"/>
                          <a:cs typeface="Arial"/>
                        </a:rPr>
                        <a:t>Neutropenia</a:t>
                      </a:r>
                      <a:endParaRPr sz="1400">
                        <a:latin typeface="Arial"/>
                        <a:cs typeface="Arial"/>
                      </a:endParaRPr>
                    </a:p>
                  </a:txBody>
                  <a:tcPr marL="0" marR="0" marT="1905" marB="0">
                    <a:lnR w="12700">
                      <a:solidFill>
                        <a:srgbClr val="FFFFFF"/>
                      </a:solidFill>
                      <a:prstDash val="solid"/>
                    </a:lnR>
                    <a:lnT w="12700">
                      <a:solidFill>
                        <a:srgbClr val="FFFFFF"/>
                      </a:solidFill>
                      <a:prstDash val="solid"/>
                    </a:lnT>
                    <a:solidFill>
                      <a:srgbClr val="F5E8EC"/>
                    </a:solidFill>
                  </a:tcPr>
                </a:tc>
                <a:tc rowSpan="2">
                  <a:txBody>
                    <a:bodyPr/>
                    <a:lstStyle/>
                    <a:p>
                      <a:pPr>
                        <a:lnSpc>
                          <a:spcPct val="100000"/>
                        </a:lnSpc>
                        <a:spcBef>
                          <a:spcPts val="15"/>
                        </a:spcBef>
                      </a:pPr>
                      <a:endParaRPr sz="1400">
                        <a:latin typeface="Times New Roman"/>
                        <a:cs typeface="Times New Roman"/>
                      </a:endParaRPr>
                    </a:p>
                    <a:p>
                      <a:pPr marL="14604" algn="ctr">
                        <a:lnSpc>
                          <a:spcPct val="100000"/>
                        </a:lnSpc>
                      </a:pPr>
                      <a:r>
                        <a:rPr sz="1400" spc="-50" dirty="0">
                          <a:solidFill>
                            <a:srgbClr val="464252"/>
                          </a:solidFill>
                          <a:latin typeface="Arial"/>
                          <a:cs typeface="Arial"/>
                        </a:rPr>
                        <a:t>2</a:t>
                      </a:r>
                      <a:endParaRPr sz="14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solidFill>
                      <a:srgbClr val="F5E8EC"/>
                    </a:solidFill>
                  </a:tcPr>
                </a:tc>
                <a:tc>
                  <a:txBody>
                    <a:bodyPr/>
                    <a:lstStyle/>
                    <a:p>
                      <a:pPr marL="13970" algn="ctr">
                        <a:lnSpc>
                          <a:spcPct val="100000"/>
                        </a:lnSpc>
                        <a:spcBef>
                          <a:spcPts val="345"/>
                        </a:spcBef>
                      </a:pPr>
                      <a:r>
                        <a:rPr sz="1400" spc="-10" dirty="0">
                          <a:solidFill>
                            <a:srgbClr val="464252"/>
                          </a:solidFill>
                          <a:latin typeface="Arial"/>
                          <a:cs typeface="Arial"/>
                        </a:rPr>
                        <a:t>1,</a:t>
                      </a:r>
                      <a:r>
                        <a:rPr sz="1400" spc="-120" dirty="0">
                          <a:solidFill>
                            <a:srgbClr val="464252"/>
                          </a:solidFill>
                          <a:latin typeface="Arial"/>
                          <a:cs typeface="Arial"/>
                        </a:rPr>
                        <a:t> </a:t>
                      </a:r>
                      <a:r>
                        <a:rPr sz="1400" spc="-25" dirty="0">
                          <a:solidFill>
                            <a:srgbClr val="464252"/>
                          </a:solidFill>
                          <a:latin typeface="Arial"/>
                          <a:cs typeface="Arial"/>
                        </a:rPr>
                        <a:t>15</a:t>
                      </a:r>
                      <a:endParaRPr sz="14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5E8EC"/>
                    </a:solidFill>
                  </a:tcPr>
                </a:tc>
                <a:tc>
                  <a:txBody>
                    <a:bodyPr/>
                    <a:lstStyle/>
                    <a:p>
                      <a:pPr marL="16510" algn="ctr">
                        <a:lnSpc>
                          <a:spcPct val="100000"/>
                        </a:lnSpc>
                        <a:spcBef>
                          <a:spcPts val="345"/>
                        </a:spcBef>
                      </a:pPr>
                      <a:r>
                        <a:rPr sz="1400" spc="-10" dirty="0">
                          <a:solidFill>
                            <a:srgbClr val="464252"/>
                          </a:solidFill>
                          <a:latin typeface="Arial"/>
                          <a:cs typeface="Arial"/>
                        </a:rPr>
                        <a:t>2,</a:t>
                      </a:r>
                      <a:r>
                        <a:rPr sz="1400" spc="-120" dirty="0">
                          <a:solidFill>
                            <a:srgbClr val="464252"/>
                          </a:solidFill>
                          <a:latin typeface="Arial"/>
                          <a:cs typeface="Arial"/>
                        </a:rPr>
                        <a:t> </a:t>
                      </a:r>
                      <a:r>
                        <a:rPr sz="1400" spc="-50" dirty="0">
                          <a:solidFill>
                            <a:srgbClr val="464252"/>
                          </a:solidFill>
                          <a:latin typeface="Arial"/>
                          <a:cs typeface="Arial"/>
                        </a:rPr>
                        <a:t>2</a:t>
                      </a:r>
                      <a:endParaRPr sz="1400">
                        <a:latin typeface="Arial"/>
                        <a:cs typeface="Arial"/>
                      </a:endParaRPr>
                    </a:p>
                  </a:txBody>
                  <a:tcPr marL="0" marR="0" marT="43815" marB="0">
                    <a:lnL w="12700">
                      <a:solidFill>
                        <a:srgbClr val="FFFFFF"/>
                      </a:solidFill>
                      <a:prstDash val="solid"/>
                    </a:lnL>
                    <a:lnT w="12700">
                      <a:solidFill>
                        <a:srgbClr val="FFFFFF"/>
                      </a:solidFill>
                      <a:prstDash val="solid"/>
                    </a:lnT>
                    <a:lnB w="12700">
                      <a:solidFill>
                        <a:srgbClr val="FFFFFF"/>
                      </a:solidFill>
                      <a:prstDash val="solid"/>
                    </a:lnB>
                    <a:solidFill>
                      <a:srgbClr val="F5E8EC"/>
                    </a:solidFill>
                  </a:tcPr>
                </a:tc>
                <a:extLst>
                  <a:ext uri="{0D108BD9-81ED-4DB2-BD59-A6C34878D82A}">
                    <a16:rowId xmlns:a16="http://schemas.microsoft.com/office/drawing/2014/main" val="10004"/>
                  </a:ext>
                </a:extLst>
              </a:tr>
              <a:tr h="323850">
                <a:tc vMerge="1">
                  <a:txBody>
                    <a:bodyPr/>
                    <a:lstStyle/>
                    <a:p>
                      <a:endParaRPr/>
                    </a:p>
                  </a:txBody>
                  <a:tcPr marL="0" marR="0" marT="1905" marB="0">
                    <a:lnR w="12700">
                      <a:solidFill>
                        <a:srgbClr val="FFFFFF"/>
                      </a:solidFill>
                      <a:prstDash val="solid"/>
                    </a:lnR>
                    <a:lnT w="12700">
                      <a:solidFill>
                        <a:srgbClr val="FFFFFF"/>
                      </a:solidFill>
                      <a:prstDash val="solid"/>
                    </a:lnT>
                    <a:solidFill>
                      <a:srgbClr val="F5E8EC"/>
                    </a:solidFill>
                  </a:tcPr>
                </a:tc>
                <a:tc vMerge="1">
                  <a:txBody>
                    <a:bodyPr/>
                    <a:lstStyle/>
                    <a:p>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solidFill>
                      <a:srgbClr val="F5E8EC"/>
                    </a:solidFill>
                  </a:tcPr>
                </a:tc>
                <a:tc>
                  <a:txBody>
                    <a:bodyPr/>
                    <a:lstStyle/>
                    <a:p>
                      <a:pPr marL="14604" algn="ctr">
                        <a:lnSpc>
                          <a:spcPct val="100000"/>
                        </a:lnSpc>
                        <a:spcBef>
                          <a:spcPts val="350"/>
                        </a:spcBef>
                      </a:pPr>
                      <a:r>
                        <a:rPr sz="1400" spc="-25" dirty="0">
                          <a:solidFill>
                            <a:srgbClr val="464252"/>
                          </a:solidFill>
                          <a:latin typeface="Arial"/>
                          <a:cs typeface="Arial"/>
                        </a:rPr>
                        <a:t>14</a:t>
                      </a:r>
                      <a:endParaRPr sz="14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solidFill>
                      <a:srgbClr val="F5E8EC"/>
                    </a:solidFill>
                  </a:tcPr>
                </a:tc>
                <a:tc>
                  <a:txBody>
                    <a:bodyPr/>
                    <a:lstStyle/>
                    <a:p>
                      <a:pPr marL="17780" algn="ctr">
                        <a:lnSpc>
                          <a:spcPct val="100000"/>
                        </a:lnSpc>
                        <a:spcBef>
                          <a:spcPts val="350"/>
                        </a:spcBef>
                      </a:pPr>
                      <a:r>
                        <a:rPr sz="1400" spc="-50" dirty="0">
                          <a:solidFill>
                            <a:srgbClr val="464252"/>
                          </a:solidFill>
                          <a:latin typeface="Arial"/>
                          <a:cs typeface="Arial"/>
                        </a:rPr>
                        <a:t>3</a:t>
                      </a:r>
                      <a:endParaRPr sz="1400">
                        <a:latin typeface="Arial"/>
                        <a:cs typeface="Arial"/>
                      </a:endParaRPr>
                    </a:p>
                  </a:txBody>
                  <a:tcPr marL="0" marR="0" marT="44450" marB="0">
                    <a:lnL w="12700">
                      <a:solidFill>
                        <a:srgbClr val="FFFFFF"/>
                      </a:solidFill>
                      <a:prstDash val="solid"/>
                    </a:lnL>
                    <a:lnT w="12700">
                      <a:solidFill>
                        <a:srgbClr val="FFFFFF"/>
                      </a:solidFill>
                      <a:prstDash val="solid"/>
                    </a:lnT>
                    <a:solidFill>
                      <a:srgbClr val="F5E8EC"/>
                    </a:solidFill>
                  </a:tcPr>
                </a:tc>
                <a:extLst>
                  <a:ext uri="{0D108BD9-81ED-4DB2-BD59-A6C34878D82A}">
                    <a16:rowId xmlns:a16="http://schemas.microsoft.com/office/drawing/2014/main" val="10005"/>
                  </a:ext>
                </a:extLst>
              </a:tr>
            </a:tbl>
          </a:graphicData>
        </a:graphic>
      </p:graphicFrame>
      <p:graphicFrame>
        <p:nvGraphicFramePr>
          <p:cNvPr id="8" name="object 8"/>
          <p:cNvGraphicFramePr>
            <a:graphicFrameLocks noGrp="1"/>
          </p:cNvGraphicFramePr>
          <p:nvPr/>
        </p:nvGraphicFramePr>
        <p:xfrm>
          <a:off x="6402704" y="3929227"/>
          <a:ext cx="5341620" cy="1295400"/>
        </p:xfrm>
        <a:graphic>
          <a:graphicData uri="http://schemas.openxmlformats.org/drawingml/2006/table">
            <a:tbl>
              <a:tblPr firstRow="1" bandRow="1">
                <a:tableStyleId>{2D5ABB26-0587-4C30-8999-92F81FD0307C}</a:tableStyleId>
              </a:tblPr>
              <a:tblGrid>
                <a:gridCol w="1200150">
                  <a:extLst>
                    <a:ext uri="{9D8B030D-6E8A-4147-A177-3AD203B41FA5}">
                      <a16:colId xmlns:a16="http://schemas.microsoft.com/office/drawing/2014/main" val="20000"/>
                    </a:ext>
                  </a:extLst>
                </a:gridCol>
                <a:gridCol w="1217930">
                  <a:extLst>
                    <a:ext uri="{9D8B030D-6E8A-4147-A177-3AD203B41FA5}">
                      <a16:colId xmlns:a16="http://schemas.microsoft.com/office/drawing/2014/main" val="20001"/>
                    </a:ext>
                  </a:extLst>
                </a:gridCol>
                <a:gridCol w="1163955">
                  <a:extLst>
                    <a:ext uri="{9D8B030D-6E8A-4147-A177-3AD203B41FA5}">
                      <a16:colId xmlns:a16="http://schemas.microsoft.com/office/drawing/2014/main" val="20002"/>
                    </a:ext>
                  </a:extLst>
                </a:gridCol>
                <a:gridCol w="1759585">
                  <a:extLst>
                    <a:ext uri="{9D8B030D-6E8A-4147-A177-3AD203B41FA5}">
                      <a16:colId xmlns:a16="http://schemas.microsoft.com/office/drawing/2014/main" val="20003"/>
                    </a:ext>
                  </a:extLst>
                </a:gridCol>
              </a:tblGrid>
              <a:tr h="323850">
                <a:tc gridSpan="4">
                  <a:txBody>
                    <a:bodyPr/>
                    <a:lstStyle/>
                    <a:p>
                      <a:pPr marL="15875" algn="ctr">
                        <a:lnSpc>
                          <a:spcPct val="100000"/>
                        </a:lnSpc>
                        <a:spcBef>
                          <a:spcPts val="355"/>
                        </a:spcBef>
                      </a:pPr>
                      <a:r>
                        <a:rPr sz="1400" b="1" spc="-30" dirty="0">
                          <a:solidFill>
                            <a:srgbClr val="FFFFFF"/>
                          </a:solidFill>
                          <a:latin typeface="Arial"/>
                          <a:cs typeface="Arial"/>
                        </a:rPr>
                        <a:t>Infusion-</a:t>
                      </a:r>
                      <a:r>
                        <a:rPr sz="1400" b="1" spc="-10" dirty="0">
                          <a:solidFill>
                            <a:srgbClr val="FFFFFF"/>
                          </a:solidFill>
                          <a:latin typeface="Arial"/>
                          <a:cs typeface="Arial"/>
                        </a:rPr>
                        <a:t>related</a:t>
                      </a:r>
                      <a:r>
                        <a:rPr sz="1400" b="1" spc="-85" dirty="0">
                          <a:solidFill>
                            <a:srgbClr val="FFFFFF"/>
                          </a:solidFill>
                          <a:latin typeface="Arial"/>
                          <a:cs typeface="Arial"/>
                        </a:rPr>
                        <a:t> </a:t>
                      </a:r>
                      <a:r>
                        <a:rPr sz="1400" b="1" spc="-10" dirty="0">
                          <a:solidFill>
                            <a:srgbClr val="FFFFFF"/>
                          </a:solidFill>
                          <a:latin typeface="Arial"/>
                          <a:cs typeface="Arial"/>
                        </a:rPr>
                        <a:t>reactions</a:t>
                      </a:r>
                      <a:endParaRPr sz="1400">
                        <a:latin typeface="Arial"/>
                        <a:cs typeface="Arial"/>
                      </a:endParaRPr>
                    </a:p>
                  </a:txBody>
                  <a:tcPr marL="0" marR="0" marT="45085" marB="0">
                    <a:lnB w="38100">
                      <a:solidFill>
                        <a:srgbClr val="FFFFFF"/>
                      </a:solidFill>
                      <a:prstDash val="solid"/>
                    </a:lnB>
                    <a:solidFill>
                      <a:srgbClr val="FF7A52"/>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3850">
                <a:tc>
                  <a:txBody>
                    <a:bodyPr/>
                    <a:lstStyle/>
                    <a:p>
                      <a:pPr>
                        <a:lnSpc>
                          <a:spcPct val="100000"/>
                        </a:lnSpc>
                      </a:pPr>
                      <a:endParaRPr sz="1500">
                        <a:latin typeface="Times New Roman"/>
                        <a:cs typeface="Times New Roman"/>
                      </a:endParaRPr>
                    </a:p>
                  </a:txBody>
                  <a:tcPr marL="0" marR="0" marT="0" marB="0">
                    <a:lnR w="12700">
                      <a:solidFill>
                        <a:srgbClr val="FFFFFF"/>
                      </a:solidFill>
                      <a:prstDash val="solid"/>
                    </a:lnR>
                    <a:lnT w="38100">
                      <a:solidFill>
                        <a:srgbClr val="FFFFFF"/>
                      </a:solidFill>
                      <a:prstDash val="solid"/>
                    </a:lnT>
                    <a:lnB w="12700">
                      <a:solidFill>
                        <a:srgbClr val="FFFFFF"/>
                      </a:solidFill>
                      <a:prstDash val="solid"/>
                    </a:lnB>
                    <a:solidFill>
                      <a:srgbClr val="FFD6D0"/>
                    </a:solidFill>
                  </a:tcPr>
                </a:tc>
                <a:tc>
                  <a:txBody>
                    <a:bodyPr/>
                    <a:lstStyle/>
                    <a:p>
                      <a:pPr marL="18415" algn="ctr">
                        <a:lnSpc>
                          <a:spcPct val="100000"/>
                        </a:lnSpc>
                        <a:spcBef>
                          <a:spcPts val="359"/>
                        </a:spcBef>
                      </a:pPr>
                      <a:r>
                        <a:rPr sz="1400" b="1" spc="-45" dirty="0">
                          <a:solidFill>
                            <a:srgbClr val="464252"/>
                          </a:solidFill>
                          <a:latin typeface="Arial"/>
                          <a:cs typeface="Arial"/>
                        </a:rPr>
                        <a:t>Grade</a:t>
                      </a:r>
                      <a:r>
                        <a:rPr sz="1400" b="1" spc="-120" dirty="0">
                          <a:solidFill>
                            <a:srgbClr val="464252"/>
                          </a:solidFill>
                          <a:latin typeface="Arial"/>
                          <a:cs typeface="Arial"/>
                        </a:rPr>
                        <a:t> </a:t>
                      </a:r>
                      <a:r>
                        <a:rPr sz="1400" b="1" spc="-10" dirty="0">
                          <a:solidFill>
                            <a:srgbClr val="464252"/>
                          </a:solidFill>
                          <a:latin typeface="Arial"/>
                          <a:cs typeface="Arial"/>
                        </a:rPr>
                        <a:t>1-</a:t>
                      </a:r>
                      <a:r>
                        <a:rPr sz="1400" b="1" dirty="0">
                          <a:solidFill>
                            <a:srgbClr val="464252"/>
                          </a:solidFill>
                          <a:latin typeface="Arial"/>
                          <a:cs typeface="Arial"/>
                        </a:rPr>
                        <a:t>2,</a:t>
                      </a:r>
                      <a:r>
                        <a:rPr sz="1400" b="1" spc="-40" dirty="0">
                          <a:solidFill>
                            <a:srgbClr val="464252"/>
                          </a:solidFill>
                          <a:latin typeface="Arial"/>
                          <a:cs typeface="Arial"/>
                        </a:rPr>
                        <a:t> </a:t>
                      </a:r>
                      <a:r>
                        <a:rPr sz="1400" b="1" spc="-50" dirty="0">
                          <a:solidFill>
                            <a:srgbClr val="464252"/>
                          </a:solidFill>
                          <a:latin typeface="Arial"/>
                          <a:cs typeface="Arial"/>
                        </a:rPr>
                        <a:t>n</a:t>
                      </a:r>
                      <a:endParaRPr sz="1400">
                        <a:latin typeface="Arial"/>
                        <a:cs typeface="Arial"/>
                      </a:endParaRPr>
                    </a:p>
                  </a:txBody>
                  <a:tcPr marL="0" marR="0" marT="4571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6D0"/>
                    </a:solidFill>
                  </a:tcPr>
                </a:tc>
                <a:tc>
                  <a:txBody>
                    <a:bodyPr/>
                    <a:lstStyle/>
                    <a:p>
                      <a:pPr marL="18415" algn="ctr">
                        <a:lnSpc>
                          <a:spcPct val="100000"/>
                        </a:lnSpc>
                        <a:spcBef>
                          <a:spcPts val="359"/>
                        </a:spcBef>
                      </a:pPr>
                      <a:r>
                        <a:rPr sz="1400" b="1" spc="-45" dirty="0">
                          <a:solidFill>
                            <a:srgbClr val="464252"/>
                          </a:solidFill>
                          <a:latin typeface="Arial"/>
                          <a:cs typeface="Arial"/>
                        </a:rPr>
                        <a:t>Grade</a:t>
                      </a:r>
                      <a:r>
                        <a:rPr sz="1400" b="1" spc="-130" dirty="0">
                          <a:solidFill>
                            <a:srgbClr val="464252"/>
                          </a:solidFill>
                          <a:latin typeface="Arial"/>
                          <a:cs typeface="Arial"/>
                        </a:rPr>
                        <a:t> </a:t>
                      </a:r>
                      <a:r>
                        <a:rPr sz="1400" b="1" dirty="0">
                          <a:solidFill>
                            <a:srgbClr val="464252"/>
                          </a:solidFill>
                          <a:latin typeface="Arial"/>
                          <a:cs typeface="Arial"/>
                        </a:rPr>
                        <a:t>≥3,</a:t>
                      </a:r>
                      <a:r>
                        <a:rPr sz="1400" b="1" spc="-55" dirty="0">
                          <a:solidFill>
                            <a:srgbClr val="464252"/>
                          </a:solidFill>
                          <a:latin typeface="Arial"/>
                          <a:cs typeface="Arial"/>
                        </a:rPr>
                        <a:t> </a:t>
                      </a:r>
                      <a:r>
                        <a:rPr sz="1400" b="1" spc="-50" dirty="0">
                          <a:solidFill>
                            <a:srgbClr val="464252"/>
                          </a:solidFill>
                          <a:latin typeface="Arial"/>
                          <a:cs typeface="Arial"/>
                        </a:rPr>
                        <a:t>n</a:t>
                      </a:r>
                      <a:endParaRPr sz="1400">
                        <a:latin typeface="Arial"/>
                        <a:cs typeface="Arial"/>
                      </a:endParaRPr>
                    </a:p>
                  </a:txBody>
                  <a:tcPr marL="0" marR="0" marT="4571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6D0"/>
                    </a:solidFill>
                  </a:tcPr>
                </a:tc>
                <a:tc>
                  <a:txBody>
                    <a:bodyPr/>
                    <a:lstStyle/>
                    <a:p>
                      <a:pPr marL="14604" algn="ctr">
                        <a:lnSpc>
                          <a:spcPct val="100000"/>
                        </a:lnSpc>
                        <a:spcBef>
                          <a:spcPts val="359"/>
                        </a:spcBef>
                      </a:pPr>
                      <a:r>
                        <a:rPr sz="1400" b="1" spc="-45" dirty="0">
                          <a:solidFill>
                            <a:srgbClr val="464252"/>
                          </a:solidFill>
                          <a:latin typeface="Arial"/>
                          <a:cs typeface="Arial"/>
                        </a:rPr>
                        <a:t>Supportive</a:t>
                      </a:r>
                      <a:r>
                        <a:rPr sz="1400" b="1" spc="-90" dirty="0">
                          <a:solidFill>
                            <a:srgbClr val="464252"/>
                          </a:solidFill>
                          <a:latin typeface="Arial"/>
                          <a:cs typeface="Arial"/>
                        </a:rPr>
                        <a:t> </a:t>
                      </a:r>
                      <a:r>
                        <a:rPr sz="1400" b="1" spc="-20" dirty="0">
                          <a:solidFill>
                            <a:srgbClr val="464252"/>
                          </a:solidFill>
                          <a:latin typeface="Arial"/>
                          <a:cs typeface="Arial"/>
                        </a:rPr>
                        <a:t>care</a:t>
                      </a:r>
                      <a:endParaRPr sz="1400">
                        <a:latin typeface="Arial"/>
                        <a:cs typeface="Arial"/>
                      </a:endParaRPr>
                    </a:p>
                  </a:txBody>
                  <a:tcPr marL="0" marR="0" marT="45719" marB="0">
                    <a:lnL w="12700">
                      <a:solidFill>
                        <a:srgbClr val="FFFFFF"/>
                      </a:solidFill>
                      <a:prstDash val="solid"/>
                    </a:lnL>
                    <a:lnT w="38100">
                      <a:solidFill>
                        <a:srgbClr val="FFFFFF"/>
                      </a:solidFill>
                      <a:prstDash val="solid"/>
                    </a:lnT>
                    <a:lnB w="12700">
                      <a:solidFill>
                        <a:srgbClr val="FFFFFF"/>
                      </a:solidFill>
                      <a:prstDash val="solid"/>
                    </a:lnB>
                    <a:solidFill>
                      <a:srgbClr val="FFD6D0"/>
                    </a:solidFill>
                  </a:tcPr>
                </a:tc>
                <a:extLst>
                  <a:ext uri="{0D108BD9-81ED-4DB2-BD59-A6C34878D82A}">
                    <a16:rowId xmlns:a16="http://schemas.microsoft.com/office/drawing/2014/main" val="10001"/>
                  </a:ext>
                </a:extLst>
              </a:tr>
              <a:tr h="323850">
                <a:tc>
                  <a:txBody>
                    <a:bodyPr/>
                    <a:lstStyle/>
                    <a:p>
                      <a:pPr marR="74295" algn="ctr">
                        <a:lnSpc>
                          <a:spcPct val="100000"/>
                        </a:lnSpc>
                        <a:spcBef>
                          <a:spcPts val="365"/>
                        </a:spcBef>
                      </a:pPr>
                      <a:r>
                        <a:rPr sz="1400" spc="-40" dirty="0">
                          <a:solidFill>
                            <a:srgbClr val="464252"/>
                          </a:solidFill>
                          <a:latin typeface="Arial"/>
                          <a:cs typeface="Arial"/>
                        </a:rPr>
                        <a:t>Dose</a:t>
                      </a:r>
                      <a:r>
                        <a:rPr sz="1400" spc="-65" dirty="0">
                          <a:solidFill>
                            <a:srgbClr val="464252"/>
                          </a:solidFill>
                          <a:latin typeface="Arial"/>
                          <a:cs typeface="Arial"/>
                        </a:rPr>
                        <a:t> </a:t>
                      </a:r>
                      <a:r>
                        <a:rPr sz="1400" spc="-20" dirty="0">
                          <a:solidFill>
                            <a:srgbClr val="464252"/>
                          </a:solidFill>
                          <a:latin typeface="Arial"/>
                          <a:cs typeface="Arial"/>
                        </a:rPr>
                        <a:t>level</a:t>
                      </a:r>
                      <a:r>
                        <a:rPr sz="1400" spc="-135" dirty="0">
                          <a:solidFill>
                            <a:srgbClr val="464252"/>
                          </a:solidFill>
                          <a:latin typeface="Arial"/>
                          <a:cs typeface="Arial"/>
                        </a:rPr>
                        <a:t> </a:t>
                      </a:r>
                      <a:r>
                        <a:rPr sz="1400" spc="-50" dirty="0">
                          <a:solidFill>
                            <a:srgbClr val="464252"/>
                          </a:solidFill>
                          <a:latin typeface="Arial"/>
                          <a:cs typeface="Arial"/>
                        </a:rPr>
                        <a:t>1</a:t>
                      </a:r>
                      <a:endParaRPr sz="1400">
                        <a:latin typeface="Arial"/>
                        <a:cs typeface="Arial"/>
                      </a:endParaRPr>
                    </a:p>
                  </a:txBody>
                  <a:tcPr marL="0" marR="0" marT="46355" marB="0">
                    <a:lnR w="12700">
                      <a:solidFill>
                        <a:srgbClr val="FFFFFF"/>
                      </a:solidFill>
                      <a:prstDash val="solid"/>
                    </a:lnR>
                    <a:lnT w="12700">
                      <a:solidFill>
                        <a:srgbClr val="FFFFFF"/>
                      </a:solidFill>
                      <a:prstDash val="solid"/>
                    </a:lnT>
                    <a:lnB w="12700">
                      <a:solidFill>
                        <a:srgbClr val="FFFFFF"/>
                      </a:solidFill>
                      <a:prstDash val="solid"/>
                    </a:lnB>
                    <a:solidFill>
                      <a:srgbClr val="FFEBE9"/>
                    </a:solidFill>
                  </a:tcPr>
                </a:tc>
                <a:tc>
                  <a:txBody>
                    <a:bodyPr/>
                    <a:lstStyle/>
                    <a:p>
                      <a:pPr marL="13970" algn="ctr">
                        <a:lnSpc>
                          <a:spcPct val="100000"/>
                        </a:lnSpc>
                        <a:spcBef>
                          <a:spcPts val="365"/>
                        </a:spcBef>
                      </a:pPr>
                      <a:r>
                        <a:rPr sz="1400" spc="-50" dirty="0">
                          <a:solidFill>
                            <a:srgbClr val="464252"/>
                          </a:solidFill>
                          <a:latin typeface="Arial"/>
                          <a:cs typeface="Arial"/>
                        </a:rPr>
                        <a:t>1</a:t>
                      </a:r>
                      <a:endParaRPr sz="1400">
                        <a:latin typeface="Arial"/>
                        <a:cs typeface="Arial"/>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BE9"/>
                    </a:solidFill>
                  </a:tcPr>
                </a:tc>
                <a:tc>
                  <a:txBody>
                    <a:bodyPr/>
                    <a:lstStyle/>
                    <a:p>
                      <a:pPr marL="15240" algn="ctr">
                        <a:lnSpc>
                          <a:spcPct val="100000"/>
                        </a:lnSpc>
                        <a:spcBef>
                          <a:spcPts val="365"/>
                        </a:spcBef>
                      </a:pPr>
                      <a:r>
                        <a:rPr sz="1400" spc="-50" dirty="0">
                          <a:solidFill>
                            <a:srgbClr val="464252"/>
                          </a:solidFill>
                          <a:latin typeface="Arial"/>
                          <a:cs typeface="Arial"/>
                        </a:rPr>
                        <a:t>1</a:t>
                      </a:r>
                      <a:endParaRPr sz="1400">
                        <a:latin typeface="Arial"/>
                        <a:cs typeface="Arial"/>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BE9"/>
                    </a:solidFill>
                  </a:tcPr>
                </a:tc>
                <a:tc>
                  <a:txBody>
                    <a:bodyPr/>
                    <a:lstStyle/>
                    <a:p>
                      <a:pPr marL="19050" algn="ctr">
                        <a:lnSpc>
                          <a:spcPct val="100000"/>
                        </a:lnSpc>
                        <a:spcBef>
                          <a:spcPts val="365"/>
                        </a:spcBef>
                      </a:pPr>
                      <a:r>
                        <a:rPr sz="1400" spc="-30" dirty="0">
                          <a:solidFill>
                            <a:srgbClr val="464252"/>
                          </a:solidFill>
                          <a:latin typeface="Arial"/>
                          <a:cs typeface="Arial"/>
                        </a:rPr>
                        <a:t>Tocilizumab,</a:t>
                      </a:r>
                      <a:r>
                        <a:rPr sz="1400" spc="-65" dirty="0">
                          <a:solidFill>
                            <a:srgbClr val="464252"/>
                          </a:solidFill>
                          <a:latin typeface="Arial"/>
                          <a:cs typeface="Arial"/>
                        </a:rPr>
                        <a:t> </a:t>
                      </a:r>
                      <a:r>
                        <a:rPr sz="1400" spc="-10" dirty="0">
                          <a:solidFill>
                            <a:srgbClr val="464252"/>
                          </a:solidFill>
                          <a:latin typeface="Arial"/>
                          <a:cs typeface="Arial"/>
                        </a:rPr>
                        <a:t>steroid</a:t>
                      </a:r>
                      <a:endParaRPr sz="1400">
                        <a:latin typeface="Arial"/>
                        <a:cs typeface="Arial"/>
                      </a:endParaRPr>
                    </a:p>
                  </a:txBody>
                  <a:tcPr marL="0" marR="0" marT="46355" marB="0">
                    <a:lnL w="12700">
                      <a:solidFill>
                        <a:srgbClr val="FFFFFF"/>
                      </a:solidFill>
                      <a:prstDash val="solid"/>
                    </a:lnL>
                    <a:lnT w="12700">
                      <a:solidFill>
                        <a:srgbClr val="FFFFFF"/>
                      </a:solidFill>
                      <a:prstDash val="solid"/>
                    </a:lnT>
                    <a:lnB w="12700">
                      <a:solidFill>
                        <a:srgbClr val="FFFFFF"/>
                      </a:solidFill>
                      <a:prstDash val="solid"/>
                    </a:lnB>
                    <a:solidFill>
                      <a:srgbClr val="FFEBE9"/>
                    </a:solidFill>
                  </a:tcPr>
                </a:tc>
                <a:extLst>
                  <a:ext uri="{0D108BD9-81ED-4DB2-BD59-A6C34878D82A}">
                    <a16:rowId xmlns:a16="http://schemas.microsoft.com/office/drawing/2014/main" val="10002"/>
                  </a:ext>
                </a:extLst>
              </a:tr>
              <a:tr h="323850">
                <a:tc>
                  <a:txBody>
                    <a:bodyPr/>
                    <a:lstStyle/>
                    <a:p>
                      <a:pPr marR="23495" algn="ctr">
                        <a:lnSpc>
                          <a:spcPct val="100000"/>
                        </a:lnSpc>
                        <a:spcBef>
                          <a:spcPts val="365"/>
                        </a:spcBef>
                      </a:pPr>
                      <a:r>
                        <a:rPr sz="1400" spc="-40" dirty="0">
                          <a:solidFill>
                            <a:srgbClr val="464252"/>
                          </a:solidFill>
                          <a:latin typeface="Arial"/>
                          <a:cs typeface="Arial"/>
                        </a:rPr>
                        <a:t>Dose</a:t>
                      </a:r>
                      <a:r>
                        <a:rPr sz="1400" spc="-75" dirty="0">
                          <a:solidFill>
                            <a:srgbClr val="464252"/>
                          </a:solidFill>
                          <a:latin typeface="Arial"/>
                          <a:cs typeface="Arial"/>
                        </a:rPr>
                        <a:t> </a:t>
                      </a:r>
                      <a:r>
                        <a:rPr sz="1400" spc="-10" dirty="0">
                          <a:solidFill>
                            <a:srgbClr val="464252"/>
                          </a:solidFill>
                          <a:latin typeface="Arial"/>
                          <a:cs typeface="Arial"/>
                        </a:rPr>
                        <a:t>level</a:t>
                      </a:r>
                      <a:r>
                        <a:rPr sz="1400" spc="-114" dirty="0">
                          <a:solidFill>
                            <a:srgbClr val="464252"/>
                          </a:solidFill>
                          <a:latin typeface="Arial"/>
                          <a:cs typeface="Arial"/>
                        </a:rPr>
                        <a:t> </a:t>
                      </a:r>
                      <a:r>
                        <a:rPr sz="1400" spc="-105" dirty="0">
                          <a:solidFill>
                            <a:srgbClr val="464252"/>
                          </a:solidFill>
                          <a:latin typeface="Arial"/>
                          <a:cs typeface="Arial"/>
                        </a:rPr>
                        <a:t>-</a:t>
                      </a:r>
                      <a:r>
                        <a:rPr sz="1400" spc="-50" dirty="0">
                          <a:solidFill>
                            <a:srgbClr val="464252"/>
                          </a:solidFill>
                          <a:latin typeface="Arial"/>
                          <a:cs typeface="Arial"/>
                        </a:rPr>
                        <a:t>1</a:t>
                      </a:r>
                      <a:endParaRPr sz="1400">
                        <a:latin typeface="Arial"/>
                        <a:cs typeface="Arial"/>
                      </a:endParaRPr>
                    </a:p>
                  </a:txBody>
                  <a:tcPr marL="0" marR="0" marT="46355" marB="0">
                    <a:lnR w="12700">
                      <a:solidFill>
                        <a:srgbClr val="FFFFFF"/>
                      </a:solidFill>
                      <a:prstDash val="solid"/>
                    </a:lnR>
                    <a:lnT w="12700">
                      <a:solidFill>
                        <a:srgbClr val="FFFFFF"/>
                      </a:solidFill>
                      <a:prstDash val="solid"/>
                    </a:lnT>
                    <a:solidFill>
                      <a:srgbClr val="FFEBE9"/>
                    </a:solidFill>
                  </a:tcPr>
                </a:tc>
                <a:tc>
                  <a:txBody>
                    <a:bodyPr/>
                    <a:lstStyle/>
                    <a:p>
                      <a:pPr marL="13970" algn="ctr">
                        <a:lnSpc>
                          <a:spcPct val="100000"/>
                        </a:lnSpc>
                        <a:spcBef>
                          <a:spcPts val="365"/>
                        </a:spcBef>
                      </a:pPr>
                      <a:r>
                        <a:rPr sz="1400" spc="-50" dirty="0">
                          <a:solidFill>
                            <a:srgbClr val="464252"/>
                          </a:solidFill>
                          <a:latin typeface="Arial"/>
                          <a:cs typeface="Arial"/>
                        </a:rPr>
                        <a:t>1</a:t>
                      </a:r>
                      <a:endParaRPr sz="1400">
                        <a:latin typeface="Arial"/>
                        <a:cs typeface="Arial"/>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solidFill>
                      <a:srgbClr val="FFEBE9"/>
                    </a:solidFill>
                  </a:tcPr>
                </a:tc>
                <a:tc>
                  <a:txBody>
                    <a:bodyPr/>
                    <a:lstStyle/>
                    <a:p>
                      <a:pPr marL="15240" algn="ctr">
                        <a:lnSpc>
                          <a:spcPct val="100000"/>
                        </a:lnSpc>
                        <a:spcBef>
                          <a:spcPts val="365"/>
                        </a:spcBef>
                      </a:pPr>
                      <a:r>
                        <a:rPr sz="1400" spc="-50" dirty="0">
                          <a:solidFill>
                            <a:srgbClr val="464252"/>
                          </a:solidFill>
                          <a:latin typeface="Arial"/>
                          <a:cs typeface="Arial"/>
                        </a:rPr>
                        <a:t>0</a:t>
                      </a:r>
                      <a:endParaRPr sz="1400">
                        <a:latin typeface="Arial"/>
                        <a:cs typeface="Arial"/>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solidFill>
                      <a:srgbClr val="FFEBE9"/>
                    </a:solidFill>
                  </a:tcPr>
                </a:tc>
                <a:tc>
                  <a:txBody>
                    <a:bodyPr/>
                    <a:lstStyle/>
                    <a:p>
                      <a:pPr marL="19050" algn="ctr">
                        <a:lnSpc>
                          <a:spcPct val="100000"/>
                        </a:lnSpc>
                        <a:spcBef>
                          <a:spcPts val="365"/>
                        </a:spcBef>
                      </a:pPr>
                      <a:r>
                        <a:rPr sz="1400" spc="-10" dirty="0">
                          <a:solidFill>
                            <a:srgbClr val="464252"/>
                          </a:solidFill>
                          <a:latin typeface="Arial"/>
                          <a:cs typeface="Arial"/>
                        </a:rPr>
                        <a:t>Paracetamol</a:t>
                      </a:r>
                      <a:endParaRPr sz="1400">
                        <a:latin typeface="Arial"/>
                        <a:cs typeface="Arial"/>
                      </a:endParaRPr>
                    </a:p>
                  </a:txBody>
                  <a:tcPr marL="0" marR="0" marT="46355" marB="0">
                    <a:lnL w="12700">
                      <a:solidFill>
                        <a:srgbClr val="FFFFFF"/>
                      </a:solidFill>
                      <a:prstDash val="solid"/>
                    </a:lnL>
                    <a:lnT w="12700">
                      <a:solidFill>
                        <a:srgbClr val="FFFFFF"/>
                      </a:solidFill>
                      <a:prstDash val="solid"/>
                    </a:lnT>
                    <a:solidFill>
                      <a:srgbClr val="FFEBE9"/>
                    </a:solidFill>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1BACC762-8B09-35FD-0C1B-FBDE2481E09C}"/>
              </a:ext>
            </a:extLst>
          </p:cNvPr>
          <p:cNvSpPr txBox="1"/>
          <p:nvPr/>
        </p:nvSpPr>
        <p:spPr>
          <a:xfrm>
            <a:off x="263352" y="6165304"/>
            <a:ext cx="2808312" cy="646331"/>
          </a:xfrm>
          <a:prstGeom prst="rect">
            <a:avLst/>
          </a:prstGeom>
          <a:solidFill>
            <a:srgbClr val="FFFFFF"/>
          </a:solidFill>
        </p:spPr>
        <p:txBody>
          <a:bodyPr wrap="square" rtlCol="0">
            <a:spAutoFit/>
          </a:bodyPr>
          <a:lstStyle/>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FB2A89-36F5-C152-3A54-3F02638FF327}"/>
              </a:ext>
            </a:extLst>
          </p:cNvPr>
          <p:cNvPicPr>
            <a:picLocks noChangeAspect="1"/>
          </p:cNvPicPr>
          <p:nvPr/>
        </p:nvPicPr>
        <p:blipFill>
          <a:blip r:embed="rId3"/>
          <a:srcRect/>
          <a:stretch/>
        </p:blipFill>
        <p:spPr>
          <a:xfrm>
            <a:off x="-1" y="0"/>
            <a:ext cx="12192000" cy="6858000"/>
          </a:xfrm>
          <a:prstGeom prst="rect">
            <a:avLst/>
          </a:prstGeom>
        </p:spPr>
      </p:pic>
    </p:spTree>
    <p:extLst>
      <p:ext uri="{BB962C8B-B14F-4D97-AF65-F5344CB8AC3E}">
        <p14:creationId xmlns:p14="http://schemas.microsoft.com/office/powerpoint/2010/main" val="1824273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37504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375048"/>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Sagar </a:t>
            </a:r>
            <a:r>
              <a:rPr lang="en-US" sz="1600" dirty="0" err="1">
                <a:solidFill>
                  <a:srgbClr val="000000"/>
                </a:solidFill>
                <a:latin typeface="Calibri"/>
              </a:rPr>
              <a:t>Lonial</a:t>
            </a:r>
            <a:r>
              <a:rPr lang="en-US" sz="1600" dirty="0">
                <a:solidFill>
                  <a:srgbClr val="000000"/>
                </a:solidFill>
                <a:latin typeface="Calibri"/>
              </a:rPr>
              <a:t>, MD, FACP, FASCO</a:t>
            </a:r>
          </a:p>
          <a:p>
            <a:pPr lvl="0">
              <a:lnSpc>
                <a:spcPts val="1850"/>
              </a:lnSpc>
              <a:defRPr/>
            </a:pPr>
            <a:r>
              <a:rPr lang="en-US" sz="1600" b="0" dirty="0">
                <a:solidFill>
                  <a:srgbClr val="000000"/>
                </a:solidFill>
                <a:latin typeface="Calibri"/>
              </a:rPr>
              <a:t>Chair and Professor</a:t>
            </a:r>
          </a:p>
          <a:p>
            <a:pPr lvl="0">
              <a:lnSpc>
                <a:spcPts val="1850"/>
              </a:lnSpc>
              <a:defRPr/>
            </a:pPr>
            <a:r>
              <a:rPr lang="en-US" sz="1600" b="0" dirty="0">
                <a:solidFill>
                  <a:srgbClr val="000000"/>
                </a:solidFill>
                <a:latin typeface="Calibri"/>
              </a:rPr>
              <a:t>Department of Hematology and Medical Oncology</a:t>
            </a:r>
          </a:p>
          <a:p>
            <a:pPr lvl="0">
              <a:lnSpc>
                <a:spcPts val="1850"/>
              </a:lnSpc>
              <a:defRPr/>
            </a:pPr>
            <a:r>
              <a:rPr lang="en-US" sz="1600" b="0" dirty="0">
                <a:solidFill>
                  <a:srgbClr val="000000"/>
                </a:solidFill>
                <a:latin typeface="Calibri"/>
              </a:rPr>
              <a:t>Chief Medical Officer</a:t>
            </a:r>
          </a:p>
          <a:p>
            <a:pPr lvl="0">
              <a:lnSpc>
                <a:spcPts val="1850"/>
              </a:lnSpc>
              <a:defRPr/>
            </a:pPr>
            <a:r>
              <a:rPr lang="en-US" sz="1600" b="0" dirty="0">
                <a:solidFill>
                  <a:srgbClr val="000000"/>
                </a:solidFill>
                <a:latin typeface="Calibri"/>
              </a:rPr>
              <a:t>Winship Cancer Institute</a:t>
            </a:r>
          </a:p>
          <a:p>
            <a:pPr lvl="0">
              <a:lnSpc>
                <a:spcPts val="1850"/>
              </a:lnSpc>
              <a:defRPr/>
            </a:pPr>
            <a:r>
              <a:rPr lang="en-US" sz="1600" b="0" dirty="0">
                <a:solidFill>
                  <a:srgbClr val="000000"/>
                </a:solidFill>
                <a:latin typeface="Calibri"/>
              </a:rPr>
              <a:t>Emory University School of Medicine</a:t>
            </a:r>
          </a:p>
          <a:p>
            <a:pPr lvl="0">
              <a:lnSpc>
                <a:spcPts val="1850"/>
              </a:lnSpc>
              <a:defRPr/>
            </a:pPr>
            <a:r>
              <a:rPr lang="en-US" sz="1600" b="0" dirty="0">
                <a:solidFill>
                  <a:srgbClr val="000000"/>
                </a:solidFill>
                <a:latin typeface="Calibri"/>
              </a:rPr>
              <a:t>Atlanta, Georgia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María-Victoria Mateos, MD, PhD</a:t>
            </a:r>
          </a:p>
          <a:p>
            <a:pPr lvl="0">
              <a:lnSpc>
                <a:spcPts val="1850"/>
              </a:lnSpc>
              <a:defRPr/>
            </a:pPr>
            <a:r>
              <a:rPr lang="en-US" sz="1600" b="0" dirty="0">
                <a:solidFill>
                  <a:srgbClr val="000000"/>
                </a:solidFill>
                <a:latin typeface="Calibri"/>
              </a:rPr>
              <a:t>Consultant Physician in the </a:t>
            </a:r>
            <a:r>
              <a:rPr lang="en-US" sz="1600" b="0" dirty="0" err="1">
                <a:solidFill>
                  <a:srgbClr val="000000"/>
                </a:solidFill>
                <a:latin typeface="Calibri"/>
              </a:rPr>
              <a:t>Haematology</a:t>
            </a:r>
            <a:r>
              <a:rPr lang="en-US" sz="1600" b="0" dirty="0">
                <a:solidFill>
                  <a:srgbClr val="000000"/>
                </a:solidFill>
                <a:latin typeface="Calibri"/>
              </a:rPr>
              <a:t> Department</a:t>
            </a:r>
          </a:p>
          <a:p>
            <a:pPr lvl="0">
              <a:lnSpc>
                <a:spcPts val="1850"/>
              </a:lnSpc>
              <a:defRPr/>
            </a:pPr>
            <a:r>
              <a:rPr lang="en-US" sz="1600" b="0" dirty="0">
                <a:solidFill>
                  <a:srgbClr val="000000"/>
                </a:solidFill>
                <a:latin typeface="Calibri"/>
              </a:rPr>
              <a:t>Associate Professor of Medicine</a:t>
            </a:r>
          </a:p>
          <a:p>
            <a:pPr lvl="0">
              <a:lnSpc>
                <a:spcPts val="1850"/>
              </a:lnSpc>
              <a:defRPr/>
            </a:pPr>
            <a:r>
              <a:rPr lang="en-US" sz="1600" b="0" dirty="0">
                <a:solidFill>
                  <a:srgbClr val="000000"/>
                </a:solidFill>
                <a:latin typeface="Calibri"/>
              </a:rPr>
              <a:t>Director of the Myeloma Program</a:t>
            </a:r>
          </a:p>
          <a:p>
            <a:pPr lvl="0">
              <a:lnSpc>
                <a:spcPts val="1850"/>
              </a:lnSpc>
              <a:defRPr/>
            </a:pPr>
            <a:r>
              <a:rPr lang="en-US" sz="1600" b="0" dirty="0">
                <a:solidFill>
                  <a:srgbClr val="000000"/>
                </a:solidFill>
                <a:latin typeface="Calibri"/>
              </a:rPr>
              <a:t>Clinical Trials Unit</a:t>
            </a:r>
          </a:p>
          <a:p>
            <a:pPr lvl="0">
              <a:lnSpc>
                <a:spcPts val="1850"/>
              </a:lnSpc>
              <a:defRPr/>
            </a:pPr>
            <a:r>
              <a:rPr lang="en-US" sz="1600" b="0" dirty="0">
                <a:solidFill>
                  <a:srgbClr val="000000"/>
                </a:solidFill>
                <a:latin typeface="Calibri"/>
              </a:rPr>
              <a:t>University Hospital of Salamanca</a:t>
            </a:r>
          </a:p>
          <a:p>
            <a:pPr lvl="0">
              <a:lnSpc>
                <a:spcPts val="1850"/>
              </a:lnSpc>
              <a:defRPr/>
            </a:pPr>
            <a:r>
              <a:rPr lang="en-US" sz="1600" b="0" dirty="0">
                <a:solidFill>
                  <a:srgbClr val="000000"/>
                </a:solidFill>
                <a:latin typeface="Calibri"/>
              </a:rPr>
              <a:t>Salamanca, Spain</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111352"/>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BBE7C0-190B-434F-6C67-5348ABC2B28B}"/>
              </a:ext>
            </a:extLst>
          </p:cNvPr>
          <p:cNvPicPr>
            <a:picLocks noChangeAspect="1"/>
          </p:cNvPicPr>
          <p:nvPr/>
        </p:nvPicPr>
        <p:blipFill>
          <a:blip r:embed="rId3"/>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A084FDE-0DEB-A015-B9E8-2312059EF787}"/>
              </a:ext>
            </a:extLst>
          </p:cNvPr>
          <p:cNvSpPr/>
          <p:nvPr/>
        </p:nvSpPr>
        <p:spPr>
          <a:xfrm>
            <a:off x="11034584" y="6499654"/>
            <a:ext cx="247135" cy="222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4316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5F3F3-0B10-04A2-987A-B2ECE209C603}"/>
              </a:ext>
            </a:extLst>
          </p:cNvPr>
          <p:cNvPicPr>
            <a:picLocks noChangeAspect="1"/>
          </p:cNvPicPr>
          <p:nvPr/>
        </p:nvPicPr>
        <p:blipFill>
          <a:blip r:embed="rId3"/>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0BD5423-F1B4-9219-C0B9-BB9A6E9121E8}"/>
              </a:ext>
            </a:extLst>
          </p:cNvPr>
          <p:cNvSpPr/>
          <p:nvPr/>
        </p:nvSpPr>
        <p:spPr>
          <a:xfrm>
            <a:off x="11034584" y="6499654"/>
            <a:ext cx="247135" cy="222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03784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773F-0549-BB8D-1BFC-0FA9F8A06B8D}"/>
              </a:ext>
            </a:extLst>
          </p:cNvPr>
          <p:cNvPicPr>
            <a:picLocks noChangeAspect="1"/>
          </p:cNvPicPr>
          <p:nvPr/>
        </p:nvPicPr>
        <p:blipFill>
          <a:blip r:embed="rId3"/>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999CAC9-CBE3-D612-8BD9-44080642B4C0}"/>
              </a:ext>
            </a:extLst>
          </p:cNvPr>
          <p:cNvSpPr/>
          <p:nvPr/>
        </p:nvSpPr>
        <p:spPr>
          <a:xfrm>
            <a:off x="11034584" y="6499654"/>
            <a:ext cx="247135" cy="222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2384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A0CCD-1D26-C237-6CEB-43E5B191B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CEF60-8B25-03B8-21FF-AB0A0F6D5A09}"/>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9D77198B-22E2-4F30-0494-0FEAE31BD0D4}"/>
              </a:ext>
            </a:extLst>
          </p:cNvPr>
          <p:cNvGraphicFramePr>
            <a:graphicFrameLocks noGrp="1"/>
          </p:cNvGraphicFramePr>
          <p:nvPr>
            <p:extLst>
              <p:ext uri="{D42A27DB-BD31-4B8C-83A1-F6EECF244321}">
                <p14:modId xmlns:p14="http://schemas.microsoft.com/office/powerpoint/2010/main" val="1721240812"/>
              </p:ext>
            </p:extLst>
          </p:nvPr>
        </p:nvGraphicFramePr>
        <p:xfrm>
          <a:off x="1523608" y="1484784"/>
          <a:ext cx="8996587" cy="3958368"/>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bg1"/>
                          </a:solidFill>
                        </a:rPr>
                        <a:t>Dr Lorber – 59-year-old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gridSpan="3">
                  <a:txBody>
                    <a:bodyPr/>
                    <a:lstStyle/>
                    <a:p>
                      <a:pPr marL="347663" indent="-347663" algn="l">
                        <a:tabLst/>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endParaRPr lang="en-US" sz="2000" b="1" dirty="0">
                        <a:solidFill>
                          <a:schemeClr val="bg1"/>
                        </a:solidFill>
                      </a:endParaRPr>
                    </a:p>
                  </a:txBody>
                  <a:tcPr anchor="ctr">
                    <a:lnL w="28575"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a:p>
                  </a:txBody>
                  <a:tcPr/>
                </a:tc>
                <a:extLst>
                  <a:ext uri="{0D108BD9-81ED-4DB2-BD59-A6C34878D82A}">
                    <a16:rowId xmlns:a16="http://schemas.microsoft.com/office/drawing/2014/main" val="2871537246"/>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Bhatnagar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lnT w="12700" cap="flat" cmpd="sng" algn="ctr">
                      <a:solidFill>
                        <a:schemeClr val="bg1"/>
                      </a:solidFill>
                      <a:prstDash val="solid"/>
                      <a:round/>
                      <a:headEnd type="none" w="med" len="med"/>
                      <a:tailEnd type="none" w="med" len="med"/>
                    </a:lnT>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D73EA1F5-5B33-26F9-48F8-878C384135EE}"/>
              </a:ext>
            </a:extLst>
          </p:cNvPr>
          <p:cNvSpPr/>
          <p:nvPr/>
        </p:nvSpPr>
        <p:spPr bwMode="auto">
          <a:xfrm>
            <a:off x="1703512" y="400506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E40E785F-F799-988D-D93D-E03304382B54}"/>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562914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F8711-EA49-C5D3-4B45-B587BD68B1A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3C17AE3-1E91-8DEA-1244-081492F9E8AC}"/>
              </a:ext>
            </a:extLst>
          </p:cNvPr>
          <p:cNvSpPr/>
          <p:nvPr/>
        </p:nvSpPr>
        <p:spPr bwMode="auto">
          <a:xfrm>
            <a:off x="3189514" y="620688"/>
            <a:ext cx="8703028" cy="208823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389FC25-6CAE-2246-B686-2798008DBF01}"/>
              </a:ext>
            </a:extLst>
          </p:cNvPr>
          <p:cNvSpPr>
            <a:spLocks noGrp="1"/>
          </p:cNvSpPr>
          <p:nvPr>
            <p:ph type="title"/>
          </p:nvPr>
        </p:nvSpPr>
        <p:spPr>
          <a:xfrm>
            <a:off x="3294080" y="906310"/>
            <a:ext cx="8534117" cy="1554481"/>
          </a:xfrm>
        </p:spPr>
        <p:txBody>
          <a:bodyPr lIns="91440" tIns="91440" rIns="91440" bIns="182880"/>
          <a:lstStyle/>
          <a:p>
            <a:pPr algn="l"/>
            <a:r>
              <a:rPr lang="en-US" sz="2800" dirty="0">
                <a:solidFill>
                  <a:schemeClr val="bg1"/>
                </a:solidFill>
              </a:rPr>
              <a:t>Case Presentation: 59-year-old man with t (11;14) IgA kappa myeloma discovered during workup for new Stage IV kidney disease. Chest wall plasmacytoma. </a:t>
            </a:r>
            <a:br>
              <a:rPr lang="en-US" sz="2800" dirty="0">
                <a:solidFill>
                  <a:schemeClr val="bg1"/>
                </a:solidFill>
              </a:rPr>
            </a:br>
            <a:r>
              <a:rPr lang="en-US" sz="2800" dirty="0">
                <a:solidFill>
                  <a:schemeClr val="bg1"/>
                </a:solidFill>
              </a:rPr>
              <a:t>Receives daratumumab with </a:t>
            </a:r>
            <a:r>
              <a:rPr lang="en-US" sz="2800" dirty="0" err="1">
                <a:solidFill>
                  <a:schemeClr val="bg1"/>
                </a:solidFill>
              </a:rPr>
              <a:t>CyBorD</a:t>
            </a:r>
            <a:r>
              <a:rPr lang="en-US" sz="2800" dirty="0">
                <a:solidFill>
                  <a:schemeClr val="bg1"/>
                </a:solidFill>
              </a:rPr>
              <a:t> and radiation therapy to the plasmacytoma with minimal response </a:t>
            </a:r>
            <a:endParaRPr lang="en-US" sz="2800" dirty="0">
              <a:solidFill>
                <a:schemeClr val="bg1"/>
              </a:solidFill>
              <a:latin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8F4BF6E-8280-28EB-78FA-8F229D0A5E52}"/>
              </a:ext>
            </a:extLst>
          </p:cNvPr>
          <p:cNvSpPr/>
          <p:nvPr/>
        </p:nvSpPr>
        <p:spPr bwMode="auto">
          <a:xfrm>
            <a:off x="3189515" y="3730066"/>
            <a:ext cx="8703027" cy="155448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8A222BC1-0BE2-2632-53B4-C9401F6BC44D}"/>
              </a:ext>
            </a:extLst>
          </p:cNvPr>
          <p:cNvSpPr txBox="1">
            <a:spLocks/>
          </p:cNvSpPr>
          <p:nvPr/>
        </p:nvSpPr>
        <p:spPr bwMode="auto">
          <a:xfrm>
            <a:off x="3304318" y="3734457"/>
            <a:ext cx="8048266" cy="1606649"/>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for the faculty</a:t>
            </a:r>
            <a:endParaRPr kumimoji="0" lang="en-US" sz="2800" b="1" i="0" u="none" strike="sng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15" name="Title 1">
            <a:extLst>
              <a:ext uri="{FF2B5EF4-FFF2-40B4-BE49-F238E27FC236}">
                <a16:creationId xmlns:a16="http://schemas.microsoft.com/office/drawing/2014/main" id="{384C1450-F329-E07B-0377-967178EDD6C0}"/>
              </a:ext>
            </a:extLst>
          </p:cNvPr>
          <p:cNvSpPr txBox="1">
            <a:spLocks/>
          </p:cNvSpPr>
          <p:nvPr/>
        </p:nvSpPr>
        <p:spPr bwMode="auto">
          <a:xfrm>
            <a:off x="363803" y="2410097"/>
            <a:ext cx="276352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Jeremy Lorber</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(Beverly Hills, California)</a:t>
            </a:r>
          </a:p>
        </p:txBody>
      </p:sp>
      <p:sp>
        <p:nvSpPr>
          <p:cNvPr id="10" name="Title 1">
            <a:extLst>
              <a:ext uri="{FF2B5EF4-FFF2-40B4-BE49-F238E27FC236}">
                <a16:creationId xmlns:a16="http://schemas.microsoft.com/office/drawing/2014/main" id="{4E171F2B-6AFB-ADCF-C360-3B587C6EEECB}"/>
              </a:ext>
            </a:extLst>
          </p:cNvPr>
          <p:cNvSpPr txBox="1">
            <a:spLocks/>
          </p:cNvSpPr>
          <p:nvPr/>
        </p:nvSpPr>
        <p:spPr bwMode="auto">
          <a:xfrm>
            <a:off x="295226" y="5252413"/>
            <a:ext cx="276352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Warren Brenner</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(Boca Raton, Florida)</a:t>
            </a:r>
          </a:p>
        </p:txBody>
      </p:sp>
      <p:pic>
        <p:nvPicPr>
          <p:cNvPr id="5" name="Picture 4" descr="A person wearing headphones&#10;&#10;Description automatically generated with medium confidence">
            <a:extLst>
              <a:ext uri="{FF2B5EF4-FFF2-40B4-BE49-F238E27FC236}">
                <a16:creationId xmlns:a16="http://schemas.microsoft.com/office/drawing/2014/main" id="{9A6D17AA-9C6D-4DDC-C9EE-A4C3627A9BDF}"/>
              </a:ext>
            </a:extLst>
          </p:cNvPr>
          <p:cNvPicPr>
            <a:picLocks noChangeAspect="1"/>
          </p:cNvPicPr>
          <p:nvPr/>
        </p:nvPicPr>
        <p:blipFill>
          <a:blip r:embed="rId3"/>
          <a:stretch>
            <a:fillRect/>
          </a:stretch>
        </p:blipFill>
        <p:spPr>
          <a:xfrm>
            <a:off x="295225" y="3730776"/>
            <a:ext cx="2763520" cy="1554480"/>
          </a:xfrm>
          <a:prstGeom prst="rect">
            <a:avLst/>
          </a:prstGeom>
          <a:effectLst>
            <a:outerShdw blurRad="50800" dist="38100" dir="2700000" algn="tl" rotWithShape="0">
              <a:prstClr val="black">
                <a:alpha val="40000"/>
              </a:prstClr>
            </a:outerShdw>
          </a:effectLst>
        </p:spPr>
      </p:pic>
      <p:pic>
        <p:nvPicPr>
          <p:cNvPr id="8" name="Picture 7" descr="A person wearing headphones&#10;&#10;AI-generated content may be incorrect.">
            <a:extLst>
              <a:ext uri="{FF2B5EF4-FFF2-40B4-BE49-F238E27FC236}">
                <a16:creationId xmlns:a16="http://schemas.microsoft.com/office/drawing/2014/main" id="{3D3DD739-9F11-9A6D-62D7-7F74630076C8}"/>
              </a:ext>
            </a:extLst>
          </p:cNvPr>
          <p:cNvPicPr>
            <a:picLocks noChangeAspect="1"/>
          </p:cNvPicPr>
          <p:nvPr/>
        </p:nvPicPr>
        <p:blipFill>
          <a:blip r:embed="rId4"/>
          <a:stretch>
            <a:fillRect/>
          </a:stretch>
        </p:blipFill>
        <p:spPr>
          <a:xfrm>
            <a:off x="299458" y="836500"/>
            <a:ext cx="2778720" cy="15630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50470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0FA2B-2817-EB6D-0D1A-F2D620022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FFC656-36C3-113C-97A2-30B26E490619}"/>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C358CA8B-2BFC-F8D9-F873-9ADCAC9286C1}"/>
              </a:ext>
            </a:extLst>
          </p:cNvPr>
          <p:cNvGraphicFramePr>
            <a:graphicFrameLocks noGrp="1"/>
          </p:cNvGraphicFramePr>
          <p:nvPr>
            <p:extLst>
              <p:ext uri="{D42A27DB-BD31-4B8C-83A1-F6EECF244321}">
                <p14:modId xmlns:p14="http://schemas.microsoft.com/office/powerpoint/2010/main" val="2628117768"/>
              </p:ext>
            </p:extLst>
          </p:nvPr>
        </p:nvGraphicFramePr>
        <p:xfrm>
          <a:off x="1523608" y="1484784"/>
          <a:ext cx="8996587" cy="3958368"/>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chemeClr val="bg1"/>
                          </a:solidFill>
                          <a:latin typeface="Calibri" panose="020F0502020204030204" pitchFamily="34" charset="0"/>
                          <a:cs typeface="Calibri" panose="020F0502020204030204" pitchFamily="34" charset="0"/>
                        </a:rPr>
                        <a:t>Lonial</a:t>
                      </a:r>
                      <a:r>
                        <a:rPr lang="en-US" sz="2000" b="1" dirty="0">
                          <a:solidFill>
                            <a:schemeClr val="bg1"/>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gridSpan="3">
                  <a:txBody>
                    <a:bodyPr/>
                    <a:lstStyle/>
                    <a:p>
                      <a:pPr marL="347663" indent="-347663" algn="l">
                        <a:tabLst/>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endParaRPr lang="en-US" sz="2000" b="1" dirty="0">
                        <a:solidFill>
                          <a:schemeClr val="bg1"/>
                        </a:solidFill>
                      </a:endParaRPr>
                    </a:p>
                  </a:txBody>
                  <a:tcPr anchor="ctr">
                    <a:lnL w="28575"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a:p>
                  </a:txBody>
                  <a:tcPr/>
                </a:tc>
                <a:extLst>
                  <a:ext uri="{0D108BD9-81ED-4DB2-BD59-A6C34878D82A}">
                    <a16:rowId xmlns:a16="http://schemas.microsoft.com/office/drawing/2014/main" val="2871537246"/>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Bhatnagar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lnT w="12700" cap="flat" cmpd="sng" algn="ctr">
                      <a:solidFill>
                        <a:schemeClr val="bg1"/>
                      </a:solidFill>
                      <a:prstDash val="solid"/>
                      <a:round/>
                      <a:headEnd type="none" w="med" len="med"/>
                      <a:tailEnd type="none" w="med" len="med"/>
                    </a:lnT>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3A8EABE3-5BD1-B120-646B-327CA267C0CA}"/>
              </a:ext>
            </a:extLst>
          </p:cNvPr>
          <p:cNvSpPr/>
          <p:nvPr/>
        </p:nvSpPr>
        <p:spPr bwMode="auto">
          <a:xfrm>
            <a:off x="1703512" y="400506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F27F2649-0F8C-6937-47E8-A4323BC4F9FB}"/>
              </a:ext>
            </a:extLst>
          </p:cNvPr>
          <p:cNvSpPr/>
          <p:nvPr/>
        </p:nvSpPr>
        <p:spPr bwMode="auto">
          <a:xfrm>
            <a:off x="1703512" y="2492896"/>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4200253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4959F-EAC2-BE59-4F2E-1D9F4E6CC1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521B9-5F5D-CD1B-629A-FF9841F848A7}"/>
              </a:ext>
            </a:extLst>
          </p:cNvPr>
          <p:cNvSpPr>
            <a:spLocks noGrp="1"/>
          </p:cNvSpPr>
          <p:nvPr>
            <p:ph type="title"/>
          </p:nvPr>
        </p:nvSpPr>
        <p:spPr>
          <a:xfrm>
            <a:off x="507042" y="331079"/>
            <a:ext cx="11260155" cy="1141412"/>
          </a:xfrm>
        </p:spPr>
        <p:txBody>
          <a:bodyPr/>
          <a:lstStyle/>
          <a:p>
            <a:pPr algn="l"/>
            <a:r>
              <a:rPr lang="en-US" dirty="0"/>
              <a:t>FDA Approves Belantamab Mafodotin-</a:t>
            </a:r>
            <a:r>
              <a:rPr lang="en-US" dirty="0" err="1"/>
              <a:t>blmf</a:t>
            </a:r>
            <a:r>
              <a:rPr lang="en-US" dirty="0"/>
              <a:t> for Relapsed or Refractory Multiple Myeloma</a:t>
            </a:r>
            <a:br>
              <a:rPr lang="en-US" dirty="0"/>
            </a:br>
            <a:r>
              <a:rPr lang="en-US" sz="2400" dirty="0"/>
              <a:t>Press Release: October 23, 2025</a:t>
            </a:r>
          </a:p>
        </p:txBody>
      </p:sp>
      <p:sp>
        <p:nvSpPr>
          <p:cNvPr id="3" name="Content Placeholder 2">
            <a:extLst>
              <a:ext uri="{FF2B5EF4-FFF2-40B4-BE49-F238E27FC236}">
                <a16:creationId xmlns:a16="http://schemas.microsoft.com/office/drawing/2014/main" id="{D93D064C-45CB-3A00-30A7-9396107E6CA3}"/>
              </a:ext>
            </a:extLst>
          </p:cNvPr>
          <p:cNvSpPr>
            <a:spLocks noGrp="1"/>
          </p:cNvSpPr>
          <p:nvPr>
            <p:ph idx="1"/>
          </p:nvPr>
        </p:nvSpPr>
        <p:spPr>
          <a:xfrm>
            <a:off x="424802" y="1672093"/>
            <a:ext cx="11342395" cy="4316412"/>
          </a:xfrm>
        </p:spPr>
        <p:txBody>
          <a:bodyPr/>
          <a:lstStyle/>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“The Food and Drug Administration approved belantamab </a:t>
            </a:r>
            <a:r>
              <a:rPr lang="en-US" sz="2000" b="0" dirty="0" err="1">
                <a:latin typeface="Calibri" panose="020F0502020204030204" pitchFamily="34" charset="0"/>
                <a:cs typeface="Calibri" panose="020F0502020204030204" pitchFamily="34" charset="0"/>
              </a:rPr>
              <a:t>mafodotin-blmf</a:t>
            </a:r>
            <a:r>
              <a:rPr lang="en-US" sz="2000" b="0" dirty="0">
                <a:latin typeface="Calibri" panose="020F0502020204030204" pitchFamily="34" charset="0"/>
                <a:cs typeface="Calibri" panose="020F0502020204030204" pitchFamily="34" charset="0"/>
              </a:rPr>
              <a:t>, a B-cell maturation antigen (BCMA)-directed antibody and microtubule inhibitor conjugate, with bortezomib and dexamethasone for adults with relapsed or refractory multiple myeloma who have received at least two prior lines of therapy, including a proteasome inhibitor and an immunomodulatory agent.</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Efficacy was evaluated in DREAMM-7 (NCT04246047), an open-label, randomized, multicenter trial in adults with relapsed or refractory multiple myeloma who had received at least one line of prior therapy. ...  Patients were randomized (1:1) to receive either belantamab mafodotin-</a:t>
            </a:r>
            <a:r>
              <a:rPr lang="en-US" sz="2000" b="0" dirty="0" err="1">
                <a:latin typeface="Calibri" panose="020F0502020204030204" pitchFamily="34" charset="0"/>
                <a:cs typeface="Calibri" panose="020F0502020204030204" pitchFamily="34" charset="0"/>
              </a:rPr>
              <a:t>blmf</a:t>
            </a:r>
            <a:r>
              <a:rPr lang="en-US" sz="2000" b="0" dirty="0">
                <a:latin typeface="Calibri" panose="020F0502020204030204" pitchFamily="34" charset="0"/>
                <a:cs typeface="Calibri" panose="020F0502020204030204" pitchFamily="34" charset="0"/>
              </a:rPr>
              <a:t>, bortezomib, and dexamethasone (</a:t>
            </a:r>
            <a:r>
              <a:rPr lang="en-US" sz="2000" b="0" dirty="0" err="1">
                <a:latin typeface="Calibri" panose="020F0502020204030204" pitchFamily="34" charset="0"/>
                <a:cs typeface="Calibri" panose="020F0502020204030204" pitchFamily="34" charset="0"/>
              </a:rPr>
              <a:t>BVd</a:t>
            </a:r>
            <a:r>
              <a:rPr lang="en-US" sz="2000" b="0" dirty="0">
                <a:latin typeface="Calibri" panose="020F0502020204030204" pitchFamily="34" charset="0"/>
                <a:cs typeface="Calibri" panose="020F0502020204030204" pitchFamily="34" charset="0"/>
              </a:rPr>
              <a:t>) or daratumumab, bortezomib, and dexamethasone (</a:t>
            </a:r>
            <a:r>
              <a:rPr lang="en-US" sz="2000" b="0" dirty="0" err="1">
                <a:latin typeface="Calibri" panose="020F0502020204030204" pitchFamily="34" charset="0"/>
                <a:cs typeface="Calibri" panose="020F0502020204030204" pitchFamily="34" charset="0"/>
              </a:rPr>
              <a:t>DVd</a:t>
            </a:r>
            <a:r>
              <a:rPr lang="en-US" sz="2000" b="0" dirty="0">
                <a:latin typeface="Calibri" panose="020F0502020204030204" pitchFamily="34" charset="0"/>
                <a:cs typeface="Calibri" panose="020F0502020204030204" pitchFamily="34" charset="0"/>
              </a:rPr>
              <a:t>).</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Efficacy was established based on progression-free survival (PFS) and overall survival (OS). The median PFS was 31.3 months (95% confidence interval [CI]: 23.5, not reached [NR]) in the </a:t>
            </a:r>
            <a:r>
              <a:rPr lang="en-US" sz="2000" b="0" dirty="0" err="1">
                <a:latin typeface="Calibri" panose="020F0502020204030204" pitchFamily="34" charset="0"/>
                <a:cs typeface="Calibri" panose="020F0502020204030204" pitchFamily="34" charset="0"/>
              </a:rPr>
              <a:t>BVd</a:t>
            </a:r>
            <a:r>
              <a:rPr lang="en-US" sz="2000" b="0" dirty="0">
                <a:latin typeface="Calibri" panose="020F0502020204030204" pitchFamily="34" charset="0"/>
                <a:cs typeface="Calibri" panose="020F0502020204030204" pitchFamily="34" charset="0"/>
              </a:rPr>
              <a:t> arm and 10.4 months (95% CI: 7, 13.4) in the </a:t>
            </a:r>
            <a:r>
              <a:rPr lang="en-US" sz="2000" b="0" dirty="0" err="1">
                <a:latin typeface="Calibri" panose="020F0502020204030204" pitchFamily="34" charset="0"/>
                <a:cs typeface="Calibri" panose="020F0502020204030204" pitchFamily="34" charset="0"/>
              </a:rPr>
              <a:t>DVd</a:t>
            </a:r>
            <a:r>
              <a:rPr lang="en-US" sz="2000" b="0" dirty="0">
                <a:latin typeface="Calibri" panose="020F0502020204030204" pitchFamily="34" charset="0"/>
                <a:cs typeface="Calibri" panose="020F0502020204030204" pitchFamily="34" charset="0"/>
              </a:rPr>
              <a:t> arm (hazard ratio [HR] 0.31, 95% CI: 0.21, 0.47). The median OS was NR and 35.7 months (95% CI: 21.1, NR) in respective arms (HR 0.49, 95% CI: 0.32, 0.76).”</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27F43C5-3570-4144-04F6-444081D113DB}"/>
              </a:ext>
            </a:extLst>
          </p:cNvPr>
          <p:cNvSpPr txBox="1"/>
          <p:nvPr/>
        </p:nvSpPr>
        <p:spPr>
          <a:xfrm>
            <a:off x="0" y="6565612"/>
            <a:ext cx="113423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/drugs/resources-information-approved-drugs/fda-approves-belantamab-mafodotin-blmf-relapsed-or-refractory-multiple-myeloma</a:t>
            </a:r>
          </a:p>
        </p:txBody>
      </p:sp>
    </p:spTree>
    <p:extLst>
      <p:ext uri="{BB962C8B-B14F-4D97-AF65-F5344CB8AC3E}">
        <p14:creationId xmlns:p14="http://schemas.microsoft.com/office/powerpoint/2010/main" val="1966382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094874" y="2590800"/>
            <a:ext cx="9496926" cy="2362200"/>
          </a:xfrm>
        </p:spPr>
        <p:txBody>
          <a:bodyPr rtlCol="0">
            <a:normAutofit/>
          </a:bodyPr>
          <a:lstStyle/>
          <a:p>
            <a:pPr algn="ctr"/>
            <a:r>
              <a:rPr lang="en-US" b="0" dirty="0"/>
              <a:t>Antibody Drug Conjugates and Other Emerging Novel Therapies for R/R MM</a:t>
            </a:r>
            <a:endParaRPr lang="en-US" dirty="0"/>
          </a:p>
        </p:txBody>
      </p:sp>
      <p:sp>
        <p:nvSpPr>
          <p:cNvPr id="11" name="Subtitle 2"/>
          <p:cNvSpPr>
            <a:spLocks noGrp="1"/>
          </p:cNvSpPr>
          <p:nvPr>
            <p:ph type="subTitle" idx="1"/>
          </p:nvPr>
        </p:nvSpPr>
        <p:spPr>
          <a:xfrm>
            <a:off x="934453" y="4592637"/>
            <a:ext cx="10972800" cy="2265363"/>
          </a:xfrm>
        </p:spPr>
        <p:txBody>
          <a:bodyPr rtlCol="0">
            <a:normAutofit fontScale="55000" lnSpcReduction="20000"/>
          </a:bodyPr>
          <a:lstStyle/>
          <a:p>
            <a:pPr eaLnBrk="1" fontAlgn="auto" hangingPunct="1">
              <a:lnSpc>
                <a:spcPct val="120000"/>
              </a:lnSpc>
              <a:spcBef>
                <a:spcPct val="0"/>
              </a:spcBef>
              <a:spcAft>
                <a:spcPts val="0"/>
              </a:spcAft>
              <a:defRPr/>
            </a:pPr>
            <a:r>
              <a:rPr lang="en-US" altLang="ja-JP" sz="3800" dirty="0">
                <a:solidFill>
                  <a:schemeClr val="tx1"/>
                </a:solidFill>
                <a:ea typeface="+mn-ea"/>
                <a:cs typeface="+mn-cs"/>
              </a:rPr>
              <a:t>Sagar Lonial, MD</a:t>
            </a:r>
            <a:br>
              <a:rPr lang="en-US" altLang="ja-JP" sz="3800" dirty="0">
                <a:solidFill>
                  <a:schemeClr val="tx1"/>
                </a:solidFill>
                <a:ea typeface="+mn-ea"/>
                <a:cs typeface="+mn-cs"/>
              </a:rPr>
            </a:br>
            <a:r>
              <a:rPr lang="en-US" altLang="ja-JP" sz="3800" dirty="0">
                <a:solidFill>
                  <a:schemeClr val="tx1"/>
                </a:solidFill>
                <a:ea typeface="+mn-ea"/>
                <a:cs typeface="+mn-cs"/>
              </a:rPr>
              <a:t>Professor and Chair</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Department of Hematology and Medical Oncology</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Anne and Bernard Gray Professor in Cancer</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Chief Medical Officer, </a:t>
            </a:r>
            <a:r>
              <a:rPr lang="en-US" altLang="en-US" sz="3800" dirty="0" err="1">
                <a:solidFill>
                  <a:schemeClr val="tx1"/>
                </a:solidFill>
                <a:ea typeface="+mn-ea"/>
                <a:cs typeface="+mn-cs"/>
              </a:rPr>
              <a:t>Winship</a:t>
            </a:r>
            <a:r>
              <a:rPr lang="en-US" altLang="en-US" sz="3800" dirty="0">
                <a:solidFill>
                  <a:schemeClr val="tx1"/>
                </a:solidFill>
                <a:ea typeface="+mn-ea"/>
                <a:cs typeface="+mn-cs"/>
              </a:rPr>
              <a:t> Cancer Institute</a:t>
            </a:r>
          </a:p>
          <a:p>
            <a:pPr eaLnBrk="1" fontAlgn="auto" hangingPunct="1">
              <a:lnSpc>
                <a:spcPct val="120000"/>
              </a:lnSpc>
              <a:spcBef>
                <a:spcPct val="0"/>
              </a:spcBef>
              <a:spcAft>
                <a:spcPts val="0"/>
              </a:spcAft>
              <a:defRPr/>
            </a:pPr>
            <a:r>
              <a:rPr lang="en-US" altLang="en-US" sz="3800" dirty="0">
                <a:solidFill>
                  <a:schemeClr val="tx1"/>
                </a:solidFill>
                <a:ea typeface="+mn-ea"/>
                <a:cs typeface="+mn-cs"/>
              </a:rPr>
              <a:t>Emory University School of Medicine</a:t>
            </a:r>
          </a:p>
          <a:p>
            <a:pPr eaLnBrk="1" fontAlgn="auto" hangingPunct="1">
              <a:lnSpc>
                <a:spcPct val="120000"/>
              </a:lnSpc>
              <a:spcAft>
                <a:spcPts val="0"/>
              </a:spcAft>
              <a:defRPr/>
            </a:pPr>
            <a:endParaRPr lang="en-US" dirty="0">
              <a:ea typeface="+mn-ea"/>
              <a:cs typeface="+mn-cs"/>
            </a:endParaRPr>
          </a:p>
        </p:txBody>
      </p:sp>
      <p:pic>
        <p:nvPicPr>
          <p:cNvPr id="1710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0"/>
            <a:ext cx="152400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028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B3293-3042-D940-9244-561831AB02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7F38520-AE5D-D1EF-2AE0-DE6C23A66A8A}"/>
              </a:ext>
            </a:extLst>
          </p:cNvPr>
          <p:cNvPicPr>
            <a:picLocks noChangeAspect="1"/>
          </p:cNvPicPr>
          <p:nvPr/>
        </p:nvPicPr>
        <p:blipFill>
          <a:blip r:embed="rId3"/>
          <a:stretch>
            <a:fillRect/>
          </a:stretch>
        </p:blipFill>
        <p:spPr>
          <a:xfrm>
            <a:off x="632979" y="1140031"/>
            <a:ext cx="10926041" cy="3241963"/>
          </a:xfrm>
          <a:prstGeom prst="rect">
            <a:avLst/>
          </a:prstGeom>
        </p:spPr>
      </p:pic>
      <p:sp>
        <p:nvSpPr>
          <p:cNvPr id="5" name="Rectangle 4">
            <a:extLst>
              <a:ext uri="{FF2B5EF4-FFF2-40B4-BE49-F238E27FC236}">
                <a16:creationId xmlns:a16="http://schemas.microsoft.com/office/drawing/2014/main" id="{DD96FE3C-5DD0-13E7-15DC-8C8056D9F817}"/>
              </a:ext>
            </a:extLst>
          </p:cNvPr>
          <p:cNvSpPr/>
          <p:nvPr/>
        </p:nvSpPr>
        <p:spPr bwMode="auto">
          <a:xfrm>
            <a:off x="617517" y="4358244"/>
            <a:ext cx="10949049" cy="926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008DC55B-D901-B6C3-231B-7EA82400D409}"/>
              </a:ext>
            </a:extLst>
          </p:cNvPr>
          <p:cNvSpPr txBox="1"/>
          <p:nvPr/>
        </p:nvSpPr>
        <p:spPr>
          <a:xfrm>
            <a:off x="3473119" y="4809505"/>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7236.</a:t>
            </a:r>
          </a:p>
        </p:txBody>
      </p:sp>
    </p:spTree>
    <p:extLst>
      <p:ext uri="{BB962C8B-B14F-4D97-AF65-F5344CB8AC3E}">
        <p14:creationId xmlns:p14="http://schemas.microsoft.com/office/powerpoint/2010/main" val="386371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C26C3-025E-1B04-D11A-A25E8BD61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B34BF-E382-D5D7-3C6B-A1ED161FD53C}"/>
              </a:ext>
            </a:extLst>
          </p:cNvPr>
          <p:cNvSpPr>
            <a:spLocks noGrp="1"/>
          </p:cNvSpPr>
          <p:nvPr>
            <p:ph type="title"/>
          </p:nvPr>
        </p:nvSpPr>
        <p:spPr>
          <a:xfrm>
            <a:off x="912286" y="299852"/>
            <a:ext cx="10358967" cy="1143000"/>
          </a:xfrm>
        </p:spPr>
        <p:txBody>
          <a:bodyPr/>
          <a:lstStyle/>
          <a:p>
            <a:pPr algn="l"/>
            <a:r>
              <a:rPr lang="en-US" dirty="0"/>
              <a:t>DREAMM-7: Responses in Long-Term Responders (LTRs) </a:t>
            </a:r>
            <a:br>
              <a:rPr lang="en-US" dirty="0"/>
            </a:br>
            <a:r>
              <a:rPr lang="en-US" dirty="0"/>
              <a:t>and Non-LTRs</a:t>
            </a:r>
          </a:p>
        </p:txBody>
      </p:sp>
      <p:sp>
        <p:nvSpPr>
          <p:cNvPr id="6" name="TextBox 5">
            <a:extLst>
              <a:ext uri="{FF2B5EF4-FFF2-40B4-BE49-F238E27FC236}">
                <a16:creationId xmlns:a16="http://schemas.microsoft.com/office/drawing/2014/main" id="{74BF16BE-3E2E-22FA-EA0B-A6CA3C5BDC10}"/>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Hungria V et al. ASH 2025;Abstract 7236.</a:t>
            </a:r>
          </a:p>
        </p:txBody>
      </p:sp>
      <p:pic>
        <p:nvPicPr>
          <p:cNvPr id="8" name="Picture 7" descr="A diagram of different colors&#10;&#10;AI-generated content may be incorrect.">
            <a:extLst>
              <a:ext uri="{FF2B5EF4-FFF2-40B4-BE49-F238E27FC236}">
                <a16:creationId xmlns:a16="http://schemas.microsoft.com/office/drawing/2014/main" id="{4A237792-7AFD-5CB2-EB8B-3ABC66572F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9336" y="1709927"/>
            <a:ext cx="11942076" cy="3705221"/>
          </a:xfrm>
          <a:prstGeom prst="rect">
            <a:avLst/>
          </a:prstGeom>
        </p:spPr>
      </p:pic>
      <p:sp>
        <p:nvSpPr>
          <p:cNvPr id="3" name="TextBox 2">
            <a:extLst>
              <a:ext uri="{FF2B5EF4-FFF2-40B4-BE49-F238E27FC236}">
                <a16:creationId xmlns:a16="http://schemas.microsoft.com/office/drawing/2014/main" id="{4402FBA4-053A-6DA2-465A-A8D4C77193A7}"/>
              </a:ext>
            </a:extLst>
          </p:cNvPr>
          <p:cNvSpPr txBox="1"/>
          <p:nvPr/>
        </p:nvSpPr>
        <p:spPr>
          <a:xfrm>
            <a:off x="119336" y="5420993"/>
            <a:ext cx="11660986"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overall response rate; CR = complete response; VGPR = very good partial response; PR = partial response;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BVd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belantamab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mafodotin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/bortezomib/dexamethasone;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DVd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daratumumab/bortezomib/dexamethasone</a:t>
            </a:r>
          </a:p>
        </p:txBody>
      </p:sp>
    </p:spTree>
    <p:extLst>
      <p:ext uri="{BB962C8B-B14F-4D97-AF65-F5344CB8AC3E}">
        <p14:creationId xmlns:p14="http://schemas.microsoft.com/office/powerpoint/2010/main" val="2161467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a:t>
            </a:r>
            <a:r>
              <a:rPr lang="en-US" sz="3200" dirty="0" err="1">
                <a:solidFill>
                  <a:srgbClr val="0432FF"/>
                </a:solidFill>
              </a:rPr>
              <a:t>Lonial</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extLst>
              <p:ext uri="{D42A27DB-BD31-4B8C-83A1-F6EECF244321}">
                <p14:modId xmlns:p14="http://schemas.microsoft.com/office/powerpoint/2010/main" val="1815677626"/>
              </p:ext>
            </p:extLst>
          </p:nvPr>
        </p:nvGraphicFramePr>
        <p:xfrm>
          <a:off x="913552" y="1916832"/>
          <a:ext cx="10189133" cy="2893158"/>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AbbVie Inc, Amgen Inc, Bristol Myers Squibb, Genentech, a member of the Roche Group, GSK, Janssen Biotech Inc, Novartis, Pfizer Inc, Regeneron Pharmaceuticals Inc, Takeda Pharmaceuticals USA Inc; Boards of Directors: TG Therapeutics Inc</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Janssen Biotech Inc,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834511">
                <a:tc>
                  <a:txBody>
                    <a:bodyPr/>
                    <a:lstStyle/>
                    <a:p>
                      <a:pPr algn="l"/>
                      <a:r>
                        <a:rPr lang="en-US" sz="1800" b="1" dirty="0">
                          <a:solidFill>
                            <a:schemeClr val="tx1"/>
                          </a:solidFill>
                        </a:rPr>
                        <a:t> 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9045341"/>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C15BE-56C8-201D-C08A-05E257EE95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25721C-F18B-F58A-F6D8-DB621F37B4D6}"/>
              </a:ext>
            </a:extLst>
          </p:cNvPr>
          <p:cNvSpPr>
            <a:spLocks noGrp="1"/>
          </p:cNvSpPr>
          <p:nvPr>
            <p:ph type="title"/>
          </p:nvPr>
        </p:nvSpPr>
        <p:spPr>
          <a:xfrm>
            <a:off x="912287" y="208131"/>
            <a:ext cx="10096140" cy="1143000"/>
          </a:xfrm>
        </p:spPr>
        <p:txBody>
          <a:bodyPr/>
          <a:lstStyle/>
          <a:p>
            <a:pPr algn="l"/>
            <a:r>
              <a:rPr lang="en-US" dirty="0"/>
              <a:t>DREAMM-7: Minimal Residual Disease (MRD) Negativity in Long-Term Responders (LTRs) and Non-LTRs</a:t>
            </a:r>
          </a:p>
        </p:txBody>
      </p:sp>
      <p:sp>
        <p:nvSpPr>
          <p:cNvPr id="6" name="TextBox 5">
            <a:extLst>
              <a:ext uri="{FF2B5EF4-FFF2-40B4-BE49-F238E27FC236}">
                <a16:creationId xmlns:a16="http://schemas.microsoft.com/office/drawing/2014/main" id="{3C77FD89-39FC-BCDB-96C5-ACF383AC9678}"/>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Hungria V et al. ASH 2025;Abstract 7236.</a:t>
            </a:r>
          </a:p>
        </p:txBody>
      </p:sp>
      <p:pic>
        <p:nvPicPr>
          <p:cNvPr id="4" name="Picture 3" descr="A graph of negative and negative results&#10;&#10;AI-generated content may be incorrect.">
            <a:extLst>
              <a:ext uri="{FF2B5EF4-FFF2-40B4-BE49-F238E27FC236}">
                <a16:creationId xmlns:a16="http://schemas.microsoft.com/office/drawing/2014/main" id="{52831000-8DF5-2B64-4591-AA6D85B3B9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5204" y="1501217"/>
            <a:ext cx="11693129" cy="4198938"/>
          </a:xfrm>
          <a:prstGeom prst="rect">
            <a:avLst/>
          </a:prstGeom>
        </p:spPr>
      </p:pic>
    </p:spTree>
    <p:extLst>
      <p:ext uri="{BB962C8B-B14F-4D97-AF65-F5344CB8AC3E}">
        <p14:creationId xmlns:p14="http://schemas.microsoft.com/office/powerpoint/2010/main" val="3940729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8C133-54AE-2E88-8750-DFA2E5A83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F5E96-C52E-8873-48D4-5E468BE8DFAD}"/>
              </a:ext>
            </a:extLst>
          </p:cNvPr>
          <p:cNvSpPr>
            <a:spLocks noGrp="1"/>
          </p:cNvSpPr>
          <p:nvPr>
            <p:ph type="title"/>
          </p:nvPr>
        </p:nvSpPr>
        <p:spPr>
          <a:xfrm>
            <a:off x="912286" y="53752"/>
            <a:ext cx="10358967" cy="1143000"/>
          </a:xfrm>
        </p:spPr>
        <p:txBody>
          <a:bodyPr/>
          <a:lstStyle/>
          <a:p>
            <a:r>
              <a:rPr lang="en-US" dirty="0"/>
              <a:t>DREAMM-7: Authors’ Conclusions</a:t>
            </a:r>
          </a:p>
        </p:txBody>
      </p:sp>
      <p:sp>
        <p:nvSpPr>
          <p:cNvPr id="6" name="TextBox 5">
            <a:extLst>
              <a:ext uri="{FF2B5EF4-FFF2-40B4-BE49-F238E27FC236}">
                <a16:creationId xmlns:a16="http://schemas.microsoft.com/office/drawing/2014/main" id="{CCC7EDCD-AA22-C173-545A-2345324045C3}"/>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Hungria V et al. ASH 2025;</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Abstract 7236.</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blue and white page&#10;&#10;AI-generated content may be incorrect.">
            <a:extLst>
              <a:ext uri="{FF2B5EF4-FFF2-40B4-BE49-F238E27FC236}">
                <a16:creationId xmlns:a16="http://schemas.microsoft.com/office/drawing/2014/main" id="{C0953393-A0D4-253A-344F-CC6A13D4241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315228" y="1055622"/>
            <a:ext cx="5561543" cy="5376672"/>
          </a:xfrm>
          <a:prstGeom prst="rect">
            <a:avLst/>
          </a:prstGeom>
        </p:spPr>
      </p:pic>
    </p:spTree>
    <p:extLst>
      <p:ext uri="{BB962C8B-B14F-4D97-AF65-F5344CB8AC3E}">
        <p14:creationId xmlns:p14="http://schemas.microsoft.com/office/powerpoint/2010/main" val="758690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34682-F725-81A7-B3F9-CD4B23594A4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3ED4BE6-AF13-9E16-2C04-8FF99E68BA71}"/>
              </a:ext>
            </a:extLst>
          </p:cNvPr>
          <p:cNvSpPr/>
          <p:nvPr/>
        </p:nvSpPr>
        <p:spPr bwMode="auto">
          <a:xfrm>
            <a:off x="617518" y="4168239"/>
            <a:ext cx="10887318" cy="926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30CDFC73-F802-418C-5878-5E92942AE1B0}"/>
              </a:ext>
            </a:extLst>
          </p:cNvPr>
          <p:cNvSpPr txBox="1"/>
          <p:nvPr/>
        </p:nvSpPr>
        <p:spPr>
          <a:xfrm>
            <a:off x="3627499" y="4488872"/>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7677.</a:t>
            </a:r>
          </a:p>
        </p:txBody>
      </p:sp>
      <p:pic>
        <p:nvPicPr>
          <p:cNvPr id="6" name="Picture 5" descr="A close-up of a text&#10;&#10;AI-generated content may be incorrect.">
            <a:extLst>
              <a:ext uri="{FF2B5EF4-FFF2-40B4-BE49-F238E27FC236}">
                <a16:creationId xmlns:a16="http://schemas.microsoft.com/office/drawing/2014/main" id="{EE3E12F1-F583-2015-7093-AFF16520E2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17517" y="1370471"/>
            <a:ext cx="10887318" cy="2797768"/>
          </a:xfrm>
          <a:prstGeom prst="rect">
            <a:avLst/>
          </a:prstGeom>
        </p:spPr>
      </p:pic>
    </p:spTree>
    <p:extLst>
      <p:ext uri="{BB962C8B-B14F-4D97-AF65-F5344CB8AC3E}">
        <p14:creationId xmlns:p14="http://schemas.microsoft.com/office/powerpoint/2010/main" val="63655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55ADC-CF1D-01E6-2792-B03F5970D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39EE8-E86E-0530-F363-DFA9B0537C21}"/>
              </a:ext>
            </a:extLst>
          </p:cNvPr>
          <p:cNvSpPr>
            <a:spLocks noGrp="1"/>
          </p:cNvSpPr>
          <p:nvPr>
            <p:ph type="title"/>
          </p:nvPr>
        </p:nvSpPr>
        <p:spPr>
          <a:xfrm>
            <a:off x="912286" y="243758"/>
            <a:ext cx="10358967" cy="1143000"/>
          </a:xfrm>
        </p:spPr>
        <p:txBody>
          <a:bodyPr/>
          <a:lstStyle/>
          <a:p>
            <a:pPr algn="l"/>
            <a:r>
              <a:rPr lang="en-US" dirty="0"/>
              <a:t>DREAMM-8 Long-Term Follow-Up: Response Rates and </a:t>
            </a:r>
            <a:br>
              <a:rPr lang="en-US" dirty="0"/>
            </a:br>
            <a:r>
              <a:rPr lang="en-US" dirty="0"/>
              <a:t>MRD Negativity</a:t>
            </a:r>
          </a:p>
        </p:txBody>
      </p:sp>
      <p:sp>
        <p:nvSpPr>
          <p:cNvPr id="6" name="TextBox 5">
            <a:extLst>
              <a:ext uri="{FF2B5EF4-FFF2-40B4-BE49-F238E27FC236}">
                <a16:creationId xmlns:a16="http://schemas.microsoft.com/office/drawing/2014/main" id="{2CB9931C-793C-9DF6-805A-7031B56FA687}"/>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Trudel S et al. ASH 2025;Abstract 7677.</a:t>
            </a:r>
          </a:p>
        </p:txBody>
      </p:sp>
      <p:pic>
        <p:nvPicPr>
          <p:cNvPr id="8" name="Picture 7" descr="A graph of different sizes and colors&#10;&#10;AI-generated content may be incorrect.">
            <a:extLst>
              <a:ext uri="{FF2B5EF4-FFF2-40B4-BE49-F238E27FC236}">
                <a16:creationId xmlns:a16="http://schemas.microsoft.com/office/drawing/2014/main" id="{46C35A6B-82D6-EAB1-5E1F-8798F54B87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3711" y="1695515"/>
            <a:ext cx="8942325" cy="4070952"/>
          </a:xfrm>
          <a:prstGeom prst="rect">
            <a:avLst/>
          </a:prstGeom>
        </p:spPr>
      </p:pic>
      <p:pic>
        <p:nvPicPr>
          <p:cNvPr id="11" name="Picture 10" descr="A graph of patients with red and gray bars&#10;&#10;AI-generated content may be incorrect.">
            <a:extLst>
              <a:ext uri="{FF2B5EF4-FFF2-40B4-BE49-F238E27FC236}">
                <a16:creationId xmlns:a16="http://schemas.microsoft.com/office/drawing/2014/main" id="{C468A179-C355-92AB-F936-9A71FE4931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9009120" y="1695515"/>
            <a:ext cx="3137081" cy="4070952"/>
          </a:xfrm>
          <a:prstGeom prst="rect">
            <a:avLst/>
          </a:prstGeom>
        </p:spPr>
      </p:pic>
      <p:sp>
        <p:nvSpPr>
          <p:cNvPr id="3" name="TextBox 2">
            <a:extLst>
              <a:ext uri="{FF2B5EF4-FFF2-40B4-BE49-F238E27FC236}">
                <a16:creationId xmlns:a16="http://schemas.microsoft.com/office/drawing/2014/main" id="{F6A4E47B-73DD-1997-C937-D44183CEBE71}"/>
              </a:ext>
            </a:extLst>
          </p:cNvPr>
          <p:cNvSpPr txBox="1"/>
          <p:nvPr/>
        </p:nvSpPr>
        <p:spPr>
          <a:xfrm>
            <a:off x="119335" y="5881692"/>
            <a:ext cx="1104346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BPd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belantamab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mafodotin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/pomalidomide/dexamethasone;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PVd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pomalidomide/bortezomib/dexamethasone; ITT = intent to treat</a:t>
            </a:r>
          </a:p>
        </p:txBody>
      </p:sp>
    </p:spTree>
    <p:extLst>
      <p:ext uri="{BB962C8B-B14F-4D97-AF65-F5344CB8AC3E}">
        <p14:creationId xmlns:p14="http://schemas.microsoft.com/office/powerpoint/2010/main" val="2848568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D8554-9D34-3E3B-4F8D-A45C4AA05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69572-96B3-2394-8C85-B7097BB7FA8A}"/>
              </a:ext>
            </a:extLst>
          </p:cNvPr>
          <p:cNvSpPr>
            <a:spLocks noGrp="1"/>
          </p:cNvSpPr>
          <p:nvPr>
            <p:ph type="title"/>
          </p:nvPr>
        </p:nvSpPr>
        <p:spPr>
          <a:xfrm>
            <a:off x="0" y="53752"/>
            <a:ext cx="12192000" cy="1143000"/>
          </a:xfrm>
        </p:spPr>
        <p:txBody>
          <a:bodyPr/>
          <a:lstStyle/>
          <a:p>
            <a:r>
              <a:rPr lang="en-US" dirty="0"/>
              <a:t>DREAMM-8 Long-Term Follow-Up: Progression-Free Survival (PFS)</a:t>
            </a:r>
          </a:p>
        </p:txBody>
      </p:sp>
      <p:sp>
        <p:nvSpPr>
          <p:cNvPr id="6" name="TextBox 5">
            <a:extLst>
              <a:ext uri="{FF2B5EF4-FFF2-40B4-BE49-F238E27FC236}">
                <a16:creationId xmlns:a16="http://schemas.microsoft.com/office/drawing/2014/main" id="{C6F976CA-7371-63E2-A9B2-5F1AE540C898}"/>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Trudel S et al. ASH 2025;Abstract 7677.</a:t>
            </a:r>
          </a:p>
        </p:txBody>
      </p:sp>
      <p:pic>
        <p:nvPicPr>
          <p:cNvPr id="4" name="Picture 3" descr="A graph of a number of patients&#10;&#10;AI-generated content may be incorrect.">
            <a:extLst>
              <a:ext uri="{FF2B5EF4-FFF2-40B4-BE49-F238E27FC236}">
                <a16:creationId xmlns:a16="http://schemas.microsoft.com/office/drawing/2014/main" id="{98217365-C894-3D1A-9527-A5FD0FDDAF8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4657" y="1347696"/>
            <a:ext cx="11702685" cy="4588276"/>
          </a:xfrm>
          <a:prstGeom prst="rect">
            <a:avLst/>
          </a:prstGeom>
        </p:spPr>
      </p:pic>
    </p:spTree>
    <p:extLst>
      <p:ext uri="{BB962C8B-B14F-4D97-AF65-F5344CB8AC3E}">
        <p14:creationId xmlns:p14="http://schemas.microsoft.com/office/powerpoint/2010/main" val="2302708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9F9E-977E-4A19-5D5B-E9173B513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2CEEC-52A9-1034-BBB4-ECD050B363C4}"/>
              </a:ext>
            </a:extLst>
          </p:cNvPr>
          <p:cNvSpPr>
            <a:spLocks noGrp="1"/>
          </p:cNvSpPr>
          <p:nvPr>
            <p:ph type="title"/>
          </p:nvPr>
        </p:nvSpPr>
        <p:spPr>
          <a:xfrm>
            <a:off x="912286" y="53752"/>
            <a:ext cx="10358967" cy="1143000"/>
          </a:xfrm>
        </p:spPr>
        <p:txBody>
          <a:bodyPr/>
          <a:lstStyle/>
          <a:p>
            <a:r>
              <a:rPr lang="en-US" dirty="0"/>
              <a:t>DREAMM-8: Authors’ Conclusions</a:t>
            </a:r>
          </a:p>
        </p:txBody>
      </p:sp>
      <p:sp>
        <p:nvSpPr>
          <p:cNvPr id="6" name="TextBox 5">
            <a:extLst>
              <a:ext uri="{FF2B5EF4-FFF2-40B4-BE49-F238E27FC236}">
                <a16:creationId xmlns:a16="http://schemas.microsoft.com/office/drawing/2014/main" id="{E8602CF7-2E78-29F0-DA4E-5794CD545672}"/>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Trudel S et al. ASH 2025;Abstract 7677.</a:t>
            </a:r>
          </a:p>
        </p:txBody>
      </p:sp>
      <p:pic>
        <p:nvPicPr>
          <p:cNvPr id="4" name="Picture 3" descr="A screenshot of a cell phone&#10;&#10;AI-generated content may be incorrect.">
            <a:extLst>
              <a:ext uri="{FF2B5EF4-FFF2-40B4-BE49-F238E27FC236}">
                <a16:creationId xmlns:a16="http://schemas.microsoft.com/office/drawing/2014/main" id="{44CB79EF-1BB3-4EEC-9A30-3973438A3A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23219" y="981417"/>
            <a:ext cx="4737100" cy="5715000"/>
          </a:xfrm>
          <a:prstGeom prst="rect">
            <a:avLst/>
          </a:prstGeom>
        </p:spPr>
      </p:pic>
      <p:sp>
        <p:nvSpPr>
          <p:cNvPr id="3" name="TextBox 2">
            <a:extLst>
              <a:ext uri="{FF2B5EF4-FFF2-40B4-BE49-F238E27FC236}">
                <a16:creationId xmlns:a16="http://schemas.microsoft.com/office/drawing/2014/main" id="{44AE110E-F4F9-7AE8-B3D2-36005EC7C574}"/>
              </a:ext>
            </a:extLst>
          </p:cNvPr>
          <p:cNvSpPr txBox="1"/>
          <p:nvPr/>
        </p:nvSpPr>
        <p:spPr>
          <a:xfrm>
            <a:off x="119336" y="6211669"/>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DOR = duration of response</a:t>
            </a:r>
          </a:p>
        </p:txBody>
      </p:sp>
    </p:spTree>
    <p:extLst>
      <p:ext uri="{BB962C8B-B14F-4D97-AF65-F5344CB8AC3E}">
        <p14:creationId xmlns:p14="http://schemas.microsoft.com/office/powerpoint/2010/main" val="1928934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67C8E-C1F2-A6E9-6B89-069AA119671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06367EA-1AB9-CAD4-F707-EE2BC2E2B08F}"/>
              </a:ext>
            </a:extLst>
          </p:cNvPr>
          <p:cNvSpPr/>
          <p:nvPr/>
        </p:nvSpPr>
        <p:spPr bwMode="auto">
          <a:xfrm>
            <a:off x="775856" y="4090786"/>
            <a:ext cx="10640290" cy="926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C3B4D686-663A-D1DD-7BF5-1F25A149C0DC}"/>
              </a:ext>
            </a:extLst>
          </p:cNvPr>
          <p:cNvSpPr txBox="1"/>
          <p:nvPr/>
        </p:nvSpPr>
        <p:spPr>
          <a:xfrm>
            <a:off x="3635415" y="4553923"/>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143.</a:t>
            </a:r>
          </a:p>
        </p:txBody>
      </p:sp>
      <p:pic>
        <p:nvPicPr>
          <p:cNvPr id="6" name="Picture 5" descr="A white background with black text&#10;&#10;AI-generated content may be incorrect.">
            <a:extLst>
              <a:ext uri="{FF2B5EF4-FFF2-40B4-BE49-F238E27FC236}">
                <a16:creationId xmlns:a16="http://schemas.microsoft.com/office/drawing/2014/main" id="{BBF76474-F25E-AE56-C999-B8EC5C1A49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75855" y="1645981"/>
            <a:ext cx="10640290" cy="2444805"/>
          </a:xfrm>
          <a:prstGeom prst="rect">
            <a:avLst/>
          </a:prstGeom>
        </p:spPr>
      </p:pic>
    </p:spTree>
    <p:extLst>
      <p:ext uri="{BB962C8B-B14F-4D97-AF65-F5344CB8AC3E}">
        <p14:creationId xmlns:p14="http://schemas.microsoft.com/office/powerpoint/2010/main" val="3897584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D46B3-900B-9F8B-3C64-C9D08ADE1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23016-6AAD-3E61-B603-A59722D70557}"/>
              </a:ext>
            </a:extLst>
          </p:cNvPr>
          <p:cNvSpPr>
            <a:spLocks noGrp="1"/>
          </p:cNvSpPr>
          <p:nvPr>
            <p:ph type="title"/>
          </p:nvPr>
        </p:nvSpPr>
        <p:spPr>
          <a:xfrm>
            <a:off x="912286" y="53752"/>
            <a:ext cx="9976287" cy="1143000"/>
          </a:xfrm>
        </p:spPr>
        <p:txBody>
          <a:bodyPr/>
          <a:lstStyle/>
          <a:p>
            <a:pPr algn="l"/>
            <a:r>
              <a:rPr lang="en-US" dirty="0"/>
              <a:t>DREAMM-7 Exploratory Analysis: Global Health Status (GHS) and Quality of Life (QoL)</a:t>
            </a:r>
          </a:p>
        </p:txBody>
      </p:sp>
      <p:sp>
        <p:nvSpPr>
          <p:cNvPr id="6" name="TextBox 5">
            <a:extLst>
              <a:ext uri="{FF2B5EF4-FFF2-40B4-BE49-F238E27FC236}">
                <a16:creationId xmlns:a16="http://schemas.microsoft.com/office/drawing/2014/main" id="{E1B9E77E-B1AD-87FA-F361-654A99C48ADC}"/>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Lonial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ASH 2025;Abstract 143.</a:t>
            </a:r>
          </a:p>
        </p:txBody>
      </p:sp>
      <p:pic>
        <p:nvPicPr>
          <p:cNvPr id="4" name="Picture 3" descr="A graph with numbers and lines&#10;&#10;AI-generated content may be incorrect.">
            <a:extLst>
              <a:ext uri="{FF2B5EF4-FFF2-40B4-BE49-F238E27FC236}">
                <a16:creationId xmlns:a16="http://schemas.microsoft.com/office/drawing/2014/main" id="{3F941539-B879-E8DD-C726-7BCA467D05E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03427" y="1070163"/>
            <a:ext cx="9194743" cy="4383323"/>
          </a:xfrm>
          <a:prstGeom prst="rect">
            <a:avLst/>
          </a:prstGeom>
        </p:spPr>
      </p:pic>
      <p:pic>
        <p:nvPicPr>
          <p:cNvPr id="8" name="Picture 7" descr="A close-up of orange text&#10;&#10;AI-generated content may be incorrect.">
            <a:extLst>
              <a:ext uri="{FF2B5EF4-FFF2-40B4-BE49-F238E27FC236}">
                <a16:creationId xmlns:a16="http://schemas.microsoft.com/office/drawing/2014/main" id="{60E97AE1-3DAB-DE42-B979-B20DB903C5F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205569" y="5484147"/>
            <a:ext cx="7772400" cy="989366"/>
          </a:xfrm>
          <a:prstGeom prst="rect">
            <a:avLst/>
          </a:prstGeom>
        </p:spPr>
      </p:pic>
      <p:sp>
        <p:nvSpPr>
          <p:cNvPr id="3" name="TextBox 2">
            <a:extLst>
              <a:ext uri="{FF2B5EF4-FFF2-40B4-BE49-F238E27FC236}">
                <a16:creationId xmlns:a16="http://schemas.microsoft.com/office/drawing/2014/main" id="{0AA1828B-2C34-9CFD-AD4F-1C57E783F7D5}"/>
              </a:ext>
            </a:extLst>
          </p:cNvPr>
          <p:cNvSpPr txBox="1"/>
          <p:nvPr/>
        </p:nvSpPr>
        <p:spPr>
          <a:xfrm>
            <a:off x="2613154" y="6504174"/>
            <a:ext cx="7968208" cy="323165"/>
          </a:xfrm>
          <a:prstGeom prst="rect">
            <a:avLst/>
          </a:prstGeom>
          <a:noFill/>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HRQOL = health-related quality of life; BCVA = best corrected visual acuity</a:t>
            </a:r>
          </a:p>
        </p:txBody>
      </p:sp>
    </p:spTree>
    <p:extLst>
      <p:ext uri="{BB962C8B-B14F-4D97-AF65-F5344CB8AC3E}">
        <p14:creationId xmlns:p14="http://schemas.microsoft.com/office/powerpoint/2010/main" val="1459284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DBB76-35CC-0688-AFA7-0C308BC9B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794D4-5CD2-E845-FBD6-E3CB0D256519}"/>
              </a:ext>
            </a:extLst>
          </p:cNvPr>
          <p:cNvSpPr>
            <a:spLocks noGrp="1"/>
          </p:cNvSpPr>
          <p:nvPr>
            <p:ph type="title"/>
          </p:nvPr>
        </p:nvSpPr>
        <p:spPr>
          <a:xfrm>
            <a:off x="912286" y="53752"/>
            <a:ext cx="10358967" cy="1143000"/>
          </a:xfrm>
        </p:spPr>
        <p:txBody>
          <a:bodyPr/>
          <a:lstStyle/>
          <a:p>
            <a:r>
              <a:rPr lang="en-US" dirty="0"/>
              <a:t>DREAMM-7 Exploratory Analysis: Treatment Benefit</a:t>
            </a:r>
          </a:p>
        </p:txBody>
      </p:sp>
      <p:sp>
        <p:nvSpPr>
          <p:cNvPr id="6" name="TextBox 5">
            <a:extLst>
              <a:ext uri="{FF2B5EF4-FFF2-40B4-BE49-F238E27FC236}">
                <a16:creationId xmlns:a16="http://schemas.microsoft.com/office/drawing/2014/main" id="{9D383B92-5750-04D6-3F00-17B3261386DB}"/>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Lonial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ASH 2025;Abstract 143.</a:t>
            </a:r>
          </a:p>
        </p:txBody>
      </p:sp>
      <p:pic>
        <p:nvPicPr>
          <p:cNvPr id="5" name="Picture 4" descr="A graph of a function&#10;&#10;AI-generated content may be incorrect.">
            <a:extLst>
              <a:ext uri="{FF2B5EF4-FFF2-40B4-BE49-F238E27FC236}">
                <a16:creationId xmlns:a16="http://schemas.microsoft.com/office/drawing/2014/main" id="{F562E1FA-0217-F148-7B3C-762D86B1DD3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90507" y="1137750"/>
            <a:ext cx="10358967" cy="4452809"/>
          </a:xfrm>
          <a:prstGeom prst="rect">
            <a:avLst/>
          </a:prstGeom>
        </p:spPr>
      </p:pic>
      <p:sp>
        <p:nvSpPr>
          <p:cNvPr id="7" name="TextBox 6">
            <a:extLst>
              <a:ext uri="{FF2B5EF4-FFF2-40B4-BE49-F238E27FC236}">
                <a16:creationId xmlns:a16="http://schemas.microsoft.com/office/drawing/2014/main" id="{890FCF21-078A-9892-71E6-CD8F51C181CB}"/>
              </a:ext>
            </a:extLst>
          </p:cNvPr>
          <p:cNvSpPr txBox="1"/>
          <p:nvPr/>
        </p:nvSpPr>
        <p:spPr>
          <a:xfrm>
            <a:off x="1149453" y="5631809"/>
            <a:ext cx="102410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A similar trend toward a delay in worsening of disease-specific symptoms was observed.</a:t>
            </a:r>
          </a:p>
        </p:txBody>
      </p:sp>
    </p:spTree>
    <p:extLst>
      <p:ext uri="{BB962C8B-B14F-4D97-AF65-F5344CB8AC3E}">
        <p14:creationId xmlns:p14="http://schemas.microsoft.com/office/powerpoint/2010/main" val="2083494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E1BE6-B0DF-D185-59A9-9E4A61A19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97B1FF-7981-E985-DD02-5D2D1A20FADD}"/>
              </a:ext>
            </a:extLst>
          </p:cNvPr>
          <p:cNvSpPr>
            <a:spLocks noGrp="1"/>
          </p:cNvSpPr>
          <p:nvPr>
            <p:ph type="title"/>
          </p:nvPr>
        </p:nvSpPr>
        <p:spPr>
          <a:xfrm>
            <a:off x="912286" y="53752"/>
            <a:ext cx="10358967" cy="1143000"/>
          </a:xfrm>
        </p:spPr>
        <p:txBody>
          <a:bodyPr/>
          <a:lstStyle/>
          <a:p>
            <a:r>
              <a:rPr lang="en-US" dirty="0"/>
              <a:t>DREAMM-7 </a:t>
            </a:r>
            <a:r>
              <a:rPr lang="en-US" dirty="0" err="1"/>
              <a:t>HRQoL</a:t>
            </a:r>
            <a:r>
              <a:rPr lang="en-US" dirty="0"/>
              <a:t>: Authors’ Conclusions</a:t>
            </a:r>
          </a:p>
        </p:txBody>
      </p:sp>
      <p:sp>
        <p:nvSpPr>
          <p:cNvPr id="6" name="TextBox 5">
            <a:extLst>
              <a:ext uri="{FF2B5EF4-FFF2-40B4-BE49-F238E27FC236}">
                <a16:creationId xmlns:a16="http://schemas.microsoft.com/office/drawing/2014/main" id="{260F8BCF-E18B-9C3F-B7CF-9A4229B97AD7}"/>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Lonial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ASH 2025;Abstract 143.</a:t>
            </a:r>
          </a:p>
        </p:txBody>
      </p:sp>
      <p:pic>
        <p:nvPicPr>
          <p:cNvPr id="7" name="Picture 6" descr="A close-up of a medical information&#10;&#10;AI-generated content may be incorrect.">
            <a:extLst>
              <a:ext uri="{FF2B5EF4-FFF2-40B4-BE49-F238E27FC236}">
                <a16:creationId xmlns:a16="http://schemas.microsoft.com/office/drawing/2014/main" id="{CD132A19-7100-A684-3A06-55E014C6445D}"/>
              </a:ext>
            </a:extLst>
          </p:cNvPr>
          <p:cNvPicPr>
            <a:picLocks noChangeAspect="1"/>
          </p:cNvPicPr>
          <p:nvPr/>
        </p:nvPicPr>
        <p:blipFill>
          <a:blip r:embed="rId3"/>
          <a:stretch>
            <a:fillRect/>
          </a:stretch>
        </p:blipFill>
        <p:spPr>
          <a:xfrm>
            <a:off x="3466908" y="982050"/>
            <a:ext cx="5760217" cy="5552785"/>
          </a:xfrm>
          <a:prstGeom prst="rect">
            <a:avLst/>
          </a:prstGeom>
        </p:spPr>
      </p:pic>
      <p:sp>
        <p:nvSpPr>
          <p:cNvPr id="3" name="TextBox 2">
            <a:extLst>
              <a:ext uri="{FF2B5EF4-FFF2-40B4-BE49-F238E27FC236}">
                <a16:creationId xmlns:a16="http://schemas.microsoft.com/office/drawing/2014/main" id="{9A262F2F-D655-4FDA-75E4-638998070842}"/>
              </a:ext>
            </a:extLst>
          </p:cNvPr>
          <p:cNvSpPr txBox="1"/>
          <p:nvPr/>
        </p:nvSpPr>
        <p:spPr>
          <a:xfrm>
            <a:off x="119336" y="5810440"/>
            <a:ext cx="2683241"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NDMM = newly diagnosed multiple myeloma</a:t>
            </a:r>
          </a:p>
        </p:txBody>
      </p:sp>
    </p:spTree>
    <p:extLst>
      <p:ext uri="{BB962C8B-B14F-4D97-AF65-F5344CB8AC3E}">
        <p14:creationId xmlns:p14="http://schemas.microsoft.com/office/powerpoint/2010/main" val="338773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Mateos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2933832942"/>
              </p:ext>
            </p:extLst>
          </p:nvPr>
        </p:nvGraphicFramePr>
        <p:xfrm>
          <a:off x="913552" y="2132856"/>
          <a:ext cx="10189133" cy="2041106"/>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2041106">
                <a:tc>
                  <a:txBody>
                    <a:bodyPr/>
                    <a:lstStyle/>
                    <a:p>
                      <a:pPr algn="l"/>
                      <a:r>
                        <a:rPr lang="en-US" sz="1800" b="1" dirty="0">
                          <a:solidFill>
                            <a:schemeClr val="tx1"/>
                          </a:solidFill>
                        </a:rPr>
                        <a:t>Advisory Committees and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AstraZeneca Pharmaceuticals LP, Bristol Myers Squibb, GSK, Johnson &amp; Johnson, Kite, A Gilead Company, Menarini Group, </a:t>
                      </a:r>
                      <a:r>
                        <a:rPr lang="en-US" sz="1800" b="0" dirty="0" err="1">
                          <a:solidFill>
                            <a:schemeClr val="tx1"/>
                          </a:solidFill>
                        </a:rPr>
                        <a:t>Oncopeptides</a:t>
                      </a:r>
                      <a:r>
                        <a:rPr lang="en-US" sz="1800" b="0" dirty="0">
                          <a:solidFill>
                            <a:schemeClr val="tx1"/>
                          </a:solidFill>
                        </a:rPr>
                        <a:t>, Pfizer Inc, Regeneron Pharmaceuticals Inc, Sanofi,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709065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164BFB-ECCF-6932-7A93-C2A174D829E2}"/>
              </a:ext>
            </a:extLst>
          </p:cNvPr>
          <p:cNvSpPr>
            <a:spLocks noGrp="1"/>
          </p:cNvSpPr>
          <p:nvPr>
            <p:ph type="body" sz="quarter" idx="18"/>
          </p:nvPr>
        </p:nvSpPr>
        <p:spPr>
          <a:xfrm>
            <a:off x="365124" y="5939575"/>
            <a:ext cx="11460163" cy="298800"/>
          </a:xfrm>
        </p:spPr>
        <p:txBody>
          <a:bodyPr/>
          <a:lstStyle/>
          <a:p>
            <a:r>
              <a:rPr lang="en-GB" sz="1100" dirty="0"/>
              <a:t>Poster number 4055</a:t>
            </a:r>
          </a:p>
          <a:p>
            <a:r>
              <a:rPr lang="en-US" sz="1100" dirty="0"/>
              <a:t>Presented at 67th ASH Annual Meeting and Exposition | December 6-9, 2025 | Orlando, FL, USA</a:t>
            </a:r>
            <a:endParaRPr lang="en-GB" sz="1100" dirty="0"/>
          </a:p>
        </p:txBody>
      </p:sp>
      <p:sp>
        <p:nvSpPr>
          <p:cNvPr id="6" name="Title 5">
            <a:extLst>
              <a:ext uri="{FF2B5EF4-FFF2-40B4-BE49-F238E27FC236}">
                <a16:creationId xmlns:a16="http://schemas.microsoft.com/office/drawing/2014/main" id="{E62821FD-54DB-37FC-63CF-6EDA251FD38A}"/>
              </a:ext>
            </a:extLst>
          </p:cNvPr>
          <p:cNvSpPr>
            <a:spLocks noGrp="1"/>
          </p:cNvSpPr>
          <p:nvPr>
            <p:ph type="title"/>
          </p:nvPr>
        </p:nvSpPr>
        <p:spPr>
          <a:xfrm>
            <a:off x="365124" y="296662"/>
            <a:ext cx="11460163" cy="1940152"/>
          </a:xfrm>
        </p:spPr>
        <p:txBody>
          <a:bodyPr>
            <a:noAutofit/>
          </a:bodyPr>
          <a:lstStyle/>
          <a:p>
            <a:r>
              <a:rPr lang="en-US" sz="3200" dirty="0">
                <a:solidFill>
                  <a:srgbClr val="F36633"/>
                </a:solidFill>
              </a:rPr>
              <a:t>Belantamab Mafodotin (Belamaf) Ocular Events Are Manageable and Reversible With Dose Modifications Guided by Standard Assessments</a:t>
            </a:r>
          </a:p>
        </p:txBody>
      </p:sp>
      <p:cxnSp>
        <p:nvCxnSpPr>
          <p:cNvPr id="9" name="Straight Connector 8">
            <a:extLst>
              <a:ext uri="{FF2B5EF4-FFF2-40B4-BE49-F238E27FC236}">
                <a16:creationId xmlns:a16="http://schemas.microsoft.com/office/drawing/2014/main" id="{803E0334-AADB-EE8B-4262-8DF18B3FD719}"/>
              </a:ext>
            </a:extLst>
          </p:cNvPr>
          <p:cNvCxnSpPr/>
          <p:nvPr/>
        </p:nvCxnSpPr>
        <p:spPr>
          <a:xfrm>
            <a:off x="365918" y="2342088"/>
            <a:ext cx="11460163" cy="0"/>
          </a:xfrm>
          <a:prstGeom prst="line">
            <a:avLst/>
          </a:prstGeom>
          <a:ln w="19050">
            <a:solidFill>
              <a:schemeClr val="bg2"/>
            </a:solidFill>
          </a:ln>
        </p:spPr>
        <p:style>
          <a:lnRef idx="1">
            <a:schemeClr val="dk1"/>
          </a:lnRef>
          <a:fillRef idx="0">
            <a:schemeClr val="dk1"/>
          </a:fillRef>
          <a:effectRef idx="0">
            <a:schemeClr val="dk1"/>
          </a:effectRef>
          <a:fontRef idx="minor">
            <a:schemeClr val="tx1"/>
          </a:fontRef>
        </p:style>
      </p:cxnSp>
      <p:sp>
        <p:nvSpPr>
          <p:cNvPr id="10" name="Text Placeholder 2">
            <a:extLst>
              <a:ext uri="{FF2B5EF4-FFF2-40B4-BE49-F238E27FC236}">
                <a16:creationId xmlns:a16="http://schemas.microsoft.com/office/drawing/2014/main" id="{FBB88807-7E24-C1CB-AECD-E8744ADA0555}"/>
              </a:ext>
            </a:extLst>
          </p:cNvPr>
          <p:cNvSpPr txBox="1">
            <a:spLocks/>
          </p:cNvSpPr>
          <p:nvPr/>
        </p:nvSpPr>
        <p:spPr>
          <a:xfrm>
            <a:off x="289709" y="2469108"/>
            <a:ext cx="11164354" cy="1393825"/>
          </a:xfrm>
          <a:prstGeom prst="rect">
            <a:avLst/>
          </a:prstGeom>
        </p:spPr>
        <p:txBody>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20000"/>
              </a:lnSpc>
              <a:spcBef>
                <a:spcPts val="300"/>
              </a:spcBef>
              <a:spcAft>
                <a:spcPts val="800"/>
              </a:spcAft>
              <a:buClr>
                <a:srgbClr val="F36633"/>
              </a:buClr>
              <a:buSzPct val="110000"/>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Noto Sans"/>
              </a:rPr>
              <a:t>Sagar Lonial,</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1</a:t>
            </a:r>
            <a:r>
              <a:rPr kumimoji="0" lang="en-US" sz="1400" b="0" i="0" u="none" strike="noStrike" kern="1200" cap="none" spc="0" normalizeH="0" baseline="0" noProof="0" dirty="0">
                <a:ln>
                  <a:noFill/>
                </a:ln>
                <a:solidFill>
                  <a:srgbClr val="000000"/>
                </a:solidFill>
                <a:effectLst/>
                <a:uLnTx/>
                <a:uFillTx/>
                <a:latin typeface="Arial"/>
                <a:ea typeface="+mn-ea"/>
                <a:cs typeface="Noto Sans"/>
              </a:rPr>
              <a:t> Paul G. Richardson,</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2</a:t>
            </a:r>
            <a:r>
              <a:rPr kumimoji="0" lang="en-US" sz="1400" b="0" i="0" u="none" strike="noStrike" kern="1200" cap="none" spc="0" normalizeH="0" baseline="0" noProof="0" dirty="0">
                <a:ln>
                  <a:noFill/>
                </a:ln>
                <a:solidFill>
                  <a:srgbClr val="000000"/>
                </a:solidFill>
                <a:effectLst/>
                <a:uLnTx/>
                <a:uFillTx/>
                <a:latin typeface="Arial"/>
                <a:ea typeface="+mn-ea"/>
                <a:cs typeface="Noto Sans"/>
              </a:rPr>
              <a:t> Craig E. Cole,</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3</a:t>
            </a:r>
            <a:r>
              <a:rPr kumimoji="0" lang="en-US" sz="1400" b="0" i="0" u="none" strike="noStrike" kern="1200" cap="none" spc="0" normalizeH="0" baseline="0" noProof="0" dirty="0">
                <a:ln>
                  <a:noFill/>
                </a:ln>
                <a:solidFill>
                  <a:srgbClr val="000000"/>
                </a:solidFill>
                <a:effectLst/>
                <a:uLnTx/>
                <a:uFillTx/>
                <a:latin typeface="Arial"/>
                <a:ea typeface="+mn-ea"/>
                <a:cs typeface="Noto Sans"/>
              </a:rPr>
              <a:t> Asim V. Farooq,</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4</a:t>
            </a:r>
            <a:r>
              <a:rPr kumimoji="0" lang="en-US" sz="1400" b="0" i="0" u="none" strike="noStrike" kern="1200" cap="none" spc="0" normalizeH="0" baseline="0" noProof="0" dirty="0">
                <a:ln>
                  <a:noFill/>
                </a:ln>
                <a:solidFill>
                  <a:srgbClr val="000000"/>
                </a:solidFill>
                <a:effectLst/>
                <a:uLnTx/>
                <a:uFillTx/>
                <a:latin typeface="Arial"/>
                <a:ea typeface="+mn-ea"/>
                <a:cs typeface="Noto Sans"/>
              </a:rPr>
              <a:t> Meghan Berkenstock,</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5</a:t>
            </a:r>
            <a:r>
              <a:rPr kumimoji="0" lang="en-US" sz="1400" b="0" i="0" u="none" strike="noStrike" kern="1200" cap="none" spc="0" normalizeH="0" baseline="0" noProof="0" dirty="0">
                <a:ln>
                  <a:noFill/>
                </a:ln>
                <a:solidFill>
                  <a:srgbClr val="000000"/>
                </a:solidFill>
                <a:effectLst/>
                <a:uLnTx/>
                <a:uFillTx/>
                <a:latin typeface="Arial"/>
                <a:ea typeface="+mn-ea"/>
                <a:cs typeface="Noto Sans"/>
              </a:rPr>
              <a:t> Julie Byrne,</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6</a:t>
            </a:r>
            <a:r>
              <a:rPr kumimoji="0" lang="en-US" sz="1400" b="0" i="0" u="none" strike="noStrike" kern="1200" cap="none" spc="0" normalizeH="0" baseline="0" noProof="0" dirty="0">
                <a:ln>
                  <a:noFill/>
                </a:ln>
                <a:solidFill>
                  <a:srgbClr val="000000"/>
                </a:solidFill>
                <a:effectLst/>
                <a:uLnTx/>
                <a:uFillTx/>
                <a:latin typeface="Arial"/>
                <a:ea typeface="+mn-ea"/>
                <a:cs typeface="Noto Sans"/>
              </a:rPr>
              <a:t> Sumita Roy-Ghanta,</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6</a:t>
            </a:r>
            <a:r>
              <a:rPr kumimoji="0" lang="en-US" sz="1400" b="0" i="0" u="none" strike="noStrike" kern="1200" cap="none" spc="0" normalizeH="0" baseline="0" noProof="0" dirty="0">
                <a:ln>
                  <a:noFill/>
                </a:ln>
                <a:solidFill>
                  <a:srgbClr val="000000"/>
                </a:solidFill>
                <a:effectLst/>
                <a:uLnTx/>
                <a:uFillTx/>
                <a:latin typeface="Arial"/>
                <a:ea typeface="+mn-ea"/>
                <a:cs typeface="Noto Sans"/>
              </a:rPr>
              <a:t> Rachel Rogers,</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6</a:t>
            </a:r>
            <a:r>
              <a:rPr kumimoji="0" lang="en-US" sz="1400" b="0" i="0" u="none" strike="noStrike" kern="1200" cap="none" spc="0" normalizeH="0" baseline="0" noProof="0" dirty="0">
                <a:ln>
                  <a:noFill/>
                </a:ln>
                <a:solidFill>
                  <a:srgbClr val="000000"/>
                </a:solidFill>
                <a:effectLst/>
                <a:uLnTx/>
                <a:uFillTx/>
                <a:latin typeface="Arial"/>
                <a:ea typeface="+mn-ea"/>
                <a:cs typeface="Noto Sans"/>
              </a:rPr>
              <a:t> Amy Phillips-Jones,</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7</a:t>
            </a:r>
            <a:r>
              <a:rPr kumimoji="0" lang="en-US" sz="1400" b="0" i="0" u="none" strike="noStrike" kern="1200" cap="none" spc="0" normalizeH="0" baseline="0" noProof="0" dirty="0">
                <a:ln>
                  <a:noFill/>
                </a:ln>
                <a:solidFill>
                  <a:srgbClr val="000000"/>
                </a:solidFill>
                <a:effectLst/>
                <a:uLnTx/>
                <a:uFillTx/>
                <a:latin typeface="Arial"/>
                <a:ea typeface="+mn-ea"/>
                <a:cs typeface="Noto Sans"/>
              </a:rPr>
              <a:t> Astrid McKeown,</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7</a:t>
            </a:r>
            <a:r>
              <a:rPr kumimoji="0" lang="en-US" sz="1400" b="0" i="0" u="none" strike="noStrike" kern="1200" cap="none" spc="0" normalizeH="0" baseline="0" noProof="0" dirty="0">
                <a:ln>
                  <a:noFill/>
                </a:ln>
                <a:solidFill>
                  <a:srgbClr val="000000"/>
                </a:solidFill>
                <a:effectLst/>
                <a:uLnTx/>
                <a:uFillTx/>
                <a:latin typeface="Arial"/>
                <a:ea typeface="+mn-ea"/>
                <a:cs typeface="Noto Sans"/>
              </a:rPr>
              <a:t> Natalie A. Afshari</a:t>
            </a:r>
            <a:r>
              <a:rPr kumimoji="0" lang="en-US" sz="1400" b="0" i="0" u="none" strike="noStrike" kern="1200" cap="none" spc="0" normalizeH="0" baseline="30000" noProof="0" dirty="0">
                <a:ln>
                  <a:noFill/>
                </a:ln>
                <a:solidFill>
                  <a:srgbClr val="000000"/>
                </a:solidFill>
                <a:effectLst/>
                <a:uLnTx/>
                <a:uFillTx/>
                <a:latin typeface="Arial"/>
                <a:ea typeface="+mn-ea"/>
                <a:cs typeface="Noto Sans"/>
              </a:rPr>
              <a:t>8</a:t>
            </a:r>
          </a:p>
        </p:txBody>
      </p:sp>
      <p:sp>
        <p:nvSpPr>
          <p:cNvPr id="11" name="Text Placeholder 3">
            <a:extLst>
              <a:ext uri="{FF2B5EF4-FFF2-40B4-BE49-F238E27FC236}">
                <a16:creationId xmlns:a16="http://schemas.microsoft.com/office/drawing/2014/main" id="{A7B4C536-2EF3-4240-0270-AE5414C8349F}"/>
              </a:ext>
            </a:extLst>
          </p:cNvPr>
          <p:cNvSpPr txBox="1">
            <a:spLocks/>
          </p:cNvSpPr>
          <p:nvPr/>
        </p:nvSpPr>
        <p:spPr>
          <a:xfrm>
            <a:off x="289709" y="3676671"/>
            <a:ext cx="11535578" cy="2124711"/>
          </a:xfrm>
          <a:prstGeom prst="rect">
            <a:avLst/>
          </a:prstGeom>
        </p:spPr>
        <p:txBody>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20000"/>
              </a:lnSpc>
              <a:spcBef>
                <a:spcPts val="300"/>
              </a:spcBef>
              <a:spcAft>
                <a:spcPts val="800"/>
              </a:spcAft>
              <a:buClr>
                <a:srgbClr val="F36633"/>
              </a:buClr>
              <a:buSzPct val="110000"/>
              <a:buFont typeface="Arial" panose="020B0604020202020204" pitchFamily="34" charset="0"/>
              <a:buNone/>
              <a:tabLst/>
              <a:defRPr/>
            </a:pPr>
            <a:r>
              <a:rPr kumimoji="0" lang="en-US" sz="1100" b="0" i="0" u="none" strike="noStrike" kern="1200" cap="none" spc="0" normalizeH="0" baseline="30000" noProof="0" dirty="0">
                <a:ln>
                  <a:noFill/>
                </a:ln>
                <a:solidFill>
                  <a:srgbClr val="000000"/>
                </a:solidFill>
                <a:effectLst/>
                <a:uLnTx/>
                <a:uFillTx/>
                <a:latin typeface="Arial"/>
                <a:ea typeface="+mn-ea"/>
                <a:cs typeface="Noto Sans"/>
              </a:rPr>
              <a:t>1</a:t>
            </a:r>
            <a:r>
              <a:rPr kumimoji="0" lang="en-US" sz="1100" b="0" i="0" u="none" strike="noStrike" kern="1200" cap="none" spc="0" normalizeH="0" baseline="0" noProof="0" dirty="0">
                <a:ln>
                  <a:noFill/>
                </a:ln>
                <a:solidFill>
                  <a:srgbClr val="000000"/>
                </a:solidFill>
                <a:effectLst/>
                <a:uLnTx/>
                <a:uFillTx/>
                <a:latin typeface="Arial"/>
                <a:ea typeface="+mn-ea"/>
                <a:cs typeface="Noto Sans"/>
              </a:rPr>
              <a:t>Winship Cancer Institute, Emory University Hospital, Atlanta, GA,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2</a:t>
            </a:r>
            <a:r>
              <a:rPr kumimoji="0" lang="en-US" sz="1100" b="0" i="0" u="none" strike="noStrike" kern="1200" cap="none" spc="0" normalizeH="0" baseline="0" noProof="0" dirty="0">
                <a:ln>
                  <a:noFill/>
                </a:ln>
                <a:solidFill>
                  <a:srgbClr val="000000"/>
                </a:solidFill>
                <a:effectLst/>
                <a:uLnTx/>
                <a:uFillTx/>
                <a:latin typeface="Arial"/>
                <a:ea typeface="+mn-ea"/>
                <a:cs typeface="Noto Sans"/>
              </a:rPr>
              <a:t>Dana-Farber Cancer Institute, Boston, MA,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3</a:t>
            </a:r>
            <a:r>
              <a:rPr kumimoji="0" lang="en-US" sz="1100" b="0" i="0" u="none" strike="noStrike" kern="1200" cap="none" spc="0" normalizeH="0" baseline="0" noProof="0" dirty="0">
                <a:ln>
                  <a:noFill/>
                </a:ln>
                <a:solidFill>
                  <a:srgbClr val="000000"/>
                </a:solidFill>
                <a:effectLst/>
                <a:uLnTx/>
                <a:uFillTx/>
                <a:latin typeface="Arial"/>
                <a:ea typeface="+mn-ea"/>
                <a:cs typeface="Noto Sans"/>
              </a:rPr>
              <a:t>Karmanos Cancer Institute, Wayne State University, Detroit, MI, USA, and Michigan State University, Lansing, MI,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4</a:t>
            </a:r>
            <a:r>
              <a:rPr kumimoji="0" lang="en-US" sz="1100" b="0" i="0" u="none" strike="noStrike" kern="1200" cap="none" spc="0" normalizeH="0" baseline="0" noProof="0" dirty="0">
                <a:ln>
                  <a:noFill/>
                </a:ln>
                <a:solidFill>
                  <a:srgbClr val="000000"/>
                </a:solidFill>
                <a:effectLst/>
                <a:uLnTx/>
                <a:uFillTx/>
                <a:latin typeface="Arial"/>
                <a:ea typeface="+mn-ea"/>
                <a:cs typeface="Noto Sans"/>
              </a:rPr>
              <a:t>University of Chicago Medical Center, Chicago, IL,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5</a:t>
            </a:r>
            <a:r>
              <a:rPr kumimoji="0" lang="en-US" sz="1100" b="0" i="0" u="none" strike="noStrike" kern="1200" cap="none" spc="0" normalizeH="0" baseline="0" noProof="0" dirty="0">
                <a:ln>
                  <a:noFill/>
                </a:ln>
                <a:solidFill>
                  <a:srgbClr val="000000"/>
                </a:solidFill>
                <a:effectLst/>
                <a:uLnTx/>
                <a:uFillTx/>
                <a:latin typeface="Arial"/>
                <a:ea typeface="+mn-ea"/>
                <a:cs typeface="Noto Sans"/>
              </a:rPr>
              <a:t>Johns Hopkins Wilmer Eye Institute, Baltimore, MD,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6</a:t>
            </a:r>
            <a:r>
              <a:rPr kumimoji="0" lang="en-US" sz="1100" b="0" i="0" u="none" strike="noStrike" kern="1200" cap="none" spc="0" normalizeH="0" baseline="0" noProof="0" dirty="0">
                <a:ln>
                  <a:noFill/>
                </a:ln>
                <a:solidFill>
                  <a:srgbClr val="000000"/>
                </a:solidFill>
                <a:effectLst/>
                <a:uLnTx/>
                <a:uFillTx/>
                <a:latin typeface="Arial"/>
                <a:ea typeface="+mn-ea"/>
                <a:cs typeface="Noto Sans"/>
              </a:rPr>
              <a:t>GSK, Collegeville, PA, USA;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7</a:t>
            </a:r>
            <a:r>
              <a:rPr kumimoji="0" lang="en-US" sz="1100" b="0" i="0" u="none" strike="noStrike" kern="1200" cap="none" spc="0" normalizeH="0" baseline="0" noProof="0" dirty="0">
                <a:ln>
                  <a:noFill/>
                </a:ln>
                <a:solidFill>
                  <a:srgbClr val="000000"/>
                </a:solidFill>
                <a:effectLst/>
                <a:uLnTx/>
                <a:uFillTx/>
                <a:latin typeface="Arial"/>
                <a:ea typeface="+mn-ea"/>
                <a:cs typeface="Noto Sans"/>
              </a:rPr>
              <a:t>GSK, Stevenage, UK; </a:t>
            </a:r>
            <a:r>
              <a:rPr kumimoji="0" lang="en-US" sz="1100" b="0" i="0" u="none" strike="noStrike" kern="1200" cap="none" spc="0" normalizeH="0" baseline="30000" noProof="0" dirty="0">
                <a:ln>
                  <a:noFill/>
                </a:ln>
                <a:solidFill>
                  <a:srgbClr val="000000"/>
                </a:solidFill>
                <a:effectLst/>
                <a:uLnTx/>
                <a:uFillTx/>
                <a:latin typeface="Arial"/>
                <a:ea typeface="+mn-ea"/>
                <a:cs typeface="Noto Sans"/>
              </a:rPr>
              <a:t>8</a:t>
            </a:r>
            <a:r>
              <a:rPr kumimoji="0" lang="en-US" sz="1100" b="0" i="0" u="none" strike="noStrike" kern="1200" cap="none" spc="0" normalizeH="0" baseline="0" noProof="0" dirty="0">
                <a:ln>
                  <a:noFill/>
                </a:ln>
                <a:solidFill>
                  <a:srgbClr val="000000"/>
                </a:solidFill>
                <a:effectLst/>
                <a:uLnTx/>
                <a:uFillTx/>
                <a:latin typeface="Arial"/>
                <a:ea typeface="+mn-ea"/>
                <a:cs typeface="Noto Sans"/>
              </a:rPr>
              <a:t> Shiley Eye Institute, Viterbi Family Department of Ophthalmology, University of California, San Diego, CA, USA</a:t>
            </a:r>
            <a:endPar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7FA0B67-D8AD-7521-0F1E-63050F698C25}"/>
              </a:ext>
            </a:extLst>
          </p:cNvPr>
          <p:cNvSpPr txBox="1"/>
          <p:nvPr/>
        </p:nvSpPr>
        <p:spPr>
          <a:xfrm>
            <a:off x="289709" y="4439742"/>
            <a:ext cx="609372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Corresponding author: Sagar </a:t>
            </a:r>
            <a:r>
              <a:rPr kumimoji="0" lang="en-GB"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Lonial</a:t>
            </a: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sloni01@emory.edu</a:t>
            </a:r>
            <a:endPar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538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CD29D5-78A0-5068-BB02-F502886E4AF9}"/>
              </a:ext>
            </a:extLst>
          </p:cNvPr>
          <p:cNvSpPr>
            <a:spLocks noGrp="1"/>
          </p:cNvSpPr>
          <p:nvPr>
            <p:ph type="title"/>
          </p:nvPr>
        </p:nvSpPr>
        <p:spPr>
          <a:xfrm>
            <a:off x="365918" y="489619"/>
            <a:ext cx="11460163" cy="430887"/>
          </a:xfrm>
        </p:spPr>
        <p:txBody>
          <a:bodyPr>
            <a:noAutofit/>
          </a:bodyPr>
          <a:lstStyle/>
          <a:p>
            <a:pPr lvl="0" defTabSz="1049789">
              <a:lnSpc>
                <a:spcPct val="95000"/>
              </a:lnSpc>
              <a:spcBef>
                <a:spcPts val="0"/>
              </a:spcBef>
              <a:spcAft>
                <a:spcPts val="443"/>
              </a:spcAft>
              <a:buClr>
                <a:srgbClr val="244EA2"/>
              </a:buClr>
              <a:defRPr/>
            </a:pPr>
            <a:r>
              <a:rPr lang="en-GB" dirty="0">
                <a:solidFill>
                  <a:srgbClr val="F36633"/>
                </a:solidFill>
              </a:rPr>
              <a:t>The KVA Scale Used to Grade OEFs Has a Sensitive Criteria for Belamaf Dose Modifications</a:t>
            </a:r>
          </a:p>
        </p:txBody>
      </p:sp>
      <p:sp>
        <p:nvSpPr>
          <p:cNvPr id="69" name="Text Placeholder 6">
            <a:extLst>
              <a:ext uri="{FF2B5EF4-FFF2-40B4-BE49-F238E27FC236}">
                <a16:creationId xmlns:a16="http://schemas.microsoft.com/office/drawing/2014/main" id="{2CE2B44C-1480-357A-87A7-CB3E9FFEE4DB}"/>
              </a:ext>
            </a:extLst>
          </p:cNvPr>
          <p:cNvSpPr txBox="1">
            <a:spLocks/>
          </p:cNvSpPr>
          <p:nvPr/>
        </p:nvSpPr>
        <p:spPr>
          <a:xfrm>
            <a:off x="370460" y="6266950"/>
            <a:ext cx="9761305" cy="543896"/>
          </a:xfrm>
          <a:prstGeom prst="rect">
            <a:avLst/>
          </a:prstGeom>
        </p:spPr>
        <p:txBody>
          <a:bodyPr vert="horz" wrap="square" lIns="0" tIns="72000" rIns="0" bIns="72000" rtlCol="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2323693" rtl="0" eaLnBrk="1" fontAlgn="auto" latinLnBrk="0" hangingPunct="1">
              <a:lnSpc>
                <a:spcPct val="100000"/>
              </a:lnSpc>
              <a:spcBef>
                <a:spcPts val="0"/>
              </a:spcBef>
              <a:spcAft>
                <a:spcPts val="0"/>
              </a:spcAft>
              <a:buClrTx/>
              <a:buSzTx/>
              <a:buFont typeface="Arial" pitchFamily="34" charset="0"/>
              <a:buNone/>
              <a:tabLst/>
              <a:defRPr/>
            </a:pPr>
            <a:r>
              <a:rPr kumimoji="0" lang="en-US" sz="900" b="0" i="0" u="none" strike="noStrike" kern="0" cap="none" spc="0" normalizeH="0" baseline="0" noProof="0" dirty="0">
                <a:ln>
                  <a:noFill/>
                </a:ln>
                <a:solidFill>
                  <a:srgbClr val="000000"/>
                </a:solidFill>
                <a:effectLst/>
                <a:uLnTx/>
                <a:uFillTx/>
                <a:latin typeface="Arial"/>
                <a:ea typeface="+mn-ea"/>
                <a:cs typeface="Noto Sans"/>
              </a:rPr>
              <a:t>BCVA, best-corrected visual acuity; </a:t>
            </a:r>
            <a:r>
              <a:rPr kumimoji="0" lang="en-US" sz="900" b="0" i="0" u="none" strike="noStrike" kern="1200" cap="none" spc="0" normalizeH="0" baseline="0" noProof="0" dirty="0">
                <a:ln>
                  <a:noFill/>
                </a:ln>
                <a:solidFill>
                  <a:srgbClr val="000000"/>
                </a:solidFill>
                <a:effectLst/>
                <a:uLnTx/>
                <a:uFillTx/>
                <a:latin typeface="Arial"/>
                <a:ea typeface="+mn-ea"/>
                <a:cs typeface="Noto Sans"/>
              </a:rPr>
              <a:t>belamaf, belantamab mafodotin; KVA, Keratopathy and Visual Acuity; OEF, ocular exam finding. </a:t>
            </a:r>
          </a:p>
          <a:p>
            <a:pPr marL="0" marR="0" lvl="0" indent="0" algn="l" defTabSz="2323693" rtl="0" eaLnBrk="1" fontAlgn="auto" latinLnBrk="0" hangingPunct="1">
              <a:lnSpc>
                <a:spcPct val="100000"/>
              </a:lnSpc>
              <a:spcBef>
                <a:spcPts val="0"/>
              </a:spcBef>
              <a:spcAft>
                <a:spcPts val="0"/>
              </a:spcAft>
              <a:buClrTx/>
              <a:buSzTx/>
              <a:buFont typeface="Arial" pitchFamily="34" charset="0"/>
              <a:buNone/>
              <a:tabLst/>
              <a:defRPr/>
            </a:pPr>
            <a:r>
              <a:rPr kumimoji="0" lang="en-US" sz="900" b="0" i="0" u="none" strike="noStrike" kern="1200" cap="none" spc="0" normalizeH="0" baseline="30000" noProof="0" dirty="0">
                <a:ln>
                  <a:noFill/>
                </a:ln>
                <a:solidFill>
                  <a:srgbClr val="000000"/>
                </a:solidFill>
                <a:effectLst/>
                <a:uLnTx/>
                <a:uFillTx/>
                <a:latin typeface="Arial"/>
                <a:ea typeface="+mn-ea"/>
                <a:cs typeface="Noto Sans"/>
              </a:rPr>
              <a:t>a</a:t>
            </a:r>
            <a:r>
              <a:rPr kumimoji="0" lang="en-US" sz="900" b="0" i="0" u="none" strike="noStrike" kern="1200" cap="none" spc="0" normalizeH="0" baseline="0" noProof="0" dirty="0">
                <a:ln>
                  <a:noFill/>
                </a:ln>
                <a:solidFill>
                  <a:srgbClr val="000000"/>
                </a:solidFill>
                <a:effectLst/>
                <a:uLnTx/>
                <a:uFillTx/>
                <a:latin typeface="Arial"/>
                <a:ea typeface="+mn-ea"/>
                <a:cs typeface="Noto Sans"/>
              </a:rPr>
              <a:t> The most common corneal exam findings in the trial were superficial punctate keratitis, microcyst-like changes, epithelial haze, and stromal opacity. </a:t>
            </a:r>
            <a:r>
              <a:rPr kumimoji="0" lang="en-US" sz="900" b="0" i="0" u="none" strike="noStrike" kern="1200" cap="none" spc="0" normalizeH="0" baseline="30000" noProof="0" dirty="0">
                <a:ln>
                  <a:noFill/>
                </a:ln>
                <a:solidFill>
                  <a:srgbClr val="000000"/>
                </a:solidFill>
                <a:effectLst/>
                <a:uLnTx/>
                <a:uFillTx/>
                <a:latin typeface="Arial"/>
                <a:ea typeface="+mn-ea"/>
                <a:cs typeface="Noto Sans"/>
              </a:rPr>
              <a:t> b</a:t>
            </a:r>
            <a:r>
              <a:rPr kumimoji="0" lang="en-US" sz="900" b="0" i="0" u="none" strike="noStrike" kern="1200" cap="none" spc="0" normalizeH="0" baseline="0" noProof="0" dirty="0">
                <a:ln>
                  <a:noFill/>
                </a:ln>
                <a:solidFill>
                  <a:srgbClr val="000000"/>
                </a:solidFill>
                <a:effectLst/>
                <a:uLnTx/>
                <a:uFillTx/>
                <a:latin typeface="Arial"/>
                <a:ea typeface="+mn-ea"/>
                <a:cs typeface="Noto Sans"/>
              </a:rPr>
              <a:t> Not all distances are depicted here. </a:t>
            </a:r>
          </a:p>
          <a:p>
            <a:pPr marL="0" marR="0" lvl="0" indent="0" algn="l" defTabSz="2323693" rtl="0" eaLnBrk="1" fontAlgn="auto" latinLnBrk="0" hangingPunct="1">
              <a:lnSpc>
                <a:spcPct val="100000"/>
              </a:lnSpc>
              <a:spcBef>
                <a:spcPts val="0"/>
              </a:spcBef>
              <a:spcAft>
                <a:spcPts val="0"/>
              </a:spcAft>
              <a:buClrTx/>
              <a:buSzTx/>
              <a:buFont typeface="Arial" pitchFamily="34" charset="0"/>
              <a:buNone/>
              <a:tabLst/>
              <a:defRPr/>
            </a:pPr>
            <a:r>
              <a:rPr kumimoji="0" lang="en-US" sz="900" b="0" i="0" u="none" strike="noStrike" kern="1200" cap="none" spc="0" normalizeH="0" baseline="30000" noProof="0" dirty="0">
                <a:ln>
                  <a:noFill/>
                </a:ln>
                <a:solidFill>
                  <a:srgbClr val="000000"/>
                </a:solidFill>
                <a:effectLst/>
                <a:uLnTx/>
                <a:uFillTx/>
                <a:latin typeface="Arial"/>
                <a:ea typeface="+mn-ea"/>
                <a:cs typeface="Noto Sans"/>
              </a:rPr>
              <a:t>c</a:t>
            </a:r>
            <a:r>
              <a:rPr kumimoji="0" lang="en-US" sz="900" b="0" i="0" u="none" strike="noStrike" kern="1200" cap="none" spc="0" normalizeH="0" baseline="0" noProof="0" dirty="0">
                <a:ln>
                  <a:noFill/>
                </a:ln>
                <a:solidFill>
                  <a:srgbClr val="000000"/>
                </a:solidFill>
                <a:effectLst/>
                <a:uLnTx/>
                <a:uFillTx/>
                <a:latin typeface="Arial"/>
                <a:ea typeface="+mn-ea"/>
                <a:cs typeface="Noto Sans"/>
              </a:rPr>
              <a:t> </a:t>
            </a:r>
            <a:r>
              <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Included 20/30 or 20/32. </a:t>
            </a:r>
            <a:r>
              <a:rPr kumimoji="0" lang="en-GB"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Mild superficial keratopathy. </a:t>
            </a:r>
            <a:r>
              <a:rPr kumimoji="0" lang="en-GB"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Decline from baseline of 1 line on Snellen Visual Acuity.</a:t>
            </a:r>
            <a:endParaRPr kumimoji="0" lang="en-GB" sz="900" b="0" i="0" u="none" strike="noStrike" kern="1200" cap="none" spc="0" normalizeH="0" baseline="0" noProof="0" dirty="0">
              <a:ln>
                <a:noFill/>
              </a:ln>
              <a:solidFill>
                <a:srgbClr val="000000"/>
              </a:solidFill>
              <a:effectLst/>
              <a:uLnTx/>
              <a:uFillTx/>
              <a:latin typeface="Arial"/>
              <a:ea typeface="+mn-ea"/>
              <a:cs typeface="Noto Sans"/>
            </a:endParaRPr>
          </a:p>
        </p:txBody>
      </p:sp>
      <p:grpSp>
        <p:nvGrpSpPr>
          <p:cNvPr id="12" name="Group 11">
            <a:extLst>
              <a:ext uri="{FF2B5EF4-FFF2-40B4-BE49-F238E27FC236}">
                <a16:creationId xmlns:a16="http://schemas.microsoft.com/office/drawing/2014/main" id="{260CF4DD-9803-CCD1-A795-471284F4BCB5}"/>
              </a:ext>
            </a:extLst>
          </p:cNvPr>
          <p:cNvGrpSpPr/>
          <p:nvPr/>
        </p:nvGrpSpPr>
        <p:grpSpPr>
          <a:xfrm>
            <a:off x="1968043" y="1164522"/>
            <a:ext cx="8493423" cy="4718878"/>
            <a:chOff x="8059521" y="9871312"/>
            <a:chExt cx="34282510" cy="17770134"/>
          </a:xfrm>
        </p:grpSpPr>
        <p:sp>
          <p:nvSpPr>
            <p:cNvPr id="13" name="Rectangle 12">
              <a:extLst>
                <a:ext uri="{FF2B5EF4-FFF2-40B4-BE49-F238E27FC236}">
                  <a16:creationId xmlns:a16="http://schemas.microsoft.com/office/drawing/2014/main" id="{EFD34050-C957-3ABA-1528-B992680CFB45}"/>
                </a:ext>
              </a:extLst>
            </p:cNvPr>
            <p:cNvSpPr/>
            <p:nvPr/>
          </p:nvSpPr>
          <p:spPr>
            <a:xfrm>
              <a:off x="8059521" y="12906519"/>
              <a:ext cx="16326966" cy="14734927"/>
            </a:xfrm>
            <a:prstGeom prst="rect">
              <a:avLst/>
            </a:prstGeom>
            <a:solidFill>
              <a:srgbClr val="F2F2F2"/>
            </a:solidFill>
            <a:ln w="12700" cap="flat" cmpd="sng" algn="ctr">
              <a:solidFill>
                <a:srgbClr val="BFBFBF"/>
              </a:solidFill>
              <a:prstDash val="solid"/>
              <a:miter lim="800000"/>
            </a:ln>
            <a:effectLst/>
          </p:spPr>
          <p:txBody>
            <a:bodyPr rot="0" spcFirstLastPara="0" vertOverflow="overflow" horzOverflow="overflow" vert="horz" wrap="square" lIns="378012" tIns="1488234"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Noto Sans"/>
              </a:endParaRPr>
            </a:p>
          </p:txBody>
        </p:sp>
        <p:sp>
          <p:nvSpPr>
            <p:cNvPr id="14" name="Rectangle 13">
              <a:extLst>
                <a:ext uri="{FF2B5EF4-FFF2-40B4-BE49-F238E27FC236}">
                  <a16:creationId xmlns:a16="http://schemas.microsoft.com/office/drawing/2014/main" id="{8AC73D7D-3D03-F92F-5503-EF550E22A3D6}"/>
                </a:ext>
              </a:extLst>
            </p:cNvPr>
            <p:cNvSpPr/>
            <p:nvPr/>
          </p:nvSpPr>
          <p:spPr>
            <a:xfrm>
              <a:off x="8059521" y="9871312"/>
              <a:ext cx="16326965" cy="3091625"/>
            </a:xfrm>
            <a:prstGeom prst="rect">
              <a:avLst/>
            </a:prstGeom>
            <a:solidFill>
              <a:srgbClr val="6658A6"/>
            </a:solidFill>
            <a:ln w="12700" cap="flat" cmpd="sng" algn="ctr">
              <a:solidFill>
                <a:srgbClr val="6658A6">
                  <a:lumMod val="75000"/>
                </a:srgbClr>
              </a:solidFill>
              <a:prstDash val="solid"/>
              <a:miter lim="800000"/>
            </a:ln>
            <a:effectLst/>
          </p:spPr>
          <p:txBody>
            <a:bodyPr rot="0" spcFirstLastPara="0" vertOverflow="overflow" horzOverflow="overflow" vert="horz" wrap="square" lIns="378012" tIns="189006"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Noto Sans"/>
                </a:rPr>
                <a:t>Corneal exam finding</a:t>
              </a:r>
            </a:p>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Arial"/>
                  <a:ea typeface="+mn-ea"/>
                  <a:cs typeface="Noto Sans"/>
                </a:rPr>
                <a:t>(slit lamp exam)</a:t>
              </a:r>
              <a:r>
                <a:rPr kumimoji="0" lang="en-GB" sz="1800" b="0" i="0" u="none" strike="noStrike" kern="0" cap="none" spc="0" normalizeH="0" baseline="30000" noProof="0" dirty="0">
                  <a:ln>
                    <a:noFill/>
                  </a:ln>
                  <a:solidFill>
                    <a:srgbClr val="FFFFFF"/>
                  </a:solidFill>
                  <a:effectLst/>
                  <a:uLnTx/>
                  <a:uFillTx/>
                  <a:latin typeface="Arial"/>
                  <a:ea typeface="+mn-ea"/>
                  <a:cs typeface="Noto Sans"/>
                </a:rPr>
                <a:t>a</a:t>
              </a:r>
              <a:r>
                <a:rPr kumimoji="0" lang="en-GB" sz="1800" b="0" i="0" u="none" strike="noStrike" kern="0" cap="none" spc="0" normalizeH="0" baseline="0" noProof="0" dirty="0">
                  <a:ln>
                    <a:noFill/>
                  </a:ln>
                  <a:solidFill>
                    <a:srgbClr val="FFFFFF"/>
                  </a:solidFill>
                  <a:effectLst/>
                  <a:uLnTx/>
                  <a:uFillTx/>
                  <a:latin typeface="Arial"/>
                  <a:ea typeface="+mn-ea"/>
                  <a:cs typeface="Noto Sans"/>
                </a:rPr>
                <a:t> </a:t>
              </a:r>
            </a:p>
          </p:txBody>
        </p:sp>
        <p:sp>
          <p:nvSpPr>
            <p:cNvPr id="15" name="Freeform: Shape 14">
              <a:extLst>
                <a:ext uri="{FF2B5EF4-FFF2-40B4-BE49-F238E27FC236}">
                  <a16:creationId xmlns:a16="http://schemas.microsoft.com/office/drawing/2014/main" id="{94D61EF8-DF00-54D6-C965-38F628D801AA}"/>
                </a:ext>
              </a:extLst>
            </p:cNvPr>
            <p:cNvSpPr/>
            <p:nvPr/>
          </p:nvSpPr>
          <p:spPr>
            <a:xfrm>
              <a:off x="8059521" y="26785749"/>
              <a:ext cx="16326965" cy="855693"/>
            </a:xfrm>
            <a:custGeom>
              <a:avLst/>
              <a:gdLst>
                <a:gd name="connsiteX0" fmla="*/ 2026692 w 2026692"/>
                <a:gd name="connsiteY0" fmla="*/ 0 h 206990"/>
                <a:gd name="connsiteX1" fmla="*/ 2026692 w 2026692"/>
                <a:gd name="connsiteY1" fmla="*/ 206990 h 206990"/>
                <a:gd name="connsiteX2" fmla="*/ 0 w 2026692"/>
                <a:gd name="connsiteY2" fmla="*/ 206990 h 206990"/>
                <a:gd name="connsiteX3" fmla="*/ 0 w 2026692"/>
                <a:gd name="connsiteY3" fmla="*/ 147072 h 206990"/>
              </a:gdLst>
              <a:ahLst/>
              <a:cxnLst>
                <a:cxn ang="0">
                  <a:pos x="connsiteX0" y="connsiteY0"/>
                </a:cxn>
                <a:cxn ang="0">
                  <a:pos x="connsiteX1" y="connsiteY1"/>
                </a:cxn>
                <a:cxn ang="0">
                  <a:pos x="connsiteX2" y="connsiteY2"/>
                </a:cxn>
                <a:cxn ang="0">
                  <a:pos x="connsiteX3" y="connsiteY3"/>
                </a:cxn>
              </a:cxnLst>
              <a:rect l="l" t="t" r="r" b="b"/>
              <a:pathLst>
                <a:path w="2026692" h="206990">
                  <a:moveTo>
                    <a:pt x="2026692" y="0"/>
                  </a:moveTo>
                  <a:lnTo>
                    <a:pt x="2026692" y="206990"/>
                  </a:lnTo>
                  <a:lnTo>
                    <a:pt x="0" y="206990"/>
                  </a:lnTo>
                  <a:lnTo>
                    <a:pt x="0" y="147072"/>
                  </a:lnTo>
                  <a:close/>
                </a:path>
              </a:pathLst>
            </a:custGeom>
            <a:solidFill>
              <a:srgbClr val="6658A6"/>
            </a:solidFill>
            <a:ln w="12700" cap="flat" cmpd="sng" algn="ctr">
              <a:solidFill>
                <a:srgbClr val="244EA2"/>
              </a:solidFill>
              <a:prstDash val="solid"/>
              <a:miter lim="800000"/>
            </a:ln>
            <a:effectLst/>
          </p:spPr>
          <p:txBody>
            <a:bodyPr rot="0" spcFirstLastPara="0" vertOverflow="overflow" horzOverflow="overflow" vert="horz" wrap="square" lIns="378012" tIns="189006"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Noto Sans"/>
              </a:endParaRPr>
            </a:p>
          </p:txBody>
        </p:sp>
        <p:sp>
          <p:nvSpPr>
            <p:cNvPr id="16" name="Rectangle 15">
              <a:extLst>
                <a:ext uri="{FF2B5EF4-FFF2-40B4-BE49-F238E27FC236}">
                  <a16:creationId xmlns:a16="http://schemas.microsoft.com/office/drawing/2014/main" id="{8FF35018-65D7-1454-0FB1-762CA777CC6A}"/>
                </a:ext>
              </a:extLst>
            </p:cNvPr>
            <p:cNvSpPr/>
            <p:nvPr/>
          </p:nvSpPr>
          <p:spPr>
            <a:xfrm>
              <a:off x="26015063" y="12906520"/>
              <a:ext cx="16326960" cy="14734926"/>
            </a:xfrm>
            <a:prstGeom prst="rect">
              <a:avLst/>
            </a:prstGeom>
            <a:solidFill>
              <a:srgbClr val="F2F2F2"/>
            </a:solidFill>
            <a:ln w="12700" cap="flat" cmpd="sng" algn="ctr">
              <a:solidFill>
                <a:srgbClr val="BFBFBF"/>
              </a:solidFill>
              <a:prstDash val="solid"/>
              <a:miter lim="800000"/>
            </a:ln>
            <a:effectLst/>
          </p:spPr>
          <p:txBody>
            <a:bodyPr rot="0" spcFirstLastPara="0" vertOverflow="overflow" horzOverflow="overflow" vert="horz" wrap="square" lIns="378012" tIns="1488234"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Noto Sans"/>
              </a:endParaRPr>
            </a:p>
          </p:txBody>
        </p:sp>
        <p:sp>
          <p:nvSpPr>
            <p:cNvPr id="17" name="Rectangle 16">
              <a:extLst>
                <a:ext uri="{FF2B5EF4-FFF2-40B4-BE49-F238E27FC236}">
                  <a16:creationId xmlns:a16="http://schemas.microsoft.com/office/drawing/2014/main" id="{1E9E5E4B-DE21-AA47-B401-DD74522CF03B}"/>
                </a:ext>
              </a:extLst>
            </p:cNvPr>
            <p:cNvSpPr/>
            <p:nvPr/>
          </p:nvSpPr>
          <p:spPr>
            <a:xfrm>
              <a:off x="26015063" y="9871312"/>
              <a:ext cx="16326960" cy="3091625"/>
            </a:xfrm>
            <a:prstGeom prst="rect">
              <a:avLst/>
            </a:prstGeom>
            <a:solidFill>
              <a:srgbClr val="6658A6"/>
            </a:solidFill>
            <a:ln w="12700" cap="flat" cmpd="sng" algn="ctr">
              <a:solidFill>
                <a:srgbClr val="6658A6"/>
              </a:solidFill>
              <a:prstDash val="solid"/>
              <a:miter lim="800000"/>
            </a:ln>
            <a:effectLst/>
          </p:spPr>
          <p:txBody>
            <a:bodyPr rot="0" spcFirstLastPara="0" vertOverflow="overflow" horzOverflow="overflow" vert="horz" wrap="square" lIns="378012" tIns="189006"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Noto Sans"/>
                </a:rPr>
                <a:t>BCVA change </a:t>
              </a:r>
            </a:p>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Arial"/>
                  <a:ea typeface="+mn-ea"/>
                  <a:cs typeface="Noto Sans"/>
                </a:rPr>
                <a:t>(Snellen or equivalent assessment)</a:t>
              </a:r>
            </a:p>
          </p:txBody>
        </p:sp>
        <p:sp>
          <p:nvSpPr>
            <p:cNvPr id="18" name="Freeform: Shape 17">
              <a:extLst>
                <a:ext uri="{FF2B5EF4-FFF2-40B4-BE49-F238E27FC236}">
                  <a16:creationId xmlns:a16="http://schemas.microsoft.com/office/drawing/2014/main" id="{41D88335-56CA-CD31-A0ED-06F3AC86476E}"/>
                </a:ext>
              </a:extLst>
            </p:cNvPr>
            <p:cNvSpPr/>
            <p:nvPr/>
          </p:nvSpPr>
          <p:spPr>
            <a:xfrm>
              <a:off x="26015071" y="26785749"/>
              <a:ext cx="16326960" cy="855693"/>
            </a:xfrm>
            <a:custGeom>
              <a:avLst/>
              <a:gdLst>
                <a:gd name="connsiteX0" fmla="*/ 2026692 w 2026692"/>
                <a:gd name="connsiteY0" fmla="*/ 0 h 206990"/>
                <a:gd name="connsiteX1" fmla="*/ 2026692 w 2026692"/>
                <a:gd name="connsiteY1" fmla="*/ 206990 h 206990"/>
                <a:gd name="connsiteX2" fmla="*/ 0 w 2026692"/>
                <a:gd name="connsiteY2" fmla="*/ 206990 h 206990"/>
                <a:gd name="connsiteX3" fmla="*/ 0 w 2026692"/>
                <a:gd name="connsiteY3" fmla="*/ 147072 h 206990"/>
              </a:gdLst>
              <a:ahLst/>
              <a:cxnLst>
                <a:cxn ang="0">
                  <a:pos x="connsiteX0" y="connsiteY0"/>
                </a:cxn>
                <a:cxn ang="0">
                  <a:pos x="connsiteX1" y="connsiteY1"/>
                </a:cxn>
                <a:cxn ang="0">
                  <a:pos x="connsiteX2" y="connsiteY2"/>
                </a:cxn>
                <a:cxn ang="0">
                  <a:pos x="connsiteX3" y="connsiteY3"/>
                </a:cxn>
              </a:cxnLst>
              <a:rect l="l" t="t" r="r" b="b"/>
              <a:pathLst>
                <a:path w="2026692" h="206990">
                  <a:moveTo>
                    <a:pt x="2026692" y="0"/>
                  </a:moveTo>
                  <a:lnTo>
                    <a:pt x="2026692" y="206990"/>
                  </a:lnTo>
                  <a:lnTo>
                    <a:pt x="0" y="206990"/>
                  </a:lnTo>
                  <a:lnTo>
                    <a:pt x="0" y="147072"/>
                  </a:lnTo>
                  <a:close/>
                </a:path>
              </a:pathLst>
            </a:custGeom>
            <a:solidFill>
              <a:srgbClr val="6658A6"/>
            </a:solidFill>
            <a:ln w="12700" cap="flat" cmpd="sng" algn="ctr">
              <a:solidFill>
                <a:srgbClr val="6658A6">
                  <a:lumMod val="75000"/>
                </a:srgbClr>
              </a:solidFill>
              <a:prstDash val="solid"/>
              <a:miter lim="800000"/>
            </a:ln>
            <a:effectLst/>
          </p:spPr>
          <p:txBody>
            <a:bodyPr rot="0" spcFirstLastPara="0" vertOverflow="overflow" horzOverflow="overflow" vert="horz" wrap="square" lIns="378012" tIns="189006" rIns="378012" bIns="189006" numCol="1" spcCol="0" rtlCol="0" fromWordArt="0" anchor="ctr" anchorCtr="0" forceAA="0" compatLnSpc="1">
              <a:prstTxWarp prst="textNoShape">
                <a:avLst/>
              </a:prstTxWarp>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Noto Sans"/>
              </a:endParaRPr>
            </a:p>
          </p:txBody>
        </p:sp>
      </p:grpSp>
      <p:pic>
        <p:nvPicPr>
          <p:cNvPr id="19" name="Picture 18">
            <a:extLst>
              <a:ext uri="{FF2B5EF4-FFF2-40B4-BE49-F238E27FC236}">
                <a16:creationId xmlns:a16="http://schemas.microsoft.com/office/drawing/2014/main" id="{EA7D9077-915D-879C-BAA8-463F20F6A801}"/>
              </a:ext>
            </a:extLst>
          </p:cNvPr>
          <p:cNvPicPr>
            <a:picLocks noChangeAspect="1"/>
          </p:cNvPicPr>
          <p:nvPr/>
        </p:nvPicPr>
        <p:blipFill>
          <a:blip r:embed="rId3"/>
          <a:stretch>
            <a:fillRect/>
          </a:stretch>
        </p:blipFill>
        <p:spPr>
          <a:xfrm>
            <a:off x="2166958" y="2292633"/>
            <a:ext cx="1502758" cy="1562869"/>
          </a:xfrm>
          <a:prstGeom prst="rect">
            <a:avLst/>
          </a:prstGeom>
        </p:spPr>
      </p:pic>
      <p:sp>
        <p:nvSpPr>
          <p:cNvPr id="20" name="TextBox 19">
            <a:extLst>
              <a:ext uri="{FF2B5EF4-FFF2-40B4-BE49-F238E27FC236}">
                <a16:creationId xmlns:a16="http://schemas.microsoft.com/office/drawing/2014/main" id="{959559F1-A59F-7AB5-6962-79B11BAB8D61}"/>
              </a:ext>
            </a:extLst>
          </p:cNvPr>
          <p:cNvSpPr txBox="1"/>
          <p:nvPr/>
        </p:nvSpPr>
        <p:spPr>
          <a:xfrm>
            <a:off x="3866494" y="2091667"/>
            <a:ext cx="1990275" cy="548182"/>
          </a:xfrm>
          <a:prstGeom prst="rect">
            <a:avLst/>
          </a:prstGeom>
          <a:noFill/>
        </p:spPr>
        <p:txBody>
          <a:bodyPr wrap="square" lIns="180000" tIns="180000" rIns="91440" bIns="180000" rtlCol="0">
            <a:spAutoFit/>
          </a:bodyPr>
          <a:lstStyle/>
          <a:p>
            <a:pPr marL="0" marR="0" lvl="0" indent="0" algn="l" defTabSz="2323693" rtl="0" eaLnBrk="1" fontAlgn="auto" latinLnBrk="0" hangingPunct="1">
              <a:lnSpc>
                <a:spcPct val="100000"/>
              </a:lnSpc>
              <a:spcBef>
                <a:spcPts val="300"/>
              </a:spcBef>
              <a:spcAft>
                <a:spcPts val="300"/>
              </a:spcAft>
              <a:buClr>
                <a:srgbClr val="224A82"/>
              </a:buClr>
              <a:buSzPct val="110000"/>
              <a:buFontTx/>
              <a:buNone/>
              <a:tabLst/>
              <a:defRPr/>
            </a:pPr>
            <a:r>
              <a:rPr kumimoji="0" lang="en-US" sz="1200" b="0" i="0" u="none" strike="noStrike" kern="1200" cap="none" spc="0" normalizeH="0" baseline="0" noProof="0">
                <a:ln>
                  <a:noFill/>
                </a:ln>
                <a:solidFill>
                  <a:srgbClr val="6658A6"/>
                </a:solidFill>
                <a:effectLst/>
                <a:uLnTx/>
                <a:uFillTx/>
                <a:latin typeface="GSK Precision"/>
                <a:ea typeface="+mn-ea"/>
                <a:cs typeface="Noto Sans"/>
              </a:rPr>
              <a:t>Microcyst-like deposits</a:t>
            </a:r>
            <a:endParaRPr kumimoji="0" lang="en-GB" sz="1200" b="0" i="0" u="none" strike="noStrike" kern="1200" cap="none" spc="0" normalizeH="0" baseline="0" noProof="0">
              <a:ln>
                <a:noFill/>
              </a:ln>
              <a:solidFill>
                <a:srgbClr val="6658A6"/>
              </a:solidFill>
              <a:effectLst/>
              <a:uLnTx/>
              <a:uFillTx/>
              <a:latin typeface="GSK Precision"/>
              <a:ea typeface="+mn-ea"/>
              <a:cs typeface="Noto Sans"/>
            </a:endParaRPr>
          </a:p>
        </p:txBody>
      </p:sp>
      <p:sp>
        <p:nvSpPr>
          <p:cNvPr id="21" name="Freeform: Shape 20">
            <a:extLst>
              <a:ext uri="{FF2B5EF4-FFF2-40B4-BE49-F238E27FC236}">
                <a16:creationId xmlns:a16="http://schemas.microsoft.com/office/drawing/2014/main" id="{D69AA9FC-5AF1-5117-CC1E-F3AFB3529F47}"/>
              </a:ext>
            </a:extLst>
          </p:cNvPr>
          <p:cNvSpPr/>
          <p:nvPr/>
        </p:nvSpPr>
        <p:spPr>
          <a:xfrm>
            <a:off x="3906624" y="2626174"/>
            <a:ext cx="1585835" cy="835875"/>
          </a:xfrm>
          <a:custGeom>
            <a:avLst/>
            <a:gdLst>
              <a:gd name="connsiteX0" fmla="*/ 5493958 w 5513848"/>
              <a:gd name="connsiteY0" fmla="*/ 1398375 h 2902568"/>
              <a:gd name="connsiteX1" fmla="*/ 2834883 w 5513848"/>
              <a:gd name="connsiteY1" fmla="*/ 2143 h 2902568"/>
              <a:gd name="connsiteX2" fmla="*/ 2756924 w 5513848"/>
              <a:gd name="connsiteY2" fmla="*/ 0 h 2902568"/>
              <a:gd name="connsiteX3" fmla="*/ 2678966 w 5513848"/>
              <a:gd name="connsiteY3" fmla="*/ 2143 h 2902568"/>
              <a:gd name="connsiteX4" fmla="*/ 19891 w 5513848"/>
              <a:gd name="connsiteY4" fmla="*/ 1398375 h 2902568"/>
              <a:gd name="connsiteX5" fmla="*/ 19891 w 5513848"/>
              <a:gd name="connsiteY5" fmla="*/ 1504194 h 2902568"/>
              <a:gd name="connsiteX6" fmla="*/ 2678966 w 5513848"/>
              <a:gd name="connsiteY6" fmla="*/ 2900425 h 2902568"/>
              <a:gd name="connsiteX7" fmla="*/ 2756924 w 5513848"/>
              <a:gd name="connsiteY7" fmla="*/ 2902569 h 2902568"/>
              <a:gd name="connsiteX8" fmla="*/ 2834883 w 5513848"/>
              <a:gd name="connsiteY8" fmla="*/ 2900425 h 2902568"/>
              <a:gd name="connsiteX9" fmla="*/ 5493958 w 5513848"/>
              <a:gd name="connsiteY9" fmla="*/ 1504194 h 2902568"/>
              <a:gd name="connsiteX10" fmla="*/ 5493958 w 5513848"/>
              <a:gd name="connsiteY10" fmla="*/ 1398375 h 2902568"/>
              <a:gd name="connsiteX11" fmla="*/ 2823396 w 5513848"/>
              <a:gd name="connsiteY11" fmla="*/ 162335 h 2902568"/>
              <a:gd name="connsiteX12" fmla="*/ 4047434 w 5513848"/>
              <a:gd name="connsiteY12" fmla="*/ 1451181 h 2902568"/>
              <a:gd name="connsiteX13" fmla="*/ 2823396 w 5513848"/>
              <a:gd name="connsiteY13" fmla="*/ 2740028 h 2902568"/>
              <a:gd name="connsiteX14" fmla="*/ 2756959 w 5513848"/>
              <a:gd name="connsiteY14" fmla="*/ 2741636 h 2902568"/>
              <a:gd name="connsiteX15" fmla="*/ 2690522 w 5513848"/>
              <a:gd name="connsiteY15" fmla="*/ 2740028 h 2902568"/>
              <a:gd name="connsiteX16" fmla="*/ 1466255 w 5513848"/>
              <a:gd name="connsiteY16" fmla="*/ 1451181 h 2902568"/>
              <a:gd name="connsiteX17" fmla="*/ 2690522 w 5513848"/>
              <a:gd name="connsiteY17" fmla="*/ 162335 h 2902568"/>
              <a:gd name="connsiteX18" fmla="*/ 2756959 w 5513848"/>
              <a:gd name="connsiteY18" fmla="*/ 160727 h 2902568"/>
              <a:gd name="connsiteX19" fmla="*/ 2823396 w 5513848"/>
              <a:gd name="connsiteY19" fmla="*/ 162335 h 2902568"/>
              <a:gd name="connsiteX20" fmla="*/ 190038 w 5513848"/>
              <a:gd name="connsiteY20" fmla="*/ 1451181 h 2902568"/>
              <a:gd name="connsiteX21" fmla="*/ 1825557 w 5513848"/>
              <a:gd name="connsiteY21" fmla="*/ 339442 h 2902568"/>
              <a:gd name="connsiteX22" fmla="*/ 1305583 w 5513848"/>
              <a:gd name="connsiteY22" fmla="*/ 1451181 h 2902568"/>
              <a:gd name="connsiteX23" fmla="*/ 1825025 w 5513848"/>
              <a:gd name="connsiteY23" fmla="*/ 2562635 h 2902568"/>
              <a:gd name="connsiteX24" fmla="*/ 190078 w 5513848"/>
              <a:gd name="connsiteY24" fmla="*/ 1451181 h 2902568"/>
              <a:gd name="connsiteX25" fmla="*/ 3688189 w 5513848"/>
              <a:gd name="connsiteY25" fmla="*/ 2563206 h 2902568"/>
              <a:gd name="connsiteX26" fmla="*/ 4208163 w 5513848"/>
              <a:gd name="connsiteY26" fmla="*/ 1451181 h 2902568"/>
              <a:gd name="connsiteX27" fmla="*/ 3688721 w 5513848"/>
              <a:gd name="connsiteY27" fmla="*/ 339728 h 2902568"/>
              <a:gd name="connsiteX28" fmla="*/ 5323954 w 5513848"/>
              <a:gd name="connsiteY28" fmla="*/ 1451181 h 2902568"/>
              <a:gd name="connsiteX29" fmla="*/ 3688206 w 5513848"/>
              <a:gd name="connsiteY29" fmla="*/ 2563206 h 290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3848" h="2902568">
                <a:moveTo>
                  <a:pt x="5493958" y="1398375"/>
                </a:moveTo>
                <a:cubicBezTo>
                  <a:pt x="5444934" y="1342385"/>
                  <a:pt x="4295408" y="47406"/>
                  <a:pt x="2834883" y="2143"/>
                </a:cubicBezTo>
                <a:cubicBezTo>
                  <a:pt x="2809165" y="803"/>
                  <a:pt x="2783180" y="0"/>
                  <a:pt x="2756924" y="0"/>
                </a:cubicBezTo>
                <a:cubicBezTo>
                  <a:pt x="2730669" y="0"/>
                  <a:pt x="2704686" y="803"/>
                  <a:pt x="2678966" y="2143"/>
                </a:cubicBezTo>
                <a:cubicBezTo>
                  <a:pt x="1218441" y="47417"/>
                  <a:pt x="68868" y="1342425"/>
                  <a:pt x="19891" y="1398375"/>
                </a:cubicBezTo>
                <a:cubicBezTo>
                  <a:pt x="-6630" y="1428646"/>
                  <a:pt x="-6630" y="1473921"/>
                  <a:pt x="19891" y="1504194"/>
                </a:cubicBezTo>
                <a:cubicBezTo>
                  <a:pt x="68915" y="1560183"/>
                  <a:pt x="1218441" y="2855163"/>
                  <a:pt x="2678966" y="2900425"/>
                </a:cubicBezTo>
                <a:cubicBezTo>
                  <a:pt x="2704684" y="2901765"/>
                  <a:pt x="2730669" y="2902569"/>
                  <a:pt x="2756924" y="2902569"/>
                </a:cubicBezTo>
                <a:cubicBezTo>
                  <a:pt x="2783180" y="2902569"/>
                  <a:pt x="2809163" y="2901765"/>
                  <a:pt x="2834883" y="2900425"/>
                </a:cubicBezTo>
                <a:cubicBezTo>
                  <a:pt x="4295408" y="2855152"/>
                  <a:pt x="5444980" y="1560429"/>
                  <a:pt x="5493958" y="1504194"/>
                </a:cubicBezTo>
                <a:cubicBezTo>
                  <a:pt x="5520479" y="1473654"/>
                  <a:pt x="5520479" y="1428647"/>
                  <a:pt x="5493958" y="1398375"/>
                </a:cubicBezTo>
                <a:close/>
                <a:moveTo>
                  <a:pt x="2823396" y="162335"/>
                </a:moveTo>
                <a:cubicBezTo>
                  <a:pt x="3504109" y="196892"/>
                  <a:pt x="4047434" y="761895"/>
                  <a:pt x="4047434" y="1451181"/>
                </a:cubicBezTo>
                <a:cubicBezTo>
                  <a:pt x="4047434" y="2140467"/>
                  <a:pt x="3504155" y="2705167"/>
                  <a:pt x="2823396" y="2740028"/>
                </a:cubicBezTo>
                <a:cubicBezTo>
                  <a:pt x="2801161" y="2740564"/>
                  <a:pt x="2779194" y="2741636"/>
                  <a:pt x="2756959" y="2741636"/>
                </a:cubicBezTo>
                <a:cubicBezTo>
                  <a:pt x="2734724" y="2741636"/>
                  <a:pt x="2712489" y="2740564"/>
                  <a:pt x="2690522" y="2740028"/>
                </a:cubicBezTo>
                <a:cubicBezTo>
                  <a:pt x="2009522" y="2705202"/>
                  <a:pt x="1466255" y="2140467"/>
                  <a:pt x="1466255" y="1451181"/>
                </a:cubicBezTo>
                <a:cubicBezTo>
                  <a:pt x="1466255" y="761895"/>
                  <a:pt x="2009534" y="196910"/>
                  <a:pt x="2690522" y="162335"/>
                </a:cubicBezTo>
                <a:cubicBezTo>
                  <a:pt x="2712757" y="161799"/>
                  <a:pt x="2734724" y="160727"/>
                  <a:pt x="2756959" y="160727"/>
                </a:cubicBezTo>
                <a:cubicBezTo>
                  <a:pt x="2779194" y="160459"/>
                  <a:pt x="2801161" y="161799"/>
                  <a:pt x="2823396" y="162335"/>
                </a:cubicBezTo>
                <a:close/>
                <a:moveTo>
                  <a:pt x="190038" y="1451181"/>
                </a:moveTo>
                <a:cubicBezTo>
                  <a:pt x="365774" y="1266604"/>
                  <a:pt x="997453" y="648052"/>
                  <a:pt x="1825557" y="339442"/>
                </a:cubicBezTo>
                <a:cubicBezTo>
                  <a:pt x="1508105" y="605727"/>
                  <a:pt x="1305583" y="1005126"/>
                  <a:pt x="1305583" y="1451181"/>
                </a:cubicBezTo>
                <a:cubicBezTo>
                  <a:pt x="1305583" y="1896951"/>
                  <a:pt x="1507842" y="2296087"/>
                  <a:pt x="1825025" y="2562635"/>
                </a:cubicBezTo>
                <a:cubicBezTo>
                  <a:pt x="997836" y="2253756"/>
                  <a:pt x="365871" y="1635433"/>
                  <a:pt x="190078" y="1451181"/>
                </a:cubicBezTo>
                <a:close/>
                <a:moveTo>
                  <a:pt x="3688189" y="2563206"/>
                </a:moveTo>
                <a:cubicBezTo>
                  <a:pt x="4005909" y="2296653"/>
                  <a:pt x="4208163" y="1897237"/>
                  <a:pt x="4208163" y="1451181"/>
                </a:cubicBezTo>
                <a:cubicBezTo>
                  <a:pt x="4208163" y="1005411"/>
                  <a:pt x="4005903" y="606276"/>
                  <a:pt x="3688721" y="339728"/>
                </a:cubicBezTo>
                <a:cubicBezTo>
                  <a:pt x="4515910" y="648607"/>
                  <a:pt x="5147875" y="1266930"/>
                  <a:pt x="5323954" y="1451181"/>
                </a:cubicBezTo>
                <a:cubicBezTo>
                  <a:pt x="5148218" y="1635759"/>
                  <a:pt x="4516310" y="2254311"/>
                  <a:pt x="3688206" y="2563206"/>
                </a:cubicBezTo>
                <a:close/>
              </a:path>
            </a:pathLst>
          </a:custGeom>
          <a:solidFill>
            <a:srgbClr val="000000"/>
          </a:solidFill>
          <a:ln w="5715" cap="flat">
            <a:noFill/>
            <a:prstDash val="solid"/>
            <a:miter/>
          </a:ln>
        </p:spPr>
        <p:txBody>
          <a:bodyPr rtlCol="0" anchor="ctr"/>
          <a:lstStyle/>
          <a:p>
            <a:pPr marL="0" marR="0" lvl="0" indent="0" algn="l" defTabSz="2323693" rtl="0" eaLnBrk="1" fontAlgn="auto" latinLnBrk="0" hangingPunct="1">
              <a:lnSpc>
                <a:spcPct val="100000"/>
              </a:lnSpc>
              <a:spcBef>
                <a:spcPts val="0"/>
              </a:spcBef>
              <a:spcAft>
                <a:spcPts val="0"/>
              </a:spcAft>
              <a:buClrTx/>
              <a:buSzTx/>
              <a:buFontTx/>
              <a:buNone/>
              <a:tabLst/>
              <a:defRPr/>
            </a:pPr>
            <a:endParaRPr kumimoji="0" lang="en-GB" sz="4538" b="0" i="0" u="none" strike="noStrike" kern="1200" cap="none" spc="0" normalizeH="0" baseline="0" noProof="0">
              <a:ln>
                <a:noFill/>
              </a:ln>
              <a:solidFill>
                <a:srgbClr val="222E61"/>
              </a:solidFill>
              <a:effectLst/>
              <a:uLnTx/>
              <a:uFillTx/>
              <a:latin typeface="GSK Precision"/>
              <a:ea typeface="+mn-ea"/>
              <a:cs typeface="Noto Sans"/>
            </a:endParaRPr>
          </a:p>
        </p:txBody>
      </p:sp>
      <p:sp>
        <p:nvSpPr>
          <p:cNvPr id="22" name="Oval 21">
            <a:extLst>
              <a:ext uri="{FF2B5EF4-FFF2-40B4-BE49-F238E27FC236}">
                <a16:creationId xmlns:a16="http://schemas.microsoft.com/office/drawing/2014/main" id="{6CD99A99-5DEE-1ECE-B646-9CB3A82F8F71}"/>
              </a:ext>
            </a:extLst>
          </p:cNvPr>
          <p:cNvSpPr/>
          <p:nvPr/>
        </p:nvSpPr>
        <p:spPr>
          <a:xfrm>
            <a:off x="4290134" y="2647563"/>
            <a:ext cx="809534" cy="769648"/>
          </a:xfrm>
          <a:prstGeom prst="ellipse">
            <a:avLst/>
          </a:prstGeom>
          <a:solidFill>
            <a:srgbClr val="756568"/>
          </a:solidFill>
          <a:ln w="25400" cap="flat" cmpd="sng" algn="ctr">
            <a:solidFill>
              <a:srgbClr val="000000"/>
            </a:solidFill>
            <a:prstDash val="solid"/>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prstClr val="white"/>
              </a:solidFill>
              <a:effectLst/>
              <a:uLnTx/>
              <a:uFillTx/>
              <a:latin typeface="GSK Precision"/>
              <a:ea typeface="+mn-ea"/>
              <a:cs typeface="Noto Sans"/>
            </a:endParaRPr>
          </a:p>
        </p:txBody>
      </p:sp>
      <p:sp>
        <p:nvSpPr>
          <p:cNvPr id="23" name="Oval 22">
            <a:extLst>
              <a:ext uri="{FF2B5EF4-FFF2-40B4-BE49-F238E27FC236}">
                <a16:creationId xmlns:a16="http://schemas.microsoft.com/office/drawing/2014/main" id="{12A9287F-87B3-F52A-0B84-F6696D11FFE3}"/>
              </a:ext>
            </a:extLst>
          </p:cNvPr>
          <p:cNvSpPr/>
          <p:nvPr/>
        </p:nvSpPr>
        <p:spPr>
          <a:xfrm>
            <a:off x="4537348" y="2873188"/>
            <a:ext cx="337981" cy="299076"/>
          </a:xfrm>
          <a:prstGeom prst="ellipse">
            <a:avLst/>
          </a:prstGeom>
          <a:solidFill>
            <a:srgbClr val="000000"/>
          </a:solidFill>
          <a:ln w="25400" cap="flat" cmpd="sng" algn="ctr">
            <a:solidFill>
              <a:srgbClr val="263970">
                <a:shade val="15000"/>
              </a:srgbClr>
            </a:solidFill>
            <a:prstDash val="solid"/>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prstClr val="white"/>
              </a:solidFill>
              <a:effectLst/>
              <a:uLnTx/>
              <a:uFillTx/>
              <a:latin typeface="GSK Precision"/>
              <a:ea typeface="+mn-ea"/>
              <a:cs typeface="Noto Sans"/>
            </a:endParaRPr>
          </a:p>
        </p:txBody>
      </p:sp>
      <p:sp>
        <p:nvSpPr>
          <p:cNvPr id="24" name="TextBox 23">
            <a:extLst>
              <a:ext uri="{FF2B5EF4-FFF2-40B4-BE49-F238E27FC236}">
                <a16:creationId xmlns:a16="http://schemas.microsoft.com/office/drawing/2014/main" id="{18813D91-A2FB-7425-818F-1D41E9631A9B}"/>
              </a:ext>
            </a:extLst>
          </p:cNvPr>
          <p:cNvSpPr txBox="1"/>
          <p:nvPr/>
        </p:nvSpPr>
        <p:spPr>
          <a:xfrm>
            <a:off x="4762909" y="2435825"/>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25" name="TextBox 24">
            <a:extLst>
              <a:ext uri="{FF2B5EF4-FFF2-40B4-BE49-F238E27FC236}">
                <a16:creationId xmlns:a16="http://schemas.microsoft.com/office/drawing/2014/main" id="{EA2F2A17-42B3-F4A1-FBAE-F8344A69CED7}"/>
              </a:ext>
            </a:extLst>
          </p:cNvPr>
          <p:cNvSpPr txBox="1"/>
          <p:nvPr/>
        </p:nvSpPr>
        <p:spPr>
          <a:xfrm>
            <a:off x="4830389" y="2486751"/>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26" name="TextBox 25">
            <a:extLst>
              <a:ext uri="{FF2B5EF4-FFF2-40B4-BE49-F238E27FC236}">
                <a16:creationId xmlns:a16="http://schemas.microsoft.com/office/drawing/2014/main" id="{A8834F6C-1BFC-DDF3-EC6A-1122A94003E4}"/>
              </a:ext>
            </a:extLst>
          </p:cNvPr>
          <p:cNvSpPr txBox="1"/>
          <p:nvPr/>
        </p:nvSpPr>
        <p:spPr>
          <a:xfrm>
            <a:off x="4824369" y="2359791"/>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27" name="TextBox 26">
            <a:extLst>
              <a:ext uri="{FF2B5EF4-FFF2-40B4-BE49-F238E27FC236}">
                <a16:creationId xmlns:a16="http://schemas.microsoft.com/office/drawing/2014/main" id="{5A2C037A-7664-1F1F-1200-6D604B0FE2DC}"/>
              </a:ext>
            </a:extLst>
          </p:cNvPr>
          <p:cNvSpPr txBox="1"/>
          <p:nvPr/>
        </p:nvSpPr>
        <p:spPr>
          <a:xfrm>
            <a:off x="4477097" y="2771253"/>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28" name="TextBox 27">
            <a:extLst>
              <a:ext uri="{FF2B5EF4-FFF2-40B4-BE49-F238E27FC236}">
                <a16:creationId xmlns:a16="http://schemas.microsoft.com/office/drawing/2014/main" id="{891BE6FC-1641-1602-DD62-7013D12E7985}"/>
              </a:ext>
            </a:extLst>
          </p:cNvPr>
          <p:cNvSpPr txBox="1"/>
          <p:nvPr/>
        </p:nvSpPr>
        <p:spPr>
          <a:xfrm>
            <a:off x="4650733" y="2730222"/>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29" name="TextBox 28">
            <a:extLst>
              <a:ext uri="{FF2B5EF4-FFF2-40B4-BE49-F238E27FC236}">
                <a16:creationId xmlns:a16="http://schemas.microsoft.com/office/drawing/2014/main" id="{61F6E30B-F11A-4353-E8DB-57C2C88C2A2F}"/>
              </a:ext>
            </a:extLst>
          </p:cNvPr>
          <p:cNvSpPr txBox="1"/>
          <p:nvPr/>
        </p:nvSpPr>
        <p:spPr>
          <a:xfrm>
            <a:off x="4519494" y="2730222"/>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30" name="TextBox 29">
            <a:extLst>
              <a:ext uri="{FF2B5EF4-FFF2-40B4-BE49-F238E27FC236}">
                <a16:creationId xmlns:a16="http://schemas.microsoft.com/office/drawing/2014/main" id="{605EF00C-B003-0841-D9F8-2B4D4AD5A7A3}"/>
              </a:ext>
            </a:extLst>
          </p:cNvPr>
          <p:cNvSpPr txBox="1"/>
          <p:nvPr/>
        </p:nvSpPr>
        <p:spPr>
          <a:xfrm>
            <a:off x="4266037" y="2250391"/>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33" name="TextBox 32">
            <a:extLst>
              <a:ext uri="{FF2B5EF4-FFF2-40B4-BE49-F238E27FC236}">
                <a16:creationId xmlns:a16="http://schemas.microsoft.com/office/drawing/2014/main" id="{C3EBDF06-8C7C-C81F-5592-1542D446126C}"/>
              </a:ext>
            </a:extLst>
          </p:cNvPr>
          <p:cNvSpPr txBox="1"/>
          <p:nvPr/>
        </p:nvSpPr>
        <p:spPr>
          <a:xfrm>
            <a:off x="4348472" y="2216987"/>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47" name="TextBox 46">
            <a:extLst>
              <a:ext uri="{FF2B5EF4-FFF2-40B4-BE49-F238E27FC236}">
                <a16:creationId xmlns:a16="http://schemas.microsoft.com/office/drawing/2014/main" id="{C0238092-D3C4-0F1A-63A4-36DCBCB025AF}"/>
              </a:ext>
            </a:extLst>
          </p:cNvPr>
          <p:cNvSpPr txBox="1"/>
          <p:nvPr/>
        </p:nvSpPr>
        <p:spPr>
          <a:xfrm>
            <a:off x="4300847" y="2328522"/>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sp>
        <p:nvSpPr>
          <p:cNvPr id="49" name="TextBox 48">
            <a:extLst>
              <a:ext uri="{FF2B5EF4-FFF2-40B4-BE49-F238E27FC236}">
                <a16:creationId xmlns:a16="http://schemas.microsoft.com/office/drawing/2014/main" id="{5F38D8F4-12A7-4FFD-E310-DC5051BD8C8B}"/>
              </a:ext>
            </a:extLst>
          </p:cNvPr>
          <p:cNvSpPr txBox="1"/>
          <p:nvPr/>
        </p:nvSpPr>
        <p:spPr>
          <a:xfrm>
            <a:off x="4477097" y="2647910"/>
            <a:ext cx="347272" cy="494027"/>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4538" b="0" i="0" u="none" strike="noStrike" kern="1200" cap="none" spc="0" normalizeH="0" baseline="0" noProof="0" dirty="0">
                <a:ln>
                  <a:noFill/>
                </a:ln>
                <a:solidFill>
                  <a:prstClr val="white"/>
                </a:solidFill>
                <a:effectLst/>
                <a:uLnTx/>
                <a:uFillTx/>
                <a:latin typeface="GSK Precision"/>
                <a:ea typeface="+mn-ea"/>
                <a:cs typeface="Noto Sans"/>
              </a:rPr>
              <a:t>.</a:t>
            </a:r>
          </a:p>
        </p:txBody>
      </p:sp>
      <p:cxnSp>
        <p:nvCxnSpPr>
          <p:cNvPr id="50" name="Straight Connector 49">
            <a:extLst>
              <a:ext uri="{FF2B5EF4-FFF2-40B4-BE49-F238E27FC236}">
                <a16:creationId xmlns:a16="http://schemas.microsoft.com/office/drawing/2014/main" id="{A46E3E4C-D3FE-9238-62ED-39AAC3852AEC}"/>
              </a:ext>
            </a:extLst>
          </p:cNvPr>
          <p:cNvCxnSpPr>
            <a:cxnSpLocks/>
          </p:cNvCxnSpPr>
          <p:nvPr/>
        </p:nvCxnSpPr>
        <p:spPr>
          <a:xfrm flipH="1">
            <a:off x="4997473" y="2432860"/>
            <a:ext cx="77018" cy="413823"/>
          </a:xfrm>
          <a:prstGeom prst="line">
            <a:avLst/>
          </a:prstGeom>
          <a:noFill/>
          <a:ln w="9525" cap="flat" cmpd="sng" algn="ctr">
            <a:solidFill>
              <a:sysClr val="window" lastClr="FFFFFF">
                <a:lumMod val="75000"/>
              </a:sysClr>
            </a:solidFill>
            <a:prstDash val="solid"/>
          </a:ln>
          <a:effectLst/>
        </p:spPr>
      </p:cxnSp>
      <p:sp>
        <p:nvSpPr>
          <p:cNvPr id="51" name="ZoneTexte 54 - 3 - 1">
            <a:extLst>
              <a:ext uri="{FF2B5EF4-FFF2-40B4-BE49-F238E27FC236}">
                <a16:creationId xmlns:a16="http://schemas.microsoft.com/office/drawing/2014/main" id="{0EAB8334-9314-B8E3-9A80-D92AA72E7888}"/>
              </a:ext>
            </a:extLst>
          </p:cNvPr>
          <p:cNvSpPr txBox="1"/>
          <p:nvPr/>
        </p:nvSpPr>
        <p:spPr>
          <a:xfrm>
            <a:off x="1988954" y="3832019"/>
            <a:ext cx="4129538" cy="574639"/>
          </a:xfrm>
          <a:prstGeom prst="rect">
            <a:avLst/>
          </a:prstGeom>
          <a:noFill/>
        </p:spPr>
        <p:txBody>
          <a:bodyPr wrap="square" rtlCol="0" anchor="t">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658A6"/>
                </a:solidFill>
                <a:effectLst/>
                <a:uLnTx/>
                <a:uFillTx/>
                <a:latin typeface="Arial"/>
                <a:ea typeface="+mn-ea"/>
                <a:cs typeface="Noto Sans"/>
              </a:rPr>
              <a:t>Grade 2 = eg, patchy microcyst-like deposits</a:t>
            </a:r>
          </a:p>
        </p:txBody>
      </p:sp>
      <p:sp>
        <p:nvSpPr>
          <p:cNvPr id="52" name="ZoneTexte 54 - 3 - 1">
            <a:extLst>
              <a:ext uri="{FF2B5EF4-FFF2-40B4-BE49-F238E27FC236}">
                <a16:creationId xmlns:a16="http://schemas.microsoft.com/office/drawing/2014/main" id="{6080EF03-FE3C-5E3A-ABB3-CBB8224BAA5B}"/>
              </a:ext>
            </a:extLst>
          </p:cNvPr>
          <p:cNvSpPr txBox="1"/>
          <p:nvPr/>
        </p:nvSpPr>
        <p:spPr>
          <a:xfrm>
            <a:off x="6530574" y="3832019"/>
            <a:ext cx="3771899" cy="676947"/>
          </a:xfrm>
          <a:prstGeom prst="rect">
            <a:avLst/>
          </a:prstGeom>
          <a:noFill/>
        </p:spPr>
        <p:txBody>
          <a:bodyPr wrap="square" rtlCol="0" anchor="t">
            <a:no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658A6"/>
                </a:solidFill>
                <a:effectLst/>
                <a:uLnTx/>
                <a:uFillTx/>
                <a:latin typeface="Arial"/>
                <a:ea typeface="+mn-ea"/>
                <a:cs typeface="Noto Sans"/>
              </a:rPr>
              <a:t>Grade 2 = 2- or 3-line decrease in BCVA from baseline (eg, 20/20 to 20/30 or 20/40)</a:t>
            </a:r>
          </a:p>
        </p:txBody>
      </p:sp>
      <p:sp>
        <p:nvSpPr>
          <p:cNvPr id="53" name="TextBox 52">
            <a:extLst>
              <a:ext uri="{FF2B5EF4-FFF2-40B4-BE49-F238E27FC236}">
                <a16:creationId xmlns:a16="http://schemas.microsoft.com/office/drawing/2014/main" id="{6B407262-3CF0-82AF-F15B-FB8A2AF7D25C}"/>
              </a:ext>
            </a:extLst>
          </p:cNvPr>
          <p:cNvSpPr txBox="1"/>
          <p:nvPr/>
        </p:nvSpPr>
        <p:spPr>
          <a:xfrm>
            <a:off x="2183822" y="5112487"/>
            <a:ext cx="3376833" cy="646331"/>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658A6"/>
                </a:solidFill>
                <a:effectLst/>
                <a:uLnTx/>
                <a:uFillTx/>
                <a:latin typeface="Arial"/>
                <a:ea typeface="+mn-ea"/>
                <a:cs typeface="Noto Sans"/>
              </a:rPr>
              <a:t>Dose delay until resolution to grade 1 or </a:t>
            </a:r>
            <a:r>
              <a:rPr kumimoji="0" lang="en-GB" sz="1800" b="0" i="0" u="none" strike="noStrike" kern="0" cap="none" spc="0" normalizeH="0" baseline="0" noProof="0" dirty="0" err="1">
                <a:ln>
                  <a:noFill/>
                </a:ln>
                <a:solidFill>
                  <a:srgbClr val="6658A6"/>
                </a:solidFill>
                <a:effectLst/>
                <a:uLnTx/>
                <a:uFillTx/>
                <a:latin typeface="Arial"/>
                <a:ea typeface="+mn-ea"/>
                <a:cs typeface="Noto Sans"/>
              </a:rPr>
              <a:t>better</a:t>
            </a:r>
            <a:r>
              <a:rPr kumimoji="0" lang="en-GB" sz="1800" b="0" i="0" u="none" strike="noStrike" kern="0" cap="none" spc="0" normalizeH="0" baseline="30000" noProof="0" dirty="0" err="1">
                <a:ln>
                  <a:noFill/>
                </a:ln>
                <a:solidFill>
                  <a:srgbClr val="6658A6"/>
                </a:solidFill>
                <a:effectLst/>
                <a:uLnTx/>
                <a:uFillTx/>
                <a:latin typeface="Arial"/>
                <a:ea typeface="+mn-ea"/>
                <a:cs typeface="Noto Sans"/>
              </a:rPr>
              <a:t>d</a:t>
            </a:r>
            <a:r>
              <a:rPr kumimoji="0" lang="en-GB" sz="1800" b="0" i="0" u="none" strike="noStrike" kern="0" cap="none" spc="0" normalizeH="0" baseline="0" noProof="0" dirty="0">
                <a:ln>
                  <a:noFill/>
                </a:ln>
                <a:solidFill>
                  <a:srgbClr val="6658A6"/>
                </a:solidFill>
                <a:effectLst/>
                <a:uLnTx/>
                <a:uFillTx/>
                <a:latin typeface="Arial"/>
                <a:ea typeface="+mn-ea"/>
                <a:cs typeface="Noto Sans"/>
              </a:rPr>
              <a:t> </a:t>
            </a:r>
            <a:endParaRPr kumimoji="0" lang="en-US" sz="1800" b="0" i="0" u="none" strike="noStrike" kern="0" cap="none" spc="0" normalizeH="0" baseline="0" noProof="0" dirty="0">
              <a:ln>
                <a:noFill/>
              </a:ln>
              <a:solidFill>
                <a:srgbClr val="000000"/>
              </a:solidFill>
              <a:effectLst/>
              <a:uLnTx/>
              <a:uFillTx/>
              <a:latin typeface="Arial"/>
              <a:ea typeface="+mn-ea"/>
              <a:cs typeface="Noto Sans"/>
            </a:endParaRPr>
          </a:p>
        </p:txBody>
      </p:sp>
      <p:sp>
        <p:nvSpPr>
          <p:cNvPr id="54" name="Arrow: Down 53">
            <a:extLst>
              <a:ext uri="{FF2B5EF4-FFF2-40B4-BE49-F238E27FC236}">
                <a16:creationId xmlns:a16="http://schemas.microsoft.com/office/drawing/2014/main" id="{BCF4F507-293E-9D6B-1B68-F9D8C4098994}"/>
              </a:ext>
            </a:extLst>
          </p:cNvPr>
          <p:cNvSpPr/>
          <p:nvPr/>
        </p:nvSpPr>
        <p:spPr>
          <a:xfrm>
            <a:off x="3664613" y="4687712"/>
            <a:ext cx="362257" cy="404763"/>
          </a:xfrm>
          <a:prstGeom prst="downArrow">
            <a:avLst/>
          </a:prstGeom>
          <a:solidFill>
            <a:srgbClr val="6658A6"/>
          </a:solidFill>
          <a:ln w="12700" cap="flat" cmpd="sng" algn="ctr">
            <a:noFill/>
            <a:prstDash val="solid"/>
            <a:miter lim="800000"/>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srgbClr val="FFFFFF"/>
              </a:solidFill>
              <a:effectLst/>
              <a:uLnTx/>
              <a:uFillTx/>
              <a:latin typeface="Arial"/>
              <a:ea typeface="+mn-ea"/>
              <a:cs typeface="Noto Sans"/>
            </a:endParaRPr>
          </a:p>
        </p:txBody>
      </p:sp>
      <p:sp>
        <p:nvSpPr>
          <p:cNvPr id="55" name="TextBox 54">
            <a:extLst>
              <a:ext uri="{FF2B5EF4-FFF2-40B4-BE49-F238E27FC236}">
                <a16:creationId xmlns:a16="http://schemas.microsoft.com/office/drawing/2014/main" id="{5C0688C5-802E-B1CC-9556-69D5C3C2C4C8}"/>
              </a:ext>
            </a:extLst>
          </p:cNvPr>
          <p:cNvSpPr txBox="1"/>
          <p:nvPr/>
        </p:nvSpPr>
        <p:spPr>
          <a:xfrm>
            <a:off x="6603770" y="5085304"/>
            <a:ext cx="3376833" cy="646331"/>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658A6"/>
                </a:solidFill>
                <a:effectLst/>
                <a:uLnTx/>
                <a:uFillTx/>
                <a:latin typeface="Arial"/>
                <a:ea typeface="+mn-ea"/>
                <a:cs typeface="Noto Sans"/>
              </a:rPr>
              <a:t>Dose delay until resolution to grade 1 or </a:t>
            </a:r>
            <a:r>
              <a:rPr kumimoji="0" lang="en-GB" sz="1800" b="0" i="0" u="none" strike="noStrike" kern="0" cap="none" spc="0" normalizeH="0" baseline="0" noProof="0" dirty="0" err="1">
                <a:ln>
                  <a:noFill/>
                </a:ln>
                <a:solidFill>
                  <a:srgbClr val="6658A6"/>
                </a:solidFill>
                <a:effectLst/>
                <a:uLnTx/>
                <a:uFillTx/>
                <a:latin typeface="Arial"/>
                <a:ea typeface="+mn-ea"/>
                <a:cs typeface="Noto Sans"/>
              </a:rPr>
              <a:t>better</a:t>
            </a:r>
            <a:r>
              <a:rPr kumimoji="0" lang="en-GB" sz="1800" b="0" i="0" u="none" strike="noStrike" kern="0" cap="none" spc="0" normalizeH="0" baseline="30000" noProof="0" dirty="0" err="1">
                <a:ln>
                  <a:noFill/>
                </a:ln>
                <a:solidFill>
                  <a:srgbClr val="6658A6"/>
                </a:solidFill>
                <a:effectLst/>
                <a:uLnTx/>
                <a:uFillTx/>
                <a:latin typeface="Arial"/>
                <a:ea typeface="+mn-ea"/>
                <a:cs typeface="Noto Sans"/>
              </a:rPr>
              <a:t>e</a:t>
            </a:r>
            <a:r>
              <a:rPr kumimoji="0" lang="en-GB" sz="1800" b="0" i="0" u="none" strike="noStrike" kern="0" cap="none" spc="0" normalizeH="0" baseline="0" noProof="0" dirty="0">
                <a:ln>
                  <a:noFill/>
                </a:ln>
                <a:solidFill>
                  <a:srgbClr val="6658A6"/>
                </a:solidFill>
                <a:effectLst/>
                <a:uLnTx/>
                <a:uFillTx/>
                <a:latin typeface="Arial"/>
                <a:ea typeface="+mn-ea"/>
                <a:cs typeface="Noto Sans"/>
              </a:rPr>
              <a:t> </a:t>
            </a:r>
            <a:endParaRPr kumimoji="0" lang="en-US" sz="1800" b="0" i="0" u="none" strike="noStrike" kern="0" cap="none" spc="0" normalizeH="0" baseline="0" noProof="0" dirty="0">
              <a:ln>
                <a:noFill/>
              </a:ln>
              <a:solidFill>
                <a:srgbClr val="000000"/>
              </a:solidFill>
              <a:effectLst/>
              <a:uLnTx/>
              <a:uFillTx/>
              <a:latin typeface="Arial"/>
              <a:ea typeface="+mn-ea"/>
              <a:cs typeface="Noto Sans"/>
            </a:endParaRPr>
          </a:p>
        </p:txBody>
      </p:sp>
      <p:sp>
        <p:nvSpPr>
          <p:cNvPr id="56" name="Arrow: Down 55">
            <a:extLst>
              <a:ext uri="{FF2B5EF4-FFF2-40B4-BE49-F238E27FC236}">
                <a16:creationId xmlns:a16="http://schemas.microsoft.com/office/drawing/2014/main" id="{9F2EC226-FC8E-1C79-CDF2-38E1ED3C8023}"/>
              </a:ext>
            </a:extLst>
          </p:cNvPr>
          <p:cNvSpPr/>
          <p:nvPr/>
        </p:nvSpPr>
        <p:spPr>
          <a:xfrm>
            <a:off x="8097864" y="4699845"/>
            <a:ext cx="362257" cy="404763"/>
          </a:xfrm>
          <a:prstGeom prst="downArrow">
            <a:avLst/>
          </a:prstGeom>
          <a:solidFill>
            <a:srgbClr val="6658A6"/>
          </a:solidFill>
          <a:ln w="12700" cap="flat" cmpd="sng" algn="ctr">
            <a:noFill/>
            <a:prstDash val="solid"/>
            <a:miter lim="800000"/>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srgbClr val="FFFFFF"/>
              </a:solidFill>
              <a:effectLst/>
              <a:uLnTx/>
              <a:uFillTx/>
              <a:latin typeface="Arial"/>
              <a:ea typeface="+mn-ea"/>
              <a:cs typeface="Noto Sans"/>
            </a:endParaRPr>
          </a:p>
        </p:txBody>
      </p:sp>
      <p:sp>
        <p:nvSpPr>
          <p:cNvPr id="57" name="Rectangle 56">
            <a:extLst>
              <a:ext uri="{FF2B5EF4-FFF2-40B4-BE49-F238E27FC236}">
                <a16:creationId xmlns:a16="http://schemas.microsoft.com/office/drawing/2014/main" id="{126A30FC-16A3-9B60-0CE9-EE5D3ECFA47D}"/>
              </a:ext>
            </a:extLst>
          </p:cNvPr>
          <p:cNvSpPr/>
          <p:nvPr/>
        </p:nvSpPr>
        <p:spPr>
          <a:xfrm>
            <a:off x="8026265" y="2442912"/>
            <a:ext cx="2368149" cy="1039024"/>
          </a:xfrm>
          <a:prstGeom prst="rect">
            <a:avLst/>
          </a:prstGeom>
          <a:noFill/>
          <a:ln w="12700" cap="flat" cmpd="sng" algn="ctr">
            <a:solidFill>
              <a:srgbClr val="6658A6"/>
            </a:solidFill>
            <a:prstDash val="solid"/>
            <a:miter lim="800000"/>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srgbClr val="FFFFFF"/>
              </a:solidFill>
              <a:effectLst/>
              <a:uLnTx/>
              <a:uFillTx/>
              <a:latin typeface="Arial"/>
              <a:ea typeface="+mn-ea"/>
              <a:cs typeface="Noto Sans"/>
            </a:endParaRPr>
          </a:p>
        </p:txBody>
      </p:sp>
      <p:cxnSp>
        <p:nvCxnSpPr>
          <p:cNvPr id="58" name="Straight Connector 57">
            <a:extLst>
              <a:ext uri="{FF2B5EF4-FFF2-40B4-BE49-F238E27FC236}">
                <a16:creationId xmlns:a16="http://schemas.microsoft.com/office/drawing/2014/main" id="{072F5AF0-383C-E118-7975-BAFF2910893E}"/>
              </a:ext>
            </a:extLst>
          </p:cNvPr>
          <p:cNvCxnSpPr>
            <a:cxnSpLocks/>
          </p:cNvCxnSpPr>
          <p:nvPr/>
        </p:nvCxnSpPr>
        <p:spPr>
          <a:xfrm flipV="1">
            <a:off x="7902004" y="2442912"/>
            <a:ext cx="114736" cy="828902"/>
          </a:xfrm>
          <a:prstGeom prst="line">
            <a:avLst/>
          </a:prstGeom>
          <a:noFill/>
          <a:ln w="12700" cap="flat" cmpd="sng" algn="ctr">
            <a:solidFill>
              <a:srgbClr val="6658A6"/>
            </a:solidFill>
            <a:prstDash val="solid"/>
            <a:miter lim="800000"/>
          </a:ln>
          <a:effectLst/>
        </p:spPr>
      </p:cxnSp>
      <p:cxnSp>
        <p:nvCxnSpPr>
          <p:cNvPr id="59" name="Straight Connector 58">
            <a:extLst>
              <a:ext uri="{FF2B5EF4-FFF2-40B4-BE49-F238E27FC236}">
                <a16:creationId xmlns:a16="http://schemas.microsoft.com/office/drawing/2014/main" id="{F84F953E-56FC-BC5E-6531-F0CDFCF9D305}"/>
              </a:ext>
            </a:extLst>
          </p:cNvPr>
          <p:cNvCxnSpPr>
            <a:cxnSpLocks/>
          </p:cNvCxnSpPr>
          <p:nvPr/>
        </p:nvCxnSpPr>
        <p:spPr>
          <a:xfrm flipV="1">
            <a:off x="7904413" y="3481936"/>
            <a:ext cx="121852" cy="205007"/>
          </a:xfrm>
          <a:prstGeom prst="line">
            <a:avLst/>
          </a:prstGeom>
          <a:noFill/>
          <a:ln w="12700" cap="flat" cmpd="sng" algn="ctr">
            <a:solidFill>
              <a:srgbClr val="6658A6"/>
            </a:solidFill>
            <a:prstDash val="solid"/>
            <a:miter lim="800000"/>
          </a:ln>
          <a:effectLst/>
        </p:spPr>
      </p:cxnSp>
      <p:sp>
        <p:nvSpPr>
          <p:cNvPr id="60" name="TextBox 59">
            <a:extLst>
              <a:ext uri="{FF2B5EF4-FFF2-40B4-BE49-F238E27FC236}">
                <a16:creationId xmlns:a16="http://schemas.microsoft.com/office/drawing/2014/main" id="{E2FBFB51-59F7-3362-C375-498C39988B61}"/>
              </a:ext>
            </a:extLst>
          </p:cNvPr>
          <p:cNvSpPr txBox="1"/>
          <p:nvPr/>
        </p:nvSpPr>
        <p:spPr>
          <a:xfrm>
            <a:off x="6355318" y="2037189"/>
            <a:ext cx="2296633" cy="246221"/>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0000"/>
                </a:solidFill>
                <a:effectLst/>
                <a:uLnTx/>
                <a:uFillTx/>
                <a:latin typeface="Arial"/>
                <a:ea typeface="+mn-ea"/>
                <a:cs typeface="Noto Sans"/>
              </a:rPr>
              <a:t>Representative Snellen Eye Chart</a:t>
            </a:r>
            <a:r>
              <a:rPr kumimoji="0" lang="en-GB" sz="1000" b="1" i="0" u="none" strike="noStrike" kern="0" cap="none" spc="0" normalizeH="0" baseline="30000" noProof="0" dirty="0">
                <a:ln>
                  <a:noFill/>
                </a:ln>
                <a:solidFill>
                  <a:srgbClr val="000000"/>
                </a:solidFill>
                <a:effectLst/>
                <a:uLnTx/>
                <a:uFillTx/>
                <a:latin typeface="Arial"/>
                <a:ea typeface="+mn-ea"/>
                <a:cs typeface="Noto Sans"/>
              </a:rPr>
              <a:t>b</a:t>
            </a:r>
            <a:endParaRPr kumimoji="0" lang="en-US" sz="1000" b="1" i="0" u="none" strike="noStrike" kern="0" cap="none" spc="0" normalizeH="0" baseline="0" noProof="0" dirty="0">
              <a:ln>
                <a:noFill/>
              </a:ln>
              <a:solidFill>
                <a:srgbClr val="000000"/>
              </a:solidFill>
              <a:effectLst/>
              <a:uLnTx/>
              <a:uFillTx/>
              <a:latin typeface="Arial"/>
              <a:ea typeface="+mn-ea"/>
              <a:cs typeface="Noto Sans"/>
            </a:endParaRPr>
          </a:p>
        </p:txBody>
      </p:sp>
      <p:pic>
        <p:nvPicPr>
          <p:cNvPr id="62" name="Picture 61">
            <a:extLst>
              <a:ext uri="{FF2B5EF4-FFF2-40B4-BE49-F238E27FC236}">
                <a16:creationId xmlns:a16="http://schemas.microsoft.com/office/drawing/2014/main" id="{2D0801AD-2A9C-C5A7-3C54-3B9F7115522A}"/>
              </a:ext>
            </a:extLst>
          </p:cNvPr>
          <p:cNvPicPr>
            <a:picLocks noChangeAspect="1"/>
          </p:cNvPicPr>
          <p:nvPr/>
        </p:nvPicPr>
        <p:blipFill>
          <a:blip r:embed="rId4"/>
          <a:stretch>
            <a:fillRect/>
          </a:stretch>
        </p:blipFill>
        <p:spPr>
          <a:xfrm>
            <a:off x="6691373" y="2392769"/>
            <a:ext cx="1109525" cy="1479366"/>
          </a:xfrm>
          <a:prstGeom prst="rect">
            <a:avLst/>
          </a:prstGeom>
        </p:spPr>
      </p:pic>
      <p:sp>
        <p:nvSpPr>
          <p:cNvPr id="63" name="Rectangle 62">
            <a:extLst>
              <a:ext uri="{FF2B5EF4-FFF2-40B4-BE49-F238E27FC236}">
                <a16:creationId xmlns:a16="http://schemas.microsoft.com/office/drawing/2014/main" id="{7B914C32-AF49-A4FD-5E8F-51789E31C083}"/>
              </a:ext>
            </a:extLst>
          </p:cNvPr>
          <p:cNvSpPr/>
          <p:nvPr/>
        </p:nvSpPr>
        <p:spPr>
          <a:xfrm>
            <a:off x="6603770" y="3288660"/>
            <a:ext cx="1298234" cy="405620"/>
          </a:xfrm>
          <a:prstGeom prst="rect">
            <a:avLst/>
          </a:prstGeom>
          <a:noFill/>
          <a:ln w="12700" cap="flat" cmpd="sng" algn="ctr">
            <a:solidFill>
              <a:srgbClr val="6658A6"/>
            </a:solidFill>
            <a:prstDash val="solid"/>
            <a:miter lim="800000"/>
          </a:ln>
          <a:effectLst/>
        </p:spPr>
        <p:txBody>
          <a:bodyPr rtlCol="0" anchor="ctr"/>
          <a:lstStyle/>
          <a:p>
            <a:pPr marL="0" marR="0" lvl="0" indent="0" algn="ctr" defTabSz="2323693" rtl="0" eaLnBrk="1" fontAlgn="auto" latinLnBrk="0" hangingPunct="1">
              <a:lnSpc>
                <a:spcPct val="100000"/>
              </a:lnSpc>
              <a:spcBef>
                <a:spcPts val="0"/>
              </a:spcBef>
              <a:spcAft>
                <a:spcPts val="0"/>
              </a:spcAft>
              <a:buClrTx/>
              <a:buSzTx/>
              <a:buFontTx/>
              <a:buNone/>
              <a:tabLst/>
              <a:defRPr/>
            </a:pPr>
            <a:endParaRPr kumimoji="0" lang="en-US" sz="4538" b="0" i="0" u="none" strike="noStrike" kern="0" cap="none" spc="0" normalizeH="0" baseline="0" noProof="0">
              <a:ln>
                <a:noFill/>
              </a:ln>
              <a:solidFill>
                <a:srgbClr val="FFFFFF"/>
              </a:solidFill>
              <a:effectLst/>
              <a:uLnTx/>
              <a:uFillTx/>
              <a:latin typeface="Arial"/>
              <a:ea typeface="+mn-ea"/>
              <a:cs typeface="Noto Sans"/>
            </a:endParaRPr>
          </a:p>
        </p:txBody>
      </p:sp>
      <p:pic>
        <p:nvPicPr>
          <p:cNvPr id="64" name="Picture 63">
            <a:extLst>
              <a:ext uri="{FF2B5EF4-FFF2-40B4-BE49-F238E27FC236}">
                <a16:creationId xmlns:a16="http://schemas.microsoft.com/office/drawing/2014/main" id="{37C8D1BC-1FA2-178C-E9C4-EA95F7CDABE7}"/>
              </a:ext>
            </a:extLst>
          </p:cNvPr>
          <p:cNvPicPr>
            <a:picLocks noChangeAspect="1"/>
          </p:cNvPicPr>
          <p:nvPr/>
        </p:nvPicPr>
        <p:blipFill>
          <a:blip r:embed="rId4"/>
          <a:srcRect t="62094" b="13438"/>
          <a:stretch>
            <a:fillRect/>
          </a:stretch>
        </p:blipFill>
        <p:spPr>
          <a:xfrm>
            <a:off x="8069117" y="2588945"/>
            <a:ext cx="2299471" cy="750168"/>
          </a:xfrm>
          <a:prstGeom prst="rect">
            <a:avLst/>
          </a:prstGeom>
        </p:spPr>
      </p:pic>
    </p:spTree>
    <p:extLst>
      <p:ext uri="{BB962C8B-B14F-4D97-AF65-F5344CB8AC3E}">
        <p14:creationId xmlns:p14="http://schemas.microsoft.com/office/powerpoint/2010/main" val="196653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75E25A-6914-C885-00C3-6948F68A3E90}"/>
              </a:ext>
            </a:extLst>
          </p:cNvPr>
          <p:cNvSpPr>
            <a:spLocks noGrp="1"/>
          </p:cNvSpPr>
          <p:nvPr>
            <p:ph type="title"/>
          </p:nvPr>
        </p:nvSpPr>
        <p:spPr/>
        <p:txBody>
          <a:bodyPr>
            <a:normAutofit/>
          </a:bodyPr>
          <a:lstStyle/>
          <a:p>
            <a:r>
              <a:rPr lang="en-GB" dirty="0">
                <a:solidFill>
                  <a:srgbClr val="F36633"/>
                </a:solidFill>
              </a:rPr>
              <a:t>Belamaf Dose Modifications Were Conservatively Guided by OEFs</a:t>
            </a:r>
            <a:r>
              <a:rPr lang="en-GB" dirty="0"/>
              <a:t> </a:t>
            </a:r>
          </a:p>
        </p:txBody>
      </p:sp>
      <p:sp>
        <p:nvSpPr>
          <p:cNvPr id="8" name="TextBox 7">
            <a:extLst>
              <a:ext uri="{FF2B5EF4-FFF2-40B4-BE49-F238E27FC236}">
                <a16:creationId xmlns:a16="http://schemas.microsoft.com/office/drawing/2014/main" id="{C790DB31-F0D7-1676-DB76-DA5157EC3D7B}"/>
              </a:ext>
            </a:extLst>
          </p:cNvPr>
          <p:cNvSpPr txBox="1"/>
          <p:nvPr/>
        </p:nvSpPr>
        <p:spPr>
          <a:xfrm>
            <a:off x="4879273" y="4312826"/>
            <a:ext cx="14429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a:ea typeface="Lato" panose="020F0502020204030203" pitchFamily="34" charset="0"/>
                <a:cs typeface="Noto Sans"/>
              </a:rPr>
              <a:t>11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a:ea typeface="Lato" panose="020F0502020204030203" pitchFamily="34" charset="0"/>
                <a:cs typeface="Noto Sans"/>
              </a:rPr>
              <a:t>(2-108)</a:t>
            </a:r>
          </a:p>
        </p:txBody>
      </p:sp>
      <p:graphicFrame>
        <p:nvGraphicFramePr>
          <p:cNvPr id="9" name="Chart 8">
            <a:extLst>
              <a:ext uri="{FF2B5EF4-FFF2-40B4-BE49-F238E27FC236}">
                <a16:creationId xmlns:a16="http://schemas.microsoft.com/office/drawing/2014/main" id="{0CEB835E-B86C-5684-5599-D7ADBBC40926}"/>
              </a:ext>
            </a:extLst>
          </p:cNvPr>
          <p:cNvGraphicFramePr/>
          <p:nvPr/>
        </p:nvGraphicFramePr>
        <p:xfrm>
          <a:off x="1270641" y="2460611"/>
          <a:ext cx="5114898" cy="206517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9BF7D426-7448-7A46-1562-2CBA01379DDE}"/>
              </a:ext>
            </a:extLst>
          </p:cNvPr>
          <p:cNvSpPr txBox="1"/>
          <p:nvPr/>
        </p:nvSpPr>
        <p:spPr>
          <a:xfrm>
            <a:off x="3498513" y="4312826"/>
            <a:ext cx="10649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solidFill>
                <a:effectLst/>
                <a:uLnTx/>
                <a:uFillTx/>
                <a:latin typeface="Arial"/>
                <a:ea typeface="Lato" panose="020F0502020204030203" pitchFamily="34" charset="0"/>
                <a:cs typeface="Noto Sans"/>
              </a:rPr>
              <a:t>9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solidFill>
                <a:effectLst/>
                <a:uLnTx/>
                <a:uFillTx/>
                <a:latin typeface="Arial"/>
                <a:ea typeface="Lato" panose="020F0502020204030203" pitchFamily="34" charset="0"/>
                <a:cs typeface="Noto Sans"/>
              </a:rPr>
              <a:t>(2-132)</a:t>
            </a:r>
          </a:p>
        </p:txBody>
      </p:sp>
      <p:sp>
        <p:nvSpPr>
          <p:cNvPr id="12" name="TextBox 11">
            <a:extLst>
              <a:ext uri="{FF2B5EF4-FFF2-40B4-BE49-F238E27FC236}">
                <a16:creationId xmlns:a16="http://schemas.microsoft.com/office/drawing/2014/main" id="{A31ED636-20F8-C785-286E-64DBE2E116C0}"/>
              </a:ext>
            </a:extLst>
          </p:cNvPr>
          <p:cNvSpPr txBox="1"/>
          <p:nvPr/>
        </p:nvSpPr>
        <p:spPr>
          <a:xfrm>
            <a:off x="1969283" y="4312826"/>
            <a:ext cx="10649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a:ea typeface="Lato" panose="020F0502020204030203" pitchFamily="34" charset="0"/>
                <a:cs typeface="Noto Sans"/>
              </a:rPr>
              <a:t>6 weeks</a:t>
            </a:r>
            <a:endParaRPr kumimoji="0" lang="en-US" sz="1800" b="1" i="0" u="none" strike="noStrike" kern="1200" cap="none" spc="0" normalizeH="0" baseline="30000" noProof="0" dirty="0">
              <a:ln>
                <a:noFill/>
              </a:ln>
              <a:solidFill>
                <a:srgbClr val="6658A6"/>
              </a:solidFill>
              <a:effectLst/>
              <a:uLnTx/>
              <a:uFillTx/>
              <a:latin typeface="Arial"/>
              <a:ea typeface="Lato" panose="020F0502020204030203" pitchFamily="34" charset="0"/>
              <a:cs typeface="Noto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58A6"/>
                </a:solidFill>
                <a:effectLst/>
                <a:uLnTx/>
                <a:uFillTx/>
                <a:latin typeface="Arial"/>
                <a:ea typeface="Lato" panose="020F0502020204030203" pitchFamily="34" charset="0"/>
                <a:cs typeface="Noto Sans"/>
              </a:rPr>
              <a:t>(2-87)</a:t>
            </a:r>
          </a:p>
        </p:txBody>
      </p:sp>
      <p:sp>
        <p:nvSpPr>
          <p:cNvPr id="13" name="TextBox 12">
            <a:extLst>
              <a:ext uri="{FF2B5EF4-FFF2-40B4-BE49-F238E27FC236}">
                <a16:creationId xmlns:a16="http://schemas.microsoft.com/office/drawing/2014/main" id="{6F6985C1-FBCA-CE1C-E1E6-27A939482DCE}"/>
              </a:ext>
            </a:extLst>
          </p:cNvPr>
          <p:cNvSpPr txBox="1"/>
          <p:nvPr/>
        </p:nvSpPr>
        <p:spPr>
          <a:xfrm>
            <a:off x="3593799" y="2999071"/>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n=166</a:t>
            </a:r>
          </a:p>
        </p:txBody>
      </p:sp>
      <p:sp>
        <p:nvSpPr>
          <p:cNvPr id="14" name="TextBox 13">
            <a:extLst>
              <a:ext uri="{FF2B5EF4-FFF2-40B4-BE49-F238E27FC236}">
                <a16:creationId xmlns:a16="http://schemas.microsoft.com/office/drawing/2014/main" id="{84CFD99B-D977-4A46-1CAA-966035DDF1B9}"/>
              </a:ext>
            </a:extLst>
          </p:cNvPr>
          <p:cNvSpPr txBox="1"/>
          <p:nvPr/>
        </p:nvSpPr>
        <p:spPr>
          <a:xfrm>
            <a:off x="5098971" y="3417944"/>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n=82</a:t>
            </a:r>
          </a:p>
        </p:txBody>
      </p:sp>
      <p:sp>
        <p:nvSpPr>
          <p:cNvPr id="15" name="TextBox 14">
            <a:extLst>
              <a:ext uri="{FF2B5EF4-FFF2-40B4-BE49-F238E27FC236}">
                <a16:creationId xmlns:a16="http://schemas.microsoft.com/office/drawing/2014/main" id="{19BA6A86-0C7F-6E2F-4D86-F90DCE6743B7}"/>
              </a:ext>
            </a:extLst>
          </p:cNvPr>
          <p:cNvSpPr txBox="1"/>
          <p:nvPr/>
        </p:nvSpPr>
        <p:spPr>
          <a:xfrm>
            <a:off x="2005553" y="2790036"/>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n=209</a:t>
            </a:r>
          </a:p>
        </p:txBody>
      </p:sp>
      <p:sp>
        <p:nvSpPr>
          <p:cNvPr id="16" name="TextBox 15">
            <a:extLst>
              <a:ext uri="{FF2B5EF4-FFF2-40B4-BE49-F238E27FC236}">
                <a16:creationId xmlns:a16="http://schemas.microsoft.com/office/drawing/2014/main" id="{6F6A80D0-F02C-3D50-6309-0AEF8AA45E8C}"/>
              </a:ext>
            </a:extLst>
          </p:cNvPr>
          <p:cNvSpPr txBox="1"/>
          <p:nvPr/>
        </p:nvSpPr>
        <p:spPr>
          <a:xfrm>
            <a:off x="10050806" y="4312826"/>
            <a:ext cx="14429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a:ea typeface="Lato" panose="020F0502020204030203" pitchFamily="34" charset="0"/>
                <a:cs typeface="Noto Sans"/>
              </a:rPr>
              <a:t>16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a:ea typeface="Lato" panose="020F0502020204030203" pitchFamily="34" charset="0"/>
                <a:cs typeface="Noto Sans"/>
              </a:rPr>
              <a:t>(4-109)</a:t>
            </a:r>
          </a:p>
        </p:txBody>
      </p:sp>
      <p:graphicFrame>
        <p:nvGraphicFramePr>
          <p:cNvPr id="17" name="Chart 16">
            <a:extLst>
              <a:ext uri="{FF2B5EF4-FFF2-40B4-BE49-F238E27FC236}">
                <a16:creationId xmlns:a16="http://schemas.microsoft.com/office/drawing/2014/main" id="{E7BF2EE3-94C7-8273-879E-8ACF3472B2D9}"/>
              </a:ext>
            </a:extLst>
          </p:cNvPr>
          <p:cNvGraphicFramePr/>
          <p:nvPr/>
        </p:nvGraphicFramePr>
        <p:xfrm>
          <a:off x="6440390" y="2502588"/>
          <a:ext cx="5114898" cy="2009598"/>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BD7ABEEF-370F-0841-5B9B-9D3B87C18761}"/>
              </a:ext>
            </a:extLst>
          </p:cNvPr>
          <p:cNvSpPr txBox="1"/>
          <p:nvPr/>
        </p:nvSpPr>
        <p:spPr>
          <a:xfrm>
            <a:off x="8602116" y="4312826"/>
            <a:ext cx="1250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solidFill>
                <a:effectLst/>
                <a:uLnTx/>
                <a:uFillTx/>
                <a:latin typeface="Arial"/>
                <a:ea typeface="Lato" panose="020F0502020204030203" pitchFamily="34" charset="0"/>
                <a:cs typeface="Noto Sans"/>
              </a:rPr>
              <a:t>12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solidFill>
                <a:effectLst/>
                <a:uLnTx/>
                <a:uFillTx/>
                <a:latin typeface="Arial"/>
                <a:ea typeface="Lato" panose="020F0502020204030203" pitchFamily="34" charset="0"/>
                <a:cs typeface="Noto Sans"/>
              </a:rPr>
              <a:t>(3-109)</a:t>
            </a:r>
          </a:p>
        </p:txBody>
      </p:sp>
      <p:sp>
        <p:nvSpPr>
          <p:cNvPr id="19" name="TextBox 18">
            <a:extLst>
              <a:ext uri="{FF2B5EF4-FFF2-40B4-BE49-F238E27FC236}">
                <a16:creationId xmlns:a16="http://schemas.microsoft.com/office/drawing/2014/main" id="{668A2572-3B1B-4F3A-E74E-983B2F423C5E}"/>
              </a:ext>
            </a:extLst>
          </p:cNvPr>
          <p:cNvSpPr txBox="1"/>
          <p:nvPr/>
        </p:nvSpPr>
        <p:spPr>
          <a:xfrm>
            <a:off x="7238570" y="4312826"/>
            <a:ext cx="10649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a:ea typeface="Lato" panose="020F0502020204030203" pitchFamily="34" charset="0"/>
                <a:cs typeface="Noto Sans"/>
              </a:rPr>
              <a:t>5 weeks</a:t>
            </a:r>
            <a:endParaRPr kumimoji="0" lang="en-US" sz="1800" b="1" i="0" u="none" strike="noStrike" kern="1200" cap="none" spc="0" normalizeH="0" baseline="30000" noProof="0" dirty="0">
              <a:ln>
                <a:noFill/>
              </a:ln>
              <a:solidFill>
                <a:srgbClr val="6658A6"/>
              </a:solidFill>
              <a:effectLst/>
              <a:uLnTx/>
              <a:uFillTx/>
              <a:latin typeface="Arial"/>
              <a:ea typeface="Lato" panose="020F0502020204030203" pitchFamily="34" charset="0"/>
              <a:cs typeface="Noto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58A6"/>
                </a:solidFill>
                <a:effectLst/>
                <a:uLnTx/>
                <a:uFillTx/>
                <a:latin typeface="Arial"/>
                <a:ea typeface="Lato" panose="020F0502020204030203" pitchFamily="34" charset="0"/>
                <a:cs typeface="Noto Sans"/>
              </a:rPr>
              <a:t>(3-76)</a:t>
            </a:r>
          </a:p>
        </p:txBody>
      </p:sp>
      <p:sp>
        <p:nvSpPr>
          <p:cNvPr id="20" name="TextBox 19">
            <a:extLst>
              <a:ext uri="{FF2B5EF4-FFF2-40B4-BE49-F238E27FC236}">
                <a16:creationId xmlns:a16="http://schemas.microsoft.com/office/drawing/2014/main" id="{8D80DBC1-A297-BC47-CB9B-A5D23963A0B4}"/>
              </a:ext>
            </a:extLst>
          </p:cNvPr>
          <p:cNvSpPr txBox="1"/>
          <p:nvPr/>
        </p:nvSpPr>
        <p:spPr>
          <a:xfrm>
            <a:off x="8751680" y="3005103"/>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n=108</a:t>
            </a:r>
          </a:p>
        </p:txBody>
      </p:sp>
      <p:sp>
        <p:nvSpPr>
          <p:cNvPr id="21" name="TextBox 20">
            <a:extLst>
              <a:ext uri="{FF2B5EF4-FFF2-40B4-BE49-F238E27FC236}">
                <a16:creationId xmlns:a16="http://schemas.microsoft.com/office/drawing/2014/main" id="{1A271EDA-C4AA-9D95-362E-A5F1580CCDE4}"/>
              </a:ext>
            </a:extLst>
          </p:cNvPr>
          <p:cNvSpPr txBox="1"/>
          <p:nvPr/>
        </p:nvSpPr>
        <p:spPr>
          <a:xfrm>
            <a:off x="10296117" y="3417943"/>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n=51</a:t>
            </a:r>
          </a:p>
        </p:txBody>
      </p:sp>
      <p:sp>
        <p:nvSpPr>
          <p:cNvPr id="22" name="TextBox 21">
            <a:extLst>
              <a:ext uri="{FF2B5EF4-FFF2-40B4-BE49-F238E27FC236}">
                <a16:creationId xmlns:a16="http://schemas.microsoft.com/office/drawing/2014/main" id="{EF9117F5-2579-E274-D3E8-C451429510D6}"/>
              </a:ext>
            </a:extLst>
          </p:cNvPr>
          <p:cNvSpPr txBox="1"/>
          <p:nvPr/>
        </p:nvSpPr>
        <p:spPr>
          <a:xfrm>
            <a:off x="7175385" y="2835644"/>
            <a:ext cx="965325" cy="214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Lato" panose="020F0502020204030203" pitchFamily="34" charset="0"/>
                <a:cs typeface="Noto Sans"/>
              </a:rPr>
              <a:t>n=131</a:t>
            </a:r>
          </a:p>
        </p:txBody>
      </p:sp>
      <p:sp>
        <p:nvSpPr>
          <p:cNvPr id="23" name="TextBox 22">
            <a:extLst>
              <a:ext uri="{FF2B5EF4-FFF2-40B4-BE49-F238E27FC236}">
                <a16:creationId xmlns:a16="http://schemas.microsoft.com/office/drawing/2014/main" id="{AAB2BFF0-9255-147E-8887-0226987BCB5B}"/>
              </a:ext>
            </a:extLst>
          </p:cNvPr>
          <p:cNvSpPr txBox="1"/>
          <p:nvPr/>
        </p:nvSpPr>
        <p:spPr>
          <a:xfrm>
            <a:off x="18559" y="4374381"/>
            <a:ext cx="178350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Noto Sans"/>
              </a:rPr>
              <a:t>Onset of the first event, median (range) </a:t>
            </a:r>
          </a:p>
        </p:txBody>
      </p:sp>
      <p:sp>
        <p:nvSpPr>
          <p:cNvPr id="24" name="Rectangle: Rounded Corners 23">
            <a:extLst>
              <a:ext uri="{FF2B5EF4-FFF2-40B4-BE49-F238E27FC236}">
                <a16:creationId xmlns:a16="http://schemas.microsoft.com/office/drawing/2014/main" id="{0A5A018B-B8D3-EE6B-4B8B-E5829B647520}"/>
              </a:ext>
            </a:extLst>
          </p:cNvPr>
          <p:cNvSpPr/>
          <p:nvPr/>
        </p:nvSpPr>
        <p:spPr>
          <a:xfrm>
            <a:off x="1927021" y="1965649"/>
            <a:ext cx="1179728" cy="444505"/>
          </a:xfrm>
          <a:prstGeom prst="roundRect">
            <a:avLst>
              <a:gd name="adj" fmla="val 7162"/>
            </a:avLst>
          </a:prstGeom>
          <a:solidFill>
            <a:srgbClr val="6658A6"/>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OEF </a:t>
            </a:r>
          </a:p>
        </p:txBody>
      </p:sp>
      <p:sp>
        <p:nvSpPr>
          <p:cNvPr id="25" name="Rectangle: Rounded Corners 24">
            <a:extLst>
              <a:ext uri="{FF2B5EF4-FFF2-40B4-BE49-F238E27FC236}">
                <a16:creationId xmlns:a16="http://schemas.microsoft.com/office/drawing/2014/main" id="{0A996C2B-5A77-7E20-BA59-5C92E558C4A9}"/>
              </a:ext>
            </a:extLst>
          </p:cNvPr>
          <p:cNvSpPr/>
          <p:nvPr/>
        </p:nvSpPr>
        <p:spPr>
          <a:xfrm>
            <a:off x="3486598" y="1965649"/>
            <a:ext cx="1179728" cy="444505"/>
          </a:xfrm>
          <a:prstGeom prst="roundRect">
            <a:avLst>
              <a:gd name="adj" fmla="val 7162"/>
            </a:avLst>
          </a:prstGeom>
          <a:solidFill>
            <a:srgbClr val="69B445"/>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Noto Sans"/>
              </a:rPr>
              <a:t>Unilateral </a:t>
            </a:r>
            <a:r>
              <a:rPr kumimoji="0" lang="en-GB" sz="1200" b="1" i="0" u="none" strike="noStrike" kern="0" cap="none" spc="0" normalizeH="0" baseline="0" noProof="0" dirty="0" err="1">
                <a:ln>
                  <a:noFill/>
                </a:ln>
                <a:solidFill>
                  <a:srgbClr val="FFFFFF"/>
                </a:solidFill>
                <a:effectLst/>
                <a:uLnTx/>
                <a:uFillTx/>
                <a:latin typeface="Arial"/>
                <a:ea typeface="+mn-ea"/>
                <a:cs typeface="Noto Sans"/>
              </a:rPr>
              <a:t>BCVA</a:t>
            </a:r>
            <a:r>
              <a:rPr kumimoji="0" lang="en-GB" sz="1200" b="1" i="0" u="none" strike="noStrike" kern="0" cap="none" spc="0" normalizeH="0" baseline="30000" noProof="0" dirty="0" err="1">
                <a:ln>
                  <a:noFill/>
                </a:ln>
                <a:solidFill>
                  <a:srgbClr val="FFFFFF"/>
                </a:solidFill>
                <a:effectLst/>
                <a:uLnTx/>
                <a:uFillTx/>
                <a:latin typeface="Arial"/>
                <a:ea typeface="+mn-ea"/>
                <a:cs typeface="Noto Sans"/>
              </a:rPr>
              <a:t>a</a:t>
            </a:r>
            <a:endParaRPr kumimoji="0" lang="en-GB" sz="1200" b="1" i="0" u="none" strike="noStrike" kern="0" cap="none" spc="0" normalizeH="0" baseline="0" noProof="0" dirty="0">
              <a:ln>
                <a:noFill/>
              </a:ln>
              <a:solidFill>
                <a:srgbClr val="FFFFFF"/>
              </a:solidFill>
              <a:effectLst/>
              <a:uLnTx/>
              <a:uFillTx/>
              <a:latin typeface="Arial"/>
              <a:ea typeface="+mn-ea"/>
              <a:cs typeface="Noto Sans"/>
            </a:endParaRPr>
          </a:p>
        </p:txBody>
      </p:sp>
      <p:sp>
        <p:nvSpPr>
          <p:cNvPr id="26" name="Rectangle: Rounded Corners 25">
            <a:extLst>
              <a:ext uri="{FF2B5EF4-FFF2-40B4-BE49-F238E27FC236}">
                <a16:creationId xmlns:a16="http://schemas.microsoft.com/office/drawing/2014/main" id="{4E4EAC04-0D11-8ED5-B0A9-8EC4B66F0AF7}"/>
              </a:ext>
            </a:extLst>
          </p:cNvPr>
          <p:cNvSpPr/>
          <p:nvPr/>
        </p:nvSpPr>
        <p:spPr>
          <a:xfrm>
            <a:off x="5047017" y="1965649"/>
            <a:ext cx="1179728" cy="444505"/>
          </a:xfrm>
          <a:prstGeom prst="roundRect">
            <a:avLst>
              <a:gd name="adj" fmla="val 7162"/>
            </a:avLst>
          </a:prstGeom>
          <a:solidFill>
            <a:srgbClr val="E21860"/>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Bilateral BCVA</a:t>
            </a:r>
          </a:p>
        </p:txBody>
      </p:sp>
      <p:sp>
        <p:nvSpPr>
          <p:cNvPr id="27" name="Rectangle: Rounded Corners 26">
            <a:extLst>
              <a:ext uri="{FF2B5EF4-FFF2-40B4-BE49-F238E27FC236}">
                <a16:creationId xmlns:a16="http://schemas.microsoft.com/office/drawing/2014/main" id="{B103BE6D-8B88-6D49-FD05-C484CFCB1746}"/>
              </a:ext>
            </a:extLst>
          </p:cNvPr>
          <p:cNvSpPr/>
          <p:nvPr/>
        </p:nvSpPr>
        <p:spPr>
          <a:xfrm>
            <a:off x="7121929" y="2009356"/>
            <a:ext cx="1179728" cy="444505"/>
          </a:xfrm>
          <a:prstGeom prst="roundRect">
            <a:avLst>
              <a:gd name="adj" fmla="val 7162"/>
            </a:avLst>
          </a:prstGeom>
          <a:solidFill>
            <a:srgbClr val="6658A6"/>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OEF </a:t>
            </a:r>
          </a:p>
        </p:txBody>
      </p:sp>
      <p:sp>
        <p:nvSpPr>
          <p:cNvPr id="28" name="Rectangle: Rounded Corners 27">
            <a:extLst>
              <a:ext uri="{FF2B5EF4-FFF2-40B4-BE49-F238E27FC236}">
                <a16:creationId xmlns:a16="http://schemas.microsoft.com/office/drawing/2014/main" id="{F67F1269-843F-F6F7-2297-90D46D7B1400}"/>
              </a:ext>
            </a:extLst>
          </p:cNvPr>
          <p:cNvSpPr/>
          <p:nvPr/>
        </p:nvSpPr>
        <p:spPr>
          <a:xfrm>
            <a:off x="8633378" y="2009356"/>
            <a:ext cx="1179728" cy="444505"/>
          </a:xfrm>
          <a:prstGeom prst="roundRect">
            <a:avLst>
              <a:gd name="adj" fmla="val 7162"/>
            </a:avLst>
          </a:prstGeom>
          <a:solidFill>
            <a:srgbClr val="69B445"/>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Noto Sans"/>
              </a:rPr>
              <a:t>Unilateral </a:t>
            </a:r>
            <a:r>
              <a:rPr kumimoji="0" lang="en-GB" sz="1200" b="1" i="0" u="none" strike="noStrike" kern="0" cap="none" spc="0" normalizeH="0" baseline="0" noProof="0" dirty="0" err="1">
                <a:ln>
                  <a:noFill/>
                </a:ln>
                <a:solidFill>
                  <a:srgbClr val="FFFFFF"/>
                </a:solidFill>
                <a:effectLst/>
                <a:uLnTx/>
                <a:uFillTx/>
                <a:latin typeface="Arial"/>
                <a:ea typeface="+mn-ea"/>
                <a:cs typeface="Noto Sans"/>
              </a:rPr>
              <a:t>BCVA</a:t>
            </a:r>
            <a:r>
              <a:rPr kumimoji="0" lang="en-GB" sz="1200" b="1" i="0" u="none" strike="noStrike" kern="0" cap="none" spc="0" normalizeH="0" baseline="30000" noProof="0" dirty="0" err="1">
                <a:ln>
                  <a:noFill/>
                </a:ln>
                <a:solidFill>
                  <a:srgbClr val="FFFFFF"/>
                </a:solidFill>
                <a:effectLst/>
                <a:uLnTx/>
                <a:uFillTx/>
                <a:latin typeface="Arial"/>
                <a:ea typeface="+mn-ea"/>
                <a:cs typeface="Noto Sans"/>
              </a:rPr>
              <a:t>a</a:t>
            </a:r>
            <a:endParaRPr kumimoji="0" lang="en-GB" sz="1200" b="1" i="0" u="none" strike="noStrike" kern="0" cap="none" spc="0" normalizeH="0" baseline="0" noProof="0" dirty="0">
              <a:ln>
                <a:noFill/>
              </a:ln>
              <a:solidFill>
                <a:srgbClr val="FFFFFF"/>
              </a:solidFill>
              <a:effectLst/>
              <a:uLnTx/>
              <a:uFillTx/>
              <a:latin typeface="Arial"/>
              <a:ea typeface="+mn-ea"/>
              <a:cs typeface="Noto Sans"/>
            </a:endParaRPr>
          </a:p>
        </p:txBody>
      </p:sp>
      <p:sp>
        <p:nvSpPr>
          <p:cNvPr id="29" name="Rectangle: Rounded Corners 28">
            <a:extLst>
              <a:ext uri="{FF2B5EF4-FFF2-40B4-BE49-F238E27FC236}">
                <a16:creationId xmlns:a16="http://schemas.microsoft.com/office/drawing/2014/main" id="{018989D0-8E68-48D0-5745-0A1320DF7BF6}"/>
              </a:ext>
            </a:extLst>
          </p:cNvPr>
          <p:cNvSpPr/>
          <p:nvPr/>
        </p:nvSpPr>
        <p:spPr>
          <a:xfrm>
            <a:off x="10157702" y="2009356"/>
            <a:ext cx="1179728" cy="444505"/>
          </a:xfrm>
          <a:prstGeom prst="roundRect">
            <a:avLst>
              <a:gd name="adj" fmla="val 7162"/>
            </a:avLst>
          </a:prstGeom>
          <a:solidFill>
            <a:srgbClr val="E21860"/>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Bilateral BCVA</a:t>
            </a:r>
          </a:p>
        </p:txBody>
      </p:sp>
      <p:sp>
        <p:nvSpPr>
          <p:cNvPr id="31" name="TextBox 30">
            <a:extLst>
              <a:ext uri="{FF2B5EF4-FFF2-40B4-BE49-F238E27FC236}">
                <a16:creationId xmlns:a16="http://schemas.microsoft.com/office/drawing/2014/main" id="{2CAD1BB5-A582-A727-8935-FC2F5332BC25}"/>
              </a:ext>
            </a:extLst>
          </p:cNvPr>
          <p:cNvSpPr txBox="1"/>
          <p:nvPr/>
        </p:nvSpPr>
        <p:spPr>
          <a:xfrm>
            <a:off x="1402191" y="1258224"/>
            <a:ext cx="5502950" cy="492443"/>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Noto Sans"/>
              </a:rPr>
              <a:t>DREAMM-7 (BVd, N=242)</a:t>
            </a:r>
          </a:p>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Noto Sans"/>
              </a:rPr>
              <a:t>Data cutoff: October 2, 2023 </a:t>
            </a:r>
          </a:p>
        </p:txBody>
      </p:sp>
      <p:sp>
        <p:nvSpPr>
          <p:cNvPr id="32" name="TextBox 31">
            <a:extLst>
              <a:ext uri="{FF2B5EF4-FFF2-40B4-BE49-F238E27FC236}">
                <a16:creationId xmlns:a16="http://schemas.microsoft.com/office/drawing/2014/main" id="{82C14D6E-3CE1-AA60-4F77-0984E86294C6}"/>
              </a:ext>
            </a:extLst>
          </p:cNvPr>
          <p:cNvSpPr txBox="1"/>
          <p:nvPr/>
        </p:nvSpPr>
        <p:spPr>
          <a:xfrm>
            <a:off x="6698363" y="1258224"/>
            <a:ext cx="5352698" cy="492443"/>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Noto Sans"/>
              </a:rPr>
              <a:t>DREAMM-8 (BVd, N=150)</a:t>
            </a:r>
          </a:p>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Noto Sans"/>
              </a:rPr>
              <a:t>Data cutoff: January 29, 2024</a:t>
            </a:r>
          </a:p>
        </p:txBody>
      </p:sp>
      <p:sp>
        <p:nvSpPr>
          <p:cNvPr id="34" name="TextBox 33">
            <a:extLst>
              <a:ext uri="{FF2B5EF4-FFF2-40B4-BE49-F238E27FC236}">
                <a16:creationId xmlns:a16="http://schemas.microsoft.com/office/drawing/2014/main" id="{79BD8605-9D85-B4F3-3F1B-9843C9B7059C}"/>
              </a:ext>
            </a:extLst>
          </p:cNvPr>
          <p:cNvSpPr txBox="1"/>
          <p:nvPr/>
        </p:nvSpPr>
        <p:spPr>
          <a:xfrm rot="16200000">
            <a:off x="606471" y="2934252"/>
            <a:ext cx="1092057" cy="307777"/>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Noto Sans"/>
              </a:rPr>
              <a:t>Patients, %</a:t>
            </a:r>
          </a:p>
        </p:txBody>
      </p:sp>
      <p:sp>
        <p:nvSpPr>
          <p:cNvPr id="35" name="TextBox 34">
            <a:extLst>
              <a:ext uri="{FF2B5EF4-FFF2-40B4-BE49-F238E27FC236}">
                <a16:creationId xmlns:a16="http://schemas.microsoft.com/office/drawing/2014/main" id="{96EEC34C-C00A-93D2-B564-462619C4814C}"/>
              </a:ext>
            </a:extLst>
          </p:cNvPr>
          <p:cNvSpPr txBox="1"/>
          <p:nvPr/>
        </p:nvSpPr>
        <p:spPr>
          <a:xfrm rot="16200000">
            <a:off x="5797913" y="2934253"/>
            <a:ext cx="1092057" cy="307777"/>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Noto Sans"/>
              </a:rPr>
              <a:t>Patients, %</a:t>
            </a:r>
          </a:p>
        </p:txBody>
      </p:sp>
      <p:sp>
        <p:nvSpPr>
          <p:cNvPr id="66" name="TextBox 65">
            <a:extLst>
              <a:ext uri="{FF2B5EF4-FFF2-40B4-BE49-F238E27FC236}">
                <a16:creationId xmlns:a16="http://schemas.microsoft.com/office/drawing/2014/main" id="{6ECA4993-EE10-B026-E44E-9A708F6B680A}"/>
              </a:ext>
            </a:extLst>
          </p:cNvPr>
          <p:cNvSpPr txBox="1"/>
          <p:nvPr/>
        </p:nvSpPr>
        <p:spPr>
          <a:xfrm>
            <a:off x="1802065"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42%</a:t>
            </a:r>
            <a:r>
              <a:rPr kumimoji="0" lang="en-US" sz="1800" b="0"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 </a:t>
            </a:r>
          </a:p>
        </p:txBody>
      </p:sp>
      <p:sp>
        <p:nvSpPr>
          <p:cNvPr id="69" name="TextBox 68">
            <a:extLst>
              <a:ext uri="{FF2B5EF4-FFF2-40B4-BE49-F238E27FC236}">
                <a16:creationId xmlns:a16="http://schemas.microsoft.com/office/drawing/2014/main" id="{70E48181-EA26-C99B-B140-E88F167577C5}"/>
              </a:ext>
            </a:extLst>
          </p:cNvPr>
          <p:cNvSpPr txBox="1"/>
          <p:nvPr/>
        </p:nvSpPr>
        <p:spPr>
          <a:xfrm>
            <a:off x="3370438"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9B445"/>
                </a:solidFill>
                <a:effectLst/>
                <a:uLnTx/>
                <a:uFillTx/>
                <a:latin typeface="Arial" panose="020B0604020202020204" pitchFamily="34" charset="0"/>
                <a:ea typeface="+mn-ea"/>
                <a:cs typeface="Noto Sans"/>
              </a:rPr>
              <a:t>61%</a:t>
            </a:r>
            <a:r>
              <a:rPr kumimoji="0" lang="en-US" sz="1800" b="0" i="0" u="none" strike="noStrike" kern="1200" cap="none" spc="0" normalizeH="0" baseline="0" noProof="0">
                <a:ln>
                  <a:noFill/>
                </a:ln>
                <a:solidFill>
                  <a:srgbClr val="69B445"/>
                </a:solidFill>
                <a:effectLst/>
                <a:uLnTx/>
                <a:uFillTx/>
                <a:latin typeface="Arial" panose="020B0604020202020204" pitchFamily="34" charset="0"/>
                <a:ea typeface="+mn-ea"/>
                <a:cs typeface="Noto Sans"/>
              </a:rPr>
              <a:t> </a:t>
            </a:r>
          </a:p>
        </p:txBody>
      </p:sp>
      <p:sp>
        <p:nvSpPr>
          <p:cNvPr id="72" name="TextBox 71">
            <a:extLst>
              <a:ext uri="{FF2B5EF4-FFF2-40B4-BE49-F238E27FC236}">
                <a16:creationId xmlns:a16="http://schemas.microsoft.com/office/drawing/2014/main" id="{C36DA301-3E77-6528-B40D-F289F73E64C1}"/>
              </a:ext>
            </a:extLst>
          </p:cNvPr>
          <p:cNvSpPr txBox="1"/>
          <p:nvPr/>
        </p:nvSpPr>
        <p:spPr>
          <a:xfrm>
            <a:off x="4935525"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21860"/>
                </a:solidFill>
                <a:effectLst/>
                <a:uLnTx/>
                <a:uFillTx/>
                <a:latin typeface="Arial" panose="020B0604020202020204" pitchFamily="34" charset="0"/>
                <a:ea typeface="+mn-ea"/>
                <a:cs typeface="Noto Sans"/>
              </a:rPr>
              <a:t>83%</a:t>
            </a:r>
            <a:r>
              <a:rPr kumimoji="0" lang="en-US" sz="1800" b="0" i="0" u="none" strike="noStrike" kern="1200" cap="none" spc="0" normalizeH="0" baseline="0" noProof="0">
                <a:ln>
                  <a:noFill/>
                </a:ln>
                <a:solidFill>
                  <a:srgbClr val="E21860"/>
                </a:solidFill>
                <a:effectLst/>
                <a:uLnTx/>
                <a:uFillTx/>
                <a:latin typeface="Arial" panose="020B0604020202020204" pitchFamily="34" charset="0"/>
                <a:ea typeface="+mn-ea"/>
                <a:cs typeface="Noto Sans"/>
              </a:rPr>
              <a:t> </a:t>
            </a:r>
          </a:p>
        </p:txBody>
      </p:sp>
      <p:sp>
        <p:nvSpPr>
          <p:cNvPr id="75" name="TextBox 74">
            <a:extLst>
              <a:ext uri="{FF2B5EF4-FFF2-40B4-BE49-F238E27FC236}">
                <a16:creationId xmlns:a16="http://schemas.microsoft.com/office/drawing/2014/main" id="{55B1FC42-DC66-343D-8CB7-CE280EFF28A1}"/>
              </a:ext>
            </a:extLst>
          </p:cNvPr>
          <p:cNvSpPr txBox="1"/>
          <p:nvPr/>
        </p:nvSpPr>
        <p:spPr>
          <a:xfrm>
            <a:off x="7121929"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658A6"/>
                </a:solidFill>
                <a:effectLst/>
                <a:uLnTx/>
                <a:uFillTx/>
                <a:latin typeface="Arial" panose="020B0604020202020204" pitchFamily="34" charset="0"/>
                <a:ea typeface="+mn-ea"/>
                <a:cs typeface="Noto Sans"/>
              </a:rPr>
              <a:t>43%</a:t>
            </a:r>
            <a:r>
              <a:rPr kumimoji="0" lang="en-US" sz="1800" b="0" i="0" u="none" strike="noStrike" kern="1200" cap="none" spc="0" normalizeH="0" baseline="0" noProof="0">
                <a:ln>
                  <a:noFill/>
                </a:ln>
                <a:solidFill>
                  <a:srgbClr val="6658A6"/>
                </a:solidFill>
                <a:effectLst/>
                <a:uLnTx/>
                <a:uFillTx/>
                <a:latin typeface="Arial" panose="020B0604020202020204" pitchFamily="34" charset="0"/>
                <a:ea typeface="+mn-ea"/>
                <a:cs typeface="Noto Sans"/>
              </a:rPr>
              <a:t> </a:t>
            </a:r>
          </a:p>
        </p:txBody>
      </p:sp>
      <p:sp>
        <p:nvSpPr>
          <p:cNvPr id="78" name="TextBox 77">
            <a:extLst>
              <a:ext uri="{FF2B5EF4-FFF2-40B4-BE49-F238E27FC236}">
                <a16:creationId xmlns:a16="http://schemas.microsoft.com/office/drawing/2014/main" id="{91BF7878-506B-CD70-5CCC-CFAE024A043F}"/>
              </a:ext>
            </a:extLst>
          </p:cNvPr>
          <p:cNvSpPr txBox="1"/>
          <p:nvPr/>
        </p:nvSpPr>
        <p:spPr>
          <a:xfrm>
            <a:off x="8598554"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9B445"/>
                </a:solidFill>
                <a:effectLst/>
                <a:uLnTx/>
                <a:uFillTx/>
                <a:latin typeface="Arial" panose="020B0604020202020204" pitchFamily="34" charset="0"/>
                <a:ea typeface="+mn-ea"/>
                <a:cs typeface="Noto Sans"/>
              </a:rPr>
              <a:t>60%</a:t>
            </a:r>
            <a:r>
              <a:rPr kumimoji="0" lang="en-US" sz="1800" b="0" i="0" u="none" strike="noStrike" kern="1200" cap="none" spc="0" normalizeH="0" baseline="0" noProof="0">
                <a:ln>
                  <a:noFill/>
                </a:ln>
                <a:solidFill>
                  <a:srgbClr val="69B445"/>
                </a:solidFill>
                <a:effectLst/>
                <a:uLnTx/>
                <a:uFillTx/>
                <a:latin typeface="Arial" panose="020B0604020202020204" pitchFamily="34" charset="0"/>
                <a:ea typeface="+mn-ea"/>
                <a:cs typeface="Noto Sans"/>
              </a:rPr>
              <a:t> </a:t>
            </a:r>
          </a:p>
        </p:txBody>
      </p:sp>
      <p:sp>
        <p:nvSpPr>
          <p:cNvPr id="81" name="TextBox 80">
            <a:extLst>
              <a:ext uri="{FF2B5EF4-FFF2-40B4-BE49-F238E27FC236}">
                <a16:creationId xmlns:a16="http://schemas.microsoft.com/office/drawing/2014/main" id="{656216BB-DB18-519D-AA9C-A3F10BA6B542}"/>
              </a:ext>
            </a:extLst>
          </p:cNvPr>
          <p:cNvSpPr txBox="1"/>
          <p:nvPr/>
        </p:nvSpPr>
        <p:spPr>
          <a:xfrm>
            <a:off x="10162484" y="4885482"/>
            <a:ext cx="12756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21860"/>
                </a:solidFill>
                <a:effectLst/>
                <a:uLnTx/>
                <a:uFillTx/>
                <a:latin typeface="Arial" panose="020B0604020202020204" pitchFamily="34" charset="0"/>
                <a:ea typeface="+mn-ea"/>
                <a:cs typeface="Noto Sans"/>
              </a:rPr>
              <a:t>73%</a:t>
            </a:r>
            <a:r>
              <a:rPr kumimoji="0" lang="en-US" sz="1800" b="0" i="0" u="none" strike="noStrike" kern="1200" cap="none" spc="0" normalizeH="0" baseline="0" noProof="0">
                <a:ln>
                  <a:noFill/>
                </a:ln>
                <a:solidFill>
                  <a:srgbClr val="E21860"/>
                </a:solidFill>
                <a:effectLst/>
                <a:uLnTx/>
                <a:uFillTx/>
                <a:latin typeface="Arial" panose="020B0604020202020204" pitchFamily="34" charset="0"/>
                <a:ea typeface="+mn-ea"/>
                <a:cs typeface="Noto Sans"/>
              </a:rPr>
              <a:t> </a:t>
            </a:r>
          </a:p>
        </p:txBody>
      </p:sp>
      <p:sp>
        <p:nvSpPr>
          <p:cNvPr id="85" name="TextBox 84">
            <a:extLst>
              <a:ext uri="{FF2B5EF4-FFF2-40B4-BE49-F238E27FC236}">
                <a16:creationId xmlns:a16="http://schemas.microsoft.com/office/drawing/2014/main" id="{15D7B7F4-744C-5DEA-E0E6-BB2CE71A3533}"/>
              </a:ext>
            </a:extLst>
          </p:cNvPr>
          <p:cNvSpPr txBox="1"/>
          <p:nvPr/>
        </p:nvSpPr>
        <p:spPr>
          <a:xfrm>
            <a:off x="18559" y="4931649"/>
            <a:ext cx="17835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Noto Sans"/>
              </a:rPr>
              <a:t>Last event resolved </a:t>
            </a:r>
          </a:p>
        </p:txBody>
      </p:sp>
      <p:sp>
        <p:nvSpPr>
          <p:cNvPr id="88" name="TextBox 87">
            <a:extLst>
              <a:ext uri="{FF2B5EF4-FFF2-40B4-BE49-F238E27FC236}">
                <a16:creationId xmlns:a16="http://schemas.microsoft.com/office/drawing/2014/main" id="{90632E28-9B3A-3BEF-3A91-A30127B765AF}"/>
              </a:ext>
            </a:extLst>
          </p:cNvPr>
          <p:cNvSpPr txBox="1"/>
          <p:nvPr/>
        </p:nvSpPr>
        <p:spPr>
          <a:xfrm>
            <a:off x="284990" y="6283589"/>
            <a:ext cx="8702010"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F36633"/>
              </a:buClr>
              <a:buSzPct val="110000"/>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Noto Sans"/>
              </a:rPr>
              <a:t>BCVA, best-corrected visual acuity; belamaf, belantamab mafodotin; BVd, belantamab mafodotin, bortezomib, and dexamethasone; OEF, ocular exam finding. </a:t>
            </a:r>
          </a:p>
          <a:p>
            <a:pPr marL="0" marR="0" lvl="0" indent="0" algn="l" defTabSz="1219170" rtl="0" eaLnBrk="1" fontAlgn="auto" latinLnBrk="0" hangingPunct="1">
              <a:lnSpc>
                <a:spcPct val="100000"/>
              </a:lnSpc>
              <a:spcBef>
                <a:spcPts val="0"/>
              </a:spcBef>
              <a:spcAft>
                <a:spcPts val="0"/>
              </a:spcAft>
              <a:buClr>
                <a:srgbClr val="F36633"/>
              </a:buClr>
              <a:buSzPct val="110000"/>
              <a:buFontTx/>
              <a:buNone/>
              <a:tabLst/>
              <a:defRPr/>
            </a:pPr>
            <a:r>
              <a:rPr kumimoji="0" lang="en-US" sz="900" b="0" i="0" u="none" strike="noStrike" kern="1200" cap="none" spc="0" normalizeH="0" baseline="30000" noProof="0" dirty="0">
                <a:ln>
                  <a:noFill/>
                </a:ln>
                <a:solidFill>
                  <a:srgbClr val="000000"/>
                </a:solidFill>
                <a:effectLst/>
                <a:uLnTx/>
                <a:uFillTx/>
                <a:latin typeface="Arial"/>
                <a:ea typeface="+mn-ea"/>
                <a:cs typeface="Noto Sans"/>
              </a:rPr>
              <a:t>a</a:t>
            </a:r>
            <a:r>
              <a:rPr kumimoji="0" lang="en-US" sz="900" b="0" i="0" u="none" strike="noStrike" kern="1200" cap="none" spc="0" normalizeH="0" baseline="0" noProof="0" dirty="0">
                <a:ln>
                  <a:noFill/>
                </a:ln>
                <a:solidFill>
                  <a:srgbClr val="000000"/>
                </a:solidFill>
                <a:effectLst/>
                <a:uLnTx/>
                <a:uFillTx/>
                <a:latin typeface="Arial"/>
                <a:ea typeface="+mn-ea"/>
                <a:cs typeface="Noto Sans"/>
              </a:rPr>
              <a:t> Post hoc analyses.</a:t>
            </a:r>
          </a:p>
        </p:txBody>
      </p:sp>
      <p:sp>
        <p:nvSpPr>
          <p:cNvPr id="5" name="TextBox 4">
            <a:extLst>
              <a:ext uri="{FF2B5EF4-FFF2-40B4-BE49-F238E27FC236}">
                <a16:creationId xmlns:a16="http://schemas.microsoft.com/office/drawing/2014/main" id="{DD222475-04E2-D6BE-8419-25099AA1CA84}"/>
              </a:ext>
            </a:extLst>
          </p:cNvPr>
          <p:cNvSpPr txBox="1"/>
          <p:nvPr/>
        </p:nvSpPr>
        <p:spPr>
          <a:xfrm>
            <a:off x="3048000" y="850488"/>
            <a:ext cx="6096000" cy="400110"/>
          </a:xfrm>
          <a:prstGeom prst="rect">
            <a:avLst/>
          </a:prstGeom>
          <a:noFill/>
        </p:spPr>
        <p:txBody>
          <a:bodyPr wrap="square">
            <a:spAutoFit/>
          </a:bodyPr>
          <a:lstStyle/>
          <a:p>
            <a:pPr marL="0" marR="0" lvl="0" indent="0" algn="ctr" defTabSz="1049789" rtl="0" eaLnBrk="1" fontAlgn="auto" latinLnBrk="0" hangingPunct="1">
              <a:lnSpc>
                <a:spcPct val="100000"/>
              </a:lnSpc>
              <a:spcBef>
                <a:spcPts val="0"/>
              </a:spcBef>
              <a:spcAft>
                <a:spcPts val="443"/>
              </a:spcAft>
              <a:buClr>
                <a:srgbClr val="244EA2"/>
              </a:buClr>
              <a:buSzTx/>
              <a:buFontTx/>
              <a:buNone/>
              <a:tabLst/>
              <a:defRPr/>
            </a:pPr>
            <a:r>
              <a:rPr kumimoji="0" lang="en-GB" sz="2000" b="1" i="0" u="none" strike="noStrike" kern="1200" cap="none" spc="0" normalizeH="0" baseline="0" noProof="0" dirty="0">
                <a:ln>
                  <a:noFill/>
                </a:ln>
                <a:solidFill>
                  <a:srgbClr val="F36633"/>
                </a:solidFill>
                <a:effectLst/>
                <a:uLnTx/>
                <a:uFillTx/>
                <a:latin typeface="Arial"/>
                <a:ea typeface="+mn-ea"/>
                <a:cs typeface="Noto Sans"/>
              </a:rPr>
              <a:t>Incidence and onset of events</a:t>
            </a:r>
          </a:p>
        </p:txBody>
      </p:sp>
      <p:sp>
        <p:nvSpPr>
          <p:cNvPr id="30" name="Rectangle: Rounded Corners 29">
            <a:extLst>
              <a:ext uri="{FF2B5EF4-FFF2-40B4-BE49-F238E27FC236}">
                <a16:creationId xmlns:a16="http://schemas.microsoft.com/office/drawing/2014/main" id="{7FE6A629-ED1D-ED06-E8EA-2A40E2052400}"/>
              </a:ext>
            </a:extLst>
          </p:cNvPr>
          <p:cNvSpPr/>
          <p:nvPr/>
        </p:nvSpPr>
        <p:spPr bwMode="auto">
          <a:xfrm>
            <a:off x="673768" y="5600873"/>
            <a:ext cx="10960431" cy="672429"/>
          </a:xfrm>
          <a:prstGeom prst="round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85750" marR="0" lvl="0" indent="-285750" algn="ctr" defTabSz="91440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Arial"/>
                <a:ea typeface="+mn-ea"/>
                <a:cs typeface="Noto Sans"/>
              </a:rPr>
              <a:t>Grade ≥2 OEFs had a higher incidence and earlier median time to onset than vision changes</a:t>
            </a:r>
          </a:p>
        </p:txBody>
      </p:sp>
    </p:spTree>
    <p:extLst>
      <p:ext uri="{BB962C8B-B14F-4D97-AF65-F5344CB8AC3E}">
        <p14:creationId xmlns:p14="http://schemas.microsoft.com/office/powerpoint/2010/main" val="132609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35783-6442-90E5-AAE7-BE2B49CDE663}"/>
            </a:ext>
          </a:extLst>
        </p:cNvPr>
        <p:cNvGrpSpPr/>
        <p:nvPr/>
      </p:nvGrpSpPr>
      <p:grpSpPr>
        <a:xfrm>
          <a:off x="0" y="0"/>
          <a:ext cx="0" cy="0"/>
          <a:chOff x="0" y="0"/>
          <a:chExt cx="0" cy="0"/>
        </a:xfrm>
      </p:grpSpPr>
      <p:graphicFrame>
        <p:nvGraphicFramePr>
          <p:cNvPr id="58" name="Chart 57">
            <a:extLst>
              <a:ext uri="{FF2B5EF4-FFF2-40B4-BE49-F238E27FC236}">
                <a16:creationId xmlns:a16="http://schemas.microsoft.com/office/drawing/2014/main" id="{7791D5F7-547C-5E22-31B0-043ABDFE7AB9}"/>
              </a:ext>
            </a:extLst>
          </p:cNvPr>
          <p:cNvGraphicFramePr/>
          <p:nvPr/>
        </p:nvGraphicFramePr>
        <p:xfrm>
          <a:off x="9237101" y="2051817"/>
          <a:ext cx="2859577" cy="18556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7" name="Chart 56">
            <a:extLst>
              <a:ext uri="{FF2B5EF4-FFF2-40B4-BE49-F238E27FC236}">
                <a16:creationId xmlns:a16="http://schemas.microsoft.com/office/drawing/2014/main" id="{74881C48-710C-1D97-669F-7A1C0C166C78}"/>
              </a:ext>
            </a:extLst>
          </p:cNvPr>
          <p:cNvGraphicFramePr/>
          <p:nvPr/>
        </p:nvGraphicFramePr>
        <p:xfrm>
          <a:off x="7691027" y="2048618"/>
          <a:ext cx="2859577" cy="18556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6" name="Chart 55">
            <a:extLst>
              <a:ext uri="{FF2B5EF4-FFF2-40B4-BE49-F238E27FC236}">
                <a16:creationId xmlns:a16="http://schemas.microsoft.com/office/drawing/2014/main" id="{9E3F0834-687A-5F50-98ED-790F4E55534F}"/>
              </a:ext>
            </a:extLst>
          </p:cNvPr>
          <p:cNvGraphicFramePr/>
          <p:nvPr/>
        </p:nvGraphicFramePr>
        <p:xfrm>
          <a:off x="6194137" y="2048618"/>
          <a:ext cx="2859577" cy="18556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5" name="Chart 54">
            <a:extLst>
              <a:ext uri="{FF2B5EF4-FFF2-40B4-BE49-F238E27FC236}">
                <a16:creationId xmlns:a16="http://schemas.microsoft.com/office/drawing/2014/main" id="{3F87C2AB-36B2-859C-8527-E5B5ABED695A}"/>
              </a:ext>
            </a:extLst>
          </p:cNvPr>
          <p:cNvGraphicFramePr/>
          <p:nvPr/>
        </p:nvGraphicFramePr>
        <p:xfrm>
          <a:off x="4081011" y="2068125"/>
          <a:ext cx="2859577" cy="18556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Chart 53">
            <a:extLst>
              <a:ext uri="{FF2B5EF4-FFF2-40B4-BE49-F238E27FC236}">
                <a16:creationId xmlns:a16="http://schemas.microsoft.com/office/drawing/2014/main" id="{492DC082-8901-B7F4-D035-5BE08F4C7B33}"/>
              </a:ext>
            </a:extLst>
          </p:cNvPr>
          <p:cNvGraphicFramePr/>
          <p:nvPr/>
        </p:nvGraphicFramePr>
        <p:xfrm>
          <a:off x="2532995" y="2068126"/>
          <a:ext cx="2859577" cy="1855613"/>
        </p:xfrm>
        <a:graphic>
          <a:graphicData uri="http://schemas.openxmlformats.org/drawingml/2006/chart">
            <c:chart xmlns:c="http://schemas.openxmlformats.org/drawingml/2006/chart" xmlns:r="http://schemas.openxmlformats.org/officeDocument/2006/relationships" r:id="rId7"/>
          </a:graphicData>
        </a:graphic>
      </p:graphicFrame>
      <p:sp>
        <p:nvSpPr>
          <p:cNvPr id="6" name="Title 5">
            <a:extLst>
              <a:ext uri="{FF2B5EF4-FFF2-40B4-BE49-F238E27FC236}">
                <a16:creationId xmlns:a16="http://schemas.microsoft.com/office/drawing/2014/main" id="{5BEBEE8C-ECD0-FE64-3AB9-9750D58706DC}"/>
              </a:ext>
            </a:extLst>
          </p:cNvPr>
          <p:cNvSpPr>
            <a:spLocks noGrp="1"/>
          </p:cNvSpPr>
          <p:nvPr>
            <p:ph type="title"/>
          </p:nvPr>
        </p:nvSpPr>
        <p:spPr/>
        <p:txBody>
          <a:bodyPr>
            <a:normAutofit/>
          </a:bodyPr>
          <a:lstStyle/>
          <a:p>
            <a:r>
              <a:rPr lang="en-GB" dirty="0">
                <a:solidFill>
                  <a:srgbClr val="F36633"/>
                </a:solidFill>
              </a:rPr>
              <a:t>Ocular Events Were Reversible in the Majority of Patients </a:t>
            </a:r>
            <a:endParaRPr lang="en-GB" dirty="0"/>
          </a:p>
        </p:txBody>
      </p:sp>
      <p:sp>
        <p:nvSpPr>
          <p:cNvPr id="24" name="Rectangle: Rounded Corners 23">
            <a:extLst>
              <a:ext uri="{FF2B5EF4-FFF2-40B4-BE49-F238E27FC236}">
                <a16:creationId xmlns:a16="http://schemas.microsoft.com/office/drawing/2014/main" id="{6F5EFBE7-BCC2-98F2-C4D6-96E2546CEE7D}"/>
              </a:ext>
            </a:extLst>
          </p:cNvPr>
          <p:cNvSpPr/>
          <p:nvPr/>
        </p:nvSpPr>
        <p:spPr>
          <a:xfrm>
            <a:off x="1944055" y="1834317"/>
            <a:ext cx="1179728" cy="444505"/>
          </a:xfrm>
          <a:prstGeom prst="roundRect">
            <a:avLst>
              <a:gd name="adj" fmla="val 7162"/>
            </a:avLst>
          </a:prstGeom>
          <a:solidFill>
            <a:srgbClr val="6658A6"/>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OEF </a:t>
            </a:r>
          </a:p>
        </p:txBody>
      </p:sp>
      <p:sp>
        <p:nvSpPr>
          <p:cNvPr id="25" name="Rectangle: Rounded Corners 24">
            <a:extLst>
              <a:ext uri="{FF2B5EF4-FFF2-40B4-BE49-F238E27FC236}">
                <a16:creationId xmlns:a16="http://schemas.microsoft.com/office/drawing/2014/main" id="{BF6CC855-4B5F-4F0E-F53F-A582A8229735}"/>
              </a:ext>
            </a:extLst>
          </p:cNvPr>
          <p:cNvSpPr/>
          <p:nvPr/>
        </p:nvSpPr>
        <p:spPr>
          <a:xfrm>
            <a:off x="3503632" y="1834317"/>
            <a:ext cx="1179728" cy="444505"/>
          </a:xfrm>
          <a:prstGeom prst="roundRect">
            <a:avLst>
              <a:gd name="adj" fmla="val 7162"/>
            </a:avLst>
          </a:prstGeom>
          <a:solidFill>
            <a:srgbClr val="69B445"/>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Unilateral BCVA</a:t>
            </a:r>
          </a:p>
        </p:txBody>
      </p:sp>
      <p:sp>
        <p:nvSpPr>
          <p:cNvPr id="26" name="Rectangle: Rounded Corners 25">
            <a:extLst>
              <a:ext uri="{FF2B5EF4-FFF2-40B4-BE49-F238E27FC236}">
                <a16:creationId xmlns:a16="http://schemas.microsoft.com/office/drawing/2014/main" id="{4CD65468-7D98-F577-7EE4-13742675C116}"/>
              </a:ext>
            </a:extLst>
          </p:cNvPr>
          <p:cNvSpPr/>
          <p:nvPr/>
        </p:nvSpPr>
        <p:spPr>
          <a:xfrm>
            <a:off x="5064051" y="1834317"/>
            <a:ext cx="1179728" cy="444505"/>
          </a:xfrm>
          <a:prstGeom prst="roundRect">
            <a:avLst>
              <a:gd name="adj" fmla="val 7162"/>
            </a:avLst>
          </a:prstGeom>
          <a:solidFill>
            <a:srgbClr val="E21860"/>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Bilateral BCVA</a:t>
            </a:r>
          </a:p>
        </p:txBody>
      </p:sp>
      <p:sp>
        <p:nvSpPr>
          <p:cNvPr id="27" name="Rectangle: Rounded Corners 26">
            <a:extLst>
              <a:ext uri="{FF2B5EF4-FFF2-40B4-BE49-F238E27FC236}">
                <a16:creationId xmlns:a16="http://schemas.microsoft.com/office/drawing/2014/main" id="{DBE618B5-FBD1-F412-2B35-A2035D1CD02B}"/>
              </a:ext>
            </a:extLst>
          </p:cNvPr>
          <p:cNvSpPr/>
          <p:nvPr/>
        </p:nvSpPr>
        <p:spPr>
          <a:xfrm>
            <a:off x="7138963" y="1878024"/>
            <a:ext cx="1179728" cy="444505"/>
          </a:xfrm>
          <a:prstGeom prst="roundRect">
            <a:avLst>
              <a:gd name="adj" fmla="val 7162"/>
            </a:avLst>
          </a:prstGeom>
          <a:solidFill>
            <a:srgbClr val="6658A6"/>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OEF </a:t>
            </a:r>
          </a:p>
        </p:txBody>
      </p:sp>
      <p:sp>
        <p:nvSpPr>
          <p:cNvPr id="28" name="Rectangle: Rounded Corners 27">
            <a:extLst>
              <a:ext uri="{FF2B5EF4-FFF2-40B4-BE49-F238E27FC236}">
                <a16:creationId xmlns:a16="http://schemas.microsoft.com/office/drawing/2014/main" id="{11F785A4-712B-D56A-AB37-B64237B6964A}"/>
              </a:ext>
            </a:extLst>
          </p:cNvPr>
          <p:cNvSpPr/>
          <p:nvPr/>
        </p:nvSpPr>
        <p:spPr>
          <a:xfrm>
            <a:off x="8650412" y="1878024"/>
            <a:ext cx="1179728" cy="444505"/>
          </a:xfrm>
          <a:prstGeom prst="roundRect">
            <a:avLst>
              <a:gd name="adj" fmla="val 7162"/>
            </a:avLst>
          </a:prstGeom>
          <a:solidFill>
            <a:srgbClr val="69B445"/>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Unilateral BCVA</a:t>
            </a:r>
          </a:p>
        </p:txBody>
      </p:sp>
      <p:sp>
        <p:nvSpPr>
          <p:cNvPr id="29" name="Rectangle: Rounded Corners 28">
            <a:extLst>
              <a:ext uri="{FF2B5EF4-FFF2-40B4-BE49-F238E27FC236}">
                <a16:creationId xmlns:a16="http://schemas.microsoft.com/office/drawing/2014/main" id="{A489FFB4-C41F-4CFE-8BDE-D662F83E34BD}"/>
              </a:ext>
            </a:extLst>
          </p:cNvPr>
          <p:cNvSpPr/>
          <p:nvPr/>
        </p:nvSpPr>
        <p:spPr>
          <a:xfrm>
            <a:off x="10174736" y="1878024"/>
            <a:ext cx="1179728" cy="444505"/>
          </a:xfrm>
          <a:prstGeom prst="roundRect">
            <a:avLst>
              <a:gd name="adj" fmla="val 7162"/>
            </a:avLst>
          </a:prstGeom>
          <a:solidFill>
            <a:srgbClr val="E21860"/>
          </a:solidFill>
          <a:ln w="3175" cap="flat" cmpd="sng" algn="ctr">
            <a:solidFill>
              <a:srgbClr val="D0CEC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Noto Sans"/>
              </a:rPr>
              <a:t>Bilateral BCVA</a:t>
            </a:r>
          </a:p>
        </p:txBody>
      </p:sp>
      <p:sp>
        <p:nvSpPr>
          <p:cNvPr id="31" name="TextBox 30">
            <a:extLst>
              <a:ext uri="{FF2B5EF4-FFF2-40B4-BE49-F238E27FC236}">
                <a16:creationId xmlns:a16="http://schemas.microsoft.com/office/drawing/2014/main" id="{DBF536EE-D31D-B1DB-E457-8D5FE256474C}"/>
              </a:ext>
            </a:extLst>
          </p:cNvPr>
          <p:cNvSpPr txBox="1"/>
          <p:nvPr/>
        </p:nvSpPr>
        <p:spPr>
          <a:xfrm>
            <a:off x="1419225" y="1293148"/>
            <a:ext cx="5502950" cy="492443"/>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Noto Sans"/>
              </a:rPr>
              <a:t>DREAMM-7 (BVd, N=242)</a:t>
            </a:r>
          </a:p>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Noto Sans"/>
              </a:rPr>
              <a:t>Data cutoff: October 2, 2023 </a:t>
            </a:r>
          </a:p>
        </p:txBody>
      </p:sp>
      <p:sp>
        <p:nvSpPr>
          <p:cNvPr id="32" name="TextBox 31">
            <a:extLst>
              <a:ext uri="{FF2B5EF4-FFF2-40B4-BE49-F238E27FC236}">
                <a16:creationId xmlns:a16="http://schemas.microsoft.com/office/drawing/2014/main" id="{6CFBDF0E-40E0-6B59-8FD8-E991636B63D4}"/>
              </a:ext>
            </a:extLst>
          </p:cNvPr>
          <p:cNvSpPr txBox="1"/>
          <p:nvPr/>
        </p:nvSpPr>
        <p:spPr>
          <a:xfrm>
            <a:off x="6715397" y="1293148"/>
            <a:ext cx="5352698" cy="492443"/>
          </a:xfrm>
          <a:prstGeom prst="rect">
            <a:avLst/>
          </a:prstGeom>
          <a:noFill/>
        </p:spPr>
        <p:txBody>
          <a:bodyPr wrap="square">
            <a:spAutoFit/>
          </a:bodyPr>
          <a:lstStyle/>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Noto Sans"/>
              </a:rPr>
              <a:t>DREAMM-8 (BVd, N=150)</a:t>
            </a:r>
          </a:p>
          <a:p>
            <a:pPr marL="0" marR="0" lvl="0" indent="0" algn="ctr" defTabSz="2323693" rtl="0" eaLnBrk="1" fontAlgn="auto" latinLnBrk="0" hangingPunct="1">
              <a:lnSpc>
                <a:spcPct val="100000"/>
              </a:lnSpc>
              <a:spcBef>
                <a:spcPts val="0"/>
              </a:spcBef>
              <a:spcAft>
                <a:spcPts val="0"/>
              </a:spcAft>
              <a:buClr>
                <a:srgbClr val="F36633"/>
              </a:buClr>
              <a:buSzPct val="110000"/>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Noto Sans"/>
              </a:rPr>
              <a:t>Data cutoff: January 29, 2024</a:t>
            </a:r>
          </a:p>
        </p:txBody>
      </p:sp>
      <p:sp>
        <p:nvSpPr>
          <p:cNvPr id="75" name="TextBox 74">
            <a:extLst>
              <a:ext uri="{FF2B5EF4-FFF2-40B4-BE49-F238E27FC236}">
                <a16:creationId xmlns:a16="http://schemas.microsoft.com/office/drawing/2014/main" id="{485A5BEF-0715-69D1-C29F-5F6FE72FD2DD}"/>
              </a:ext>
            </a:extLst>
          </p:cNvPr>
          <p:cNvSpPr txBox="1"/>
          <p:nvPr/>
        </p:nvSpPr>
        <p:spPr>
          <a:xfrm>
            <a:off x="283280" y="6288351"/>
            <a:ext cx="10277371"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F36633"/>
              </a:buClr>
              <a:buSzPct val="110000"/>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Noto Sans"/>
              </a:rPr>
              <a:t>BCVA, best-corrected visual acuity; BVd, belantamab mafodotin, bortezomib, and dexamethasone; NA, not applicable; OEF, ocular exam finding. </a:t>
            </a:r>
            <a:endParaRPr kumimoji="0" lang="en-US" sz="900" b="0" i="0" u="none" strike="noStrike" kern="1200" cap="none" spc="0" normalizeH="0" baseline="30000" noProof="0" dirty="0">
              <a:ln>
                <a:noFill/>
              </a:ln>
              <a:solidFill>
                <a:srgbClr val="000000"/>
              </a:solidFill>
              <a:effectLst/>
              <a:uLnTx/>
              <a:uFillTx/>
              <a:latin typeface="Arial"/>
              <a:ea typeface="+mn-ea"/>
              <a:cs typeface="Noto Sans"/>
            </a:endParaRPr>
          </a:p>
          <a:p>
            <a:pPr marL="0" marR="0" lvl="0" indent="0" algn="l" defTabSz="1219170" rtl="0" eaLnBrk="1" fontAlgn="auto" latinLnBrk="0" hangingPunct="1">
              <a:lnSpc>
                <a:spcPct val="100000"/>
              </a:lnSpc>
              <a:spcBef>
                <a:spcPts val="0"/>
              </a:spcBef>
              <a:spcAft>
                <a:spcPts val="0"/>
              </a:spcAft>
              <a:buClr>
                <a:srgbClr val="F36633"/>
              </a:buClr>
              <a:buSzPct val="110000"/>
              <a:buFontTx/>
              <a:buNone/>
              <a:tabLst/>
              <a:defRPr/>
            </a:pPr>
            <a:r>
              <a:rPr kumimoji="0" lang="en-US" sz="900" b="0" i="0" u="none" strike="noStrike" kern="1200" cap="none" spc="0" normalizeH="0" baseline="30000" noProof="0" dirty="0">
                <a:ln>
                  <a:noFill/>
                </a:ln>
                <a:solidFill>
                  <a:srgbClr val="000000"/>
                </a:solidFill>
                <a:effectLst/>
                <a:uLnTx/>
                <a:uFillTx/>
                <a:latin typeface="Arial"/>
                <a:ea typeface="+mn-ea"/>
                <a:cs typeface="Noto Sans"/>
              </a:rPr>
              <a:t>a</a:t>
            </a:r>
            <a:r>
              <a:rPr kumimoji="0" lang="en-US" sz="900" b="0" i="0" u="none" strike="noStrike" kern="1200" cap="none" spc="0" normalizeH="0" baseline="0" noProof="0" dirty="0">
                <a:ln>
                  <a:noFill/>
                </a:ln>
                <a:solidFill>
                  <a:srgbClr val="000000"/>
                </a:solidFill>
                <a:effectLst/>
                <a:uLnTx/>
                <a:uFillTx/>
                <a:latin typeface="Arial"/>
                <a:ea typeface="+mn-ea"/>
                <a:cs typeface="Noto Sans"/>
              </a:rPr>
              <a:t> Post hoc analysis. </a:t>
            </a:r>
            <a:r>
              <a:rPr kumimoji="0" lang="en-US" sz="900" b="0" i="0" u="none" strike="noStrike" kern="1200" cap="none" spc="0" normalizeH="0" baseline="30000" noProof="0" dirty="0">
                <a:ln>
                  <a:noFill/>
                </a:ln>
                <a:solidFill>
                  <a:srgbClr val="000000"/>
                </a:solidFill>
                <a:effectLst/>
                <a:uLnTx/>
                <a:uFillTx/>
                <a:latin typeface="Arial"/>
                <a:ea typeface="+mn-ea"/>
                <a:cs typeface="Noto Sans"/>
              </a:rPr>
              <a:t>b</a:t>
            </a:r>
            <a:r>
              <a:rPr kumimoji="0" lang="en-US" sz="900" b="0" i="0" u="none" strike="noStrike" kern="1200" cap="none" spc="0" normalizeH="0" baseline="0" noProof="0" dirty="0">
                <a:ln>
                  <a:noFill/>
                </a:ln>
                <a:solidFill>
                  <a:srgbClr val="000000"/>
                </a:solidFill>
                <a:effectLst/>
                <a:uLnTx/>
                <a:uFillTx/>
                <a:latin typeface="Arial"/>
                <a:ea typeface="+mn-ea"/>
                <a:cs typeface="Noto Sans"/>
              </a:rPr>
              <a:t> For patients with baseline 20/50 or worse, resolution must additionally be better than 20/50. </a:t>
            </a:r>
            <a:r>
              <a:rPr kumimoji="0" lang="en-US" sz="900" b="0" i="0" u="none" strike="noStrike" kern="1200" cap="none" spc="0" normalizeH="0" baseline="30000" noProof="0" dirty="0">
                <a:ln>
                  <a:noFill/>
                </a:ln>
                <a:solidFill>
                  <a:srgbClr val="000000"/>
                </a:solidFill>
                <a:effectLst/>
                <a:uLnTx/>
                <a:uFillTx/>
                <a:latin typeface="Arial"/>
                <a:ea typeface="+mn-ea"/>
                <a:cs typeface="Noto Sans"/>
              </a:rPr>
              <a:t>c</a:t>
            </a:r>
            <a:r>
              <a:rPr kumimoji="0" lang="en-US" sz="900" b="0" i="0" u="none" strike="noStrike" kern="1200" cap="none" spc="0" normalizeH="0" baseline="0" noProof="0" dirty="0">
                <a:ln>
                  <a:noFill/>
                </a:ln>
                <a:solidFill>
                  <a:srgbClr val="000000"/>
                </a:solidFill>
                <a:effectLst/>
                <a:uLnTx/>
                <a:uFillTx/>
                <a:latin typeface="Arial"/>
                <a:ea typeface="+mn-ea"/>
                <a:cs typeface="Noto Sans"/>
              </a:rPr>
              <a:t> Only patients with baseline visual acuity better than 20/50 in ≥1 eye are included.</a:t>
            </a:r>
            <a:endParaRPr kumimoji="0" lang="da-DK" sz="900" b="0" i="0" u="none" strike="noStrike" kern="1200" cap="none" spc="0" normalizeH="0" baseline="0" noProof="0" dirty="0">
              <a:ln>
                <a:noFill/>
              </a:ln>
              <a:solidFill>
                <a:srgbClr val="000000"/>
              </a:solidFill>
              <a:effectLst/>
              <a:uLnTx/>
              <a:uFillTx/>
              <a:latin typeface="Arial"/>
              <a:ea typeface="+mn-ea"/>
              <a:cs typeface="Noto Sans"/>
            </a:endParaRPr>
          </a:p>
        </p:txBody>
      </p:sp>
      <p:sp>
        <p:nvSpPr>
          <p:cNvPr id="2" name="TextBox 1">
            <a:extLst>
              <a:ext uri="{FF2B5EF4-FFF2-40B4-BE49-F238E27FC236}">
                <a16:creationId xmlns:a16="http://schemas.microsoft.com/office/drawing/2014/main" id="{7C6E0AAF-A422-E68D-4FAC-DC62D6838BAC}"/>
              </a:ext>
            </a:extLst>
          </p:cNvPr>
          <p:cNvSpPr txBox="1"/>
          <p:nvPr/>
        </p:nvSpPr>
        <p:spPr>
          <a:xfrm>
            <a:off x="-170061" y="4898181"/>
            <a:ext cx="2011853" cy="3461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Noto Sans"/>
              </a:rPr>
              <a:t>Time to improvement, median (range) </a:t>
            </a:r>
          </a:p>
        </p:txBody>
      </p:sp>
      <p:sp>
        <p:nvSpPr>
          <p:cNvPr id="3" name="TextBox 2">
            <a:extLst>
              <a:ext uri="{FF2B5EF4-FFF2-40B4-BE49-F238E27FC236}">
                <a16:creationId xmlns:a16="http://schemas.microsoft.com/office/drawing/2014/main" id="{E231BCA3-0344-56D2-DA84-FBE8E8EBEC45}"/>
              </a:ext>
            </a:extLst>
          </p:cNvPr>
          <p:cNvSpPr txBox="1"/>
          <p:nvPr/>
        </p:nvSpPr>
        <p:spPr>
          <a:xfrm>
            <a:off x="2683981" y="4778875"/>
            <a:ext cx="27296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3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(0.4-75)</a:t>
            </a:r>
          </a:p>
        </p:txBody>
      </p:sp>
      <p:sp>
        <p:nvSpPr>
          <p:cNvPr id="5" name="TextBox 4">
            <a:extLst>
              <a:ext uri="{FF2B5EF4-FFF2-40B4-BE49-F238E27FC236}">
                <a16:creationId xmlns:a16="http://schemas.microsoft.com/office/drawing/2014/main" id="{BDB62B8A-4114-E42F-2DB7-CFC626765266}"/>
              </a:ext>
            </a:extLst>
          </p:cNvPr>
          <p:cNvSpPr txBox="1"/>
          <p:nvPr/>
        </p:nvSpPr>
        <p:spPr>
          <a:xfrm>
            <a:off x="3622455" y="2675801"/>
            <a:ext cx="839071"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84%</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467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559 occurrences resolved</a:t>
            </a:r>
            <a:r>
              <a:rPr kumimoji="0" lang="en-US"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Noto Sans"/>
              </a:rPr>
              <a:t>b</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
        <p:nvSpPr>
          <p:cNvPr id="7" name="TextBox 6">
            <a:extLst>
              <a:ext uri="{FF2B5EF4-FFF2-40B4-BE49-F238E27FC236}">
                <a16:creationId xmlns:a16="http://schemas.microsoft.com/office/drawing/2014/main" id="{6CC09759-42D5-5100-AB4B-8EBF296199D5}"/>
              </a:ext>
            </a:extLst>
          </p:cNvPr>
          <p:cNvSpPr txBox="1"/>
          <p:nvPr/>
        </p:nvSpPr>
        <p:spPr>
          <a:xfrm>
            <a:off x="1616805" y="3768392"/>
            <a:ext cx="1700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panose="020B0604020202020204" pitchFamily="34" charset="0"/>
                <a:ea typeface="Lato" panose="020F0502020204030203" pitchFamily="34" charset="0"/>
                <a:cs typeface="Noto Sans"/>
              </a:rPr>
              <a:t>12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58A6"/>
                </a:solidFill>
                <a:effectLst/>
                <a:uLnTx/>
                <a:uFillTx/>
                <a:latin typeface="Arial" panose="020B0604020202020204" pitchFamily="34" charset="0"/>
                <a:ea typeface="Lato" panose="020F0502020204030203" pitchFamily="34" charset="0"/>
                <a:cs typeface="Noto Sans"/>
              </a:rPr>
              <a:t>(0.7-116)</a:t>
            </a:r>
          </a:p>
        </p:txBody>
      </p:sp>
      <p:graphicFrame>
        <p:nvGraphicFramePr>
          <p:cNvPr id="30" name="Chart 29">
            <a:extLst>
              <a:ext uri="{FF2B5EF4-FFF2-40B4-BE49-F238E27FC236}">
                <a16:creationId xmlns:a16="http://schemas.microsoft.com/office/drawing/2014/main" id="{E7652C5C-42DA-0F1F-BC3C-6B3998484F25}"/>
              </a:ext>
            </a:extLst>
          </p:cNvPr>
          <p:cNvGraphicFramePr/>
          <p:nvPr/>
        </p:nvGraphicFramePr>
        <p:xfrm>
          <a:off x="990906" y="2048618"/>
          <a:ext cx="2859577" cy="1855613"/>
        </p:xfrm>
        <a:graphic>
          <a:graphicData uri="http://schemas.openxmlformats.org/drawingml/2006/chart">
            <c:chart xmlns:c="http://schemas.openxmlformats.org/drawingml/2006/chart" xmlns:r="http://schemas.openxmlformats.org/officeDocument/2006/relationships" r:id="rId8"/>
          </a:graphicData>
        </a:graphic>
      </p:graphicFrame>
      <p:sp>
        <p:nvSpPr>
          <p:cNvPr id="33" name="TextBox 32">
            <a:extLst>
              <a:ext uri="{FF2B5EF4-FFF2-40B4-BE49-F238E27FC236}">
                <a16:creationId xmlns:a16="http://schemas.microsoft.com/office/drawing/2014/main" id="{12CA7797-6C82-EE4F-2AC9-90446242D8A0}"/>
              </a:ext>
            </a:extLst>
          </p:cNvPr>
          <p:cNvSpPr txBox="1"/>
          <p:nvPr/>
        </p:nvSpPr>
        <p:spPr>
          <a:xfrm>
            <a:off x="2094502" y="2652718"/>
            <a:ext cx="8338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84%</a:t>
            </a:r>
            <a:r>
              <a:rPr kumimoji="0" lang="en-US" sz="1800" b="0"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607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724 occurrences resolved</a:t>
            </a:r>
          </a:p>
        </p:txBody>
      </p:sp>
      <p:sp>
        <p:nvSpPr>
          <p:cNvPr id="37" name="TextBox 36">
            <a:extLst>
              <a:ext uri="{FF2B5EF4-FFF2-40B4-BE49-F238E27FC236}">
                <a16:creationId xmlns:a16="http://schemas.microsoft.com/office/drawing/2014/main" id="{DF46702C-DCAA-79CE-4F7C-22FE4729613A}"/>
              </a:ext>
            </a:extLst>
          </p:cNvPr>
          <p:cNvSpPr txBox="1"/>
          <p:nvPr/>
        </p:nvSpPr>
        <p:spPr>
          <a:xfrm>
            <a:off x="4407064" y="4778875"/>
            <a:ext cx="24668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3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(1-37)</a:t>
            </a:r>
          </a:p>
        </p:txBody>
      </p:sp>
      <p:sp>
        <p:nvSpPr>
          <p:cNvPr id="38" name="TextBox 37">
            <a:extLst>
              <a:ext uri="{FF2B5EF4-FFF2-40B4-BE49-F238E27FC236}">
                <a16:creationId xmlns:a16="http://schemas.microsoft.com/office/drawing/2014/main" id="{CE849A67-3776-C289-FCBF-5C6D73FCED9A}"/>
              </a:ext>
            </a:extLst>
          </p:cNvPr>
          <p:cNvSpPr txBox="1"/>
          <p:nvPr/>
        </p:nvSpPr>
        <p:spPr>
          <a:xfrm>
            <a:off x="5117495" y="2652718"/>
            <a:ext cx="10194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mn-ea"/>
                <a:cs typeface="Noto Sans"/>
              </a:rPr>
              <a:t>91%</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137</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of 151 occurrences resolved</a:t>
            </a:r>
          </a:p>
        </p:txBody>
      </p:sp>
      <p:sp>
        <p:nvSpPr>
          <p:cNvPr id="39" name="TextBox 38">
            <a:extLst>
              <a:ext uri="{FF2B5EF4-FFF2-40B4-BE49-F238E27FC236}">
                <a16:creationId xmlns:a16="http://schemas.microsoft.com/office/drawing/2014/main" id="{ADCFB8B7-C248-6486-22B3-D7F048741B3B}"/>
              </a:ext>
            </a:extLst>
          </p:cNvPr>
          <p:cNvSpPr txBox="1"/>
          <p:nvPr/>
        </p:nvSpPr>
        <p:spPr>
          <a:xfrm>
            <a:off x="8319761" y="4778875"/>
            <a:ext cx="19099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4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(1-69)</a:t>
            </a:r>
          </a:p>
        </p:txBody>
      </p:sp>
      <p:sp>
        <p:nvSpPr>
          <p:cNvPr id="40" name="TextBox 39">
            <a:extLst>
              <a:ext uri="{FF2B5EF4-FFF2-40B4-BE49-F238E27FC236}">
                <a16:creationId xmlns:a16="http://schemas.microsoft.com/office/drawing/2014/main" id="{E1262F13-2EB5-2AFE-9563-CD4A05053DC2}"/>
              </a:ext>
            </a:extLst>
          </p:cNvPr>
          <p:cNvSpPr txBox="1"/>
          <p:nvPr/>
        </p:nvSpPr>
        <p:spPr>
          <a:xfrm>
            <a:off x="8545086" y="4326069"/>
            <a:ext cx="141441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91%</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303</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of 332 improved</a:t>
            </a:r>
            <a:r>
              <a:rPr kumimoji="0" lang="en-US"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Noto Sans"/>
              </a:rPr>
              <a:t>c</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
        <p:nvSpPr>
          <p:cNvPr id="41" name="TextBox 40">
            <a:extLst>
              <a:ext uri="{FF2B5EF4-FFF2-40B4-BE49-F238E27FC236}">
                <a16:creationId xmlns:a16="http://schemas.microsoft.com/office/drawing/2014/main" id="{C55AAEF8-1863-0A4C-196E-5C1091C4FBF4}"/>
              </a:ext>
            </a:extLst>
          </p:cNvPr>
          <p:cNvSpPr txBox="1"/>
          <p:nvPr/>
        </p:nvSpPr>
        <p:spPr>
          <a:xfrm>
            <a:off x="6753511" y="3785632"/>
            <a:ext cx="1935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panose="020B0604020202020204" pitchFamily="34" charset="0"/>
                <a:ea typeface="Lato" panose="020F0502020204030203" pitchFamily="34" charset="0"/>
                <a:cs typeface="Noto Sans"/>
              </a:rPr>
              <a:t>12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58A6"/>
                </a:solidFill>
                <a:effectLst/>
                <a:uLnTx/>
                <a:uFillTx/>
                <a:latin typeface="Arial" panose="020B0604020202020204" pitchFamily="34" charset="0"/>
                <a:ea typeface="Lato" panose="020F0502020204030203" pitchFamily="34" charset="0"/>
                <a:cs typeface="Noto Sans"/>
              </a:rPr>
              <a:t>(2-107)</a:t>
            </a:r>
          </a:p>
        </p:txBody>
      </p:sp>
      <p:sp>
        <p:nvSpPr>
          <p:cNvPr id="42" name="TextBox 41">
            <a:extLst>
              <a:ext uri="{FF2B5EF4-FFF2-40B4-BE49-F238E27FC236}">
                <a16:creationId xmlns:a16="http://schemas.microsoft.com/office/drawing/2014/main" id="{689A53D7-4FBB-5F3A-F164-E31288A9200C}"/>
              </a:ext>
            </a:extLst>
          </p:cNvPr>
          <p:cNvSpPr txBox="1"/>
          <p:nvPr/>
        </p:nvSpPr>
        <p:spPr>
          <a:xfrm>
            <a:off x="7127168" y="2652718"/>
            <a:ext cx="11915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76%</a:t>
            </a:r>
            <a:r>
              <a:rPr kumimoji="0" lang="en-US" sz="1800" b="0" i="0" u="none" strike="noStrike" kern="1200" cap="none" spc="0" normalizeH="0" baseline="0" noProof="0" dirty="0">
                <a:ln>
                  <a:noFill/>
                </a:ln>
                <a:solidFill>
                  <a:srgbClr val="6658A6"/>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366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441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occurrences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resolved</a:t>
            </a:r>
          </a:p>
        </p:txBody>
      </p:sp>
      <p:sp>
        <p:nvSpPr>
          <p:cNvPr id="43" name="TextBox 42">
            <a:extLst>
              <a:ext uri="{FF2B5EF4-FFF2-40B4-BE49-F238E27FC236}">
                <a16:creationId xmlns:a16="http://schemas.microsoft.com/office/drawing/2014/main" id="{E920DE04-0470-DB19-F0E0-A143E7A71D13}"/>
              </a:ext>
            </a:extLst>
          </p:cNvPr>
          <p:cNvSpPr txBox="1"/>
          <p:nvPr/>
        </p:nvSpPr>
        <p:spPr>
          <a:xfrm>
            <a:off x="10038590" y="4778875"/>
            <a:ext cx="15643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4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(1-28)</a:t>
            </a:r>
          </a:p>
        </p:txBody>
      </p:sp>
      <p:sp>
        <p:nvSpPr>
          <p:cNvPr id="44" name="TextBox 43">
            <a:extLst>
              <a:ext uri="{FF2B5EF4-FFF2-40B4-BE49-F238E27FC236}">
                <a16:creationId xmlns:a16="http://schemas.microsoft.com/office/drawing/2014/main" id="{2ADC551E-0311-A8EB-7A81-C6C4F9524745}"/>
              </a:ext>
            </a:extLst>
          </p:cNvPr>
          <p:cNvSpPr txBox="1"/>
          <p:nvPr/>
        </p:nvSpPr>
        <p:spPr>
          <a:xfrm>
            <a:off x="10285619" y="2675801"/>
            <a:ext cx="98620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mn-ea"/>
                <a:cs typeface="Noto Sans"/>
              </a:rPr>
              <a:t>83%</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67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81 occurrences resolved</a:t>
            </a:r>
          </a:p>
        </p:txBody>
      </p:sp>
      <p:sp>
        <p:nvSpPr>
          <p:cNvPr id="45" name="TextBox 44">
            <a:extLst>
              <a:ext uri="{FF2B5EF4-FFF2-40B4-BE49-F238E27FC236}">
                <a16:creationId xmlns:a16="http://schemas.microsoft.com/office/drawing/2014/main" id="{8F8C1C25-10F8-22EF-2522-B82D76E3F9FB}"/>
              </a:ext>
            </a:extLst>
          </p:cNvPr>
          <p:cNvSpPr txBox="1"/>
          <p:nvPr/>
        </p:nvSpPr>
        <p:spPr>
          <a:xfrm>
            <a:off x="4979005" y="4349153"/>
            <a:ext cx="1322967"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mn-ea"/>
                <a:cs typeface="Noto Sans"/>
              </a:rPr>
              <a:t>96%</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176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183 improved</a:t>
            </a:r>
          </a:p>
        </p:txBody>
      </p:sp>
      <p:sp>
        <p:nvSpPr>
          <p:cNvPr id="46" name="TextBox 45">
            <a:extLst>
              <a:ext uri="{FF2B5EF4-FFF2-40B4-BE49-F238E27FC236}">
                <a16:creationId xmlns:a16="http://schemas.microsoft.com/office/drawing/2014/main" id="{0A971C09-A872-E0CB-D3DB-B0A1FDA01334}"/>
              </a:ext>
            </a:extLst>
          </p:cNvPr>
          <p:cNvSpPr txBox="1"/>
          <p:nvPr/>
        </p:nvSpPr>
        <p:spPr>
          <a:xfrm>
            <a:off x="3381973" y="4349153"/>
            <a:ext cx="1322967"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94%</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612</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of 652 improved</a:t>
            </a:r>
            <a:r>
              <a:rPr kumimoji="0" lang="en-US"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Noto Sans"/>
              </a:rPr>
              <a:t>c</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
        <p:nvSpPr>
          <p:cNvPr id="47" name="TextBox 46">
            <a:extLst>
              <a:ext uri="{FF2B5EF4-FFF2-40B4-BE49-F238E27FC236}">
                <a16:creationId xmlns:a16="http://schemas.microsoft.com/office/drawing/2014/main" id="{7B6E5A37-BEE5-74B3-43EF-1CC9A59FA8F9}"/>
              </a:ext>
            </a:extLst>
          </p:cNvPr>
          <p:cNvSpPr txBox="1"/>
          <p:nvPr/>
        </p:nvSpPr>
        <p:spPr>
          <a:xfrm>
            <a:off x="8660831" y="2652718"/>
            <a:ext cx="11433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81%</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250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of 310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occurrences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resolved</a:t>
            </a:r>
            <a:r>
              <a:rPr kumimoji="0" lang="en-US"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Noto Sans"/>
              </a:rPr>
              <a:t>b</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
        <p:nvSpPr>
          <p:cNvPr id="48" name="TextBox 47">
            <a:extLst>
              <a:ext uri="{FF2B5EF4-FFF2-40B4-BE49-F238E27FC236}">
                <a16:creationId xmlns:a16="http://schemas.microsoft.com/office/drawing/2014/main" id="{5EC6EC8D-476C-4AD7-F697-FDA61D8490B4}"/>
              </a:ext>
            </a:extLst>
          </p:cNvPr>
          <p:cNvSpPr txBox="1"/>
          <p:nvPr/>
        </p:nvSpPr>
        <p:spPr>
          <a:xfrm>
            <a:off x="10134924" y="4326069"/>
            <a:ext cx="13716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mn-ea"/>
                <a:cs typeface="Noto Sans"/>
              </a:rPr>
              <a:t>89%</a:t>
            </a:r>
            <a:r>
              <a:rPr kumimoji="0" lang="en-US" sz="1800" b="0" i="0" u="none" strike="noStrike" kern="1200" cap="none" spc="0" normalizeH="0" baseline="0" noProof="0" dirty="0">
                <a:ln>
                  <a:noFill/>
                </a:ln>
                <a:solidFill>
                  <a:srgbClr val="69B445">
                    <a:lumMod val="75000"/>
                  </a:srgbClr>
                </a:solidFill>
                <a:effectLst/>
                <a:uLnTx/>
                <a:uFillTx/>
                <a:latin typeface="Arial" panose="020B0604020202020204" pitchFamily="34" charset="0"/>
                <a:ea typeface="+mn-ea"/>
                <a:cs typeface="Noto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85</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 of 95 improved</a:t>
            </a:r>
          </a:p>
        </p:txBody>
      </p:sp>
      <p:sp>
        <p:nvSpPr>
          <p:cNvPr id="49" name="TextBox 48">
            <a:extLst>
              <a:ext uri="{FF2B5EF4-FFF2-40B4-BE49-F238E27FC236}">
                <a16:creationId xmlns:a16="http://schemas.microsoft.com/office/drawing/2014/main" id="{B8243A38-13DC-D741-4A57-841CD29F8DCF}"/>
              </a:ext>
            </a:extLst>
          </p:cNvPr>
          <p:cNvSpPr txBox="1"/>
          <p:nvPr/>
        </p:nvSpPr>
        <p:spPr>
          <a:xfrm>
            <a:off x="3194005" y="3780524"/>
            <a:ext cx="17100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9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(0.4-129)</a:t>
            </a:r>
          </a:p>
        </p:txBody>
      </p:sp>
      <p:sp>
        <p:nvSpPr>
          <p:cNvPr id="50" name="TextBox 49">
            <a:extLst>
              <a:ext uri="{FF2B5EF4-FFF2-40B4-BE49-F238E27FC236}">
                <a16:creationId xmlns:a16="http://schemas.microsoft.com/office/drawing/2014/main" id="{C82B1638-C3AB-06CE-9737-2278838DBB27}"/>
              </a:ext>
            </a:extLst>
          </p:cNvPr>
          <p:cNvSpPr txBox="1"/>
          <p:nvPr/>
        </p:nvSpPr>
        <p:spPr>
          <a:xfrm>
            <a:off x="229010" y="3770485"/>
            <a:ext cx="1679457" cy="34616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Time to resolution, median (range)</a:t>
            </a:r>
          </a:p>
        </p:txBody>
      </p:sp>
      <p:sp>
        <p:nvSpPr>
          <p:cNvPr id="51" name="TextBox 50">
            <a:extLst>
              <a:ext uri="{FF2B5EF4-FFF2-40B4-BE49-F238E27FC236}">
                <a16:creationId xmlns:a16="http://schemas.microsoft.com/office/drawing/2014/main" id="{95966472-0452-9607-31E8-C1F3016437A4}"/>
              </a:ext>
            </a:extLst>
          </p:cNvPr>
          <p:cNvSpPr txBox="1"/>
          <p:nvPr/>
        </p:nvSpPr>
        <p:spPr>
          <a:xfrm>
            <a:off x="4789001" y="3790041"/>
            <a:ext cx="17100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7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(1-130)</a:t>
            </a:r>
          </a:p>
        </p:txBody>
      </p:sp>
      <p:sp>
        <p:nvSpPr>
          <p:cNvPr id="52" name="TextBox 51">
            <a:extLst>
              <a:ext uri="{FF2B5EF4-FFF2-40B4-BE49-F238E27FC236}">
                <a16:creationId xmlns:a16="http://schemas.microsoft.com/office/drawing/2014/main" id="{859257E0-4F8A-2C32-0FF5-83C002ABE7B2}"/>
              </a:ext>
            </a:extLst>
          </p:cNvPr>
          <p:cNvSpPr txBox="1"/>
          <p:nvPr/>
        </p:nvSpPr>
        <p:spPr>
          <a:xfrm>
            <a:off x="8459090" y="3785632"/>
            <a:ext cx="15565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8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B445">
                    <a:lumMod val="75000"/>
                  </a:srgbClr>
                </a:solidFill>
                <a:effectLst/>
                <a:uLnTx/>
                <a:uFillTx/>
                <a:latin typeface="Arial" panose="020B0604020202020204" pitchFamily="34" charset="0"/>
                <a:ea typeface="Lato" panose="020F0502020204030203" pitchFamily="34" charset="0"/>
                <a:cs typeface="Noto Sans"/>
              </a:rPr>
              <a:t>(0.7-124)</a:t>
            </a:r>
          </a:p>
        </p:txBody>
      </p:sp>
      <p:sp>
        <p:nvSpPr>
          <p:cNvPr id="53" name="TextBox 52">
            <a:extLst>
              <a:ext uri="{FF2B5EF4-FFF2-40B4-BE49-F238E27FC236}">
                <a16:creationId xmlns:a16="http://schemas.microsoft.com/office/drawing/2014/main" id="{5BF3A3CB-0B02-8D18-AD37-1219759DAB50}"/>
              </a:ext>
            </a:extLst>
          </p:cNvPr>
          <p:cNvSpPr txBox="1"/>
          <p:nvPr/>
        </p:nvSpPr>
        <p:spPr>
          <a:xfrm>
            <a:off x="9965756" y="3780524"/>
            <a:ext cx="17100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8 weeks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1860"/>
                </a:solidFill>
                <a:effectLst/>
                <a:uLnTx/>
                <a:uFillTx/>
                <a:latin typeface="Arial" panose="020B0604020202020204" pitchFamily="34" charset="0"/>
                <a:ea typeface="Lato" panose="020F0502020204030203" pitchFamily="34" charset="0"/>
                <a:cs typeface="Noto Sans"/>
              </a:rPr>
              <a:t>(2-64)</a:t>
            </a:r>
          </a:p>
        </p:txBody>
      </p:sp>
      <p:cxnSp>
        <p:nvCxnSpPr>
          <p:cNvPr id="59" name="Straight Arrow Connector 58">
            <a:extLst>
              <a:ext uri="{FF2B5EF4-FFF2-40B4-BE49-F238E27FC236}">
                <a16:creationId xmlns:a16="http://schemas.microsoft.com/office/drawing/2014/main" id="{C0317784-299C-BD5F-078A-AE0143C87BB2}"/>
              </a:ext>
            </a:extLst>
          </p:cNvPr>
          <p:cNvCxnSpPr>
            <a:cxnSpLocks/>
          </p:cNvCxnSpPr>
          <p:nvPr/>
        </p:nvCxnSpPr>
        <p:spPr>
          <a:xfrm>
            <a:off x="4042355" y="3582551"/>
            <a:ext cx="0" cy="211427"/>
          </a:xfrm>
          <a:prstGeom prst="straightConnector1">
            <a:avLst/>
          </a:prstGeom>
          <a:noFill/>
          <a:ln w="12700" cap="flat" cmpd="sng" algn="ctr">
            <a:solidFill>
              <a:srgbClr val="D0CECE"/>
            </a:solidFill>
            <a:prstDash val="dash"/>
            <a:headEnd type="oval" w="med" len="med"/>
            <a:tailEnd type="oval" w="med" len="med"/>
          </a:ln>
          <a:effectLst/>
        </p:spPr>
      </p:cxnSp>
      <p:cxnSp>
        <p:nvCxnSpPr>
          <p:cNvPr id="60" name="Straight Arrow Connector 59">
            <a:extLst>
              <a:ext uri="{FF2B5EF4-FFF2-40B4-BE49-F238E27FC236}">
                <a16:creationId xmlns:a16="http://schemas.microsoft.com/office/drawing/2014/main" id="{F5321CAB-7FBB-6561-73BD-77C5762B552C}"/>
              </a:ext>
            </a:extLst>
          </p:cNvPr>
          <p:cNvCxnSpPr>
            <a:cxnSpLocks/>
          </p:cNvCxnSpPr>
          <p:nvPr/>
        </p:nvCxnSpPr>
        <p:spPr>
          <a:xfrm>
            <a:off x="5637680" y="3582551"/>
            <a:ext cx="0" cy="211427"/>
          </a:xfrm>
          <a:prstGeom prst="straightConnector1">
            <a:avLst/>
          </a:prstGeom>
          <a:noFill/>
          <a:ln w="12700" cap="flat" cmpd="sng" algn="ctr">
            <a:solidFill>
              <a:srgbClr val="D0CECE"/>
            </a:solidFill>
            <a:prstDash val="dash"/>
            <a:headEnd type="oval" w="med" len="med"/>
            <a:tailEnd type="oval" w="med" len="med"/>
          </a:ln>
          <a:effectLst/>
        </p:spPr>
      </p:cxnSp>
      <p:cxnSp>
        <p:nvCxnSpPr>
          <p:cNvPr id="61" name="Straight Arrow Connector 60">
            <a:extLst>
              <a:ext uri="{FF2B5EF4-FFF2-40B4-BE49-F238E27FC236}">
                <a16:creationId xmlns:a16="http://schemas.microsoft.com/office/drawing/2014/main" id="{C8627444-CFC5-43FC-E353-27C5F622F2B9}"/>
              </a:ext>
            </a:extLst>
          </p:cNvPr>
          <p:cNvCxnSpPr>
            <a:cxnSpLocks/>
          </p:cNvCxnSpPr>
          <p:nvPr/>
        </p:nvCxnSpPr>
        <p:spPr>
          <a:xfrm>
            <a:off x="9232914" y="3582551"/>
            <a:ext cx="0" cy="211427"/>
          </a:xfrm>
          <a:prstGeom prst="straightConnector1">
            <a:avLst/>
          </a:prstGeom>
          <a:noFill/>
          <a:ln w="12700" cap="flat" cmpd="sng" algn="ctr">
            <a:solidFill>
              <a:srgbClr val="D0CECE"/>
            </a:solidFill>
            <a:prstDash val="dash"/>
            <a:headEnd type="oval" w="med" len="med"/>
            <a:tailEnd type="oval" w="med" len="med"/>
          </a:ln>
          <a:effectLst/>
        </p:spPr>
      </p:cxnSp>
      <p:cxnSp>
        <p:nvCxnSpPr>
          <p:cNvPr id="62" name="Straight Arrow Connector 61">
            <a:extLst>
              <a:ext uri="{FF2B5EF4-FFF2-40B4-BE49-F238E27FC236}">
                <a16:creationId xmlns:a16="http://schemas.microsoft.com/office/drawing/2014/main" id="{EE84EFCF-2BEF-6D9C-EF2E-6BEE1A712DDF}"/>
              </a:ext>
            </a:extLst>
          </p:cNvPr>
          <p:cNvCxnSpPr>
            <a:cxnSpLocks/>
          </p:cNvCxnSpPr>
          <p:nvPr/>
        </p:nvCxnSpPr>
        <p:spPr>
          <a:xfrm>
            <a:off x="10819627" y="3582551"/>
            <a:ext cx="0" cy="211427"/>
          </a:xfrm>
          <a:prstGeom prst="straightConnector1">
            <a:avLst/>
          </a:prstGeom>
          <a:noFill/>
          <a:ln w="12700" cap="flat" cmpd="sng" algn="ctr">
            <a:solidFill>
              <a:srgbClr val="D0CECE"/>
            </a:solidFill>
            <a:prstDash val="dash"/>
            <a:headEnd type="oval" w="med" len="med"/>
            <a:tailEnd type="oval" w="med" len="med"/>
          </a:ln>
          <a:effectLst/>
        </p:spPr>
      </p:cxnSp>
      <p:cxnSp>
        <p:nvCxnSpPr>
          <p:cNvPr id="69" name="Straight Arrow Connector 68">
            <a:extLst>
              <a:ext uri="{FF2B5EF4-FFF2-40B4-BE49-F238E27FC236}">
                <a16:creationId xmlns:a16="http://schemas.microsoft.com/office/drawing/2014/main" id="{896BDD91-0F05-8A0C-A98F-738328C0BB78}"/>
              </a:ext>
            </a:extLst>
          </p:cNvPr>
          <p:cNvCxnSpPr>
            <a:cxnSpLocks/>
          </p:cNvCxnSpPr>
          <p:nvPr/>
        </p:nvCxnSpPr>
        <p:spPr>
          <a:xfrm>
            <a:off x="2467040" y="3582551"/>
            <a:ext cx="0" cy="211427"/>
          </a:xfrm>
          <a:prstGeom prst="straightConnector1">
            <a:avLst/>
          </a:prstGeom>
          <a:noFill/>
          <a:ln w="12700" cap="flat" cmpd="sng" algn="ctr">
            <a:solidFill>
              <a:srgbClr val="D0CECE"/>
            </a:solidFill>
            <a:prstDash val="dash"/>
            <a:headEnd type="oval" w="med" len="med"/>
            <a:tailEnd type="oval" w="med" len="med"/>
          </a:ln>
          <a:effectLst/>
        </p:spPr>
      </p:cxnSp>
      <p:sp>
        <p:nvSpPr>
          <p:cNvPr id="70" name="TextBox 69">
            <a:extLst>
              <a:ext uri="{FF2B5EF4-FFF2-40B4-BE49-F238E27FC236}">
                <a16:creationId xmlns:a16="http://schemas.microsoft.com/office/drawing/2014/main" id="{C5A20671-BB89-B8D4-E514-FF69B54941C3}"/>
              </a:ext>
            </a:extLst>
          </p:cNvPr>
          <p:cNvSpPr txBox="1"/>
          <p:nvPr/>
        </p:nvSpPr>
        <p:spPr>
          <a:xfrm>
            <a:off x="-170061" y="4429987"/>
            <a:ext cx="20118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Improvement of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rPr>
              <a:t>all events </a:t>
            </a:r>
          </a:p>
        </p:txBody>
      </p:sp>
      <p:sp>
        <p:nvSpPr>
          <p:cNvPr id="71" name="TextBox 70">
            <a:extLst>
              <a:ext uri="{FF2B5EF4-FFF2-40B4-BE49-F238E27FC236}">
                <a16:creationId xmlns:a16="http://schemas.microsoft.com/office/drawing/2014/main" id="{409D30A8-0EB5-2F46-461D-0510801C2172}"/>
              </a:ext>
            </a:extLst>
          </p:cNvPr>
          <p:cNvSpPr txBox="1"/>
          <p:nvPr/>
        </p:nvSpPr>
        <p:spPr>
          <a:xfrm>
            <a:off x="2271804" y="4499219"/>
            <a:ext cx="314273" cy="207698"/>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58A6"/>
                </a:solidFill>
                <a:effectLst/>
                <a:uLnTx/>
                <a:uFillTx/>
                <a:latin typeface="Arial" panose="020B0604020202020204"/>
                <a:ea typeface="+mn-ea"/>
                <a:cs typeface="Noto Sans"/>
              </a:rPr>
              <a:t>NA</a:t>
            </a:r>
          </a:p>
        </p:txBody>
      </p:sp>
      <p:sp>
        <p:nvSpPr>
          <p:cNvPr id="72" name="TextBox 71">
            <a:extLst>
              <a:ext uri="{FF2B5EF4-FFF2-40B4-BE49-F238E27FC236}">
                <a16:creationId xmlns:a16="http://schemas.microsoft.com/office/drawing/2014/main" id="{B441C971-3F0E-9E6C-F917-AFD430BBF3B7}"/>
              </a:ext>
            </a:extLst>
          </p:cNvPr>
          <p:cNvSpPr txBox="1"/>
          <p:nvPr/>
        </p:nvSpPr>
        <p:spPr>
          <a:xfrm>
            <a:off x="2271804" y="4967413"/>
            <a:ext cx="314273" cy="207698"/>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58A6"/>
                </a:solidFill>
                <a:effectLst/>
                <a:uLnTx/>
                <a:uFillTx/>
                <a:latin typeface="Arial" panose="020B0604020202020204"/>
                <a:ea typeface="+mn-ea"/>
                <a:cs typeface="Noto Sans"/>
              </a:rPr>
              <a:t>NA</a:t>
            </a:r>
          </a:p>
        </p:txBody>
      </p:sp>
      <p:sp>
        <p:nvSpPr>
          <p:cNvPr id="73" name="TextBox 72">
            <a:extLst>
              <a:ext uri="{FF2B5EF4-FFF2-40B4-BE49-F238E27FC236}">
                <a16:creationId xmlns:a16="http://schemas.microsoft.com/office/drawing/2014/main" id="{1B876903-75F5-53B2-D33B-9A46B75196CB}"/>
              </a:ext>
            </a:extLst>
          </p:cNvPr>
          <p:cNvSpPr txBox="1"/>
          <p:nvPr/>
        </p:nvSpPr>
        <p:spPr>
          <a:xfrm>
            <a:off x="7473230" y="4499219"/>
            <a:ext cx="314273" cy="207698"/>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658A6"/>
                </a:solidFill>
                <a:effectLst/>
                <a:uLnTx/>
                <a:uFillTx/>
                <a:latin typeface="Arial" panose="020B0604020202020204"/>
                <a:ea typeface="+mn-ea"/>
                <a:cs typeface="Noto Sans"/>
              </a:rPr>
              <a:t>NA</a:t>
            </a:r>
          </a:p>
        </p:txBody>
      </p:sp>
      <p:sp>
        <p:nvSpPr>
          <p:cNvPr id="74" name="TextBox 73">
            <a:extLst>
              <a:ext uri="{FF2B5EF4-FFF2-40B4-BE49-F238E27FC236}">
                <a16:creationId xmlns:a16="http://schemas.microsoft.com/office/drawing/2014/main" id="{6CE3DD37-92E1-E036-ED45-A9BDD6F9D5C0}"/>
              </a:ext>
            </a:extLst>
          </p:cNvPr>
          <p:cNvSpPr txBox="1"/>
          <p:nvPr/>
        </p:nvSpPr>
        <p:spPr>
          <a:xfrm>
            <a:off x="7469420" y="4967413"/>
            <a:ext cx="314273" cy="207698"/>
          </a:xfrm>
          <a:prstGeom prst="rect">
            <a:avLst/>
          </a:prstGeom>
          <a:noFill/>
        </p:spPr>
        <p:txBody>
          <a:bodyPr wrap="none" rtlCol="0">
            <a:spAutoFit/>
          </a:bodyPr>
          <a:lstStyle/>
          <a:p>
            <a:pPr marL="0" marR="0" lvl="0" indent="0" algn="l" defTabSz="23236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658A6"/>
                </a:solidFill>
                <a:effectLst/>
                <a:uLnTx/>
                <a:uFillTx/>
                <a:latin typeface="Arial" panose="020B0604020202020204"/>
                <a:ea typeface="+mn-ea"/>
                <a:cs typeface="Noto Sans"/>
              </a:rPr>
              <a:t>NA</a:t>
            </a:r>
          </a:p>
        </p:txBody>
      </p:sp>
      <p:cxnSp>
        <p:nvCxnSpPr>
          <p:cNvPr id="76" name="Straight Arrow Connector 75">
            <a:extLst>
              <a:ext uri="{FF2B5EF4-FFF2-40B4-BE49-F238E27FC236}">
                <a16:creationId xmlns:a16="http://schemas.microsoft.com/office/drawing/2014/main" id="{27BF8978-7A2A-277B-3121-A19BBD3F93BD}"/>
              </a:ext>
            </a:extLst>
          </p:cNvPr>
          <p:cNvCxnSpPr>
            <a:cxnSpLocks/>
          </p:cNvCxnSpPr>
          <p:nvPr/>
        </p:nvCxnSpPr>
        <p:spPr>
          <a:xfrm>
            <a:off x="7716650" y="3582551"/>
            <a:ext cx="0" cy="211427"/>
          </a:xfrm>
          <a:prstGeom prst="straightConnector1">
            <a:avLst/>
          </a:prstGeom>
          <a:noFill/>
          <a:ln w="12700" cap="flat" cmpd="sng" algn="ctr">
            <a:solidFill>
              <a:srgbClr val="D0CECE"/>
            </a:solidFill>
            <a:prstDash val="dash"/>
            <a:headEnd type="oval" w="med" len="med"/>
            <a:tailEnd type="oval" w="med" len="med"/>
          </a:ln>
          <a:effectLst/>
        </p:spPr>
      </p:cxnSp>
      <p:sp>
        <p:nvSpPr>
          <p:cNvPr id="8" name="TextBox 7">
            <a:extLst>
              <a:ext uri="{FF2B5EF4-FFF2-40B4-BE49-F238E27FC236}">
                <a16:creationId xmlns:a16="http://schemas.microsoft.com/office/drawing/2014/main" id="{6256F655-5FC4-A1CA-6A48-9CBD79B0CCC1}"/>
              </a:ext>
            </a:extLst>
          </p:cNvPr>
          <p:cNvSpPr txBox="1"/>
          <p:nvPr/>
        </p:nvSpPr>
        <p:spPr>
          <a:xfrm>
            <a:off x="3048000" y="840097"/>
            <a:ext cx="6096000" cy="400110"/>
          </a:xfrm>
          <a:prstGeom prst="rect">
            <a:avLst/>
          </a:prstGeom>
          <a:noFill/>
        </p:spPr>
        <p:txBody>
          <a:bodyPr wrap="square">
            <a:spAutoFit/>
          </a:bodyPr>
          <a:lstStyle/>
          <a:p>
            <a:pPr marL="0" marR="0" lvl="0" indent="0" algn="ctr" defTabSz="1049789" rtl="0" eaLnBrk="1" fontAlgn="auto" latinLnBrk="0" hangingPunct="1">
              <a:lnSpc>
                <a:spcPct val="100000"/>
              </a:lnSpc>
              <a:spcBef>
                <a:spcPts val="0"/>
              </a:spcBef>
              <a:spcAft>
                <a:spcPts val="443"/>
              </a:spcAft>
              <a:buClr>
                <a:srgbClr val="244EA2"/>
              </a:buClr>
              <a:buSzTx/>
              <a:buFontTx/>
              <a:buNone/>
              <a:tabLst/>
              <a:defRPr/>
            </a:pPr>
            <a:r>
              <a:rPr kumimoji="0" lang="en-GB" sz="2000" b="1" i="0" u="none" strike="noStrike" kern="1200" cap="none" spc="0" normalizeH="0" baseline="0" noProof="0" dirty="0">
                <a:ln>
                  <a:noFill/>
                </a:ln>
                <a:solidFill>
                  <a:srgbClr val="F36633"/>
                </a:solidFill>
                <a:effectLst/>
                <a:uLnTx/>
                <a:uFillTx/>
                <a:latin typeface="Arial"/>
                <a:ea typeface="+mn-ea"/>
                <a:cs typeface="Noto Sans"/>
              </a:rPr>
              <a:t>Resolution of all </a:t>
            </a:r>
            <a:r>
              <a:rPr kumimoji="0" lang="en-GB" sz="2000" b="1" i="0" u="none" strike="noStrike" kern="1200" cap="none" spc="0" normalizeH="0" baseline="0" noProof="0" dirty="0" err="1">
                <a:ln>
                  <a:noFill/>
                </a:ln>
                <a:solidFill>
                  <a:srgbClr val="F36633"/>
                </a:solidFill>
                <a:effectLst/>
                <a:uLnTx/>
                <a:uFillTx/>
                <a:latin typeface="Arial"/>
                <a:ea typeface="+mn-ea"/>
                <a:cs typeface="Noto Sans"/>
              </a:rPr>
              <a:t>occurrences</a:t>
            </a:r>
            <a:r>
              <a:rPr kumimoji="0" lang="en-GB" sz="2000" b="1" i="0" u="none" strike="noStrike" kern="1200" cap="none" spc="0" normalizeH="0" baseline="30000" noProof="0" dirty="0" err="1">
                <a:ln>
                  <a:noFill/>
                </a:ln>
                <a:solidFill>
                  <a:srgbClr val="F36633"/>
                </a:solidFill>
                <a:effectLst/>
                <a:uLnTx/>
                <a:uFillTx/>
                <a:latin typeface="Arial"/>
                <a:ea typeface="+mn-ea"/>
                <a:cs typeface="Noto Sans"/>
              </a:rPr>
              <a:t>a</a:t>
            </a:r>
            <a:endParaRPr kumimoji="0" lang="en-GB" sz="2000" b="1" i="0" u="none" strike="noStrike" kern="1200" cap="none" spc="0" normalizeH="0" baseline="0" noProof="0" dirty="0">
              <a:ln>
                <a:noFill/>
              </a:ln>
              <a:solidFill>
                <a:srgbClr val="F36633"/>
              </a:solidFill>
              <a:effectLst/>
              <a:uLnTx/>
              <a:uFillTx/>
              <a:latin typeface="Arial"/>
              <a:ea typeface="+mn-ea"/>
              <a:cs typeface="Noto Sans"/>
            </a:endParaRPr>
          </a:p>
        </p:txBody>
      </p:sp>
      <p:sp>
        <p:nvSpPr>
          <p:cNvPr id="9" name="Rectangle: Rounded Corners 8">
            <a:extLst>
              <a:ext uri="{FF2B5EF4-FFF2-40B4-BE49-F238E27FC236}">
                <a16:creationId xmlns:a16="http://schemas.microsoft.com/office/drawing/2014/main" id="{9E93D8CC-4ECC-591A-CE39-5AC679E7164E}"/>
              </a:ext>
            </a:extLst>
          </p:cNvPr>
          <p:cNvSpPr/>
          <p:nvPr/>
        </p:nvSpPr>
        <p:spPr bwMode="auto">
          <a:xfrm>
            <a:off x="673768" y="5569700"/>
            <a:ext cx="10960431" cy="672429"/>
          </a:xfrm>
          <a:prstGeom prst="round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Noto Sans"/>
              </a:rPr>
              <a:t>Patients who experienced a bilateral worsening to 20/50 or worse did so for a median of 7% to 8% of their time on treatment</a:t>
            </a:r>
          </a:p>
        </p:txBody>
      </p:sp>
    </p:spTree>
    <p:extLst>
      <p:ext uri="{BB962C8B-B14F-4D97-AF65-F5344CB8AC3E}">
        <p14:creationId xmlns:p14="http://schemas.microsoft.com/office/powerpoint/2010/main" val="133005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435CF-A452-BCB5-E604-A939D389114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FB5FC66-09D6-B22F-64F2-293A3370FF94}"/>
              </a:ext>
            </a:extLst>
          </p:cNvPr>
          <p:cNvSpPr/>
          <p:nvPr/>
        </p:nvSpPr>
        <p:spPr bwMode="auto">
          <a:xfrm>
            <a:off x="775856" y="4090786"/>
            <a:ext cx="10640290" cy="926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C19481C7-5866-5629-76C3-EB4316E1DE2F}"/>
              </a:ext>
            </a:extLst>
          </p:cNvPr>
          <p:cNvSpPr txBox="1"/>
          <p:nvPr/>
        </p:nvSpPr>
        <p:spPr>
          <a:xfrm>
            <a:off x="3635415" y="4553923"/>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13646.</a:t>
            </a:r>
          </a:p>
        </p:txBody>
      </p:sp>
      <p:pic>
        <p:nvPicPr>
          <p:cNvPr id="4" name="Picture 3" descr="A close-up of a white background&#10;&#10;AI-generated content may be incorrect.">
            <a:extLst>
              <a:ext uri="{FF2B5EF4-FFF2-40B4-BE49-F238E27FC236}">
                <a16:creationId xmlns:a16="http://schemas.microsoft.com/office/drawing/2014/main" id="{58D8A3AA-DD3A-A816-71C0-C99DD42DD2ED}"/>
              </a:ext>
            </a:extLst>
          </p:cNvPr>
          <p:cNvPicPr>
            <a:picLocks noChangeAspect="1"/>
          </p:cNvPicPr>
          <p:nvPr/>
        </p:nvPicPr>
        <p:blipFill>
          <a:blip r:embed="rId3"/>
          <a:stretch>
            <a:fillRect/>
          </a:stretch>
        </p:blipFill>
        <p:spPr>
          <a:xfrm>
            <a:off x="775856" y="1289707"/>
            <a:ext cx="10640290" cy="2917877"/>
          </a:xfrm>
          <a:prstGeom prst="rect">
            <a:avLst/>
          </a:prstGeom>
        </p:spPr>
      </p:pic>
    </p:spTree>
    <p:extLst>
      <p:ext uri="{BB962C8B-B14F-4D97-AF65-F5344CB8AC3E}">
        <p14:creationId xmlns:p14="http://schemas.microsoft.com/office/powerpoint/2010/main" val="3511047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456F1-8035-67B3-0FBF-C15640DB16D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CCAEF86-51CB-E74D-DC68-799C446A8A18}"/>
              </a:ext>
            </a:extLst>
          </p:cNvPr>
          <p:cNvSpPr/>
          <p:nvPr/>
        </p:nvSpPr>
        <p:spPr bwMode="auto">
          <a:xfrm>
            <a:off x="3681351" y="767391"/>
            <a:ext cx="6017306" cy="59911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D598696D-073D-C747-4741-46FEECEC0323}"/>
              </a:ext>
            </a:extLst>
          </p:cNvPr>
          <p:cNvSpPr>
            <a:spLocks noGrp="1"/>
          </p:cNvSpPr>
          <p:nvPr>
            <p:ph type="title"/>
          </p:nvPr>
        </p:nvSpPr>
        <p:spPr>
          <a:xfrm>
            <a:off x="623393" y="-1"/>
            <a:ext cx="10879118" cy="1024247"/>
          </a:xfrm>
        </p:spPr>
        <p:txBody>
          <a:bodyPr/>
          <a:lstStyle/>
          <a:p>
            <a:pPr algn="l"/>
            <a:r>
              <a:rPr lang="en-US" dirty="0"/>
              <a:t>DREAMM-9 Efficacy: Overall Response Rate (ORR) and MRD Negativity Rates</a:t>
            </a:r>
          </a:p>
        </p:txBody>
      </p:sp>
      <p:sp>
        <p:nvSpPr>
          <p:cNvPr id="6" name="TextBox 5">
            <a:extLst>
              <a:ext uri="{FF2B5EF4-FFF2-40B4-BE49-F238E27FC236}">
                <a16:creationId xmlns:a16="http://schemas.microsoft.com/office/drawing/2014/main" id="{E6FFD79A-B3F9-342E-4151-421E67E6117F}"/>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Usmani SZ et al. ASH 2025;Abstract 13646.</a:t>
            </a:r>
          </a:p>
        </p:txBody>
      </p:sp>
      <p:pic>
        <p:nvPicPr>
          <p:cNvPr id="8" name="Picture 7" descr="A graph of a graph with different colored squares&#10;&#10;AI-generated content may be incorrect.">
            <a:extLst>
              <a:ext uri="{FF2B5EF4-FFF2-40B4-BE49-F238E27FC236}">
                <a16:creationId xmlns:a16="http://schemas.microsoft.com/office/drawing/2014/main" id="{E16384E8-3033-D9DE-2FFC-0BE609801B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81351" y="767391"/>
            <a:ext cx="6017306" cy="2891921"/>
          </a:xfrm>
          <a:prstGeom prst="rect">
            <a:avLst/>
          </a:prstGeom>
        </p:spPr>
      </p:pic>
      <p:pic>
        <p:nvPicPr>
          <p:cNvPr id="10" name="Picture 9" descr="A graph of a patient's stretch&#10;&#10;AI-generated content may be incorrect.">
            <a:extLst>
              <a:ext uri="{FF2B5EF4-FFF2-40B4-BE49-F238E27FC236}">
                <a16:creationId xmlns:a16="http://schemas.microsoft.com/office/drawing/2014/main" id="{B7083591-A918-8F46-D8EA-331F417C01B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768437" y="3675709"/>
            <a:ext cx="5843135" cy="3082835"/>
          </a:xfrm>
          <a:prstGeom prst="rect">
            <a:avLst/>
          </a:prstGeom>
        </p:spPr>
      </p:pic>
    </p:spTree>
    <p:extLst>
      <p:ext uri="{BB962C8B-B14F-4D97-AF65-F5344CB8AC3E}">
        <p14:creationId xmlns:p14="http://schemas.microsoft.com/office/powerpoint/2010/main" val="3415162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B415A-A97C-551A-5212-19C495E9444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598DBF-902A-431C-2F38-99D09F7E95BE}"/>
              </a:ext>
            </a:extLst>
          </p:cNvPr>
          <p:cNvSpPr/>
          <p:nvPr/>
        </p:nvSpPr>
        <p:spPr bwMode="auto">
          <a:xfrm>
            <a:off x="390267" y="881743"/>
            <a:ext cx="11411466" cy="517959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02153A5E-C5BD-7300-C8D0-78EB44C23976}"/>
              </a:ext>
            </a:extLst>
          </p:cNvPr>
          <p:cNvSpPr>
            <a:spLocks noGrp="1"/>
          </p:cNvSpPr>
          <p:nvPr>
            <p:ph type="title"/>
          </p:nvPr>
        </p:nvSpPr>
        <p:spPr>
          <a:xfrm>
            <a:off x="1143543" y="-118753"/>
            <a:ext cx="10358967" cy="1143000"/>
          </a:xfrm>
        </p:spPr>
        <p:txBody>
          <a:bodyPr/>
          <a:lstStyle/>
          <a:p>
            <a:r>
              <a:rPr lang="en-US" dirty="0"/>
              <a:t>DREAMM-9 Efficacy: Ocular Event Findings (OEFs)</a:t>
            </a:r>
          </a:p>
        </p:txBody>
      </p:sp>
      <p:sp>
        <p:nvSpPr>
          <p:cNvPr id="6" name="TextBox 5">
            <a:extLst>
              <a:ext uri="{FF2B5EF4-FFF2-40B4-BE49-F238E27FC236}">
                <a16:creationId xmlns:a16="http://schemas.microsoft.com/office/drawing/2014/main" id="{8BE0E93E-3BA8-62ED-1CB8-18FD66865F15}"/>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Usmani SZ et al. ASH 2025;Abstract 13646.</a:t>
            </a:r>
          </a:p>
        </p:txBody>
      </p:sp>
      <p:pic>
        <p:nvPicPr>
          <p:cNvPr id="4" name="Picture 3" descr="A graph of a number of different colored bars&#10;&#10;AI-generated content may be incorrect.">
            <a:extLst>
              <a:ext uri="{FF2B5EF4-FFF2-40B4-BE49-F238E27FC236}">
                <a16:creationId xmlns:a16="http://schemas.microsoft.com/office/drawing/2014/main" id="{6DFC4308-9075-26E8-7F95-2C114408C5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0267" y="881743"/>
            <a:ext cx="11411466" cy="4311966"/>
          </a:xfrm>
          <a:prstGeom prst="rect">
            <a:avLst/>
          </a:prstGeom>
        </p:spPr>
      </p:pic>
      <p:pic>
        <p:nvPicPr>
          <p:cNvPr id="9" name="Picture 8">
            <a:extLst>
              <a:ext uri="{FF2B5EF4-FFF2-40B4-BE49-F238E27FC236}">
                <a16:creationId xmlns:a16="http://schemas.microsoft.com/office/drawing/2014/main" id="{3C5DCFB7-4202-B996-E395-8DC15362F64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90267" y="5193709"/>
            <a:ext cx="11034414" cy="867625"/>
          </a:xfrm>
          <a:prstGeom prst="rect">
            <a:avLst/>
          </a:prstGeom>
        </p:spPr>
      </p:pic>
    </p:spTree>
    <p:extLst>
      <p:ext uri="{BB962C8B-B14F-4D97-AF65-F5344CB8AC3E}">
        <p14:creationId xmlns:p14="http://schemas.microsoft.com/office/powerpoint/2010/main" val="2403877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70164-5D91-A087-222E-1A44D24B9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6B312-7A4F-34B5-FBE1-51630C45C0E5}"/>
              </a:ext>
            </a:extLst>
          </p:cNvPr>
          <p:cNvSpPr>
            <a:spLocks noGrp="1"/>
          </p:cNvSpPr>
          <p:nvPr>
            <p:ph type="title"/>
          </p:nvPr>
        </p:nvSpPr>
        <p:spPr>
          <a:xfrm>
            <a:off x="1107917" y="0"/>
            <a:ext cx="10358967" cy="1143000"/>
          </a:xfrm>
        </p:spPr>
        <p:txBody>
          <a:bodyPr/>
          <a:lstStyle/>
          <a:p>
            <a:r>
              <a:rPr lang="en-US" dirty="0"/>
              <a:t>DREAMM-9: Authors’ Conclusions</a:t>
            </a:r>
          </a:p>
        </p:txBody>
      </p:sp>
      <p:sp>
        <p:nvSpPr>
          <p:cNvPr id="6" name="TextBox 5">
            <a:extLst>
              <a:ext uri="{FF2B5EF4-FFF2-40B4-BE49-F238E27FC236}">
                <a16:creationId xmlns:a16="http://schemas.microsoft.com/office/drawing/2014/main" id="{3D004AED-4743-E13D-6937-35FD539141EE}"/>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Usmani SZ et al. ASH 2025;Abstract 13646.</a:t>
            </a:r>
          </a:p>
        </p:txBody>
      </p:sp>
      <p:pic>
        <p:nvPicPr>
          <p:cNvPr id="4" name="Picture 3" descr="A screenshot of a medical information&#10;&#10;AI-generated content may be incorrect.">
            <a:extLst>
              <a:ext uri="{FF2B5EF4-FFF2-40B4-BE49-F238E27FC236}">
                <a16:creationId xmlns:a16="http://schemas.microsoft.com/office/drawing/2014/main" id="{7991E5E8-7C7A-3BC4-903C-E9A174A383E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543452" y="890649"/>
            <a:ext cx="5487898" cy="5817643"/>
          </a:xfrm>
          <a:prstGeom prst="rect">
            <a:avLst/>
          </a:prstGeom>
        </p:spPr>
      </p:pic>
      <p:sp>
        <p:nvSpPr>
          <p:cNvPr id="3" name="TextBox 2">
            <a:extLst>
              <a:ext uri="{FF2B5EF4-FFF2-40B4-BE49-F238E27FC236}">
                <a16:creationId xmlns:a16="http://schemas.microsoft.com/office/drawing/2014/main" id="{42DFC5B5-3FA3-8860-2138-F9EB92159E69}"/>
              </a:ext>
            </a:extLst>
          </p:cNvPr>
          <p:cNvSpPr txBox="1"/>
          <p:nvPr/>
        </p:nvSpPr>
        <p:spPr>
          <a:xfrm>
            <a:off x="119336" y="5752237"/>
            <a:ext cx="2592288"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NDMM = newly diagnosed multiple myeloma</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264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2512B-29B0-43BA-005B-3727939F923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062CBB-20EF-7C78-784A-597B710495A3}"/>
              </a:ext>
            </a:extLst>
          </p:cNvPr>
          <p:cNvSpPr txBox="1"/>
          <p:nvPr/>
        </p:nvSpPr>
        <p:spPr>
          <a:xfrm>
            <a:off x="3477077" y="6091205"/>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4108.</a:t>
            </a:r>
          </a:p>
        </p:txBody>
      </p:sp>
      <p:pic>
        <p:nvPicPr>
          <p:cNvPr id="6" name="Picture 5" descr="A screenshot of a medical website&#10;&#10;AI-generated content may be incorrect.">
            <a:extLst>
              <a:ext uri="{FF2B5EF4-FFF2-40B4-BE49-F238E27FC236}">
                <a16:creationId xmlns:a16="http://schemas.microsoft.com/office/drawing/2014/main" id="{0DCBA369-87E4-AED9-C962-E22E3415B7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29400" y="305130"/>
            <a:ext cx="10133199" cy="5575940"/>
          </a:xfrm>
          <a:prstGeom prst="rect">
            <a:avLst/>
          </a:prstGeom>
        </p:spPr>
      </p:pic>
    </p:spTree>
    <p:extLst>
      <p:ext uri="{BB962C8B-B14F-4D97-AF65-F5344CB8AC3E}">
        <p14:creationId xmlns:p14="http://schemas.microsoft.com/office/powerpoint/2010/main" val="3443555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1077-9B57-CB30-71A7-EBBE5AAD2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D0E27E-29E7-AB0E-5F95-C3FA99EA1D9D}"/>
              </a:ext>
            </a:extLst>
          </p:cNvPr>
          <p:cNvSpPr>
            <a:spLocks noGrp="1"/>
          </p:cNvSpPr>
          <p:nvPr>
            <p:ph type="title"/>
          </p:nvPr>
        </p:nvSpPr>
        <p:spPr>
          <a:xfrm>
            <a:off x="1107917" y="0"/>
            <a:ext cx="10358967" cy="1143000"/>
          </a:xfrm>
        </p:spPr>
        <p:txBody>
          <a:bodyPr/>
          <a:lstStyle/>
          <a:p>
            <a:r>
              <a:rPr lang="en-US" dirty="0" err="1"/>
              <a:t>ReKInDLE</a:t>
            </a:r>
            <a:r>
              <a:rPr lang="en-US" dirty="0"/>
              <a:t>: Response Rates and MRD Analysis</a:t>
            </a:r>
          </a:p>
        </p:txBody>
      </p:sp>
      <p:sp>
        <p:nvSpPr>
          <p:cNvPr id="6" name="TextBox 5">
            <a:extLst>
              <a:ext uri="{FF2B5EF4-FFF2-40B4-BE49-F238E27FC236}">
                <a16:creationId xmlns:a16="http://schemas.microsoft.com/office/drawing/2014/main" id="{3C6A70DD-F57C-65EE-BA3C-12738921FCB5}"/>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Landgren O et al. ASH 2025;Abstract 4108.</a:t>
            </a:r>
          </a:p>
        </p:txBody>
      </p:sp>
      <p:pic>
        <p:nvPicPr>
          <p:cNvPr id="4" name="Picture 3" descr="A graph of a patient with a red line&#10;&#10;AI-generated content may be incorrect.">
            <a:extLst>
              <a:ext uri="{FF2B5EF4-FFF2-40B4-BE49-F238E27FC236}">
                <a16:creationId xmlns:a16="http://schemas.microsoft.com/office/drawing/2014/main" id="{F5266AE2-ACE1-256A-E8DF-FB7EA307A8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08495" y="988158"/>
            <a:ext cx="11175010" cy="5047939"/>
          </a:xfrm>
          <a:prstGeom prst="rect">
            <a:avLst/>
          </a:prstGeom>
        </p:spPr>
      </p:pic>
    </p:spTree>
    <p:extLst>
      <p:ext uri="{BB962C8B-B14F-4D97-AF65-F5344CB8AC3E}">
        <p14:creationId xmlns:p14="http://schemas.microsoft.com/office/powerpoint/2010/main" val="579501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D765D-3DE0-FFB3-011A-7D7903726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BB781-8787-FE78-C40B-4D867FFE7F28}"/>
              </a:ext>
            </a:extLst>
          </p:cNvPr>
          <p:cNvSpPr>
            <a:spLocks noGrp="1"/>
          </p:cNvSpPr>
          <p:nvPr>
            <p:ph type="title"/>
          </p:nvPr>
        </p:nvSpPr>
        <p:spPr>
          <a:xfrm>
            <a:off x="1107917" y="0"/>
            <a:ext cx="10358967" cy="1143000"/>
          </a:xfrm>
        </p:spPr>
        <p:txBody>
          <a:bodyPr/>
          <a:lstStyle/>
          <a:p>
            <a:r>
              <a:rPr lang="en-US" dirty="0" err="1"/>
              <a:t>ReKInDLE</a:t>
            </a:r>
            <a:r>
              <a:rPr lang="en-US" dirty="0"/>
              <a:t>: Authors’ Conclusions</a:t>
            </a:r>
          </a:p>
        </p:txBody>
      </p:sp>
      <p:sp>
        <p:nvSpPr>
          <p:cNvPr id="6" name="TextBox 5">
            <a:extLst>
              <a:ext uri="{FF2B5EF4-FFF2-40B4-BE49-F238E27FC236}">
                <a16:creationId xmlns:a16="http://schemas.microsoft.com/office/drawing/2014/main" id="{C0CCA2B3-2415-E9F7-02AB-8173AF4CCE7C}"/>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Landgren O et al. ASH 2025;Abstract 4108.</a:t>
            </a:r>
          </a:p>
        </p:txBody>
      </p:sp>
      <p:pic>
        <p:nvPicPr>
          <p:cNvPr id="5" name="Picture 4" descr="A close-up of a medical report&#10;&#10;AI-generated content may be incorrect.">
            <a:extLst>
              <a:ext uri="{FF2B5EF4-FFF2-40B4-BE49-F238E27FC236}">
                <a16:creationId xmlns:a16="http://schemas.microsoft.com/office/drawing/2014/main" id="{69C3629D-1EEF-E6DB-D184-42906A4F9E5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8569" y="907619"/>
            <a:ext cx="11254862" cy="5042761"/>
          </a:xfrm>
          <a:prstGeom prst="rect">
            <a:avLst/>
          </a:prstGeom>
        </p:spPr>
      </p:pic>
      <p:sp>
        <p:nvSpPr>
          <p:cNvPr id="3" name="TextBox 2">
            <a:extLst>
              <a:ext uri="{FF2B5EF4-FFF2-40B4-BE49-F238E27FC236}">
                <a16:creationId xmlns:a16="http://schemas.microsoft.com/office/drawing/2014/main" id="{070142A1-5075-8C5A-3BEC-B58B37D2874F}"/>
              </a:ext>
            </a:extLst>
          </p:cNvPr>
          <p:cNvSpPr txBox="1"/>
          <p:nvPr/>
        </p:nvSpPr>
        <p:spPr>
          <a:xfrm>
            <a:off x="534972" y="5941069"/>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DKd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daratumumab/carfilzomib/dexamethasone</a:t>
            </a:r>
          </a:p>
        </p:txBody>
      </p:sp>
    </p:spTree>
    <p:extLst>
      <p:ext uri="{BB962C8B-B14F-4D97-AF65-F5344CB8AC3E}">
        <p14:creationId xmlns:p14="http://schemas.microsoft.com/office/powerpoint/2010/main" val="3312468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B887-3D9F-8252-B9F1-384AA91410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BAFA3B-6824-FF48-32DE-3BB8EC83AD8C}"/>
              </a:ext>
            </a:extLst>
          </p:cNvPr>
          <p:cNvSpPr txBox="1"/>
          <p:nvPr/>
        </p:nvSpPr>
        <p:spPr>
          <a:xfrm>
            <a:off x="3564163" y="6008078"/>
            <a:ext cx="5237843"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cs typeface="+mn-cs"/>
              </a:rPr>
              <a:t>ASH 2025;Abstract 7320.</a:t>
            </a:r>
          </a:p>
        </p:txBody>
      </p:sp>
      <p:pic>
        <p:nvPicPr>
          <p:cNvPr id="4" name="Picture 3" descr="A close-up of a medical document&#10;&#10;AI-generated content may be incorrect.">
            <a:extLst>
              <a:ext uri="{FF2B5EF4-FFF2-40B4-BE49-F238E27FC236}">
                <a16:creationId xmlns:a16="http://schemas.microsoft.com/office/drawing/2014/main" id="{65A6FB5D-3CC1-1B3C-487B-47BDD2866A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95613" y="333677"/>
            <a:ext cx="10800773" cy="5674401"/>
          </a:xfrm>
          <a:prstGeom prst="rect">
            <a:avLst/>
          </a:prstGeom>
        </p:spPr>
      </p:pic>
    </p:spTree>
    <p:extLst>
      <p:ext uri="{BB962C8B-B14F-4D97-AF65-F5344CB8AC3E}">
        <p14:creationId xmlns:p14="http://schemas.microsoft.com/office/powerpoint/2010/main" val="2918379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86E77-3379-A0A6-90F8-91E264FA2D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EF3AD-C7F2-B26F-62DA-4310A6D60306}"/>
              </a:ext>
            </a:extLst>
          </p:cNvPr>
          <p:cNvSpPr>
            <a:spLocks noGrp="1"/>
          </p:cNvSpPr>
          <p:nvPr>
            <p:ph type="title"/>
          </p:nvPr>
        </p:nvSpPr>
        <p:spPr>
          <a:xfrm>
            <a:off x="1107917" y="0"/>
            <a:ext cx="10358967" cy="1143000"/>
          </a:xfrm>
        </p:spPr>
        <p:txBody>
          <a:bodyPr/>
          <a:lstStyle/>
          <a:p>
            <a:r>
              <a:rPr lang="en-US" dirty="0"/>
              <a:t>Viber-M (ALLG MM25): Response at the End of Cycle 3</a:t>
            </a:r>
          </a:p>
        </p:txBody>
      </p:sp>
      <p:sp>
        <p:nvSpPr>
          <p:cNvPr id="6" name="TextBox 5">
            <a:extLst>
              <a:ext uri="{FF2B5EF4-FFF2-40B4-BE49-F238E27FC236}">
                <a16:creationId xmlns:a16="http://schemas.microsoft.com/office/drawing/2014/main" id="{93B5F7D2-76F1-C6AD-AA2C-2D6F9AAD413F}"/>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Sim S et al. ASH 2025;Abstract 7320.</a:t>
            </a:r>
          </a:p>
        </p:txBody>
      </p:sp>
      <p:pic>
        <p:nvPicPr>
          <p:cNvPr id="4" name="Picture 3" descr="A chart with numbers and a red circle&#10;&#10;AI-generated content may be incorrect.">
            <a:extLst>
              <a:ext uri="{FF2B5EF4-FFF2-40B4-BE49-F238E27FC236}">
                <a16:creationId xmlns:a16="http://schemas.microsoft.com/office/drawing/2014/main" id="{CD2C0356-D629-DCD7-6A82-EE0C967CF8E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44285" y="1278905"/>
            <a:ext cx="11176659" cy="4489769"/>
          </a:xfrm>
          <a:prstGeom prst="rect">
            <a:avLst/>
          </a:prstGeom>
        </p:spPr>
      </p:pic>
    </p:spTree>
    <p:extLst>
      <p:ext uri="{BB962C8B-B14F-4D97-AF65-F5344CB8AC3E}">
        <p14:creationId xmlns:p14="http://schemas.microsoft.com/office/powerpoint/2010/main" val="2487995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68156-3DF4-1DC9-4149-6D9B0855AA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8B98C4-F3C5-BDB5-89D0-5F7264F3CB0D}"/>
              </a:ext>
            </a:extLst>
          </p:cNvPr>
          <p:cNvSpPr>
            <a:spLocks noGrp="1"/>
          </p:cNvSpPr>
          <p:nvPr>
            <p:ph type="title"/>
          </p:nvPr>
        </p:nvSpPr>
        <p:spPr>
          <a:xfrm>
            <a:off x="1107917" y="0"/>
            <a:ext cx="10358967" cy="1143000"/>
          </a:xfrm>
        </p:spPr>
        <p:txBody>
          <a:bodyPr/>
          <a:lstStyle/>
          <a:p>
            <a:r>
              <a:rPr lang="en-US" dirty="0"/>
              <a:t>Viber-M (ALLG MM25): Authors’ Conclusions</a:t>
            </a:r>
          </a:p>
        </p:txBody>
      </p:sp>
      <p:sp>
        <p:nvSpPr>
          <p:cNvPr id="6" name="TextBox 5">
            <a:extLst>
              <a:ext uri="{FF2B5EF4-FFF2-40B4-BE49-F238E27FC236}">
                <a16:creationId xmlns:a16="http://schemas.microsoft.com/office/drawing/2014/main" id="{C6B8DAB1-C565-D5DC-6449-BFF68D0D5F41}"/>
              </a:ext>
            </a:extLst>
          </p:cNvPr>
          <p:cNvSpPr txBox="1"/>
          <p:nvPr/>
        </p:nvSpPr>
        <p:spPr>
          <a:xfrm>
            <a:off x="119336" y="6534835"/>
            <a:ext cx="79682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Sim S et al. ASH 2025;Abstract 7320.</a:t>
            </a:r>
          </a:p>
        </p:txBody>
      </p:sp>
      <p:pic>
        <p:nvPicPr>
          <p:cNvPr id="4" name="Picture 3" descr="A close-up of a medical report&#10;&#10;AI-generated content may be incorrect.">
            <a:extLst>
              <a:ext uri="{FF2B5EF4-FFF2-40B4-BE49-F238E27FC236}">
                <a16:creationId xmlns:a16="http://schemas.microsoft.com/office/drawing/2014/main" id="{2EE246CF-3AAD-04A7-F894-7E9CF200F9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1886" y="1003675"/>
            <a:ext cx="11074998" cy="5025218"/>
          </a:xfrm>
          <a:prstGeom prst="rect">
            <a:avLst/>
          </a:prstGeom>
        </p:spPr>
      </p:pic>
    </p:spTree>
    <p:extLst>
      <p:ext uri="{BB962C8B-B14F-4D97-AF65-F5344CB8AC3E}">
        <p14:creationId xmlns:p14="http://schemas.microsoft.com/office/powerpoint/2010/main" val="2974718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D3806-B781-FEC0-400F-FE716ECB12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F99F46-4E44-EF00-AE0D-0CAA6688B7E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73A4A9B-0BBE-5426-D514-3F9F0A69550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8554A32A-141C-9308-D09D-00A363063B3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1BBCB-56E8-744E-B233-22800C75D8CB}" type="slidenum">
              <a:rPr kumimoji="0" lang="en-US" sz="8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2BD491FB-6527-CC64-B7E5-24C4DCD7717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3915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BF2A0A37-60C0-D27A-DDAF-C59C084EF265}"/>
              </a:ext>
            </a:extLst>
          </p:cNvPr>
          <p:cNvCxnSpPr>
            <a:cxnSpLocks/>
          </p:cNvCxnSpPr>
          <p:nvPr/>
        </p:nvCxnSpPr>
        <p:spPr>
          <a:xfrm>
            <a:off x="5267604" y="3844371"/>
            <a:ext cx="218796" cy="240222"/>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E77E0F-8EEC-5E24-F7B2-48A569B3E836}"/>
              </a:ext>
            </a:extLst>
          </p:cNvPr>
          <p:cNvCxnSpPr>
            <a:cxnSpLocks/>
          </p:cNvCxnSpPr>
          <p:nvPr/>
        </p:nvCxnSpPr>
        <p:spPr>
          <a:xfrm flipH="1">
            <a:off x="7503459" y="3852049"/>
            <a:ext cx="137562" cy="240222"/>
          </a:xfrm>
          <a:prstGeom prst="line">
            <a:avLst/>
          </a:prstGeom>
          <a:ln w="38100">
            <a:solidFill>
              <a:srgbClr val="0000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Content Placeholder 1">
            <a:extLst>
              <a:ext uri="{FF2B5EF4-FFF2-40B4-BE49-F238E27FC236}">
                <a16:creationId xmlns:a16="http://schemas.microsoft.com/office/drawing/2014/main" id="{06562C8D-CF49-4AA6-BCE3-49C04D737D53}"/>
              </a:ext>
            </a:extLst>
          </p:cNvPr>
          <p:cNvSpPr txBox="1">
            <a:spLocks/>
          </p:cNvSpPr>
          <p:nvPr/>
        </p:nvSpPr>
        <p:spPr>
          <a:xfrm>
            <a:off x="487680" y="1304954"/>
            <a:ext cx="11221720" cy="353414"/>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L="228600" marR="0" lvl="0"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mn-lt"/>
                <a:ea typeface="Helvetica" pitchFamily="2" charset="0"/>
                <a:cs typeface="Arial"/>
                <a:sym typeface="Arial"/>
              </a:defRPr>
            </a:lvl1pPr>
            <a:lvl2pPr marL="502920" marR="0" lvl="1"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77240" marR="0" lvl="2"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1051560" marR="0" lvl="3"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1280160" marR="0" lvl="4"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28600" marR="0" lvl="0" indent="-228600" algn="l" defTabSz="914400" rtl="0" eaLnBrk="1" fontAlgn="auto" latinLnBrk="0" hangingPunct="1">
              <a:lnSpc>
                <a:spcPct val="100000"/>
              </a:lnSpc>
              <a:spcBef>
                <a:spcPts val="600"/>
              </a:spcBef>
              <a:spcAft>
                <a:spcPts val="0"/>
              </a:spcAft>
              <a:buClr>
                <a:srgbClr val="0000C9"/>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a:ea typeface="Calibri"/>
                <a:cs typeface="Arial"/>
                <a:sym typeface="Arial"/>
              </a:rPr>
              <a:t>MagnetisMM-30 (NCT06215118) is a phase 1b, open-label, multicenter, prospective study </a:t>
            </a:r>
          </a:p>
          <a:p>
            <a:pPr marL="228600" marR="0" lvl="0" indent="-228600" algn="l" defTabSz="914400" rtl="0" eaLnBrk="1" fontAlgn="auto" latinLnBrk="0" hangingPunct="1">
              <a:lnSpc>
                <a:spcPct val="100000"/>
              </a:lnSpc>
              <a:spcBef>
                <a:spcPts val="600"/>
              </a:spcBef>
              <a:spcAft>
                <a:spcPts val="0"/>
              </a:spcAft>
              <a:buClr>
                <a:srgbClr val="0000C9"/>
              </a:buClr>
              <a:buSzTx/>
              <a:buFont typeface="Arial" panose="020B0604020202020204" pitchFamily="34" charset="0"/>
              <a:buChar char="•"/>
              <a:tabLst/>
              <a:defRPr/>
            </a:pPr>
            <a:r>
              <a:rPr kumimoji="0" lang="en-US" sz="1400" b="1" i="0" u="none" strike="noStrike" kern="0" cap="none" spc="0" normalizeH="0" baseline="0" noProof="0">
                <a:ln>
                  <a:noFill/>
                </a:ln>
                <a:solidFill>
                  <a:srgbClr val="000000"/>
                </a:solidFill>
                <a:effectLst/>
                <a:uLnTx/>
                <a:uFillTx/>
                <a:latin typeface="Arial"/>
                <a:ea typeface="Calibri"/>
                <a:cs typeface="Arial"/>
                <a:sym typeface="Arial"/>
              </a:rPr>
              <a:t>Part 1</a:t>
            </a:r>
            <a:r>
              <a:rPr kumimoji="0" lang="en-US" sz="1400" b="0" i="0" u="none" strike="noStrike" kern="0" cap="none" spc="0" normalizeH="0" baseline="0" noProof="0">
                <a:ln>
                  <a:noFill/>
                </a:ln>
                <a:solidFill>
                  <a:srgbClr val="000000"/>
                </a:solidFill>
                <a:effectLst/>
                <a:uLnTx/>
                <a:uFillTx/>
                <a:latin typeface="Arial"/>
                <a:ea typeface="Calibri"/>
                <a:cs typeface="Arial"/>
                <a:sym typeface="Arial"/>
              </a:rPr>
              <a:t> (dose escalation) primary objective was to assess the tolerability and safety of elranatamab in combination with </a:t>
            </a:r>
            <a:r>
              <a:rPr kumimoji="0" lang="en-US" sz="1400" b="0" i="0" u="none" strike="noStrike" kern="0" cap="none" spc="0" normalizeH="0" baseline="0" noProof="0" err="1">
                <a:ln>
                  <a:noFill/>
                </a:ln>
                <a:solidFill>
                  <a:srgbClr val="000000"/>
                </a:solidFill>
                <a:effectLst/>
                <a:uLnTx/>
                <a:uFillTx/>
                <a:latin typeface="Arial"/>
                <a:ea typeface="Calibri"/>
                <a:cs typeface="Arial"/>
                <a:sym typeface="Arial"/>
              </a:rPr>
              <a:t>iberdomide</a:t>
            </a:r>
            <a:r>
              <a:rPr kumimoji="0" lang="en-US" sz="1400" b="0" i="0" u="none" strike="noStrike" kern="0" cap="none" spc="0" normalizeH="0" baseline="0" noProof="0">
                <a:ln>
                  <a:noFill/>
                </a:ln>
                <a:solidFill>
                  <a:srgbClr val="000000"/>
                </a:solidFill>
                <a:effectLst/>
                <a:uLnTx/>
                <a:uFillTx/>
                <a:latin typeface="Arial"/>
                <a:ea typeface="Calibri"/>
                <a:cs typeface="Arial"/>
                <a:sym typeface="Arial"/>
              </a:rPr>
              <a:t> to determine the recommended doses of the combination for evaluation in </a:t>
            </a:r>
            <a:r>
              <a:rPr kumimoji="0" lang="en-US" sz="1400" b="1" i="0" u="none" strike="noStrike" kern="0" cap="none" spc="0" normalizeH="0" baseline="0" noProof="0">
                <a:ln>
                  <a:noFill/>
                </a:ln>
                <a:solidFill>
                  <a:srgbClr val="000000"/>
                </a:solidFill>
                <a:effectLst/>
                <a:uLnTx/>
                <a:uFillTx/>
                <a:latin typeface="Arial"/>
                <a:ea typeface="Calibri"/>
                <a:cs typeface="Arial"/>
                <a:sym typeface="Arial"/>
              </a:rPr>
              <a:t>Part 2</a:t>
            </a:r>
            <a:r>
              <a:rPr kumimoji="0" lang="en-US" sz="1400" b="0" i="0" u="none" strike="noStrike" kern="0" cap="none" spc="0" normalizeH="0" baseline="0" noProof="0">
                <a:ln>
                  <a:noFill/>
                </a:ln>
                <a:solidFill>
                  <a:srgbClr val="000000"/>
                </a:solidFill>
                <a:effectLst/>
                <a:uLnTx/>
                <a:uFillTx/>
                <a:latin typeface="Arial"/>
                <a:ea typeface="Calibri"/>
                <a:cs typeface="Arial"/>
                <a:sym typeface="Arial"/>
              </a:rPr>
              <a:t> (randomized dose optimization)</a:t>
            </a:r>
          </a:p>
          <a:p>
            <a:pPr marL="502920" marR="0" lvl="1" indent="-228600" algn="l" defTabSz="914400" rtl="0" eaLnBrk="1" fontAlgn="auto" latinLnBrk="0" hangingPunct="1">
              <a:lnSpc>
                <a:spcPct val="100000"/>
              </a:lnSpc>
              <a:spcBef>
                <a:spcPts val="600"/>
              </a:spcBef>
              <a:spcAft>
                <a:spcPts val="0"/>
              </a:spcAft>
              <a:buClr>
                <a:srgbClr val="0000C9"/>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a:ea typeface="Calibri"/>
                <a:cs typeface="Arial"/>
                <a:sym typeface="Arial"/>
              </a:rPr>
              <a:t>A BOIN approach was used to guide dose escalation/de-escalation in </a:t>
            </a:r>
            <a:r>
              <a:rPr kumimoji="0" lang="en-US" sz="1400" b="1" i="0" u="none" strike="noStrike" kern="0" cap="none" spc="0" normalizeH="0" baseline="0" noProof="0">
                <a:ln>
                  <a:noFill/>
                </a:ln>
                <a:solidFill>
                  <a:srgbClr val="000000"/>
                </a:solidFill>
                <a:effectLst/>
                <a:uLnTx/>
                <a:uFillTx/>
                <a:latin typeface="Arial"/>
                <a:ea typeface="Calibri"/>
                <a:cs typeface="Arial"/>
                <a:sym typeface="Arial"/>
              </a:rPr>
              <a:t>Part 1</a:t>
            </a:r>
          </a:p>
        </p:txBody>
      </p:sp>
      <p:sp>
        <p:nvSpPr>
          <p:cNvPr id="3" name="Title 2">
            <a:extLst>
              <a:ext uri="{FF2B5EF4-FFF2-40B4-BE49-F238E27FC236}">
                <a16:creationId xmlns:a16="http://schemas.microsoft.com/office/drawing/2014/main" id="{891536C0-159F-0E48-94A6-5B9434C6DE18}"/>
              </a:ext>
            </a:extLst>
          </p:cNvPr>
          <p:cNvSpPr>
            <a:spLocks noGrp="1"/>
          </p:cNvSpPr>
          <p:nvPr>
            <p:ph type="title"/>
          </p:nvPr>
        </p:nvSpPr>
        <p:spPr/>
        <p:txBody>
          <a:bodyPr/>
          <a:lstStyle/>
          <a:p>
            <a:r>
              <a:rPr lang="en-US" sz="2800"/>
              <a:t>MagnetisMM-30 </a:t>
            </a:r>
            <a:r>
              <a:rPr lang="en-US" sz="2800">
                <a:solidFill>
                  <a:schemeClr val="tx1"/>
                </a:solidFill>
              </a:rPr>
              <a:t>Study </a:t>
            </a:r>
            <a:r>
              <a:rPr lang="en-US">
                <a:solidFill>
                  <a:schemeClr val="tx1"/>
                </a:solidFill>
              </a:rPr>
              <a:t>D</a:t>
            </a:r>
            <a:r>
              <a:rPr lang="en-US" sz="2800">
                <a:solidFill>
                  <a:schemeClr val="tx1"/>
                </a:solidFill>
              </a:rPr>
              <a:t>esign</a:t>
            </a:r>
            <a:endParaRPr lang="en-US">
              <a:solidFill>
                <a:schemeClr val="tx1"/>
              </a:solidFill>
            </a:endParaRPr>
          </a:p>
        </p:txBody>
      </p:sp>
      <p:sp>
        <p:nvSpPr>
          <p:cNvPr id="26" name="Rectangle 25">
            <a:extLst>
              <a:ext uri="{FF2B5EF4-FFF2-40B4-BE49-F238E27FC236}">
                <a16:creationId xmlns:a16="http://schemas.microsoft.com/office/drawing/2014/main" id="{61004194-188F-07E3-B5D5-C199DC6A41A9}"/>
              </a:ext>
            </a:extLst>
          </p:cNvPr>
          <p:cNvSpPr/>
          <p:nvPr/>
        </p:nvSpPr>
        <p:spPr>
          <a:xfrm>
            <a:off x="561334" y="2797510"/>
            <a:ext cx="3203203" cy="2139084"/>
          </a:xfrm>
          <a:prstGeom prst="rect">
            <a:avLst/>
          </a:prstGeom>
          <a:solidFill>
            <a:srgbClr val="D8E0E9"/>
          </a:solidFill>
          <a:ln w="12700">
            <a:solidFill>
              <a:srgbClr val="000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Rectangle 26">
            <a:extLst>
              <a:ext uri="{FF2B5EF4-FFF2-40B4-BE49-F238E27FC236}">
                <a16:creationId xmlns:a16="http://schemas.microsoft.com/office/drawing/2014/main" id="{6B374469-2A80-E31E-CB03-7438D8BD35D5}"/>
              </a:ext>
            </a:extLst>
          </p:cNvPr>
          <p:cNvSpPr/>
          <p:nvPr/>
        </p:nvSpPr>
        <p:spPr>
          <a:xfrm>
            <a:off x="561334" y="2548915"/>
            <a:ext cx="3203665" cy="246888"/>
          </a:xfrm>
          <a:prstGeom prst="rect">
            <a:avLst/>
          </a:prstGeom>
          <a:solidFill>
            <a:srgbClr val="0000C9"/>
          </a:solidFill>
          <a:ln w="12700">
            <a:solidFill>
              <a:srgbClr val="0000C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Patients with RRMM</a:t>
            </a:r>
          </a:p>
        </p:txBody>
      </p:sp>
      <p:grpSp>
        <p:nvGrpSpPr>
          <p:cNvPr id="23" name="Group 22">
            <a:extLst>
              <a:ext uri="{FF2B5EF4-FFF2-40B4-BE49-F238E27FC236}">
                <a16:creationId xmlns:a16="http://schemas.microsoft.com/office/drawing/2014/main" id="{D6CFA408-8E2C-FBD5-4B63-703379945EB1}"/>
              </a:ext>
            </a:extLst>
          </p:cNvPr>
          <p:cNvGrpSpPr/>
          <p:nvPr/>
        </p:nvGrpSpPr>
        <p:grpSpPr>
          <a:xfrm>
            <a:off x="8743665" y="2556667"/>
            <a:ext cx="3155518" cy="2608128"/>
            <a:chOff x="8429898" y="2431180"/>
            <a:chExt cx="3155518" cy="3771079"/>
          </a:xfrm>
        </p:grpSpPr>
        <p:sp>
          <p:nvSpPr>
            <p:cNvPr id="17" name="Rectangle 16">
              <a:extLst>
                <a:ext uri="{FF2B5EF4-FFF2-40B4-BE49-F238E27FC236}">
                  <a16:creationId xmlns:a16="http://schemas.microsoft.com/office/drawing/2014/main" id="{18F1B3CA-D0BE-19E5-65D9-EDCD9DD8B579}"/>
                </a:ext>
              </a:extLst>
            </p:cNvPr>
            <p:cNvSpPr/>
            <p:nvPr/>
          </p:nvSpPr>
          <p:spPr>
            <a:xfrm>
              <a:off x="8429898" y="2499220"/>
              <a:ext cx="3134322" cy="3230939"/>
            </a:xfrm>
            <a:prstGeom prst="rect">
              <a:avLst/>
            </a:prstGeom>
            <a:solidFill>
              <a:srgbClr val="D8E0E9"/>
            </a:solidFill>
            <a:ln w="12700">
              <a:solidFill>
                <a:srgbClr val="000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44DEFA85-6E08-8C45-2D32-70E8276EA4E9}"/>
                </a:ext>
              </a:extLst>
            </p:cNvPr>
            <p:cNvSpPr/>
            <p:nvPr/>
          </p:nvSpPr>
          <p:spPr>
            <a:xfrm>
              <a:off x="8429898" y="2431180"/>
              <a:ext cx="3134321" cy="391725"/>
            </a:xfrm>
            <a:prstGeom prst="rect">
              <a:avLst/>
            </a:prstGeom>
            <a:solidFill>
              <a:srgbClr val="0000C9"/>
            </a:solidFill>
            <a:ln w="12700">
              <a:solidFill>
                <a:srgbClr val="0000C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TimesNewRoman"/>
                  <a:cs typeface="Times New Roman" panose="02020603050405020304" pitchFamily="18" charset="0"/>
                  <a:sym typeface="Arial"/>
                </a:rPr>
                <a:t>Primary endpoint</a:t>
              </a:r>
            </a:p>
          </p:txBody>
        </p:sp>
        <p:sp>
          <p:nvSpPr>
            <p:cNvPr id="20" name="Rectangle 19">
              <a:extLst>
                <a:ext uri="{FF2B5EF4-FFF2-40B4-BE49-F238E27FC236}">
                  <a16:creationId xmlns:a16="http://schemas.microsoft.com/office/drawing/2014/main" id="{AED1EFE7-F060-53FA-D428-EA76FD5EAD07}"/>
                </a:ext>
              </a:extLst>
            </p:cNvPr>
            <p:cNvSpPr/>
            <p:nvPr/>
          </p:nvSpPr>
          <p:spPr>
            <a:xfrm>
              <a:off x="8429947" y="3241770"/>
              <a:ext cx="3123582" cy="391725"/>
            </a:xfrm>
            <a:prstGeom prst="rect">
              <a:avLst/>
            </a:prstGeom>
            <a:solidFill>
              <a:srgbClr val="0000C9"/>
            </a:solidFill>
            <a:ln w="12700">
              <a:solidFill>
                <a:srgbClr val="0000C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TimesNewRoman"/>
                  <a:cs typeface="Times New Roman" panose="02020603050405020304" pitchFamily="18" charset="0"/>
                  <a:sym typeface="Arial"/>
                </a:rPr>
                <a:t>Secondary endpoints</a:t>
              </a:r>
            </a:p>
          </p:txBody>
        </p:sp>
        <p:sp>
          <p:nvSpPr>
            <p:cNvPr id="10" name="Content Placeholder 1">
              <a:extLst>
                <a:ext uri="{FF2B5EF4-FFF2-40B4-BE49-F238E27FC236}">
                  <a16:creationId xmlns:a16="http://schemas.microsoft.com/office/drawing/2014/main" id="{50599DD5-F08B-EF99-7AD8-A95FCFD2EEF4}"/>
                </a:ext>
              </a:extLst>
            </p:cNvPr>
            <p:cNvSpPr txBox="1">
              <a:spLocks/>
            </p:cNvSpPr>
            <p:nvPr/>
          </p:nvSpPr>
          <p:spPr>
            <a:xfrm>
              <a:off x="8429898" y="2843175"/>
              <a:ext cx="3155518" cy="363872"/>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228600" marR="0" lvl="0"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mn-lt"/>
                  <a:ea typeface="Helvetica" pitchFamily="2" charset="0"/>
                  <a:cs typeface="Arial"/>
                  <a:sym typeface="Arial"/>
                </a:defRPr>
              </a:lvl1pPr>
              <a:lvl2pPr marL="502920" marR="0" lvl="1"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77240" marR="0" lvl="2"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1051560" marR="0" lvl="3"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1280160" marR="0" lvl="4"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93663" marR="0" lvl="0" indent="-93663"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DLTs during DLT observation period</a:t>
              </a:r>
              <a:endParaRPr kumimoji="0" lang="en-US" sz="1100" b="0" i="0" u="none" strike="noStrike" kern="0" cap="none" spc="0" normalizeH="0" baseline="0" noProof="0">
                <a:ln>
                  <a:noFill/>
                </a:ln>
                <a:solidFill>
                  <a:srgbClr val="000000"/>
                </a:solidFill>
                <a:effectLst/>
                <a:uLnTx/>
                <a:uFillTx/>
                <a:latin typeface="Arial"/>
                <a:cs typeface="Arial"/>
                <a:sym typeface="Arial"/>
              </a:endParaRPr>
            </a:p>
          </p:txBody>
        </p:sp>
        <p:sp>
          <p:nvSpPr>
            <p:cNvPr id="12" name="Content Placeholder 1">
              <a:extLst>
                <a:ext uri="{FF2B5EF4-FFF2-40B4-BE49-F238E27FC236}">
                  <a16:creationId xmlns:a16="http://schemas.microsoft.com/office/drawing/2014/main" id="{A1E3F5AA-3EEE-F6E0-C5A5-4A0D02934EFD}"/>
                </a:ext>
              </a:extLst>
            </p:cNvPr>
            <p:cNvSpPr txBox="1">
              <a:spLocks/>
            </p:cNvSpPr>
            <p:nvPr/>
          </p:nvSpPr>
          <p:spPr>
            <a:xfrm>
              <a:off x="8429898" y="3657257"/>
              <a:ext cx="3134322" cy="2545002"/>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228600" marR="0" lvl="0"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mn-lt"/>
                  <a:ea typeface="Helvetica" pitchFamily="2" charset="0"/>
                  <a:cs typeface="Arial"/>
                  <a:sym typeface="Arial"/>
                </a:defRPr>
              </a:lvl1pPr>
              <a:lvl2pPr marL="502920" marR="0" lvl="1" indent="-228600" algn="l" rtl="0">
                <a:lnSpc>
                  <a:spcPct val="100000"/>
                </a:lnSpc>
                <a:spcBef>
                  <a:spcPts val="600"/>
                </a:spcBef>
                <a:spcAft>
                  <a:spcPts val="0"/>
                </a:spcAft>
                <a:buClr>
                  <a:schemeClr val="accent1"/>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77240" marR="0" lvl="2"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1051560" marR="0" lvl="3"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1280160" marR="0" lvl="4" indent="-228600" algn="l" rtl="0">
                <a:lnSpc>
                  <a:spcPct val="100000"/>
                </a:lnSpc>
                <a:spcBef>
                  <a:spcPts val="600"/>
                </a:spcBef>
                <a:spcAft>
                  <a:spcPts val="0"/>
                </a:spcAft>
                <a:buClr>
                  <a:schemeClr val="tx1">
                    <a:lumMod val="75000"/>
                    <a:lumOff val="25000"/>
                  </a:schemeClr>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93663" marR="0" lvl="0" indent="-93663"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AEs and laboratory abnormalities</a:t>
              </a:r>
            </a:p>
            <a:p>
              <a:pPr marL="93663" marR="0" lvl="0" indent="-93663"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ORR</a:t>
              </a:r>
              <a:r>
                <a:rPr kumimoji="0" lang="en-US" sz="1100" b="0" i="0" u="none" strike="noStrike" kern="0" cap="none" spc="0" normalizeH="0" baseline="30000" noProof="0">
                  <a:ln>
                    <a:noFill/>
                  </a:ln>
                  <a:solidFill>
                    <a:srgbClr val="000000"/>
                  </a:solidFill>
                  <a:effectLst/>
                  <a:uLnTx/>
                  <a:uFillTx/>
                  <a:latin typeface="Arial"/>
                  <a:cs typeface="Arial" panose="020B0604020202020204" pitchFamily="34" charset="0"/>
                  <a:sym typeface="Arial"/>
                </a:rPr>
                <a:t>c</a:t>
              </a:r>
              <a:endPar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a:p>
              <a:pPr marL="93663" marR="0" lvl="0" indent="-93663"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CR rate</a:t>
              </a:r>
              <a:r>
                <a:rPr kumimoji="0" lang="en-US" sz="1100" b="0" i="0" u="none" strike="noStrike" kern="0" cap="none" spc="0" normalizeH="0" baseline="30000" noProof="0">
                  <a:ln>
                    <a:noFill/>
                  </a:ln>
                  <a:solidFill>
                    <a:srgbClr val="000000"/>
                  </a:solidFill>
                  <a:effectLst/>
                  <a:uLnTx/>
                  <a:uFillTx/>
                  <a:latin typeface="Arial"/>
                  <a:cs typeface="Arial" panose="020B0604020202020204" pitchFamily="34" charset="0"/>
                  <a:sym typeface="Arial"/>
                </a:rPr>
                <a:t>c</a:t>
              </a:r>
              <a:endPar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a:p>
              <a:pPr marL="93663" marR="0" lvl="0" indent="-93663"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Time-to-event endpoints</a:t>
              </a:r>
              <a:r>
                <a:rPr kumimoji="0" lang="en-US" sz="1100" b="0" i="0" u="none" strike="noStrike" kern="0" cap="none" spc="0" normalizeH="0" baseline="30000" noProof="0">
                  <a:ln>
                    <a:noFill/>
                  </a:ln>
                  <a:solidFill>
                    <a:srgbClr val="000000"/>
                  </a:solidFill>
                  <a:effectLst/>
                  <a:uLnTx/>
                  <a:uFillTx/>
                  <a:latin typeface="Arial"/>
                  <a:cs typeface="Arial" panose="020B0604020202020204" pitchFamily="34" charset="0"/>
                  <a:sym typeface="Arial"/>
                </a:rPr>
                <a:t>c</a:t>
              </a:r>
              <a:endPar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a:p>
              <a:pPr marL="93663" marR="0" lvl="0" indent="-91440"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PK</a:t>
              </a:r>
            </a:p>
            <a:p>
              <a:pPr marL="93663" marR="0" lvl="0" indent="-91440"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MRD negativity rate</a:t>
              </a:r>
              <a:r>
                <a:rPr kumimoji="0" lang="en-US" sz="1100" b="0" i="0" u="none" strike="noStrike" kern="0" cap="none" spc="0" normalizeH="0" baseline="30000" noProof="0">
                  <a:ln>
                    <a:noFill/>
                  </a:ln>
                  <a:solidFill>
                    <a:srgbClr val="000000"/>
                  </a:solidFill>
                  <a:effectLst/>
                  <a:uLnTx/>
                  <a:uFillTx/>
                  <a:latin typeface="Arial"/>
                  <a:cs typeface="Arial" panose="020B0604020202020204" pitchFamily="34" charset="0"/>
                  <a:sym typeface="Arial"/>
                </a:rPr>
                <a:t>c</a:t>
              </a:r>
              <a:endPar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a:p>
              <a:pPr marL="93663" marR="0" lvl="0" indent="-91440"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r>
                <a:rPr kumimoji="0" lang="en-US" sz="1100" b="0" i="0" u="none" strike="noStrike" kern="0" cap="none" spc="0" normalizeH="0" baseline="0" noProof="0">
                  <a:ln>
                    <a:noFill/>
                  </a:ln>
                  <a:solidFill>
                    <a:srgbClr val="000000"/>
                  </a:solidFill>
                  <a:effectLst/>
                  <a:uLnTx/>
                  <a:uFillTx/>
                  <a:latin typeface="Arial"/>
                  <a:cs typeface="Arial" panose="020B0604020202020204" pitchFamily="34" charset="0"/>
                  <a:sym typeface="Arial"/>
                </a:rPr>
                <a:t>Immunogenicity</a:t>
              </a:r>
            </a:p>
            <a:p>
              <a:pPr marL="367983" marR="0" lvl="1" indent="-180000" algn="l" defTabSz="914400" rtl="0" eaLnBrk="1" fontAlgn="auto" latinLnBrk="0" hangingPunct="1">
                <a:lnSpc>
                  <a:spcPct val="100000"/>
                </a:lnSpc>
                <a:spcBef>
                  <a:spcPts val="50"/>
                </a:spcBef>
                <a:spcAft>
                  <a:spcPts val="100"/>
                </a:spcAft>
                <a:buClr>
                  <a:srgbClr val="0000C9"/>
                </a:buClr>
                <a:buSzTx/>
                <a:buFont typeface="Arial" panose="020B0604020202020204" pitchFamily="34" charset="0"/>
                <a:buChar char="–"/>
                <a:tabLst>
                  <a:tab pos="93663" algn="l"/>
                </a:tabLst>
                <a:defRPr/>
              </a:pPr>
              <a:endParaRPr kumimoji="0" lang="en-GB" sz="1100" b="0" i="0" u="none" strike="noStrike" kern="0" cap="none" spc="0" normalizeH="0" baseline="0" noProof="0">
                <a:ln>
                  <a:noFill/>
                </a:ln>
                <a:solidFill>
                  <a:srgbClr val="000000"/>
                </a:solidFill>
                <a:effectLst/>
                <a:uLnTx/>
                <a:uFillTx/>
                <a:latin typeface="Arial"/>
                <a:cs typeface="Arial" panose="020B0604020202020204" pitchFamily="34" charset="0"/>
                <a:sym typeface="Arial"/>
              </a:endParaRPr>
            </a:p>
            <a:p>
              <a:pPr marL="285750" marR="0" lvl="0" indent="-285750" algn="l" defTabSz="914400" rtl="0" eaLnBrk="1" fontAlgn="auto" latinLnBrk="0" hangingPunct="1">
                <a:lnSpc>
                  <a:spcPct val="100000"/>
                </a:lnSpc>
                <a:spcBef>
                  <a:spcPts val="600"/>
                </a:spcBef>
                <a:spcAft>
                  <a:spcPts val="0"/>
                </a:spcAft>
                <a:buClr>
                  <a:srgbClr val="0000C9"/>
                </a:buClr>
                <a:buSzTx/>
                <a:buFont typeface="Arial" panose="020B0604020202020204" pitchFamily="34" charset="0"/>
                <a:buChar char="•"/>
                <a:tabLst/>
                <a:defRPr/>
              </a:pPr>
              <a:endParaRPr kumimoji="0" lang="en-US"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Content Placeholder 1">
            <a:extLst>
              <a:ext uri="{FF2B5EF4-FFF2-40B4-BE49-F238E27FC236}">
                <a16:creationId xmlns:a16="http://schemas.microsoft.com/office/drawing/2014/main" id="{65BBB351-BDF2-5258-62C6-E2BB1B10614A}"/>
              </a:ext>
            </a:extLst>
          </p:cNvPr>
          <p:cNvSpPr>
            <a:spLocks noGrp="1"/>
          </p:cNvSpPr>
          <p:nvPr>
            <p:ph sz="quarter" idx="13"/>
          </p:nvPr>
        </p:nvSpPr>
        <p:spPr>
          <a:xfrm>
            <a:off x="563684" y="2820692"/>
            <a:ext cx="3210146" cy="2141787"/>
          </a:xfrm>
        </p:spPr>
        <p:txBody>
          <a:bodyPr vert="horz" lIns="91440" tIns="45720" rIns="91440" bIns="45720" rtlCol="0" anchor="t">
            <a:noAutofit/>
          </a:bodyPr>
          <a:lstStyle/>
          <a:p>
            <a:pPr marL="0" indent="0">
              <a:buSzPct val="100000"/>
              <a:buNone/>
            </a:pPr>
            <a:r>
              <a:rPr lang="en-US" sz="1100" b="1">
                <a:effectLst/>
                <a:ea typeface="Times New Roman" panose="02020603050405020304" pitchFamily="18" charset="0"/>
              </a:rPr>
              <a:t>Key inclusion criteria</a:t>
            </a:r>
          </a:p>
          <a:p>
            <a:pPr marL="93345" indent="-93345" algn="l">
              <a:spcBef>
                <a:spcPts val="50"/>
              </a:spcBef>
              <a:spcAft>
                <a:spcPts val="100"/>
              </a:spcAft>
              <a:buFont typeface="Arial" panose="020B0604020202020204" pitchFamily="34" charset="0"/>
              <a:buChar char="•"/>
              <a:tabLst>
                <a:tab pos="93663" algn="l"/>
              </a:tabLst>
            </a:pPr>
            <a:r>
              <a:rPr lang="en-US" sz="1100">
                <a:cs typeface="Arial" panose="020B0604020202020204" pitchFamily="34" charset="0"/>
              </a:rPr>
              <a:t>Age ≥18 years with MM per IMWG criteria </a:t>
            </a:r>
          </a:p>
          <a:p>
            <a:pPr marL="93345" indent="-93345" algn="l">
              <a:spcBef>
                <a:spcPts val="50"/>
              </a:spcBef>
              <a:spcAft>
                <a:spcPts val="100"/>
              </a:spcAft>
              <a:buFont typeface="Arial" panose="020B0604020202020204" pitchFamily="34" charset="0"/>
              <a:buChar char="•"/>
              <a:tabLst>
                <a:tab pos="93663" algn="l"/>
              </a:tabLst>
            </a:pPr>
            <a:r>
              <a:rPr lang="en-US" sz="1100">
                <a:cs typeface="Arial" panose="020B0604020202020204" pitchFamily="34" charset="0"/>
              </a:rPr>
              <a:t>ECOG PS 0-1</a:t>
            </a:r>
          </a:p>
          <a:p>
            <a:pPr marL="93345" indent="-93345" algn="l">
              <a:spcBef>
                <a:spcPts val="50"/>
              </a:spcBef>
              <a:spcAft>
                <a:spcPts val="100"/>
              </a:spcAft>
              <a:buFont typeface="Arial" panose="020B0604020202020204" pitchFamily="34" charset="0"/>
              <a:buChar char="•"/>
              <a:tabLst>
                <a:tab pos="93663" algn="l"/>
              </a:tabLst>
            </a:pPr>
            <a:r>
              <a:rPr lang="en-US" sz="1100">
                <a:cs typeface="Arial" panose="020B0604020202020204" pitchFamily="34" charset="0"/>
              </a:rPr>
              <a:t>2-4 prior LOTs, including ≥1 </a:t>
            </a:r>
            <a:r>
              <a:rPr lang="en-US" sz="1100" err="1">
                <a:cs typeface="Arial" panose="020B0604020202020204" pitchFamily="34" charset="0"/>
              </a:rPr>
              <a:t>IMiD</a:t>
            </a:r>
            <a:r>
              <a:rPr lang="en-US" sz="1100">
                <a:cs typeface="Arial" panose="020B0604020202020204" pitchFamily="34" charset="0"/>
              </a:rPr>
              <a:t> and ≥1 </a:t>
            </a:r>
            <a:r>
              <a:rPr lang="en-US" sz="1100" err="1">
                <a:cs typeface="Arial" panose="020B0604020202020204" pitchFamily="34" charset="0"/>
              </a:rPr>
              <a:t>PI</a:t>
            </a:r>
            <a:r>
              <a:rPr lang="en-US" sz="1100" baseline="30000" err="1">
                <a:cs typeface="Arial" panose="020B0604020202020204" pitchFamily="34" charset="0"/>
              </a:rPr>
              <a:t>a</a:t>
            </a:r>
            <a:endParaRPr lang="en-US" sz="1100" baseline="30000">
              <a:cs typeface="Arial" panose="020B0604020202020204" pitchFamily="34" charset="0"/>
            </a:endParaRPr>
          </a:p>
          <a:p>
            <a:pPr marL="93345" indent="-93345" algn="l">
              <a:spcBef>
                <a:spcPts val="50"/>
              </a:spcBef>
              <a:spcAft>
                <a:spcPts val="100"/>
              </a:spcAft>
              <a:buFont typeface="Arial" panose="020B0604020202020204" pitchFamily="34" charset="0"/>
              <a:buChar char="•"/>
              <a:tabLst>
                <a:tab pos="93663" algn="l"/>
              </a:tabLst>
            </a:pPr>
            <a:r>
              <a:rPr lang="en-US" sz="1100">
                <a:cs typeface="Arial" panose="020B0604020202020204" pitchFamily="34" charset="0"/>
              </a:rPr>
              <a:t>Relapsed or refractory to last LOT</a:t>
            </a:r>
            <a:endParaRPr lang="en-US" sz="1100" strike="sngStrike">
              <a:solidFill>
                <a:srgbClr val="FF0000"/>
              </a:solidFill>
              <a:cs typeface="Arial" panose="020B0604020202020204" pitchFamily="34" charset="0"/>
            </a:endParaRPr>
          </a:p>
          <a:p>
            <a:pPr marL="0" indent="0" algn="l">
              <a:spcBef>
                <a:spcPts val="50"/>
              </a:spcBef>
              <a:spcAft>
                <a:spcPts val="100"/>
              </a:spcAft>
              <a:buNone/>
              <a:tabLst>
                <a:tab pos="93663" algn="l"/>
              </a:tabLst>
            </a:pPr>
            <a:r>
              <a:rPr lang="en-US" sz="1100" b="1">
                <a:solidFill>
                  <a:schemeClr val="tx1"/>
                </a:solidFill>
                <a:latin typeface="+mn-lt"/>
                <a:cs typeface="Arial" panose="020B0604020202020204" pitchFamily="34" charset="0"/>
              </a:rPr>
              <a:t>Key exclusion criterion</a:t>
            </a:r>
          </a:p>
          <a:p>
            <a:pPr marL="93345" lvl="2" indent="-93345">
              <a:spcBef>
                <a:spcPts val="50"/>
              </a:spcBef>
              <a:spcAft>
                <a:spcPts val="100"/>
              </a:spcAft>
              <a:buClr>
                <a:schemeClr val="accent1"/>
              </a:buClr>
              <a:tabLst>
                <a:tab pos="93663" algn="l"/>
              </a:tabLst>
            </a:pPr>
            <a:r>
              <a:rPr lang="en-US" sz="1100">
                <a:solidFill>
                  <a:schemeClr val="tx1"/>
                </a:solidFill>
                <a:latin typeface="+mn-lt"/>
                <a:cs typeface="Arial" panose="020B0604020202020204" pitchFamily="34" charset="0"/>
              </a:rPr>
              <a:t>Stem cell transplant ≤12 weeks prior to enrollment or active GVHD</a:t>
            </a:r>
            <a:endParaRPr lang="en-US" sz="1100" strike="sngStrike">
              <a:solidFill>
                <a:srgbClr val="FF0000"/>
              </a:solidFill>
              <a:latin typeface="+mn-lt"/>
              <a:cs typeface="Arial" panose="020B0604020202020204" pitchFamily="34" charset="0"/>
            </a:endParaRPr>
          </a:p>
          <a:p>
            <a:pPr marL="93345" lvl="2" indent="-93345">
              <a:spcBef>
                <a:spcPts val="50"/>
              </a:spcBef>
              <a:spcAft>
                <a:spcPts val="100"/>
              </a:spcAft>
              <a:buClr>
                <a:schemeClr val="accent1"/>
              </a:buClr>
              <a:tabLst>
                <a:tab pos="93663" algn="l"/>
              </a:tabLst>
            </a:pPr>
            <a:r>
              <a:rPr lang="en-US" sz="1100">
                <a:solidFill>
                  <a:schemeClr val="tx1"/>
                </a:solidFill>
              </a:rPr>
              <a:t>Ongoing grade ≥2 peripheral sensory or motor neuropathy; history of grade ≥3 peripheral motor polyneuropathy</a:t>
            </a:r>
            <a:endParaRPr lang="en-US" sz="1100" strike="sngStrike">
              <a:solidFill>
                <a:schemeClr val="tx1"/>
              </a:solidFill>
            </a:endParaRPr>
          </a:p>
        </p:txBody>
      </p:sp>
      <p:sp>
        <p:nvSpPr>
          <p:cNvPr id="9" name="Text Placeholder 8">
            <a:extLst>
              <a:ext uri="{FF2B5EF4-FFF2-40B4-BE49-F238E27FC236}">
                <a16:creationId xmlns:a16="http://schemas.microsoft.com/office/drawing/2014/main" id="{68048332-6A14-4E6C-B593-DE7EAF8702D1}"/>
              </a:ext>
            </a:extLst>
          </p:cNvPr>
          <p:cNvSpPr>
            <a:spLocks noGrp="1"/>
          </p:cNvSpPr>
          <p:nvPr>
            <p:ph sz="quarter" idx="14"/>
          </p:nvPr>
        </p:nvSpPr>
        <p:spPr>
          <a:xfrm>
            <a:off x="486732" y="6025989"/>
            <a:ext cx="10975018" cy="707886"/>
          </a:xfrm>
        </p:spPr>
        <p:txBody>
          <a:bodyPr/>
          <a:lstStyle/>
          <a:p>
            <a:r>
              <a:rPr lang="en-US" sz="800" baseline="30000" dirty="0">
                <a:solidFill>
                  <a:schemeClr val="tx1"/>
                </a:solidFill>
              </a:rPr>
              <a:t>a</a:t>
            </a:r>
            <a:r>
              <a:rPr lang="en-US" sz="800" dirty="0">
                <a:solidFill>
                  <a:schemeClr val="tx1"/>
                </a:solidFill>
              </a:rPr>
              <a:t> All patients must have received ≥2 consecutive cycles of an </a:t>
            </a:r>
            <a:r>
              <a:rPr lang="en-US" sz="800" dirty="0" err="1">
                <a:solidFill>
                  <a:schemeClr val="tx1"/>
                </a:solidFill>
              </a:rPr>
              <a:t>IMiD</a:t>
            </a:r>
            <a:r>
              <a:rPr lang="en-US" sz="800" dirty="0">
                <a:solidFill>
                  <a:schemeClr val="tx1"/>
                </a:solidFill>
              </a:rPr>
              <a:t>-containing regimen and ≥2 consecutive cycles of a PI or PI-containing regimen; </a:t>
            </a:r>
            <a:r>
              <a:rPr lang="en-US" sz="800" baseline="30000" dirty="0">
                <a:solidFill>
                  <a:schemeClr val="tx1"/>
                </a:solidFill>
              </a:rPr>
              <a:t>b</a:t>
            </a:r>
            <a:r>
              <a:rPr lang="en-US" sz="800" dirty="0">
                <a:solidFill>
                  <a:schemeClr val="tx1"/>
                </a:solidFill>
              </a:rPr>
              <a:t> All patients received an initial 14-day cycle of </a:t>
            </a:r>
            <a:r>
              <a:rPr lang="en-US" sz="800" dirty="0" err="1">
                <a:solidFill>
                  <a:schemeClr val="tx1"/>
                </a:solidFill>
              </a:rPr>
              <a:t>elranatamab</a:t>
            </a:r>
            <a:r>
              <a:rPr lang="en-US" sz="800" dirty="0">
                <a:solidFill>
                  <a:schemeClr val="tx1"/>
                </a:solidFill>
              </a:rPr>
              <a:t> (12 mg on day 1, 32 mg on day 4, 76 mg on day 8) without </a:t>
            </a:r>
            <a:r>
              <a:rPr lang="en-US" sz="800" dirty="0" err="1">
                <a:solidFill>
                  <a:schemeClr val="tx1"/>
                </a:solidFill>
              </a:rPr>
              <a:t>iberdomide</a:t>
            </a:r>
            <a:r>
              <a:rPr lang="en-US" sz="800" dirty="0">
                <a:solidFill>
                  <a:schemeClr val="tx1"/>
                </a:solidFill>
              </a:rPr>
              <a:t>. </a:t>
            </a:r>
            <a:r>
              <a:rPr lang="en-US" sz="800" dirty="0" err="1">
                <a:solidFill>
                  <a:schemeClr val="tx1"/>
                </a:solidFill>
              </a:rPr>
              <a:t>Iberdomide</a:t>
            </a:r>
            <a:r>
              <a:rPr lang="en-US" sz="800" dirty="0">
                <a:solidFill>
                  <a:schemeClr val="tx1"/>
                </a:solidFill>
              </a:rPr>
              <a:t> was dosed at 21 out of 28 days for subsequent cycles; </a:t>
            </a:r>
            <a:r>
              <a:rPr lang="en-US" sz="800" baseline="30000" dirty="0">
                <a:solidFill>
                  <a:schemeClr val="tx1"/>
                </a:solidFill>
              </a:rPr>
              <a:t>c</a:t>
            </a:r>
            <a:r>
              <a:rPr lang="en-US" sz="800" dirty="0">
                <a:solidFill>
                  <a:schemeClr val="tx1"/>
                </a:solidFill>
              </a:rPr>
              <a:t> Per IMWG criteria</a:t>
            </a:r>
            <a:br>
              <a:rPr lang="en-US" sz="800" dirty="0">
                <a:solidFill>
                  <a:schemeClr val="tx1"/>
                </a:solidFill>
              </a:rPr>
            </a:br>
            <a:r>
              <a:rPr lang="en-US" sz="800" dirty="0">
                <a:solidFill>
                  <a:schemeClr val="tx1"/>
                </a:solidFill>
              </a:rPr>
              <a:t>AE=adverse event; BOIN=Bayesian Optimal Interval Design; CR rate=complete response rate; DLT=dose-limiting toxicity; ECOG PS=Eastern Cooperative Oncology Group performance status; </a:t>
            </a:r>
            <a:r>
              <a:rPr lang="en-US" sz="800" spc="10" dirty="0">
                <a:solidFill>
                  <a:schemeClr val="tx1"/>
                </a:solidFill>
                <a:latin typeface="Arial" panose="020B0604020202020204" pitchFamily="34" charset="0"/>
                <a:cs typeface="Arial" panose="020B0604020202020204" pitchFamily="34" charset="0"/>
              </a:rPr>
              <a:t>GVHD=graft vs host disease; </a:t>
            </a:r>
            <a:r>
              <a:rPr lang="en-US" sz="800" spc="10" dirty="0" err="1">
                <a:solidFill>
                  <a:schemeClr val="tx1"/>
                </a:solidFill>
                <a:latin typeface="Arial" panose="020B0604020202020204" pitchFamily="34" charset="0"/>
                <a:cs typeface="Arial" panose="020B0604020202020204" pitchFamily="34" charset="0"/>
              </a:rPr>
              <a:t>IMiD</a:t>
            </a:r>
            <a:r>
              <a:rPr lang="en-US" sz="800" spc="10" dirty="0">
                <a:solidFill>
                  <a:schemeClr val="tx1"/>
                </a:solidFill>
                <a:latin typeface="Arial" panose="020B0604020202020204" pitchFamily="34" charset="0"/>
                <a:cs typeface="Arial" panose="020B0604020202020204" pitchFamily="34" charset="0"/>
              </a:rPr>
              <a:t>=immunomodulatory drug; IMWG=International Myeloma Working Group; LOT=line of therapy; MM=multiple myeloma; </a:t>
            </a:r>
            <a:r>
              <a:rPr lang="en-US" sz="800" dirty="0">
                <a:solidFill>
                  <a:schemeClr val="tx1"/>
                </a:solidFill>
              </a:rPr>
              <a:t>MRD=minimal residual disease; ORR=objective response rate; </a:t>
            </a:r>
            <a:r>
              <a:rPr lang="en-US" sz="800" spc="10" dirty="0">
                <a:solidFill>
                  <a:schemeClr val="tx1"/>
                </a:solidFill>
                <a:latin typeface="Arial" panose="020B0604020202020204" pitchFamily="34" charset="0"/>
                <a:cs typeface="Arial" panose="020B0604020202020204" pitchFamily="34" charset="0"/>
              </a:rPr>
              <a:t>PI=proteasome inhibitor; </a:t>
            </a:r>
            <a:r>
              <a:rPr lang="en-US" sz="800" dirty="0">
                <a:solidFill>
                  <a:schemeClr val="tx1"/>
                </a:solidFill>
              </a:rPr>
              <a:t>PK=pharmacokinetics; QD=once daily; QW=once weekly; Q2W=once every 2 weeks</a:t>
            </a:r>
          </a:p>
        </p:txBody>
      </p:sp>
      <p:grpSp>
        <p:nvGrpSpPr>
          <p:cNvPr id="4" name="Group 3">
            <a:extLst>
              <a:ext uri="{FF2B5EF4-FFF2-40B4-BE49-F238E27FC236}">
                <a16:creationId xmlns:a16="http://schemas.microsoft.com/office/drawing/2014/main" id="{1C7063FB-1763-D8FB-E769-F38749753553}"/>
              </a:ext>
            </a:extLst>
          </p:cNvPr>
          <p:cNvGrpSpPr/>
          <p:nvPr/>
        </p:nvGrpSpPr>
        <p:grpSpPr>
          <a:xfrm>
            <a:off x="4101702" y="2552661"/>
            <a:ext cx="4325428" cy="3298804"/>
            <a:chOff x="4245138" y="3179567"/>
            <a:chExt cx="4325428" cy="3298804"/>
          </a:xfrm>
        </p:grpSpPr>
        <p:grpSp>
          <p:nvGrpSpPr>
            <p:cNvPr id="33" name="Group 32">
              <a:extLst>
                <a:ext uri="{FF2B5EF4-FFF2-40B4-BE49-F238E27FC236}">
                  <a16:creationId xmlns:a16="http://schemas.microsoft.com/office/drawing/2014/main" id="{0C8E17E6-26A3-63CD-00C9-3D7DA5756A3C}"/>
                </a:ext>
              </a:extLst>
            </p:cNvPr>
            <p:cNvGrpSpPr/>
            <p:nvPr/>
          </p:nvGrpSpPr>
          <p:grpSpPr>
            <a:xfrm>
              <a:off x="4245138" y="3179572"/>
              <a:ext cx="3860533" cy="3298799"/>
              <a:chOff x="4275845" y="3289104"/>
              <a:chExt cx="3389752" cy="2924945"/>
            </a:xfrm>
          </p:grpSpPr>
          <p:sp>
            <p:nvSpPr>
              <p:cNvPr id="25" name="Rectangle 24">
                <a:extLst>
                  <a:ext uri="{FF2B5EF4-FFF2-40B4-BE49-F238E27FC236}">
                    <a16:creationId xmlns:a16="http://schemas.microsoft.com/office/drawing/2014/main" id="{08339021-BF34-29DA-D0E7-948E83F30E2A}"/>
                  </a:ext>
                </a:extLst>
              </p:cNvPr>
              <p:cNvSpPr/>
              <p:nvPr/>
            </p:nvSpPr>
            <p:spPr>
              <a:xfrm>
                <a:off x="5017188" y="4693667"/>
                <a:ext cx="2648396" cy="218325"/>
              </a:xfrm>
              <a:prstGeom prst="rect">
                <a:avLst/>
              </a:prstGeom>
              <a:solidFill>
                <a:srgbClr val="92D050"/>
              </a:solidFill>
              <a:ln w="127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Dose Level </a:t>
                </a: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a:t>
                </a:r>
                <a:r>
                  <a:rPr kumimoji="0" lang="en-US" sz="1100" b="1" i="0" u="none" strike="noStrike" kern="0" cap="none" spc="0" normalizeH="0" baseline="0" noProof="0">
                    <a:ln>
                      <a:noFill/>
                    </a:ln>
                    <a:solidFill>
                      <a:srgbClr val="FFFFFF"/>
                    </a:solidFill>
                    <a:effectLst/>
                    <a:uLnTx/>
                    <a:uFillTx/>
                    <a:latin typeface="Arial"/>
                    <a:ea typeface="+mn-ea"/>
                    <a:cs typeface="+mn-cs"/>
                    <a:sym typeface="Arial"/>
                  </a:rPr>
                  <a:t>1</a:t>
                </a:r>
                <a:r>
                  <a:rPr kumimoji="0" lang="en-US" sz="1100" b="1" i="0" u="none" strike="noStrike" kern="0" cap="none" spc="0" normalizeH="0" baseline="30000" noProof="0">
                    <a:ln>
                      <a:noFill/>
                    </a:ln>
                    <a:solidFill>
                      <a:srgbClr val="FFFFFF"/>
                    </a:solidFill>
                    <a:effectLst/>
                    <a:uLnTx/>
                    <a:uFillTx/>
                    <a:latin typeface="Arial"/>
                    <a:ea typeface="+mn-ea"/>
                    <a:cs typeface="+mn-cs"/>
                    <a:sym typeface="Arial"/>
                  </a:rPr>
                  <a:t>b</a:t>
                </a:r>
              </a:p>
            </p:txBody>
          </p:sp>
          <p:sp>
            <p:nvSpPr>
              <p:cNvPr id="28" name="Rectangle 27">
                <a:extLst>
                  <a:ext uri="{FF2B5EF4-FFF2-40B4-BE49-F238E27FC236}">
                    <a16:creationId xmlns:a16="http://schemas.microsoft.com/office/drawing/2014/main" id="{D953B258-9005-66A4-9054-766C91F20EE6}"/>
                  </a:ext>
                </a:extLst>
              </p:cNvPr>
              <p:cNvSpPr/>
              <p:nvPr/>
            </p:nvSpPr>
            <p:spPr>
              <a:xfrm>
                <a:off x="4277271" y="3289104"/>
                <a:ext cx="1605783" cy="218325"/>
              </a:xfrm>
              <a:prstGeom prst="rect">
                <a:avLst/>
              </a:prstGeom>
              <a:solidFill>
                <a:schemeClr val="accent4">
                  <a:lumMod val="75000"/>
                </a:schemeClr>
              </a:solidFill>
              <a:ln w="127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Dose Level 1</a:t>
                </a:r>
                <a:r>
                  <a:rPr kumimoji="0" lang="en-US" sz="1100" b="1" i="0" u="none" strike="noStrike" kern="0" cap="none" spc="0" normalizeH="0" baseline="30000" noProof="0">
                    <a:ln>
                      <a:noFill/>
                    </a:ln>
                    <a:solidFill>
                      <a:srgbClr val="FFFFFF"/>
                    </a:solidFill>
                    <a:effectLst/>
                    <a:uLnTx/>
                    <a:uFillTx/>
                    <a:latin typeface="Arial"/>
                    <a:ea typeface="+mn-ea"/>
                    <a:cs typeface="+mn-cs"/>
                    <a:sym typeface="Arial"/>
                  </a:rPr>
                  <a:t>b</a:t>
                </a:r>
              </a:p>
            </p:txBody>
          </p:sp>
          <p:sp>
            <p:nvSpPr>
              <p:cNvPr id="24" name="Rectangle 23">
                <a:extLst>
                  <a:ext uri="{FF2B5EF4-FFF2-40B4-BE49-F238E27FC236}">
                    <a16:creationId xmlns:a16="http://schemas.microsoft.com/office/drawing/2014/main" id="{7CD485C4-00D5-356B-5F9D-5258A8497382}"/>
                  </a:ext>
                </a:extLst>
              </p:cNvPr>
              <p:cNvSpPr/>
              <p:nvPr/>
            </p:nvSpPr>
            <p:spPr>
              <a:xfrm>
                <a:off x="5017188" y="4691531"/>
                <a:ext cx="2648395" cy="666184"/>
              </a:xfrm>
              <a:prstGeom prst="rect">
                <a:avLst/>
              </a:prstGeom>
              <a:noFill/>
              <a:ln w="50800">
                <a:solidFill>
                  <a:srgbClr val="FF0000"/>
                </a:solidFill>
                <a:prstDash val="soli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Elranatamab </a:t>
                </a:r>
                <a:r>
                  <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76</a:t>
                </a: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a:t>
                </a:r>
                <a:r>
                  <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mg</a:t>
                </a: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Q2W </a:t>
                </a:r>
                <a:b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b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iberdomide 1.0 mg QD </a:t>
                </a:r>
                <a:endParaRPr kumimoji="0" lang="en-US" sz="1100" b="1"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4" name="Rectangle 33">
                <a:extLst>
                  <a:ext uri="{FF2B5EF4-FFF2-40B4-BE49-F238E27FC236}">
                    <a16:creationId xmlns:a16="http://schemas.microsoft.com/office/drawing/2014/main" id="{136B3820-7022-B962-0D46-234891F42C64}"/>
                  </a:ext>
                </a:extLst>
              </p:cNvPr>
              <p:cNvSpPr/>
              <p:nvPr/>
            </p:nvSpPr>
            <p:spPr>
              <a:xfrm>
                <a:off x="5017189" y="5604580"/>
                <a:ext cx="2648408" cy="609469"/>
              </a:xfrm>
              <a:prstGeom prst="rect">
                <a:avLst/>
              </a:prstGeom>
              <a:solidFill>
                <a:schemeClr val="bg1">
                  <a:lumMod val="95000"/>
                </a:schemeClr>
              </a:solidFill>
              <a:ln w="12700">
                <a:solidFill>
                  <a:srgbClr val="18285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Elranatamab </a:t>
                </a:r>
                <a:r>
                  <a:rPr kumimoji="0" lang="en-US" sz="1100" b="1"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76</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a:t>
                </a:r>
                <a:r>
                  <a:rPr kumimoji="0" lang="en-US" sz="1100" b="1"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mg</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Q2W </a:t>
                </a:r>
                <a:b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b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a:t>
                </a:r>
                <a:r>
                  <a:rPr kumimoji="0" lang="en-US" sz="1100" b="0" i="0" u="none" strike="noStrike" kern="0" cap="none" spc="0" normalizeH="0" baseline="0" noProof="0" err="1">
                    <a:ln>
                      <a:noFill/>
                    </a:ln>
                    <a:solidFill>
                      <a:srgbClr val="FFFFFF">
                        <a:lumMod val="50000"/>
                      </a:srgbClr>
                    </a:solidFill>
                    <a:effectLst/>
                    <a:uLnTx/>
                    <a:uFillTx/>
                    <a:latin typeface="Arial"/>
                    <a:ea typeface="Times New Roman" panose="02020603050405020304" pitchFamily="18" charset="0"/>
                    <a:cs typeface="+mn-cs"/>
                    <a:sym typeface="Arial"/>
                  </a:rPr>
                  <a:t>iberdomide</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0.75 mg QD </a:t>
                </a:r>
                <a:endParaRPr kumimoji="0" lang="en-US" sz="1100" b="1" i="0" u="none" strike="noStrike" kern="0" cap="none" spc="0" normalizeH="0" baseline="0" noProof="0">
                  <a:ln>
                    <a:noFill/>
                  </a:ln>
                  <a:solidFill>
                    <a:srgbClr val="FFFFFF">
                      <a:lumMod val="50000"/>
                    </a:srgbClr>
                  </a:solidFill>
                  <a:effectLst/>
                  <a:uLnTx/>
                  <a:uFillTx/>
                  <a:latin typeface="Arial"/>
                  <a:ea typeface="+mn-ea"/>
                  <a:cs typeface="+mn-cs"/>
                  <a:sym typeface="Arial"/>
                </a:endParaRPr>
              </a:p>
            </p:txBody>
          </p:sp>
          <p:sp>
            <p:nvSpPr>
              <p:cNvPr id="35" name="Rectangle 34">
                <a:extLst>
                  <a:ext uri="{FF2B5EF4-FFF2-40B4-BE49-F238E27FC236}">
                    <a16:creationId xmlns:a16="http://schemas.microsoft.com/office/drawing/2014/main" id="{44D87672-FC30-05DC-2D55-A6DEC24A5E4C}"/>
                  </a:ext>
                </a:extLst>
              </p:cNvPr>
              <p:cNvSpPr/>
              <p:nvPr/>
            </p:nvSpPr>
            <p:spPr>
              <a:xfrm>
                <a:off x="5017183" y="5579242"/>
                <a:ext cx="2648407" cy="218325"/>
              </a:xfrm>
              <a:prstGeom prst="rect">
                <a:avLst/>
              </a:prstGeom>
              <a:solidFill>
                <a:schemeClr val="bg1">
                  <a:lumMod val="50000"/>
                </a:schemeClr>
              </a:solidFill>
              <a:ln w="12700">
                <a:solidFill>
                  <a:srgbClr val="18285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Dose Level </a:t>
                </a:r>
                <a:r>
                  <a:rPr kumimoji="0" lang="en-US" sz="11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a:t>
                </a:r>
                <a:r>
                  <a:rPr kumimoji="0" lang="en-US" sz="1100" b="1" i="0" u="none" strike="noStrike" kern="0" cap="none" spc="0" normalizeH="0" baseline="0" noProof="0">
                    <a:ln>
                      <a:noFill/>
                    </a:ln>
                    <a:solidFill>
                      <a:srgbClr val="FFFFFF"/>
                    </a:solidFill>
                    <a:effectLst/>
                    <a:uLnTx/>
                    <a:uFillTx/>
                    <a:latin typeface="Arial"/>
                    <a:ea typeface="+mn-ea"/>
                    <a:cs typeface="+mn-cs"/>
                    <a:sym typeface="Arial"/>
                  </a:rPr>
                  <a:t>2</a:t>
                </a:r>
                <a:endParaRPr kumimoji="0" lang="en-US" sz="1100" b="1" i="0" u="none" strike="noStrike" kern="0" cap="none" spc="0" normalizeH="0" baseline="3000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BF06666A-8B46-24D0-F54C-5C9AE35ED095}"/>
                  </a:ext>
                </a:extLst>
              </p:cNvPr>
              <p:cNvSpPr/>
              <p:nvPr/>
            </p:nvSpPr>
            <p:spPr>
              <a:xfrm>
                <a:off x="4275845" y="3289104"/>
                <a:ext cx="1605783" cy="1112032"/>
              </a:xfrm>
              <a:prstGeom prst="rect">
                <a:avLst/>
              </a:prstGeom>
              <a:noFill/>
              <a:ln w="50800">
                <a:solidFill>
                  <a:srgbClr val="FF0000"/>
                </a:solidFill>
                <a:prstDash val="soli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Elranatamab </a:t>
                </a:r>
                <a:r>
                  <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76</a:t>
                </a: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a:t>
                </a:r>
                <a:r>
                  <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mg</a:t>
                </a: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QW </a:t>
                </a:r>
                <a:b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br>
                <a:r>
                  <a:rPr kumimoji="0" lang="en-US" sz="11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 iberdomide 1.0 mg QD</a:t>
                </a:r>
                <a:endParaRPr kumimoji="0" lang="en-US" sz="1100" b="1"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31" name="Group 30">
              <a:extLst>
                <a:ext uri="{FF2B5EF4-FFF2-40B4-BE49-F238E27FC236}">
                  <a16:creationId xmlns:a16="http://schemas.microsoft.com/office/drawing/2014/main" id="{562D3F32-7875-00AD-A3BD-E3B161415B25}"/>
                </a:ext>
              </a:extLst>
            </p:cNvPr>
            <p:cNvGrpSpPr/>
            <p:nvPr/>
          </p:nvGrpSpPr>
          <p:grpSpPr>
            <a:xfrm>
              <a:off x="6741546" y="3179567"/>
              <a:ext cx="1829020" cy="1251762"/>
              <a:chOff x="6976503" y="3289105"/>
              <a:chExt cx="1829020" cy="1271760"/>
            </a:xfrm>
          </p:grpSpPr>
          <p:sp>
            <p:nvSpPr>
              <p:cNvPr id="6" name="Rectangle 5">
                <a:extLst>
                  <a:ext uri="{FF2B5EF4-FFF2-40B4-BE49-F238E27FC236}">
                    <a16:creationId xmlns:a16="http://schemas.microsoft.com/office/drawing/2014/main" id="{27D0ACD7-D2CB-2A59-E078-28B22131885F}"/>
                  </a:ext>
                </a:extLst>
              </p:cNvPr>
              <p:cNvSpPr/>
              <p:nvPr/>
            </p:nvSpPr>
            <p:spPr>
              <a:xfrm>
                <a:off x="6976503" y="3289105"/>
                <a:ext cx="1828800" cy="1271760"/>
              </a:xfrm>
              <a:prstGeom prst="rect">
                <a:avLst/>
              </a:prstGeom>
              <a:solidFill>
                <a:schemeClr val="bg1">
                  <a:lumMod val="95000"/>
                </a:schemeClr>
              </a:solidFill>
              <a:ln w="12700">
                <a:solidFill>
                  <a:srgbClr val="18285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
                    <a:srgbClr val="000000"/>
                  </a:buClr>
                  <a:buSzPct val="100000"/>
                  <a:buFont typeface="Arial"/>
                  <a:buNone/>
                  <a:tabLst/>
                  <a:defRPr/>
                </a:pPr>
                <a:endParaRPr kumimoji="0" lang="en-US" sz="1100" b="1"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endParaRPr>
              </a:p>
              <a:p>
                <a:pPr marL="0" marR="0" lvl="0" indent="0" algn="ctr" defTabSz="914400" rtl="0" eaLnBrk="1" fontAlgn="auto" latinLnBrk="0" hangingPunct="1">
                  <a:lnSpc>
                    <a:spcPct val="110000"/>
                  </a:lnSpc>
                  <a:spcBef>
                    <a:spcPts val="0"/>
                  </a:spcBef>
                  <a:spcAft>
                    <a:spcPts val="0"/>
                  </a:spcAft>
                  <a:buClr>
                    <a:srgbClr val="000000"/>
                  </a:buClr>
                  <a:buSzPct val="100000"/>
                  <a:buFont typeface="Arial"/>
                  <a:buNone/>
                  <a:tabLst/>
                  <a:defRPr/>
                </a:pP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Elranatamab </a:t>
                </a:r>
                <a:r>
                  <a:rPr kumimoji="0" lang="en-US" sz="1100" b="1"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76</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a:t>
                </a:r>
                <a:r>
                  <a:rPr kumimoji="0" lang="en-US" sz="1100" b="1"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mg</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Q2W </a:t>
                </a:r>
                <a:b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b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a:t>
                </a:r>
                <a:r>
                  <a:rPr kumimoji="0" lang="en-US" sz="1100" b="0" i="0" u="none" strike="noStrike" kern="0" cap="none" spc="0" normalizeH="0" baseline="0" noProof="0" err="1">
                    <a:ln>
                      <a:noFill/>
                    </a:ln>
                    <a:solidFill>
                      <a:srgbClr val="FFFFFF">
                        <a:lumMod val="50000"/>
                      </a:srgbClr>
                    </a:solidFill>
                    <a:effectLst/>
                    <a:uLnTx/>
                    <a:uFillTx/>
                    <a:latin typeface="Arial"/>
                    <a:ea typeface="Times New Roman" panose="02020603050405020304" pitchFamily="18" charset="0"/>
                    <a:cs typeface="+mn-cs"/>
                    <a:sym typeface="Arial"/>
                  </a:rPr>
                  <a:t>iberdomide</a:t>
                </a:r>
                <a:r>
                  <a:rPr kumimoji="0" lang="en-US" sz="1100" b="0" i="0" u="none" strike="noStrike" kern="0" cap="none" spc="0" normalizeH="0" baseline="0" noProof="0">
                    <a:ln>
                      <a:noFill/>
                    </a:ln>
                    <a:solidFill>
                      <a:srgbClr val="FFFFFF">
                        <a:lumMod val="50000"/>
                      </a:srgbClr>
                    </a:solidFill>
                    <a:effectLst/>
                    <a:uLnTx/>
                    <a:uFillTx/>
                    <a:latin typeface="Arial"/>
                    <a:ea typeface="Times New Roman" panose="02020603050405020304" pitchFamily="18" charset="0"/>
                    <a:cs typeface="+mn-cs"/>
                    <a:sym typeface="Arial"/>
                  </a:rPr>
                  <a:t> 1.3 mg QD</a:t>
                </a:r>
                <a:endParaRPr kumimoji="0" lang="en-US" sz="1100" b="1" i="0" u="none" strike="noStrike" kern="0" cap="none" spc="0" normalizeH="0" baseline="0" noProof="0">
                  <a:ln>
                    <a:noFill/>
                  </a:ln>
                  <a:solidFill>
                    <a:srgbClr val="FFFFFF">
                      <a:lumMod val="50000"/>
                    </a:srgbClr>
                  </a:solidFill>
                  <a:effectLst/>
                  <a:uLnTx/>
                  <a:uFillTx/>
                  <a:latin typeface="Arial"/>
                  <a:ea typeface="+mn-ea"/>
                  <a:cs typeface="+mn-cs"/>
                  <a:sym typeface="Arial"/>
                </a:endParaRPr>
              </a:p>
            </p:txBody>
          </p:sp>
          <p:sp>
            <p:nvSpPr>
              <p:cNvPr id="29" name="Rectangle 28">
                <a:extLst>
                  <a:ext uri="{FF2B5EF4-FFF2-40B4-BE49-F238E27FC236}">
                    <a16:creationId xmlns:a16="http://schemas.microsoft.com/office/drawing/2014/main" id="{D7CAB34E-4742-94F8-322A-1ABC89EABA22}"/>
                  </a:ext>
                </a:extLst>
              </p:cNvPr>
              <p:cNvSpPr/>
              <p:nvPr/>
            </p:nvSpPr>
            <p:spPr>
              <a:xfrm>
                <a:off x="6976723" y="3289105"/>
                <a:ext cx="1828800" cy="248711"/>
              </a:xfrm>
              <a:prstGeom prst="rect">
                <a:avLst/>
              </a:prstGeom>
              <a:solidFill>
                <a:schemeClr val="bg1">
                  <a:lumMod val="50000"/>
                </a:schemeClr>
              </a:solidFill>
              <a:ln w="12700">
                <a:solidFill>
                  <a:srgbClr val="18285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mn-ea"/>
                    <a:cs typeface="+mn-cs"/>
                    <a:sym typeface="Arial"/>
                  </a:rPr>
                  <a:t>Dose Level 2</a:t>
                </a:r>
                <a:endParaRPr kumimoji="0" lang="en-US" sz="1100" b="1" i="0" u="none" strike="noStrike" kern="0" cap="none" spc="0" normalizeH="0" baseline="30000" noProof="0">
                  <a:ln>
                    <a:noFill/>
                  </a:ln>
                  <a:solidFill>
                    <a:srgbClr val="FFFFFF"/>
                  </a:solidFill>
                  <a:effectLst/>
                  <a:uLnTx/>
                  <a:uFillTx/>
                  <a:latin typeface="Arial"/>
                  <a:ea typeface="+mn-ea"/>
                  <a:cs typeface="+mn-cs"/>
                  <a:sym typeface="Arial"/>
                </a:endParaRPr>
              </a:p>
            </p:txBody>
          </p:sp>
        </p:grpSp>
      </p:grpSp>
      <p:cxnSp>
        <p:nvCxnSpPr>
          <p:cNvPr id="14" name="Straight Connector 13">
            <a:extLst>
              <a:ext uri="{FF2B5EF4-FFF2-40B4-BE49-F238E27FC236}">
                <a16:creationId xmlns:a16="http://schemas.microsoft.com/office/drawing/2014/main" id="{1B2753C9-5B4B-24F1-EA6D-E02CE95B0C93}"/>
              </a:ext>
            </a:extLst>
          </p:cNvPr>
          <p:cNvCxnSpPr>
            <a:cxnSpLocks/>
          </p:cNvCxnSpPr>
          <p:nvPr/>
        </p:nvCxnSpPr>
        <p:spPr>
          <a:xfrm flipV="1">
            <a:off x="6040060" y="3153847"/>
            <a:ext cx="457200" cy="1"/>
          </a:xfrm>
          <a:prstGeom prst="line">
            <a:avLst/>
          </a:prstGeom>
          <a:ln w="38100">
            <a:solidFill>
              <a:srgbClr val="0000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EFAE780-AF7E-61CB-E372-6A760CE02316}"/>
              </a:ext>
            </a:extLst>
          </p:cNvPr>
          <p:cNvCxnSpPr>
            <a:cxnSpLocks/>
            <a:stCxn id="24" idx="2"/>
            <a:endCxn id="35" idx="0"/>
          </p:cNvCxnSpPr>
          <p:nvPr/>
        </p:nvCxnSpPr>
        <p:spPr>
          <a:xfrm>
            <a:off x="6454112" y="4885678"/>
            <a:ext cx="2" cy="249842"/>
          </a:xfrm>
          <a:prstGeom prst="line">
            <a:avLst/>
          </a:prstGeom>
          <a:ln w="38100">
            <a:solidFill>
              <a:srgbClr val="0000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D522BE-16F8-364E-40BD-8C46ED3FFCE6}"/>
              </a:ext>
            </a:extLst>
          </p:cNvPr>
          <p:cNvCxnSpPr>
            <a:cxnSpLocks/>
          </p:cNvCxnSpPr>
          <p:nvPr/>
        </p:nvCxnSpPr>
        <p:spPr>
          <a:xfrm flipV="1">
            <a:off x="8070014" y="3832090"/>
            <a:ext cx="282927" cy="507032"/>
          </a:xfrm>
          <a:prstGeom prst="line">
            <a:avLst/>
          </a:prstGeom>
          <a:ln w="38100">
            <a:solidFill>
              <a:srgbClr val="0000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719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6806B5-9F58-40AF-BFAB-E7D885540713}"/>
              </a:ext>
            </a:extLst>
          </p:cNvPr>
          <p:cNvSpPr>
            <a:spLocks noGrp="1"/>
          </p:cNvSpPr>
          <p:nvPr>
            <p:ph sz="quarter" idx="13"/>
          </p:nvPr>
        </p:nvSpPr>
        <p:spPr>
          <a:xfrm>
            <a:off x="499536" y="1430261"/>
            <a:ext cx="4228951" cy="2369880"/>
          </a:xfrm>
        </p:spPr>
        <p:txBody>
          <a:bodyPr vert="horz" wrap="square" lIns="91440" tIns="45720" rIns="91440" bIns="45720" rtlCol="0" anchor="t">
            <a:spAutoFit/>
          </a:bodyPr>
          <a:lstStyle/>
          <a:p>
            <a:pPr>
              <a:buSzPct val="100000"/>
            </a:pPr>
            <a:r>
              <a:rPr lang="en-GB" sz="1600">
                <a:solidFill>
                  <a:schemeClr val="tx1"/>
                </a:solidFill>
                <a:latin typeface="+mj-lt"/>
                <a:ea typeface="Times New Roman" panose="02020603050405020304" pitchFamily="18" charset="0"/>
              </a:rPr>
              <a:t>Overall, the confirmed ORR by investigator was 95.5% (95% CI, 77.2-99.9)</a:t>
            </a:r>
          </a:p>
          <a:p>
            <a:pPr marL="0" indent="0">
              <a:buSzPct val="100000"/>
              <a:buNone/>
            </a:pPr>
            <a:endParaRPr lang="en-GB" sz="1600" strike="sngStrike">
              <a:solidFill>
                <a:schemeClr val="tx1"/>
              </a:solidFill>
              <a:latin typeface="+mj-lt"/>
              <a:ea typeface="Times New Roman" panose="02020603050405020304" pitchFamily="18" charset="0"/>
            </a:endParaRPr>
          </a:p>
          <a:p>
            <a:pPr>
              <a:buSzPct val="100000"/>
            </a:pPr>
            <a:r>
              <a:rPr lang="en-GB" sz="1600">
                <a:solidFill>
                  <a:schemeClr val="tx1"/>
                </a:solidFill>
                <a:latin typeface="+mj-lt"/>
                <a:ea typeface="Times New Roman" panose="02020603050405020304" pitchFamily="18" charset="0"/>
              </a:rPr>
              <a:t>Responses occurred early</a:t>
            </a:r>
          </a:p>
          <a:p>
            <a:pPr lvl="1">
              <a:buSzPct val="100000"/>
            </a:pPr>
            <a:r>
              <a:rPr lang="en-GB" sz="1600">
                <a:solidFill>
                  <a:schemeClr val="tx1"/>
                </a:solidFill>
                <a:latin typeface="+mj-lt"/>
                <a:ea typeface="Times New Roman" panose="02020603050405020304" pitchFamily="18" charset="0"/>
              </a:rPr>
              <a:t>Median time to response was </a:t>
            </a:r>
            <a:br>
              <a:rPr lang="en-GB" sz="1600">
                <a:solidFill>
                  <a:schemeClr val="tx1"/>
                </a:solidFill>
                <a:latin typeface="+mj-lt"/>
                <a:ea typeface="Times New Roman" panose="02020603050405020304" pitchFamily="18" charset="0"/>
              </a:rPr>
            </a:br>
            <a:r>
              <a:rPr lang="en-GB" sz="1600">
                <a:solidFill>
                  <a:schemeClr val="tx1"/>
                </a:solidFill>
                <a:latin typeface="+mj-lt"/>
                <a:ea typeface="Times New Roman" panose="02020603050405020304" pitchFamily="18" charset="0"/>
              </a:rPr>
              <a:t>1.4 months (range, 0.5-2.7)</a:t>
            </a:r>
          </a:p>
          <a:p>
            <a:pPr marL="274320" lvl="1" indent="0">
              <a:buSzPct val="100000"/>
              <a:buNone/>
            </a:pPr>
            <a:endParaRPr lang="en-GB" sz="1600">
              <a:solidFill>
                <a:schemeClr val="tx1"/>
              </a:solidFill>
              <a:latin typeface="+mj-lt"/>
              <a:ea typeface="Times New Roman" panose="02020603050405020304" pitchFamily="18" charset="0"/>
            </a:endParaRPr>
          </a:p>
        </p:txBody>
      </p:sp>
      <p:sp>
        <p:nvSpPr>
          <p:cNvPr id="49" name="Title 3">
            <a:extLst>
              <a:ext uri="{FF2B5EF4-FFF2-40B4-BE49-F238E27FC236}">
                <a16:creationId xmlns:a16="http://schemas.microsoft.com/office/drawing/2014/main" id="{DE6FF5AF-E6F1-8C65-4C2C-647C2060FC10}"/>
              </a:ext>
            </a:extLst>
          </p:cNvPr>
          <p:cNvSpPr>
            <a:spLocks noGrp="1"/>
          </p:cNvSpPr>
          <p:nvPr>
            <p:ph type="title"/>
          </p:nvPr>
        </p:nvSpPr>
        <p:spPr>
          <a:xfrm>
            <a:off x="502323" y="702940"/>
            <a:ext cx="11408066" cy="615553"/>
          </a:xfrm>
        </p:spPr>
        <p:txBody>
          <a:bodyPr/>
          <a:lstStyle/>
          <a:p>
            <a:r>
              <a:rPr lang="en-US"/>
              <a:t>ORR</a:t>
            </a:r>
          </a:p>
        </p:txBody>
      </p:sp>
      <p:sp>
        <p:nvSpPr>
          <p:cNvPr id="3" name="Content Placeholder 3">
            <a:extLst>
              <a:ext uri="{FF2B5EF4-FFF2-40B4-BE49-F238E27FC236}">
                <a16:creationId xmlns:a16="http://schemas.microsoft.com/office/drawing/2014/main" id="{2A0702BE-69DC-CEB5-D3D9-0D8C9DDDDEA6}"/>
              </a:ext>
            </a:extLst>
          </p:cNvPr>
          <p:cNvSpPr>
            <a:spLocks noGrp="1"/>
          </p:cNvSpPr>
          <p:nvPr>
            <p:ph sz="quarter" idx="14"/>
          </p:nvPr>
        </p:nvSpPr>
        <p:spPr>
          <a:xfrm>
            <a:off x="488952" y="6219333"/>
            <a:ext cx="11220449" cy="338554"/>
          </a:xfrm>
        </p:spPr>
        <p:txBody>
          <a:bodyPr/>
          <a:lstStyle/>
          <a:p>
            <a:r>
              <a:rPr lang="en-US" sz="800" baseline="30000">
                <a:solidFill>
                  <a:schemeClr val="tx1"/>
                </a:solidFill>
              </a:rPr>
              <a:t>a</a:t>
            </a:r>
            <a:r>
              <a:rPr lang="en-US" sz="800">
                <a:solidFill>
                  <a:schemeClr val="tx1"/>
                </a:solidFill>
              </a:rPr>
              <a:t> Simple median of observation times.</a:t>
            </a:r>
            <a:br>
              <a:rPr lang="en-US" sz="800">
                <a:solidFill>
                  <a:schemeClr val="tx1"/>
                </a:solidFill>
              </a:rPr>
            </a:br>
            <a:r>
              <a:rPr lang="en-US" sz="800">
                <a:solidFill>
                  <a:schemeClr val="tx1"/>
                </a:solidFill>
              </a:rPr>
              <a:t>CR=complete response; DL=dose level; ELRA=elranatamab; IBER=</a:t>
            </a:r>
            <a:r>
              <a:rPr lang="en-US" sz="800" err="1">
                <a:solidFill>
                  <a:schemeClr val="tx1"/>
                </a:solidFill>
              </a:rPr>
              <a:t>iberdomide</a:t>
            </a:r>
            <a:r>
              <a:rPr lang="en-US" sz="800">
                <a:solidFill>
                  <a:schemeClr val="tx1"/>
                </a:solidFill>
              </a:rPr>
              <a:t>; ORR=objective response rate; PR=partial response; </a:t>
            </a:r>
            <a:r>
              <a:rPr lang="en-US" sz="800" err="1">
                <a:solidFill>
                  <a:schemeClr val="tx1"/>
                </a:solidFill>
              </a:rPr>
              <a:t>sCR</a:t>
            </a:r>
            <a:r>
              <a:rPr lang="en-US" sz="800">
                <a:solidFill>
                  <a:schemeClr val="tx1"/>
                </a:solidFill>
              </a:rPr>
              <a:t>=stringent complete response; VGPR=very good partial response</a:t>
            </a:r>
          </a:p>
        </p:txBody>
      </p:sp>
      <p:graphicFrame>
        <p:nvGraphicFramePr>
          <p:cNvPr id="4" name="Table 3">
            <a:extLst>
              <a:ext uri="{FF2B5EF4-FFF2-40B4-BE49-F238E27FC236}">
                <a16:creationId xmlns:a16="http://schemas.microsoft.com/office/drawing/2014/main" id="{FAEA7ABB-B43D-8F2F-3E5C-C593434E178A}"/>
              </a:ext>
            </a:extLst>
          </p:cNvPr>
          <p:cNvGraphicFramePr>
            <a:graphicFrameLocks noGrp="1"/>
          </p:cNvGraphicFramePr>
          <p:nvPr/>
        </p:nvGraphicFramePr>
        <p:xfrm>
          <a:off x="4600575" y="895635"/>
          <a:ext cx="7333177" cy="944880"/>
        </p:xfrm>
        <a:graphic>
          <a:graphicData uri="http://schemas.openxmlformats.org/drawingml/2006/table">
            <a:tbl>
              <a:tblPr>
                <a:tableStyleId>{5C22544A-7EE6-4342-B048-85BDC9FD1C3A}</a:tableStyleId>
              </a:tblPr>
              <a:tblGrid>
                <a:gridCol w="842963">
                  <a:extLst>
                    <a:ext uri="{9D8B030D-6E8A-4147-A177-3AD203B41FA5}">
                      <a16:colId xmlns:a16="http://schemas.microsoft.com/office/drawing/2014/main" val="1274648362"/>
                    </a:ext>
                  </a:extLst>
                </a:gridCol>
                <a:gridCol w="1833562">
                  <a:extLst>
                    <a:ext uri="{9D8B030D-6E8A-4147-A177-3AD203B41FA5}">
                      <a16:colId xmlns:a16="http://schemas.microsoft.com/office/drawing/2014/main" val="4188947254"/>
                    </a:ext>
                  </a:extLst>
                </a:gridCol>
                <a:gridCol w="2724150">
                  <a:extLst>
                    <a:ext uri="{9D8B030D-6E8A-4147-A177-3AD203B41FA5}">
                      <a16:colId xmlns:a16="http://schemas.microsoft.com/office/drawing/2014/main" val="197409800"/>
                    </a:ext>
                  </a:extLst>
                </a:gridCol>
                <a:gridCol w="1932502">
                  <a:extLst>
                    <a:ext uri="{9D8B030D-6E8A-4147-A177-3AD203B41FA5}">
                      <a16:colId xmlns:a16="http://schemas.microsoft.com/office/drawing/2014/main" val="1293309169"/>
                    </a:ext>
                  </a:extLst>
                </a:gridCol>
              </a:tblGrid>
              <a:tr h="123927">
                <a:tc>
                  <a:txBody>
                    <a:bodyPr/>
                    <a:lstStyle/>
                    <a:p>
                      <a:pPr algn="r"/>
                      <a:endParaRPr lang="en-US" sz="1200" b="1" strike="noStrike">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strike="noStrike">
                          <a:solidFill>
                            <a:schemeClr val="tx1"/>
                          </a:solidFill>
                        </a:rPr>
                        <a:t>DL1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aseline="0">
                          <a:solidFill>
                            <a:schemeClr val="tx1"/>
                          </a:solidFill>
                          <a:latin typeface="+mn-lt"/>
                        </a:rPr>
                        <a:t>76 mg ELRA QW</a:t>
                      </a:r>
                      <a:br>
                        <a:rPr lang="en-US" sz="1200" baseline="0">
                          <a:solidFill>
                            <a:schemeClr val="tx1"/>
                          </a:solidFill>
                          <a:latin typeface="+mn-lt"/>
                        </a:rPr>
                      </a:br>
                      <a:r>
                        <a:rPr lang="en-US" sz="1200" baseline="0">
                          <a:solidFill>
                            <a:schemeClr val="tx1"/>
                          </a:solidFill>
                          <a:latin typeface="+mn-lt"/>
                        </a:rPr>
                        <a:t>+ 1.0 mg IBER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strike="noStrike">
                          <a:solidFill>
                            <a:schemeClr val="tx1"/>
                          </a:solidFill>
                        </a:rPr>
                        <a:t>DL</a:t>
                      </a:r>
                      <a:r>
                        <a:rPr lang="en-US" sz="1400" b="1" strike="noStrike">
                          <a:solidFill>
                            <a:schemeClr val="tx1"/>
                          </a:solidFill>
                          <a:latin typeface="Arial"/>
                          <a:cs typeface="Arial"/>
                        </a:rPr>
                        <a:t>–1</a:t>
                      </a:r>
                      <a:br>
                        <a:rPr lang="en-US" sz="1200" b="0" strike="noStrike">
                          <a:solidFill>
                            <a:schemeClr val="tx1"/>
                          </a:solidFill>
                          <a:latin typeface="Arial"/>
                          <a:cs typeface="Arial"/>
                        </a:rPr>
                      </a:br>
                      <a:r>
                        <a:rPr lang="sv-SE" sz="1200" b="0" strike="noStrike">
                          <a:solidFill>
                            <a:schemeClr val="tx1"/>
                          </a:solidFill>
                          <a:latin typeface="+mn-lt"/>
                          <a:cs typeface="Arial"/>
                        </a:rPr>
                        <a:t>76 mg ELRA Q2W</a:t>
                      </a:r>
                      <a:br>
                        <a:rPr lang="sv-SE" sz="1200" b="0" strike="noStrike">
                          <a:solidFill>
                            <a:schemeClr val="tx1"/>
                          </a:solidFill>
                          <a:latin typeface="+mn-lt"/>
                          <a:cs typeface="Arial"/>
                        </a:rPr>
                      </a:br>
                      <a:r>
                        <a:rPr lang="sv-SE" sz="1200" b="0" strike="noStrike">
                          <a:solidFill>
                            <a:schemeClr val="tx1"/>
                          </a:solidFill>
                          <a:latin typeface="+mn-lt"/>
                          <a:cs typeface="Arial"/>
                        </a:rPr>
                        <a:t>+ 1.0 mg IBER</a:t>
                      </a:r>
                      <a:endParaRPr lang="en-US" sz="1200" b="0" strike="noStrike">
                        <a:solidFill>
                          <a:schemeClr val="tx1"/>
                        </a:solidFill>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strike="noStrike">
                          <a:solidFill>
                            <a:schemeClr val="tx1"/>
                          </a:solidFill>
                        </a:rPr>
                        <a:t>Overall</a:t>
                      </a:r>
                      <a:endParaRPr lang="en-US" sz="1200" b="1" strike="noStrike">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3853074"/>
                  </a:ext>
                </a:extLst>
              </a:tr>
              <a:tr h="83922">
                <a:tc>
                  <a:txBody>
                    <a:bodyPr/>
                    <a:lstStyle/>
                    <a:p>
                      <a:pPr algn="ctr"/>
                      <a:r>
                        <a:rPr lang="en-US" sz="1200" b="1" strike="noStrike">
                          <a:solidFill>
                            <a:schemeClr val="tx1"/>
                          </a:solidFill>
                        </a:rPr>
                        <a:t>Median</a:t>
                      </a:r>
                      <a:br>
                        <a:rPr lang="en-US" sz="1200" b="1" strike="noStrike">
                          <a:solidFill>
                            <a:schemeClr val="tx1"/>
                          </a:solidFill>
                        </a:rPr>
                      </a:br>
                      <a:r>
                        <a:rPr lang="en-US" sz="1200" b="1" strike="noStrike">
                          <a:solidFill>
                            <a:schemeClr val="tx1"/>
                          </a:solidFill>
                        </a:rPr>
                        <a:t>follow-</a:t>
                      </a:r>
                      <a:r>
                        <a:rPr lang="en-US" sz="1200" b="1" strike="noStrike" err="1">
                          <a:solidFill>
                            <a:schemeClr val="tx1"/>
                          </a:solidFill>
                        </a:rPr>
                        <a:t>up</a:t>
                      </a:r>
                      <a:r>
                        <a:rPr lang="en-US" sz="1200" b="1" strike="noStrike" baseline="30000" err="1">
                          <a:solidFill>
                            <a:schemeClr val="tx1"/>
                          </a:solidFill>
                        </a:rPr>
                        <a:t>a</a:t>
                      </a:r>
                      <a:endParaRPr lang="en-US" sz="1200" b="1" strike="noStrike">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strike="noStrike">
                          <a:solidFill>
                            <a:schemeClr val="tx1"/>
                          </a:solidFill>
                        </a:rPr>
                        <a:t>9.4 months</a:t>
                      </a:r>
                      <a:br>
                        <a:rPr lang="en-US" sz="1200" b="1" strike="noStrike">
                          <a:solidFill>
                            <a:schemeClr val="tx1"/>
                          </a:solidFill>
                        </a:rPr>
                      </a:br>
                      <a:r>
                        <a:rPr lang="en-US" sz="1200" b="1" strike="noStrike">
                          <a:solidFill>
                            <a:schemeClr val="tx1"/>
                          </a:solidFill>
                        </a:rPr>
                        <a:t>(range, 0.7-11.3)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strike="noStrike">
                          <a:solidFill>
                            <a:schemeClr val="tx1"/>
                          </a:solidFill>
                        </a:rPr>
                        <a:t>5.2 months</a:t>
                      </a:r>
                      <a:br>
                        <a:rPr lang="en-US" sz="1200" b="1" strike="noStrike">
                          <a:solidFill>
                            <a:schemeClr val="tx1"/>
                          </a:solidFill>
                        </a:rPr>
                      </a:br>
                      <a:r>
                        <a:rPr lang="en-US" sz="1200" b="1" strike="noStrike">
                          <a:solidFill>
                            <a:schemeClr val="tx1"/>
                          </a:solidFill>
                        </a:rPr>
                        <a:t>(range, 4.5-6.4)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strike="noStrike" dirty="0">
                          <a:solidFill>
                            <a:schemeClr val="tx1"/>
                          </a:solidFill>
                        </a:rPr>
                        <a:t>7.8 months</a:t>
                      </a:r>
                      <a:br>
                        <a:rPr lang="en-US" sz="1200" b="1" strike="noStrike" dirty="0">
                          <a:solidFill>
                            <a:schemeClr val="tx1"/>
                          </a:solidFill>
                        </a:rPr>
                      </a:br>
                      <a:r>
                        <a:rPr lang="en-US" sz="1200" b="1" strike="noStrike" dirty="0">
                          <a:solidFill>
                            <a:schemeClr val="tx1"/>
                          </a:solidFill>
                        </a:rPr>
                        <a:t>(range, 0.7-11.3)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6470793"/>
                  </a:ext>
                </a:extLst>
              </a:tr>
            </a:tbl>
          </a:graphicData>
        </a:graphic>
      </p:graphicFrame>
      <p:grpSp>
        <p:nvGrpSpPr>
          <p:cNvPr id="23" name="Group 22">
            <a:extLst>
              <a:ext uri="{FF2B5EF4-FFF2-40B4-BE49-F238E27FC236}">
                <a16:creationId xmlns:a16="http://schemas.microsoft.com/office/drawing/2014/main" id="{83F89A59-EF4A-17A2-1E4B-73B8937F9CDF}"/>
              </a:ext>
            </a:extLst>
          </p:cNvPr>
          <p:cNvGrpSpPr/>
          <p:nvPr/>
        </p:nvGrpSpPr>
        <p:grpSpPr>
          <a:xfrm>
            <a:off x="4315146" y="2298352"/>
            <a:ext cx="7950940" cy="3881230"/>
            <a:chOff x="4813808" y="2127184"/>
            <a:chExt cx="7288646" cy="3816423"/>
          </a:xfrm>
        </p:grpSpPr>
        <p:grpSp>
          <p:nvGrpSpPr>
            <p:cNvPr id="12" name="Group 11">
              <a:extLst>
                <a:ext uri="{FF2B5EF4-FFF2-40B4-BE49-F238E27FC236}">
                  <a16:creationId xmlns:a16="http://schemas.microsoft.com/office/drawing/2014/main" id="{6DCC8D4B-9BA9-0E88-8DA8-222557E07280}"/>
                </a:ext>
              </a:extLst>
            </p:cNvPr>
            <p:cNvGrpSpPr/>
            <p:nvPr/>
          </p:nvGrpSpPr>
          <p:grpSpPr>
            <a:xfrm>
              <a:off x="4813808" y="2127184"/>
              <a:ext cx="7096581" cy="3816423"/>
              <a:chOff x="282693" y="2722166"/>
              <a:chExt cx="4739107" cy="3158156"/>
            </a:xfrm>
          </p:grpSpPr>
          <p:grpSp>
            <p:nvGrpSpPr>
              <p:cNvPr id="13" name="Group 12">
                <a:extLst>
                  <a:ext uri="{FF2B5EF4-FFF2-40B4-BE49-F238E27FC236}">
                    <a16:creationId xmlns:a16="http://schemas.microsoft.com/office/drawing/2014/main" id="{4AF64EFC-9B7F-CFA3-43F6-85CCA2D38751}"/>
                  </a:ext>
                </a:extLst>
              </p:cNvPr>
              <p:cNvGrpSpPr/>
              <p:nvPr/>
            </p:nvGrpSpPr>
            <p:grpSpPr>
              <a:xfrm>
                <a:off x="282693" y="2722166"/>
                <a:ext cx="4739107" cy="3158156"/>
                <a:chOff x="123893" y="2235649"/>
                <a:chExt cx="6262620" cy="3158156"/>
              </a:xfrm>
            </p:grpSpPr>
            <p:graphicFrame>
              <p:nvGraphicFramePr>
                <p:cNvPr id="16" name="Chart 15">
                  <a:extLst>
                    <a:ext uri="{FF2B5EF4-FFF2-40B4-BE49-F238E27FC236}">
                      <a16:creationId xmlns:a16="http://schemas.microsoft.com/office/drawing/2014/main" id="{85AAC820-AE27-7006-33ED-50D1C5FCE3D4}"/>
                    </a:ext>
                  </a:extLst>
                </p:cNvPr>
                <p:cNvGraphicFramePr/>
                <p:nvPr/>
              </p:nvGraphicFramePr>
              <p:xfrm>
                <a:off x="123893" y="2235649"/>
                <a:ext cx="6262620" cy="3158156"/>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E3E9C1D5-4FA7-F1DC-22C4-C24F0E7C7BEF}"/>
                    </a:ext>
                  </a:extLst>
                </p:cNvPr>
                <p:cNvSpPr txBox="1"/>
                <p:nvPr/>
              </p:nvSpPr>
              <p:spPr>
                <a:xfrm>
                  <a:off x="780358" y="2974685"/>
                  <a:ext cx="546328" cy="375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≥CR: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46.2%</a:t>
                  </a:r>
                </a:p>
              </p:txBody>
            </p:sp>
            <p:sp>
              <p:nvSpPr>
                <p:cNvPr id="6" name="TextBox 5">
                  <a:extLst>
                    <a:ext uri="{FF2B5EF4-FFF2-40B4-BE49-F238E27FC236}">
                      <a16:creationId xmlns:a16="http://schemas.microsoft.com/office/drawing/2014/main" id="{9DD63A11-9F32-1EAD-510D-5EB87792A96D}"/>
                    </a:ext>
                  </a:extLst>
                </p:cNvPr>
                <p:cNvSpPr txBox="1"/>
                <p:nvPr/>
              </p:nvSpPr>
              <p:spPr>
                <a:xfrm>
                  <a:off x="2240069" y="3294369"/>
                  <a:ext cx="622718" cy="3756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≥VGPR: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69.2%</a:t>
                  </a:r>
                </a:p>
              </p:txBody>
            </p:sp>
          </p:grpSp>
          <p:sp>
            <p:nvSpPr>
              <p:cNvPr id="15" name="Right Brace 14">
                <a:extLst>
                  <a:ext uri="{FF2B5EF4-FFF2-40B4-BE49-F238E27FC236}">
                    <a16:creationId xmlns:a16="http://schemas.microsoft.com/office/drawing/2014/main" id="{37EFDFD2-D9E8-00E8-30F5-B1BB50AAE7EC}"/>
                  </a:ext>
                </a:extLst>
              </p:cNvPr>
              <p:cNvSpPr/>
              <p:nvPr/>
            </p:nvSpPr>
            <p:spPr>
              <a:xfrm flipH="1">
                <a:off x="1141716" y="3093029"/>
                <a:ext cx="24426" cy="1130952"/>
              </a:xfrm>
              <a:prstGeom prst="rightBrace">
                <a:avLst>
                  <a:gd name="adj1" fmla="val 0"/>
                  <a:gd name="adj2" fmla="val 50000"/>
                </a:avLst>
              </a:prstGeom>
              <a:noFill/>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ight Brace 4">
                <a:extLst>
                  <a:ext uri="{FF2B5EF4-FFF2-40B4-BE49-F238E27FC236}">
                    <a16:creationId xmlns:a16="http://schemas.microsoft.com/office/drawing/2014/main" id="{473C0D4A-8E3F-3BF3-4520-8EE75A03887F}"/>
                  </a:ext>
                </a:extLst>
              </p:cNvPr>
              <p:cNvSpPr/>
              <p:nvPr/>
            </p:nvSpPr>
            <p:spPr>
              <a:xfrm rot="10800000" flipH="1">
                <a:off x="1885700" y="3093028"/>
                <a:ext cx="24426" cy="1693634"/>
              </a:xfrm>
              <a:prstGeom prst="rightBrace">
                <a:avLst>
                  <a:gd name="adj1" fmla="val 0"/>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7" name="TextBox 6">
              <a:extLst>
                <a:ext uri="{FF2B5EF4-FFF2-40B4-BE49-F238E27FC236}">
                  <a16:creationId xmlns:a16="http://schemas.microsoft.com/office/drawing/2014/main" id="{B1FF2A2D-D135-072F-BE8A-EA51565BF6FE}"/>
                </a:ext>
              </a:extLst>
            </p:cNvPr>
            <p:cNvSpPr txBox="1"/>
            <p:nvPr/>
          </p:nvSpPr>
          <p:spPr>
            <a:xfrm>
              <a:off x="7638064" y="2819138"/>
              <a:ext cx="582085" cy="45395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≥CR: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44.4%</a:t>
              </a:r>
            </a:p>
          </p:txBody>
        </p:sp>
        <p:sp>
          <p:nvSpPr>
            <p:cNvPr id="8" name="TextBox 7">
              <a:extLst>
                <a:ext uri="{FF2B5EF4-FFF2-40B4-BE49-F238E27FC236}">
                  <a16:creationId xmlns:a16="http://schemas.microsoft.com/office/drawing/2014/main" id="{5FD66395-256C-6963-16F3-DFA95C9B2D9A}"/>
                </a:ext>
              </a:extLst>
            </p:cNvPr>
            <p:cNvSpPr txBox="1"/>
            <p:nvPr/>
          </p:nvSpPr>
          <p:spPr>
            <a:xfrm>
              <a:off x="9331875" y="3467029"/>
              <a:ext cx="705642" cy="4539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≥VGPR: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88.9%</a:t>
              </a:r>
            </a:p>
          </p:txBody>
        </p:sp>
        <p:sp>
          <p:nvSpPr>
            <p:cNvPr id="9" name="Right Brace 8">
              <a:extLst>
                <a:ext uri="{FF2B5EF4-FFF2-40B4-BE49-F238E27FC236}">
                  <a16:creationId xmlns:a16="http://schemas.microsoft.com/office/drawing/2014/main" id="{E512DFEE-CCA2-4675-41CE-F9BD3F6439C4}"/>
                </a:ext>
              </a:extLst>
            </p:cNvPr>
            <p:cNvSpPr/>
            <p:nvPr/>
          </p:nvSpPr>
          <p:spPr>
            <a:xfrm flipH="1">
              <a:off x="8189498" y="2355809"/>
              <a:ext cx="36576" cy="1307734"/>
            </a:xfrm>
            <a:prstGeom prst="righ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Right Brace 9">
              <a:extLst>
                <a:ext uri="{FF2B5EF4-FFF2-40B4-BE49-F238E27FC236}">
                  <a16:creationId xmlns:a16="http://schemas.microsoft.com/office/drawing/2014/main" id="{F52BE6C6-B588-621C-8D3B-9E5CE32E9A2C}"/>
                </a:ext>
              </a:extLst>
            </p:cNvPr>
            <p:cNvSpPr/>
            <p:nvPr/>
          </p:nvSpPr>
          <p:spPr>
            <a:xfrm rot="10800000" flipH="1">
              <a:off x="9310938" y="2354253"/>
              <a:ext cx="36576" cy="2616473"/>
            </a:xfrm>
            <a:prstGeom prst="righ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623A9FFA-9BD9-69F8-1896-34A05B66FFE8}"/>
                </a:ext>
              </a:extLst>
            </p:cNvPr>
            <p:cNvSpPr txBox="1"/>
            <p:nvPr/>
          </p:nvSpPr>
          <p:spPr>
            <a:xfrm>
              <a:off x="9757359" y="2963686"/>
              <a:ext cx="582085" cy="45395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≥CR: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45.5%</a:t>
              </a:r>
            </a:p>
          </p:txBody>
        </p:sp>
        <p:sp>
          <p:nvSpPr>
            <p:cNvPr id="17" name="TextBox 16">
              <a:extLst>
                <a:ext uri="{FF2B5EF4-FFF2-40B4-BE49-F238E27FC236}">
                  <a16:creationId xmlns:a16="http://schemas.microsoft.com/office/drawing/2014/main" id="{8AC4EDFB-106A-28D1-A9B0-CAB4004C00DA}"/>
                </a:ext>
              </a:extLst>
            </p:cNvPr>
            <p:cNvSpPr txBox="1"/>
            <p:nvPr/>
          </p:nvSpPr>
          <p:spPr>
            <a:xfrm>
              <a:off x="11396812" y="3438739"/>
              <a:ext cx="705642" cy="4539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≥VGPR: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77.3%</a:t>
              </a:r>
            </a:p>
          </p:txBody>
        </p:sp>
        <p:sp>
          <p:nvSpPr>
            <p:cNvPr id="21" name="Right Brace 20">
              <a:extLst>
                <a:ext uri="{FF2B5EF4-FFF2-40B4-BE49-F238E27FC236}">
                  <a16:creationId xmlns:a16="http://schemas.microsoft.com/office/drawing/2014/main" id="{BD448FE8-DD67-1721-2400-11700502C436}"/>
                </a:ext>
              </a:extLst>
            </p:cNvPr>
            <p:cNvSpPr/>
            <p:nvPr/>
          </p:nvSpPr>
          <p:spPr>
            <a:xfrm flipH="1">
              <a:off x="10294626" y="2490799"/>
              <a:ext cx="36576" cy="1330715"/>
            </a:xfrm>
            <a:prstGeom prst="righ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2" name="Right Brace 21">
              <a:extLst>
                <a:ext uri="{FF2B5EF4-FFF2-40B4-BE49-F238E27FC236}">
                  <a16:creationId xmlns:a16="http://schemas.microsoft.com/office/drawing/2014/main" id="{DC609C09-2072-D661-0176-851D57AE15B9}"/>
                </a:ext>
              </a:extLst>
            </p:cNvPr>
            <p:cNvSpPr/>
            <p:nvPr/>
          </p:nvSpPr>
          <p:spPr>
            <a:xfrm rot="10800000" flipH="1">
              <a:off x="11392516" y="2490800"/>
              <a:ext cx="36576" cy="2274803"/>
            </a:xfrm>
            <a:prstGeom prst="righ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18" name="TextBox 17">
            <a:extLst>
              <a:ext uri="{FF2B5EF4-FFF2-40B4-BE49-F238E27FC236}">
                <a16:creationId xmlns:a16="http://schemas.microsoft.com/office/drawing/2014/main" id="{83DC0AEE-0C3F-7655-F87E-DE234C29643B}"/>
              </a:ext>
            </a:extLst>
          </p:cNvPr>
          <p:cNvSpPr txBox="1"/>
          <p:nvPr/>
        </p:nvSpPr>
        <p:spPr>
          <a:xfrm>
            <a:off x="5364768" y="2231207"/>
            <a:ext cx="204108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mn-ea"/>
                <a:cs typeface="Arial"/>
                <a:sym typeface="Arial"/>
              </a:rPr>
              <a:t>ORR, 92.3%</a:t>
            </a:r>
            <a:br>
              <a:rPr kumimoji="0" lang="en-US" sz="1400" b="1" i="0" u="none" strike="noStrike" kern="0" cap="none" spc="0" normalizeH="0" baseline="0" noProof="0">
                <a:ln>
                  <a:noFill/>
                </a:ln>
                <a:solidFill>
                  <a:srgbClr val="000000"/>
                </a:solidFill>
                <a:effectLst/>
                <a:uLnTx/>
                <a:uFillTx/>
                <a:latin typeface="Arial"/>
                <a:ea typeface="+mn-ea"/>
                <a:cs typeface="Arial"/>
                <a:sym typeface="Arial"/>
              </a:rPr>
            </a:br>
            <a:r>
              <a:rPr kumimoji="0" lang="en-US" sz="1400" b="1" i="0" u="none" strike="noStrike" kern="0" cap="none" spc="0" normalizeH="0" baseline="0" noProof="0">
                <a:ln>
                  <a:noFill/>
                </a:ln>
                <a:solidFill>
                  <a:srgbClr val="000000"/>
                </a:solidFill>
                <a:effectLst/>
                <a:uLnTx/>
                <a:uFillTx/>
                <a:latin typeface="Arial"/>
                <a:ea typeface="+mn-ea"/>
                <a:cs typeface="Arial"/>
                <a:sym typeface="Arial"/>
              </a:rPr>
              <a:t>(95% CI, 64.0-99.8)</a:t>
            </a:r>
          </a:p>
        </p:txBody>
      </p:sp>
      <p:sp>
        <p:nvSpPr>
          <p:cNvPr id="20" name="TextBox 19">
            <a:extLst>
              <a:ext uri="{FF2B5EF4-FFF2-40B4-BE49-F238E27FC236}">
                <a16:creationId xmlns:a16="http://schemas.microsoft.com/office/drawing/2014/main" id="{99678389-0C65-CDBC-C0C1-9DCC97248E0A}"/>
              </a:ext>
            </a:extLst>
          </p:cNvPr>
          <p:cNvSpPr txBox="1"/>
          <p:nvPr/>
        </p:nvSpPr>
        <p:spPr>
          <a:xfrm>
            <a:off x="7584149" y="1934114"/>
            <a:ext cx="21180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mn-ea"/>
                <a:cs typeface="Arial"/>
                <a:sym typeface="Arial"/>
              </a:rPr>
              <a:t>ORR, 100.0%</a:t>
            </a:r>
            <a:br>
              <a:rPr kumimoji="0" lang="en-US" sz="1400" b="1" i="0" u="none" strike="noStrike" kern="0" cap="none" spc="0" normalizeH="0" baseline="0" noProof="0">
                <a:ln>
                  <a:noFill/>
                </a:ln>
                <a:solidFill>
                  <a:srgbClr val="000000"/>
                </a:solidFill>
                <a:effectLst/>
                <a:uLnTx/>
                <a:uFillTx/>
                <a:latin typeface="Arial"/>
                <a:ea typeface="+mn-ea"/>
                <a:cs typeface="Arial"/>
                <a:sym typeface="Arial"/>
              </a:rPr>
            </a:br>
            <a:r>
              <a:rPr kumimoji="0" lang="en-US" sz="1400" b="1" i="0" u="none" strike="noStrike" kern="0" cap="none" spc="0" normalizeH="0" baseline="0" noProof="0">
                <a:ln>
                  <a:noFill/>
                </a:ln>
                <a:solidFill>
                  <a:srgbClr val="000000"/>
                </a:solidFill>
                <a:effectLst/>
                <a:uLnTx/>
                <a:uFillTx/>
                <a:latin typeface="Arial"/>
                <a:ea typeface="+mn-ea"/>
                <a:cs typeface="Arial"/>
                <a:sym typeface="Arial"/>
              </a:rPr>
              <a:t>(95% CI, 66.4-100.0)</a:t>
            </a:r>
          </a:p>
        </p:txBody>
      </p:sp>
      <p:sp>
        <p:nvSpPr>
          <p:cNvPr id="24" name="TextBox 23">
            <a:extLst>
              <a:ext uri="{FF2B5EF4-FFF2-40B4-BE49-F238E27FC236}">
                <a16:creationId xmlns:a16="http://schemas.microsoft.com/office/drawing/2014/main" id="{E4BEE11A-48D5-30E5-4A70-B3700B5295F6}"/>
              </a:ext>
            </a:extLst>
          </p:cNvPr>
          <p:cNvSpPr txBox="1"/>
          <p:nvPr/>
        </p:nvSpPr>
        <p:spPr>
          <a:xfrm>
            <a:off x="9911717" y="2095474"/>
            <a:ext cx="204108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mn-ea"/>
                <a:cs typeface="Arial"/>
                <a:sym typeface="Arial"/>
              </a:rPr>
              <a:t>ORR, 95.5%</a:t>
            </a:r>
            <a:br>
              <a:rPr kumimoji="0" lang="en-US" sz="1400" b="1" i="0" u="none" strike="noStrike" kern="0" cap="none" spc="0" normalizeH="0" baseline="0" noProof="0">
                <a:ln>
                  <a:noFill/>
                </a:ln>
                <a:solidFill>
                  <a:srgbClr val="000000"/>
                </a:solidFill>
                <a:effectLst/>
                <a:uLnTx/>
                <a:uFillTx/>
                <a:latin typeface="Arial"/>
                <a:ea typeface="+mn-ea"/>
                <a:cs typeface="Arial"/>
                <a:sym typeface="Arial"/>
              </a:rPr>
            </a:br>
            <a:r>
              <a:rPr kumimoji="0" lang="en-US" sz="1400" b="1" i="0" u="none" strike="noStrike" kern="0" cap="none" spc="0" normalizeH="0" baseline="0" noProof="0">
                <a:ln>
                  <a:noFill/>
                </a:ln>
                <a:solidFill>
                  <a:srgbClr val="000000"/>
                </a:solidFill>
                <a:effectLst/>
                <a:uLnTx/>
                <a:uFillTx/>
                <a:latin typeface="Arial"/>
                <a:ea typeface="+mn-ea"/>
                <a:cs typeface="Arial"/>
                <a:sym typeface="Arial"/>
              </a:rPr>
              <a:t>(95% CI, 77.2-99.9)</a:t>
            </a:r>
          </a:p>
        </p:txBody>
      </p:sp>
    </p:spTree>
    <p:extLst>
      <p:ext uri="{BB962C8B-B14F-4D97-AF65-F5344CB8AC3E}">
        <p14:creationId xmlns:p14="http://schemas.microsoft.com/office/powerpoint/2010/main" val="3118435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D7BAE-FE68-67B2-61EF-2DCA6041BC2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503EC7-8EA4-E88F-6721-FF365EEF2880}"/>
              </a:ext>
            </a:extLst>
          </p:cNvPr>
          <p:cNvSpPr>
            <a:spLocks noGrp="1"/>
          </p:cNvSpPr>
          <p:nvPr>
            <p:ph type="title"/>
          </p:nvPr>
        </p:nvSpPr>
        <p:spPr>
          <a:xfrm>
            <a:off x="487679" y="731520"/>
            <a:ext cx="10853255" cy="615553"/>
          </a:xfrm>
        </p:spPr>
        <p:txBody>
          <a:bodyPr/>
          <a:lstStyle/>
          <a:p>
            <a:r>
              <a:rPr lang="en-US"/>
              <a:t>Swimmer Plot: Response and PFS per investigator</a:t>
            </a:r>
            <a:endParaRPr lang="en-US" strike="sngStrike">
              <a:solidFill>
                <a:srgbClr val="FF0000"/>
              </a:solidFill>
            </a:endParaRPr>
          </a:p>
        </p:txBody>
      </p:sp>
      <p:sp>
        <p:nvSpPr>
          <p:cNvPr id="7" name="Content Placeholder 6">
            <a:extLst>
              <a:ext uri="{FF2B5EF4-FFF2-40B4-BE49-F238E27FC236}">
                <a16:creationId xmlns:a16="http://schemas.microsoft.com/office/drawing/2014/main" id="{16487EA5-4232-9BD8-7F41-CD2DEA0F5034}"/>
              </a:ext>
            </a:extLst>
          </p:cNvPr>
          <p:cNvSpPr>
            <a:spLocks noGrp="1"/>
          </p:cNvSpPr>
          <p:nvPr>
            <p:ph sz="quarter" idx="14"/>
          </p:nvPr>
        </p:nvSpPr>
        <p:spPr>
          <a:xfrm>
            <a:off x="488952" y="6032361"/>
            <a:ext cx="11220449" cy="507831"/>
          </a:xfrm>
        </p:spPr>
        <p:txBody>
          <a:bodyPr/>
          <a:lstStyle/>
          <a:p>
            <a:r>
              <a:rPr lang="en-US">
                <a:solidFill>
                  <a:schemeClr val="tx1"/>
                </a:solidFill>
              </a:rPr>
              <a:t>Grade 5 treatment-emergent adverse events were progressive disease and pancreatic cancer (patient died with VGPR).</a:t>
            </a:r>
            <a:br>
              <a:rPr lang="en-US">
                <a:solidFill>
                  <a:schemeClr val="tx1"/>
                </a:solidFill>
              </a:rPr>
            </a:br>
            <a:r>
              <a:rPr lang="en-US">
                <a:solidFill>
                  <a:schemeClr val="tx1"/>
                </a:solidFill>
              </a:rPr>
              <a:t>AE=adverse event; BOR=best overall response; CR=complete response; DL=dose level; IMWG=International Myeloma Working Group; EOT=end of treatment; MR=minimal response; NA=not assessed; NE=not evaluable; PD=progressive disease; PR=partial response; </a:t>
            </a:r>
            <a:r>
              <a:rPr lang="en-US" err="1">
                <a:solidFill>
                  <a:schemeClr val="tx1"/>
                </a:solidFill>
              </a:rPr>
              <a:t>sCR</a:t>
            </a:r>
            <a:r>
              <a:rPr lang="en-US">
                <a:solidFill>
                  <a:schemeClr val="tx1"/>
                </a:solidFill>
              </a:rPr>
              <a:t>=stringent complete response; SD=stable disease; VGPR=very good partial response</a:t>
            </a:r>
          </a:p>
        </p:txBody>
      </p:sp>
      <p:grpSp>
        <p:nvGrpSpPr>
          <p:cNvPr id="566" name="Group 565">
            <a:extLst>
              <a:ext uri="{FF2B5EF4-FFF2-40B4-BE49-F238E27FC236}">
                <a16:creationId xmlns:a16="http://schemas.microsoft.com/office/drawing/2014/main" id="{FBC23CD9-A6C6-188B-DCC9-A5431E90FC7C}"/>
              </a:ext>
            </a:extLst>
          </p:cNvPr>
          <p:cNvGrpSpPr/>
          <p:nvPr/>
        </p:nvGrpSpPr>
        <p:grpSpPr>
          <a:xfrm>
            <a:off x="9361163" y="2631945"/>
            <a:ext cx="2726062" cy="2317758"/>
            <a:chOff x="9330417" y="2772601"/>
            <a:chExt cx="2726062" cy="2317758"/>
          </a:xfrm>
        </p:grpSpPr>
        <p:grpSp>
          <p:nvGrpSpPr>
            <p:cNvPr id="2" name="Group 1">
              <a:extLst>
                <a:ext uri="{FF2B5EF4-FFF2-40B4-BE49-F238E27FC236}">
                  <a16:creationId xmlns:a16="http://schemas.microsoft.com/office/drawing/2014/main" id="{20053774-987E-B78D-6BFC-135CC642F981}"/>
                </a:ext>
              </a:extLst>
            </p:cNvPr>
            <p:cNvGrpSpPr/>
            <p:nvPr/>
          </p:nvGrpSpPr>
          <p:grpSpPr>
            <a:xfrm>
              <a:off x="10690026" y="3073773"/>
              <a:ext cx="916831" cy="967996"/>
              <a:chOff x="3238875" y="3663077"/>
              <a:chExt cx="820354" cy="606461"/>
            </a:xfrm>
          </p:grpSpPr>
          <p:sp>
            <p:nvSpPr>
              <p:cNvPr id="3" name="TextBox 2">
                <a:extLst>
                  <a:ext uri="{FF2B5EF4-FFF2-40B4-BE49-F238E27FC236}">
                    <a16:creationId xmlns:a16="http://schemas.microsoft.com/office/drawing/2014/main" id="{61D426D8-6899-2274-FA55-D8FE2DD9AAB1}"/>
                  </a:ext>
                </a:extLst>
              </p:cNvPr>
              <p:cNvSpPr txBox="1"/>
              <p:nvPr/>
            </p:nvSpPr>
            <p:spPr>
              <a:xfrm>
                <a:off x="3296581" y="4110456"/>
                <a:ext cx="333050" cy="15908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SD</a:t>
                </a:r>
              </a:p>
            </p:txBody>
          </p:sp>
          <p:sp>
            <p:nvSpPr>
              <p:cNvPr id="4" name="Freeform 172">
                <a:extLst>
                  <a:ext uri="{FF2B5EF4-FFF2-40B4-BE49-F238E27FC236}">
                    <a16:creationId xmlns:a16="http://schemas.microsoft.com/office/drawing/2014/main" id="{CAB93E3D-BAD4-561F-DAF9-A76FC5BFD671}"/>
                  </a:ext>
                </a:extLst>
              </p:cNvPr>
              <p:cNvSpPr/>
              <p:nvPr/>
            </p:nvSpPr>
            <p:spPr>
              <a:xfrm>
                <a:off x="3238875" y="4142076"/>
                <a:ext cx="103687" cy="85933"/>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solidFill>
                <a:schemeClr val="bg1">
                  <a:lumMod val="65000"/>
                </a:schemeClr>
              </a:solidFill>
              <a:ln w="9525"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reeform 173">
                <a:extLst>
                  <a:ext uri="{FF2B5EF4-FFF2-40B4-BE49-F238E27FC236}">
                    <a16:creationId xmlns:a16="http://schemas.microsoft.com/office/drawing/2014/main" id="{660FB262-23C7-2CE1-A8AE-04C8B52370D3}"/>
                  </a:ext>
                </a:extLst>
              </p:cNvPr>
              <p:cNvSpPr/>
              <p:nvPr/>
            </p:nvSpPr>
            <p:spPr>
              <a:xfrm>
                <a:off x="3989014" y="3663077"/>
                <a:ext cx="70215" cy="70440"/>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noFill/>
              <a:ln w="4572"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roup 7">
              <a:extLst>
                <a:ext uri="{FF2B5EF4-FFF2-40B4-BE49-F238E27FC236}">
                  <a16:creationId xmlns:a16="http://schemas.microsoft.com/office/drawing/2014/main" id="{9C28E43F-F742-81CA-8DC7-6DA70F52F4E5}"/>
                </a:ext>
              </a:extLst>
            </p:cNvPr>
            <p:cNvGrpSpPr/>
            <p:nvPr/>
          </p:nvGrpSpPr>
          <p:grpSpPr>
            <a:xfrm>
              <a:off x="10690031" y="3582168"/>
              <a:ext cx="459155" cy="253917"/>
              <a:chOff x="3238888" y="4041110"/>
              <a:chExt cx="410838" cy="159082"/>
            </a:xfrm>
          </p:grpSpPr>
          <p:sp>
            <p:nvSpPr>
              <p:cNvPr id="9" name="TextBox 8">
                <a:extLst>
                  <a:ext uri="{FF2B5EF4-FFF2-40B4-BE49-F238E27FC236}">
                    <a16:creationId xmlns:a16="http://schemas.microsoft.com/office/drawing/2014/main" id="{171309D4-F65C-BB18-4C86-87DB16852713}"/>
                  </a:ext>
                </a:extLst>
              </p:cNvPr>
              <p:cNvSpPr txBox="1"/>
              <p:nvPr/>
            </p:nvSpPr>
            <p:spPr>
              <a:xfrm>
                <a:off x="3296595" y="4041110"/>
                <a:ext cx="353131" cy="15908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MR</a:t>
                </a:r>
              </a:p>
            </p:txBody>
          </p:sp>
          <p:sp>
            <p:nvSpPr>
              <p:cNvPr id="10" name="Freeform 175">
                <a:extLst>
                  <a:ext uri="{FF2B5EF4-FFF2-40B4-BE49-F238E27FC236}">
                    <a16:creationId xmlns:a16="http://schemas.microsoft.com/office/drawing/2014/main" id="{0E13446A-3B32-7106-9289-944E9BA2C1A0}"/>
                  </a:ext>
                </a:extLst>
              </p:cNvPr>
              <p:cNvSpPr/>
              <p:nvPr/>
            </p:nvSpPr>
            <p:spPr>
              <a:xfrm>
                <a:off x="3238888" y="4076538"/>
                <a:ext cx="103687" cy="85933"/>
              </a:xfrm>
              <a:custGeom>
                <a:avLst/>
                <a:gdLst>
                  <a:gd name="connsiteX0" fmla="*/ 49778 w 99396"/>
                  <a:gd name="connsiteY0" fmla="*/ 0 h 99554"/>
                  <a:gd name="connsiteX1" fmla="*/ 99396 w 99396"/>
                  <a:gd name="connsiteY1" fmla="*/ 0 h 99554"/>
                  <a:gd name="connsiteX2" fmla="*/ 99396 w 99396"/>
                  <a:gd name="connsiteY2" fmla="*/ 99555 h 99554"/>
                  <a:gd name="connsiteX3" fmla="*/ 0 w 99396"/>
                  <a:gd name="connsiteY3" fmla="*/ 99555 h 99554"/>
                  <a:gd name="connsiteX4" fmla="*/ 0 w 99396"/>
                  <a:gd name="connsiteY4" fmla="*/ 0 h 99554"/>
                  <a:gd name="connsiteX5" fmla="*/ 49778 w 99396"/>
                  <a:gd name="connsiteY5" fmla="*/ 0 h 9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554">
                    <a:moveTo>
                      <a:pt x="49778" y="0"/>
                    </a:moveTo>
                    <a:lnTo>
                      <a:pt x="99396" y="0"/>
                    </a:lnTo>
                    <a:lnTo>
                      <a:pt x="99396" y="99555"/>
                    </a:lnTo>
                    <a:lnTo>
                      <a:pt x="0" y="99555"/>
                    </a:lnTo>
                    <a:lnTo>
                      <a:pt x="0" y="0"/>
                    </a:lnTo>
                    <a:lnTo>
                      <a:pt x="49778" y="0"/>
                    </a:lnTo>
                  </a:path>
                </a:pathLst>
              </a:custGeom>
              <a:solidFill>
                <a:srgbClr val="FFFFFF">
                  <a:lumMod val="50000"/>
                </a:srgbClr>
              </a:solidFill>
              <a:ln w="9525" cap="flat">
                <a:solidFill>
                  <a:srgbClr val="FFFF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Freeform 176">
              <a:extLst>
                <a:ext uri="{FF2B5EF4-FFF2-40B4-BE49-F238E27FC236}">
                  <a16:creationId xmlns:a16="http://schemas.microsoft.com/office/drawing/2014/main" id="{7D8BB0C7-3E81-F6DD-AC30-DB2260FD886E}"/>
                </a:ext>
              </a:extLst>
            </p:cNvPr>
            <p:cNvSpPr/>
            <p:nvPr/>
          </p:nvSpPr>
          <p:spPr>
            <a:xfrm>
              <a:off x="11528368" y="2840356"/>
              <a:ext cx="78473" cy="112252"/>
            </a:xfrm>
            <a:custGeom>
              <a:avLst/>
              <a:gdLst>
                <a:gd name="connsiteX0" fmla="*/ 49778 w 99396"/>
                <a:gd name="connsiteY0" fmla="*/ 0 h 99554"/>
                <a:gd name="connsiteX1" fmla="*/ 99396 w 99396"/>
                <a:gd name="connsiteY1" fmla="*/ 0 h 99554"/>
                <a:gd name="connsiteX2" fmla="*/ 99396 w 99396"/>
                <a:gd name="connsiteY2" fmla="*/ 99555 h 99554"/>
                <a:gd name="connsiteX3" fmla="*/ 0 w 99396"/>
                <a:gd name="connsiteY3" fmla="*/ 99555 h 99554"/>
                <a:gd name="connsiteX4" fmla="*/ 0 w 99396"/>
                <a:gd name="connsiteY4" fmla="*/ 0 h 99554"/>
                <a:gd name="connsiteX5" fmla="*/ 49778 w 99396"/>
                <a:gd name="connsiteY5" fmla="*/ 0 h 9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554">
                  <a:moveTo>
                    <a:pt x="49778" y="0"/>
                  </a:moveTo>
                  <a:lnTo>
                    <a:pt x="99396" y="0"/>
                  </a:lnTo>
                  <a:lnTo>
                    <a:pt x="99396" y="99555"/>
                  </a:lnTo>
                  <a:lnTo>
                    <a:pt x="0" y="99555"/>
                  </a:lnTo>
                  <a:lnTo>
                    <a:pt x="0" y="0"/>
                  </a:lnTo>
                  <a:lnTo>
                    <a:pt x="49778" y="0"/>
                  </a:lnTo>
                </a:path>
              </a:pathLst>
            </a:custGeom>
            <a:noFill/>
            <a:ln w="4572"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roup 11">
              <a:extLst>
                <a:ext uri="{FF2B5EF4-FFF2-40B4-BE49-F238E27FC236}">
                  <a16:creationId xmlns:a16="http://schemas.microsoft.com/office/drawing/2014/main" id="{F64C05C2-C043-B31F-B619-7E2040CFC08B}"/>
                </a:ext>
              </a:extLst>
            </p:cNvPr>
            <p:cNvGrpSpPr/>
            <p:nvPr/>
          </p:nvGrpSpPr>
          <p:grpSpPr>
            <a:xfrm>
              <a:off x="10690047" y="3378061"/>
              <a:ext cx="387083" cy="261610"/>
              <a:chOff x="3994920" y="3568446"/>
              <a:chExt cx="346352" cy="163902"/>
            </a:xfrm>
          </p:grpSpPr>
          <p:sp>
            <p:nvSpPr>
              <p:cNvPr id="13" name="TextBox 12">
                <a:extLst>
                  <a:ext uri="{FF2B5EF4-FFF2-40B4-BE49-F238E27FC236}">
                    <a16:creationId xmlns:a16="http://schemas.microsoft.com/office/drawing/2014/main" id="{AA1FAFCC-FADC-D493-AFB4-3CDF3761D6FA}"/>
                  </a:ext>
                </a:extLst>
              </p:cNvPr>
              <p:cNvSpPr txBox="1"/>
              <p:nvPr/>
            </p:nvSpPr>
            <p:spPr>
              <a:xfrm>
                <a:off x="4052621" y="3568446"/>
                <a:ext cx="288651" cy="16390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PR</a:t>
                </a:r>
              </a:p>
            </p:txBody>
          </p:sp>
          <p:sp>
            <p:nvSpPr>
              <p:cNvPr id="14" name="Freeform 178">
                <a:extLst>
                  <a:ext uri="{FF2B5EF4-FFF2-40B4-BE49-F238E27FC236}">
                    <a16:creationId xmlns:a16="http://schemas.microsoft.com/office/drawing/2014/main" id="{4E1AB23B-92D8-2C48-CCC8-5A6476338689}"/>
                  </a:ext>
                </a:extLst>
              </p:cNvPr>
              <p:cNvSpPr/>
              <p:nvPr/>
            </p:nvSpPr>
            <p:spPr>
              <a:xfrm>
                <a:off x="3994920" y="3606691"/>
                <a:ext cx="103687" cy="85933"/>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solidFill>
                <a:srgbClr val="F8DF5A"/>
              </a:solidFill>
              <a:ln w="9525" cap="flat">
                <a:solidFill>
                  <a:srgbClr val="F8DF5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Freeform 179">
              <a:extLst>
                <a:ext uri="{FF2B5EF4-FFF2-40B4-BE49-F238E27FC236}">
                  <a16:creationId xmlns:a16="http://schemas.microsoft.com/office/drawing/2014/main" id="{A17D6C37-74AF-5771-D6DD-B0FD2DEB300E}"/>
                </a:ext>
              </a:extLst>
            </p:cNvPr>
            <p:cNvSpPr/>
            <p:nvPr/>
          </p:nvSpPr>
          <p:spPr>
            <a:xfrm>
              <a:off x="10683483" y="3255231"/>
              <a:ext cx="78473" cy="112432"/>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noFill/>
            <a:ln w="4572"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 name="Group 15">
              <a:extLst>
                <a:ext uri="{FF2B5EF4-FFF2-40B4-BE49-F238E27FC236}">
                  <a16:creationId xmlns:a16="http://schemas.microsoft.com/office/drawing/2014/main" id="{913B66BB-B5A0-E791-93BD-53D27421A131}"/>
                </a:ext>
              </a:extLst>
            </p:cNvPr>
            <p:cNvGrpSpPr/>
            <p:nvPr/>
          </p:nvGrpSpPr>
          <p:grpSpPr>
            <a:xfrm>
              <a:off x="10690031" y="3174918"/>
              <a:ext cx="559089" cy="261610"/>
              <a:chOff x="3994938" y="3441173"/>
              <a:chExt cx="500260" cy="163902"/>
            </a:xfrm>
          </p:grpSpPr>
          <p:sp>
            <p:nvSpPr>
              <p:cNvPr id="17" name="TextBox 16">
                <a:extLst>
                  <a:ext uri="{FF2B5EF4-FFF2-40B4-BE49-F238E27FC236}">
                    <a16:creationId xmlns:a16="http://schemas.microsoft.com/office/drawing/2014/main" id="{CDBF9CFB-CDA2-7D1E-8FED-361768D3728D}"/>
                  </a:ext>
                </a:extLst>
              </p:cNvPr>
              <p:cNvSpPr txBox="1"/>
              <p:nvPr/>
            </p:nvSpPr>
            <p:spPr>
              <a:xfrm>
                <a:off x="4052649" y="3441173"/>
                <a:ext cx="442549" cy="16390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VGPR</a:t>
                </a:r>
              </a:p>
            </p:txBody>
          </p:sp>
          <p:sp>
            <p:nvSpPr>
              <p:cNvPr id="18" name="Freeform 181">
                <a:extLst>
                  <a:ext uri="{FF2B5EF4-FFF2-40B4-BE49-F238E27FC236}">
                    <a16:creationId xmlns:a16="http://schemas.microsoft.com/office/drawing/2014/main" id="{E44F33C1-1647-9A54-724C-78D72023A079}"/>
                  </a:ext>
                </a:extLst>
              </p:cNvPr>
              <p:cNvSpPr/>
              <p:nvPr/>
            </p:nvSpPr>
            <p:spPr>
              <a:xfrm>
                <a:off x="3994938" y="3481632"/>
                <a:ext cx="103687" cy="85933"/>
              </a:xfrm>
              <a:custGeom>
                <a:avLst/>
                <a:gdLst>
                  <a:gd name="connsiteX0" fmla="*/ 49778 w 99396"/>
                  <a:gd name="connsiteY0" fmla="*/ 0 h 99555"/>
                  <a:gd name="connsiteX1" fmla="*/ 99396 w 99396"/>
                  <a:gd name="connsiteY1" fmla="*/ 0 h 99555"/>
                  <a:gd name="connsiteX2" fmla="*/ 99396 w 99396"/>
                  <a:gd name="connsiteY2" fmla="*/ 99555 h 99555"/>
                  <a:gd name="connsiteX3" fmla="*/ 0 w 99396"/>
                  <a:gd name="connsiteY3" fmla="*/ 99555 h 99555"/>
                  <a:gd name="connsiteX4" fmla="*/ 0 w 99396"/>
                  <a:gd name="connsiteY4" fmla="*/ 0 h 99555"/>
                  <a:gd name="connsiteX5" fmla="*/ 49778 w 99396"/>
                  <a:gd name="connsiteY5" fmla="*/ 0 h 9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555">
                    <a:moveTo>
                      <a:pt x="49778" y="0"/>
                    </a:moveTo>
                    <a:lnTo>
                      <a:pt x="99396" y="0"/>
                    </a:lnTo>
                    <a:lnTo>
                      <a:pt x="99396" y="99555"/>
                    </a:lnTo>
                    <a:lnTo>
                      <a:pt x="0" y="99555"/>
                    </a:lnTo>
                    <a:lnTo>
                      <a:pt x="0" y="0"/>
                    </a:lnTo>
                    <a:lnTo>
                      <a:pt x="49778" y="0"/>
                    </a:lnTo>
                  </a:path>
                </a:pathLst>
              </a:custGeom>
              <a:solidFill>
                <a:srgbClr val="67BB6E"/>
              </a:solidFill>
              <a:ln w="9525" cap="flat">
                <a:solidFill>
                  <a:srgbClr val="67BB6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 name="Freeform 182">
              <a:extLst>
                <a:ext uri="{FF2B5EF4-FFF2-40B4-BE49-F238E27FC236}">
                  <a16:creationId xmlns:a16="http://schemas.microsoft.com/office/drawing/2014/main" id="{3F2112FE-F1E2-66A8-3301-F376E49F49D3}"/>
                </a:ext>
              </a:extLst>
            </p:cNvPr>
            <p:cNvSpPr/>
            <p:nvPr/>
          </p:nvSpPr>
          <p:spPr>
            <a:xfrm>
              <a:off x="10683483" y="3277695"/>
              <a:ext cx="78473" cy="112252"/>
            </a:xfrm>
            <a:custGeom>
              <a:avLst/>
              <a:gdLst>
                <a:gd name="connsiteX0" fmla="*/ 49778 w 99396"/>
                <a:gd name="connsiteY0" fmla="*/ 0 h 99555"/>
                <a:gd name="connsiteX1" fmla="*/ 99396 w 99396"/>
                <a:gd name="connsiteY1" fmla="*/ 0 h 99555"/>
                <a:gd name="connsiteX2" fmla="*/ 99396 w 99396"/>
                <a:gd name="connsiteY2" fmla="*/ 99555 h 99555"/>
                <a:gd name="connsiteX3" fmla="*/ 0 w 99396"/>
                <a:gd name="connsiteY3" fmla="*/ 99555 h 99555"/>
                <a:gd name="connsiteX4" fmla="*/ 0 w 99396"/>
                <a:gd name="connsiteY4" fmla="*/ 0 h 99555"/>
                <a:gd name="connsiteX5" fmla="*/ 49778 w 99396"/>
                <a:gd name="connsiteY5" fmla="*/ 0 h 9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555">
                  <a:moveTo>
                    <a:pt x="49778" y="0"/>
                  </a:moveTo>
                  <a:lnTo>
                    <a:pt x="99396" y="0"/>
                  </a:lnTo>
                  <a:lnTo>
                    <a:pt x="99396" y="99555"/>
                  </a:lnTo>
                  <a:lnTo>
                    <a:pt x="0" y="99555"/>
                  </a:lnTo>
                  <a:lnTo>
                    <a:pt x="0" y="0"/>
                  </a:lnTo>
                  <a:lnTo>
                    <a:pt x="49778" y="0"/>
                  </a:lnTo>
                </a:path>
              </a:pathLst>
            </a:custGeom>
            <a:noFill/>
            <a:ln w="4572"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xtBox 19">
              <a:extLst>
                <a:ext uri="{FF2B5EF4-FFF2-40B4-BE49-F238E27FC236}">
                  <a16:creationId xmlns:a16="http://schemas.microsoft.com/office/drawing/2014/main" id="{10A2B6C5-9BA9-8882-B832-87E35C490968}"/>
                </a:ext>
              </a:extLst>
            </p:cNvPr>
            <p:cNvSpPr txBox="1"/>
            <p:nvPr/>
          </p:nvSpPr>
          <p:spPr>
            <a:xfrm>
              <a:off x="10754518" y="2983281"/>
              <a:ext cx="329367" cy="261610"/>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CR</a:t>
              </a:r>
            </a:p>
          </p:txBody>
        </p:sp>
        <p:sp>
          <p:nvSpPr>
            <p:cNvPr id="21" name="Freeform 185">
              <a:extLst>
                <a:ext uri="{FF2B5EF4-FFF2-40B4-BE49-F238E27FC236}">
                  <a16:creationId xmlns:a16="http://schemas.microsoft.com/office/drawing/2014/main" id="{F5508589-B5D7-79D1-AA96-C03438C9DC13}"/>
                </a:ext>
              </a:extLst>
            </p:cNvPr>
            <p:cNvSpPr/>
            <p:nvPr/>
          </p:nvSpPr>
          <p:spPr>
            <a:xfrm>
              <a:off x="10690026" y="3039887"/>
              <a:ext cx="115880" cy="137160"/>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solidFill>
              <a:srgbClr val="0095FF"/>
            </a:solidFill>
            <a:ln w="4572" cap="sq">
              <a:solidFill>
                <a:srgbClr val="0095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oup 21">
              <a:extLst>
                <a:ext uri="{FF2B5EF4-FFF2-40B4-BE49-F238E27FC236}">
                  <a16:creationId xmlns:a16="http://schemas.microsoft.com/office/drawing/2014/main" id="{53B58092-4328-CF54-3104-85963C2F5180}"/>
                </a:ext>
              </a:extLst>
            </p:cNvPr>
            <p:cNvGrpSpPr/>
            <p:nvPr/>
          </p:nvGrpSpPr>
          <p:grpSpPr>
            <a:xfrm>
              <a:off x="10690042" y="2772601"/>
              <a:ext cx="453448" cy="261610"/>
              <a:chOff x="3994971" y="3179878"/>
              <a:chExt cx="405733" cy="163902"/>
            </a:xfrm>
          </p:grpSpPr>
          <p:sp>
            <p:nvSpPr>
              <p:cNvPr id="23" name="TextBox 22">
                <a:extLst>
                  <a:ext uri="{FF2B5EF4-FFF2-40B4-BE49-F238E27FC236}">
                    <a16:creationId xmlns:a16="http://schemas.microsoft.com/office/drawing/2014/main" id="{FD221816-EB1A-22B9-0F09-99190E8FCA86}"/>
                  </a:ext>
                </a:extLst>
              </p:cNvPr>
              <p:cNvSpPr txBox="1"/>
              <p:nvPr/>
            </p:nvSpPr>
            <p:spPr>
              <a:xfrm>
                <a:off x="4052676" y="3179878"/>
                <a:ext cx="348028" cy="16390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sCR</a:t>
                </a:r>
              </a:p>
            </p:txBody>
          </p:sp>
          <p:sp>
            <p:nvSpPr>
              <p:cNvPr id="24" name="Freeform 187">
                <a:extLst>
                  <a:ext uri="{FF2B5EF4-FFF2-40B4-BE49-F238E27FC236}">
                    <a16:creationId xmlns:a16="http://schemas.microsoft.com/office/drawing/2014/main" id="{CA0A4ED2-E36C-05AD-C978-109F1668BA83}"/>
                  </a:ext>
                </a:extLst>
              </p:cNvPr>
              <p:cNvSpPr/>
              <p:nvPr/>
            </p:nvSpPr>
            <p:spPr>
              <a:xfrm>
                <a:off x="3994971" y="3222278"/>
                <a:ext cx="103687" cy="85933"/>
              </a:xfrm>
              <a:custGeom>
                <a:avLst/>
                <a:gdLst>
                  <a:gd name="connsiteX0" fmla="*/ 49778 w 99396"/>
                  <a:gd name="connsiteY0" fmla="*/ 0 h 99555"/>
                  <a:gd name="connsiteX1" fmla="*/ 99396 w 99396"/>
                  <a:gd name="connsiteY1" fmla="*/ 0 h 99555"/>
                  <a:gd name="connsiteX2" fmla="*/ 99396 w 99396"/>
                  <a:gd name="connsiteY2" fmla="*/ 99555 h 99555"/>
                  <a:gd name="connsiteX3" fmla="*/ 0 w 99396"/>
                  <a:gd name="connsiteY3" fmla="*/ 99555 h 99555"/>
                  <a:gd name="connsiteX4" fmla="*/ 0 w 99396"/>
                  <a:gd name="connsiteY4" fmla="*/ 0 h 99555"/>
                  <a:gd name="connsiteX5" fmla="*/ 49778 w 99396"/>
                  <a:gd name="connsiteY5" fmla="*/ 0 h 9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555">
                    <a:moveTo>
                      <a:pt x="49778" y="0"/>
                    </a:moveTo>
                    <a:lnTo>
                      <a:pt x="99396" y="0"/>
                    </a:lnTo>
                    <a:lnTo>
                      <a:pt x="99396" y="99555"/>
                    </a:lnTo>
                    <a:lnTo>
                      <a:pt x="0" y="99555"/>
                    </a:lnTo>
                    <a:lnTo>
                      <a:pt x="0" y="0"/>
                    </a:lnTo>
                    <a:lnTo>
                      <a:pt x="49778" y="0"/>
                    </a:lnTo>
                  </a:path>
                </a:pathLst>
              </a:custGeom>
              <a:solidFill>
                <a:srgbClr val="0000C9"/>
              </a:solidFill>
              <a:ln w="9525" cap="flat">
                <a:solidFill>
                  <a:srgbClr val="0000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 name="Freeform 188">
              <a:extLst>
                <a:ext uri="{FF2B5EF4-FFF2-40B4-BE49-F238E27FC236}">
                  <a16:creationId xmlns:a16="http://schemas.microsoft.com/office/drawing/2014/main" id="{9DCCC312-FAAD-BAE0-0997-19647F65ADD0}"/>
                </a:ext>
              </a:extLst>
            </p:cNvPr>
            <p:cNvSpPr/>
            <p:nvPr/>
          </p:nvSpPr>
          <p:spPr>
            <a:xfrm>
              <a:off x="10683483" y="2849539"/>
              <a:ext cx="78345" cy="112071"/>
            </a:xfrm>
            <a:custGeom>
              <a:avLst/>
              <a:gdLst>
                <a:gd name="connsiteX0" fmla="*/ 49698 w 99235"/>
                <a:gd name="connsiteY0" fmla="*/ 0 h 99394"/>
                <a:gd name="connsiteX1" fmla="*/ 99236 w 99235"/>
                <a:gd name="connsiteY1" fmla="*/ 0 h 99394"/>
                <a:gd name="connsiteX2" fmla="*/ 99236 w 99235"/>
                <a:gd name="connsiteY2" fmla="*/ 99395 h 99394"/>
                <a:gd name="connsiteX3" fmla="*/ 0 w 99235"/>
                <a:gd name="connsiteY3" fmla="*/ 99395 h 99394"/>
                <a:gd name="connsiteX4" fmla="*/ 0 w 99235"/>
                <a:gd name="connsiteY4" fmla="*/ 0 h 99394"/>
                <a:gd name="connsiteX5" fmla="*/ 49698 w 99235"/>
                <a:gd name="connsiteY5" fmla="*/ 0 h 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35" h="99394">
                  <a:moveTo>
                    <a:pt x="49698" y="0"/>
                  </a:moveTo>
                  <a:lnTo>
                    <a:pt x="99236" y="0"/>
                  </a:lnTo>
                  <a:lnTo>
                    <a:pt x="99236" y="99395"/>
                  </a:lnTo>
                  <a:lnTo>
                    <a:pt x="0" y="99395"/>
                  </a:lnTo>
                  <a:lnTo>
                    <a:pt x="0" y="0"/>
                  </a:lnTo>
                  <a:lnTo>
                    <a:pt x="49698" y="0"/>
                  </a:lnTo>
                </a:path>
              </a:pathLst>
            </a:custGeom>
            <a:noFill/>
            <a:ln w="4572"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TextBox 25">
              <a:extLst>
                <a:ext uri="{FF2B5EF4-FFF2-40B4-BE49-F238E27FC236}">
                  <a16:creationId xmlns:a16="http://schemas.microsoft.com/office/drawing/2014/main" id="{32A699DC-D144-D29C-BC97-CB1C49768BC0}"/>
                </a:ext>
              </a:extLst>
            </p:cNvPr>
            <p:cNvSpPr txBox="1"/>
            <p:nvPr/>
          </p:nvSpPr>
          <p:spPr>
            <a:xfrm>
              <a:off x="9330417" y="3431692"/>
              <a:ext cx="124264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solidFill>
                    <a:srgbClr val="000000"/>
                  </a:solidFill>
                  <a:effectLst/>
                  <a:uLnTx/>
                  <a:uFillTx/>
                  <a:latin typeface="Arial"/>
                  <a:ea typeface="+mn-ea"/>
                  <a:cs typeface="Arial"/>
                  <a:sym typeface="Arial"/>
                  <a:rtl val="0"/>
                </a:rPr>
                <a:t>Confirmed BOR</a:t>
              </a:r>
              <a:br>
                <a:rPr kumimoji="0" lang="en-US" sz="1100" b="1" i="0" u="none" strike="noStrike" kern="0" cap="none" spc="0" normalizeH="0" baseline="0" noProof="0">
                  <a:ln/>
                  <a:solidFill>
                    <a:srgbClr val="000000"/>
                  </a:solidFill>
                  <a:effectLst/>
                  <a:uLnTx/>
                  <a:uFillTx/>
                  <a:latin typeface="Arial"/>
                  <a:ea typeface="+mn-ea"/>
                  <a:cs typeface="Arial"/>
                  <a:sym typeface="Arial"/>
                  <a:rtl val="0"/>
                </a:rPr>
              </a:br>
              <a:r>
                <a:rPr kumimoji="0" lang="en-US" sz="1100" b="1" i="0" u="none" strike="noStrike" kern="0" cap="none" spc="0" normalizeH="0" baseline="0" noProof="0">
                  <a:ln/>
                  <a:solidFill>
                    <a:srgbClr val="000000"/>
                  </a:solidFill>
                  <a:effectLst/>
                  <a:uLnTx/>
                  <a:uFillTx/>
                  <a:latin typeface="Arial"/>
                  <a:ea typeface="+mn-ea"/>
                  <a:cs typeface="Arial"/>
                  <a:sym typeface="Arial"/>
                  <a:rtl val="0"/>
                </a:rPr>
                <a:t>(per IMWG)</a:t>
              </a:r>
            </a:p>
          </p:txBody>
        </p:sp>
        <p:sp>
          <p:nvSpPr>
            <p:cNvPr id="27" name="TextBox 26">
              <a:extLst>
                <a:ext uri="{FF2B5EF4-FFF2-40B4-BE49-F238E27FC236}">
                  <a16:creationId xmlns:a16="http://schemas.microsoft.com/office/drawing/2014/main" id="{87E2CAA4-52F9-6A9C-D7FA-F5F82ACE6003}"/>
                </a:ext>
              </a:extLst>
            </p:cNvPr>
            <p:cNvSpPr txBox="1"/>
            <p:nvPr/>
          </p:nvSpPr>
          <p:spPr>
            <a:xfrm>
              <a:off x="10754518" y="4358629"/>
              <a:ext cx="1301961" cy="253916"/>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Ongoing treatment</a:t>
              </a:r>
            </a:p>
          </p:txBody>
        </p:sp>
        <p:sp>
          <p:nvSpPr>
            <p:cNvPr id="28" name="Freeform: Shape 27" descr="Arrow Right outline">
              <a:extLst>
                <a:ext uri="{FF2B5EF4-FFF2-40B4-BE49-F238E27FC236}">
                  <a16:creationId xmlns:a16="http://schemas.microsoft.com/office/drawing/2014/main" id="{40D54E70-5563-E7F5-C6DE-44C3AD2987D6}"/>
                </a:ext>
              </a:extLst>
            </p:cNvPr>
            <p:cNvSpPr/>
            <p:nvPr/>
          </p:nvSpPr>
          <p:spPr>
            <a:xfrm>
              <a:off x="10702246" y="4437156"/>
              <a:ext cx="91440" cy="91440"/>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 name="Group 28">
              <a:extLst>
                <a:ext uri="{FF2B5EF4-FFF2-40B4-BE49-F238E27FC236}">
                  <a16:creationId xmlns:a16="http://schemas.microsoft.com/office/drawing/2014/main" id="{CFD9DD27-10E9-CD2B-A84C-396F29159216}"/>
                </a:ext>
              </a:extLst>
            </p:cNvPr>
            <p:cNvGrpSpPr/>
            <p:nvPr/>
          </p:nvGrpSpPr>
          <p:grpSpPr>
            <a:xfrm>
              <a:off x="10690030" y="3992309"/>
              <a:ext cx="436720" cy="446363"/>
              <a:chOff x="3238878" y="4192129"/>
              <a:chExt cx="390765" cy="279653"/>
            </a:xfrm>
          </p:grpSpPr>
          <p:sp>
            <p:nvSpPr>
              <p:cNvPr id="30" name="Freeform 172">
                <a:extLst>
                  <a:ext uri="{FF2B5EF4-FFF2-40B4-BE49-F238E27FC236}">
                    <a16:creationId xmlns:a16="http://schemas.microsoft.com/office/drawing/2014/main" id="{1112B65E-C9F7-30C8-742A-F2944AC0BBAC}"/>
                  </a:ext>
                </a:extLst>
              </p:cNvPr>
              <p:cNvSpPr/>
              <p:nvPr/>
            </p:nvSpPr>
            <p:spPr>
              <a:xfrm>
                <a:off x="3238878" y="4345768"/>
                <a:ext cx="103687" cy="85933"/>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solidFill>
                <a:schemeClr val="bg1">
                  <a:lumMod val="95000"/>
                </a:schemeClr>
              </a:solidFill>
              <a:ln w="9525" cap="flat">
                <a:solidFill>
                  <a:srgbClr val="FFFFFF">
                    <a:lumMod val="9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TextBox 30">
                <a:extLst>
                  <a:ext uri="{FF2B5EF4-FFF2-40B4-BE49-F238E27FC236}">
                    <a16:creationId xmlns:a16="http://schemas.microsoft.com/office/drawing/2014/main" id="{474D741A-0577-C4D4-0517-3A12E71219D3}"/>
                  </a:ext>
                </a:extLst>
              </p:cNvPr>
              <p:cNvSpPr txBox="1"/>
              <p:nvPr/>
            </p:nvSpPr>
            <p:spPr>
              <a:xfrm>
                <a:off x="3296590" y="4312700"/>
                <a:ext cx="333053" cy="15908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NA</a:t>
                </a:r>
              </a:p>
            </p:txBody>
          </p:sp>
          <p:sp>
            <p:nvSpPr>
              <p:cNvPr id="32" name="Freeform 172">
                <a:extLst>
                  <a:ext uri="{FF2B5EF4-FFF2-40B4-BE49-F238E27FC236}">
                    <a16:creationId xmlns:a16="http://schemas.microsoft.com/office/drawing/2014/main" id="{87C1E14B-AC6B-F556-BE57-CB0076A6821D}"/>
                  </a:ext>
                </a:extLst>
              </p:cNvPr>
              <p:cNvSpPr/>
              <p:nvPr/>
            </p:nvSpPr>
            <p:spPr>
              <a:xfrm>
                <a:off x="3238880" y="4220710"/>
                <a:ext cx="103687" cy="85933"/>
              </a:xfrm>
              <a:custGeom>
                <a:avLst/>
                <a:gdLst>
                  <a:gd name="connsiteX0" fmla="*/ 49778 w 99396"/>
                  <a:gd name="connsiteY0" fmla="*/ 0 h 99714"/>
                  <a:gd name="connsiteX1" fmla="*/ 99396 w 99396"/>
                  <a:gd name="connsiteY1" fmla="*/ 0 h 99714"/>
                  <a:gd name="connsiteX2" fmla="*/ 99396 w 99396"/>
                  <a:gd name="connsiteY2" fmla="*/ 99715 h 99714"/>
                  <a:gd name="connsiteX3" fmla="*/ 0 w 99396"/>
                  <a:gd name="connsiteY3" fmla="*/ 99715 h 99714"/>
                  <a:gd name="connsiteX4" fmla="*/ 0 w 99396"/>
                  <a:gd name="connsiteY4" fmla="*/ 0 h 99714"/>
                  <a:gd name="connsiteX5" fmla="*/ 49778 w 99396"/>
                  <a:gd name="connsiteY5" fmla="*/ 0 h 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96" h="99714">
                    <a:moveTo>
                      <a:pt x="49778" y="0"/>
                    </a:moveTo>
                    <a:lnTo>
                      <a:pt x="99396" y="0"/>
                    </a:lnTo>
                    <a:lnTo>
                      <a:pt x="99396" y="99715"/>
                    </a:lnTo>
                    <a:lnTo>
                      <a:pt x="0" y="99715"/>
                    </a:lnTo>
                    <a:lnTo>
                      <a:pt x="0" y="0"/>
                    </a:lnTo>
                    <a:lnTo>
                      <a:pt x="49778" y="0"/>
                    </a:lnTo>
                  </a:path>
                </a:pathLst>
              </a:custGeom>
              <a:solidFill>
                <a:schemeClr val="bg1">
                  <a:lumMod val="85000"/>
                </a:schemeClr>
              </a:solidFill>
              <a:ln w="9525"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TextBox 32">
                <a:extLst>
                  <a:ext uri="{FF2B5EF4-FFF2-40B4-BE49-F238E27FC236}">
                    <a16:creationId xmlns:a16="http://schemas.microsoft.com/office/drawing/2014/main" id="{9E904A16-B4A2-5283-8FDC-4F07189E7DE2}"/>
                  </a:ext>
                </a:extLst>
              </p:cNvPr>
              <p:cNvSpPr txBox="1"/>
              <p:nvPr/>
            </p:nvSpPr>
            <p:spPr>
              <a:xfrm>
                <a:off x="3296582" y="4192129"/>
                <a:ext cx="333053" cy="159082"/>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NE</a:t>
                </a:r>
              </a:p>
            </p:txBody>
          </p:sp>
        </p:grpSp>
        <p:sp>
          <p:nvSpPr>
            <p:cNvPr id="34" name="Freeform 228">
              <a:extLst>
                <a:ext uri="{FF2B5EF4-FFF2-40B4-BE49-F238E27FC236}">
                  <a16:creationId xmlns:a16="http://schemas.microsoft.com/office/drawing/2014/main" id="{A9361122-148B-0F95-E255-49D7135EC277}"/>
                </a:ext>
              </a:extLst>
            </p:cNvPr>
            <p:cNvSpPr>
              <a:spLocks noChangeAspect="1"/>
            </p:cNvSpPr>
            <p:nvPr/>
          </p:nvSpPr>
          <p:spPr>
            <a:xfrm>
              <a:off x="10707733" y="4590555"/>
              <a:ext cx="91440" cy="130933"/>
            </a:xfrm>
            <a:custGeom>
              <a:avLst/>
              <a:gdLst>
                <a:gd name="connsiteX0" fmla="*/ 30633 w 61105"/>
                <a:gd name="connsiteY0" fmla="*/ 30473 h 61264"/>
                <a:gd name="connsiteX1" fmla="*/ 61106 w 61105"/>
                <a:gd name="connsiteY1" fmla="*/ 30632 h 61264"/>
                <a:gd name="connsiteX2" fmla="*/ 30474 w 61105"/>
                <a:gd name="connsiteY2" fmla="*/ 0 h 61264"/>
                <a:gd name="connsiteX3" fmla="*/ 0 w 61105"/>
                <a:gd name="connsiteY3" fmla="*/ 30632 h 61264"/>
                <a:gd name="connsiteX4" fmla="*/ 30474 w 61105"/>
                <a:gd name="connsiteY4" fmla="*/ 61265 h 61264"/>
                <a:gd name="connsiteX5" fmla="*/ 61106 w 61105"/>
                <a:gd name="connsiteY5" fmla="*/ 30632 h 6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05" h="61264">
                  <a:moveTo>
                    <a:pt x="30633" y="30473"/>
                  </a:moveTo>
                  <a:lnTo>
                    <a:pt x="61106" y="30632"/>
                  </a:lnTo>
                  <a:cubicBezTo>
                    <a:pt x="61106" y="13561"/>
                    <a:pt x="47545" y="0"/>
                    <a:pt x="30474" y="0"/>
                  </a:cubicBezTo>
                  <a:cubicBezTo>
                    <a:pt x="13562" y="0"/>
                    <a:pt x="0" y="13561"/>
                    <a:pt x="0" y="30632"/>
                  </a:cubicBezTo>
                  <a:cubicBezTo>
                    <a:pt x="0" y="47544"/>
                    <a:pt x="13562" y="61265"/>
                    <a:pt x="30474" y="61265"/>
                  </a:cubicBezTo>
                  <a:cubicBezTo>
                    <a:pt x="47545" y="61265"/>
                    <a:pt x="61106" y="47544"/>
                    <a:pt x="61106" y="30632"/>
                  </a:cubicBezTo>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TextBox 34">
              <a:extLst>
                <a:ext uri="{FF2B5EF4-FFF2-40B4-BE49-F238E27FC236}">
                  <a16:creationId xmlns:a16="http://schemas.microsoft.com/office/drawing/2014/main" id="{4D158A07-6AE2-1D1B-536D-3A6982FC619D}"/>
                </a:ext>
              </a:extLst>
            </p:cNvPr>
            <p:cNvSpPr txBox="1"/>
            <p:nvPr/>
          </p:nvSpPr>
          <p:spPr>
            <a:xfrm>
              <a:off x="10754518" y="4521139"/>
              <a:ext cx="474278" cy="261610"/>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Death</a:t>
              </a:r>
            </a:p>
          </p:txBody>
        </p:sp>
        <p:sp>
          <p:nvSpPr>
            <p:cNvPr id="36" name="TextBox 35">
              <a:extLst>
                <a:ext uri="{FF2B5EF4-FFF2-40B4-BE49-F238E27FC236}">
                  <a16:creationId xmlns:a16="http://schemas.microsoft.com/office/drawing/2014/main" id="{EAFC52FE-5572-2966-B11C-7B92215C9AB9}"/>
                </a:ext>
              </a:extLst>
            </p:cNvPr>
            <p:cNvSpPr txBox="1"/>
            <p:nvPr/>
          </p:nvSpPr>
          <p:spPr>
            <a:xfrm>
              <a:off x="10754518" y="4689367"/>
              <a:ext cx="1088760" cy="253916"/>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EOT due to AE</a:t>
              </a:r>
            </a:p>
          </p:txBody>
        </p:sp>
        <p:sp>
          <p:nvSpPr>
            <p:cNvPr id="38" name="TextBox 37">
              <a:extLst>
                <a:ext uri="{FF2B5EF4-FFF2-40B4-BE49-F238E27FC236}">
                  <a16:creationId xmlns:a16="http://schemas.microsoft.com/office/drawing/2014/main" id="{EE06BF6E-7E34-7C1E-4D7E-5BC248CE407C}"/>
                </a:ext>
              </a:extLst>
            </p:cNvPr>
            <p:cNvSpPr txBox="1"/>
            <p:nvPr/>
          </p:nvSpPr>
          <p:spPr>
            <a:xfrm>
              <a:off x="10754518" y="4836443"/>
              <a:ext cx="1096776" cy="253916"/>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solidFill>
                    <a:srgbClr val="000000"/>
                  </a:solidFill>
                  <a:effectLst/>
                  <a:uLnTx/>
                  <a:uFillTx/>
                  <a:latin typeface="Arial"/>
                  <a:ea typeface="+mn-ea"/>
                  <a:cs typeface="Arial"/>
                  <a:sym typeface="Arial"/>
                  <a:rtl val="0"/>
                </a:rPr>
                <a:t>EOT due to PD</a:t>
              </a:r>
            </a:p>
          </p:txBody>
        </p:sp>
        <p:sp>
          <p:nvSpPr>
            <p:cNvPr id="40" name="object 78">
              <a:extLst>
                <a:ext uri="{FF2B5EF4-FFF2-40B4-BE49-F238E27FC236}">
                  <a16:creationId xmlns:a16="http://schemas.microsoft.com/office/drawing/2014/main" id="{039E9C47-A3C0-14B3-7C2E-924BCB421B6C}"/>
                </a:ext>
              </a:extLst>
            </p:cNvPr>
            <p:cNvSpPr/>
            <p:nvPr/>
          </p:nvSpPr>
          <p:spPr>
            <a:xfrm>
              <a:off x="10702247" y="4768224"/>
              <a:ext cx="91440" cy="91440"/>
            </a:xfrm>
            <a:custGeom>
              <a:avLst/>
              <a:gdLst/>
              <a:ahLst/>
              <a:cxnLst/>
              <a:rect l="l" t="t" r="r" b="b"/>
              <a:pathLst>
                <a:path w="60960" h="60960">
                  <a:moveTo>
                    <a:pt x="60960" y="60960"/>
                  </a:moveTo>
                  <a:lnTo>
                    <a:pt x="30480" y="0"/>
                  </a:lnTo>
                  <a:lnTo>
                    <a:pt x="0" y="60960"/>
                  </a:lnTo>
                  <a:lnTo>
                    <a:pt x="60960" y="60960"/>
                  </a:lnTo>
                  <a:close/>
                </a:path>
              </a:pathLst>
            </a:custGeom>
            <a:solidFill>
              <a:srgbClr val="A42A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object 81">
              <a:extLst>
                <a:ext uri="{FF2B5EF4-FFF2-40B4-BE49-F238E27FC236}">
                  <a16:creationId xmlns:a16="http://schemas.microsoft.com/office/drawing/2014/main" id="{911E7D69-A049-8AEC-7911-DB867C69597A}"/>
                </a:ext>
              </a:extLst>
            </p:cNvPr>
            <p:cNvSpPr/>
            <p:nvPr/>
          </p:nvSpPr>
          <p:spPr>
            <a:xfrm>
              <a:off x="10706560" y="4910902"/>
              <a:ext cx="82814" cy="91440"/>
            </a:xfrm>
            <a:custGeom>
              <a:avLst/>
              <a:gdLst/>
              <a:ahLst/>
              <a:cxnLst/>
              <a:rect l="l" t="t" r="r" b="b"/>
              <a:pathLst>
                <a:path w="60960" h="60960">
                  <a:moveTo>
                    <a:pt x="60960" y="60960"/>
                  </a:moveTo>
                  <a:lnTo>
                    <a:pt x="30480" y="0"/>
                  </a:lnTo>
                  <a:lnTo>
                    <a:pt x="0" y="60960"/>
                  </a:lnTo>
                  <a:lnTo>
                    <a:pt x="60960" y="60960"/>
                  </a:lnTo>
                  <a:close/>
                </a:path>
              </a:pathLst>
            </a:custGeom>
            <a:solidFill>
              <a:srgbClr val="808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Left Bracket 43">
              <a:extLst>
                <a:ext uri="{FF2B5EF4-FFF2-40B4-BE49-F238E27FC236}">
                  <a16:creationId xmlns:a16="http://schemas.microsoft.com/office/drawing/2014/main" id="{6D605A12-63AA-39C8-266F-BCCD219EC089}"/>
                </a:ext>
              </a:extLst>
            </p:cNvPr>
            <p:cNvSpPr/>
            <p:nvPr/>
          </p:nvSpPr>
          <p:spPr>
            <a:xfrm>
              <a:off x="10555208" y="2835473"/>
              <a:ext cx="86471" cy="1550315"/>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67" b="0"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576" name="Group 575">
            <a:extLst>
              <a:ext uri="{FF2B5EF4-FFF2-40B4-BE49-F238E27FC236}">
                <a16:creationId xmlns:a16="http://schemas.microsoft.com/office/drawing/2014/main" id="{9E24286C-C2CB-8092-37F9-6270835DD7E3}"/>
              </a:ext>
            </a:extLst>
          </p:cNvPr>
          <p:cNvGrpSpPr/>
          <p:nvPr/>
        </p:nvGrpSpPr>
        <p:grpSpPr>
          <a:xfrm>
            <a:off x="-22624" y="1573609"/>
            <a:ext cx="5895975" cy="4246559"/>
            <a:chOff x="72626" y="1468834"/>
            <a:chExt cx="5895975" cy="4563950"/>
          </a:xfrm>
        </p:grpSpPr>
        <p:grpSp>
          <p:nvGrpSpPr>
            <p:cNvPr id="573" name="Group 572">
              <a:extLst>
                <a:ext uri="{FF2B5EF4-FFF2-40B4-BE49-F238E27FC236}">
                  <a16:creationId xmlns:a16="http://schemas.microsoft.com/office/drawing/2014/main" id="{8CBF6A71-B935-6343-40E1-56775863970C}"/>
                </a:ext>
              </a:extLst>
            </p:cNvPr>
            <p:cNvGrpSpPr/>
            <p:nvPr/>
          </p:nvGrpSpPr>
          <p:grpSpPr>
            <a:xfrm>
              <a:off x="939401" y="1468834"/>
              <a:ext cx="5029200" cy="4563950"/>
              <a:chOff x="547516" y="1468834"/>
              <a:chExt cx="5352504" cy="4563950"/>
            </a:xfrm>
          </p:grpSpPr>
          <p:sp>
            <p:nvSpPr>
              <p:cNvPr id="52" name="Freeform: Shape 51" descr="Arrow Right outline">
                <a:extLst>
                  <a:ext uri="{FF2B5EF4-FFF2-40B4-BE49-F238E27FC236}">
                    <a16:creationId xmlns:a16="http://schemas.microsoft.com/office/drawing/2014/main" id="{4E349226-B667-63F7-98E7-6416B8156888}"/>
                  </a:ext>
                </a:extLst>
              </p:cNvPr>
              <p:cNvSpPr/>
              <p:nvPr/>
            </p:nvSpPr>
            <p:spPr>
              <a:xfrm>
                <a:off x="4490972" y="3790686"/>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Shape 50" descr="Arrow Right outline">
                <a:extLst>
                  <a:ext uri="{FF2B5EF4-FFF2-40B4-BE49-F238E27FC236}">
                    <a16:creationId xmlns:a16="http://schemas.microsoft.com/office/drawing/2014/main" id="{24BAD642-A36D-A49D-53BE-7B8A6D83DB52}"/>
                  </a:ext>
                </a:extLst>
              </p:cNvPr>
              <p:cNvSpPr/>
              <p:nvPr/>
            </p:nvSpPr>
            <p:spPr>
              <a:xfrm>
                <a:off x="4740781" y="3492109"/>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Freeform: Shape 49" descr="Arrow Right outline">
                <a:extLst>
                  <a:ext uri="{FF2B5EF4-FFF2-40B4-BE49-F238E27FC236}">
                    <a16:creationId xmlns:a16="http://schemas.microsoft.com/office/drawing/2014/main" id="{8BD0060F-FBC5-D317-81EC-F21B00846A0D}"/>
                  </a:ext>
                </a:extLst>
              </p:cNvPr>
              <p:cNvSpPr/>
              <p:nvPr/>
            </p:nvSpPr>
            <p:spPr>
              <a:xfrm>
                <a:off x="4753607" y="3189500"/>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Shape 48" descr="Arrow Right outline">
                <a:extLst>
                  <a:ext uri="{FF2B5EF4-FFF2-40B4-BE49-F238E27FC236}">
                    <a16:creationId xmlns:a16="http://schemas.microsoft.com/office/drawing/2014/main" id="{53A0CB9A-5ECC-1E09-EBDD-D715FE5F7C96}"/>
                  </a:ext>
                </a:extLst>
              </p:cNvPr>
              <p:cNvSpPr/>
              <p:nvPr/>
            </p:nvSpPr>
            <p:spPr>
              <a:xfrm>
                <a:off x="4771261" y="2886891"/>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Shape 47" descr="Arrow Right outline">
                <a:extLst>
                  <a:ext uri="{FF2B5EF4-FFF2-40B4-BE49-F238E27FC236}">
                    <a16:creationId xmlns:a16="http://schemas.microsoft.com/office/drawing/2014/main" id="{C2E43D56-D025-A1EF-5B56-B3F55CE09EF1}"/>
                  </a:ext>
                </a:extLst>
              </p:cNvPr>
              <p:cNvSpPr/>
              <p:nvPr/>
            </p:nvSpPr>
            <p:spPr>
              <a:xfrm>
                <a:off x="4935853" y="2584282"/>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Shape 46" descr="Arrow Right outline">
                <a:extLst>
                  <a:ext uri="{FF2B5EF4-FFF2-40B4-BE49-F238E27FC236}">
                    <a16:creationId xmlns:a16="http://schemas.microsoft.com/office/drawing/2014/main" id="{85521871-B6AB-D3AD-1896-88AF405C392C}"/>
                  </a:ext>
                </a:extLst>
              </p:cNvPr>
              <p:cNvSpPr/>
              <p:nvPr/>
            </p:nvSpPr>
            <p:spPr>
              <a:xfrm>
                <a:off x="5075935" y="2281673"/>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Shape 45" descr="Arrow Right outline">
                <a:extLst>
                  <a:ext uri="{FF2B5EF4-FFF2-40B4-BE49-F238E27FC236}">
                    <a16:creationId xmlns:a16="http://schemas.microsoft.com/office/drawing/2014/main" id="{C8C76241-6DDA-644D-0292-ADA10FC12DF6}"/>
                  </a:ext>
                </a:extLst>
              </p:cNvPr>
              <p:cNvSpPr/>
              <p:nvPr/>
            </p:nvSpPr>
            <p:spPr>
              <a:xfrm>
                <a:off x="5228716" y="1976999"/>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object 78">
                <a:extLst>
                  <a:ext uri="{FF2B5EF4-FFF2-40B4-BE49-F238E27FC236}">
                    <a16:creationId xmlns:a16="http://schemas.microsoft.com/office/drawing/2014/main" id="{EB8341A9-2D35-B15A-DF92-0A1660A3A00E}"/>
                  </a:ext>
                </a:extLst>
              </p:cNvPr>
              <p:cNvSpPr/>
              <p:nvPr/>
            </p:nvSpPr>
            <p:spPr>
              <a:xfrm>
                <a:off x="922631" y="5315448"/>
                <a:ext cx="97318" cy="98274"/>
              </a:xfrm>
              <a:custGeom>
                <a:avLst/>
                <a:gdLst/>
                <a:ahLst/>
                <a:cxnLst/>
                <a:rect l="l" t="t" r="r" b="b"/>
                <a:pathLst>
                  <a:path w="48894" h="48895">
                    <a:moveTo>
                      <a:pt x="48768" y="24384"/>
                    </a:moveTo>
                    <a:lnTo>
                      <a:pt x="46868" y="14841"/>
                    </a:lnTo>
                    <a:lnTo>
                      <a:pt x="41671" y="7096"/>
                    </a:lnTo>
                    <a:lnTo>
                      <a:pt x="33926" y="1899"/>
                    </a:lnTo>
                    <a:lnTo>
                      <a:pt x="24384" y="0"/>
                    </a:lnTo>
                    <a:lnTo>
                      <a:pt x="14894" y="1899"/>
                    </a:lnTo>
                    <a:lnTo>
                      <a:pt x="7143" y="7096"/>
                    </a:lnTo>
                    <a:lnTo>
                      <a:pt x="1916" y="14841"/>
                    </a:lnTo>
                    <a:lnTo>
                      <a:pt x="0" y="24384"/>
                    </a:lnTo>
                    <a:lnTo>
                      <a:pt x="1916" y="33873"/>
                    </a:lnTo>
                    <a:lnTo>
                      <a:pt x="7143" y="41624"/>
                    </a:lnTo>
                    <a:lnTo>
                      <a:pt x="14894" y="46851"/>
                    </a:lnTo>
                    <a:lnTo>
                      <a:pt x="24384" y="48768"/>
                    </a:lnTo>
                    <a:lnTo>
                      <a:pt x="33926" y="46851"/>
                    </a:lnTo>
                    <a:lnTo>
                      <a:pt x="41671" y="41624"/>
                    </a:lnTo>
                    <a:lnTo>
                      <a:pt x="46868" y="33873"/>
                    </a:lnTo>
                    <a:lnTo>
                      <a:pt x="48768" y="24384"/>
                    </a:lnTo>
                  </a:path>
                  <a:path w="48894" h="48895">
                    <a:moveTo>
                      <a:pt x="48768" y="24384"/>
                    </a:moveTo>
                    <a:lnTo>
                      <a:pt x="46868" y="14841"/>
                    </a:lnTo>
                    <a:lnTo>
                      <a:pt x="41671" y="7096"/>
                    </a:lnTo>
                    <a:lnTo>
                      <a:pt x="33926" y="1899"/>
                    </a:lnTo>
                    <a:lnTo>
                      <a:pt x="24384" y="0"/>
                    </a:lnTo>
                    <a:lnTo>
                      <a:pt x="14894" y="1899"/>
                    </a:lnTo>
                    <a:lnTo>
                      <a:pt x="7143" y="7096"/>
                    </a:lnTo>
                    <a:lnTo>
                      <a:pt x="1916" y="14841"/>
                    </a:lnTo>
                    <a:lnTo>
                      <a:pt x="0" y="24384"/>
                    </a:lnTo>
                    <a:lnTo>
                      <a:pt x="1916" y="33873"/>
                    </a:lnTo>
                    <a:lnTo>
                      <a:pt x="7143" y="41624"/>
                    </a:lnTo>
                    <a:lnTo>
                      <a:pt x="14894" y="46851"/>
                    </a:lnTo>
                    <a:lnTo>
                      <a:pt x="24384" y="48768"/>
                    </a:lnTo>
                    <a:lnTo>
                      <a:pt x="33926" y="46851"/>
                    </a:lnTo>
                    <a:lnTo>
                      <a:pt x="41671" y="41624"/>
                    </a:lnTo>
                    <a:lnTo>
                      <a:pt x="46868" y="33873"/>
                    </a:lnTo>
                    <a:lnTo>
                      <a:pt x="48768" y="24384"/>
                    </a:lnTo>
                  </a:path>
                </a:pathLst>
              </a:custGeom>
              <a:solidFill>
                <a:schemeClr val="tx1"/>
              </a:solidFill>
              <a:ln w="6096">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object 84">
                <a:extLst>
                  <a:ext uri="{FF2B5EF4-FFF2-40B4-BE49-F238E27FC236}">
                    <a16:creationId xmlns:a16="http://schemas.microsoft.com/office/drawing/2014/main" id="{70184B02-D607-1400-12B4-6971AAB1AC8C}"/>
                  </a:ext>
                </a:extLst>
              </p:cNvPr>
              <p:cNvSpPr/>
              <p:nvPr/>
            </p:nvSpPr>
            <p:spPr>
              <a:xfrm>
                <a:off x="861816" y="5315448"/>
                <a:ext cx="97318" cy="98274"/>
              </a:xfrm>
              <a:custGeom>
                <a:avLst/>
                <a:gdLst/>
                <a:ahLst/>
                <a:cxnLst/>
                <a:rect l="l" t="t" r="r" b="b"/>
                <a:pathLst>
                  <a:path w="60960" h="60960">
                    <a:moveTo>
                      <a:pt x="60960" y="60960"/>
                    </a:moveTo>
                    <a:lnTo>
                      <a:pt x="30480" y="0"/>
                    </a:lnTo>
                    <a:lnTo>
                      <a:pt x="0" y="60960"/>
                    </a:lnTo>
                    <a:lnTo>
                      <a:pt x="60960" y="60960"/>
                    </a:lnTo>
                    <a:close/>
                  </a:path>
                </a:pathLst>
              </a:custGeom>
              <a:solidFill>
                <a:srgbClr val="808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object 3">
                <a:extLst>
                  <a:ext uri="{FF2B5EF4-FFF2-40B4-BE49-F238E27FC236}">
                    <a16:creationId xmlns:a16="http://schemas.microsoft.com/office/drawing/2014/main" id="{344A5539-61D5-3840-BBE5-46143A8BE951}"/>
                  </a:ext>
                </a:extLst>
              </p:cNvPr>
              <p:cNvSpPr/>
              <p:nvPr/>
            </p:nvSpPr>
            <p:spPr>
              <a:xfrm>
                <a:off x="619251" y="5273145"/>
                <a:ext cx="229235" cy="182880"/>
              </a:xfrm>
              <a:custGeom>
                <a:avLst/>
                <a:gdLst/>
                <a:ahLst/>
                <a:cxnLst/>
                <a:rect l="l" t="t" r="r" b="b"/>
                <a:pathLst>
                  <a:path w="229235" h="161289">
                    <a:moveTo>
                      <a:pt x="228981" y="0"/>
                    </a:moveTo>
                    <a:lnTo>
                      <a:pt x="114427" y="0"/>
                    </a:lnTo>
                    <a:lnTo>
                      <a:pt x="0" y="0"/>
                    </a:lnTo>
                    <a:lnTo>
                      <a:pt x="0" y="160782"/>
                    </a:lnTo>
                    <a:lnTo>
                      <a:pt x="228981" y="160782"/>
                    </a:lnTo>
                    <a:lnTo>
                      <a:pt x="22898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12" name="object 91">
                <a:extLst>
                  <a:ext uri="{FF2B5EF4-FFF2-40B4-BE49-F238E27FC236}">
                    <a16:creationId xmlns:a16="http://schemas.microsoft.com/office/drawing/2014/main" id="{EB88278C-EE3B-368D-BA91-9C0A863FDDE8}"/>
                  </a:ext>
                </a:extLst>
              </p:cNvPr>
              <p:cNvPicPr/>
              <p:nvPr/>
            </p:nvPicPr>
            <p:blipFill>
              <a:blip r:embed="rId3" cstate="print"/>
              <a:stretch>
                <a:fillRect/>
              </a:stretch>
            </p:blipFill>
            <p:spPr>
              <a:xfrm>
                <a:off x="1974595" y="5036734"/>
                <a:ext cx="67056" cy="50483"/>
              </a:xfrm>
              <a:prstGeom prst="rect">
                <a:avLst/>
              </a:prstGeom>
            </p:spPr>
          </p:pic>
          <p:sp>
            <p:nvSpPr>
              <p:cNvPr id="413" name="object 6">
                <a:extLst>
                  <a:ext uri="{FF2B5EF4-FFF2-40B4-BE49-F238E27FC236}">
                    <a16:creationId xmlns:a16="http://schemas.microsoft.com/office/drawing/2014/main" id="{A47E31EE-C343-0C93-DAF5-FA37A471CA36}"/>
                  </a:ext>
                </a:extLst>
              </p:cNvPr>
              <p:cNvSpPr/>
              <p:nvPr/>
            </p:nvSpPr>
            <p:spPr>
              <a:xfrm>
                <a:off x="619251" y="4970535"/>
                <a:ext cx="320675" cy="182880"/>
              </a:xfrm>
              <a:custGeom>
                <a:avLst/>
                <a:gdLst/>
                <a:ahLst/>
                <a:cxnLst/>
                <a:rect l="l" t="t" r="r" b="b"/>
                <a:pathLst>
                  <a:path w="320675" h="161289">
                    <a:moveTo>
                      <a:pt x="320548" y="0"/>
                    </a:moveTo>
                    <a:lnTo>
                      <a:pt x="160274" y="0"/>
                    </a:lnTo>
                    <a:lnTo>
                      <a:pt x="0" y="0"/>
                    </a:lnTo>
                    <a:lnTo>
                      <a:pt x="0" y="160782"/>
                    </a:lnTo>
                    <a:lnTo>
                      <a:pt x="320548" y="160782"/>
                    </a:lnTo>
                    <a:lnTo>
                      <a:pt x="320548"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object 7">
                <a:extLst>
                  <a:ext uri="{FF2B5EF4-FFF2-40B4-BE49-F238E27FC236}">
                    <a16:creationId xmlns:a16="http://schemas.microsoft.com/office/drawing/2014/main" id="{D902C4D5-3852-EAB8-3684-1FE8C654BD54}"/>
                  </a:ext>
                </a:extLst>
              </p:cNvPr>
              <p:cNvSpPr/>
              <p:nvPr/>
            </p:nvSpPr>
            <p:spPr>
              <a:xfrm>
                <a:off x="939799" y="4970535"/>
                <a:ext cx="1175385" cy="182880"/>
              </a:xfrm>
              <a:custGeom>
                <a:avLst/>
                <a:gdLst/>
                <a:ahLst/>
                <a:cxnLst/>
                <a:rect l="l" t="t" r="r" b="b"/>
                <a:pathLst>
                  <a:path w="1175385" h="161289">
                    <a:moveTo>
                      <a:pt x="1175258" y="0"/>
                    </a:moveTo>
                    <a:lnTo>
                      <a:pt x="587628" y="0"/>
                    </a:lnTo>
                    <a:lnTo>
                      <a:pt x="0" y="0"/>
                    </a:lnTo>
                    <a:lnTo>
                      <a:pt x="0" y="160782"/>
                    </a:lnTo>
                    <a:lnTo>
                      <a:pt x="1175258" y="160782"/>
                    </a:lnTo>
                    <a:lnTo>
                      <a:pt x="1175258"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object 8">
                <a:extLst>
                  <a:ext uri="{FF2B5EF4-FFF2-40B4-BE49-F238E27FC236}">
                    <a16:creationId xmlns:a16="http://schemas.microsoft.com/office/drawing/2014/main" id="{A2FD1154-D58E-3B1D-07C8-8D229A2DA6CF}"/>
                  </a:ext>
                </a:extLst>
              </p:cNvPr>
              <p:cNvSpPr/>
              <p:nvPr/>
            </p:nvSpPr>
            <p:spPr>
              <a:xfrm>
                <a:off x="1367154" y="4970535"/>
                <a:ext cx="748030" cy="182880"/>
              </a:xfrm>
              <a:custGeom>
                <a:avLst/>
                <a:gdLst/>
                <a:ahLst/>
                <a:cxnLst/>
                <a:rect l="l" t="t" r="r" b="b"/>
                <a:pathLst>
                  <a:path w="748030" h="161289">
                    <a:moveTo>
                      <a:pt x="747903" y="0"/>
                    </a:moveTo>
                    <a:lnTo>
                      <a:pt x="580009" y="0"/>
                    </a:lnTo>
                    <a:lnTo>
                      <a:pt x="412115" y="0"/>
                    </a:lnTo>
                    <a:lnTo>
                      <a:pt x="373888" y="0"/>
                    </a:lnTo>
                    <a:lnTo>
                      <a:pt x="0" y="0"/>
                    </a:lnTo>
                    <a:lnTo>
                      <a:pt x="0" y="160782"/>
                    </a:lnTo>
                    <a:lnTo>
                      <a:pt x="412115" y="160782"/>
                    </a:lnTo>
                    <a:lnTo>
                      <a:pt x="747903" y="160782"/>
                    </a:lnTo>
                    <a:lnTo>
                      <a:pt x="747903"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19" name="object 92">
                <a:extLst>
                  <a:ext uri="{FF2B5EF4-FFF2-40B4-BE49-F238E27FC236}">
                    <a16:creationId xmlns:a16="http://schemas.microsoft.com/office/drawing/2014/main" id="{4518F11A-E6EB-2553-C72F-C41C0FF7CF62}"/>
                  </a:ext>
                </a:extLst>
              </p:cNvPr>
              <p:cNvPicPr/>
              <p:nvPr/>
            </p:nvPicPr>
            <p:blipFill>
              <a:blip r:embed="rId4" cstate="print"/>
              <a:stretch>
                <a:fillRect/>
              </a:stretch>
            </p:blipFill>
            <p:spPr>
              <a:xfrm>
                <a:off x="2005202" y="4734125"/>
                <a:ext cx="67056" cy="50483"/>
              </a:xfrm>
              <a:prstGeom prst="rect">
                <a:avLst/>
              </a:prstGeom>
            </p:spPr>
          </p:pic>
          <p:sp>
            <p:nvSpPr>
              <p:cNvPr id="420" name="object 11">
                <a:extLst>
                  <a:ext uri="{FF2B5EF4-FFF2-40B4-BE49-F238E27FC236}">
                    <a16:creationId xmlns:a16="http://schemas.microsoft.com/office/drawing/2014/main" id="{B52D68E0-90FA-BAF0-52B7-D35A40A65E87}"/>
                  </a:ext>
                </a:extLst>
              </p:cNvPr>
              <p:cNvSpPr/>
              <p:nvPr/>
            </p:nvSpPr>
            <p:spPr>
              <a:xfrm>
                <a:off x="619251" y="4667926"/>
                <a:ext cx="244475" cy="182880"/>
              </a:xfrm>
              <a:custGeom>
                <a:avLst/>
                <a:gdLst/>
                <a:ahLst/>
                <a:cxnLst/>
                <a:rect l="l" t="t" r="r" b="b"/>
                <a:pathLst>
                  <a:path w="244475" h="161289">
                    <a:moveTo>
                      <a:pt x="244221" y="0"/>
                    </a:moveTo>
                    <a:lnTo>
                      <a:pt x="122047" y="0"/>
                    </a:lnTo>
                    <a:lnTo>
                      <a:pt x="0" y="0"/>
                    </a:lnTo>
                    <a:lnTo>
                      <a:pt x="0" y="160781"/>
                    </a:lnTo>
                    <a:lnTo>
                      <a:pt x="244221" y="160781"/>
                    </a:lnTo>
                    <a:lnTo>
                      <a:pt x="24422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object 12">
                <a:extLst>
                  <a:ext uri="{FF2B5EF4-FFF2-40B4-BE49-F238E27FC236}">
                    <a16:creationId xmlns:a16="http://schemas.microsoft.com/office/drawing/2014/main" id="{75D97E1F-35BD-77B4-156F-38A6AF646E21}"/>
                  </a:ext>
                </a:extLst>
              </p:cNvPr>
              <p:cNvSpPr/>
              <p:nvPr/>
            </p:nvSpPr>
            <p:spPr>
              <a:xfrm>
                <a:off x="863473" y="4667926"/>
                <a:ext cx="1541780" cy="182880"/>
              </a:xfrm>
              <a:custGeom>
                <a:avLst/>
                <a:gdLst/>
                <a:ahLst/>
                <a:cxnLst/>
                <a:rect l="l" t="t" r="r" b="b"/>
                <a:pathLst>
                  <a:path w="1541779" h="161289">
                    <a:moveTo>
                      <a:pt x="1541526" y="0"/>
                    </a:moveTo>
                    <a:lnTo>
                      <a:pt x="770763" y="0"/>
                    </a:lnTo>
                    <a:lnTo>
                      <a:pt x="0" y="0"/>
                    </a:lnTo>
                    <a:lnTo>
                      <a:pt x="0" y="160781"/>
                    </a:lnTo>
                    <a:lnTo>
                      <a:pt x="1541526" y="160781"/>
                    </a:lnTo>
                    <a:lnTo>
                      <a:pt x="1541526"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object 13">
                <a:extLst>
                  <a:ext uri="{FF2B5EF4-FFF2-40B4-BE49-F238E27FC236}">
                    <a16:creationId xmlns:a16="http://schemas.microsoft.com/office/drawing/2014/main" id="{11FEC891-EEF9-8FCC-4F74-889124D06237}"/>
                  </a:ext>
                </a:extLst>
              </p:cNvPr>
              <p:cNvSpPr/>
              <p:nvPr/>
            </p:nvSpPr>
            <p:spPr>
              <a:xfrm>
                <a:off x="1336547" y="4667926"/>
                <a:ext cx="1068705" cy="182880"/>
              </a:xfrm>
              <a:custGeom>
                <a:avLst/>
                <a:gdLst/>
                <a:ahLst/>
                <a:cxnLst/>
                <a:rect l="l" t="t" r="r" b="b"/>
                <a:pathLst>
                  <a:path w="1068704" h="161289">
                    <a:moveTo>
                      <a:pt x="1068451" y="0"/>
                    </a:moveTo>
                    <a:lnTo>
                      <a:pt x="732663" y="0"/>
                    </a:lnTo>
                    <a:lnTo>
                      <a:pt x="534289" y="0"/>
                    </a:lnTo>
                    <a:lnTo>
                      <a:pt x="396875" y="0"/>
                    </a:lnTo>
                    <a:lnTo>
                      <a:pt x="0" y="0"/>
                    </a:lnTo>
                    <a:lnTo>
                      <a:pt x="0" y="160782"/>
                    </a:lnTo>
                    <a:lnTo>
                      <a:pt x="396875" y="160782"/>
                    </a:lnTo>
                    <a:lnTo>
                      <a:pt x="1068451" y="160782"/>
                    </a:lnTo>
                    <a:lnTo>
                      <a:pt x="1068451"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object 14">
                <a:extLst>
                  <a:ext uri="{FF2B5EF4-FFF2-40B4-BE49-F238E27FC236}">
                    <a16:creationId xmlns:a16="http://schemas.microsoft.com/office/drawing/2014/main" id="{E59C5A4E-6306-2F4C-597A-CAD4E10F98B4}"/>
                  </a:ext>
                </a:extLst>
              </p:cNvPr>
              <p:cNvSpPr/>
              <p:nvPr/>
            </p:nvSpPr>
            <p:spPr>
              <a:xfrm>
                <a:off x="2145537" y="4667926"/>
                <a:ext cx="259715" cy="182880"/>
              </a:xfrm>
              <a:custGeom>
                <a:avLst/>
                <a:gdLst/>
                <a:ahLst/>
                <a:cxnLst/>
                <a:rect l="l" t="t" r="r" b="b"/>
                <a:pathLst>
                  <a:path w="259714" h="161289">
                    <a:moveTo>
                      <a:pt x="259461" y="0"/>
                    </a:moveTo>
                    <a:lnTo>
                      <a:pt x="129793" y="0"/>
                    </a:lnTo>
                    <a:lnTo>
                      <a:pt x="0" y="0"/>
                    </a:lnTo>
                    <a:lnTo>
                      <a:pt x="0" y="160781"/>
                    </a:lnTo>
                    <a:lnTo>
                      <a:pt x="259461" y="160781"/>
                    </a:lnTo>
                    <a:lnTo>
                      <a:pt x="259461"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object 80">
                <a:extLst>
                  <a:ext uri="{FF2B5EF4-FFF2-40B4-BE49-F238E27FC236}">
                    <a16:creationId xmlns:a16="http://schemas.microsoft.com/office/drawing/2014/main" id="{F1A71993-402E-888A-8BDD-B9EB53723D74}"/>
                  </a:ext>
                </a:extLst>
              </p:cNvPr>
              <p:cNvSpPr/>
              <p:nvPr/>
            </p:nvSpPr>
            <p:spPr>
              <a:xfrm>
                <a:off x="5265038" y="4407620"/>
                <a:ext cx="97318" cy="98274"/>
              </a:xfrm>
              <a:custGeom>
                <a:avLst/>
                <a:gdLst/>
                <a:ahLst/>
                <a:cxnLst/>
                <a:rect l="l" t="t" r="r" b="b"/>
                <a:pathLst>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 w="48895" h="48895">
                    <a:moveTo>
                      <a:pt x="48767" y="24383"/>
                    </a:moveTo>
                    <a:lnTo>
                      <a:pt x="46870" y="14841"/>
                    </a:lnTo>
                    <a:lnTo>
                      <a:pt x="41687" y="7096"/>
                    </a:lnTo>
                    <a:lnTo>
                      <a:pt x="33980" y="1899"/>
                    </a:lnTo>
                    <a:lnTo>
                      <a:pt x="24511" y="0"/>
                    </a:lnTo>
                    <a:lnTo>
                      <a:pt x="14948" y="1899"/>
                    </a:lnTo>
                    <a:lnTo>
                      <a:pt x="7159" y="7096"/>
                    </a:lnTo>
                    <a:lnTo>
                      <a:pt x="1918" y="14841"/>
                    </a:lnTo>
                    <a:lnTo>
                      <a:pt x="0" y="24383"/>
                    </a:lnTo>
                    <a:lnTo>
                      <a:pt x="1918" y="33873"/>
                    </a:lnTo>
                    <a:lnTo>
                      <a:pt x="7159" y="41624"/>
                    </a:lnTo>
                    <a:lnTo>
                      <a:pt x="14948" y="46851"/>
                    </a:lnTo>
                    <a:lnTo>
                      <a:pt x="24511" y="48767"/>
                    </a:lnTo>
                    <a:lnTo>
                      <a:pt x="33980" y="46851"/>
                    </a:lnTo>
                    <a:lnTo>
                      <a:pt x="41687" y="41624"/>
                    </a:lnTo>
                    <a:lnTo>
                      <a:pt x="46870" y="33873"/>
                    </a:lnTo>
                    <a:lnTo>
                      <a:pt x="48767" y="24383"/>
                    </a:lnTo>
                  </a:path>
                </a:pathLst>
              </a:custGeom>
              <a:solidFill>
                <a:schemeClr val="tx1"/>
              </a:solidFill>
              <a:ln w="6096">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28" name="object 93">
                <a:extLst>
                  <a:ext uri="{FF2B5EF4-FFF2-40B4-BE49-F238E27FC236}">
                    <a16:creationId xmlns:a16="http://schemas.microsoft.com/office/drawing/2014/main" id="{3F3D642F-DAB7-2607-5FC1-21EA7F6597E4}"/>
                  </a:ext>
                </a:extLst>
              </p:cNvPr>
              <p:cNvPicPr/>
              <p:nvPr/>
            </p:nvPicPr>
            <p:blipFill>
              <a:blip r:embed="rId5" cstate="print"/>
              <a:stretch>
                <a:fillRect/>
              </a:stretch>
            </p:blipFill>
            <p:spPr>
              <a:xfrm>
                <a:off x="2951478" y="4431516"/>
                <a:ext cx="67056" cy="50483"/>
              </a:xfrm>
              <a:prstGeom prst="rect">
                <a:avLst/>
              </a:prstGeom>
            </p:spPr>
          </p:pic>
          <p:sp>
            <p:nvSpPr>
              <p:cNvPr id="429" name="object 16">
                <a:extLst>
                  <a:ext uri="{FF2B5EF4-FFF2-40B4-BE49-F238E27FC236}">
                    <a16:creationId xmlns:a16="http://schemas.microsoft.com/office/drawing/2014/main" id="{C033EAF4-90CD-68D1-2E68-E16B1C012012}"/>
                  </a:ext>
                </a:extLst>
              </p:cNvPr>
              <p:cNvSpPr/>
              <p:nvPr/>
            </p:nvSpPr>
            <p:spPr>
              <a:xfrm>
                <a:off x="619251" y="4365317"/>
                <a:ext cx="335915" cy="182880"/>
              </a:xfrm>
              <a:custGeom>
                <a:avLst/>
                <a:gdLst/>
                <a:ahLst/>
                <a:cxnLst/>
                <a:rect l="l" t="t" r="r" b="b"/>
                <a:pathLst>
                  <a:path w="335914" h="161289">
                    <a:moveTo>
                      <a:pt x="335788" y="0"/>
                    </a:moveTo>
                    <a:lnTo>
                      <a:pt x="167894" y="0"/>
                    </a:lnTo>
                    <a:lnTo>
                      <a:pt x="0" y="0"/>
                    </a:lnTo>
                    <a:lnTo>
                      <a:pt x="0" y="160781"/>
                    </a:lnTo>
                    <a:lnTo>
                      <a:pt x="335788" y="160781"/>
                    </a:lnTo>
                    <a:lnTo>
                      <a:pt x="335788"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object 17">
                <a:extLst>
                  <a:ext uri="{FF2B5EF4-FFF2-40B4-BE49-F238E27FC236}">
                    <a16:creationId xmlns:a16="http://schemas.microsoft.com/office/drawing/2014/main" id="{46070698-5242-40CA-1CB8-0FBE7C6CB532}"/>
                  </a:ext>
                </a:extLst>
              </p:cNvPr>
              <p:cNvSpPr/>
              <p:nvPr/>
            </p:nvSpPr>
            <p:spPr>
              <a:xfrm>
                <a:off x="955039" y="4365317"/>
                <a:ext cx="2152015" cy="182880"/>
              </a:xfrm>
              <a:custGeom>
                <a:avLst/>
                <a:gdLst/>
                <a:ahLst/>
                <a:cxnLst/>
                <a:rect l="l" t="t" r="r" b="b"/>
                <a:pathLst>
                  <a:path w="2152015" h="161289">
                    <a:moveTo>
                      <a:pt x="2152015" y="0"/>
                    </a:moveTo>
                    <a:lnTo>
                      <a:pt x="1076071" y="0"/>
                    </a:lnTo>
                    <a:lnTo>
                      <a:pt x="0" y="0"/>
                    </a:lnTo>
                    <a:lnTo>
                      <a:pt x="0" y="160781"/>
                    </a:lnTo>
                    <a:lnTo>
                      <a:pt x="2152015" y="160781"/>
                    </a:lnTo>
                    <a:lnTo>
                      <a:pt x="2152015"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object 18">
                <a:extLst>
                  <a:ext uri="{FF2B5EF4-FFF2-40B4-BE49-F238E27FC236}">
                    <a16:creationId xmlns:a16="http://schemas.microsoft.com/office/drawing/2014/main" id="{19AD2803-DF53-68C7-CA0A-DCCC856984C2}"/>
                  </a:ext>
                </a:extLst>
              </p:cNvPr>
              <p:cNvSpPr/>
              <p:nvPr/>
            </p:nvSpPr>
            <p:spPr>
              <a:xfrm>
                <a:off x="1382394" y="4365317"/>
                <a:ext cx="1724660" cy="182880"/>
              </a:xfrm>
              <a:custGeom>
                <a:avLst/>
                <a:gdLst/>
                <a:ahLst/>
                <a:cxnLst/>
                <a:rect l="l" t="t" r="r" b="b"/>
                <a:pathLst>
                  <a:path w="1724660" h="161289">
                    <a:moveTo>
                      <a:pt x="1724660" y="0"/>
                    </a:moveTo>
                    <a:lnTo>
                      <a:pt x="1724660" y="0"/>
                    </a:lnTo>
                    <a:lnTo>
                      <a:pt x="0" y="0"/>
                    </a:lnTo>
                    <a:lnTo>
                      <a:pt x="0" y="160782"/>
                    </a:lnTo>
                    <a:lnTo>
                      <a:pt x="457835" y="160782"/>
                    </a:lnTo>
                    <a:lnTo>
                      <a:pt x="885317" y="160782"/>
                    </a:lnTo>
                    <a:lnTo>
                      <a:pt x="1297305" y="160782"/>
                    </a:lnTo>
                    <a:lnTo>
                      <a:pt x="1724660" y="160782"/>
                    </a:lnTo>
                    <a:lnTo>
                      <a:pt x="1724660"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object 82">
                <a:extLst>
                  <a:ext uri="{FF2B5EF4-FFF2-40B4-BE49-F238E27FC236}">
                    <a16:creationId xmlns:a16="http://schemas.microsoft.com/office/drawing/2014/main" id="{B66AEF8D-08EB-582F-D6C9-79112BC5EC65}"/>
                  </a:ext>
                </a:extLst>
              </p:cNvPr>
              <p:cNvSpPr/>
              <p:nvPr/>
            </p:nvSpPr>
            <p:spPr>
              <a:xfrm>
                <a:off x="1504568" y="4100187"/>
                <a:ext cx="60960" cy="45893"/>
              </a:xfrm>
              <a:custGeom>
                <a:avLst/>
                <a:gdLst/>
                <a:ahLst/>
                <a:cxnLst/>
                <a:rect l="l" t="t" r="r" b="b"/>
                <a:pathLst>
                  <a:path w="60960" h="60960">
                    <a:moveTo>
                      <a:pt x="60960" y="60960"/>
                    </a:moveTo>
                    <a:lnTo>
                      <a:pt x="30480" y="0"/>
                    </a:lnTo>
                    <a:lnTo>
                      <a:pt x="0" y="60960"/>
                    </a:lnTo>
                    <a:lnTo>
                      <a:pt x="60960" y="60960"/>
                    </a:lnTo>
                    <a:close/>
                  </a:path>
                </a:pathLst>
              </a:custGeom>
              <a:solidFill>
                <a:srgbClr val="A42A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34" name="object 94">
                <a:extLst>
                  <a:ext uri="{FF2B5EF4-FFF2-40B4-BE49-F238E27FC236}">
                    <a16:creationId xmlns:a16="http://schemas.microsoft.com/office/drawing/2014/main" id="{D2F57BAD-FB5B-4BAC-0DF2-B2F3273F1C2F}"/>
                  </a:ext>
                </a:extLst>
              </p:cNvPr>
              <p:cNvPicPr/>
              <p:nvPr/>
            </p:nvPicPr>
            <p:blipFill>
              <a:blip r:embed="rId6" cstate="print"/>
              <a:stretch>
                <a:fillRect/>
              </a:stretch>
            </p:blipFill>
            <p:spPr>
              <a:xfrm>
                <a:off x="1043558" y="4097893"/>
                <a:ext cx="67056" cy="50483"/>
              </a:xfrm>
              <a:prstGeom prst="rect">
                <a:avLst/>
              </a:prstGeom>
            </p:spPr>
          </p:pic>
          <p:sp>
            <p:nvSpPr>
              <p:cNvPr id="435" name="object 21">
                <a:extLst>
                  <a:ext uri="{FF2B5EF4-FFF2-40B4-BE49-F238E27FC236}">
                    <a16:creationId xmlns:a16="http://schemas.microsoft.com/office/drawing/2014/main" id="{80EF31AB-85D9-8999-FC7F-B1EF7EB2BCB4}"/>
                  </a:ext>
                </a:extLst>
              </p:cNvPr>
              <p:cNvSpPr/>
              <p:nvPr/>
            </p:nvSpPr>
            <p:spPr>
              <a:xfrm>
                <a:off x="619251" y="4062612"/>
                <a:ext cx="274955" cy="182880"/>
              </a:xfrm>
              <a:custGeom>
                <a:avLst/>
                <a:gdLst/>
                <a:ahLst/>
                <a:cxnLst/>
                <a:rect l="l" t="t" r="r" b="b"/>
                <a:pathLst>
                  <a:path w="274955" h="161289">
                    <a:moveTo>
                      <a:pt x="274700" y="0"/>
                    </a:moveTo>
                    <a:lnTo>
                      <a:pt x="137414" y="0"/>
                    </a:lnTo>
                    <a:lnTo>
                      <a:pt x="0" y="0"/>
                    </a:lnTo>
                    <a:lnTo>
                      <a:pt x="0" y="160781"/>
                    </a:lnTo>
                    <a:lnTo>
                      <a:pt x="274700" y="160781"/>
                    </a:lnTo>
                    <a:lnTo>
                      <a:pt x="27470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object 22">
                <a:extLst>
                  <a:ext uri="{FF2B5EF4-FFF2-40B4-BE49-F238E27FC236}">
                    <a16:creationId xmlns:a16="http://schemas.microsoft.com/office/drawing/2014/main" id="{C39B48B2-D4C5-A7E8-5EFE-D21118FCCF6E}"/>
                  </a:ext>
                </a:extLst>
              </p:cNvPr>
              <p:cNvSpPr/>
              <p:nvPr/>
            </p:nvSpPr>
            <p:spPr>
              <a:xfrm>
                <a:off x="893952" y="4062612"/>
                <a:ext cx="3281679" cy="182880"/>
              </a:xfrm>
              <a:custGeom>
                <a:avLst/>
                <a:gdLst/>
                <a:ahLst/>
                <a:cxnLst/>
                <a:rect l="l" t="t" r="r" b="b"/>
                <a:pathLst>
                  <a:path w="3281679" h="161289">
                    <a:moveTo>
                      <a:pt x="3281553" y="0"/>
                    </a:moveTo>
                    <a:lnTo>
                      <a:pt x="1640840" y="0"/>
                    </a:lnTo>
                    <a:lnTo>
                      <a:pt x="0" y="0"/>
                    </a:lnTo>
                    <a:lnTo>
                      <a:pt x="0" y="160781"/>
                    </a:lnTo>
                    <a:lnTo>
                      <a:pt x="3281553" y="160781"/>
                    </a:lnTo>
                    <a:lnTo>
                      <a:pt x="3281553"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object 23">
                <a:extLst>
                  <a:ext uri="{FF2B5EF4-FFF2-40B4-BE49-F238E27FC236}">
                    <a16:creationId xmlns:a16="http://schemas.microsoft.com/office/drawing/2014/main" id="{B5BE5A98-5724-5CD5-C7AB-3F2E0D763C6D}"/>
                  </a:ext>
                </a:extLst>
              </p:cNvPr>
              <p:cNvSpPr/>
              <p:nvPr/>
            </p:nvSpPr>
            <p:spPr>
              <a:xfrm>
                <a:off x="1321307" y="4062612"/>
                <a:ext cx="2854325" cy="182880"/>
              </a:xfrm>
              <a:custGeom>
                <a:avLst/>
                <a:gdLst/>
                <a:ahLst/>
                <a:cxnLst/>
                <a:rect l="l" t="t" r="r" b="b"/>
                <a:pathLst>
                  <a:path w="2854325" h="161289">
                    <a:moveTo>
                      <a:pt x="2854198" y="0"/>
                    </a:moveTo>
                    <a:lnTo>
                      <a:pt x="2854198" y="0"/>
                    </a:lnTo>
                    <a:lnTo>
                      <a:pt x="0" y="0"/>
                    </a:lnTo>
                    <a:lnTo>
                      <a:pt x="0" y="160782"/>
                    </a:lnTo>
                    <a:lnTo>
                      <a:pt x="396875" y="160782"/>
                    </a:lnTo>
                    <a:lnTo>
                      <a:pt x="1358392" y="160782"/>
                    </a:lnTo>
                    <a:lnTo>
                      <a:pt x="2854198" y="160782"/>
                    </a:lnTo>
                    <a:lnTo>
                      <a:pt x="2854198"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object 26">
                <a:extLst>
                  <a:ext uri="{FF2B5EF4-FFF2-40B4-BE49-F238E27FC236}">
                    <a16:creationId xmlns:a16="http://schemas.microsoft.com/office/drawing/2014/main" id="{26E99D96-9CEF-C145-CEDD-30DC4C99A0CE}"/>
                  </a:ext>
                </a:extLst>
              </p:cNvPr>
              <p:cNvSpPr/>
              <p:nvPr/>
            </p:nvSpPr>
            <p:spPr>
              <a:xfrm>
                <a:off x="619251" y="3760003"/>
                <a:ext cx="244475" cy="182880"/>
              </a:xfrm>
              <a:custGeom>
                <a:avLst/>
                <a:gdLst/>
                <a:ahLst/>
                <a:cxnLst/>
                <a:rect l="l" t="t" r="r" b="b"/>
                <a:pathLst>
                  <a:path w="244475" h="161289">
                    <a:moveTo>
                      <a:pt x="244221" y="0"/>
                    </a:moveTo>
                    <a:lnTo>
                      <a:pt x="122047" y="0"/>
                    </a:lnTo>
                    <a:lnTo>
                      <a:pt x="0" y="0"/>
                    </a:lnTo>
                    <a:lnTo>
                      <a:pt x="0" y="160782"/>
                    </a:lnTo>
                    <a:lnTo>
                      <a:pt x="244221" y="160782"/>
                    </a:lnTo>
                    <a:lnTo>
                      <a:pt x="24422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object 27">
                <a:extLst>
                  <a:ext uri="{FF2B5EF4-FFF2-40B4-BE49-F238E27FC236}">
                    <a16:creationId xmlns:a16="http://schemas.microsoft.com/office/drawing/2014/main" id="{E382C1C9-578A-EDE7-FCC0-36B61E7BEE8C}"/>
                  </a:ext>
                </a:extLst>
              </p:cNvPr>
              <p:cNvSpPr/>
              <p:nvPr/>
            </p:nvSpPr>
            <p:spPr>
              <a:xfrm>
                <a:off x="863472" y="3760003"/>
                <a:ext cx="3617595" cy="182880"/>
              </a:xfrm>
              <a:custGeom>
                <a:avLst/>
                <a:gdLst/>
                <a:ahLst/>
                <a:cxnLst/>
                <a:rect l="l" t="t" r="r" b="b"/>
                <a:pathLst>
                  <a:path w="3617595" h="161289">
                    <a:moveTo>
                      <a:pt x="3617341" y="0"/>
                    </a:moveTo>
                    <a:lnTo>
                      <a:pt x="3617341" y="0"/>
                    </a:lnTo>
                    <a:lnTo>
                      <a:pt x="0" y="0"/>
                    </a:lnTo>
                    <a:lnTo>
                      <a:pt x="0" y="160782"/>
                    </a:lnTo>
                    <a:lnTo>
                      <a:pt x="427355" y="160782"/>
                    </a:lnTo>
                    <a:lnTo>
                      <a:pt x="839470" y="160782"/>
                    </a:lnTo>
                    <a:lnTo>
                      <a:pt x="3617341" y="160782"/>
                    </a:lnTo>
                    <a:lnTo>
                      <a:pt x="3617341"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object 28">
                <a:extLst>
                  <a:ext uri="{FF2B5EF4-FFF2-40B4-BE49-F238E27FC236}">
                    <a16:creationId xmlns:a16="http://schemas.microsoft.com/office/drawing/2014/main" id="{6E531B4F-0107-1543-CD3F-512B58BA88BE}"/>
                  </a:ext>
                </a:extLst>
              </p:cNvPr>
              <p:cNvSpPr/>
              <p:nvPr/>
            </p:nvSpPr>
            <p:spPr>
              <a:xfrm>
                <a:off x="2130297" y="3760003"/>
                <a:ext cx="2350770" cy="182880"/>
              </a:xfrm>
              <a:custGeom>
                <a:avLst/>
                <a:gdLst/>
                <a:ahLst/>
                <a:cxnLst/>
                <a:rect l="l" t="t" r="r" b="b"/>
                <a:pathLst>
                  <a:path w="2350770" h="161289">
                    <a:moveTo>
                      <a:pt x="2350516" y="0"/>
                    </a:moveTo>
                    <a:lnTo>
                      <a:pt x="2350516" y="0"/>
                    </a:lnTo>
                    <a:lnTo>
                      <a:pt x="0" y="0"/>
                    </a:lnTo>
                    <a:lnTo>
                      <a:pt x="0" y="160782"/>
                    </a:lnTo>
                    <a:lnTo>
                      <a:pt x="442595" y="160782"/>
                    </a:lnTo>
                    <a:lnTo>
                      <a:pt x="854710" y="160782"/>
                    </a:lnTo>
                    <a:lnTo>
                      <a:pt x="1282065" y="160782"/>
                    </a:lnTo>
                    <a:lnTo>
                      <a:pt x="2350516" y="160782"/>
                    </a:lnTo>
                    <a:lnTo>
                      <a:pt x="2350516"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object 31">
                <a:extLst>
                  <a:ext uri="{FF2B5EF4-FFF2-40B4-BE49-F238E27FC236}">
                    <a16:creationId xmlns:a16="http://schemas.microsoft.com/office/drawing/2014/main" id="{0889D4D6-5E12-51C2-AE34-0CFA69E5B68C}"/>
                  </a:ext>
                </a:extLst>
              </p:cNvPr>
              <p:cNvSpPr/>
              <p:nvPr/>
            </p:nvSpPr>
            <p:spPr>
              <a:xfrm>
                <a:off x="619251" y="3457393"/>
                <a:ext cx="274955" cy="182880"/>
              </a:xfrm>
              <a:custGeom>
                <a:avLst/>
                <a:gdLst/>
                <a:ahLst/>
                <a:cxnLst/>
                <a:rect l="l" t="t" r="r" b="b"/>
                <a:pathLst>
                  <a:path w="274955" h="161289">
                    <a:moveTo>
                      <a:pt x="274700" y="0"/>
                    </a:moveTo>
                    <a:lnTo>
                      <a:pt x="137414" y="0"/>
                    </a:lnTo>
                    <a:lnTo>
                      <a:pt x="0" y="0"/>
                    </a:lnTo>
                    <a:lnTo>
                      <a:pt x="0" y="160781"/>
                    </a:lnTo>
                    <a:lnTo>
                      <a:pt x="274700" y="160781"/>
                    </a:lnTo>
                    <a:lnTo>
                      <a:pt x="27470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object 32">
                <a:extLst>
                  <a:ext uri="{FF2B5EF4-FFF2-40B4-BE49-F238E27FC236}">
                    <a16:creationId xmlns:a16="http://schemas.microsoft.com/office/drawing/2014/main" id="{D9DD2279-5C44-C177-1D14-6165FDCB598A}"/>
                  </a:ext>
                </a:extLst>
              </p:cNvPr>
              <p:cNvSpPr/>
              <p:nvPr/>
            </p:nvSpPr>
            <p:spPr>
              <a:xfrm>
                <a:off x="893952" y="3457393"/>
                <a:ext cx="3831590" cy="182880"/>
              </a:xfrm>
              <a:custGeom>
                <a:avLst/>
                <a:gdLst/>
                <a:ahLst/>
                <a:cxnLst/>
                <a:rect l="l" t="t" r="r" b="b"/>
                <a:pathLst>
                  <a:path w="3831590" h="161289">
                    <a:moveTo>
                      <a:pt x="3831082" y="0"/>
                    </a:moveTo>
                    <a:lnTo>
                      <a:pt x="3831082" y="0"/>
                    </a:lnTo>
                    <a:lnTo>
                      <a:pt x="0" y="0"/>
                    </a:lnTo>
                    <a:lnTo>
                      <a:pt x="0" y="160782"/>
                    </a:lnTo>
                    <a:lnTo>
                      <a:pt x="3831082" y="160782"/>
                    </a:lnTo>
                    <a:lnTo>
                      <a:pt x="3831082"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object 33">
                <a:extLst>
                  <a:ext uri="{FF2B5EF4-FFF2-40B4-BE49-F238E27FC236}">
                    <a16:creationId xmlns:a16="http://schemas.microsoft.com/office/drawing/2014/main" id="{EEA6010A-1F29-65CC-0BE6-6C406A34090E}"/>
                  </a:ext>
                </a:extLst>
              </p:cNvPr>
              <p:cNvSpPr/>
              <p:nvPr/>
            </p:nvSpPr>
            <p:spPr>
              <a:xfrm>
                <a:off x="3442842" y="3457393"/>
                <a:ext cx="1282700" cy="182880"/>
              </a:xfrm>
              <a:custGeom>
                <a:avLst/>
                <a:gdLst/>
                <a:ahLst/>
                <a:cxnLst/>
                <a:rect l="l" t="t" r="r" b="b"/>
                <a:pathLst>
                  <a:path w="1282700" h="161289">
                    <a:moveTo>
                      <a:pt x="1282192" y="0"/>
                    </a:moveTo>
                    <a:lnTo>
                      <a:pt x="1282192" y="0"/>
                    </a:lnTo>
                    <a:lnTo>
                      <a:pt x="0" y="0"/>
                    </a:lnTo>
                    <a:lnTo>
                      <a:pt x="0" y="160782"/>
                    </a:lnTo>
                    <a:lnTo>
                      <a:pt x="427482" y="160782"/>
                    </a:lnTo>
                    <a:lnTo>
                      <a:pt x="839470" y="160782"/>
                    </a:lnTo>
                    <a:lnTo>
                      <a:pt x="1282192" y="160782"/>
                    </a:lnTo>
                    <a:lnTo>
                      <a:pt x="1282192"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object 36">
                <a:extLst>
                  <a:ext uri="{FF2B5EF4-FFF2-40B4-BE49-F238E27FC236}">
                    <a16:creationId xmlns:a16="http://schemas.microsoft.com/office/drawing/2014/main" id="{DE09993D-9824-75F0-7505-8980CD0C1733}"/>
                  </a:ext>
                </a:extLst>
              </p:cNvPr>
              <p:cNvSpPr/>
              <p:nvPr/>
            </p:nvSpPr>
            <p:spPr>
              <a:xfrm>
                <a:off x="619251" y="3154784"/>
                <a:ext cx="244475" cy="182880"/>
              </a:xfrm>
              <a:custGeom>
                <a:avLst/>
                <a:gdLst/>
                <a:ahLst/>
                <a:cxnLst/>
                <a:rect l="l" t="t" r="r" b="b"/>
                <a:pathLst>
                  <a:path w="244475" h="161289">
                    <a:moveTo>
                      <a:pt x="244221" y="0"/>
                    </a:moveTo>
                    <a:lnTo>
                      <a:pt x="122047" y="0"/>
                    </a:lnTo>
                    <a:lnTo>
                      <a:pt x="0" y="0"/>
                    </a:lnTo>
                    <a:lnTo>
                      <a:pt x="0" y="160782"/>
                    </a:lnTo>
                    <a:lnTo>
                      <a:pt x="244221" y="160782"/>
                    </a:lnTo>
                    <a:lnTo>
                      <a:pt x="24422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object 37">
                <a:extLst>
                  <a:ext uri="{FF2B5EF4-FFF2-40B4-BE49-F238E27FC236}">
                    <a16:creationId xmlns:a16="http://schemas.microsoft.com/office/drawing/2014/main" id="{0457B6DE-0984-7FB1-8435-AAA153BE7A86}"/>
                  </a:ext>
                </a:extLst>
              </p:cNvPr>
              <p:cNvSpPr/>
              <p:nvPr/>
            </p:nvSpPr>
            <p:spPr>
              <a:xfrm>
                <a:off x="863472" y="3154784"/>
                <a:ext cx="3877310" cy="182880"/>
              </a:xfrm>
              <a:custGeom>
                <a:avLst/>
                <a:gdLst/>
                <a:ahLst/>
                <a:cxnLst/>
                <a:rect l="l" t="t" r="r" b="b"/>
                <a:pathLst>
                  <a:path w="3877310" h="161289">
                    <a:moveTo>
                      <a:pt x="3876802" y="0"/>
                    </a:moveTo>
                    <a:lnTo>
                      <a:pt x="1938401" y="0"/>
                    </a:lnTo>
                    <a:lnTo>
                      <a:pt x="0" y="0"/>
                    </a:lnTo>
                    <a:lnTo>
                      <a:pt x="0" y="160782"/>
                    </a:lnTo>
                    <a:lnTo>
                      <a:pt x="3876802" y="160782"/>
                    </a:lnTo>
                    <a:lnTo>
                      <a:pt x="3876802"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object 38">
                <a:extLst>
                  <a:ext uri="{FF2B5EF4-FFF2-40B4-BE49-F238E27FC236}">
                    <a16:creationId xmlns:a16="http://schemas.microsoft.com/office/drawing/2014/main" id="{B5CB4F05-AF2B-B13F-2C74-1473DEC634A7}"/>
                  </a:ext>
                </a:extLst>
              </p:cNvPr>
              <p:cNvSpPr/>
              <p:nvPr/>
            </p:nvSpPr>
            <p:spPr>
              <a:xfrm>
                <a:off x="1306067" y="3154784"/>
                <a:ext cx="3434715" cy="182880"/>
              </a:xfrm>
              <a:custGeom>
                <a:avLst/>
                <a:gdLst/>
                <a:ahLst/>
                <a:cxnLst/>
                <a:rect l="l" t="t" r="r" b="b"/>
                <a:pathLst>
                  <a:path w="3434715" h="161289">
                    <a:moveTo>
                      <a:pt x="3434207" y="0"/>
                    </a:moveTo>
                    <a:lnTo>
                      <a:pt x="1923161" y="0"/>
                    </a:lnTo>
                    <a:lnTo>
                      <a:pt x="1717040" y="0"/>
                    </a:lnTo>
                    <a:lnTo>
                      <a:pt x="412115" y="0"/>
                    </a:lnTo>
                    <a:lnTo>
                      <a:pt x="0" y="0"/>
                    </a:lnTo>
                    <a:lnTo>
                      <a:pt x="0" y="160782"/>
                    </a:lnTo>
                    <a:lnTo>
                      <a:pt x="412115" y="160782"/>
                    </a:lnTo>
                    <a:lnTo>
                      <a:pt x="3434207" y="160782"/>
                    </a:lnTo>
                    <a:lnTo>
                      <a:pt x="3434207"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object 39">
                <a:extLst>
                  <a:ext uri="{FF2B5EF4-FFF2-40B4-BE49-F238E27FC236}">
                    <a16:creationId xmlns:a16="http://schemas.microsoft.com/office/drawing/2014/main" id="{4657F434-FDDB-CFA2-88BE-D22815BED6CB}"/>
                  </a:ext>
                </a:extLst>
              </p:cNvPr>
              <p:cNvSpPr/>
              <p:nvPr/>
            </p:nvSpPr>
            <p:spPr>
              <a:xfrm>
                <a:off x="2145537" y="3154784"/>
                <a:ext cx="2595245" cy="182880"/>
              </a:xfrm>
              <a:custGeom>
                <a:avLst/>
                <a:gdLst/>
                <a:ahLst/>
                <a:cxnLst/>
                <a:rect l="l" t="t" r="r" b="b"/>
                <a:pathLst>
                  <a:path w="2595245" h="161289">
                    <a:moveTo>
                      <a:pt x="2594737" y="0"/>
                    </a:moveTo>
                    <a:lnTo>
                      <a:pt x="2594737" y="0"/>
                    </a:lnTo>
                    <a:lnTo>
                      <a:pt x="0" y="0"/>
                    </a:lnTo>
                    <a:lnTo>
                      <a:pt x="0" y="160782"/>
                    </a:lnTo>
                    <a:lnTo>
                      <a:pt x="2594737" y="160782"/>
                    </a:lnTo>
                    <a:lnTo>
                      <a:pt x="2594737"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object 42">
                <a:extLst>
                  <a:ext uri="{FF2B5EF4-FFF2-40B4-BE49-F238E27FC236}">
                    <a16:creationId xmlns:a16="http://schemas.microsoft.com/office/drawing/2014/main" id="{4788ACA9-5A72-B23F-BED7-01F45676D683}"/>
                  </a:ext>
                </a:extLst>
              </p:cNvPr>
              <p:cNvSpPr/>
              <p:nvPr/>
            </p:nvSpPr>
            <p:spPr>
              <a:xfrm>
                <a:off x="619251" y="2852175"/>
                <a:ext cx="274955" cy="182880"/>
              </a:xfrm>
              <a:custGeom>
                <a:avLst/>
                <a:gdLst/>
                <a:ahLst/>
                <a:cxnLst/>
                <a:rect l="l" t="t" r="r" b="b"/>
                <a:pathLst>
                  <a:path w="274955" h="161289">
                    <a:moveTo>
                      <a:pt x="274700" y="0"/>
                    </a:moveTo>
                    <a:lnTo>
                      <a:pt x="137414" y="0"/>
                    </a:lnTo>
                    <a:lnTo>
                      <a:pt x="0" y="0"/>
                    </a:lnTo>
                    <a:lnTo>
                      <a:pt x="0" y="160781"/>
                    </a:lnTo>
                    <a:lnTo>
                      <a:pt x="274700" y="160781"/>
                    </a:lnTo>
                    <a:lnTo>
                      <a:pt x="27470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object 43">
                <a:extLst>
                  <a:ext uri="{FF2B5EF4-FFF2-40B4-BE49-F238E27FC236}">
                    <a16:creationId xmlns:a16="http://schemas.microsoft.com/office/drawing/2014/main" id="{BE47558F-1ECD-3BD7-AA5F-C382E0C847DB}"/>
                  </a:ext>
                </a:extLst>
              </p:cNvPr>
              <p:cNvSpPr/>
              <p:nvPr/>
            </p:nvSpPr>
            <p:spPr>
              <a:xfrm>
                <a:off x="893952" y="2852175"/>
                <a:ext cx="3862070" cy="182880"/>
              </a:xfrm>
              <a:custGeom>
                <a:avLst/>
                <a:gdLst/>
                <a:ahLst/>
                <a:cxnLst/>
                <a:rect l="l" t="t" r="r" b="b"/>
                <a:pathLst>
                  <a:path w="3862070" h="161289">
                    <a:moveTo>
                      <a:pt x="3861562" y="0"/>
                    </a:moveTo>
                    <a:lnTo>
                      <a:pt x="1930781" y="0"/>
                    </a:lnTo>
                    <a:lnTo>
                      <a:pt x="0" y="0"/>
                    </a:lnTo>
                    <a:lnTo>
                      <a:pt x="0" y="160781"/>
                    </a:lnTo>
                    <a:lnTo>
                      <a:pt x="3861562" y="160781"/>
                    </a:lnTo>
                    <a:lnTo>
                      <a:pt x="3861562"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object 44">
                <a:extLst>
                  <a:ext uri="{FF2B5EF4-FFF2-40B4-BE49-F238E27FC236}">
                    <a16:creationId xmlns:a16="http://schemas.microsoft.com/office/drawing/2014/main" id="{5630262B-14A3-2F01-EF7D-32667547F0C2}"/>
                  </a:ext>
                </a:extLst>
              </p:cNvPr>
              <p:cNvSpPr/>
              <p:nvPr/>
            </p:nvSpPr>
            <p:spPr>
              <a:xfrm>
                <a:off x="1321307" y="2852175"/>
                <a:ext cx="3434715" cy="182880"/>
              </a:xfrm>
              <a:custGeom>
                <a:avLst/>
                <a:gdLst/>
                <a:ahLst/>
                <a:cxnLst/>
                <a:rect l="l" t="t" r="r" b="b"/>
                <a:pathLst>
                  <a:path w="3434715" h="161289">
                    <a:moveTo>
                      <a:pt x="3434207" y="0"/>
                    </a:moveTo>
                    <a:lnTo>
                      <a:pt x="3434207" y="0"/>
                    </a:lnTo>
                    <a:lnTo>
                      <a:pt x="0" y="0"/>
                    </a:lnTo>
                    <a:lnTo>
                      <a:pt x="0" y="160782"/>
                    </a:lnTo>
                    <a:lnTo>
                      <a:pt x="3434207" y="160782"/>
                    </a:lnTo>
                    <a:lnTo>
                      <a:pt x="3434207"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object 47">
                <a:extLst>
                  <a:ext uri="{FF2B5EF4-FFF2-40B4-BE49-F238E27FC236}">
                    <a16:creationId xmlns:a16="http://schemas.microsoft.com/office/drawing/2014/main" id="{5A96242B-8A67-1952-09FA-001047A4961F}"/>
                  </a:ext>
                </a:extLst>
              </p:cNvPr>
              <p:cNvSpPr/>
              <p:nvPr/>
            </p:nvSpPr>
            <p:spPr>
              <a:xfrm>
                <a:off x="619251" y="2549470"/>
                <a:ext cx="244475" cy="182880"/>
              </a:xfrm>
              <a:custGeom>
                <a:avLst/>
                <a:gdLst/>
                <a:ahLst/>
                <a:cxnLst/>
                <a:rect l="l" t="t" r="r" b="b"/>
                <a:pathLst>
                  <a:path w="244475" h="161289">
                    <a:moveTo>
                      <a:pt x="244221" y="0"/>
                    </a:moveTo>
                    <a:lnTo>
                      <a:pt x="122047" y="0"/>
                    </a:lnTo>
                    <a:lnTo>
                      <a:pt x="0" y="0"/>
                    </a:lnTo>
                    <a:lnTo>
                      <a:pt x="0" y="160782"/>
                    </a:lnTo>
                    <a:lnTo>
                      <a:pt x="244221" y="160782"/>
                    </a:lnTo>
                    <a:lnTo>
                      <a:pt x="24422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object 48">
                <a:extLst>
                  <a:ext uri="{FF2B5EF4-FFF2-40B4-BE49-F238E27FC236}">
                    <a16:creationId xmlns:a16="http://schemas.microsoft.com/office/drawing/2014/main" id="{86F31F17-412F-91C5-876F-73776C5B0D4A}"/>
                  </a:ext>
                </a:extLst>
              </p:cNvPr>
              <p:cNvSpPr/>
              <p:nvPr/>
            </p:nvSpPr>
            <p:spPr>
              <a:xfrm>
                <a:off x="863472" y="2549470"/>
                <a:ext cx="4060190" cy="182880"/>
              </a:xfrm>
              <a:custGeom>
                <a:avLst/>
                <a:gdLst/>
                <a:ahLst/>
                <a:cxnLst/>
                <a:rect l="l" t="t" r="r" b="b"/>
                <a:pathLst>
                  <a:path w="4060190" h="161289">
                    <a:moveTo>
                      <a:pt x="4059936" y="0"/>
                    </a:moveTo>
                    <a:lnTo>
                      <a:pt x="2029967" y="0"/>
                    </a:lnTo>
                    <a:lnTo>
                      <a:pt x="0" y="0"/>
                    </a:lnTo>
                    <a:lnTo>
                      <a:pt x="0" y="160782"/>
                    </a:lnTo>
                    <a:lnTo>
                      <a:pt x="4059936" y="160782"/>
                    </a:lnTo>
                    <a:lnTo>
                      <a:pt x="4059936"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object 49">
                <a:extLst>
                  <a:ext uri="{FF2B5EF4-FFF2-40B4-BE49-F238E27FC236}">
                    <a16:creationId xmlns:a16="http://schemas.microsoft.com/office/drawing/2014/main" id="{F4C359AD-BD52-F173-6E30-EE87308C20AD}"/>
                  </a:ext>
                </a:extLst>
              </p:cNvPr>
              <p:cNvSpPr/>
              <p:nvPr/>
            </p:nvSpPr>
            <p:spPr>
              <a:xfrm>
                <a:off x="1336547" y="2549470"/>
                <a:ext cx="3587115" cy="182880"/>
              </a:xfrm>
              <a:custGeom>
                <a:avLst/>
                <a:gdLst/>
                <a:ahLst/>
                <a:cxnLst/>
                <a:rect l="l" t="t" r="r" b="b"/>
                <a:pathLst>
                  <a:path w="3587115" h="161289">
                    <a:moveTo>
                      <a:pt x="3586861" y="0"/>
                    </a:moveTo>
                    <a:lnTo>
                      <a:pt x="1999488" y="0"/>
                    </a:lnTo>
                    <a:lnTo>
                      <a:pt x="1793494" y="0"/>
                    </a:lnTo>
                    <a:lnTo>
                      <a:pt x="412115" y="0"/>
                    </a:lnTo>
                    <a:lnTo>
                      <a:pt x="0" y="0"/>
                    </a:lnTo>
                    <a:lnTo>
                      <a:pt x="0" y="160782"/>
                    </a:lnTo>
                    <a:lnTo>
                      <a:pt x="412115" y="160782"/>
                    </a:lnTo>
                    <a:lnTo>
                      <a:pt x="3586861" y="160782"/>
                    </a:lnTo>
                    <a:lnTo>
                      <a:pt x="3586861"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object 50">
                <a:extLst>
                  <a:ext uri="{FF2B5EF4-FFF2-40B4-BE49-F238E27FC236}">
                    <a16:creationId xmlns:a16="http://schemas.microsoft.com/office/drawing/2014/main" id="{49576DD3-8AE5-FE48-E73B-60C0CFF9F0F6}"/>
                  </a:ext>
                </a:extLst>
              </p:cNvPr>
              <p:cNvSpPr/>
              <p:nvPr/>
            </p:nvSpPr>
            <p:spPr>
              <a:xfrm>
                <a:off x="2176017" y="2549470"/>
                <a:ext cx="2747645" cy="182880"/>
              </a:xfrm>
              <a:custGeom>
                <a:avLst/>
                <a:gdLst/>
                <a:ahLst/>
                <a:cxnLst/>
                <a:rect l="l" t="t" r="r" b="b"/>
                <a:pathLst>
                  <a:path w="2747645" h="161289">
                    <a:moveTo>
                      <a:pt x="2747391" y="0"/>
                    </a:moveTo>
                    <a:lnTo>
                      <a:pt x="2747391" y="0"/>
                    </a:lnTo>
                    <a:lnTo>
                      <a:pt x="0" y="0"/>
                    </a:lnTo>
                    <a:lnTo>
                      <a:pt x="0" y="160782"/>
                    </a:lnTo>
                    <a:lnTo>
                      <a:pt x="2747391" y="160782"/>
                    </a:lnTo>
                    <a:lnTo>
                      <a:pt x="2747391"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object 53">
                <a:extLst>
                  <a:ext uri="{FF2B5EF4-FFF2-40B4-BE49-F238E27FC236}">
                    <a16:creationId xmlns:a16="http://schemas.microsoft.com/office/drawing/2014/main" id="{DF1EA9C3-6784-3A18-B417-07CE8373DC98}"/>
                  </a:ext>
                </a:extLst>
              </p:cNvPr>
              <p:cNvSpPr/>
              <p:nvPr/>
            </p:nvSpPr>
            <p:spPr>
              <a:xfrm>
                <a:off x="619251" y="2246861"/>
                <a:ext cx="213995" cy="182880"/>
              </a:xfrm>
              <a:custGeom>
                <a:avLst/>
                <a:gdLst/>
                <a:ahLst/>
                <a:cxnLst/>
                <a:rect l="l" t="t" r="r" b="b"/>
                <a:pathLst>
                  <a:path w="213994" h="161289">
                    <a:moveTo>
                      <a:pt x="213740" y="0"/>
                    </a:moveTo>
                    <a:lnTo>
                      <a:pt x="106806" y="0"/>
                    </a:lnTo>
                    <a:lnTo>
                      <a:pt x="0" y="0"/>
                    </a:lnTo>
                    <a:lnTo>
                      <a:pt x="0" y="160781"/>
                    </a:lnTo>
                    <a:lnTo>
                      <a:pt x="213740" y="160781"/>
                    </a:lnTo>
                    <a:lnTo>
                      <a:pt x="21374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object 54">
                <a:extLst>
                  <a:ext uri="{FF2B5EF4-FFF2-40B4-BE49-F238E27FC236}">
                    <a16:creationId xmlns:a16="http://schemas.microsoft.com/office/drawing/2014/main" id="{45C49F26-650F-A69B-3B78-AFB015EE75A8}"/>
                  </a:ext>
                </a:extLst>
              </p:cNvPr>
              <p:cNvSpPr/>
              <p:nvPr/>
            </p:nvSpPr>
            <p:spPr>
              <a:xfrm>
                <a:off x="832992" y="2246861"/>
                <a:ext cx="4227830" cy="182880"/>
              </a:xfrm>
              <a:custGeom>
                <a:avLst/>
                <a:gdLst/>
                <a:ahLst/>
                <a:cxnLst/>
                <a:rect l="l" t="t" r="r" b="b"/>
                <a:pathLst>
                  <a:path w="4227830" h="161289">
                    <a:moveTo>
                      <a:pt x="4227830" y="0"/>
                    </a:moveTo>
                    <a:lnTo>
                      <a:pt x="2113915" y="0"/>
                    </a:lnTo>
                    <a:lnTo>
                      <a:pt x="0" y="0"/>
                    </a:lnTo>
                    <a:lnTo>
                      <a:pt x="0" y="160781"/>
                    </a:lnTo>
                    <a:lnTo>
                      <a:pt x="4227830" y="160781"/>
                    </a:lnTo>
                    <a:lnTo>
                      <a:pt x="4227830"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object 55">
                <a:extLst>
                  <a:ext uri="{FF2B5EF4-FFF2-40B4-BE49-F238E27FC236}">
                    <a16:creationId xmlns:a16="http://schemas.microsoft.com/office/drawing/2014/main" id="{AB8EB7D6-072B-4B2D-1663-6A74BC493E25}"/>
                  </a:ext>
                </a:extLst>
              </p:cNvPr>
              <p:cNvSpPr/>
              <p:nvPr/>
            </p:nvSpPr>
            <p:spPr>
              <a:xfrm>
                <a:off x="1382394" y="2246861"/>
                <a:ext cx="3678554" cy="182880"/>
              </a:xfrm>
              <a:custGeom>
                <a:avLst/>
                <a:gdLst/>
                <a:ahLst/>
                <a:cxnLst/>
                <a:rect l="l" t="t" r="r" b="b"/>
                <a:pathLst>
                  <a:path w="3678554" h="161289">
                    <a:moveTo>
                      <a:pt x="3678428" y="0"/>
                    </a:moveTo>
                    <a:lnTo>
                      <a:pt x="3678428" y="0"/>
                    </a:lnTo>
                    <a:lnTo>
                      <a:pt x="0" y="0"/>
                    </a:lnTo>
                    <a:lnTo>
                      <a:pt x="0" y="160782"/>
                    </a:lnTo>
                    <a:lnTo>
                      <a:pt x="3678428" y="160782"/>
                    </a:lnTo>
                    <a:lnTo>
                      <a:pt x="3678428"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object 58">
                <a:extLst>
                  <a:ext uri="{FF2B5EF4-FFF2-40B4-BE49-F238E27FC236}">
                    <a16:creationId xmlns:a16="http://schemas.microsoft.com/office/drawing/2014/main" id="{1C36A306-5A59-8D18-0183-0E19C3EB50DC}"/>
                  </a:ext>
                </a:extLst>
              </p:cNvPr>
              <p:cNvSpPr/>
              <p:nvPr/>
            </p:nvSpPr>
            <p:spPr>
              <a:xfrm>
                <a:off x="619251" y="1944252"/>
                <a:ext cx="198755" cy="182880"/>
              </a:xfrm>
              <a:custGeom>
                <a:avLst/>
                <a:gdLst/>
                <a:ahLst/>
                <a:cxnLst/>
                <a:rect l="l" t="t" r="r" b="b"/>
                <a:pathLst>
                  <a:path w="198755" h="161289">
                    <a:moveTo>
                      <a:pt x="198374" y="0"/>
                    </a:moveTo>
                    <a:lnTo>
                      <a:pt x="99187" y="0"/>
                    </a:lnTo>
                    <a:lnTo>
                      <a:pt x="0" y="0"/>
                    </a:lnTo>
                    <a:lnTo>
                      <a:pt x="0" y="160782"/>
                    </a:lnTo>
                    <a:lnTo>
                      <a:pt x="198374" y="160782"/>
                    </a:lnTo>
                    <a:lnTo>
                      <a:pt x="198374"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object 59">
                <a:extLst>
                  <a:ext uri="{FF2B5EF4-FFF2-40B4-BE49-F238E27FC236}">
                    <a16:creationId xmlns:a16="http://schemas.microsoft.com/office/drawing/2014/main" id="{FF52B4CC-AE42-E735-724A-4E419AE08AC7}"/>
                  </a:ext>
                </a:extLst>
              </p:cNvPr>
              <p:cNvSpPr/>
              <p:nvPr/>
            </p:nvSpPr>
            <p:spPr>
              <a:xfrm>
                <a:off x="817625" y="1944252"/>
                <a:ext cx="4396105" cy="182880"/>
              </a:xfrm>
              <a:custGeom>
                <a:avLst/>
                <a:gdLst/>
                <a:ahLst/>
                <a:cxnLst/>
                <a:rect l="l" t="t" r="r" b="b"/>
                <a:pathLst>
                  <a:path w="4396105" h="161289">
                    <a:moveTo>
                      <a:pt x="4395724" y="0"/>
                    </a:moveTo>
                    <a:lnTo>
                      <a:pt x="2197862" y="0"/>
                    </a:lnTo>
                    <a:lnTo>
                      <a:pt x="0" y="0"/>
                    </a:lnTo>
                    <a:lnTo>
                      <a:pt x="0" y="160782"/>
                    </a:lnTo>
                    <a:lnTo>
                      <a:pt x="4395724" y="160782"/>
                    </a:lnTo>
                    <a:lnTo>
                      <a:pt x="4395724"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object 60">
                <a:extLst>
                  <a:ext uri="{FF2B5EF4-FFF2-40B4-BE49-F238E27FC236}">
                    <a16:creationId xmlns:a16="http://schemas.microsoft.com/office/drawing/2014/main" id="{14B5743F-1244-1C5F-F274-81763E021E87}"/>
                  </a:ext>
                </a:extLst>
              </p:cNvPr>
              <p:cNvSpPr/>
              <p:nvPr/>
            </p:nvSpPr>
            <p:spPr>
              <a:xfrm>
                <a:off x="1244980" y="1944252"/>
                <a:ext cx="3968750" cy="182880"/>
              </a:xfrm>
              <a:custGeom>
                <a:avLst/>
                <a:gdLst/>
                <a:ahLst/>
                <a:cxnLst/>
                <a:rect l="l" t="t" r="r" b="b"/>
                <a:pathLst>
                  <a:path w="3968750" h="161289">
                    <a:moveTo>
                      <a:pt x="3968369" y="0"/>
                    </a:moveTo>
                    <a:lnTo>
                      <a:pt x="2197862" y="0"/>
                    </a:lnTo>
                    <a:lnTo>
                      <a:pt x="1984248" y="0"/>
                    </a:lnTo>
                    <a:lnTo>
                      <a:pt x="427355" y="0"/>
                    </a:lnTo>
                    <a:lnTo>
                      <a:pt x="0" y="0"/>
                    </a:lnTo>
                    <a:lnTo>
                      <a:pt x="0" y="160782"/>
                    </a:lnTo>
                    <a:lnTo>
                      <a:pt x="427355" y="160782"/>
                    </a:lnTo>
                    <a:lnTo>
                      <a:pt x="3968369" y="160782"/>
                    </a:lnTo>
                    <a:lnTo>
                      <a:pt x="3968369"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object 61">
                <a:extLst>
                  <a:ext uri="{FF2B5EF4-FFF2-40B4-BE49-F238E27FC236}">
                    <a16:creationId xmlns:a16="http://schemas.microsoft.com/office/drawing/2014/main" id="{8270FE57-1D24-E8E3-3967-547ED494C1FF}"/>
                  </a:ext>
                </a:extLst>
              </p:cNvPr>
              <p:cNvSpPr/>
              <p:nvPr/>
            </p:nvSpPr>
            <p:spPr>
              <a:xfrm>
                <a:off x="2099817" y="1944252"/>
                <a:ext cx="3114040" cy="182880"/>
              </a:xfrm>
              <a:custGeom>
                <a:avLst/>
                <a:gdLst/>
                <a:ahLst/>
                <a:cxnLst/>
                <a:rect l="l" t="t" r="r" b="b"/>
                <a:pathLst>
                  <a:path w="3114040" h="161289">
                    <a:moveTo>
                      <a:pt x="3113532" y="0"/>
                    </a:moveTo>
                    <a:lnTo>
                      <a:pt x="3113532" y="0"/>
                    </a:lnTo>
                    <a:lnTo>
                      <a:pt x="0" y="0"/>
                    </a:lnTo>
                    <a:lnTo>
                      <a:pt x="0" y="160782"/>
                    </a:lnTo>
                    <a:lnTo>
                      <a:pt x="3113532" y="160782"/>
                    </a:lnTo>
                    <a:lnTo>
                      <a:pt x="3113532"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object 62">
                <a:extLst>
                  <a:ext uri="{FF2B5EF4-FFF2-40B4-BE49-F238E27FC236}">
                    <a16:creationId xmlns:a16="http://schemas.microsoft.com/office/drawing/2014/main" id="{091925C4-F1C2-6AEE-9896-48B91492F840}"/>
                  </a:ext>
                </a:extLst>
              </p:cNvPr>
              <p:cNvSpPr/>
              <p:nvPr/>
            </p:nvSpPr>
            <p:spPr>
              <a:xfrm>
                <a:off x="4663947" y="1944252"/>
                <a:ext cx="549910" cy="182880"/>
              </a:xfrm>
              <a:custGeom>
                <a:avLst/>
                <a:gdLst/>
                <a:ahLst/>
                <a:cxnLst/>
                <a:rect l="l" t="t" r="r" b="b"/>
                <a:pathLst>
                  <a:path w="549910" h="161289">
                    <a:moveTo>
                      <a:pt x="549401" y="0"/>
                    </a:moveTo>
                    <a:lnTo>
                      <a:pt x="274700" y="0"/>
                    </a:lnTo>
                    <a:lnTo>
                      <a:pt x="0" y="0"/>
                    </a:lnTo>
                    <a:lnTo>
                      <a:pt x="0" y="160782"/>
                    </a:lnTo>
                    <a:lnTo>
                      <a:pt x="549401" y="160782"/>
                    </a:lnTo>
                    <a:lnTo>
                      <a:pt x="549401"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object 65">
                <a:extLst>
                  <a:ext uri="{FF2B5EF4-FFF2-40B4-BE49-F238E27FC236}">
                    <a16:creationId xmlns:a16="http://schemas.microsoft.com/office/drawing/2014/main" id="{30B70ABB-ED73-B8EE-B94A-A5BD6EF94614}"/>
                  </a:ext>
                </a:extLst>
              </p:cNvPr>
              <p:cNvSpPr/>
              <p:nvPr/>
            </p:nvSpPr>
            <p:spPr>
              <a:xfrm>
                <a:off x="619251" y="1641642"/>
                <a:ext cx="259715" cy="182880"/>
              </a:xfrm>
              <a:custGeom>
                <a:avLst/>
                <a:gdLst/>
                <a:ahLst/>
                <a:cxnLst/>
                <a:rect l="l" t="t" r="r" b="b"/>
                <a:pathLst>
                  <a:path w="259714" h="161290">
                    <a:moveTo>
                      <a:pt x="259461" y="0"/>
                    </a:moveTo>
                    <a:lnTo>
                      <a:pt x="129793" y="0"/>
                    </a:lnTo>
                    <a:lnTo>
                      <a:pt x="0" y="0"/>
                    </a:lnTo>
                    <a:lnTo>
                      <a:pt x="0" y="160782"/>
                    </a:lnTo>
                    <a:lnTo>
                      <a:pt x="259461" y="160782"/>
                    </a:lnTo>
                    <a:lnTo>
                      <a:pt x="25946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object 66">
                <a:extLst>
                  <a:ext uri="{FF2B5EF4-FFF2-40B4-BE49-F238E27FC236}">
                    <a16:creationId xmlns:a16="http://schemas.microsoft.com/office/drawing/2014/main" id="{6326E811-32F5-6B3E-6B61-FA9B63127CE4}"/>
                  </a:ext>
                </a:extLst>
              </p:cNvPr>
              <p:cNvSpPr/>
              <p:nvPr/>
            </p:nvSpPr>
            <p:spPr>
              <a:xfrm>
                <a:off x="878712" y="1641642"/>
                <a:ext cx="4380865" cy="182880"/>
              </a:xfrm>
              <a:custGeom>
                <a:avLst/>
                <a:gdLst/>
                <a:ahLst/>
                <a:cxnLst/>
                <a:rect l="l" t="t" r="r" b="b"/>
                <a:pathLst>
                  <a:path w="4380865" h="161290">
                    <a:moveTo>
                      <a:pt x="4380484" y="0"/>
                    </a:moveTo>
                    <a:lnTo>
                      <a:pt x="4380484" y="0"/>
                    </a:lnTo>
                    <a:lnTo>
                      <a:pt x="0" y="0"/>
                    </a:lnTo>
                    <a:lnTo>
                      <a:pt x="0" y="160782"/>
                    </a:lnTo>
                    <a:lnTo>
                      <a:pt x="4380484" y="160782"/>
                    </a:lnTo>
                    <a:lnTo>
                      <a:pt x="4380484"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object 67">
                <a:extLst>
                  <a:ext uri="{FF2B5EF4-FFF2-40B4-BE49-F238E27FC236}">
                    <a16:creationId xmlns:a16="http://schemas.microsoft.com/office/drawing/2014/main" id="{B6431F7E-5ADE-0651-8418-493C2B859BC4}"/>
                  </a:ext>
                </a:extLst>
              </p:cNvPr>
              <p:cNvSpPr/>
              <p:nvPr/>
            </p:nvSpPr>
            <p:spPr>
              <a:xfrm>
                <a:off x="3015486" y="1641642"/>
                <a:ext cx="2244090" cy="182880"/>
              </a:xfrm>
              <a:custGeom>
                <a:avLst/>
                <a:gdLst/>
                <a:ahLst/>
                <a:cxnLst/>
                <a:rect l="l" t="t" r="r" b="b"/>
                <a:pathLst>
                  <a:path w="2244090" h="161290">
                    <a:moveTo>
                      <a:pt x="2243709" y="0"/>
                    </a:moveTo>
                    <a:lnTo>
                      <a:pt x="1121917" y="0"/>
                    </a:lnTo>
                    <a:lnTo>
                      <a:pt x="0" y="0"/>
                    </a:lnTo>
                    <a:lnTo>
                      <a:pt x="0" y="160782"/>
                    </a:lnTo>
                    <a:lnTo>
                      <a:pt x="2243709" y="160782"/>
                    </a:lnTo>
                    <a:lnTo>
                      <a:pt x="2243709"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object 68">
                <a:extLst>
                  <a:ext uri="{FF2B5EF4-FFF2-40B4-BE49-F238E27FC236}">
                    <a16:creationId xmlns:a16="http://schemas.microsoft.com/office/drawing/2014/main" id="{DA7A7BD4-8CF2-0ACD-772B-622A3D16D43E}"/>
                  </a:ext>
                </a:extLst>
              </p:cNvPr>
              <p:cNvSpPr/>
              <p:nvPr/>
            </p:nvSpPr>
            <p:spPr>
              <a:xfrm>
                <a:off x="3549776" y="1641642"/>
                <a:ext cx="1709420" cy="182880"/>
              </a:xfrm>
              <a:custGeom>
                <a:avLst/>
                <a:gdLst/>
                <a:ahLst/>
                <a:cxnLst/>
                <a:rect l="l" t="t" r="r" b="b"/>
                <a:pathLst>
                  <a:path w="1709420" h="161290">
                    <a:moveTo>
                      <a:pt x="1709420" y="0"/>
                    </a:moveTo>
                    <a:lnTo>
                      <a:pt x="1709420" y="0"/>
                    </a:lnTo>
                    <a:lnTo>
                      <a:pt x="0" y="0"/>
                    </a:lnTo>
                    <a:lnTo>
                      <a:pt x="0" y="160782"/>
                    </a:lnTo>
                    <a:lnTo>
                      <a:pt x="427355" y="160782"/>
                    </a:lnTo>
                    <a:lnTo>
                      <a:pt x="854710" y="160782"/>
                    </a:lnTo>
                    <a:lnTo>
                      <a:pt x="1266825" y="160782"/>
                    </a:lnTo>
                    <a:lnTo>
                      <a:pt x="1709420" y="160782"/>
                    </a:lnTo>
                    <a:lnTo>
                      <a:pt x="1709420"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7" name="Group 636">
                <a:extLst>
                  <a:ext uri="{FF2B5EF4-FFF2-40B4-BE49-F238E27FC236}">
                    <a16:creationId xmlns:a16="http://schemas.microsoft.com/office/drawing/2014/main" id="{ADDDDF08-3811-A995-B199-A9478E711052}"/>
                  </a:ext>
                </a:extLst>
              </p:cNvPr>
              <p:cNvGrpSpPr/>
              <p:nvPr/>
            </p:nvGrpSpPr>
            <p:grpSpPr>
              <a:xfrm>
                <a:off x="566545" y="1468834"/>
                <a:ext cx="5333475" cy="4131635"/>
                <a:chOff x="6375926" y="1468834"/>
                <a:chExt cx="5333475" cy="4131635"/>
              </a:xfrm>
            </p:grpSpPr>
            <p:cxnSp>
              <p:nvCxnSpPr>
                <p:cNvPr id="638" name="Straight Connector 637">
                  <a:extLst>
                    <a:ext uri="{FF2B5EF4-FFF2-40B4-BE49-F238E27FC236}">
                      <a16:creationId xmlns:a16="http://schemas.microsoft.com/office/drawing/2014/main" id="{304704A8-0962-0172-1627-B08413AD0A32}"/>
                    </a:ext>
                  </a:extLst>
                </p:cNvPr>
                <p:cNvCxnSpPr>
                  <a:cxnSpLocks/>
                </p:cNvCxnSpPr>
                <p:nvPr/>
              </p:nvCxnSpPr>
              <p:spPr>
                <a:xfrm>
                  <a:off x="6894485"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57F70B3B-E0D2-1FDC-6CD0-34F6CCE6620E}"/>
                    </a:ext>
                  </a:extLst>
                </p:cNvPr>
                <p:cNvCxnSpPr>
                  <a:cxnSpLocks/>
                </p:cNvCxnSpPr>
                <p:nvPr/>
              </p:nvCxnSpPr>
              <p:spPr>
                <a:xfrm>
                  <a:off x="7358828"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D44E7326-9B09-839F-3FDD-85B2495205A4}"/>
                    </a:ext>
                  </a:extLst>
                </p:cNvPr>
                <p:cNvCxnSpPr>
                  <a:cxnSpLocks/>
                </p:cNvCxnSpPr>
                <p:nvPr/>
              </p:nvCxnSpPr>
              <p:spPr>
                <a:xfrm>
                  <a:off x="7823171"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596D4834-4BE5-47DD-3CB9-4FFAA85223AE}"/>
                    </a:ext>
                  </a:extLst>
                </p:cNvPr>
                <p:cNvCxnSpPr>
                  <a:cxnSpLocks/>
                </p:cNvCxnSpPr>
                <p:nvPr/>
              </p:nvCxnSpPr>
              <p:spPr>
                <a:xfrm>
                  <a:off x="8287514"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4A06E8B6-D808-D8C8-3155-23C835486A38}"/>
                    </a:ext>
                  </a:extLst>
                </p:cNvPr>
                <p:cNvCxnSpPr>
                  <a:cxnSpLocks/>
                </p:cNvCxnSpPr>
                <p:nvPr/>
              </p:nvCxnSpPr>
              <p:spPr>
                <a:xfrm>
                  <a:off x="8751857"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F2D74294-D156-4C2E-F6A0-06DC1C4F4BE2}"/>
                    </a:ext>
                  </a:extLst>
                </p:cNvPr>
                <p:cNvCxnSpPr>
                  <a:cxnSpLocks/>
                </p:cNvCxnSpPr>
                <p:nvPr/>
              </p:nvCxnSpPr>
              <p:spPr>
                <a:xfrm>
                  <a:off x="9216200"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3287565-990B-6F53-F423-300351AD153E}"/>
                    </a:ext>
                  </a:extLst>
                </p:cNvPr>
                <p:cNvCxnSpPr>
                  <a:cxnSpLocks/>
                </p:cNvCxnSpPr>
                <p:nvPr/>
              </p:nvCxnSpPr>
              <p:spPr>
                <a:xfrm>
                  <a:off x="9680543"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9EE0E8BA-1630-C872-EC17-AE6DBD74154E}"/>
                    </a:ext>
                  </a:extLst>
                </p:cNvPr>
                <p:cNvCxnSpPr>
                  <a:cxnSpLocks/>
                </p:cNvCxnSpPr>
                <p:nvPr/>
              </p:nvCxnSpPr>
              <p:spPr>
                <a:xfrm>
                  <a:off x="10144886"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9E41B970-6570-9122-EB8E-F5884FCAD632}"/>
                    </a:ext>
                  </a:extLst>
                </p:cNvPr>
                <p:cNvCxnSpPr>
                  <a:cxnSpLocks/>
                </p:cNvCxnSpPr>
                <p:nvPr/>
              </p:nvCxnSpPr>
              <p:spPr>
                <a:xfrm>
                  <a:off x="10609229"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2A034F80-1290-0023-1DE7-5F8ABFACFE6A}"/>
                    </a:ext>
                  </a:extLst>
                </p:cNvPr>
                <p:cNvCxnSpPr>
                  <a:cxnSpLocks/>
                </p:cNvCxnSpPr>
                <p:nvPr/>
              </p:nvCxnSpPr>
              <p:spPr>
                <a:xfrm>
                  <a:off x="11047384"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CA01E631-045E-EA64-801C-675C4256719A}"/>
                    </a:ext>
                  </a:extLst>
                </p:cNvPr>
                <p:cNvCxnSpPr>
                  <a:cxnSpLocks/>
                </p:cNvCxnSpPr>
                <p:nvPr/>
              </p:nvCxnSpPr>
              <p:spPr>
                <a:xfrm>
                  <a:off x="11511727"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A822B309-585A-5C0F-1119-53882BCA4D8C}"/>
                    </a:ext>
                  </a:extLst>
                </p:cNvPr>
                <p:cNvCxnSpPr>
                  <a:cxnSpLocks/>
                </p:cNvCxnSpPr>
                <p:nvPr/>
              </p:nvCxnSpPr>
              <p:spPr>
                <a:xfrm flipV="1">
                  <a:off x="6375926" y="1468834"/>
                  <a:ext cx="0" cy="409083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98B1601F-4AAD-4B26-73DF-49F870E82E05}"/>
                    </a:ext>
                  </a:extLst>
                </p:cNvPr>
                <p:cNvCxnSpPr/>
                <p:nvPr/>
              </p:nvCxnSpPr>
              <p:spPr>
                <a:xfrm>
                  <a:off x="6375926" y="5559673"/>
                  <a:ext cx="5333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B800EC5F-2463-48AE-038E-D4F3F28F08F6}"/>
                    </a:ext>
                  </a:extLst>
                </p:cNvPr>
                <p:cNvCxnSpPr>
                  <a:cxnSpLocks/>
                </p:cNvCxnSpPr>
                <p:nvPr/>
              </p:nvCxnSpPr>
              <p:spPr>
                <a:xfrm>
                  <a:off x="6430142"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2" name="object 126">
                <a:extLst>
                  <a:ext uri="{FF2B5EF4-FFF2-40B4-BE49-F238E27FC236}">
                    <a16:creationId xmlns:a16="http://schemas.microsoft.com/office/drawing/2014/main" id="{B4E2A786-75B6-ED75-130D-D62783164A92}"/>
                  </a:ext>
                </a:extLst>
              </p:cNvPr>
              <p:cNvSpPr txBox="1"/>
              <p:nvPr/>
            </p:nvSpPr>
            <p:spPr>
              <a:xfrm>
                <a:off x="547516" y="5592318"/>
                <a:ext cx="143470" cy="183431"/>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25" normalizeH="0" baseline="0" noProof="0">
                    <a:ln>
                      <a:noFill/>
                    </a:ln>
                    <a:solidFill>
                      <a:sysClr val="windowText" lastClr="000000"/>
                    </a:solidFill>
                    <a:effectLst/>
                    <a:uLnTx/>
                    <a:uFillTx/>
                    <a:latin typeface="Arial"/>
                    <a:ea typeface="+mn-ea"/>
                    <a:cs typeface="Arial"/>
                    <a:sym typeface="Arial"/>
                  </a:rPr>
                  <a:t>0</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3" name="object 126">
                <a:extLst>
                  <a:ext uri="{FF2B5EF4-FFF2-40B4-BE49-F238E27FC236}">
                    <a16:creationId xmlns:a16="http://schemas.microsoft.com/office/drawing/2014/main" id="{D9F4C8A1-F85D-380F-11EA-60EF36CEB4EB}"/>
                  </a:ext>
                </a:extLst>
              </p:cNvPr>
              <p:cNvSpPr txBox="1"/>
              <p:nvPr/>
            </p:nvSpPr>
            <p:spPr>
              <a:xfrm>
                <a:off x="1003369"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4" name="object 126">
                <a:extLst>
                  <a:ext uri="{FF2B5EF4-FFF2-40B4-BE49-F238E27FC236}">
                    <a16:creationId xmlns:a16="http://schemas.microsoft.com/office/drawing/2014/main" id="{4A8390DD-F480-9926-16B3-841EFB3505DA}"/>
                  </a:ext>
                </a:extLst>
              </p:cNvPr>
              <p:cNvSpPr txBox="1"/>
              <p:nvPr/>
            </p:nvSpPr>
            <p:spPr>
              <a:xfrm>
                <a:off x="1478270"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2</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5" name="object 126">
                <a:extLst>
                  <a:ext uri="{FF2B5EF4-FFF2-40B4-BE49-F238E27FC236}">
                    <a16:creationId xmlns:a16="http://schemas.microsoft.com/office/drawing/2014/main" id="{48140B10-3B6C-BCBE-4EFC-1512177B3210}"/>
                  </a:ext>
                </a:extLst>
              </p:cNvPr>
              <p:cNvSpPr txBox="1"/>
              <p:nvPr/>
            </p:nvSpPr>
            <p:spPr>
              <a:xfrm>
                <a:off x="1941269"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3</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6" name="object 126">
                <a:extLst>
                  <a:ext uri="{FF2B5EF4-FFF2-40B4-BE49-F238E27FC236}">
                    <a16:creationId xmlns:a16="http://schemas.microsoft.com/office/drawing/2014/main" id="{AAFB78DA-2AEA-1547-347C-7E6C0DF3F7DA}"/>
                  </a:ext>
                </a:extLst>
              </p:cNvPr>
              <p:cNvSpPr txBox="1"/>
              <p:nvPr/>
            </p:nvSpPr>
            <p:spPr>
              <a:xfrm>
                <a:off x="2404263"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4</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7" name="object 126">
                <a:extLst>
                  <a:ext uri="{FF2B5EF4-FFF2-40B4-BE49-F238E27FC236}">
                    <a16:creationId xmlns:a16="http://schemas.microsoft.com/office/drawing/2014/main" id="{E8B2D9DD-AA8A-0060-2633-E59C7ED6955E}"/>
                  </a:ext>
                </a:extLst>
              </p:cNvPr>
              <p:cNvSpPr txBox="1"/>
              <p:nvPr/>
            </p:nvSpPr>
            <p:spPr>
              <a:xfrm>
                <a:off x="2869645"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5</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8" name="object 126">
                <a:extLst>
                  <a:ext uri="{FF2B5EF4-FFF2-40B4-BE49-F238E27FC236}">
                    <a16:creationId xmlns:a16="http://schemas.microsoft.com/office/drawing/2014/main" id="{F2D62538-B4B7-FF68-8445-764DDA918712}"/>
                  </a:ext>
                </a:extLst>
              </p:cNvPr>
              <p:cNvSpPr txBox="1"/>
              <p:nvPr/>
            </p:nvSpPr>
            <p:spPr>
              <a:xfrm>
                <a:off x="3335020"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6</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9" name="object 126">
                <a:extLst>
                  <a:ext uri="{FF2B5EF4-FFF2-40B4-BE49-F238E27FC236}">
                    <a16:creationId xmlns:a16="http://schemas.microsoft.com/office/drawing/2014/main" id="{00D52F9A-33DD-F57A-0B0D-EBA69E5FE46B}"/>
                  </a:ext>
                </a:extLst>
              </p:cNvPr>
              <p:cNvSpPr txBox="1"/>
              <p:nvPr/>
            </p:nvSpPr>
            <p:spPr>
              <a:xfrm>
                <a:off x="3800400" y="5583365"/>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7</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0" name="object 126">
                <a:extLst>
                  <a:ext uri="{FF2B5EF4-FFF2-40B4-BE49-F238E27FC236}">
                    <a16:creationId xmlns:a16="http://schemas.microsoft.com/office/drawing/2014/main" id="{80942193-6B51-35CF-9883-25766C044D92}"/>
                  </a:ext>
                </a:extLst>
              </p:cNvPr>
              <p:cNvSpPr txBox="1"/>
              <p:nvPr/>
            </p:nvSpPr>
            <p:spPr>
              <a:xfrm>
                <a:off x="4263245" y="5575841"/>
                <a:ext cx="143470" cy="216385"/>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8</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1" name="object 126">
                <a:extLst>
                  <a:ext uri="{FF2B5EF4-FFF2-40B4-BE49-F238E27FC236}">
                    <a16:creationId xmlns:a16="http://schemas.microsoft.com/office/drawing/2014/main" id="{899F7003-34ED-42E5-38CF-D997FAE7792C}"/>
                  </a:ext>
                </a:extLst>
              </p:cNvPr>
              <p:cNvSpPr txBox="1"/>
              <p:nvPr/>
            </p:nvSpPr>
            <p:spPr>
              <a:xfrm>
                <a:off x="4728775" y="5575841"/>
                <a:ext cx="143470" cy="216385"/>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9</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2" name="object 126">
                <a:extLst>
                  <a:ext uri="{FF2B5EF4-FFF2-40B4-BE49-F238E27FC236}">
                    <a16:creationId xmlns:a16="http://schemas.microsoft.com/office/drawing/2014/main" id="{4713F401-9B14-6BEB-83E8-636005EC988C}"/>
                  </a:ext>
                </a:extLst>
              </p:cNvPr>
              <p:cNvSpPr txBox="1"/>
              <p:nvPr/>
            </p:nvSpPr>
            <p:spPr>
              <a:xfrm>
                <a:off x="5139232" y="5583365"/>
                <a:ext cx="196597"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10</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3" name="object 126">
                <a:extLst>
                  <a:ext uri="{FF2B5EF4-FFF2-40B4-BE49-F238E27FC236}">
                    <a16:creationId xmlns:a16="http://schemas.microsoft.com/office/drawing/2014/main" id="{8DDCAAB3-162A-641B-4C1D-DCF51BA76B9A}"/>
                  </a:ext>
                </a:extLst>
              </p:cNvPr>
              <p:cNvSpPr txBox="1"/>
              <p:nvPr/>
            </p:nvSpPr>
            <p:spPr>
              <a:xfrm>
                <a:off x="5592373" y="5581853"/>
                <a:ext cx="230353"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11</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Freeform: Shape 44" descr="Arrow Right outline">
                <a:extLst>
                  <a:ext uri="{FF2B5EF4-FFF2-40B4-BE49-F238E27FC236}">
                    <a16:creationId xmlns:a16="http://schemas.microsoft.com/office/drawing/2014/main" id="{595E39F4-FBC9-FAEC-CC71-352FF8C30952}"/>
                  </a:ext>
                </a:extLst>
              </p:cNvPr>
              <p:cNvSpPr/>
              <p:nvPr/>
            </p:nvSpPr>
            <p:spPr>
              <a:xfrm>
                <a:off x="5271260" y="1691373"/>
                <a:ext cx="97318"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object 85">
                <a:extLst>
                  <a:ext uri="{FF2B5EF4-FFF2-40B4-BE49-F238E27FC236}">
                    <a16:creationId xmlns:a16="http://schemas.microsoft.com/office/drawing/2014/main" id="{EA29B6B9-CC24-9CBA-9496-6BB7F0198B8A}"/>
                  </a:ext>
                </a:extLst>
              </p:cNvPr>
              <p:cNvSpPr/>
              <p:nvPr/>
            </p:nvSpPr>
            <p:spPr>
              <a:xfrm>
                <a:off x="3056302" y="4407620"/>
                <a:ext cx="97318" cy="98274"/>
              </a:xfrm>
              <a:custGeom>
                <a:avLst/>
                <a:gdLst/>
                <a:ahLst/>
                <a:cxnLst/>
                <a:rect l="l" t="t" r="r" b="b"/>
                <a:pathLst>
                  <a:path w="60960" h="60960">
                    <a:moveTo>
                      <a:pt x="60960" y="60960"/>
                    </a:moveTo>
                    <a:lnTo>
                      <a:pt x="30480" y="0"/>
                    </a:lnTo>
                    <a:lnTo>
                      <a:pt x="0" y="60960"/>
                    </a:lnTo>
                    <a:lnTo>
                      <a:pt x="60960" y="60960"/>
                    </a:lnTo>
                    <a:close/>
                  </a:path>
                </a:pathLst>
              </a:custGeom>
              <a:solidFill>
                <a:srgbClr val="808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object 79">
                <a:extLst>
                  <a:ext uri="{FF2B5EF4-FFF2-40B4-BE49-F238E27FC236}">
                    <a16:creationId xmlns:a16="http://schemas.microsoft.com/office/drawing/2014/main" id="{7C61A044-E7F8-E0FE-DF8A-F53FC7EDC7B8}"/>
                  </a:ext>
                </a:extLst>
              </p:cNvPr>
              <p:cNvSpPr/>
              <p:nvPr/>
            </p:nvSpPr>
            <p:spPr>
              <a:xfrm>
                <a:off x="2356288" y="4710228"/>
                <a:ext cx="97318" cy="98274"/>
              </a:xfrm>
              <a:custGeom>
                <a:avLst/>
                <a:gdLst/>
                <a:ahLst/>
                <a:cxnLst/>
                <a:rect l="l" t="t" r="r" b="b"/>
                <a:pathLst>
                  <a:path w="48895" h="48895">
                    <a:moveTo>
                      <a:pt x="48894" y="24384"/>
                    </a:moveTo>
                    <a:lnTo>
                      <a:pt x="46976" y="14841"/>
                    </a:lnTo>
                    <a:lnTo>
                      <a:pt x="41735" y="7096"/>
                    </a:lnTo>
                    <a:lnTo>
                      <a:pt x="33946" y="1899"/>
                    </a:lnTo>
                    <a:lnTo>
                      <a:pt x="24383" y="0"/>
                    </a:lnTo>
                    <a:lnTo>
                      <a:pt x="14894" y="1899"/>
                    </a:lnTo>
                    <a:lnTo>
                      <a:pt x="7143" y="7096"/>
                    </a:lnTo>
                    <a:lnTo>
                      <a:pt x="1916" y="14841"/>
                    </a:lnTo>
                    <a:lnTo>
                      <a:pt x="0" y="24384"/>
                    </a:lnTo>
                    <a:lnTo>
                      <a:pt x="1916" y="33853"/>
                    </a:lnTo>
                    <a:lnTo>
                      <a:pt x="7143" y="41560"/>
                    </a:lnTo>
                    <a:lnTo>
                      <a:pt x="14894" y="46743"/>
                    </a:lnTo>
                    <a:lnTo>
                      <a:pt x="24383" y="48641"/>
                    </a:lnTo>
                    <a:lnTo>
                      <a:pt x="33946" y="46743"/>
                    </a:lnTo>
                    <a:lnTo>
                      <a:pt x="41735" y="41560"/>
                    </a:lnTo>
                    <a:lnTo>
                      <a:pt x="46976" y="33853"/>
                    </a:lnTo>
                    <a:lnTo>
                      <a:pt x="48894" y="24384"/>
                    </a:lnTo>
                  </a:path>
                  <a:path w="48895" h="48895">
                    <a:moveTo>
                      <a:pt x="48894" y="24384"/>
                    </a:moveTo>
                    <a:lnTo>
                      <a:pt x="46976" y="14841"/>
                    </a:lnTo>
                    <a:lnTo>
                      <a:pt x="41735" y="7096"/>
                    </a:lnTo>
                    <a:lnTo>
                      <a:pt x="33946" y="1899"/>
                    </a:lnTo>
                    <a:lnTo>
                      <a:pt x="24383" y="0"/>
                    </a:lnTo>
                    <a:lnTo>
                      <a:pt x="14894" y="1899"/>
                    </a:lnTo>
                    <a:lnTo>
                      <a:pt x="7143" y="7096"/>
                    </a:lnTo>
                    <a:lnTo>
                      <a:pt x="1916" y="14841"/>
                    </a:lnTo>
                    <a:lnTo>
                      <a:pt x="0" y="24384"/>
                    </a:lnTo>
                    <a:lnTo>
                      <a:pt x="1916" y="33853"/>
                    </a:lnTo>
                    <a:lnTo>
                      <a:pt x="7143" y="41560"/>
                    </a:lnTo>
                    <a:lnTo>
                      <a:pt x="14894" y="46743"/>
                    </a:lnTo>
                    <a:lnTo>
                      <a:pt x="24383" y="48641"/>
                    </a:lnTo>
                    <a:lnTo>
                      <a:pt x="33946" y="46743"/>
                    </a:lnTo>
                    <a:lnTo>
                      <a:pt x="41735" y="41560"/>
                    </a:lnTo>
                    <a:lnTo>
                      <a:pt x="46976" y="33853"/>
                    </a:lnTo>
                    <a:lnTo>
                      <a:pt x="48894" y="24384"/>
                    </a:lnTo>
                  </a:path>
                  <a:path w="48895" h="48895">
                    <a:moveTo>
                      <a:pt x="48894" y="24384"/>
                    </a:moveTo>
                    <a:lnTo>
                      <a:pt x="46976" y="14841"/>
                    </a:lnTo>
                    <a:lnTo>
                      <a:pt x="41735" y="7096"/>
                    </a:lnTo>
                    <a:lnTo>
                      <a:pt x="33946" y="1899"/>
                    </a:lnTo>
                    <a:lnTo>
                      <a:pt x="24383" y="0"/>
                    </a:lnTo>
                    <a:lnTo>
                      <a:pt x="14894" y="1899"/>
                    </a:lnTo>
                    <a:lnTo>
                      <a:pt x="7143" y="7096"/>
                    </a:lnTo>
                    <a:lnTo>
                      <a:pt x="1916" y="14841"/>
                    </a:lnTo>
                    <a:lnTo>
                      <a:pt x="0" y="24384"/>
                    </a:lnTo>
                    <a:lnTo>
                      <a:pt x="1916" y="33853"/>
                    </a:lnTo>
                    <a:lnTo>
                      <a:pt x="7143" y="41560"/>
                    </a:lnTo>
                    <a:lnTo>
                      <a:pt x="14894" y="46743"/>
                    </a:lnTo>
                    <a:lnTo>
                      <a:pt x="24383" y="48641"/>
                    </a:lnTo>
                    <a:lnTo>
                      <a:pt x="33946" y="46743"/>
                    </a:lnTo>
                    <a:lnTo>
                      <a:pt x="41735" y="41560"/>
                    </a:lnTo>
                    <a:lnTo>
                      <a:pt x="46976" y="33853"/>
                    </a:lnTo>
                    <a:lnTo>
                      <a:pt x="48894" y="24384"/>
                    </a:lnTo>
                  </a:path>
                  <a:path w="48895" h="48895">
                    <a:moveTo>
                      <a:pt x="48894" y="24384"/>
                    </a:moveTo>
                    <a:lnTo>
                      <a:pt x="46976" y="14841"/>
                    </a:lnTo>
                    <a:lnTo>
                      <a:pt x="41735" y="7096"/>
                    </a:lnTo>
                    <a:lnTo>
                      <a:pt x="33946" y="1899"/>
                    </a:lnTo>
                    <a:lnTo>
                      <a:pt x="24383" y="0"/>
                    </a:lnTo>
                    <a:lnTo>
                      <a:pt x="14894" y="1899"/>
                    </a:lnTo>
                    <a:lnTo>
                      <a:pt x="7143" y="7096"/>
                    </a:lnTo>
                    <a:lnTo>
                      <a:pt x="1916" y="14841"/>
                    </a:lnTo>
                    <a:lnTo>
                      <a:pt x="0" y="24384"/>
                    </a:lnTo>
                    <a:lnTo>
                      <a:pt x="1916" y="33853"/>
                    </a:lnTo>
                    <a:lnTo>
                      <a:pt x="7143" y="41560"/>
                    </a:lnTo>
                    <a:lnTo>
                      <a:pt x="14894" y="46743"/>
                    </a:lnTo>
                    <a:lnTo>
                      <a:pt x="24383" y="48641"/>
                    </a:lnTo>
                    <a:lnTo>
                      <a:pt x="33946" y="46743"/>
                    </a:lnTo>
                    <a:lnTo>
                      <a:pt x="41735" y="41560"/>
                    </a:lnTo>
                    <a:lnTo>
                      <a:pt x="46976" y="33853"/>
                    </a:lnTo>
                    <a:lnTo>
                      <a:pt x="48894" y="24384"/>
                    </a:lnTo>
                  </a:path>
                  <a:path w="48895" h="48895">
                    <a:moveTo>
                      <a:pt x="48894" y="24384"/>
                    </a:moveTo>
                    <a:lnTo>
                      <a:pt x="46976" y="14841"/>
                    </a:lnTo>
                    <a:lnTo>
                      <a:pt x="41735" y="7096"/>
                    </a:lnTo>
                    <a:lnTo>
                      <a:pt x="33946" y="1899"/>
                    </a:lnTo>
                    <a:lnTo>
                      <a:pt x="24383" y="0"/>
                    </a:lnTo>
                    <a:lnTo>
                      <a:pt x="14894" y="1899"/>
                    </a:lnTo>
                    <a:lnTo>
                      <a:pt x="7143" y="7096"/>
                    </a:lnTo>
                    <a:lnTo>
                      <a:pt x="1916" y="14841"/>
                    </a:lnTo>
                    <a:lnTo>
                      <a:pt x="0" y="24384"/>
                    </a:lnTo>
                    <a:lnTo>
                      <a:pt x="1916" y="33853"/>
                    </a:lnTo>
                    <a:lnTo>
                      <a:pt x="7143" y="41560"/>
                    </a:lnTo>
                    <a:lnTo>
                      <a:pt x="14894" y="46743"/>
                    </a:lnTo>
                    <a:lnTo>
                      <a:pt x="24383" y="48641"/>
                    </a:lnTo>
                    <a:lnTo>
                      <a:pt x="33946" y="46743"/>
                    </a:lnTo>
                    <a:lnTo>
                      <a:pt x="41735" y="41560"/>
                    </a:lnTo>
                    <a:lnTo>
                      <a:pt x="46976" y="33853"/>
                    </a:lnTo>
                    <a:lnTo>
                      <a:pt x="48894" y="24384"/>
                    </a:lnTo>
                  </a:path>
                </a:pathLst>
              </a:custGeom>
              <a:solidFill>
                <a:schemeClr val="tx1"/>
              </a:solidFill>
              <a:ln w="6096">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object 81">
                <a:extLst>
                  <a:ext uri="{FF2B5EF4-FFF2-40B4-BE49-F238E27FC236}">
                    <a16:creationId xmlns:a16="http://schemas.microsoft.com/office/drawing/2014/main" id="{981C4D1E-583E-C1D7-B251-27C11AFD5E89}"/>
                  </a:ext>
                </a:extLst>
              </p:cNvPr>
              <p:cNvSpPr/>
              <p:nvPr/>
            </p:nvSpPr>
            <p:spPr>
              <a:xfrm>
                <a:off x="2059237" y="5012838"/>
                <a:ext cx="97318" cy="98274"/>
              </a:xfrm>
              <a:custGeom>
                <a:avLst/>
                <a:gdLst/>
                <a:ahLst/>
                <a:cxnLst/>
                <a:rect l="l" t="t" r="r" b="b"/>
                <a:pathLst>
                  <a:path w="60960" h="60960">
                    <a:moveTo>
                      <a:pt x="60960" y="60960"/>
                    </a:moveTo>
                    <a:lnTo>
                      <a:pt x="30480" y="0"/>
                    </a:lnTo>
                    <a:lnTo>
                      <a:pt x="0" y="60960"/>
                    </a:lnTo>
                    <a:lnTo>
                      <a:pt x="60960" y="60960"/>
                    </a:lnTo>
                    <a:close/>
                  </a:path>
                </a:pathLst>
              </a:custGeom>
              <a:solidFill>
                <a:srgbClr val="A42A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object 123">
                <a:extLst>
                  <a:ext uri="{FF2B5EF4-FFF2-40B4-BE49-F238E27FC236}">
                    <a16:creationId xmlns:a16="http://schemas.microsoft.com/office/drawing/2014/main" id="{D2C28262-FADF-997F-EB02-6AEAC79BE43E}"/>
                  </a:ext>
                </a:extLst>
              </p:cNvPr>
              <p:cNvSpPr txBox="1"/>
              <p:nvPr/>
            </p:nvSpPr>
            <p:spPr>
              <a:xfrm rot="5400000">
                <a:off x="3335473" y="4668622"/>
                <a:ext cx="184666" cy="2543657"/>
              </a:xfrm>
              <a:prstGeom prst="rect">
                <a:avLst/>
              </a:prstGeom>
            </p:spPr>
            <p:txBody>
              <a:bodyPr vert="vert270" wrap="square" lIns="0" tIns="1905" rIns="0" bIns="0" rtlCol="0">
                <a:spAutoFit/>
              </a:bodyPr>
              <a:lstStyle/>
              <a:p>
                <a:pPr marL="12700" marR="0" lvl="0" indent="0" algn="ctr" defTabSz="914400" rtl="0" eaLnBrk="1" fontAlgn="auto" latinLnBrk="0" hangingPunct="1">
                  <a:lnSpc>
                    <a:spcPct val="100000"/>
                  </a:lnSpc>
                  <a:spcBef>
                    <a:spcPts val="15"/>
                  </a:spcBef>
                  <a:spcAft>
                    <a:spcPts val="0"/>
                  </a:spcAft>
                  <a:buClr>
                    <a:srgbClr val="000000"/>
                  </a:buClr>
                  <a:buSzTx/>
                  <a:buFont typeface="Arial"/>
                  <a:buNone/>
                  <a:tabLst/>
                  <a:defRPr/>
                </a:pPr>
                <a:r>
                  <a:rPr kumimoji="0" lang="en-US" sz="1200" b="1" i="0" u="none" strike="noStrike" kern="0" cap="none" spc="-10" normalizeH="0" baseline="0" noProof="0">
                    <a:ln>
                      <a:noFill/>
                    </a:ln>
                    <a:solidFill>
                      <a:srgbClr val="000000"/>
                    </a:solidFill>
                    <a:effectLst/>
                    <a:uLnTx/>
                    <a:uFillTx/>
                    <a:latin typeface="Arial"/>
                    <a:ea typeface="+mn-ea"/>
                    <a:cs typeface="Arial"/>
                    <a:sym typeface="Arial"/>
                  </a:rPr>
                  <a:t>Time from initial dose, months</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object 81">
                <a:extLst>
                  <a:ext uri="{FF2B5EF4-FFF2-40B4-BE49-F238E27FC236}">
                    <a16:creationId xmlns:a16="http://schemas.microsoft.com/office/drawing/2014/main" id="{74B37808-D8B8-0F0A-649C-E2C009108AF1}"/>
                  </a:ext>
                </a:extLst>
              </p:cNvPr>
              <p:cNvSpPr/>
              <p:nvPr/>
            </p:nvSpPr>
            <p:spPr>
              <a:xfrm>
                <a:off x="1456067" y="4104915"/>
                <a:ext cx="97318" cy="98274"/>
              </a:xfrm>
              <a:custGeom>
                <a:avLst/>
                <a:gdLst/>
                <a:ahLst/>
                <a:cxnLst/>
                <a:rect l="l" t="t" r="r" b="b"/>
                <a:pathLst>
                  <a:path w="60960" h="60960">
                    <a:moveTo>
                      <a:pt x="60960" y="60960"/>
                    </a:moveTo>
                    <a:lnTo>
                      <a:pt x="30480" y="0"/>
                    </a:lnTo>
                    <a:lnTo>
                      <a:pt x="0" y="60960"/>
                    </a:lnTo>
                    <a:lnTo>
                      <a:pt x="60960" y="60960"/>
                    </a:lnTo>
                    <a:close/>
                  </a:path>
                </a:pathLst>
              </a:custGeom>
              <a:solidFill>
                <a:srgbClr val="A42A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8" name="object 144">
              <a:extLst>
                <a:ext uri="{FF2B5EF4-FFF2-40B4-BE49-F238E27FC236}">
                  <a16:creationId xmlns:a16="http://schemas.microsoft.com/office/drawing/2014/main" id="{122334E4-4579-F802-0723-E4FACE37F239}"/>
                </a:ext>
              </a:extLst>
            </p:cNvPr>
            <p:cNvSpPr txBox="1"/>
            <p:nvPr/>
          </p:nvSpPr>
          <p:spPr>
            <a:xfrm rot="5400000">
              <a:off x="303012" y="3013948"/>
              <a:ext cx="369332" cy="830103"/>
            </a:xfrm>
            <a:prstGeom prst="rect">
              <a:avLst/>
            </a:prstGeom>
          </p:spPr>
          <p:txBody>
            <a:bodyPr vert="vert270" wrap="square" lIns="0" tIns="1905" rIns="0" bIns="0" rtlCol="0">
              <a:spAutoFit/>
            </a:bodyPr>
            <a:lstStyle/>
            <a:p>
              <a:pPr marL="12700" marR="0" lvl="0" indent="0" algn="ctr" defTabSz="914400" rtl="0" eaLnBrk="1" fontAlgn="auto" latinLnBrk="0" hangingPunct="1">
                <a:lnSpc>
                  <a:spcPct val="100000"/>
                </a:lnSpc>
                <a:spcBef>
                  <a:spcPts val="15"/>
                </a:spcBef>
                <a:spcAft>
                  <a:spcPts val="0"/>
                </a:spcAft>
                <a:buClrTx/>
                <a:buSzTx/>
                <a:buFontTx/>
                <a:buNone/>
                <a:tabLst/>
                <a:defRPr/>
              </a:pPr>
              <a: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t>DL1</a:t>
              </a:r>
              <a:b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br>
              <a: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t>(n=13)</a:t>
              </a:r>
              <a:endParaRPr kumimoji="0" sz="1200" b="1"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575" name="Group 574">
            <a:extLst>
              <a:ext uri="{FF2B5EF4-FFF2-40B4-BE49-F238E27FC236}">
                <a16:creationId xmlns:a16="http://schemas.microsoft.com/office/drawing/2014/main" id="{63DC0B8F-4579-4EF5-A8DD-7B094427DF7B}"/>
              </a:ext>
            </a:extLst>
          </p:cNvPr>
          <p:cNvGrpSpPr/>
          <p:nvPr/>
        </p:nvGrpSpPr>
        <p:grpSpPr>
          <a:xfrm>
            <a:off x="5743575" y="1573609"/>
            <a:ext cx="5758649" cy="4246166"/>
            <a:chOff x="5838825" y="1468834"/>
            <a:chExt cx="5758649" cy="4563528"/>
          </a:xfrm>
        </p:grpSpPr>
        <p:grpSp>
          <p:nvGrpSpPr>
            <p:cNvPr id="567" name="Group 566">
              <a:extLst>
                <a:ext uri="{FF2B5EF4-FFF2-40B4-BE49-F238E27FC236}">
                  <a16:creationId xmlns:a16="http://schemas.microsoft.com/office/drawing/2014/main" id="{7F1AD48E-553E-38B4-C110-BD4B582A3C18}"/>
                </a:ext>
              </a:extLst>
            </p:cNvPr>
            <p:cNvGrpSpPr/>
            <p:nvPr/>
          </p:nvGrpSpPr>
          <p:grpSpPr>
            <a:xfrm>
              <a:off x="6568274" y="1468834"/>
              <a:ext cx="5029200" cy="4563528"/>
              <a:chOff x="6360539" y="1468834"/>
              <a:chExt cx="5348862" cy="4563528"/>
            </a:xfrm>
          </p:grpSpPr>
          <p:sp>
            <p:nvSpPr>
              <p:cNvPr id="61" name="Freeform: Shape 60" descr="Arrow Right outline">
                <a:extLst>
                  <a:ext uri="{FF2B5EF4-FFF2-40B4-BE49-F238E27FC236}">
                    <a16:creationId xmlns:a16="http://schemas.microsoft.com/office/drawing/2014/main" id="{C10E9B10-D1A4-DC63-51E6-738D4FFF9609}"/>
                  </a:ext>
                </a:extLst>
              </p:cNvPr>
              <p:cNvSpPr/>
              <p:nvPr/>
            </p:nvSpPr>
            <p:spPr>
              <a:xfrm>
                <a:off x="8392976" y="5131366"/>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Freeform: Shape 59" descr="Arrow Right outline">
                <a:extLst>
                  <a:ext uri="{FF2B5EF4-FFF2-40B4-BE49-F238E27FC236}">
                    <a16:creationId xmlns:a16="http://schemas.microsoft.com/office/drawing/2014/main" id="{279E5189-37F7-9BB3-2FC8-6CB73C095384}"/>
                  </a:ext>
                </a:extLst>
              </p:cNvPr>
              <p:cNvSpPr/>
              <p:nvPr/>
            </p:nvSpPr>
            <p:spPr>
              <a:xfrm>
                <a:off x="8405628" y="4723357"/>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Freeform: Shape 58" descr="Arrow Right outline">
                <a:extLst>
                  <a:ext uri="{FF2B5EF4-FFF2-40B4-BE49-F238E27FC236}">
                    <a16:creationId xmlns:a16="http://schemas.microsoft.com/office/drawing/2014/main" id="{BE8C15F0-DBA3-4676-B287-3582D8E445B4}"/>
                  </a:ext>
                </a:extLst>
              </p:cNvPr>
              <p:cNvSpPr/>
              <p:nvPr/>
            </p:nvSpPr>
            <p:spPr>
              <a:xfrm>
                <a:off x="8405628" y="4315138"/>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Freeform: Shape 57" descr="Arrow Right outline">
                <a:extLst>
                  <a:ext uri="{FF2B5EF4-FFF2-40B4-BE49-F238E27FC236}">
                    <a16:creationId xmlns:a16="http://schemas.microsoft.com/office/drawing/2014/main" id="{64E4FC52-794C-E41C-84D9-ED563B36D172}"/>
                  </a:ext>
                </a:extLst>
              </p:cNvPr>
              <p:cNvSpPr/>
              <p:nvPr/>
            </p:nvSpPr>
            <p:spPr>
              <a:xfrm>
                <a:off x="8468188" y="3907407"/>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Freeform: Shape 56" descr="Arrow Right outline">
                <a:extLst>
                  <a:ext uri="{FF2B5EF4-FFF2-40B4-BE49-F238E27FC236}">
                    <a16:creationId xmlns:a16="http://schemas.microsoft.com/office/drawing/2014/main" id="{FFBB051A-70E6-9487-E2C1-47E8ACE8A089}"/>
                  </a:ext>
                </a:extLst>
              </p:cNvPr>
              <p:cNvSpPr/>
              <p:nvPr/>
            </p:nvSpPr>
            <p:spPr>
              <a:xfrm>
                <a:off x="8618854" y="3497228"/>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Freeform: Shape 55" descr="Arrow Right outline">
                <a:extLst>
                  <a:ext uri="{FF2B5EF4-FFF2-40B4-BE49-F238E27FC236}">
                    <a16:creationId xmlns:a16="http://schemas.microsoft.com/office/drawing/2014/main" id="{2D9D6A4C-7AC1-1E00-C9B6-8E421F3E0763}"/>
                  </a:ext>
                </a:extLst>
              </p:cNvPr>
              <p:cNvSpPr/>
              <p:nvPr/>
            </p:nvSpPr>
            <p:spPr>
              <a:xfrm>
                <a:off x="8780779" y="3090507"/>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Freeform: Shape 54" descr="Arrow Right outline">
                <a:extLst>
                  <a:ext uri="{FF2B5EF4-FFF2-40B4-BE49-F238E27FC236}">
                    <a16:creationId xmlns:a16="http://schemas.microsoft.com/office/drawing/2014/main" id="{19C204ED-E832-8666-583E-495D2100E160}"/>
                  </a:ext>
                </a:extLst>
              </p:cNvPr>
              <p:cNvSpPr/>
              <p:nvPr/>
            </p:nvSpPr>
            <p:spPr>
              <a:xfrm>
                <a:off x="8825072" y="2678776"/>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Freeform: Shape 53" descr="Arrow Right outline">
                <a:extLst>
                  <a:ext uri="{FF2B5EF4-FFF2-40B4-BE49-F238E27FC236}">
                    <a16:creationId xmlns:a16="http://schemas.microsoft.com/office/drawing/2014/main" id="{25DCA13A-3460-C38C-B115-1BCA79AEEDCB}"/>
                  </a:ext>
                </a:extLst>
              </p:cNvPr>
              <p:cNvSpPr/>
              <p:nvPr/>
            </p:nvSpPr>
            <p:spPr>
              <a:xfrm>
                <a:off x="8841739" y="2263932"/>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Freeform: Shape 52" descr="Arrow Right outline">
                <a:extLst>
                  <a:ext uri="{FF2B5EF4-FFF2-40B4-BE49-F238E27FC236}">
                    <a16:creationId xmlns:a16="http://schemas.microsoft.com/office/drawing/2014/main" id="{56159789-6387-7753-ABE3-2837BF4A6DA6}"/>
                  </a:ext>
                </a:extLst>
              </p:cNvPr>
              <p:cNvSpPr/>
              <p:nvPr/>
            </p:nvSpPr>
            <p:spPr>
              <a:xfrm>
                <a:off x="9394190" y="1867819"/>
                <a:ext cx="97252" cy="98274"/>
              </a:xfrm>
              <a:custGeom>
                <a:avLst/>
                <a:gdLst>
                  <a:gd name="connsiteX0" fmla="*/ 59515 w 112657"/>
                  <a:gd name="connsiteY0" fmla="*/ 704 h 80217"/>
                  <a:gd name="connsiteX1" fmla="*/ 111640 w 112657"/>
                  <a:gd name="connsiteY1" fmla="*/ 38305 h 80217"/>
                  <a:gd name="connsiteX2" fmla="*/ 111640 w 112657"/>
                  <a:gd name="connsiteY2" fmla="*/ 41850 h 80217"/>
                  <a:gd name="connsiteX3" fmla="*/ 59515 w 112657"/>
                  <a:gd name="connsiteY3" fmla="*/ 79452 h 80217"/>
                  <a:gd name="connsiteX4" fmla="*/ 59430 w 112657"/>
                  <a:gd name="connsiteY4" fmla="*/ 79514 h 80217"/>
                  <a:gd name="connsiteX5" fmla="*/ 54516 w 112657"/>
                  <a:gd name="connsiteY5" fmla="*/ 79452 h 80217"/>
                  <a:gd name="connsiteX6" fmla="*/ 54601 w 112657"/>
                  <a:gd name="connsiteY6" fmla="*/ 75907 h 80217"/>
                  <a:gd name="connsiteX7" fmla="*/ 100735 w 112657"/>
                  <a:gd name="connsiteY7" fmla="*/ 42627 h 80217"/>
                  <a:gd name="connsiteX8" fmla="*/ 100745 w 112657"/>
                  <a:gd name="connsiteY8" fmla="*/ 42610 h 80217"/>
                  <a:gd name="connsiteX9" fmla="*/ 100711 w 112657"/>
                  <a:gd name="connsiteY9" fmla="*/ 42585 h 80217"/>
                  <a:gd name="connsiteX10" fmla="*/ 0 w 112657"/>
                  <a:gd name="connsiteY10" fmla="*/ 42585 h 80217"/>
                  <a:gd name="connsiteX11" fmla="*/ 0 w 112657"/>
                  <a:gd name="connsiteY11" fmla="*/ 37571 h 80217"/>
                  <a:gd name="connsiteX12" fmla="*/ 100711 w 112657"/>
                  <a:gd name="connsiteY12" fmla="*/ 37571 h 80217"/>
                  <a:gd name="connsiteX13" fmla="*/ 100735 w 112657"/>
                  <a:gd name="connsiteY13" fmla="*/ 37564 h 80217"/>
                  <a:gd name="connsiteX14" fmla="*/ 100735 w 112657"/>
                  <a:gd name="connsiteY14" fmla="*/ 37528 h 80217"/>
                  <a:gd name="connsiteX15" fmla="*/ 54601 w 112657"/>
                  <a:gd name="connsiteY15" fmla="*/ 4248 h 80217"/>
                  <a:gd name="connsiteX16" fmla="*/ 54601 w 112657"/>
                  <a:gd name="connsiteY16" fmla="*/ 765 h 80217"/>
                  <a:gd name="connsiteX17" fmla="*/ 59515 w 112657"/>
                  <a:gd name="connsiteY17" fmla="*/ 704 h 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657" h="80217">
                    <a:moveTo>
                      <a:pt x="59515" y="704"/>
                    </a:moveTo>
                    <a:lnTo>
                      <a:pt x="111640" y="38305"/>
                    </a:lnTo>
                    <a:cubicBezTo>
                      <a:pt x="112996" y="39284"/>
                      <a:pt x="112996" y="40871"/>
                      <a:pt x="111640" y="41850"/>
                    </a:cubicBezTo>
                    <a:lnTo>
                      <a:pt x="59515" y="79452"/>
                    </a:lnTo>
                    <a:cubicBezTo>
                      <a:pt x="59488" y="79473"/>
                      <a:pt x="59459" y="79493"/>
                      <a:pt x="59430" y="79514"/>
                    </a:cubicBezTo>
                    <a:cubicBezTo>
                      <a:pt x="58050" y="80475"/>
                      <a:pt x="55849" y="80448"/>
                      <a:pt x="54516" y="79452"/>
                    </a:cubicBezTo>
                    <a:cubicBezTo>
                      <a:pt x="53182" y="78456"/>
                      <a:pt x="53221" y="76869"/>
                      <a:pt x="54601" y="75907"/>
                    </a:cubicBezTo>
                    <a:lnTo>
                      <a:pt x="100735" y="42627"/>
                    </a:lnTo>
                    <a:cubicBezTo>
                      <a:pt x="100741" y="42623"/>
                      <a:pt x="100745" y="42616"/>
                      <a:pt x="100745" y="42610"/>
                    </a:cubicBezTo>
                    <a:cubicBezTo>
                      <a:pt x="100745" y="42596"/>
                      <a:pt x="100730" y="42585"/>
                      <a:pt x="100711" y="42585"/>
                    </a:cubicBezTo>
                    <a:lnTo>
                      <a:pt x="0" y="42585"/>
                    </a:lnTo>
                    <a:lnTo>
                      <a:pt x="0" y="37571"/>
                    </a:lnTo>
                    <a:lnTo>
                      <a:pt x="100711" y="37571"/>
                    </a:lnTo>
                    <a:cubicBezTo>
                      <a:pt x="100719" y="37571"/>
                      <a:pt x="100728" y="37569"/>
                      <a:pt x="100735" y="37564"/>
                    </a:cubicBezTo>
                    <a:cubicBezTo>
                      <a:pt x="100748" y="37555"/>
                      <a:pt x="100748" y="37538"/>
                      <a:pt x="100735" y="37528"/>
                    </a:cubicBezTo>
                    <a:lnTo>
                      <a:pt x="54601" y="4248"/>
                    </a:lnTo>
                    <a:cubicBezTo>
                      <a:pt x="53300" y="3277"/>
                      <a:pt x="53300" y="1737"/>
                      <a:pt x="54601" y="765"/>
                    </a:cubicBezTo>
                    <a:cubicBezTo>
                      <a:pt x="55935" y="-231"/>
                      <a:pt x="58135" y="-258"/>
                      <a:pt x="59515" y="704"/>
                    </a:cubicBezTo>
                    <a:close/>
                  </a:path>
                </a:pathLst>
              </a:custGeom>
              <a:solidFill>
                <a:srgbClr val="000000"/>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object 3">
                <a:extLst>
                  <a:ext uri="{FF2B5EF4-FFF2-40B4-BE49-F238E27FC236}">
                    <a16:creationId xmlns:a16="http://schemas.microsoft.com/office/drawing/2014/main" id="{F45CBA96-5321-4202-DB4D-DDF6B38E654E}"/>
                  </a:ext>
                </a:extLst>
              </p:cNvPr>
              <p:cNvSpPr/>
              <p:nvPr/>
            </p:nvSpPr>
            <p:spPr>
              <a:xfrm>
                <a:off x="6425945" y="5093500"/>
                <a:ext cx="228880" cy="182880"/>
              </a:xfrm>
              <a:custGeom>
                <a:avLst/>
                <a:gdLst/>
                <a:ahLst/>
                <a:cxnLst/>
                <a:rect l="l" t="t" r="r" b="b"/>
                <a:pathLst>
                  <a:path w="390525" h="162560">
                    <a:moveTo>
                      <a:pt x="390271" y="0"/>
                    </a:moveTo>
                    <a:lnTo>
                      <a:pt x="195072" y="0"/>
                    </a:lnTo>
                    <a:lnTo>
                      <a:pt x="0" y="0"/>
                    </a:lnTo>
                    <a:lnTo>
                      <a:pt x="0" y="162051"/>
                    </a:lnTo>
                    <a:lnTo>
                      <a:pt x="390271" y="162051"/>
                    </a:lnTo>
                    <a:lnTo>
                      <a:pt x="39027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object 4">
                <a:extLst>
                  <a:ext uri="{FF2B5EF4-FFF2-40B4-BE49-F238E27FC236}">
                    <a16:creationId xmlns:a16="http://schemas.microsoft.com/office/drawing/2014/main" id="{BC698A8F-BAE5-D680-A63C-B0C8B915ECF9}"/>
                  </a:ext>
                </a:extLst>
              </p:cNvPr>
              <p:cNvSpPr/>
              <p:nvPr/>
            </p:nvSpPr>
            <p:spPr>
              <a:xfrm>
                <a:off x="6654676" y="5093500"/>
                <a:ext cx="1723115" cy="182880"/>
              </a:xfrm>
              <a:custGeom>
                <a:avLst/>
                <a:gdLst/>
                <a:ahLst/>
                <a:cxnLst/>
                <a:rect l="l" t="t" r="r" b="b"/>
                <a:pathLst>
                  <a:path w="2940050" h="162560">
                    <a:moveTo>
                      <a:pt x="2939796" y="0"/>
                    </a:moveTo>
                    <a:lnTo>
                      <a:pt x="1834134" y="0"/>
                    </a:lnTo>
                    <a:lnTo>
                      <a:pt x="1469898" y="0"/>
                    </a:lnTo>
                    <a:lnTo>
                      <a:pt x="728472" y="0"/>
                    </a:lnTo>
                    <a:lnTo>
                      <a:pt x="0" y="0"/>
                    </a:lnTo>
                    <a:lnTo>
                      <a:pt x="0" y="162052"/>
                    </a:lnTo>
                    <a:lnTo>
                      <a:pt x="728472" y="162052"/>
                    </a:lnTo>
                    <a:lnTo>
                      <a:pt x="2939796" y="162052"/>
                    </a:lnTo>
                    <a:lnTo>
                      <a:pt x="2939796"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object 5">
                <a:extLst>
                  <a:ext uri="{FF2B5EF4-FFF2-40B4-BE49-F238E27FC236}">
                    <a16:creationId xmlns:a16="http://schemas.microsoft.com/office/drawing/2014/main" id="{7223E53C-7800-B678-31CF-8EE929F96EF8}"/>
                  </a:ext>
                </a:extLst>
              </p:cNvPr>
              <p:cNvSpPr/>
              <p:nvPr/>
            </p:nvSpPr>
            <p:spPr>
              <a:xfrm>
                <a:off x="7508567" y="5093500"/>
                <a:ext cx="869373" cy="182880"/>
              </a:xfrm>
              <a:custGeom>
                <a:avLst/>
                <a:gdLst/>
                <a:ahLst/>
                <a:cxnLst/>
                <a:rect l="l" t="t" r="r" b="b"/>
                <a:pathLst>
                  <a:path w="1483360" h="162560">
                    <a:moveTo>
                      <a:pt x="1482852" y="0"/>
                    </a:moveTo>
                    <a:lnTo>
                      <a:pt x="741426" y="0"/>
                    </a:lnTo>
                    <a:lnTo>
                      <a:pt x="0" y="0"/>
                    </a:lnTo>
                    <a:lnTo>
                      <a:pt x="0" y="162051"/>
                    </a:lnTo>
                    <a:lnTo>
                      <a:pt x="1482852" y="162051"/>
                    </a:lnTo>
                    <a:lnTo>
                      <a:pt x="1482852"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object 6">
                <a:extLst>
                  <a:ext uri="{FF2B5EF4-FFF2-40B4-BE49-F238E27FC236}">
                    <a16:creationId xmlns:a16="http://schemas.microsoft.com/office/drawing/2014/main" id="{99CDD8E3-3FDC-1D05-8A88-AE1A1039B7D3}"/>
                  </a:ext>
                </a:extLst>
              </p:cNvPr>
              <p:cNvSpPr/>
              <p:nvPr/>
            </p:nvSpPr>
            <p:spPr>
              <a:xfrm>
                <a:off x="7935513" y="5093500"/>
                <a:ext cx="442130" cy="182880"/>
              </a:xfrm>
              <a:custGeom>
                <a:avLst/>
                <a:gdLst/>
                <a:ahLst/>
                <a:cxnLst/>
                <a:rect l="l" t="t" r="r" b="b"/>
                <a:pathLst>
                  <a:path w="754379" h="162560">
                    <a:moveTo>
                      <a:pt x="754379" y="0"/>
                    </a:moveTo>
                    <a:lnTo>
                      <a:pt x="377189" y="0"/>
                    </a:lnTo>
                    <a:lnTo>
                      <a:pt x="0" y="0"/>
                    </a:lnTo>
                    <a:lnTo>
                      <a:pt x="0" y="162051"/>
                    </a:lnTo>
                    <a:lnTo>
                      <a:pt x="754379" y="162051"/>
                    </a:lnTo>
                    <a:lnTo>
                      <a:pt x="754379"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object 9">
                <a:extLst>
                  <a:ext uri="{FF2B5EF4-FFF2-40B4-BE49-F238E27FC236}">
                    <a16:creationId xmlns:a16="http://schemas.microsoft.com/office/drawing/2014/main" id="{B53BFE07-41BE-53C2-C5DB-278A3963059B}"/>
                  </a:ext>
                </a:extLst>
              </p:cNvPr>
              <p:cNvSpPr/>
              <p:nvPr/>
            </p:nvSpPr>
            <p:spPr>
              <a:xfrm>
                <a:off x="6425945" y="4277575"/>
                <a:ext cx="289915" cy="182880"/>
              </a:xfrm>
              <a:custGeom>
                <a:avLst/>
                <a:gdLst/>
                <a:ahLst/>
                <a:cxnLst/>
                <a:rect l="l" t="t" r="r" b="b"/>
                <a:pathLst>
                  <a:path w="494664" h="162560">
                    <a:moveTo>
                      <a:pt x="494284" y="0"/>
                    </a:moveTo>
                    <a:lnTo>
                      <a:pt x="247142" y="0"/>
                    </a:lnTo>
                    <a:lnTo>
                      <a:pt x="0" y="0"/>
                    </a:lnTo>
                    <a:lnTo>
                      <a:pt x="0" y="162179"/>
                    </a:lnTo>
                    <a:lnTo>
                      <a:pt x="494284" y="162179"/>
                    </a:lnTo>
                    <a:lnTo>
                      <a:pt x="494284"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object 11">
                <a:extLst>
                  <a:ext uri="{FF2B5EF4-FFF2-40B4-BE49-F238E27FC236}">
                    <a16:creationId xmlns:a16="http://schemas.microsoft.com/office/drawing/2014/main" id="{2F15F4BB-3131-1288-6BA9-73AEF2A85E47}"/>
                  </a:ext>
                </a:extLst>
              </p:cNvPr>
              <p:cNvSpPr/>
              <p:nvPr/>
            </p:nvSpPr>
            <p:spPr>
              <a:xfrm>
                <a:off x="6715637" y="4277575"/>
                <a:ext cx="1677340" cy="182880"/>
              </a:xfrm>
              <a:custGeom>
                <a:avLst/>
                <a:gdLst/>
                <a:ahLst/>
                <a:cxnLst/>
                <a:rect l="l" t="t" r="r" b="b"/>
                <a:pathLst>
                  <a:path w="2861945" h="162560">
                    <a:moveTo>
                      <a:pt x="2861817" y="0"/>
                    </a:moveTo>
                    <a:lnTo>
                      <a:pt x="1430908" y="0"/>
                    </a:lnTo>
                    <a:lnTo>
                      <a:pt x="0" y="0"/>
                    </a:lnTo>
                    <a:lnTo>
                      <a:pt x="0" y="162179"/>
                    </a:lnTo>
                    <a:lnTo>
                      <a:pt x="2861817" y="162179"/>
                    </a:lnTo>
                    <a:lnTo>
                      <a:pt x="2861817"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object 13">
                <a:extLst>
                  <a:ext uri="{FF2B5EF4-FFF2-40B4-BE49-F238E27FC236}">
                    <a16:creationId xmlns:a16="http://schemas.microsoft.com/office/drawing/2014/main" id="{D945DC49-EAE1-C547-B679-268EF070D6FD}"/>
                  </a:ext>
                </a:extLst>
              </p:cNvPr>
              <p:cNvSpPr/>
              <p:nvPr/>
            </p:nvSpPr>
            <p:spPr>
              <a:xfrm>
                <a:off x="7127323" y="4277575"/>
                <a:ext cx="1265727" cy="182880"/>
              </a:xfrm>
              <a:custGeom>
                <a:avLst/>
                <a:gdLst/>
                <a:ahLst/>
                <a:cxnLst/>
                <a:rect l="l" t="t" r="r" b="b"/>
                <a:pathLst>
                  <a:path w="2159635" h="162560">
                    <a:moveTo>
                      <a:pt x="2159381" y="0"/>
                    </a:moveTo>
                    <a:lnTo>
                      <a:pt x="1079754" y="0"/>
                    </a:lnTo>
                    <a:lnTo>
                      <a:pt x="0" y="0"/>
                    </a:lnTo>
                    <a:lnTo>
                      <a:pt x="0" y="162179"/>
                    </a:lnTo>
                    <a:lnTo>
                      <a:pt x="2159381" y="162179"/>
                    </a:lnTo>
                    <a:lnTo>
                      <a:pt x="2159381"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object 15">
                <a:extLst>
                  <a:ext uri="{FF2B5EF4-FFF2-40B4-BE49-F238E27FC236}">
                    <a16:creationId xmlns:a16="http://schemas.microsoft.com/office/drawing/2014/main" id="{BC1B686B-3446-ED43-7A8C-616E65347578}"/>
                  </a:ext>
                </a:extLst>
              </p:cNvPr>
              <p:cNvSpPr/>
              <p:nvPr/>
            </p:nvSpPr>
            <p:spPr>
              <a:xfrm>
                <a:off x="7554269" y="4277575"/>
                <a:ext cx="838856" cy="182880"/>
              </a:xfrm>
              <a:custGeom>
                <a:avLst/>
                <a:gdLst/>
                <a:ahLst/>
                <a:cxnLst/>
                <a:rect l="l" t="t" r="r" b="b"/>
                <a:pathLst>
                  <a:path w="1431289" h="162560">
                    <a:moveTo>
                      <a:pt x="1430909" y="0"/>
                    </a:moveTo>
                    <a:lnTo>
                      <a:pt x="1079754" y="0"/>
                    </a:lnTo>
                    <a:lnTo>
                      <a:pt x="728472" y="0"/>
                    </a:lnTo>
                    <a:lnTo>
                      <a:pt x="715518" y="0"/>
                    </a:lnTo>
                    <a:lnTo>
                      <a:pt x="0" y="0"/>
                    </a:lnTo>
                    <a:lnTo>
                      <a:pt x="0" y="162179"/>
                    </a:lnTo>
                    <a:lnTo>
                      <a:pt x="728472" y="162179"/>
                    </a:lnTo>
                    <a:lnTo>
                      <a:pt x="1430909" y="162179"/>
                    </a:lnTo>
                    <a:lnTo>
                      <a:pt x="1430909"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object 8">
                <a:extLst>
                  <a:ext uri="{FF2B5EF4-FFF2-40B4-BE49-F238E27FC236}">
                    <a16:creationId xmlns:a16="http://schemas.microsoft.com/office/drawing/2014/main" id="{44E60C08-232B-B368-C9C5-E39EDDF3F997}"/>
                  </a:ext>
                </a:extLst>
              </p:cNvPr>
              <p:cNvSpPr/>
              <p:nvPr/>
            </p:nvSpPr>
            <p:spPr>
              <a:xfrm>
                <a:off x="6425945" y="4685491"/>
                <a:ext cx="259398" cy="182880"/>
              </a:xfrm>
              <a:custGeom>
                <a:avLst/>
                <a:gdLst/>
                <a:ahLst/>
                <a:cxnLst/>
                <a:rect l="l" t="t" r="r" b="b"/>
                <a:pathLst>
                  <a:path w="442594" h="162560">
                    <a:moveTo>
                      <a:pt x="442341" y="0"/>
                    </a:moveTo>
                    <a:lnTo>
                      <a:pt x="221106" y="0"/>
                    </a:lnTo>
                    <a:lnTo>
                      <a:pt x="0" y="0"/>
                    </a:lnTo>
                    <a:lnTo>
                      <a:pt x="0" y="162179"/>
                    </a:lnTo>
                    <a:lnTo>
                      <a:pt x="442341" y="162179"/>
                    </a:lnTo>
                    <a:lnTo>
                      <a:pt x="44234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object 10">
                <a:extLst>
                  <a:ext uri="{FF2B5EF4-FFF2-40B4-BE49-F238E27FC236}">
                    <a16:creationId xmlns:a16="http://schemas.microsoft.com/office/drawing/2014/main" id="{F48BC9D1-C84E-4262-03B6-EFEE7C80002F}"/>
                  </a:ext>
                </a:extLst>
              </p:cNvPr>
              <p:cNvSpPr/>
              <p:nvPr/>
            </p:nvSpPr>
            <p:spPr>
              <a:xfrm>
                <a:off x="6685194" y="4685491"/>
                <a:ext cx="1707857" cy="182880"/>
              </a:xfrm>
              <a:custGeom>
                <a:avLst/>
                <a:gdLst/>
                <a:ahLst/>
                <a:cxnLst/>
                <a:rect l="l" t="t" r="r" b="b"/>
                <a:pathLst>
                  <a:path w="2914015" h="162560">
                    <a:moveTo>
                      <a:pt x="2913761" y="0"/>
                    </a:moveTo>
                    <a:lnTo>
                      <a:pt x="1456817" y="0"/>
                    </a:lnTo>
                    <a:lnTo>
                      <a:pt x="0" y="0"/>
                    </a:lnTo>
                    <a:lnTo>
                      <a:pt x="0" y="162179"/>
                    </a:lnTo>
                    <a:lnTo>
                      <a:pt x="2913761" y="162179"/>
                    </a:lnTo>
                    <a:lnTo>
                      <a:pt x="2913761" y="0"/>
                    </a:lnTo>
                    <a:close/>
                  </a:path>
                </a:pathLst>
              </a:custGeom>
              <a:solidFill>
                <a:srgbClr val="A6A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object 12">
                <a:extLst>
                  <a:ext uri="{FF2B5EF4-FFF2-40B4-BE49-F238E27FC236}">
                    <a16:creationId xmlns:a16="http://schemas.microsoft.com/office/drawing/2014/main" id="{C32913C7-2835-A771-FDF8-D7BD09BB7D9B}"/>
                  </a:ext>
                </a:extLst>
              </p:cNvPr>
              <p:cNvSpPr/>
              <p:nvPr/>
            </p:nvSpPr>
            <p:spPr>
              <a:xfrm>
                <a:off x="7112064" y="4685491"/>
                <a:ext cx="1280986" cy="182880"/>
              </a:xfrm>
              <a:custGeom>
                <a:avLst/>
                <a:gdLst/>
                <a:ahLst/>
                <a:cxnLst/>
                <a:rect l="l" t="t" r="r" b="b"/>
                <a:pathLst>
                  <a:path w="2185670" h="162560">
                    <a:moveTo>
                      <a:pt x="2185416" y="0"/>
                    </a:moveTo>
                    <a:lnTo>
                      <a:pt x="1092708" y="0"/>
                    </a:lnTo>
                    <a:lnTo>
                      <a:pt x="0" y="0"/>
                    </a:lnTo>
                    <a:lnTo>
                      <a:pt x="0" y="162179"/>
                    </a:lnTo>
                    <a:lnTo>
                      <a:pt x="2185416" y="162179"/>
                    </a:lnTo>
                    <a:lnTo>
                      <a:pt x="2185416"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object 14">
                <a:extLst>
                  <a:ext uri="{FF2B5EF4-FFF2-40B4-BE49-F238E27FC236}">
                    <a16:creationId xmlns:a16="http://schemas.microsoft.com/office/drawing/2014/main" id="{644362E0-A4B9-D81A-A5AA-EEF5F493C1F5}"/>
                  </a:ext>
                </a:extLst>
              </p:cNvPr>
              <p:cNvSpPr/>
              <p:nvPr/>
            </p:nvSpPr>
            <p:spPr>
              <a:xfrm>
                <a:off x="7539011" y="4685491"/>
                <a:ext cx="854115" cy="182880"/>
              </a:xfrm>
              <a:custGeom>
                <a:avLst/>
                <a:gdLst/>
                <a:ahLst/>
                <a:cxnLst/>
                <a:rect l="l" t="t" r="r" b="b"/>
                <a:pathLst>
                  <a:path w="1457325" h="162560">
                    <a:moveTo>
                      <a:pt x="1456943" y="0"/>
                    </a:moveTo>
                    <a:lnTo>
                      <a:pt x="728471" y="0"/>
                    </a:lnTo>
                    <a:lnTo>
                      <a:pt x="0" y="0"/>
                    </a:lnTo>
                    <a:lnTo>
                      <a:pt x="0" y="162179"/>
                    </a:lnTo>
                    <a:lnTo>
                      <a:pt x="1456943" y="162179"/>
                    </a:lnTo>
                    <a:lnTo>
                      <a:pt x="1456943"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object 16">
                <a:extLst>
                  <a:ext uri="{FF2B5EF4-FFF2-40B4-BE49-F238E27FC236}">
                    <a16:creationId xmlns:a16="http://schemas.microsoft.com/office/drawing/2014/main" id="{0D001402-BF16-0C3C-9F22-1F04E022F2AC}"/>
                  </a:ext>
                </a:extLst>
              </p:cNvPr>
              <p:cNvSpPr/>
              <p:nvPr/>
            </p:nvSpPr>
            <p:spPr>
              <a:xfrm>
                <a:off x="7981215" y="4685491"/>
                <a:ext cx="411985" cy="182880"/>
              </a:xfrm>
              <a:custGeom>
                <a:avLst/>
                <a:gdLst/>
                <a:ahLst/>
                <a:cxnLst/>
                <a:rect l="l" t="t" r="r" b="b"/>
                <a:pathLst>
                  <a:path w="702945" h="162560">
                    <a:moveTo>
                      <a:pt x="702437" y="0"/>
                    </a:moveTo>
                    <a:lnTo>
                      <a:pt x="351282" y="0"/>
                    </a:lnTo>
                    <a:lnTo>
                      <a:pt x="0" y="0"/>
                    </a:lnTo>
                    <a:lnTo>
                      <a:pt x="0" y="162179"/>
                    </a:lnTo>
                    <a:lnTo>
                      <a:pt x="702437" y="162179"/>
                    </a:lnTo>
                    <a:lnTo>
                      <a:pt x="702437"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object 20">
                <a:extLst>
                  <a:ext uri="{FF2B5EF4-FFF2-40B4-BE49-F238E27FC236}">
                    <a16:creationId xmlns:a16="http://schemas.microsoft.com/office/drawing/2014/main" id="{6704532B-91DA-9882-1904-1D93B912D89B}"/>
                  </a:ext>
                </a:extLst>
              </p:cNvPr>
              <p:cNvSpPr/>
              <p:nvPr/>
            </p:nvSpPr>
            <p:spPr>
              <a:xfrm>
                <a:off x="6425945" y="3869662"/>
                <a:ext cx="274656" cy="182880"/>
              </a:xfrm>
              <a:custGeom>
                <a:avLst/>
                <a:gdLst/>
                <a:ahLst/>
                <a:cxnLst/>
                <a:rect l="l" t="t" r="r" b="b"/>
                <a:pathLst>
                  <a:path w="468630" h="162560">
                    <a:moveTo>
                      <a:pt x="468249" y="0"/>
                    </a:moveTo>
                    <a:lnTo>
                      <a:pt x="234187" y="0"/>
                    </a:lnTo>
                    <a:lnTo>
                      <a:pt x="0" y="0"/>
                    </a:lnTo>
                    <a:lnTo>
                      <a:pt x="0" y="162178"/>
                    </a:lnTo>
                    <a:lnTo>
                      <a:pt x="468249" y="162178"/>
                    </a:lnTo>
                    <a:lnTo>
                      <a:pt x="468249"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object 21">
                <a:extLst>
                  <a:ext uri="{FF2B5EF4-FFF2-40B4-BE49-F238E27FC236}">
                    <a16:creationId xmlns:a16="http://schemas.microsoft.com/office/drawing/2014/main" id="{81079826-9787-C793-E449-D6D5DE518442}"/>
                  </a:ext>
                </a:extLst>
              </p:cNvPr>
              <p:cNvSpPr/>
              <p:nvPr/>
            </p:nvSpPr>
            <p:spPr>
              <a:xfrm>
                <a:off x="6700378" y="3869662"/>
                <a:ext cx="1753633" cy="182880"/>
              </a:xfrm>
              <a:custGeom>
                <a:avLst/>
                <a:gdLst/>
                <a:ahLst/>
                <a:cxnLst/>
                <a:rect l="l" t="t" r="r" b="b"/>
                <a:pathLst>
                  <a:path w="2992120" h="162560">
                    <a:moveTo>
                      <a:pt x="2991993" y="0"/>
                    </a:moveTo>
                    <a:lnTo>
                      <a:pt x="1834261" y="0"/>
                    </a:lnTo>
                    <a:lnTo>
                      <a:pt x="1495933" y="0"/>
                    </a:lnTo>
                    <a:lnTo>
                      <a:pt x="676529" y="0"/>
                    </a:lnTo>
                    <a:lnTo>
                      <a:pt x="0" y="0"/>
                    </a:lnTo>
                    <a:lnTo>
                      <a:pt x="0" y="162179"/>
                    </a:lnTo>
                    <a:lnTo>
                      <a:pt x="676529" y="162179"/>
                    </a:lnTo>
                    <a:lnTo>
                      <a:pt x="2991993" y="162179"/>
                    </a:lnTo>
                    <a:lnTo>
                      <a:pt x="2991993" y="0"/>
                    </a:lnTo>
                    <a:close/>
                  </a:path>
                </a:pathLst>
              </a:custGeom>
              <a:solidFill>
                <a:srgbClr val="A6A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object 22">
                <a:extLst>
                  <a:ext uri="{FF2B5EF4-FFF2-40B4-BE49-F238E27FC236}">
                    <a16:creationId xmlns:a16="http://schemas.microsoft.com/office/drawing/2014/main" id="{8D6EA512-FF87-B069-D7A2-1AD96BA07111}"/>
                  </a:ext>
                </a:extLst>
              </p:cNvPr>
              <p:cNvSpPr/>
              <p:nvPr/>
            </p:nvSpPr>
            <p:spPr>
              <a:xfrm>
                <a:off x="7600046" y="3869662"/>
                <a:ext cx="854115" cy="182880"/>
              </a:xfrm>
              <a:custGeom>
                <a:avLst/>
                <a:gdLst/>
                <a:ahLst/>
                <a:cxnLst/>
                <a:rect l="l" t="t" r="r" b="b"/>
                <a:pathLst>
                  <a:path w="1457325" h="162560">
                    <a:moveTo>
                      <a:pt x="1456943" y="0"/>
                    </a:moveTo>
                    <a:lnTo>
                      <a:pt x="728472" y="0"/>
                    </a:lnTo>
                    <a:lnTo>
                      <a:pt x="0" y="0"/>
                    </a:lnTo>
                    <a:lnTo>
                      <a:pt x="0" y="162178"/>
                    </a:lnTo>
                    <a:lnTo>
                      <a:pt x="1456943" y="162178"/>
                    </a:lnTo>
                    <a:lnTo>
                      <a:pt x="1456943"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object 23">
                <a:extLst>
                  <a:ext uri="{FF2B5EF4-FFF2-40B4-BE49-F238E27FC236}">
                    <a16:creationId xmlns:a16="http://schemas.microsoft.com/office/drawing/2014/main" id="{46383E1D-1184-BD0D-F656-0191F0D3A896}"/>
                  </a:ext>
                </a:extLst>
              </p:cNvPr>
              <p:cNvSpPr/>
              <p:nvPr/>
            </p:nvSpPr>
            <p:spPr>
              <a:xfrm>
                <a:off x="8026991" y="3869662"/>
                <a:ext cx="427243" cy="182880"/>
              </a:xfrm>
              <a:custGeom>
                <a:avLst/>
                <a:gdLst/>
                <a:ahLst/>
                <a:cxnLst/>
                <a:rect l="l" t="t" r="r" b="b"/>
                <a:pathLst>
                  <a:path w="728979" h="162560">
                    <a:moveTo>
                      <a:pt x="728471" y="0"/>
                    </a:moveTo>
                    <a:lnTo>
                      <a:pt x="364236" y="0"/>
                    </a:lnTo>
                    <a:lnTo>
                      <a:pt x="0" y="0"/>
                    </a:lnTo>
                    <a:lnTo>
                      <a:pt x="0" y="162178"/>
                    </a:lnTo>
                    <a:lnTo>
                      <a:pt x="728471" y="162178"/>
                    </a:lnTo>
                    <a:lnTo>
                      <a:pt x="728471"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object 26">
                <a:extLst>
                  <a:ext uri="{FF2B5EF4-FFF2-40B4-BE49-F238E27FC236}">
                    <a16:creationId xmlns:a16="http://schemas.microsoft.com/office/drawing/2014/main" id="{1FA1CD15-F616-7D5C-63ED-78EA535B9570}"/>
                  </a:ext>
                </a:extLst>
              </p:cNvPr>
              <p:cNvSpPr/>
              <p:nvPr/>
            </p:nvSpPr>
            <p:spPr>
              <a:xfrm>
                <a:off x="6425945" y="3461746"/>
                <a:ext cx="228880" cy="182880"/>
              </a:xfrm>
              <a:custGeom>
                <a:avLst/>
                <a:gdLst/>
                <a:ahLst/>
                <a:cxnLst/>
                <a:rect l="l" t="t" r="r" b="b"/>
                <a:pathLst>
                  <a:path w="390525" h="162560">
                    <a:moveTo>
                      <a:pt x="390271" y="0"/>
                    </a:moveTo>
                    <a:lnTo>
                      <a:pt x="195072" y="0"/>
                    </a:lnTo>
                    <a:lnTo>
                      <a:pt x="0" y="0"/>
                    </a:lnTo>
                    <a:lnTo>
                      <a:pt x="0" y="162051"/>
                    </a:lnTo>
                    <a:lnTo>
                      <a:pt x="390271" y="162051"/>
                    </a:lnTo>
                    <a:lnTo>
                      <a:pt x="39027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object 27">
                <a:extLst>
                  <a:ext uri="{FF2B5EF4-FFF2-40B4-BE49-F238E27FC236}">
                    <a16:creationId xmlns:a16="http://schemas.microsoft.com/office/drawing/2014/main" id="{11B7E19D-4E1E-CD3F-FF00-E0F84757CF0F}"/>
                  </a:ext>
                </a:extLst>
              </p:cNvPr>
              <p:cNvSpPr/>
              <p:nvPr/>
            </p:nvSpPr>
            <p:spPr>
              <a:xfrm>
                <a:off x="6654676" y="3461746"/>
                <a:ext cx="1951996" cy="182880"/>
              </a:xfrm>
              <a:custGeom>
                <a:avLst/>
                <a:gdLst/>
                <a:ahLst/>
                <a:cxnLst/>
                <a:rect l="l" t="t" r="r" b="b"/>
                <a:pathLst>
                  <a:path w="3330575" h="162560">
                    <a:moveTo>
                      <a:pt x="3330066" y="0"/>
                    </a:moveTo>
                    <a:lnTo>
                      <a:pt x="1664970" y="0"/>
                    </a:lnTo>
                    <a:lnTo>
                      <a:pt x="0" y="0"/>
                    </a:lnTo>
                    <a:lnTo>
                      <a:pt x="0" y="162051"/>
                    </a:lnTo>
                    <a:lnTo>
                      <a:pt x="3330066" y="162051"/>
                    </a:lnTo>
                    <a:lnTo>
                      <a:pt x="3330066" y="0"/>
                    </a:lnTo>
                    <a:close/>
                  </a:path>
                </a:pathLst>
              </a:custGeom>
              <a:solidFill>
                <a:srgbClr val="A6A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object 28">
                <a:extLst>
                  <a:ext uri="{FF2B5EF4-FFF2-40B4-BE49-F238E27FC236}">
                    <a16:creationId xmlns:a16="http://schemas.microsoft.com/office/drawing/2014/main" id="{02F28296-E990-40A2-9406-E6433C2C3CD0}"/>
                  </a:ext>
                </a:extLst>
              </p:cNvPr>
              <p:cNvSpPr/>
              <p:nvPr/>
            </p:nvSpPr>
            <p:spPr>
              <a:xfrm>
                <a:off x="7188358" y="3461746"/>
                <a:ext cx="1418314" cy="182880"/>
              </a:xfrm>
              <a:custGeom>
                <a:avLst/>
                <a:gdLst/>
                <a:ahLst/>
                <a:cxnLst/>
                <a:rect l="l" t="t" r="r" b="b"/>
                <a:pathLst>
                  <a:path w="2419985" h="162560">
                    <a:moveTo>
                      <a:pt x="2419477" y="0"/>
                    </a:moveTo>
                    <a:lnTo>
                      <a:pt x="2419477" y="0"/>
                    </a:lnTo>
                    <a:lnTo>
                      <a:pt x="0" y="0"/>
                    </a:lnTo>
                    <a:lnTo>
                      <a:pt x="0" y="162052"/>
                    </a:lnTo>
                    <a:lnTo>
                      <a:pt x="702437" y="162052"/>
                    </a:lnTo>
                    <a:lnTo>
                      <a:pt x="1456817" y="162052"/>
                    </a:lnTo>
                    <a:lnTo>
                      <a:pt x="2419477" y="162052"/>
                    </a:lnTo>
                    <a:lnTo>
                      <a:pt x="2419477"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object 31">
                <a:extLst>
                  <a:ext uri="{FF2B5EF4-FFF2-40B4-BE49-F238E27FC236}">
                    <a16:creationId xmlns:a16="http://schemas.microsoft.com/office/drawing/2014/main" id="{FC929EB8-71FF-EB92-05A4-89A2D85C0F59}"/>
                  </a:ext>
                </a:extLst>
              </p:cNvPr>
              <p:cNvSpPr/>
              <p:nvPr/>
            </p:nvSpPr>
            <p:spPr>
              <a:xfrm>
                <a:off x="6425945" y="3053737"/>
                <a:ext cx="228880" cy="182880"/>
              </a:xfrm>
              <a:custGeom>
                <a:avLst/>
                <a:gdLst/>
                <a:ahLst/>
                <a:cxnLst/>
                <a:rect l="l" t="t" r="r" b="b"/>
                <a:pathLst>
                  <a:path w="390525" h="162560">
                    <a:moveTo>
                      <a:pt x="390271" y="0"/>
                    </a:moveTo>
                    <a:lnTo>
                      <a:pt x="195072" y="0"/>
                    </a:lnTo>
                    <a:lnTo>
                      <a:pt x="0" y="0"/>
                    </a:lnTo>
                    <a:lnTo>
                      <a:pt x="0" y="162178"/>
                    </a:lnTo>
                    <a:lnTo>
                      <a:pt x="390271" y="162178"/>
                    </a:lnTo>
                    <a:lnTo>
                      <a:pt x="39027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object 32">
                <a:extLst>
                  <a:ext uri="{FF2B5EF4-FFF2-40B4-BE49-F238E27FC236}">
                    <a16:creationId xmlns:a16="http://schemas.microsoft.com/office/drawing/2014/main" id="{52D807DA-0B67-69C4-1095-761BF6FC336D}"/>
                  </a:ext>
                </a:extLst>
              </p:cNvPr>
              <p:cNvSpPr/>
              <p:nvPr/>
            </p:nvSpPr>
            <p:spPr>
              <a:xfrm>
                <a:off x="6654676" y="3053737"/>
                <a:ext cx="2119469" cy="182880"/>
              </a:xfrm>
              <a:custGeom>
                <a:avLst/>
                <a:gdLst/>
                <a:ahLst/>
                <a:cxnLst/>
                <a:rect l="l" t="t" r="r" b="b"/>
                <a:pathLst>
                  <a:path w="3616325" h="162560">
                    <a:moveTo>
                      <a:pt x="3616198" y="0"/>
                    </a:moveTo>
                    <a:lnTo>
                      <a:pt x="1808099" y="0"/>
                    </a:lnTo>
                    <a:lnTo>
                      <a:pt x="0" y="0"/>
                    </a:lnTo>
                    <a:lnTo>
                      <a:pt x="0" y="162178"/>
                    </a:lnTo>
                    <a:lnTo>
                      <a:pt x="3616198" y="162178"/>
                    </a:lnTo>
                    <a:lnTo>
                      <a:pt x="3616198"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object 33">
                <a:extLst>
                  <a:ext uri="{FF2B5EF4-FFF2-40B4-BE49-F238E27FC236}">
                    <a16:creationId xmlns:a16="http://schemas.microsoft.com/office/drawing/2014/main" id="{F24D1293-0518-FCC8-57B3-D9C59B34EEA4}"/>
                  </a:ext>
                </a:extLst>
              </p:cNvPr>
              <p:cNvSpPr/>
              <p:nvPr/>
            </p:nvSpPr>
            <p:spPr>
              <a:xfrm>
                <a:off x="7081621" y="3053737"/>
                <a:ext cx="1692598" cy="182880"/>
              </a:xfrm>
              <a:custGeom>
                <a:avLst/>
                <a:gdLst/>
                <a:ahLst/>
                <a:cxnLst/>
                <a:rect l="l" t="t" r="r" b="b"/>
                <a:pathLst>
                  <a:path w="2887979" h="162560">
                    <a:moveTo>
                      <a:pt x="2887726" y="0"/>
                    </a:moveTo>
                    <a:lnTo>
                      <a:pt x="1443863" y="0"/>
                    </a:lnTo>
                    <a:lnTo>
                      <a:pt x="0" y="0"/>
                    </a:lnTo>
                    <a:lnTo>
                      <a:pt x="0" y="162178"/>
                    </a:lnTo>
                    <a:lnTo>
                      <a:pt x="2887726" y="162178"/>
                    </a:lnTo>
                    <a:lnTo>
                      <a:pt x="2887726"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object 34">
                <a:extLst>
                  <a:ext uri="{FF2B5EF4-FFF2-40B4-BE49-F238E27FC236}">
                    <a16:creationId xmlns:a16="http://schemas.microsoft.com/office/drawing/2014/main" id="{B1C8F48A-EBEF-D6D4-0AE2-13D5654D8E31}"/>
                  </a:ext>
                </a:extLst>
              </p:cNvPr>
              <p:cNvSpPr/>
              <p:nvPr/>
            </p:nvSpPr>
            <p:spPr>
              <a:xfrm>
                <a:off x="7508567" y="3053737"/>
                <a:ext cx="1265727" cy="182880"/>
              </a:xfrm>
              <a:custGeom>
                <a:avLst/>
                <a:gdLst/>
                <a:ahLst/>
                <a:cxnLst/>
                <a:rect l="l" t="t" r="r" b="b"/>
                <a:pathLst>
                  <a:path w="2159635" h="162560">
                    <a:moveTo>
                      <a:pt x="2159254" y="0"/>
                    </a:moveTo>
                    <a:lnTo>
                      <a:pt x="1079627" y="0"/>
                    </a:lnTo>
                    <a:lnTo>
                      <a:pt x="0" y="0"/>
                    </a:lnTo>
                    <a:lnTo>
                      <a:pt x="0" y="162178"/>
                    </a:lnTo>
                    <a:lnTo>
                      <a:pt x="2159254" y="162178"/>
                    </a:lnTo>
                    <a:lnTo>
                      <a:pt x="2159254"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object 35">
                <a:extLst>
                  <a:ext uri="{FF2B5EF4-FFF2-40B4-BE49-F238E27FC236}">
                    <a16:creationId xmlns:a16="http://schemas.microsoft.com/office/drawing/2014/main" id="{03084230-D0F0-6EB5-F68B-18A82443FED2}"/>
                  </a:ext>
                </a:extLst>
              </p:cNvPr>
              <p:cNvSpPr/>
              <p:nvPr/>
            </p:nvSpPr>
            <p:spPr>
              <a:xfrm>
                <a:off x="7935513" y="3053737"/>
                <a:ext cx="838856" cy="182880"/>
              </a:xfrm>
              <a:custGeom>
                <a:avLst/>
                <a:gdLst/>
                <a:ahLst/>
                <a:cxnLst/>
                <a:rect l="l" t="t" r="r" b="b"/>
                <a:pathLst>
                  <a:path w="1431289" h="162560">
                    <a:moveTo>
                      <a:pt x="1430782" y="0"/>
                    </a:moveTo>
                    <a:lnTo>
                      <a:pt x="1079627" y="0"/>
                    </a:lnTo>
                    <a:lnTo>
                      <a:pt x="728345" y="0"/>
                    </a:lnTo>
                    <a:lnTo>
                      <a:pt x="715391" y="0"/>
                    </a:lnTo>
                    <a:lnTo>
                      <a:pt x="0" y="0"/>
                    </a:lnTo>
                    <a:lnTo>
                      <a:pt x="0" y="162179"/>
                    </a:lnTo>
                    <a:lnTo>
                      <a:pt x="728345" y="162179"/>
                    </a:lnTo>
                    <a:lnTo>
                      <a:pt x="1430782" y="162179"/>
                    </a:lnTo>
                    <a:lnTo>
                      <a:pt x="1430782" y="0"/>
                    </a:lnTo>
                    <a:close/>
                  </a:path>
                </a:pathLst>
              </a:custGeom>
              <a:solidFill>
                <a:srgbClr val="009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object 38">
                <a:extLst>
                  <a:ext uri="{FF2B5EF4-FFF2-40B4-BE49-F238E27FC236}">
                    <a16:creationId xmlns:a16="http://schemas.microsoft.com/office/drawing/2014/main" id="{374E0F9F-0B6E-7105-B0A5-2C2405139834}"/>
                  </a:ext>
                </a:extLst>
              </p:cNvPr>
              <p:cNvSpPr/>
              <p:nvPr/>
            </p:nvSpPr>
            <p:spPr>
              <a:xfrm>
                <a:off x="6425945" y="2645822"/>
                <a:ext cx="244138" cy="182880"/>
              </a:xfrm>
              <a:custGeom>
                <a:avLst/>
                <a:gdLst/>
                <a:ahLst/>
                <a:cxnLst/>
                <a:rect l="l" t="t" r="r" b="b"/>
                <a:pathLst>
                  <a:path w="416560" h="162560">
                    <a:moveTo>
                      <a:pt x="416306" y="0"/>
                    </a:moveTo>
                    <a:lnTo>
                      <a:pt x="208153" y="0"/>
                    </a:lnTo>
                    <a:lnTo>
                      <a:pt x="0" y="0"/>
                    </a:lnTo>
                    <a:lnTo>
                      <a:pt x="0" y="162178"/>
                    </a:lnTo>
                    <a:lnTo>
                      <a:pt x="416306" y="162178"/>
                    </a:lnTo>
                    <a:lnTo>
                      <a:pt x="416306"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object 39">
                <a:extLst>
                  <a:ext uri="{FF2B5EF4-FFF2-40B4-BE49-F238E27FC236}">
                    <a16:creationId xmlns:a16="http://schemas.microsoft.com/office/drawing/2014/main" id="{EA12A172-29EA-4ACB-997B-780EE5ABBFA3}"/>
                  </a:ext>
                </a:extLst>
              </p:cNvPr>
              <p:cNvSpPr/>
              <p:nvPr/>
            </p:nvSpPr>
            <p:spPr>
              <a:xfrm>
                <a:off x="6669935" y="2645822"/>
                <a:ext cx="2149987" cy="182880"/>
              </a:xfrm>
              <a:custGeom>
                <a:avLst/>
                <a:gdLst/>
                <a:ahLst/>
                <a:cxnLst/>
                <a:rect l="l" t="t" r="r" b="b"/>
                <a:pathLst>
                  <a:path w="3668395" h="162560">
                    <a:moveTo>
                      <a:pt x="3668268" y="0"/>
                    </a:moveTo>
                    <a:lnTo>
                      <a:pt x="1834133" y="0"/>
                    </a:lnTo>
                    <a:lnTo>
                      <a:pt x="0" y="0"/>
                    </a:lnTo>
                    <a:lnTo>
                      <a:pt x="0" y="162178"/>
                    </a:lnTo>
                    <a:lnTo>
                      <a:pt x="3668268" y="162178"/>
                    </a:lnTo>
                    <a:lnTo>
                      <a:pt x="3668268"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object 40">
                <a:extLst>
                  <a:ext uri="{FF2B5EF4-FFF2-40B4-BE49-F238E27FC236}">
                    <a16:creationId xmlns:a16="http://schemas.microsoft.com/office/drawing/2014/main" id="{63A9721F-62ED-A09A-659C-4AADCDA06605}"/>
                  </a:ext>
                </a:extLst>
              </p:cNvPr>
              <p:cNvSpPr/>
              <p:nvPr/>
            </p:nvSpPr>
            <p:spPr>
              <a:xfrm>
                <a:off x="7096881" y="2645822"/>
                <a:ext cx="1723116" cy="182880"/>
              </a:xfrm>
              <a:custGeom>
                <a:avLst/>
                <a:gdLst/>
                <a:ahLst/>
                <a:cxnLst/>
                <a:rect l="l" t="t" r="r" b="b"/>
                <a:pathLst>
                  <a:path w="2940050" h="162560">
                    <a:moveTo>
                      <a:pt x="2939796" y="0"/>
                    </a:moveTo>
                    <a:lnTo>
                      <a:pt x="2939796" y="0"/>
                    </a:lnTo>
                    <a:lnTo>
                      <a:pt x="0" y="0"/>
                    </a:lnTo>
                    <a:lnTo>
                      <a:pt x="0" y="162179"/>
                    </a:lnTo>
                    <a:lnTo>
                      <a:pt x="936498" y="162179"/>
                    </a:lnTo>
                    <a:lnTo>
                      <a:pt x="1821053" y="162179"/>
                    </a:lnTo>
                    <a:lnTo>
                      <a:pt x="2939796" y="162179"/>
                    </a:lnTo>
                    <a:lnTo>
                      <a:pt x="2939796"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object 43">
                <a:extLst>
                  <a:ext uri="{FF2B5EF4-FFF2-40B4-BE49-F238E27FC236}">
                    <a16:creationId xmlns:a16="http://schemas.microsoft.com/office/drawing/2014/main" id="{EE93A92A-E7AA-92E4-28C7-4DD3F7C6CD26}"/>
                  </a:ext>
                </a:extLst>
              </p:cNvPr>
              <p:cNvSpPr/>
              <p:nvPr/>
            </p:nvSpPr>
            <p:spPr>
              <a:xfrm>
                <a:off x="6425945" y="2237908"/>
                <a:ext cx="259398" cy="182880"/>
              </a:xfrm>
              <a:custGeom>
                <a:avLst/>
                <a:gdLst/>
                <a:ahLst/>
                <a:cxnLst/>
                <a:rect l="l" t="t" r="r" b="b"/>
                <a:pathLst>
                  <a:path w="442594" h="162560">
                    <a:moveTo>
                      <a:pt x="442341" y="0"/>
                    </a:moveTo>
                    <a:lnTo>
                      <a:pt x="221106" y="0"/>
                    </a:lnTo>
                    <a:lnTo>
                      <a:pt x="0" y="0"/>
                    </a:lnTo>
                    <a:lnTo>
                      <a:pt x="0" y="162178"/>
                    </a:lnTo>
                    <a:lnTo>
                      <a:pt x="442341" y="162178"/>
                    </a:lnTo>
                    <a:lnTo>
                      <a:pt x="44234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object 44">
                <a:extLst>
                  <a:ext uri="{FF2B5EF4-FFF2-40B4-BE49-F238E27FC236}">
                    <a16:creationId xmlns:a16="http://schemas.microsoft.com/office/drawing/2014/main" id="{C5CFD88E-7459-8E1B-ABAC-E5700C67D516}"/>
                  </a:ext>
                </a:extLst>
              </p:cNvPr>
              <p:cNvSpPr/>
              <p:nvPr/>
            </p:nvSpPr>
            <p:spPr>
              <a:xfrm>
                <a:off x="6685194" y="2237908"/>
                <a:ext cx="2149987" cy="182880"/>
              </a:xfrm>
              <a:custGeom>
                <a:avLst/>
                <a:gdLst/>
                <a:ahLst/>
                <a:cxnLst/>
                <a:rect l="l" t="t" r="r" b="b"/>
                <a:pathLst>
                  <a:path w="3668395" h="162560">
                    <a:moveTo>
                      <a:pt x="3668268" y="0"/>
                    </a:moveTo>
                    <a:lnTo>
                      <a:pt x="3668268" y="0"/>
                    </a:lnTo>
                    <a:lnTo>
                      <a:pt x="0" y="0"/>
                    </a:lnTo>
                    <a:lnTo>
                      <a:pt x="0" y="162179"/>
                    </a:lnTo>
                    <a:lnTo>
                      <a:pt x="728345" y="162179"/>
                    </a:lnTo>
                    <a:lnTo>
                      <a:pt x="1456817" y="162179"/>
                    </a:lnTo>
                    <a:lnTo>
                      <a:pt x="3668268" y="162179"/>
                    </a:lnTo>
                    <a:lnTo>
                      <a:pt x="3668268" y="0"/>
                    </a:lnTo>
                    <a:close/>
                  </a:path>
                </a:pathLst>
              </a:custGeom>
              <a:solidFill>
                <a:srgbClr val="F8DF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object 45">
                <a:extLst>
                  <a:ext uri="{FF2B5EF4-FFF2-40B4-BE49-F238E27FC236}">
                    <a16:creationId xmlns:a16="http://schemas.microsoft.com/office/drawing/2014/main" id="{A82C83E2-B857-F2BD-3246-A98BED95B4F2}"/>
                  </a:ext>
                </a:extLst>
              </p:cNvPr>
              <p:cNvSpPr/>
              <p:nvPr/>
            </p:nvSpPr>
            <p:spPr>
              <a:xfrm>
                <a:off x="7965956" y="2237908"/>
                <a:ext cx="869373" cy="182880"/>
              </a:xfrm>
              <a:custGeom>
                <a:avLst/>
                <a:gdLst/>
                <a:ahLst/>
                <a:cxnLst/>
                <a:rect l="l" t="t" r="r" b="b"/>
                <a:pathLst>
                  <a:path w="1483360" h="162560">
                    <a:moveTo>
                      <a:pt x="1482979" y="0"/>
                    </a:moveTo>
                    <a:lnTo>
                      <a:pt x="1105662" y="0"/>
                    </a:lnTo>
                    <a:lnTo>
                      <a:pt x="741553" y="0"/>
                    </a:lnTo>
                    <a:lnTo>
                      <a:pt x="728472" y="0"/>
                    </a:lnTo>
                    <a:lnTo>
                      <a:pt x="0" y="0"/>
                    </a:lnTo>
                    <a:lnTo>
                      <a:pt x="0" y="162179"/>
                    </a:lnTo>
                    <a:lnTo>
                      <a:pt x="728472" y="162179"/>
                    </a:lnTo>
                    <a:lnTo>
                      <a:pt x="1482979" y="162179"/>
                    </a:lnTo>
                    <a:lnTo>
                      <a:pt x="1482979" y="0"/>
                    </a:lnTo>
                    <a:close/>
                  </a:path>
                </a:pathLst>
              </a:custGeom>
              <a:solidFill>
                <a:srgbClr val="67BB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object 48">
                <a:extLst>
                  <a:ext uri="{FF2B5EF4-FFF2-40B4-BE49-F238E27FC236}">
                    <a16:creationId xmlns:a16="http://schemas.microsoft.com/office/drawing/2014/main" id="{9BE37F39-12C3-83A0-FD6B-390D3C7B7B1F}"/>
                  </a:ext>
                </a:extLst>
              </p:cNvPr>
              <p:cNvSpPr/>
              <p:nvPr/>
            </p:nvSpPr>
            <p:spPr>
              <a:xfrm>
                <a:off x="6425945" y="1829993"/>
                <a:ext cx="259398" cy="182880"/>
              </a:xfrm>
              <a:custGeom>
                <a:avLst/>
                <a:gdLst/>
                <a:ahLst/>
                <a:cxnLst/>
                <a:rect l="l" t="t" r="r" b="b"/>
                <a:pathLst>
                  <a:path w="442594" h="162560">
                    <a:moveTo>
                      <a:pt x="442341" y="0"/>
                    </a:moveTo>
                    <a:lnTo>
                      <a:pt x="221106" y="0"/>
                    </a:lnTo>
                    <a:lnTo>
                      <a:pt x="0" y="0"/>
                    </a:lnTo>
                    <a:lnTo>
                      <a:pt x="0" y="162051"/>
                    </a:lnTo>
                    <a:lnTo>
                      <a:pt x="442341" y="162051"/>
                    </a:lnTo>
                    <a:lnTo>
                      <a:pt x="442341"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object 49">
                <a:extLst>
                  <a:ext uri="{FF2B5EF4-FFF2-40B4-BE49-F238E27FC236}">
                    <a16:creationId xmlns:a16="http://schemas.microsoft.com/office/drawing/2014/main" id="{DFF941A3-DE7B-DD6D-715D-5BDB41225DD9}"/>
                  </a:ext>
                </a:extLst>
              </p:cNvPr>
              <p:cNvSpPr/>
              <p:nvPr/>
            </p:nvSpPr>
            <p:spPr>
              <a:xfrm>
                <a:off x="6685194" y="1829993"/>
                <a:ext cx="2698927" cy="182880"/>
              </a:xfrm>
              <a:custGeom>
                <a:avLst/>
                <a:gdLst/>
                <a:ahLst/>
                <a:cxnLst/>
                <a:rect l="l" t="t" r="r" b="b"/>
                <a:pathLst>
                  <a:path w="4605020" h="162560">
                    <a:moveTo>
                      <a:pt x="4604893" y="0"/>
                    </a:moveTo>
                    <a:lnTo>
                      <a:pt x="2770632" y="0"/>
                    </a:lnTo>
                    <a:lnTo>
                      <a:pt x="2302383" y="0"/>
                    </a:lnTo>
                    <a:lnTo>
                      <a:pt x="936498" y="0"/>
                    </a:lnTo>
                    <a:lnTo>
                      <a:pt x="0" y="0"/>
                    </a:lnTo>
                    <a:lnTo>
                      <a:pt x="0" y="162052"/>
                    </a:lnTo>
                    <a:lnTo>
                      <a:pt x="936498" y="162052"/>
                    </a:lnTo>
                    <a:lnTo>
                      <a:pt x="4604893" y="162052"/>
                    </a:lnTo>
                    <a:lnTo>
                      <a:pt x="4604893" y="0"/>
                    </a:lnTo>
                    <a:close/>
                  </a:path>
                </a:pathLst>
              </a:custGeom>
              <a:solidFill>
                <a:srgbClr val="A6A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object 50">
                <a:extLst>
                  <a:ext uri="{FF2B5EF4-FFF2-40B4-BE49-F238E27FC236}">
                    <a16:creationId xmlns:a16="http://schemas.microsoft.com/office/drawing/2014/main" id="{F16771CE-2E54-B4D7-644A-AEC530B0CDB5}"/>
                  </a:ext>
                </a:extLst>
              </p:cNvPr>
              <p:cNvSpPr/>
              <p:nvPr/>
            </p:nvSpPr>
            <p:spPr>
              <a:xfrm>
                <a:off x="7676264" y="1829993"/>
                <a:ext cx="1707857" cy="182880"/>
              </a:xfrm>
              <a:custGeom>
                <a:avLst/>
                <a:gdLst/>
                <a:ahLst/>
                <a:cxnLst/>
                <a:rect l="l" t="t" r="r" b="b"/>
                <a:pathLst>
                  <a:path w="2914015" h="162560">
                    <a:moveTo>
                      <a:pt x="2913888" y="0"/>
                    </a:moveTo>
                    <a:lnTo>
                      <a:pt x="2913888" y="0"/>
                    </a:lnTo>
                    <a:lnTo>
                      <a:pt x="0" y="0"/>
                    </a:lnTo>
                    <a:lnTo>
                      <a:pt x="0" y="162052"/>
                    </a:lnTo>
                    <a:lnTo>
                      <a:pt x="1092708" y="162052"/>
                    </a:lnTo>
                    <a:lnTo>
                      <a:pt x="2003298" y="162052"/>
                    </a:lnTo>
                    <a:lnTo>
                      <a:pt x="2913888" y="162052"/>
                    </a:lnTo>
                    <a:lnTo>
                      <a:pt x="2913888" y="0"/>
                    </a:lnTo>
                    <a:close/>
                  </a:path>
                </a:pathLst>
              </a:custGeom>
              <a:solidFill>
                <a:schemeClr val="accent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1" name="Group 620">
                <a:extLst>
                  <a:ext uri="{FF2B5EF4-FFF2-40B4-BE49-F238E27FC236}">
                    <a16:creationId xmlns:a16="http://schemas.microsoft.com/office/drawing/2014/main" id="{F8165450-7759-86A6-3061-24914C25EA6D}"/>
                  </a:ext>
                </a:extLst>
              </p:cNvPr>
              <p:cNvGrpSpPr/>
              <p:nvPr/>
            </p:nvGrpSpPr>
            <p:grpSpPr>
              <a:xfrm>
                <a:off x="6375926" y="1468834"/>
                <a:ext cx="5333475" cy="4131635"/>
                <a:chOff x="6375926" y="1468834"/>
                <a:chExt cx="5333475" cy="4131635"/>
              </a:xfrm>
            </p:grpSpPr>
            <p:cxnSp>
              <p:nvCxnSpPr>
                <p:cNvPr id="600" name="Straight Connector 599">
                  <a:extLst>
                    <a:ext uri="{FF2B5EF4-FFF2-40B4-BE49-F238E27FC236}">
                      <a16:creationId xmlns:a16="http://schemas.microsoft.com/office/drawing/2014/main" id="{16DDAC51-A341-B994-15E6-EA5274464D86}"/>
                    </a:ext>
                  </a:extLst>
                </p:cNvPr>
                <p:cNvCxnSpPr>
                  <a:cxnSpLocks/>
                </p:cNvCxnSpPr>
                <p:nvPr/>
              </p:nvCxnSpPr>
              <p:spPr>
                <a:xfrm>
                  <a:off x="6894485"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4825062-4298-501D-9D31-21272E9F0792}"/>
                    </a:ext>
                  </a:extLst>
                </p:cNvPr>
                <p:cNvCxnSpPr>
                  <a:cxnSpLocks/>
                </p:cNvCxnSpPr>
                <p:nvPr/>
              </p:nvCxnSpPr>
              <p:spPr>
                <a:xfrm>
                  <a:off x="7358828"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B21C4535-046D-1767-C124-099FF9194C29}"/>
                    </a:ext>
                  </a:extLst>
                </p:cNvPr>
                <p:cNvCxnSpPr>
                  <a:cxnSpLocks/>
                </p:cNvCxnSpPr>
                <p:nvPr/>
              </p:nvCxnSpPr>
              <p:spPr>
                <a:xfrm>
                  <a:off x="7823171"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A8C84E85-09B7-6DAF-9660-E132BDFACDD4}"/>
                    </a:ext>
                  </a:extLst>
                </p:cNvPr>
                <p:cNvCxnSpPr>
                  <a:cxnSpLocks/>
                </p:cNvCxnSpPr>
                <p:nvPr/>
              </p:nvCxnSpPr>
              <p:spPr>
                <a:xfrm>
                  <a:off x="8287514"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1058C25D-D74A-C0EF-B232-BDB16ADFC10E}"/>
                    </a:ext>
                  </a:extLst>
                </p:cNvPr>
                <p:cNvCxnSpPr>
                  <a:cxnSpLocks/>
                </p:cNvCxnSpPr>
                <p:nvPr/>
              </p:nvCxnSpPr>
              <p:spPr>
                <a:xfrm>
                  <a:off x="8751857"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90FC6CDC-2D06-DA51-15A3-03B2410F8CCB}"/>
                    </a:ext>
                  </a:extLst>
                </p:cNvPr>
                <p:cNvCxnSpPr>
                  <a:cxnSpLocks/>
                </p:cNvCxnSpPr>
                <p:nvPr/>
              </p:nvCxnSpPr>
              <p:spPr>
                <a:xfrm>
                  <a:off x="9216200"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15C67571-8FF2-AF7C-73DC-46BC2C2D9C4D}"/>
                    </a:ext>
                  </a:extLst>
                </p:cNvPr>
                <p:cNvCxnSpPr>
                  <a:cxnSpLocks/>
                </p:cNvCxnSpPr>
                <p:nvPr/>
              </p:nvCxnSpPr>
              <p:spPr>
                <a:xfrm>
                  <a:off x="9680543"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D52A2F5C-61A9-1069-E4A1-36C5BEBEE0E4}"/>
                    </a:ext>
                  </a:extLst>
                </p:cNvPr>
                <p:cNvCxnSpPr>
                  <a:cxnSpLocks/>
                </p:cNvCxnSpPr>
                <p:nvPr/>
              </p:nvCxnSpPr>
              <p:spPr>
                <a:xfrm>
                  <a:off x="10144886"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4160AB83-6DFC-490A-FB36-A478A8227BA9}"/>
                    </a:ext>
                  </a:extLst>
                </p:cNvPr>
                <p:cNvCxnSpPr>
                  <a:cxnSpLocks/>
                </p:cNvCxnSpPr>
                <p:nvPr/>
              </p:nvCxnSpPr>
              <p:spPr>
                <a:xfrm>
                  <a:off x="10609229"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A9F30E3A-5F47-0F04-228F-6FE8BA7FC3BC}"/>
                    </a:ext>
                  </a:extLst>
                </p:cNvPr>
                <p:cNvCxnSpPr>
                  <a:cxnSpLocks/>
                </p:cNvCxnSpPr>
                <p:nvPr/>
              </p:nvCxnSpPr>
              <p:spPr>
                <a:xfrm>
                  <a:off x="11047384"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D9FD828C-0E53-5D6A-92E1-0BD28FE91EEB}"/>
                    </a:ext>
                  </a:extLst>
                </p:cNvPr>
                <p:cNvCxnSpPr>
                  <a:cxnSpLocks/>
                </p:cNvCxnSpPr>
                <p:nvPr/>
              </p:nvCxnSpPr>
              <p:spPr>
                <a:xfrm>
                  <a:off x="11511727"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51C1D643-9637-2220-79D9-1588BE800DC2}"/>
                    </a:ext>
                  </a:extLst>
                </p:cNvPr>
                <p:cNvCxnSpPr>
                  <a:cxnSpLocks/>
                </p:cNvCxnSpPr>
                <p:nvPr/>
              </p:nvCxnSpPr>
              <p:spPr>
                <a:xfrm flipV="1">
                  <a:off x="6375926" y="1468834"/>
                  <a:ext cx="0" cy="409083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5C427982-E555-14B3-E2E8-2CD303EA7BC6}"/>
                    </a:ext>
                  </a:extLst>
                </p:cNvPr>
                <p:cNvCxnSpPr/>
                <p:nvPr/>
              </p:nvCxnSpPr>
              <p:spPr>
                <a:xfrm>
                  <a:off x="6375926" y="5559673"/>
                  <a:ext cx="5333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CD5B0898-5720-5E2E-1069-68A29043AD17}"/>
                    </a:ext>
                  </a:extLst>
                </p:cNvPr>
                <p:cNvCxnSpPr>
                  <a:cxnSpLocks/>
                </p:cNvCxnSpPr>
                <p:nvPr/>
              </p:nvCxnSpPr>
              <p:spPr>
                <a:xfrm>
                  <a:off x="6430142" y="5554749"/>
                  <a:ext cx="0" cy="45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6" name="object 126">
                <a:extLst>
                  <a:ext uri="{FF2B5EF4-FFF2-40B4-BE49-F238E27FC236}">
                    <a16:creationId xmlns:a16="http://schemas.microsoft.com/office/drawing/2014/main" id="{1A0920B1-1C74-B68A-C5DC-BF9E99B126F7}"/>
                  </a:ext>
                </a:extLst>
              </p:cNvPr>
              <p:cNvSpPr txBox="1"/>
              <p:nvPr/>
            </p:nvSpPr>
            <p:spPr>
              <a:xfrm>
                <a:off x="6360539" y="5621751"/>
                <a:ext cx="143470" cy="183431"/>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25" normalizeH="0" baseline="0" noProof="0">
                    <a:ln>
                      <a:noFill/>
                    </a:ln>
                    <a:solidFill>
                      <a:sysClr val="windowText" lastClr="000000"/>
                    </a:solidFill>
                    <a:effectLst/>
                    <a:uLnTx/>
                    <a:uFillTx/>
                    <a:latin typeface="Arial"/>
                    <a:ea typeface="+mn-ea"/>
                    <a:cs typeface="Arial"/>
                    <a:sym typeface="Arial"/>
                  </a:rPr>
                  <a:t>0</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7" name="object 126">
                <a:extLst>
                  <a:ext uri="{FF2B5EF4-FFF2-40B4-BE49-F238E27FC236}">
                    <a16:creationId xmlns:a16="http://schemas.microsoft.com/office/drawing/2014/main" id="{41F0D75F-F326-4E8A-9999-75A2AAAB3B4E}"/>
                  </a:ext>
                </a:extLst>
              </p:cNvPr>
              <p:cNvSpPr txBox="1"/>
              <p:nvPr/>
            </p:nvSpPr>
            <p:spPr>
              <a:xfrm>
                <a:off x="6816392"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8" name="object 126">
                <a:extLst>
                  <a:ext uri="{FF2B5EF4-FFF2-40B4-BE49-F238E27FC236}">
                    <a16:creationId xmlns:a16="http://schemas.microsoft.com/office/drawing/2014/main" id="{2991954F-CCF6-0F7C-2029-6F0011F1D7FD}"/>
                  </a:ext>
                </a:extLst>
              </p:cNvPr>
              <p:cNvSpPr txBox="1"/>
              <p:nvPr/>
            </p:nvSpPr>
            <p:spPr>
              <a:xfrm>
                <a:off x="7291293"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2</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9" name="object 126">
                <a:extLst>
                  <a:ext uri="{FF2B5EF4-FFF2-40B4-BE49-F238E27FC236}">
                    <a16:creationId xmlns:a16="http://schemas.microsoft.com/office/drawing/2014/main" id="{EFDC7745-FA23-1971-65D8-45386A44FEF2}"/>
                  </a:ext>
                </a:extLst>
              </p:cNvPr>
              <p:cNvSpPr txBox="1"/>
              <p:nvPr/>
            </p:nvSpPr>
            <p:spPr>
              <a:xfrm>
                <a:off x="7754292"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3</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0" name="object 126">
                <a:extLst>
                  <a:ext uri="{FF2B5EF4-FFF2-40B4-BE49-F238E27FC236}">
                    <a16:creationId xmlns:a16="http://schemas.microsoft.com/office/drawing/2014/main" id="{3719282D-C236-C23A-F77B-18B16E19264F}"/>
                  </a:ext>
                </a:extLst>
              </p:cNvPr>
              <p:cNvSpPr txBox="1"/>
              <p:nvPr/>
            </p:nvSpPr>
            <p:spPr>
              <a:xfrm>
                <a:off x="8217286"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4</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1" name="object 126">
                <a:extLst>
                  <a:ext uri="{FF2B5EF4-FFF2-40B4-BE49-F238E27FC236}">
                    <a16:creationId xmlns:a16="http://schemas.microsoft.com/office/drawing/2014/main" id="{21BBAB0C-1740-0546-6D8F-C9BB6B87CD0D}"/>
                  </a:ext>
                </a:extLst>
              </p:cNvPr>
              <p:cNvSpPr txBox="1"/>
              <p:nvPr/>
            </p:nvSpPr>
            <p:spPr>
              <a:xfrm>
                <a:off x="8682668"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5</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2" name="object 126">
                <a:extLst>
                  <a:ext uri="{FF2B5EF4-FFF2-40B4-BE49-F238E27FC236}">
                    <a16:creationId xmlns:a16="http://schemas.microsoft.com/office/drawing/2014/main" id="{06A906CA-D1FF-88DB-04A0-A7E87281365A}"/>
                  </a:ext>
                </a:extLst>
              </p:cNvPr>
              <p:cNvSpPr txBox="1"/>
              <p:nvPr/>
            </p:nvSpPr>
            <p:spPr>
              <a:xfrm>
                <a:off x="9148043"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6</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3" name="object 126">
                <a:extLst>
                  <a:ext uri="{FF2B5EF4-FFF2-40B4-BE49-F238E27FC236}">
                    <a16:creationId xmlns:a16="http://schemas.microsoft.com/office/drawing/2014/main" id="{BE60F95F-4A9A-E3B9-7E48-1A4C92BD92BF}"/>
                  </a:ext>
                </a:extLst>
              </p:cNvPr>
              <p:cNvSpPr txBox="1"/>
              <p:nvPr/>
            </p:nvSpPr>
            <p:spPr>
              <a:xfrm>
                <a:off x="9613423"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7</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4" name="object 126">
                <a:extLst>
                  <a:ext uri="{FF2B5EF4-FFF2-40B4-BE49-F238E27FC236}">
                    <a16:creationId xmlns:a16="http://schemas.microsoft.com/office/drawing/2014/main" id="{2BE8E891-6E82-1EA6-D8DD-F4A2B10D9C0F}"/>
                  </a:ext>
                </a:extLst>
              </p:cNvPr>
              <p:cNvSpPr txBox="1"/>
              <p:nvPr/>
            </p:nvSpPr>
            <p:spPr>
              <a:xfrm>
                <a:off x="10078802"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8</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5" name="object 126">
                <a:extLst>
                  <a:ext uri="{FF2B5EF4-FFF2-40B4-BE49-F238E27FC236}">
                    <a16:creationId xmlns:a16="http://schemas.microsoft.com/office/drawing/2014/main" id="{BD50398C-A2C8-8A02-1959-BDAE062EB950}"/>
                  </a:ext>
                </a:extLst>
              </p:cNvPr>
              <p:cNvSpPr txBox="1"/>
              <p:nvPr/>
            </p:nvSpPr>
            <p:spPr>
              <a:xfrm>
                <a:off x="10539266" y="5612798"/>
                <a:ext cx="143470"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9</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6" name="object 126">
                <a:extLst>
                  <a:ext uri="{FF2B5EF4-FFF2-40B4-BE49-F238E27FC236}">
                    <a16:creationId xmlns:a16="http://schemas.microsoft.com/office/drawing/2014/main" id="{C782457B-EE7E-EBE1-A3B6-788A7C91F9C6}"/>
                  </a:ext>
                </a:extLst>
              </p:cNvPr>
              <p:cNvSpPr txBox="1"/>
              <p:nvPr/>
            </p:nvSpPr>
            <p:spPr>
              <a:xfrm>
                <a:off x="10949725" y="5612798"/>
                <a:ext cx="196597"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10</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7" name="object 126">
                <a:extLst>
                  <a:ext uri="{FF2B5EF4-FFF2-40B4-BE49-F238E27FC236}">
                    <a16:creationId xmlns:a16="http://schemas.microsoft.com/office/drawing/2014/main" id="{46085E0D-CF03-B1BB-E8BA-065D54D0EC0D}"/>
                  </a:ext>
                </a:extLst>
              </p:cNvPr>
              <p:cNvSpPr txBox="1"/>
              <p:nvPr/>
            </p:nvSpPr>
            <p:spPr>
              <a:xfrm>
                <a:off x="11397813" y="5625143"/>
                <a:ext cx="227177" cy="201337"/>
              </a:xfrm>
              <a:prstGeom prst="rect">
                <a:avLst/>
              </a:prstGeom>
            </p:spPr>
            <p:txBody>
              <a:bodyPr vert="horz" wrap="square" lIns="0" tIns="16510" rIns="0" bIns="0" rtlCol="0" anchor="ctr">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11</a:t>
                </a:r>
                <a:endParaRPr kumimoji="0" sz="12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object 123">
                <a:extLst>
                  <a:ext uri="{FF2B5EF4-FFF2-40B4-BE49-F238E27FC236}">
                    <a16:creationId xmlns:a16="http://schemas.microsoft.com/office/drawing/2014/main" id="{DB106D9F-6F2D-B440-357B-F699C1580CCB}"/>
                  </a:ext>
                </a:extLst>
              </p:cNvPr>
              <p:cNvSpPr txBox="1"/>
              <p:nvPr/>
            </p:nvSpPr>
            <p:spPr>
              <a:xfrm rot="5400000">
                <a:off x="9133042" y="4668200"/>
                <a:ext cx="184666" cy="2543657"/>
              </a:xfrm>
              <a:prstGeom prst="rect">
                <a:avLst/>
              </a:prstGeom>
            </p:spPr>
            <p:txBody>
              <a:bodyPr vert="vert270" wrap="square" lIns="0" tIns="1905" rIns="0" bIns="0" rtlCol="0">
                <a:spAutoFit/>
              </a:bodyPr>
              <a:lstStyle/>
              <a:p>
                <a:pPr marL="12700" marR="0" lvl="0" indent="0" algn="ctr" defTabSz="914400" rtl="0" eaLnBrk="1" fontAlgn="auto" latinLnBrk="0" hangingPunct="1">
                  <a:lnSpc>
                    <a:spcPct val="100000"/>
                  </a:lnSpc>
                  <a:spcBef>
                    <a:spcPts val="15"/>
                  </a:spcBef>
                  <a:spcAft>
                    <a:spcPts val="0"/>
                  </a:spcAft>
                  <a:buClr>
                    <a:srgbClr val="000000"/>
                  </a:buClr>
                  <a:buSzTx/>
                  <a:buFont typeface="Arial"/>
                  <a:buNone/>
                  <a:tabLst/>
                  <a:defRPr/>
                </a:pPr>
                <a:r>
                  <a:rPr kumimoji="0" lang="en-US" sz="1200" b="1" i="0" u="none" strike="noStrike" kern="0" cap="none" spc="-10" normalizeH="0" baseline="0" noProof="0">
                    <a:ln>
                      <a:noFill/>
                    </a:ln>
                    <a:solidFill>
                      <a:srgbClr val="000000"/>
                    </a:solidFill>
                    <a:effectLst/>
                    <a:uLnTx/>
                    <a:uFillTx/>
                    <a:latin typeface="Arial"/>
                    <a:ea typeface="+mn-ea"/>
                    <a:cs typeface="Arial"/>
                    <a:sym typeface="Arial"/>
                  </a:rPr>
                  <a:t>Time from initial dose, months</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4" name="object 144">
              <a:extLst>
                <a:ext uri="{FF2B5EF4-FFF2-40B4-BE49-F238E27FC236}">
                  <a16:creationId xmlns:a16="http://schemas.microsoft.com/office/drawing/2014/main" id="{CF2FC3F0-DC14-88F2-8C7C-6E18B4CA06E4}"/>
                </a:ext>
              </a:extLst>
            </p:cNvPr>
            <p:cNvSpPr txBox="1"/>
            <p:nvPr/>
          </p:nvSpPr>
          <p:spPr>
            <a:xfrm rot="5400000">
              <a:off x="6069211" y="3013949"/>
              <a:ext cx="369332" cy="830103"/>
            </a:xfrm>
            <a:prstGeom prst="rect">
              <a:avLst/>
            </a:prstGeom>
          </p:spPr>
          <p:txBody>
            <a:bodyPr vert="vert270" wrap="square" lIns="0" tIns="1905" rIns="0" bIns="0" rtlCol="0">
              <a:spAutoFit/>
            </a:bodyPr>
            <a:lstStyle/>
            <a:p>
              <a:pPr marL="12700" marR="0" lvl="0" indent="0" algn="ctr" defTabSz="914400" rtl="0" eaLnBrk="1" fontAlgn="auto" latinLnBrk="0" hangingPunct="1">
                <a:lnSpc>
                  <a:spcPct val="100000"/>
                </a:lnSpc>
                <a:spcBef>
                  <a:spcPts val="15"/>
                </a:spcBef>
                <a:spcAft>
                  <a:spcPts val="0"/>
                </a:spcAft>
                <a:buClrTx/>
                <a:buSzTx/>
                <a:buFontTx/>
                <a:buNone/>
                <a:tabLst/>
                <a:defRPr/>
              </a:pPr>
              <a: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t>DL–1</a:t>
              </a:r>
              <a:b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br>
              <a:r>
                <a:rPr kumimoji="0" lang="en-US" sz="1200" b="1" i="0" u="none" strike="noStrike" kern="0" cap="none" spc="-10" normalizeH="0" baseline="0" noProof="0">
                  <a:ln>
                    <a:noFill/>
                  </a:ln>
                  <a:solidFill>
                    <a:sysClr val="windowText" lastClr="000000"/>
                  </a:solidFill>
                  <a:effectLst/>
                  <a:uLnTx/>
                  <a:uFillTx/>
                  <a:latin typeface="Arial"/>
                  <a:ea typeface="+mn-ea"/>
                  <a:cs typeface="Arial"/>
                  <a:sym typeface="Arial"/>
                </a:rPr>
                <a:t>(n=9)</a:t>
              </a:r>
              <a:endParaRPr kumimoji="0" sz="1200" b="1"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16498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8A1C2-C862-778F-116E-7AAAFEAB6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79040-A86D-30F9-C41A-2023399D5BAE}"/>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A4E3A470-9A14-BFE5-FE9D-AE76EE07D3BD}"/>
              </a:ext>
            </a:extLst>
          </p:cNvPr>
          <p:cNvGraphicFramePr>
            <a:graphicFrameLocks noGrp="1"/>
          </p:cNvGraphicFramePr>
          <p:nvPr>
            <p:extLst>
              <p:ext uri="{D42A27DB-BD31-4B8C-83A1-F6EECF244321}">
                <p14:modId xmlns:p14="http://schemas.microsoft.com/office/powerpoint/2010/main" val="928240542"/>
              </p:ext>
            </p:extLst>
          </p:nvPr>
        </p:nvGraphicFramePr>
        <p:xfrm>
          <a:off x="1523608" y="1484784"/>
          <a:ext cx="8996587" cy="3958368"/>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a:t>
                      </a:r>
                      <a:r>
                        <a:rPr lang="en-US" sz="2000" b="1" dirty="0" err="1">
                          <a:solidFill>
                            <a:schemeClr val="bg1"/>
                          </a:solidFill>
                        </a:rPr>
                        <a:t>Morganstein</a:t>
                      </a:r>
                      <a:r>
                        <a:rPr lang="en-US" sz="2000" b="1" dirty="0">
                          <a:solidFill>
                            <a:schemeClr val="bg1"/>
                          </a:solidFill>
                        </a:rPr>
                        <a:t> – 84-year-old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gridSpan="3">
                  <a:txBody>
                    <a:bodyPr/>
                    <a:lstStyle/>
                    <a:p>
                      <a:pPr marL="347663" indent="-347663" algn="l">
                        <a:tabLst/>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endParaRPr lang="en-US" sz="2000" b="1" dirty="0">
                        <a:solidFill>
                          <a:schemeClr val="bg1"/>
                        </a:solidFill>
                      </a:endParaRPr>
                    </a:p>
                  </a:txBody>
                  <a:tcPr anchor="ctr">
                    <a:lnL w="28575"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a:p>
                  </a:txBody>
                  <a:tcPr/>
                </a:tc>
                <a:extLst>
                  <a:ext uri="{0D108BD9-81ED-4DB2-BD59-A6C34878D82A}">
                    <a16:rowId xmlns:a16="http://schemas.microsoft.com/office/drawing/2014/main" val="2871537246"/>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Bhatnagar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lnT w="12700" cap="flat" cmpd="sng" algn="ctr">
                      <a:solidFill>
                        <a:schemeClr val="bg1"/>
                      </a:solidFill>
                      <a:prstDash val="solid"/>
                      <a:round/>
                      <a:headEnd type="none" w="med" len="med"/>
                      <a:tailEnd type="none" w="med" len="med"/>
                    </a:lnT>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A02D1AAE-A245-1CF4-DACB-F9EFA9150681}"/>
              </a:ext>
            </a:extLst>
          </p:cNvPr>
          <p:cNvSpPr/>
          <p:nvPr/>
        </p:nvSpPr>
        <p:spPr bwMode="auto">
          <a:xfrm>
            <a:off x="1703512" y="400506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C355203A-A313-61B4-A353-59AA743CB79A}"/>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723953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748D-FD49-E299-EF8F-D94BBAC7E71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A3D340D-F896-78F5-B411-8B3632979ABC}"/>
              </a:ext>
            </a:extLst>
          </p:cNvPr>
          <p:cNvSpPr/>
          <p:nvPr/>
        </p:nvSpPr>
        <p:spPr bwMode="auto">
          <a:xfrm>
            <a:off x="1007220" y="260648"/>
            <a:ext cx="10177559" cy="192819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1B0FA38-8ED4-6D31-06BC-532AC889FE34}"/>
              </a:ext>
            </a:extLst>
          </p:cNvPr>
          <p:cNvSpPr>
            <a:spLocks noGrp="1"/>
          </p:cNvSpPr>
          <p:nvPr>
            <p:ph type="title"/>
          </p:nvPr>
        </p:nvSpPr>
        <p:spPr>
          <a:xfrm>
            <a:off x="1122024" y="749098"/>
            <a:ext cx="10062756" cy="1095726"/>
          </a:xfrm>
        </p:spPr>
        <p:txBody>
          <a:bodyPr lIns="91440" tIns="91440" rIns="91440" bIns="182880"/>
          <a:lstStyle/>
          <a:p>
            <a:pPr algn="l"/>
            <a:r>
              <a:rPr lang="en-US" dirty="0">
                <a:solidFill>
                  <a:schemeClr val="bg1"/>
                </a:solidFill>
              </a:rPr>
              <a:t>Case Presentation: 84-year-old man with severe obesity and coronary artery disease, chronic heart failure and sleep apnea receives </a:t>
            </a:r>
            <a:r>
              <a:rPr lang="en-US" dirty="0" err="1">
                <a:solidFill>
                  <a:schemeClr val="bg1"/>
                </a:solidFill>
              </a:rPr>
              <a:t>belantamab</a:t>
            </a:r>
            <a:r>
              <a:rPr lang="en-US" dirty="0">
                <a:solidFill>
                  <a:schemeClr val="bg1"/>
                </a:solidFill>
              </a:rPr>
              <a:t> </a:t>
            </a:r>
            <a:r>
              <a:rPr lang="en-US" dirty="0" err="1">
                <a:solidFill>
                  <a:schemeClr val="bg1"/>
                </a:solidFill>
              </a:rPr>
              <a:t>mafodotin</a:t>
            </a:r>
            <a:r>
              <a:rPr lang="en-US" dirty="0">
                <a:solidFill>
                  <a:schemeClr val="bg1"/>
                </a:solidFill>
              </a:rPr>
              <a:t> with low-dose pomalidomide for </a:t>
            </a:r>
            <a:r>
              <a:rPr lang="en-US" dirty="0" err="1">
                <a:solidFill>
                  <a:schemeClr val="bg1"/>
                </a:solidFill>
              </a:rPr>
              <a:t>multiregimen</a:t>
            </a:r>
            <a:r>
              <a:rPr lang="en-US" dirty="0">
                <a:solidFill>
                  <a:schemeClr val="bg1"/>
                </a:solidFill>
              </a:rPr>
              <a:t>-relapsed myeloma</a:t>
            </a:r>
          </a:p>
        </p:txBody>
      </p:sp>
      <p:sp>
        <p:nvSpPr>
          <p:cNvPr id="8" name="Title 1">
            <a:extLst>
              <a:ext uri="{FF2B5EF4-FFF2-40B4-BE49-F238E27FC236}">
                <a16:creationId xmlns:a16="http://schemas.microsoft.com/office/drawing/2014/main" id="{9BF09BB3-58CB-4A4D-B6F7-FF978ADBEF8F}"/>
              </a:ext>
            </a:extLst>
          </p:cNvPr>
          <p:cNvSpPr txBox="1">
            <a:spLocks/>
          </p:cNvSpPr>
          <p:nvPr/>
        </p:nvSpPr>
        <p:spPr bwMode="auto">
          <a:xfrm>
            <a:off x="0" y="5903049"/>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Neil Morganstein (Summit, New Jersey)</a:t>
            </a:r>
          </a:p>
        </p:txBody>
      </p:sp>
      <p:pic>
        <p:nvPicPr>
          <p:cNvPr id="2" name="Picture 1" descr="A person wearing headphones&#10;&#10;AI-generated content may be incorrect.">
            <a:extLst>
              <a:ext uri="{FF2B5EF4-FFF2-40B4-BE49-F238E27FC236}">
                <a16:creationId xmlns:a16="http://schemas.microsoft.com/office/drawing/2014/main" id="{23B5AAAA-BC11-88F1-A8E8-C96B9D15B5ED}"/>
              </a:ext>
            </a:extLst>
          </p:cNvPr>
          <p:cNvPicPr>
            <a:picLocks noChangeAspect="1"/>
          </p:cNvPicPr>
          <p:nvPr/>
        </p:nvPicPr>
        <p:blipFill>
          <a:blip r:embed="rId3"/>
          <a:stretch>
            <a:fillRect/>
          </a:stretch>
        </p:blipFill>
        <p:spPr>
          <a:xfrm>
            <a:off x="2913002" y="2322176"/>
            <a:ext cx="6365995" cy="35808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5005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GSK.</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5C0FB-BA44-6966-6474-9B7A117F3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BD8634-25CC-F0DF-78F0-E87F08BC3DED}"/>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1D7BF3D4-D0C2-5A43-76C6-F49156D3B460}"/>
              </a:ext>
            </a:extLst>
          </p:cNvPr>
          <p:cNvGraphicFramePr>
            <a:graphicFrameLocks noGrp="1"/>
          </p:cNvGraphicFramePr>
          <p:nvPr>
            <p:extLst>
              <p:ext uri="{D42A27DB-BD31-4B8C-83A1-F6EECF244321}">
                <p14:modId xmlns:p14="http://schemas.microsoft.com/office/powerpoint/2010/main" val="361477643"/>
              </p:ext>
            </p:extLst>
          </p:nvPr>
        </p:nvGraphicFramePr>
        <p:xfrm>
          <a:off x="1523608" y="1484784"/>
          <a:ext cx="8996587" cy="3958368"/>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a:t>
                      </a:r>
                      <a:r>
                        <a:rPr lang="en-US" sz="2000" b="1" dirty="0" err="1">
                          <a:solidFill>
                            <a:schemeClr val="bg1"/>
                          </a:solidFill>
                        </a:rPr>
                        <a:t>Favaro</a:t>
                      </a:r>
                      <a:r>
                        <a:rPr lang="en-US" sz="2000" b="1" dirty="0">
                          <a:solidFill>
                            <a:schemeClr val="bg1"/>
                          </a:solidFill>
                        </a:rPr>
                        <a:t> – 64-year-old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gridSpan="3">
                  <a:txBody>
                    <a:bodyPr/>
                    <a:lstStyle/>
                    <a:p>
                      <a:pPr marL="347663" indent="-347663" algn="l">
                        <a:tabLst/>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endParaRPr lang="en-US" sz="2000" b="1" dirty="0">
                        <a:solidFill>
                          <a:schemeClr val="bg1"/>
                        </a:solidFill>
                      </a:endParaRPr>
                    </a:p>
                  </a:txBody>
                  <a:tcPr anchor="ctr">
                    <a:lnL w="28575"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a:p>
                  </a:txBody>
                  <a:tcPr/>
                </a:tc>
                <a:extLst>
                  <a:ext uri="{0D108BD9-81ED-4DB2-BD59-A6C34878D82A}">
                    <a16:rowId xmlns:a16="http://schemas.microsoft.com/office/drawing/2014/main" val="2871537246"/>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Bhatnagar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lnT w="12700" cap="flat" cmpd="sng" algn="ctr">
                      <a:solidFill>
                        <a:schemeClr val="bg1"/>
                      </a:solidFill>
                      <a:prstDash val="solid"/>
                      <a:round/>
                      <a:headEnd type="none" w="med" len="med"/>
                      <a:tailEnd type="none" w="med" len="med"/>
                    </a:lnT>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BADB95F0-7535-8334-13AC-60A114EDA36D}"/>
              </a:ext>
            </a:extLst>
          </p:cNvPr>
          <p:cNvSpPr/>
          <p:nvPr/>
        </p:nvSpPr>
        <p:spPr bwMode="auto">
          <a:xfrm>
            <a:off x="1703512" y="400506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4D7371A8-32FD-2C01-E405-6A17F07326E3}"/>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281991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A7150-6BA5-A58A-201E-C8E5F6E878A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35842FC-C9F4-ED6A-2E6D-86B63397854A}"/>
              </a:ext>
            </a:extLst>
          </p:cNvPr>
          <p:cNvSpPr/>
          <p:nvPr/>
        </p:nvSpPr>
        <p:spPr bwMode="auto">
          <a:xfrm>
            <a:off x="3189514" y="764704"/>
            <a:ext cx="8411247" cy="1768095"/>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0BD3AF09-4D80-1C5B-78F5-71BBF418B6F1}"/>
              </a:ext>
            </a:extLst>
          </p:cNvPr>
          <p:cNvSpPr>
            <a:spLocks noGrp="1"/>
          </p:cNvSpPr>
          <p:nvPr>
            <p:ph type="title"/>
          </p:nvPr>
        </p:nvSpPr>
        <p:spPr>
          <a:xfrm>
            <a:off x="3294081" y="908720"/>
            <a:ext cx="7554447" cy="1554481"/>
          </a:xfrm>
        </p:spPr>
        <p:txBody>
          <a:bodyPr lIns="91440" tIns="91440" rIns="91440" bIns="182880"/>
          <a:lstStyle/>
          <a:p>
            <a:pPr algn="l"/>
            <a:r>
              <a:rPr lang="en-US" sz="2800" dirty="0">
                <a:solidFill>
                  <a:schemeClr val="bg1"/>
                </a:solidFill>
              </a:rPr>
              <a:t>Case Presentation: </a:t>
            </a:r>
            <a:r>
              <a:rPr lang="en-US" dirty="0">
                <a:solidFill>
                  <a:schemeClr val="bg1"/>
                </a:solidFill>
              </a:rPr>
              <a:t>64-year-old man s/p CVA with aphasia who has </a:t>
            </a:r>
            <a:r>
              <a:rPr lang="en-US" dirty="0" err="1">
                <a:solidFill>
                  <a:schemeClr val="bg1"/>
                </a:solidFill>
              </a:rPr>
              <a:t>multiregimen</a:t>
            </a:r>
            <a:r>
              <a:rPr lang="en-US" dirty="0">
                <a:solidFill>
                  <a:schemeClr val="bg1"/>
                </a:solidFill>
              </a:rPr>
              <a:t>-relapsed MM after daratumumab, PIs, IMIDs and </a:t>
            </a:r>
            <a:r>
              <a:rPr lang="en-US" dirty="0" err="1">
                <a:solidFill>
                  <a:schemeClr val="bg1"/>
                </a:solidFill>
              </a:rPr>
              <a:t>selinexor</a:t>
            </a:r>
            <a:r>
              <a:rPr lang="en-US" dirty="0">
                <a:solidFill>
                  <a:schemeClr val="bg1"/>
                </a:solidFill>
              </a:rPr>
              <a:t> receives </a:t>
            </a:r>
            <a:r>
              <a:rPr lang="en-US" dirty="0" err="1">
                <a:solidFill>
                  <a:schemeClr val="bg1"/>
                </a:solidFill>
              </a:rPr>
              <a:t>teclistamab</a:t>
            </a:r>
            <a:r>
              <a:rPr lang="en-US" sz="2800" dirty="0">
                <a:solidFill>
                  <a:schemeClr val="bg1"/>
                </a:solidFill>
              </a:rPr>
              <a:t> </a:t>
            </a:r>
            <a:endParaRPr lang="en-US" sz="2800" dirty="0">
              <a:solidFill>
                <a:schemeClr val="bg1"/>
              </a:solidFill>
              <a:latin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A84EF9B-D406-64B8-0E44-4CEEDFFB9C25}"/>
              </a:ext>
            </a:extLst>
          </p:cNvPr>
          <p:cNvSpPr/>
          <p:nvPr/>
        </p:nvSpPr>
        <p:spPr bwMode="auto">
          <a:xfrm>
            <a:off x="3189515" y="3786624"/>
            <a:ext cx="8396337" cy="155447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8E026C3A-73D0-B7DA-5CA2-B048E3FC5F32}"/>
              </a:ext>
            </a:extLst>
          </p:cNvPr>
          <p:cNvSpPr txBox="1">
            <a:spLocks/>
          </p:cNvSpPr>
          <p:nvPr/>
        </p:nvSpPr>
        <p:spPr bwMode="auto">
          <a:xfrm>
            <a:off x="3304318" y="3861048"/>
            <a:ext cx="8281534" cy="1480058"/>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for the faculty</a:t>
            </a:r>
            <a:endParaRPr kumimoji="0" lang="en-US" sz="2800" b="1" i="0" u="none" strike="sng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15" name="Title 1">
            <a:extLst>
              <a:ext uri="{FF2B5EF4-FFF2-40B4-BE49-F238E27FC236}">
                <a16:creationId xmlns:a16="http://schemas.microsoft.com/office/drawing/2014/main" id="{CB418963-A4CD-4CE0-17E8-1A7DB2E3B854}"/>
              </a:ext>
            </a:extLst>
          </p:cNvPr>
          <p:cNvSpPr txBox="1">
            <a:spLocks/>
          </p:cNvSpPr>
          <p:nvPr/>
        </p:nvSpPr>
        <p:spPr bwMode="auto">
          <a:xfrm>
            <a:off x="290031" y="2410097"/>
            <a:ext cx="2837292"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Justin Favaro</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(Charlotte, North Carolina)</a:t>
            </a:r>
          </a:p>
        </p:txBody>
      </p:sp>
      <p:sp>
        <p:nvSpPr>
          <p:cNvPr id="10" name="Title 1">
            <a:extLst>
              <a:ext uri="{FF2B5EF4-FFF2-40B4-BE49-F238E27FC236}">
                <a16:creationId xmlns:a16="http://schemas.microsoft.com/office/drawing/2014/main" id="{8A7DA97B-ADEE-773A-B4B2-76738B06F859}"/>
              </a:ext>
            </a:extLst>
          </p:cNvPr>
          <p:cNvSpPr txBox="1">
            <a:spLocks/>
          </p:cNvSpPr>
          <p:nvPr/>
        </p:nvSpPr>
        <p:spPr bwMode="auto">
          <a:xfrm>
            <a:off x="295226" y="5252413"/>
            <a:ext cx="276352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(Athens, Georgia)</a:t>
            </a:r>
          </a:p>
        </p:txBody>
      </p:sp>
      <p:pic>
        <p:nvPicPr>
          <p:cNvPr id="2" name="Picture 1" descr="A person wearing a pink shirt and headphones&#10;&#10;AI-generated content may be incorrect.">
            <a:extLst>
              <a:ext uri="{FF2B5EF4-FFF2-40B4-BE49-F238E27FC236}">
                <a16:creationId xmlns:a16="http://schemas.microsoft.com/office/drawing/2014/main" id="{3021414B-338A-31E1-D112-ACB0CEEBAC44}"/>
              </a:ext>
            </a:extLst>
          </p:cNvPr>
          <p:cNvPicPr>
            <a:picLocks noChangeAspect="1"/>
          </p:cNvPicPr>
          <p:nvPr/>
        </p:nvPicPr>
        <p:blipFill>
          <a:blip r:embed="rId3"/>
          <a:stretch>
            <a:fillRect/>
          </a:stretch>
        </p:blipFill>
        <p:spPr>
          <a:xfrm>
            <a:off x="290031" y="3789040"/>
            <a:ext cx="2763520" cy="1554480"/>
          </a:xfrm>
          <a:prstGeom prst="rect">
            <a:avLst/>
          </a:prstGeom>
          <a:effectLst>
            <a:outerShdw blurRad="50800" dist="38100" dir="2700000" algn="tl" rotWithShape="0">
              <a:prstClr val="black">
                <a:alpha val="40000"/>
              </a:prstClr>
            </a:outerShdw>
          </a:effectLst>
        </p:spPr>
      </p:pic>
      <p:pic>
        <p:nvPicPr>
          <p:cNvPr id="3" name="Picture 2" descr="A person wearing a headset and a red tie&#10;&#10;AI-generated content may be incorrect.">
            <a:extLst>
              <a:ext uri="{FF2B5EF4-FFF2-40B4-BE49-F238E27FC236}">
                <a16:creationId xmlns:a16="http://schemas.microsoft.com/office/drawing/2014/main" id="{6FC9D9C5-148C-6F06-A68A-FB5E034284CD}"/>
              </a:ext>
            </a:extLst>
          </p:cNvPr>
          <p:cNvPicPr>
            <a:picLocks noChangeAspect="1"/>
          </p:cNvPicPr>
          <p:nvPr/>
        </p:nvPicPr>
        <p:blipFill>
          <a:blip r:embed="rId4"/>
          <a:stretch>
            <a:fillRect/>
          </a:stretch>
        </p:blipFill>
        <p:spPr>
          <a:xfrm>
            <a:off x="307478" y="836712"/>
            <a:ext cx="2762679" cy="15540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77013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B37A1-C96A-1474-B696-498C87644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C2DFED-7C81-9C4A-D707-475CC615935E}"/>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4DB4756E-C38E-892F-A2C1-1E096A0097BD}"/>
              </a:ext>
            </a:extLst>
          </p:cNvPr>
          <p:cNvGraphicFramePr>
            <a:graphicFrameLocks noGrp="1"/>
          </p:cNvGraphicFramePr>
          <p:nvPr>
            <p:extLst>
              <p:ext uri="{D42A27DB-BD31-4B8C-83A1-F6EECF244321}">
                <p14:modId xmlns:p14="http://schemas.microsoft.com/office/powerpoint/2010/main" val="1867878787"/>
              </p:ext>
            </p:extLst>
          </p:nvPr>
        </p:nvGraphicFramePr>
        <p:xfrm>
          <a:off x="1523608" y="1484784"/>
          <a:ext cx="8996587" cy="3958368"/>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gridSpan="3">
                  <a:txBody>
                    <a:bodyPr/>
                    <a:lstStyle/>
                    <a:p>
                      <a:pPr marL="347663" indent="-347663" algn="l">
                        <a:tabLst/>
                      </a:pPr>
                      <a:r>
                        <a:rPr lang="en-US" sz="2000" b="1" dirty="0">
                          <a:solidFill>
                            <a:srgbClr val="002060"/>
                          </a:solidFill>
                          <a:latin typeface="Calibri" panose="020F0502020204030204" pitchFamily="34" charset="0"/>
                          <a:cs typeface="Calibri" panose="020F0502020204030204" pitchFamily="34" charset="0"/>
                        </a:rPr>
                        <a:t>      </a:t>
                      </a:r>
                      <a:r>
                        <a:rPr lang="en-US" sz="2000" b="1" dirty="0">
                          <a:solidFill>
                            <a:schemeClr val="bg1"/>
                          </a:solidFill>
                          <a:latin typeface="Calibri" panose="020F0502020204030204" pitchFamily="34" charset="0"/>
                          <a:cs typeface="Calibri" panose="020F0502020204030204" pitchFamily="34" charset="0"/>
                        </a:rPr>
                        <a:t>Faculty Presentation: Integrating CAR T-Cell Therapy and Bispecific Antibodies into the Management of R/R MM — Dr Mateos</a:t>
                      </a:r>
                      <a:endParaRPr lang="en-US" sz="2000" b="1" dirty="0">
                        <a:solidFill>
                          <a:schemeClr val="bg1"/>
                        </a:solidFill>
                      </a:endParaRPr>
                    </a:p>
                  </a:txBody>
                  <a:tcPr anchor="ctr">
                    <a:lnL w="28575"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a:p>
                  </a:txBody>
                  <a:tcPr/>
                </a:tc>
                <a:extLst>
                  <a:ext uri="{0D108BD9-81ED-4DB2-BD59-A6C34878D82A}">
                    <a16:rowId xmlns:a16="http://schemas.microsoft.com/office/drawing/2014/main" val="2871537246"/>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Bhatnagar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lnT w="12700" cap="flat" cmpd="sng" algn="ctr">
                      <a:solidFill>
                        <a:schemeClr val="bg1"/>
                      </a:solidFill>
                      <a:prstDash val="solid"/>
                      <a:round/>
                      <a:headEnd type="none" w="med" len="med"/>
                      <a:tailEnd type="none" w="med" len="med"/>
                    </a:lnT>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6C0C9597-CEFC-E56F-D3F2-5D115DB55EAE}"/>
              </a:ext>
            </a:extLst>
          </p:cNvPr>
          <p:cNvSpPr/>
          <p:nvPr/>
        </p:nvSpPr>
        <p:spPr bwMode="auto">
          <a:xfrm>
            <a:off x="1703512" y="4005064"/>
            <a:ext cx="14401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67EC060F-EDB4-5B1E-270E-9ACC4230FD78}"/>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740990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A0E3-58C9-43CA-A9C7-DBB166EABF77}"/>
              </a:ext>
            </a:extLst>
          </p:cNvPr>
          <p:cNvSpPr>
            <a:spLocks noGrp="1"/>
          </p:cNvSpPr>
          <p:nvPr>
            <p:ph type="ctrTitle"/>
          </p:nvPr>
        </p:nvSpPr>
        <p:spPr>
          <a:xfrm>
            <a:off x="392395" y="2233170"/>
            <a:ext cx="11594784" cy="2560320"/>
          </a:xfrm>
        </p:spPr>
        <p:txBody>
          <a:bodyPr>
            <a:normAutofit/>
          </a:bodyPr>
          <a:lstStyle/>
          <a:p>
            <a:pPr algn="ctr"/>
            <a:r>
              <a:rPr lang="en-US" sz="5200" dirty="0">
                <a:solidFill>
                  <a:srgbClr val="595454"/>
                </a:solidFill>
                <a:latin typeface="+mn-lt"/>
              </a:rPr>
              <a:t>Integrating CAR-T cell therapy </a:t>
            </a:r>
            <a:br>
              <a:rPr lang="en-US" sz="5200" dirty="0">
                <a:solidFill>
                  <a:srgbClr val="595454"/>
                </a:solidFill>
                <a:latin typeface="+mn-lt"/>
              </a:rPr>
            </a:br>
            <a:r>
              <a:rPr lang="en-US" sz="5200" dirty="0">
                <a:solidFill>
                  <a:srgbClr val="595454"/>
                </a:solidFill>
                <a:latin typeface="+mn-lt"/>
              </a:rPr>
              <a:t>and </a:t>
            </a:r>
            <a:r>
              <a:rPr lang="en-US" sz="5200" dirty="0" err="1">
                <a:solidFill>
                  <a:srgbClr val="595454"/>
                </a:solidFill>
                <a:latin typeface="+mn-lt"/>
              </a:rPr>
              <a:t>BsAbs</a:t>
            </a:r>
            <a:r>
              <a:rPr lang="en-US" sz="5200" dirty="0">
                <a:solidFill>
                  <a:srgbClr val="595454"/>
                </a:solidFill>
                <a:latin typeface="+mn-lt"/>
              </a:rPr>
              <a:t> into the management </a:t>
            </a:r>
            <a:br>
              <a:rPr lang="en-US" sz="5200" dirty="0">
                <a:solidFill>
                  <a:srgbClr val="595454"/>
                </a:solidFill>
                <a:latin typeface="+mn-lt"/>
              </a:rPr>
            </a:br>
            <a:r>
              <a:rPr lang="en-US" sz="5200" dirty="0">
                <a:solidFill>
                  <a:srgbClr val="595454"/>
                </a:solidFill>
                <a:latin typeface="+mn-lt"/>
              </a:rPr>
              <a:t>of RRMM patients</a:t>
            </a:r>
            <a:endParaRPr lang="en-US" sz="5200" dirty="0">
              <a:latin typeface="+mn-lt"/>
            </a:endParaRPr>
          </a:p>
        </p:txBody>
      </p:sp>
      <p:sp>
        <p:nvSpPr>
          <p:cNvPr id="15" name="Marcador de contenido 14">
            <a:extLst>
              <a:ext uri="{FF2B5EF4-FFF2-40B4-BE49-F238E27FC236}">
                <a16:creationId xmlns:a16="http://schemas.microsoft.com/office/drawing/2014/main" id="{5AFE7063-4362-6B40-AFD6-4120445A73D4}"/>
              </a:ext>
            </a:extLst>
          </p:cNvPr>
          <p:cNvSpPr>
            <a:spLocks noGrp="1"/>
          </p:cNvSpPr>
          <p:nvPr>
            <p:ph type="body" sz="quarter" idx="11"/>
          </p:nvPr>
        </p:nvSpPr>
        <p:spPr>
          <a:xfrm>
            <a:off x="2418205" y="5644895"/>
            <a:ext cx="7543167" cy="685800"/>
          </a:xfrm>
        </p:spPr>
        <p:txBody>
          <a:bodyPr anchor="ctr">
            <a:noAutofit/>
          </a:bodyPr>
          <a:lstStyle/>
          <a:p>
            <a:pPr algn="ctr" defTabSz="1219215" eaLnBrk="0" fontAlgn="base" hangingPunct="0">
              <a:spcAft>
                <a:spcPct val="0"/>
              </a:spcAft>
              <a:defRPr/>
            </a:pPr>
            <a:r>
              <a:rPr lang="en-US" sz="2133" b="1" dirty="0">
                <a:solidFill>
                  <a:srgbClr val="595454"/>
                </a:solidFill>
              </a:rPr>
              <a:t>María-Victoria Mateos</a:t>
            </a:r>
          </a:p>
          <a:p>
            <a:pPr algn="ctr" defTabSz="1219215" eaLnBrk="0" fontAlgn="base" hangingPunct="0">
              <a:spcAft>
                <a:spcPct val="0"/>
              </a:spcAft>
              <a:defRPr/>
            </a:pPr>
            <a:r>
              <a:rPr lang="en-US" sz="2133" b="1" dirty="0">
                <a:solidFill>
                  <a:srgbClr val="595454"/>
                </a:solidFill>
              </a:rPr>
              <a:t>Salamanca, Spain</a:t>
            </a:r>
          </a:p>
          <a:p>
            <a:pPr algn="ctr" defTabSz="1219215" eaLnBrk="0" fontAlgn="base" hangingPunct="0">
              <a:lnSpc>
                <a:spcPct val="120000"/>
              </a:lnSpc>
              <a:spcBef>
                <a:spcPct val="20000"/>
              </a:spcBef>
              <a:spcAft>
                <a:spcPct val="0"/>
              </a:spcAft>
              <a:defRPr/>
            </a:pPr>
            <a:endParaRPr lang="en-US" sz="2133" b="1" dirty="0"/>
          </a:p>
        </p:txBody>
      </p:sp>
      <p:grpSp>
        <p:nvGrpSpPr>
          <p:cNvPr id="5" name="Group 14">
            <a:extLst>
              <a:ext uri="{FF2B5EF4-FFF2-40B4-BE49-F238E27FC236}">
                <a16:creationId xmlns:a16="http://schemas.microsoft.com/office/drawing/2014/main" id="{3CE1B77D-12C5-4776-B452-17DBD261C4E2}"/>
              </a:ext>
            </a:extLst>
          </p:cNvPr>
          <p:cNvGrpSpPr>
            <a:grpSpLocks/>
          </p:cNvGrpSpPr>
          <p:nvPr/>
        </p:nvGrpSpPr>
        <p:grpSpPr bwMode="auto">
          <a:xfrm>
            <a:off x="9961372" y="312715"/>
            <a:ext cx="2095740" cy="1069051"/>
            <a:chOff x="2125" y="164"/>
            <a:chExt cx="2361" cy="1098"/>
          </a:xfrm>
        </p:grpSpPr>
        <p:pic>
          <p:nvPicPr>
            <p:cNvPr id="6" name="Picture 11" descr="escudo universidad">
              <a:extLst>
                <a:ext uri="{FF2B5EF4-FFF2-40B4-BE49-F238E27FC236}">
                  <a16:creationId xmlns:a16="http://schemas.microsoft.com/office/drawing/2014/main" id="{C7C4B7C8-E10C-45CA-9BB7-8BFC021BA537}"/>
                </a:ext>
              </a:extLst>
            </p:cNvPr>
            <p:cNvPicPr>
              <a:picLocks noChangeAspect="1" noChangeArrowheads="1"/>
            </p:cNvPicPr>
            <p:nvPr/>
          </p:nvPicPr>
          <p:blipFill>
            <a:blip r:embed="rId3" cstate="email">
              <a:clrChange>
                <a:clrFrom>
                  <a:srgbClr val="010101"/>
                </a:clrFrom>
                <a:clrTo>
                  <a:srgbClr val="010101">
                    <a:alpha val="0"/>
                  </a:srgbClr>
                </a:clrTo>
              </a:clrChange>
              <a:extLst>
                <a:ext uri="{28A0092B-C50C-407E-A947-70E740481C1C}">
                  <a14:useLocalDpi xmlns:a14="http://schemas.microsoft.com/office/drawing/2010/main"/>
                </a:ext>
              </a:extLst>
            </a:blip>
            <a:srcRect/>
            <a:stretch>
              <a:fillRect/>
            </a:stretch>
          </p:blipFill>
          <p:spPr bwMode="auto">
            <a:xfrm>
              <a:off x="2786" y="164"/>
              <a:ext cx="889" cy="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2">
              <a:extLst>
                <a:ext uri="{FF2B5EF4-FFF2-40B4-BE49-F238E27FC236}">
                  <a16:creationId xmlns:a16="http://schemas.microsoft.com/office/drawing/2014/main" id="{CBB86415-5D0B-47E4-9307-743E1FF7A15C}"/>
                </a:ext>
              </a:extLst>
            </p:cNvPr>
            <p:cNvSpPr txBox="1">
              <a:spLocks noChangeArrowheads="1"/>
            </p:cNvSpPr>
            <p:nvPr/>
          </p:nvSpPr>
          <p:spPr bwMode="auto">
            <a:xfrm>
              <a:off x="2125" y="1036"/>
              <a:ext cx="2361" cy="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38138" indent="-338138">
                <a:defRPr sz="2800" b="1">
                  <a:solidFill>
                    <a:schemeClr val="tx1"/>
                  </a:solidFill>
                  <a:latin typeface="Arial" charset="0"/>
                  <a:ea typeface="ＭＳ Ｐゴシック" charset="0"/>
                  <a:cs typeface="ＭＳ Ｐゴシック" charset="0"/>
                </a:defRPr>
              </a:lvl1pPr>
              <a:lvl2pPr marL="37931725" indent="-37474525">
                <a:defRPr sz="2800" b="1">
                  <a:solidFill>
                    <a:schemeClr val="tx1"/>
                  </a:solidFill>
                  <a:latin typeface="Arial" charset="0"/>
                  <a:ea typeface="ＭＳ Ｐゴシック" charset="0"/>
                </a:defRPr>
              </a:lvl2pPr>
              <a:lvl3pPr>
                <a:defRPr sz="2800" b="1">
                  <a:solidFill>
                    <a:schemeClr val="tx1"/>
                  </a:solidFill>
                  <a:latin typeface="Arial" charset="0"/>
                  <a:ea typeface="ＭＳ Ｐゴシック" charset="0"/>
                </a:defRPr>
              </a:lvl3pPr>
              <a:lvl4pPr>
                <a:defRPr sz="2800" b="1">
                  <a:solidFill>
                    <a:schemeClr val="tx1"/>
                  </a:solidFill>
                  <a:latin typeface="Arial" charset="0"/>
                  <a:ea typeface="ＭＳ Ｐゴシック" charset="0"/>
                </a:defRPr>
              </a:lvl4pPr>
              <a:lvl5pPr>
                <a:defRPr sz="2800" b="1">
                  <a:solidFill>
                    <a:schemeClr val="tx1"/>
                  </a:solidFill>
                  <a:latin typeface="Arial" charset="0"/>
                  <a:ea typeface="ＭＳ Ｐゴシック" charset="0"/>
                </a:defRPr>
              </a:lvl5pPr>
              <a:lvl6pPr marL="457200" eaLnBrk="0" fontAlgn="base" hangingPunct="0">
                <a:spcBef>
                  <a:spcPct val="20000"/>
                </a:spcBef>
                <a:spcAft>
                  <a:spcPct val="0"/>
                </a:spcAft>
                <a:defRPr sz="2800" b="1">
                  <a:solidFill>
                    <a:schemeClr val="tx1"/>
                  </a:solidFill>
                  <a:latin typeface="Arial" charset="0"/>
                  <a:ea typeface="ＭＳ Ｐゴシック" charset="0"/>
                </a:defRPr>
              </a:lvl6pPr>
              <a:lvl7pPr marL="914400" eaLnBrk="0" fontAlgn="base" hangingPunct="0">
                <a:spcBef>
                  <a:spcPct val="20000"/>
                </a:spcBef>
                <a:spcAft>
                  <a:spcPct val="0"/>
                </a:spcAft>
                <a:defRPr sz="2800" b="1">
                  <a:solidFill>
                    <a:schemeClr val="tx1"/>
                  </a:solidFill>
                  <a:latin typeface="Arial" charset="0"/>
                  <a:ea typeface="ＭＳ Ｐゴシック" charset="0"/>
                </a:defRPr>
              </a:lvl7pPr>
              <a:lvl8pPr marL="1371600" eaLnBrk="0" fontAlgn="base" hangingPunct="0">
                <a:spcBef>
                  <a:spcPct val="20000"/>
                </a:spcBef>
                <a:spcAft>
                  <a:spcPct val="0"/>
                </a:spcAft>
                <a:defRPr sz="2800" b="1">
                  <a:solidFill>
                    <a:schemeClr val="tx1"/>
                  </a:solidFill>
                  <a:latin typeface="Arial" charset="0"/>
                  <a:ea typeface="ＭＳ Ｐゴシック" charset="0"/>
                </a:defRPr>
              </a:lvl8pPr>
              <a:lvl9pPr marL="1828800" eaLnBrk="0" fontAlgn="base" hangingPunct="0">
                <a:spcBef>
                  <a:spcPct val="20000"/>
                </a:spcBef>
                <a:spcAft>
                  <a:spcPct val="0"/>
                </a:spcAft>
                <a:defRPr sz="2800" b="1">
                  <a:solidFill>
                    <a:schemeClr val="tx1"/>
                  </a:solidFill>
                  <a:latin typeface="Arial" charset="0"/>
                  <a:ea typeface="ＭＳ Ｐゴシック" charset="0"/>
                </a:defRPr>
              </a:lvl9pPr>
            </a:lstStyle>
            <a:p>
              <a:pPr marL="601126" marR="0" lvl="0" indent="-601126" algn="ctr" defTabSz="1625580" rtl="0" eaLnBrk="0" fontAlgn="base" latinLnBrk="0" hangingPunct="0">
                <a:lnSpc>
                  <a:spcPct val="90000"/>
                </a:lnSpc>
                <a:spcBef>
                  <a:spcPct val="70000"/>
                </a:spcBef>
                <a:spcAft>
                  <a:spcPct val="0"/>
                </a:spcAft>
                <a:buClr>
                  <a:srgbClr val="66FFFF"/>
                </a:buClr>
                <a:buSzTx/>
                <a:buFontTx/>
                <a:buNone/>
                <a:tabLst/>
                <a:defRPr/>
              </a:pPr>
              <a:r>
                <a:rPr kumimoji="0" lang="es-ES_tradnl" sz="1201" b="1" i="0" u="none" strike="noStrike" kern="1200" cap="none" spc="0" normalizeH="0" baseline="0" noProof="0" dirty="0">
                  <a:ln>
                    <a:noFill/>
                  </a:ln>
                  <a:solidFill>
                    <a:srgbClr val="595454"/>
                  </a:solidFill>
                  <a:effectLst/>
                  <a:uLnTx/>
                  <a:uFillTx/>
                  <a:latin typeface="Trebuchet MS"/>
                  <a:ea typeface="ＭＳ Ｐゴシック" charset="0"/>
                </a:rPr>
                <a:t>University of Salamanca</a:t>
              </a:r>
            </a:p>
          </p:txBody>
        </p:sp>
      </p:grpSp>
      <p:pic>
        <p:nvPicPr>
          <p:cNvPr id="8" name="Imagen 1">
            <a:extLst>
              <a:ext uri="{FF2B5EF4-FFF2-40B4-BE49-F238E27FC236}">
                <a16:creationId xmlns:a16="http://schemas.microsoft.com/office/drawing/2014/main" id="{6CD61674-C149-493D-80F3-6ED56C70856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7341" y="406982"/>
            <a:ext cx="1354344" cy="929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descr="HUS">
            <a:extLst>
              <a:ext uri="{FF2B5EF4-FFF2-40B4-BE49-F238E27FC236}">
                <a16:creationId xmlns:a16="http://schemas.microsoft.com/office/drawing/2014/main" id="{EFE6FCDB-E7BA-4080-B16A-099D29A4AD9A}"/>
              </a:ext>
            </a:extLst>
          </p:cNvPr>
          <p:cNvPicPr>
            <a:picLocks noChangeAspect="1" noChangeArrowheads="1"/>
          </p:cNvPicPr>
          <p:nvPr/>
        </p:nvPicPr>
        <p:blipFill>
          <a:blip r:embed="rId5" cstate="email">
            <a:clrChange>
              <a:clrFrom>
                <a:srgbClr val="010101"/>
              </a:clrFrom>
              <a:clrTo>
                <a:srgbClr val="010101">
                  <a:alpha val="0"/>
                </a:srgbClr>
              </a:clrTo>
            </a:clrChange>
            <a:extLst>
              <a:ext uri="{28A0092B-C50C-407E-A947-70E740481C1C}">
                <a14:useLocalDpi xmlns:a14="http://schemas.microsoft.com/office/drawing/2010/main"/>
              </a:ext>
            </a:extLst>
          </a:blip>
          <a:srcRect/>
          <a:stretch>
            <a:fillRect/>
          </a:stretch>
        </p:blipFill>
        <p:spPr bwMode="auto">
          <a:xfrm>
            <a:off x="427142" y="37612"/>
            <a:ext cx="2399927" cy="1298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6" descr="IBSAL - Instituto de Investigación Biomédica de Salamanca (Centro de  Investigación del Cáncer (CIC-IBMCC))">
            <a:extLst>
              <a:ext uri="{FF2B5EF4-FFF2-40B4-BE49-F238E27FC236}">
                <a16:creationId xmlns:a16="http://schemas.microsoft.com/office/drawing/2014/main" id="{B0F03E82-568B-6642-9001-C26253E521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1969" y="0"/>
            <a:ext cx="3248785" cy="1521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2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3D132D-9DE6-25F4-C12F-46DDCD766B55}"/>
              </a:ext>
            </a:extLst>
          </p:cNvPr>
          <p:cNvSpPr>
            <a:spLocks noGrp="1"/>
          </p:cNvSpPr>
          <p:nvPr>
            <p:ph type="title"/>
          </p:nvPr>
        </p:nvSpPr>
        <p:spPr/>
        <p:txBody>
          <a:bodyPr/>
          <a:lstStyle/>
          <a:p>
            <a:pPr algn="ctr"/>
            <a:r>
              <a:rPr lang="es-ES" sz="1957" dirty="0" err="1"/>
              <a:t>Treatment</a:t>
            </a:r>
            <a:r>
              <a:rPr lang="es-ES" sz="1957" dirty="0"/>
              <a:t> </a:t>
            </a:r>
            <a:r>
              <a:rPr lang="es-ES" sz="1957" dirty="0" err="1"/>
              <a:t>landscape</a:t>
            </a:r>
            <a:r>
              <a:rPr lang="es-ES" sz="1957" dirty="0"/>
              <a:t> in </a:t>
            </a:r>
            <a:r>
              <a:rPr lang="es-ES" sz="1957" dirty="0" err="1"/>
              <a:t>Multiple</a:t>
            </a:r>
            <a:r>
              <a:rPr lang="es-ES" sz="1957" dirty="0"/>
              <a:t> </a:t>
            </a:r>
            <a:r>
              <a:rPr lang="es-ES" sz="1957" dirty="0" err="1"/>
              <a:t>Myeloma</a:t>
            </a:r>
            <a:r>
              <a:rPr lang="es-ES" sz="1957" dirty="0"/>
              <a:t> </a:t>
            </a:r>
            <a:r>
              <a:rPr lang="es-ES" sz="1957" dirty="0" err="1"/>
              <a:t>today</a:t>
            </a:r>
            <a:r>
              <a:rPr lang="es-ES" sz="1957" dirty="0"/>
              <a:t>: </a:t>
            </a:r>
            <a:r>
              <a:rPr lang="es-ES" sz="1957" dirty="0" err="1"/>
              <a:t>realistic</a:t>
            </a:r>
            <a:r>
              <a:rPr lang="es-ES" sz="1957" dirty="0"/>
              <a:t> </a:t>
            </a:r>
            <a:r>
              <a:rPr lang="es-ES" sz="1957" dirty="0" err="1"/>
              <a:t>situation</a:t>
            </a:r>
            <a:r>
              <a:rPr lang="es-ES" sz="1957" dirty="0"/>
              <a:t>  </a:t>
            </a:r>
          </a:p>
        </p:txBody>
      </p:sp>
      <p:sp>
        <p:nvSpPr>
          <p:cNvPr id="4" name="Marcador de texto 3">
            <a:extLst>
              <a:ext uri="{FF2B5EF4-FFF2-40B4-BE49-F238E27FC236}">
                <a16:creationId xmlns:a16="http://schemas.microsoft.com/office/drawing/2014/main" id="{6263409E-513E-FACC-987A-E7B235C4E027}"/>
              </a:ext>
            </a:extLst>
          </p:cNvPr>
          <p:cNvSpPr>
            <a:spLocks noGrp="1"/>
          </p:cNvSpPr>
          <p:nvPr>
            <p:ph type="body" sz="quarter" idx="13"/>
          </p:nvPr>
        </p:nvSpPr>
        <p:spPr>
          <a:xfrm>
            <a:off x="3364870" y="6360090"/>
            <a:ext cx="9461342" cy="238962"/>
          </a:xfrm>
        </p:spPr>
        <p:txBody>
          <a:bodyPr/>
          <a:lstStyle/>
          <a:p>
            <a:r>
              <a:rPr lang="es-ES" dirty="0"/>
              <a:t>Mateos MV, personal </a:t>
            </a:r>
            <a:r>
              <a:rPr lang="es-ES" dirty="0" err="1"/>
              <a:t>communication</a:t>
            </a:r>
            <a:r>
              <a:rPr lang="es-ES" dirty="0"/>
              <a:t>. </a:t>
            </a:r>
            <a:r>
              <a:rPr lang="es-ES" dirty="0" err="1"/>
              <a:t>Dimopoulos</a:t>
            </a:r>
            <a:r>
              <a:rPr lang="es-ES" dirty="0"/>
              <a:t> MA et al. EHA/ESMO </a:t>
            </a:r>
            <a:r>
              <a:rPr lang="es-ES" dirty="0" err="1"/>
              <a:t>guidelines</a:t>
            </a:r>
            <a:r>
              <a:rPr lang="es-ES" dirty="0"/>
              <a:t>. </a:t>
            </a:r>
            <a:r>
              <a:rPr lang="es-ES" dirty="0" err="1"/>
              <a:t>Annals</a:t>
            </a:r>
            <a:r>
              <a:rPr lang="es-ES" dirty="0"/>
              <a:t> </a:t>
            </a:r>
            <a:r>
              <a:rPr lang="es-ES" dirty="0" err="1"/>
              <a:t>of</a:t>
            </a:r>
            <a:r>
              <a:rPr lang="es-ES" dirty="0"/>
              <a:t> </a:t>
            </a:r>
            <a:r>
              <a:rPr lang="es-ES" dirty="0" err="1"/>
              <a:t>Oncology</a:t>
            </a:r>
            <a:r>
              <a:rPr lang="es-ES" dirty="0"/>
              <a:t> 2021</a:t>
            </a:r>
          </a:p>
        </p:txBody>
      </p:sp>
      <p:sp>
        <p:nvSpPr>
          <p:cNvPr id="5" name="CuadroTexto 4">
            <a:extLst>
              <a:ext uri="{FF2B5EF4-FFF2-40B4-BE49-F238E27FC236}">
                <a16:creationId xmlns:a16="http://schemas.microsoft.com/office/drawing/2014/main" id="{27D05025-D748-4313-38D2-340BDE1FCDB5}"/>
              </a:ext>
            </a:extLst>
          </p:cNvPr>
          <p:cNvSpPr txBox="1"/>
          <p:nvPr/>
        </p:nvSpPr>
        <p:spPr>
          <a:xfrm>
            <a:off x="2523178" y="1486826"/>
            <a:ext cx="2257736" cy="894589"/>
          </a:xfrm>
          <a:prstGeom prst="rect">
            <a:avLst/>
          </a:prstGeom>
          <a:solidFill>
            <a:srgbClr val="FFECCD"/>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AntiCD38 + PI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IMiD</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ASCT</a:t>
            </a: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Len/Dara-Len</a:t>
            </a:r>
          </a:p>
        </p:txBody>
      </p:sp>
      <p:sp>
        <p:nvSpPr>
          <p:cNvPr id="6" name="CuadroTexto 5">
            <a:extLst>
              <a:ext uri="{FF2B5EF4-FFF2-40B4-BE49-F238E27FC236}">
                <a16:creationId xmlns:a16="http://schemas.microsoft.com/office/drawing/2014/main" id="{CB574BB9-40F5-FD59-5141-0C687EB0B196}"/>
              </a:ext>
            </a:extLst>
          </p:cNvPr>
          <p:cNvSpPr txBox="1"/>
          <p:nvPr/>
        </p:nvSpPr>
        <p:spPr>
          <a:xfrm>
            <a:off x="5651063" y="692696"/>
            <a:ext cx="888828" cy="275742"/>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565" b="1" i="0" u="none" strike="noStrike" kern="1200" cap="none" spc="0" normalizeH="0" baseline="0" noProof="0" dirty="0">
                <a:ln>
                  <a:noFill/>
                </a:ln>
                <a:solidFill>
                  <a:srgbClr val="BE2BBB"/>
                </a:solidFill>
                <a:effectLst/>
                <a:uLnTx/>
                <a:uFillTx/>
                <a:latin typeface="Trebuchet MS"/>
                <a:ea typeface="ＭＳ Ｐゴシック" charset="0"/>
                <a:cs typeface="+mn-cs"/>
              </a:rPr>
              <a:t>1st line</a:t>
            </a:r>
          </a:p>
        </p:txBody>
      </p:sp>
      <p:sp>
        <p:nvSpPr>
          <p:cNvPr id="7" name="CuadroTexto 6">
            <a:extLst>
              <a:ext uri="{FF2B5EF4-FFF2-40B4-BE49-F238E27FC236}">
                <a16:creationId xmlns:a16="http://schemas.microsoft.com/office/drawing/2014/main" id="{B4E2362C-AFE2-B1AD-DDCC-BD0E14313956}"/>
              </a:ext>
            </a:extLst>
          </p:cNvPr>
          <p:cNvSpPr txBox="1"/>
          <p:nvPr/>
        </p:nvSpPr>
        <p:spPr>
          <a:xfrm>
            <a:off x="7439783" y="1048630"/>
            <a:ext cx="1311517" cy="275742"/>
          </a:xfrm>
          <a:prstGeom prst="rect">
            <a:avLst/>
          </a:prstGeom>
          <a:solidFill>
            <a:srgbClr val="FFD186"/>
          </a:solidFill>
          <a:ln>
            <a:solidFill>
              <a:srgbClr val="FFECCD"/>
            </a:solidFill>
          </a:ln>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ASCT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ineligible</a:t>
            </a:r>
            <a:endPar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8" name="CuadroTexto 7">
            <a:extLst>
              <a:ext uri="{FF2B5EF4-FFF2-40B4-BE49-F238E27FC236}">
                <a16:creationId xmlns:a16="http://schemas.microsoft.com/office/drawing/2014/main" id="{5115CF1F-34F9-5C8A-5531-56CD8D256C2C}"/>
              </a:ext>
            </a:extLst>
          </p:cNvPr>
          <p:cNvSpPr txBox="1"/>
          <p:nvPr/>
        </p:nvSpPr>
        <p:spPr>
          <a:xfrm>
            <a:off x="2639617" y="1081686"/>
            <a:ext cx="1872208" cy="275742"/>
          </a:xfrm>
          <a:prstGeom prst="rect">
            <a:avLst/>
          </a:prstGeom>
          <a:solidFill>
            <a:srgbClr val="FFD186"/>
          </a:solidFill>
          <a:ln>
            <a:solidFill>
              <a:srgbClr val="FDA97D"/>
            </a:solidFill>
          </a:ln>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ASCT eligible</a:t>
            </a:r>
          </a:p>
        </p:txBody>
      </p:sp>
      <p:sp>
        <p:nvSpPr>
          <p:cNvPr id="11" name="CuadroTexto 10">
            <a:extLst>
              <a:ext uri="{FF2B5EF4-FFF2-40B4-BE49-F238E27FC236}">
                <a16:creationId xmlns:a16="http://schemas.microsoft.com/office/drawing/2014/main" id="{0E11D321-3B9C-BDD2-C4E2-D0C98F25CDF0}"/>
              </a:ext>
            </a:extLst>
          </p:cNvPr>
          <p:cNvSpPr txBox="1"/>
          <p:nvPr/>
        </p:nvSpPr>
        <p:spPr>
          <a:xfrm>
            <a:off x="7082273" y="1453770"/>
            <a:ext cx="2257736" cy="958185"/>
          </a:xfrm>
          <a:prstGeom prst="rect">
            <a:avLst/>
          </a:prstGeom>
          <a:solidFill>
            <a:srgbClr val="FFECCD"/>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Dara-Len-</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Dara-VMP/</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RVd</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AntiCD38 + PI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IMiD</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12" name="CuadroTexto 11">
            <a:extLst>
              <a:ext uri="{FF2B5EF4-FFF2-40B4-BE49-F238E27FC236}">
                <a16:creationId xmlns:a16="http://schemas.microsoft.com/office/drawing/2014/main" id="{389F05CA-0ABD-CA2A-11EB-D8BB38E5DE29}"/>
              </a:ext>
            </a:extLst>
          </p:cNvPr>
          <p:cNvSpPr txBox="1"/>
          <p:nvPr/>
        </p:nvSpPr>
        <p:spPr>
          <a:xfrm>
            <a:off x="5651062" y="2519734"/>
            <a:ext cx="888828" cy="275742"/>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565" b="1" i="0" u="none" strike="noStrike" kern="1200" cap="none" spc="0" normalizeH="0" baseline="0" noProof="0" dirty="0">
                <a:ln>
                  <a:noFill/>
                </a:ln>
                <a:solidFill>
                  <a:srgbClr val="BE2BBB"/>
                </a:solidFill>
                <a:effectLst/>
                <a:uLnTx/>
                <a:uFillTx/>
                <a:latin typeface="Trebuchet MS"/>
                <a:ea typeface="ＭＳ Ｐゴシック" charset="0"/>
                <a:cs typeface="+mn-cs"/>
              </a:rPr>
              <a:t>2nd line</a:t>
            </a:r>
          </a:p>
        </p:txBody>
      </p:sp>
      <p:sp>
        <p:nvSpPr>
          <p:cNvPr id="13" name="CuadroTexto 12">
            <a:extLst>
              <a:ext uri="{FF2B5EF4-FFF2-40B4-BE49-F238E27FC236}">
                <a16:creationId xmlns:a16="http://schemas.microsoft.com/office/drawing/2014/main" id="{8062CDA9-4AB6-BBD1-BFCD-BC0049950A94}"/>
              </a:ext>
            </a:extLst>
          </p:cNvPr>
          <p:cNvSpPr txBox="1"/>
          <p:nvPr/>
        </p:nvSpPr>
        <p:spPr>
          <a:xfrm>
            <a:off x="3188517" y="2853501"/>
            <a:ext cx="5911143" cy="275742"/>
          </a:xfrm>
          <a:prstGeom prst="rect">
            <a:avLst/>
          </a:prstGeom>
          <a:solidFill>
            <a:srgbClr val="FFD186"/>
          </a:solidFill>
          <a:ln>
            <a:solidFill>
              <a:srgbClr val="FDA97D"/>
            </a:solidFill>
          </a:ln>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Based</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on</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sensitivity</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refractoriness</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to</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Daratumumab</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and </a:t>
            </a:r>
            <a:r>
              <a:rPr kumimoji="0" lang="es-ES" sz="1370" b="1" i="0" u="none" strike="noStrike" kern="1200" cap="none" spc="0" normalizeH="0" baseline="0" noProof="0" dirty="0" err="1">
                <a:ln>
                  <a:noFill/>
                </a:ln>
                <a:solidFill>
                  <a:srgbClr val="595454"/>
                </a:solidFill>
                <a:effectLst/>
                <a:uLnTx/>
                <a:uFillTx/>
                <a:latin typeface="Trebuchet MS"/>
                <a:ea typeface="ＭＳ Ｐゴシック" charset="0"/>
                <a:cs typeface="+mn-cs"/>
              </a:rPr>
              <a:t>Lenalidomide</a:t>
            </a:r>
            <a:r>
              <a:rPr kumimoji="0" lang="es-ES" sz="1370" b="1" i="0" u="none" strike="noStrike" kern="1200" cap="none" spc="0" normalizeH="0" baseline="0" noProof="0" dirty="0">
                <a:ln>
                  <a:noFill/>
                </a:ln>
                <a:solidFill>
                  <a:srgbClr val="595454"/>
                </a:solidFill>
                <a:effectLst/>
                <a:uLnTx/>
                <a:uFillTx/>
                <a:latin typeface="Trebuchet MS"/>
                <a:ea typeface="ＭＳ Ｐゴシック" charset="0"/>
                <a:cs typeface="+mn-cs"/>
              </a:rPr>
              <a:t> </a:t>
            </a:r>
          </a:p>
        </p:txBody>
      </p:sp>
      <p:sp>
        <p:nvSpPr>
          <p:cNvPr id="14" name="CuadroTexto 13">
            <a:extLst>
              <a:ext uri="{FF2B5EF4-FFF2-40B4-BE49-F238E27FC236}">
                <a16:creationId xmlns:a16="http://schemas.microsoft.com/office/drawing/2014/main" id="{EB222A15-1C81-1CDA-2EF3-69CDA84D3645}"/>
              </a:ext>
            </a:extLst>
          </p:cNvPr>
          <p:cNvSpPr txBox="1"/>
          <p:nvPr/>
        </p:nvSpPr>
        <p:spPr>
          <a:xfrm>
            <a:off x="2479744" y="3269010"/>
            <a:ext cx="2257736" cy="606250"/>
          </a:xfrm>
          <a:prstGeom prst="rect">
            <a:avLst/>
          </a:prstGeom>
          <a:solidFill>
            <a:srgbClr val="EEE7E7"/>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Anti-CD38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Carfilzomib-dex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Anti-CD38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Pomalidomide-dex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15" name="CuadroTexto 14">
            <a:extLst>
              <a:ext uri="{FF2B5EF4-FFF2-40B4-BE49-F238E27FC236}">
                <a16:creationId xmlns:a16="http://schemas.microsoft.com/office/drawing/2014/main" id="{B51ED26E-D0A7-5705-A26B-A09B48808E48}"/>
              </a:ext>
            </a:extLst>
          </p:cNvPr>
          <p:cNvSpPr txBox="1"/>
          <p:nvPr/>
        </p:nvSpPr>
        <p:spPr>
          <a:xfrm>
            <a:off x="5182046" y="3239866"/>
            <a:ext cx="2257736" cy="880840"/>
          </a:xfrm>
          <a:prstGeom prst="rect">
            <a:avLst/>
          </a:prstGeom>
          <a:solidFill>
            <a:srgbClr val="EEE7E7"/>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Pomalidomide-bortezomib-dex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Selinexor</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bortezomib-dex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Carfilzomib-dex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16" name="CuadroTexto 15">
            <a:extLst>
              <a:ext uri="{FF2B5EF4-FFF2-40B4-BE49-F238E27FC236}">
                <a16:creationId xmlns:a16="http://schemas.microsoft.com/office/drawing/2014/main" id="{32F9A777-EF06-7A7A-4773-5A5F70FE9EDE}"/>
              </a:ext>
            </a:extLst>
          </p:cNvPr>
          <p:cNvSpPr txBox="1"/>
          <p:nvPr/>
        </p:nvSpPr>
        <p:spPr>
          <a:xfrm>
            <a:off x="5321073" y="4443499"/>
            <a:ext cx="1235152" cy="275742"/>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565" b="1" i="0" u="none" strike="noStrike" kern="1200" cap="none" spc="0" normalizeH="0" baseline="0" noProof="0" dirty="0">
                <a:ln>
                  <a:noFill/>
                </a:ln>
                <a:solidFill>
                  <a:srgbClr val="BE2BBB"/>
                </a:solidFill>
                <a:effectLst/>
                <a:uLnTx/>
                <a:uFillTx/>
                <a:latin typeface="Trebuchet MS"/>
                <a:ea typeface="ＭＳ Ｐゴシック" charset="0"/>
                <a:cs typeface="+mn-cs"/>
              </a:rPr>
              <a:t>4th line</a:t>
            </a:r>
          </a:p>
        </p:txBody>
      </p:sp>
      <p:sp>
        <p:nvSpPr>
          <p:cNvPr id="17" name="CuadroTexto 16">
            <a:extLst>
              <a:ext uri="{FF2B5EF4-FFF2-40B4-BE49-F238E27FC236}">
                <a16:creationId xmlns:a16="http://schemas.microsoft.com/office/drawing/2014/main" id="{6584BF8D-EDC6-196C-48E3-E4B22923FB7C}"/>
              </a:ext>
            </a:extLst>
          </p:cNvPr>
          <p:cNvSpPr txBox="1"/>
          <p:nvPr/>
        </p:nvSpPr>
        <p:spPr>
          <a:xfrm>
            <a:off x="1850728" y="4739903"/>
            <a:ext cx="2257736" cy="855451"/>
          </a:xfrm>
          <a:prstGeom prst="rect">
            <a:avLst/>
          </a:prstGeom>
          <a:solidFill>
            <a:srgbClr val="EEE7E7"/>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Anti-CD38 +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Pomalidomide-dex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Elotuzumab-Pomalidomide-dex</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Previous</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combos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if</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pt eligible</a:t>
            </a:r>
          </a:p>
        </p:txBody>
      </p:sp>
      <p:sp>
        <p:nvSpPr>
          <p:cNvPr id="18" name="CuadroTexto 17">
            <a:extLst>
              <a:ext uri="{FF2B5EF4-FFF2-40B4-BE49-F238E27FC236}">
                <a16:creationId xmlns:a16="http://schemas.microsoft.com/office/drawing/2014/main" id="{A6ABC07A-3B84-6284-1B14-BF951C34E12A}"/>
              </a:ext>
            </a:extLst>
          </p:cNvPr>
          <p:cNvSpPr txBox="1"/>
          <p:nvPr/>
        </p:nvSpPr>
        <p:spPr>
          <a:xfrm>
            <a:off x="4850052" y="4756507"/>
            <a:ext cx="2257736" cy="290908"/>
          </a:xfrm>
          <a:prstGeom prst="rect">
            <a:avLst/>
          </a:prstGeom>
          <a:solidFill>
            <a:srgbClr val="FFD186"/>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BCMA-</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targeted</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therapy</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19" name="CuadroTexto 18">
            <a:extLst>
              <a:ext uri="{FF2B5EF4-FFF2-40B4-BE49-F238E27FC236}">
                <a16:creationId xmlns:a16="http://schemas.microsoft.com/office/drawing/2014/main" id="{520CBF17-BB27-C5F2-528D-ACF913000207}"/>
              </a:ext>
            </a:extLst>
          </p:cNvPr>
          <p:cNvSpPr txBox="1"/>
          <p:nvPr/>
        </p:nvSpPr>
        <p:spPr>
          <a:xfrm>
            <a:off x="4850052" y="5124860"/>
            <a:ext cx="2257736" cy="564577"/>
          </a:xfrm>
          <a:prstGeom prst="rect">
            <a:avLst/>
          </a:prstGeom>
          <a:solidFill>
            <a:srgbClr val="C0F2FB"/>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Ide-</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cel</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Cilta-cel</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20" name="CuadroTexto 19">
            <a:extLst>
              <a:ext uri="{FF2B5EF4-FFF2-40B4-BE49-F238E27FC236}">
                <a16:creationId xmlns:a16="http://schemas.microsoft.com/office/drawing/2014/main" id="{FC80E512-E578-F91D-CD38-A85FBD3735E2}"/>
              </a:ext>
            </a:extLst>
          </p:cNvPr>
          <p:cNvSpPr txBox="1"/>
          <p:nvPr/>
        </p:nvSpPr>
        <p:spPr>
          <a:xfrm>
            <a:off x="7849377" y="4742263"/>
            <a:ext cx="2257736" cy="290908"/>
          </a:xfrm>
          <a:prstGeom prst="rect">
            <a:avLst/>
          </a:prstGeom>
          <a:solidFill>
            <a:srgbClr val="FFD186"/>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GPRC5D-targeted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therapy</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21" name="CuadroTexto 20">
            <a:extLst>
              <a:ext uri="{FF2B5EF4-FFF2-40B4-BE49-F238E27FC236}">
                <a16:creationId xmlns:a16="http://schemas.microsoft.com/office/drawing/2014/main" id="{29C4133B-21C8-6F0B-A89C-E5703474DDCA}"/>
              </a:ext>
            </a:extLst>
          </p:cNvPr>
          <p:cNvSpPr txBox="1"/>
          <p:nvPr/>
        </p:nvSpPr>
        <p:spPr>
          <a:xfrm>
            <a:off x="7849377" y="5110616"/>
            <a:ext cx="2257736" cy="290909"/>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Talquetamab</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22" name="CuadroTexto 21">
            <a:extLst>
              <a:ext uri="{FF2B5EF4-FFF2-40B4-BE49-F238E27FC236}">
                <a16:creationId xmlns:a16="http://schemas.microsoft.com/office/drawing/2014/main" id="{37D3188C-6D03-2E10-A014-CB34CF28C7D0}"/>
              </a:ext>
            </a:extLst>
          </p:cNvPr>
          <p:cNvSpPr txBox="1"/>
          <p:nvPr/>
        </p:nvSpPr>
        <p:spPr>
          <a:xfrm>
            <a:off x="4850052" y="5211616"/>
            <a:ext cx="801008" cy="290909"/>
          </a:xfrm>
          <a:prstGeom prst="rect">
            <a:avLst/>
          </a:prstGeom>
          <a:solidFill>
            <a:srgbClr val="C0F2FB"/>
          </a:solidFill>
        </p:spPr>
        <p:txBody>
          <a:bodyPr wrap="none" lIns="0" tIns="0" rIns="0" bIns="0" rtlCol="0" anchor="ctr">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BE2BBB"/>
                </a:solidFill>
                <a:effectLst/>
                <a:uLnTx/>
                <a:uFillTx/>
                <a:latin typeface="Trebuchet MS"/>
                <a:ea typeface="ＭＳ Ｐゴシック" charset="0"/>
                <a:cs typeface="+mn-cs"/>
              </a:rPr>
              <a:t>CAR-T</a:t>
            </a:r>
          </a:p>
        </p:txBody>
      </p:sp>
      <p:sp>
        <p:nvSpPr>
          <p:cNvPr id="24" name="CuadroTexto 23">
            <a:extLst>
              <a:ext uri="{FF2B5EF4-FFF2-40B4-BE49-F238E27FC236}">
                <a16:creationId xmlns:a16="http://schemas.microsoft.com/office/drawing/2014/main" id="{6D4C2E4B-4752-B9A7-2AB2-F44C0E552648}"/>
              </a:ext>
            </a:extLst>
          </p:cNvPr>
          <p:cNvSpPr txBox="1"/>
          <p:nvPr/>
        </p:nvSpPr>
        <p:spPr>
          <a:xfrm>
            <a:off x="7857201" y="5110616"/>
            <a:ext cx="801008" cy="290909"/>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BE2BBB"/>
                </a:solidFill>
                <a:effectLst/>
                <a:uLnTx/>
                <a:uFillTx/>
                <a:latin typeface="Trebuchet MS"/>
                <a:ea typeface="ＭＳ Ｐゴシック" charset="0"/>
                <a:cs typeface="+mn-cs"/>
              </a:rPr>
              <a:t>BsAbs</a:t>
            </a:r>
            <a:endParaRPr kumimoji="0" lang="es-ES" sz="1174" b="1" i="0" u="none" strike="noStrike" kern="1200" cap="none" spc="0" normalizeH="0" baseline="0" noProof="0" dirty="0">
              <a:ln>
                <a:noFill/>
              </a:ln>
              <a:solidFill>
                <a:srgbClr val="BE2BBB"/>
              </a:solidFill>
              <a:effectLst/>
              <a:uLnTx/>
              <a:uFillTx/>
              <a:latin typeface="Trebuchet MS"/>
              <a:ea typeface="ＭＳ Ｐゴシック" charset="0"/>
              <a:cs typeface="+mn-cs"/>
            </a:endParaRPr>
          </a:p>
        </p:txBody>
      </p:sp>
      <p:cxnSp>
        <p:nvCxnSpPr>
          <p:cNvPr id="26" name="Conector recto 25">
            <a:extLst>
              <a:ext uri="{FF2B5EF4-FFF2-40B4-BE49-F238E27FC236}">
                <a16:creationId xmlns:a16="http://schemas.microsoft.com/office/drawing/2014/main" id="{27226D32-60F1-2D39-BE80-8FB8D88A675E}"/>
              </a:ext>
            </a:extLst>
          </p:cNvPr>
          <p:cNvCxnSpPr/>
          <p:nvPr/>
        </p:nvCxnSpPr>
        <p:spPr>
          <a:xfrm flipV="1">
            <a:off x="1063930" y="2381414"/>
            <a:ext cx="10064142" cy="3054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27" name="Conector recto 26">
            <a:extLst>
              <a:ext uri="{FF2B5EF4-FFF2-40B4-BE49-F238E27FC236}">
                <a16:creationId xmlns:a16="http://schemas.microsoft.com/office/drawing/2014/main" id="{671E0321-F666-13B1-B6AD-14C2B91B8419}"/>
              </a:ext>
            </a:extLst>
          </p:cNvPr>
          <p:cNvCxnSpPr/>
          <p:nvPr/>
        </p:nvCxnSpPr>
        <p:spPr>
          <a:xfrm flipV="1">
            <a:off x="1063405" y="4414027"/>
            <a:ext cx="10064142" cy="30540"/>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28" name="CuadroTexto 27">
            <a:extLst>
              <a:ext uri="{FF2B5EF4-FFF2-40B4-BE49-F238E27FC236}">
                <a16:creationId xmlns:a16="http://schemas.microsoft.com/office/drawing/2014/main" id="{8620814B-14A8-76D9-4A3A-C4E162FA1C07}"/>
              </a:ext>
            </a:extLst>
          </p:cNvPr>
          <p:cNvSpPr txBox="1"/>
          <p:nvPr/>
        </p:nvSpPr>
        <p:spPr>
          <a:xfrm>
            <a:off x="2429331" y="4480766"/>
            <a:ext cx="1235152" cy="275742"/>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ts val="991"/>
              </a:lnSpc>
              <a:spcBef>
                <a:spcPts val="991"/>
              </a:spcBef>
              <a:spcAft>
                <a:spcPct val="0"/>
              </a:spcAft>
              <a:buClrTx/>
              <a:buSzPct val="100000"/>
              <a:buFontTx/>
              <a:buNone/>
              <a:tabLst/>
              <a:defRPr/>
            </a:pPr>
            <a:r>
              <a:rPr kumimoji="0" lang="es-ES" sz="1565" b="1" i="0" u="none" strike="noStrike" kern="1200" cap="none" spc="0" normalizeH="0" baseline="0" noProof="0" dirty="0">
                <a:ln>
                  <a:noFill/>
                </a:ln>
                <a:solidFill>
                  <a:srgbClr val="BE2BBB"/>
                </a:solidFill>
                <a:effectLst/>
                <a:uLnTx/>
                <a:uFillTx/>
                <a:latin typeface="Trebuchet MS"/>
                <a:ea typeface="ＭＳ Ｐゴシック" charset="0"/>
                <a:cs typeface="+mn-cs"/>
              </a:rPr>
              <a:t>3rd line</a:t>
            </a:r>
          </a:p>
        </p:txBody>
      </p:sp>
      <p:sp>
        <p:nvSpPr>
          <p:cNvPr id="9" name="CuadroTexto 8">
            <a:extLst>
              <a:ext uri="{FF2B5EF4-FFF2-40B4-BE49-F238E27FC236}">
                <a16:creationId xmlns:a16="http://schemas.microsoft.com/office/drawing/2014/main" id="{C8255E9C-EDDD-0CD2-8662-D45FED6C1A00}"/>
              </a:ext>
            </a:extLst>
          </p:cNvPr>
          <p:cNvSpPr txBox="1"/>
          <p:nvPr/>
        </p:nvSpPr>
        <p:spPr>
          <a:xfrm>
            <a:off x="3637133" y="5652911"/>
            <a:ext cx="0" cy="0"/>
          </a:xfrm>
          <a:prstGeom prst="rect">
            <a:avLst/>
          </a:prstGeom>
          <a:noFill/>
        </p:spPr>
        <p:txBody>
          <a:bodyPr wrap="none" lIns="0" tIns="0" rIns="0" bIns="0" rtlCol="0">
            <a:noAutofit/>
          </a:bodyPr>
          <a:lstStyle/>
          <a:p>
            <a:pPr marL="0" marR="0" lvl="0" indent="0" algn="ctr" defTabSz="894568" rtl="0" eaLnBrk="0" fontAlgn="base" latinLnBrk="0" hangingPunct="0">
              <a:lnSpc>
                <a:spcPct val="100000"/>
              </a:lnSpc>
              <a:spcBef>
                <a:spcPts val="1174"/>
              </a:spcBef>
              <a:spcAft>
                <a:spcPct val="0"/>
              </a:spcAft>
              <a:buClrTx/>
              <a:buSzPct val="100000"/>
              <a:buFontTx/>
              <a:buNone/>
              <a:tabLst/>
              <a:defRPr/>
            </a:pPr>
            <a:endParaRPr kumimoji="0" lang="es-ES" sz="1565" b="1" i="0" u="none" strike="noStrike" kern="1200" cap="none" spc="0" normalizeH="0" baseline="0" noProof="0" dirty="0">
              <a:ln>
                <a:noFill/>
              </a:ln>
              <a:solidFill>
                <a:srgbClr val="BE2BBB"/>
              </a:solidFill>
              <a:effectLst/>
              <a:uLnTx/>
              <a:uFillTx/>
              <a:latin typeface="Trebuchet MS"/>
              <a:ea typeface="+mn-ea"/>
              <a:cs typeface="+mn-cs"/>
            </a:endParaRPr>
          </a:p>
        </p:txBody>
      </p:sp>
      <p:sp>
        <p:nvSpPr>
          <p:cNvPr id="25" name="CuadroTexto 24">
            <a:extLst>
              <a:ext uri="{FF2B5EF4-FFF2-40B4-BE49-F238E27FC236}">
                <a16:creationId xmlns:a16="http://schemas.microsoft.com/office/drawing/2014/main" id="{1F8C02D5-AD85-5653-CF32-F73BA241A681}"/>
              </a:ext>
            </a:extLst>
          </p:cNvPr>
          <p:cNvSpPr txBox="1"/>
          <p:nvPr/>
        </p:nvSpPr>
        <p:spPr>
          <a:xfrm>
            <a:off x="2541511" y="5833839"/>
            <a:ext cx="0" cy="0"/>
          </a:xfrm>
          <a:prstGeom prst="rect">
            <a:avLst/>
          </a:prstGeom>
          <a:noFill/>
        </p:spPr>
        <p:txBody>
          <a:bodyPr wrap="none" lIns="0" tIns="0" rIns="0" bIns="0" rtlCol="0">
            <a:noAutofit/>
          </a:bodyPr>
          <a:lstStyle/>
          <a:p>
            <a:pPr marL="223643" marR="0" lvl="0" indent="-223643" algn="ctr" defTabSz="894568" rtl="0" eaLnBrk="0" fontAlgn="base" latinLnBrk="0" hangingPunct="0">
              <a:lnSpc>
                <a:spcPct val="100000"/>
              </a:lnSpc>
              <a:spcBef>
                <a:spcPts val="1174"/>
              </a:spcBef>
              <a:spcAft>
                <a:spcPct val="0"/>
              </a:spcAft>
              <a:buClrTx/>
              <a:buSzPct val="100000"/>
              <a:buFont typeface="Trebuchet MS"/>
              <a:buChar char="•"/>
              <a:tabLst/>
              <a:defRPr/>
            </a:pPr>
            <a:endParaRPr kumimoji="0" lang="es-ES" sz="1565" b="1" i="0" u="none" strike="noStrike" kern="1200" cap="none" spc="0" normalizeH="0" baseline="0" noProof="0" dirty="0">
              <a:ln>
                <a:noFill/>
              </a:ln>
              <a:solidFill>
                <a:srgbClr val="BE2BBB"/>
              </a:solidFill>
              <a:effectLst/>
              <a:uLnTx/>
              <a:uFillTx/>
              <a:latin typeface="Trebuchet MS"/>
              <a:ea typeface="+mn-ea"/>
              <a:cs typeface="+mn-cs"/>
            </a:endParaRPr>
          </a:p>
        </p:txBody>
      </p:sp>
      <p:sp>
        <p:nvSpPr>
          <p:cNvPr id="29" name="CuadroTexto 28">
            <a:extLst>
              <a:ext uri="{FF2B5EF4-FFF2-40B4-BE49-F238E27FC236}">
                <a16:creationId xmlns:a16="http://schemas.microsoft.com/office/drawing/2014/main" id="{D66DFD93-AB30-BBE9-65B6-421518892CF8}"/>
              </a:ext>
            </a:extLst>
          </p:cNvPr>
          <p:cNvSpPr txBox="1"/>
          <p:nvPr/>
        </p:nvSpPr>
        <p:spPr>
          <a:xfrm>
            <a:off x="7223169" y="5398724"/>
            <a:ext cx="3752982" cy="880840"/>
          </a:xfrm>
          <a:prstGeom prst="rect">
            <a:avLst/>
          </a:prstGeom>
          <a:solidFill>
            <a:srgbClr val="C0F2FB"/>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label</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is</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for</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RRMM after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least</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4 PL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of</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therapy</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including</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PI,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IMiD</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and antiCD38 and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refractory</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to</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last</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line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of</a:t>
            </a: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174" b="1" i="0" u="none" strike="noStrike" kern="1200" cap="none" spc="0" normalizeH="0" baseline="0" noProof="0" dirty="0" err="1">
                <a:ln>
                  <a:noFill/>
                </a:ln>
                <a:solidFill>
                  <a:srgbClr val="595454"/>
                </a:solidFill>
                <a:effectLst/>
                <a:uLnTx/>
                <a:uFillTx/>
                <a:latin typeface="Trebuchet MS"/>
                <a:ea typeface="ＭＳ Ｐゴシック" charset="0"/>
                <a:cs typeface="+mn-cs"/>
              </a:rPr>
              <a:t>therapy</a:t>
            </a:r>
            <a:endPar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30" name="CuadroTexto 29">
            <a:extLst>
              <a:ext uri="{FF2B5EF4-FFF2-40B4-BE49-F238E27FC236}">
                <a16:creationId xmlns:a16="http://schemas.microsoft.com/office/drawing/2014/main" id="{E132B9C5-AC5A-BEEB-2D1D-99DFAD762191}"/>
              </a:ext>
            </a:extLst>
          </p:cNvPr>
          <p:cNvSpPr txBox="1"/>
          <p:nvPr/>
        </p:nvSpPr>
        <p:spPr>
          <a:xfrm>
            <a:off x="4850052" y="5718070"/>
            <a:ext cx="2257736" cy="588383"/>
          </a:xfrm>
          <a:prstGeom prst="rect">
            <a:avLst/>
          </a:prstGeom>
          <a:solidFill>
            <a:schemeClr val="bg1">
              <a:lumMod val="85000"/>
            </a:schemeClr>
          </a:solidFill>
        </p:spPr>
        <p:txBody>
          <a:bodyPr wrap="none" lIns="0" tIns="0" rIns="0" bIns="0" rtlCol="0">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050" b="1" i="0" u="none" strike="noStrike" kern="1200" cap="none" spc="0" normalizeH="0" baseline="0" noProof="0" dirty="0" err="1">
                <a:ln>
                  <a:noFill/>
                </a:ln>
                <a:solidFill>
                  <a:srgbClr val="595454"/>
                </a:solidFill>
                <a:effectLst/>
                <a:uLnTx/>
                <a:uFillTx/>
                <a:latin typeface="Trebuchet MS"/>
                <a:ea typeface="ＭＳ Ｐゴシック" charset="0"/>
                <a:cs typeface="+mn-cs"/>
              </a:rPr>
              <a:t>Teclistamab</a:t>
            </a:r>
            <a:r>
              <a:rPr kumimoji="0" lang="es-ES" sz="1050" b="1" i="0" u="none" strike="noStrike" kern="1200" cap="none" spc="0" normalizeH="0" baseline="0" noProof="0" dirty="0">
                <a:ln>
                  <a:noFill/>
                </a:ln>
                <a:solidFill>
                  <a:srgbClr val="595454"/>
                </a:solidFill>
                <a:effectLst/>
                <a:uLnTx/>
                <a:uFillTx/>
                <a:latin typeface="Trebuchet MS"/>
                <a:ea typeface="ＭＳ Ｐゴシック" charset="0"/>
                <a:cs typeface="+mn-cs"/>
              </a:rPr>
              <a:t>, </a:t>
            </a:r>
            <a:r>
              <a:rPr kumimoji="0" lang="es-ES" sz="1050" b="1" i="0" u="none" strike="noStrike" kern="1200" cap="none" spc="0" normalizeH="0" baseline="0" noProof="0" dirty="0" err="1">
                <a:ln>
                  <a:noFill/>
                </a:ln>
                <a:solidFill>
                  <a:srgbClr val="595454"/>
                </a:solidFill>
                <a:effectLst/>
                <a:uLnTx/>
                <a:uFillTx/>
                <a:latin typeface="Trebuchet MS"/>
                <a:ea typeface="ＭＳ Ｐゴシック" charset="0"/>
                <a:cs typeface="+mn-cs"/>
              </a:rPr>
              <a:t>Elranatamab</a:t>
            </a:r>
            <a:endParaRPr kumimoji="0" lang="es-ES" sz="1050" b="1" i="0" u="none" strike="noStrike" kern="1200" cap="none" spc="0" normalizeH="0" baseline="0" noProof="0" dirty="0">
              <a:ln>
                <a:noFill/>
              </a:ln>
              <a:solidFill>
                <a:srgbClr val="595454"/>
              </a:solidFill>
              <a:effectLst/>
              <a:uLnTx/>
              <a:uFillTx/>
              <a:latin typeface="Trebuchet MS"/>
              <a:ea typeface="ＭＳ Ｐゴシック" charset="0"/>
              <a:cs typeface="+mn-cs"/>
            </a:endParaRPr>
          </a:p>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050" b="1" i="0" u="none" strike="noStrike" kern="1200" cap="none" spc="0" normalizeH="0" baseline="0" noProof="0" dirty="0" err="1">
                <a:ln>
                  <a:noFill/>
                </a:ln>
                <a:solidFill>
                  <a:srgbClr val="595454"/>
                </a:solidFill>
                <a:effectLst/>
                <a:uLnTx/>
                <a:uFillTx/>
                <a:latin typeface="Trebuchet MS"/>
                <a:ea typeface="ＭＳ Ｐゴシック" charset="0"/>
                <a:cs typeface="+mn-cs"/>
              </a:rPr>
              <a:t>Linvoseltamab</a:t>
            </a:r>
            <a:endParaRPr kumimoji="0" lang="es-ES" sz="1050" b="1" i="0" u="none" strike="noStrike" kern="1200" cap="none" spc="0" normalizeH="0" baseline="0" noProof="0" dirty="0">
              <a:ln>
                <a:noFill/>
              </a:ln>
              <a:solidFill>
                <a:srgbClr val="595454"/>
              </a:solidFill>
              <a:effectLst/>
              <a:uLnTx/>
              <a:uFillTx/>
              <a:latin typeface="Trebuchet MS"/>
              <a:ea typeface="ＭＳ Ｐゴシック" charset="0"/>
              <a:cs typeface="+mn-cs"/>
            </a:endParaRPr>
          </a:p>
        </p:txBody>
      </p:sp>
      <p:sp>
        <p:nvSpPr>
          <p:cNvPr id="31" name="CuadroTexto 30">
            <a:extLst>
              <a:ext uri="{FF2B5EF4-FFF2-40B4-BE49-F238E27FC236}">
                <a16:creationId xmlns:a16="http://schemas.microsoft.com/office/drawing/2014/main" id="{B2EE3F99-C406-8DC6-1B52-28A2221E3DCD}"/>
              </a:ext>
            </a:extLst>
          </p:cNvPr>
          <p:cNvSpPr txBox="1"/>
          <p:nvPr/>
        </p:nvSpPr>
        <p:spPr>
          <a:xfrm>
            <a:off x="4850052" y="5921186"/>
            <a:ext cx="654989" cy="290909"/>
          </a:xfrm>
          <a:prstGeom prst="rect">
            <a:avLst/>
          </a:prstGeom>
          <a:solidFill>
            <a:srgbClr val="EEE7E7"/>
          </a:solidFill>
        </p:spPr>
        <p:txBody>
          <a:bodyPr wrap="none" lIns="0" tIns="0" rIns="0" bIns="0" rtlCol="0" anchor="ctr">
            <a:noAutofit/>
          </a:bodyPr>
          <a:lstStyle/>
          <a:p>
            <a:pPr marL="0" marR="0" lvl="0" indent="0" algn="ctr" defTabSz="754792" rtl="0" eaLnBrk="0" fontAlgn="base" latinLnBrk="0" hangingPunct="0">
              <a:lnSpc>
                <a:spcPct val="100000"/>
              </a:lnSpc>
              <a:spcBef>
                <a:spcPts val="991"/>
              </a:spcBef>
              <a:spcAft>
                <a:spcPct val="0"/>
              </a:spcAft>
              <a:buClrTx/>
              <a:buSzPct val="100000"/>
              <a:buFontTx/>
              <a:buNone/>
              <a:tabLst/>
              <a:defRPr/>
            </a:pPr>
            <a:r>
              <a:rPr kumimoji="0" lang="es-ES" sz="1174" b="1" i="0" u="none" strike="noStrike" kern="1200" cap="none" spc="0" normalizeH="0" baseline="0" noProof="0" dirty="0" err="1">
                <a:ln>
                  <a:noFill/>
                </a:ln>
                <a:solidFill>
                  <a:srgbClr val="BE2BBB"/>
                </a:solidFill>
                <a:effectLst/>
                <a:uLnTx/>
                <a:uFillTx/>
                <a:latin typeface="Trebuchet MS"/>
                <a:ea typeface="ＭＳ Ｐゴシック" charset="0"/>
                <a:cs typeface="+mn-cs"/>
              </a:rPr>
              <a:t>BsAbs</a:t>
            </a:r>
            <a:endParaRPr kumimoji="0" lang="es-ES" sz="1174" b="1" i="0" u="none" strike="noStrike" kern="1200" cap="none" spc="0" normalizeH="0" baseline="0" noProof="0" dirty="0">
              <a:ln>
                <a:noFill/>
              </a:ln>
              <a:solidFill>
                <a:srgbClr val="BE2BBB"/>
              </a:solidFill>
              <a:effectLst/>
              <a:uLnTx/>
              <a:uFillTx/>
              <a:latin typeface="Trebuchet MS"/>
              <a:ea typeface="ＭＳ Ｐゴシック" charset="0"/>
              <a:cs typeface="+mn-cs"/>
            </a:endParaRPr>
          </a:p>
        </p:txBody>
      </p:sp>
    </p:spTree>
    <p:extLst>
      <p:ext uri="{BB962C8B-B14F-4D97-AF65-F5344CB8AC3E}">
        <p14:creationId xmlns:p14="http://schemas.microsoft.com/office/powerpoint/2010/main" val="234421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B15CA-3755-B7FD-89E3-E0E937389651}"/>
              </a:ext>
            </a:extLst>
          </p:cNvPr>
          <p:cNvSpPr>
            <a:spLocks noGrp="1"/>
          </p:cNvSpPr>
          <p:nvPr>
            <p:ph type="title"/>
          </p:nvPr>
        </p:nvSpPr>
        <p:spPr>
          <a:xfrm>
            <a:off x="365760" y="140781"/>
            <a:ext cx="11460480" cy="914400"/>
          </a:xfrm>
        </p:spPr>
        <p:txBody>
          <a:bodyPr/>
          <a:lstStyle/>
          <a:p>
            <a:r>
              <a:rPr lang="es-ES" sz="2370" dirty="0" err="1"/>
              <a:t>Phase</a:t>
            </a:r>
            <a:r>
              <a:rPr lang="es-ES" sz="2370" dirty="0"/>
              <a:t> 2 </a:t>
            </a:r>
            <a:r>
              <a:rPr lang="es-ES" sz="2370" dirty="0" err="1"/>
              <a:t>Registrational</a:t>
            </a:r>
            <a:r>
              <a:rPr lang="es-ES" sz="2370" dirty="0"/>
              <a:t> </a:t>
            </a:r>
            <a:r>
              <a:rPr lang="es-ES" sz="2370" dirty="0" err="1"/>
              <a:t>Study</a:t>
            </a:r>
            <a:r>
              <a:rPr lang="es-ES" sz="2370" dirty="0"/>
              <a:t> </a:t>
            </a:r>
            <a:r>
              <a:rPr lang="es-ES" sz="2370" dirty="0" err="1"/>
              <a:t>of</a:t>
            </a:r>
            <a:r>
              <a:rPr lang="es-ES" sz="2370" dirty="0"/>
              <a:t> </a:t>
            </a:r>
            <a:r>
              <a:rPr lang="es-ES" sz="2370" dirty="0" err="1"/>
              <a:t>Anitocabtagene</a:t>
            </a:r>
            <a:r>
              <a:rPr lang="es-ES" sz="2370" dirty="0"/>
              <a:t> </a:t>
            </a:r>
            <a:r>
              <a:rPr lang="es-ES" sz="2370" dirty="0" err="1"/>
              <a:t>Autoleucel</a:t>
            </a:r>
            <a:r>
              <a:rPr lang="es-ES" sz="2370" dirty="0"/>
              <a:t> </a:t>
            </a:r>
            <a:r>
              <a:rPr lang="es-ES" sz="2370" dirty="0" err="1"/>
              <a:t>for</a:t>
            </a:r>
            <a:r>
              <a:rPr lang="es-ES" sz="2370" dirty="0"/>
              <a:t> </a:t>
            </a:r>
            <a:r>
              <a:rPr lang="es-ES" sz="2370" dirty="0" err="1"/>
              <a:t>the</a:t>
            </a:r>
            <a:r>
              <a:rPr lang="es-ES" sz="2370" dirty="0"/>
              <a:t> </a:t>
            </a:r>
            <a:r>
              <a:rPr lang="es-ES" sz="2370" dirty="0" err="1"/>
              <a:t>Treatment</a:t>
            </a:r>
            <a:r>
              <a:rPr lang="es-ES" sz="2370" dirty="0"/>
              <a:t> </a:t>
            </a:r>
            <a:r>
              <a:rPr lang="es-ES" sz="2370" dirty="0" err="1"/>
              <a:t>of</a:t>
            </a:r>
            <a:r>
              <a:rPr lang="es-ES" sz="2370" dirty="0"/>
              <a:t> </a:t>
            </a:r>
            <a:r>
              <a:rPr lang="es-ES" sz="2370" dirty="0" err="1"/>
              <a:t>Patients</a:t>
            </a:r>
            <a:r>
              <a:rPr lang="es-ES" sz="2370" dirty="0"/>
              <a:t> </a:t>
            </a:r>
            <a:r>
              <a:rPr lang="es-ES" sz="2370" dirty="0" err="1"/>
              <a:t>with</a:t>
            </a:r>
            <a:r>
              <a:rPr lang="es-ES" sz="2370" dirty="0"/>
              <a:t> (RRMM): </a:t>
            </a:r>
            <a:r>
              <a:rPr lang="es-ES" sz="2370" dirty="0" err="1"/>
              <a:t>Updated</a:t>
            </a:r>
            <a:r>
              <a:rPr lang="es-ES" sz="2370" dirty="0"/>
              <a:t> </a:t>
            </a:r>
            <a:r>
              <a:rPr lang="es-ES" sz="2370" dirty="0" err="1"/>
              <a:t>Results</a:t>
            </a:r>
            <a:r>
              <a:rPr lang="es-ES" sz="2370" dirty="0"/>
              <a:t> </a:t>
            </a:r>
            <a:r>
              <a:rPr lang="es-ES" sz="2370" dirty="0" err="1"/>
              <a:t>from</a:t>
            </a:r>
            <a:r>
              <a:rPr lang="es-ES" sz="2370" dirty="0"/>
              <a:t> iMMagine-1</a:t>
            </a:r>
            <a:br>
              <a:rPr lang="es-ES" sz="2370" dirty="0"/>
            </a:br>
            <a:endParaRPr lang="es-ES" sz="2370" dirty="0"/>
          </a:p>
        </p:txBody>
      </p:sp>
      <p:sp>
        <p:nvSpPr>
          <p:cNvPr id="3" name="Marcador de contenido 2">
            <a:extLst>
              <a:ext uri="{FF2B5EF4-FFF2-40B4-BE49-F238E27FC236}">
                <a16:creationId xmlns:a16="http://schemas.microsoft.com/office/drawing/2014/main" id="{452AC123-BFED-24C5-B3CA-EBDBEF753FAD}"/>
              </a:ext>
            </a:extLst>
          </p:cNvPr>
          <p:cNvSpPr>
            <a:spLocks noGrp="1"/>
          </p:cNvSpPr>
          <p:nvPr>
            <p:ph idx="1"/>
          </p:nvPr>
        </p:nvSpPr>
        <p:spPr>
          <a:xfrm>
            <a:off x="364491" y="869000"/>
            <a:ext cx="11460480" cy="853144"/>
          </a:xfrm>
        </p:spPr>
        <p:txBody>
          <a:bodyPr/>
          <a:lstStyle/>
          <a:p>
            <a:r>
              <a:rPr lang="es-ES" sz="1422" dirty="0"/>
              <a:t>Anito-</a:t>
            </a:r>
            <a:r>
              <a:rPr lang="es-ES" sz="1422" dirty="0" err="1"/>
              <a:t>cel</a:t>
            </a:r>
            <a:r>
              <a:rPr lang="es-ES" sz="1422" dirty="0"/>
              <a:t> </a:t>
            </a:r>
            <a:r>
              <a:rPr lang="es-ES" sz="1422" dirty="0" err="1"/>
              <a:t>is</a:t>
            </a:r>
            <a:r>
              <a:rPr lang="es-ES" sz="1422" dirty="0"/>
              <a:t> </a:t>
            </a:r>
            <a:r>
              <a:rPr lang="es-ES" sz="1422" dirty="0" err="1"/>
              <a:t>an</a:t>
            </a:r>
            <a:r>
              <a:rPr lang="es-ES" sz="1422" dirty="0"/>
              <a:t> </a:t>
            </a:r>
            <a:r>
              <a:rPr lang="es-ES" sz="1422" dirty="0" err="1"/>
              <a:t>autologous</a:t>
            </a:r>
            <a:r>
              <a:rPr lang="es-ES" sz="1422" dirty="0"/>
              <a:t> BCMA-</a:t>
            </a:r>
            <a:r>
              <a:rPr lang="es-ES" sz="1422" dirty="0" err="1"/>
              <a:t>directed</a:t>
            </a:r>
            <a:r>
              <a:rPr lang="es-ES" sz="1422" dirty="0"/>
              <a:t> CAR T-</a:t>
            </a:r>
            <a:r>
              <a:rPr lang="es-ES" sz="1422" dirty="0" err="1"/>
              <a:t>cell</a:t>
            </a:r>
            <a:r>
              <a:rPr lang="es-ES" sz="1422" dirty="0"/>
              <a:t> </a:t>
            </a:r>
            <a:r>
              <a:rPr lang="es-ES" sz="1422" dirty="0" err="1"/>
              <a:t>therapy</a:t>
            </a:r>
            <a:r>
              <a:rPr lang="es-ES" sz="1422" dirty="0"/>
              <a:t> </a:t>
            </a:r>
            <a:r>
              <a:rPr lang="es-ES" sz="1422" dirty="0" err="1"/>
              <a:t>using</a:t>
            </a:r>
            <a:r>
              <a:rPr lang="es-ES" sz="1422" dirty="0"/>
              <a:t> a novel D-</a:t>
            </a:r>
            <a:r>
              <a:rPr lang="es-ES" sz="1422" dirty="0" err="1"/>
              <a:t>Domain</a:t>
            </a:r>
            <a:r>
              <a:rPr lang="es-ES" sz="1422" dirty="0"/>
              <a:t> binder </a:t>
            </a:r>
          </a:p>
          <a:p>
            <a:r>
              <a:rPr lang="es-ES" sz="1422" dirty="0"/>
              <a:t>117 TCE RRMM </a:t>
            </a:r>
            <a:r>
              <a:rPr lang="es-ES" sz="1422" dirty="0" err="1"/>
              <a:t>pts</a:t>
            </a:r>
            <a:r>
              <a:rPr lang="es-ES" sz="1422" dirty="0"/>
              <a:t> </a:t>
            </a:r>
            <a:r>
              <a:rPr lang="es-ES" sz="1422" dirty="0" err="1"/>
              <a:t>were</a:t>
            </a:r>
            <a:r>
              <a:rPr lang="es-ES" sz="1422" dirty="0"/>
              <a:t> </a:t>
            </a:r>
            <a:r>
              <a:rPr lang="es-ES" sz="1422" dirty="0" err="1"/>
              <a:t>dosed</a:t>
            </a:r>
            <a:r>
              <a:rPr lang="es-ES" sz="1422" dirty="0"/>
              <a:t>: median </a:t>
            </a:r>
            <a:r>
              <a:rPr lang="es-ES" sz="1422" dirty="0" err="1"/>
              <a:t>age</a:t>
            </a:r>
            <a:r>
              <a:rPr lang="es-ES" sz="1422" dirty="0"/>
              <a:t> 64; 18% EMD; 18% </a:t>
            </a:r>
            <a:r>
              <a:rPr lang="es-ES" sz="1422" dirty="0" err="1"/>
              <a:t>high</a:t>
            </a:r>
            <a:r>
              <a:rPr lang="es-ES" sz="1422" dirty="0"/>
              <a:t> tumor </a:t>
            </a:r>
            <a:r>
              <a:rPr lang="es-ES" sz="1422" dirty="0" err="1"/>
              <a:t>burden</a:t>
            </a:r>
            <a:r>
              <a:rPr lang="es-ES" sz="1422" dirty="0"/>
              <a:t> and 40% HRCA</a:t>
            </a:r>
          </a:p>
          <a:p>
            <a:r>
              <a:rPr lang="es-ES" sz="1422" dirty="0"/>
              <a:t>Median </a:t>
            </a:r>
            <a:r>
              <a:rPr lang="es-ES" sz="1422" dirty="0" err="1"/>
              <a:t>number</a:t>
            </a:r>
            <a:r>
              <a:rPr lang="es-ES" sz="1422" dirty="0"/>
              <a:t> </a:t>
            </a:r>
            <a:r>
              <a:rPr lang="es-ES" sz="1422" dirty="0" err="1"/>
              <a:t>of</a:t>
            </a:r>
            <a:r>
              <a:rPr lang="es-ES" sz="1422" dirty="0"/>
              <a:t> PL: 3, TCR 87% and PCR 41%. 76% </a:t>
            </a:r>
            <a:r>
              <a:rPr lang="es-ES" sz="1422" dirty="0" err="1"/>
              <a:t>received</a:t>
            </a:r>
            <a:r>
              <a:rPr lang="es-ES" sz="1422" dirty="0"/>
              <a:t> </a:t>
            </a:r>
            <a:r>
              <a:rPr lang="es-ES" sz="1422" dirty="0" err="1"/>
              <a:t>bridging</a:t>
            </a:r>
            <a:r>
              <a:rPr lang="es-ES" sz="1422" dirty="0"/>
              <a:t> </a:t>
            </a:r>
            <a:r>
              <a:rPr lang="es-ES" sz="1422" dirty="0" err="1"/>
              <a:t>therapy</a:t>
            </a:r>
            <a:r>
              <a:rPr lang="es-ES" sz="1422" dirty="0"/>
              <a:t>. </a:t>
            </a:r>
            <a:r>
              <a:rPr lang="es-ES" sz="1422" dirty="0">
                <a:solidFill>
                  <a:srgbClr val="BE2BBB"/>
                </a:solidFill>
              </a:rPr>
              <a:t>Median f/u: 16 </a:t>
            </a:r>
            <a:r>
              <a:rPr lang="es-ES" sz="1422" dirty="0" err="1">
                <a:solidFill>
                  <a:srgbClr val="BE2BBB"/>
                </a:solidFill>
              </a:rPr>
              <a:t>months</a:t>
            </a:r>
            <a:endParaRPr lang="es-ES" sz="1422" dirty="0">
              <a:solidFill>
                <a:srgbClr val="BE2BBB"/>
              </a:solidFill>
            </a:endParaRPr>
          </a:p>
        </p:txBody>
      </p:sp>
      <p:sp>
        <p:nvSpPr>
          <p:cNvPr id="4" name="Marcador de texto 3">
            <a:extLst>
              <a:ext uri="{FF2B5EF4-FFF2-40B4-BE49-F238E27FC236}">
                <a16:creationId xmlns:a16="http://schemas.microsoft.com/office/drawing/2014/main" id="{8CE44AEC-DF6A-941E-01D8-1CCC60ABB88A}"/>
              </a:ext>
            </a:extLst>
          </p:cNvPr>
          <p:cNvSpPr>
            <a:spLocks noGrp="1"/>
          </p:cNvSpPr>
          <p:nvPr>
            <p:ph type="body" sz="quarter" idx="13"/>
          </p:nvPr>
        </p:nvSpPr>
        <p:spPr>
          <a:xfrm>
            <a:off x="8400256" y="6585747"/>
            <a:ext cx="11461751" cy="262943"/>
          </a:xfrm>
        </p:spPr>
        <p:txBody>
          <a:bodyPr/>
          <a:lstStyle/>
          <a:p>
            <a:r>
              <a:rPr lang="es-ES" dirty="0"/>
              <a:t>Patel K et al: ASH 2025: oral </a:t>
            </a:r>
            <a:r>
              <a:rPr lang="es-ES" dirty="0" err="1"/>
              <a:t>presentation</a:t>
            </a:r>
            <a:r>
              <a:rPr lang="es-ES" dirty="0"/>
              <a:t>. </a:t>
            </a:r>
            <a:r>
              <a:rPr lang="es-ES" dirty="0" err="1"/>
              <a:t>Abstract</a:t>
            </a:r>
            <a:r>
              <a:rPr lang="es-ES" dirty="0"/>
              <a:t> </a:t>
            </a:r>
            <a:r>
              <a:rPr lang="es-ES" dirty="0" err="1"/>
              <a:t>number</a:t>
            </a:r>
            <a:r>
              <a:rPr lang="es-ES" dirty="0"/>
              <a:t> 256</a:t>
            </a:r>
          </a:p>
        </p:txBody>
      </p:sp>
      <p:pic>
        <p:nvPicPr>
          <p:cNvPr id="8" name="Imagen 7">
            <a:extLst>
              <a:ext uri="{FF2B5EF4-FFF2-40B4-BE49-F238E27FC236}">
                <a16:creationId xmlns:a16="http://schemas.microsoft.com/office/drawing/2014/main" id="{82C38618-AA74-3605-C55A-DB86A56AF335}"/>
              </a:ext>
            </a:extLst>
          </p:cNvPr>
          <p:cNvPicPr>
            <a:picLocks noChangeAspect="1"/>
          </p:cNvPicPr>
          <p:nvPr/>
        </p:nvPicPr>
        <p:blipFill>
          <a:blip r:embed="rId3"/>
          <a:stretch>
            <a:fillRect/>
          </a:stretch>
        </p:blipFill>
        <p:spPr>
          <a:xfrm>
            <a:off x="463375" y="1722146"/>
            <a:ext cx="3328370" cy="3530235"/>
          </a:xfrm>
          <a:prstGeom prst="rect">
            <a:avLst/>
          </a:prstGeom>
        </p:spPr>
      </p:pic>
      <p:pic>
        <p:nvPicPr>
          <p:cNvPr id="10" name="Imagen 9">
            <a:extLst>
              <a:ext uri="{FF2B5EF4-FFF2-40B4-BE49-F238E27FC236}">
                <a16:creationId xmlns:a16="http://schemas.microsoft.com/office/drawing/2014/main" id="{909BFAD6-B82E-465B-E539-01E674A7DE85}"/>
              </a:ext>
            </a:extLst>
          </p:cNvPr>
          <p:cNvPicPr>
            <a:picLocks noChangeAspect="1"/>
          </p:cNvPicPr>
          <p:nvPr/>
        </p:nvPicPr>
        <p:blipFill>
          <a:blip r:embed="rId4"/>
          <a:stretch>
            <a:fillRect/>
          </a:stretch>
        </p:blipFill>
        <p:spPr>
          <a:xfrm>
            <a:off x="736806" y="5252381"/>
            <a:ext cx="3478711" cy="1061920"/>
          </a:xfrm>
          <a:prstGeom prst="rect">
            <a:avLst/>
          </a:prstGeom>
        </p:spPr>
      </p:pic>
      <p:pic>
        <p:nvPicPr>
          <p:cNvPr id="13" name="Imagen 12">
            <a:extLst>
              <a:ext uri="{FF2B5EF4-FFF2-40B4-BE49-F238E27FC236}">
                <a16:creationId xmlns:a16="http://schemas.microsoft.com/office/drawing/2014/main" id="{B252E6EE-6C75-008F-74BC-14BB25ABA5EF}"/>
              </a:ext>
            </a:extLst>
          </p:cNvPr>
          <p:cNvPicPr>
            <a:picLocks noChangeAspect="1"/>
          </p:cNvPicPr>
          <p:nvPr/>
        </p:nvPicPr>
        <p:blipFill>
          <a:blip r:embed="rId5"/>
          <a:stretch>
            <a:fillRect/>
          </a:stretch>
        </p:blipFill>
        <p:spPr>
          <a:xfrm>
            <a:off x="5745301" y="1898418"/>
            <a:ext cx="4444670" cy="2812827"/>
          </a:xfrm>
          <a:prstGeom prst="rect">
            <a:avLst/>
          </a:prstGeom>
        </p:spPr>
      </p:pic>
      <p:sp>
        <p:nvSpPr>
          <p:cNvPr id="14" name="Marcador de contenido 2">
            <a:extLst>
              <a:ext uri="{FF2B5EF4-FFF2-40B4-BE49-F238E27FC236}">
                <a16:creationId xmlns:a16="http://schemas.microsoft.com/office/drawing/2014/main" id="{58918F74-4EEC-75A7-CC66-1887B8A23718}"/>
              </a:ext>
            </a:extLst>
          </p:cNvPr>
          <p:cNvSpPr txBox="1">
            <a:spLocks/>
          </p:cNvSpPr>
          <p:nvPr/>
        </p:nvSpPr>
        <p:spPr>
          <a:xfrm>
            <a:off x="4639289" y="5153811"/>
            <a:ext cx="7183552" cy="853144"/>
          </a:xfrm>
          <a:prstGeom prst="rect">
            <a:avLst/>
          </a:prstGeom>
        </p:spPr>
        <p:txBody>
          <a:bodyPr vert="horz" lIns="0" tIns="0" rIns="0" bIns="0" spcCol="301752" rtlCol="0">
            <a:noAutofit/>
          </a:bodyPr>
          <a:lst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192881" marR="0" lvl="0" indent="-192881" algn="l" defTabSz="771525" rtl="0" eaLnBrk="1" fontAlgn="auto" latinLnBrk="0" hangingPunct="1">
              <a:lnSpc>
                <a:spcPct val="100000"/>
              </a:lnSpc>
              <a:spcBef>
                <a:spcPts val="506"/>
              </a:spcBef>
              <a:spcAft>
                <a:spcPts val="0"/>
              </a:spcAft>
              <a:buClrTx/>
              <a:buSzTx/>
              <a:buFont typeface="Trebuchet MS" panose="020B0603020202020204" pitchFamily="34" charset="0"/>
              <a:buChar char="•"/>
              <a:tabLst/>
              <a:defRPr/>
            </a:pPr>
            <a:r>
              <a:rPr kumimoji="0" lang="es-ES" sz="1422" b="0" i="0" u="none" strike="noStrike" kern="1200" cap="none" spc="0" normalizeH="0" baseline="0" noProof="0" dirty="0">
                <a:ln>
                  <a:noFill/>
                </a:ln>
                <a:solidFill>
                  <a:srgbClr val="595454"/>
                </a:solidFill>
                <a:effectLst/>
                <a:uLnTx/>
                <a:uFillTx/>
                <a:latin typeface="Trebuchet MS"/>
                <a:ea typeface="+mn-ea"/>
                <a:cs typeface="+mn-cs"/>
              </a:rPr>
              <a:t>Safety </a:t>
            </a:r>
            <a:r>
              <a:rPr kumimoji="0" lang="es-ES" sz="1422" b="0" i="0" u="none" strike="noStrike" kern="1200" cap="none" spc="0" normalizeH="0" baseline="0" noProof="0" dirty="0" err="1">
                <a:ln>
                  <a:noFill/>
                </a:ln>
                <a:solidFill>
                  <a:srgbClr val="595454"/>
                </a:solidFill>
                <a:effectLst/>
                <a:uLnTx/>
                <a:uFillTx/>
                <a:latin typeface="Trebuchet MS"/>
                <a:ea typeface="+mn-ea"/>
                <a:cs typeface="+mn-cs"/>
              </a:rPr>
              <a:t>profile</a:t>
            </a:r>
            <a:r>
              <a:rPr kumimoji="0" lang="es-ES" sz="1422" b="0" i="0" u="none" strike="noStrike" kern="1200" cap="none" spc="0" normalizeH="0" baseline="0" noProof="0" dirty="0">
                <a:ln>
                  <a:noFill/>
                </a:ln>
                <a:solidFill>
                  <a:srgbClr val="595454"/>
                </a:solidFill>
                <a:effectLst/>
                <a:uLnTx/>
                <a:uFillTx/>
                <a:latin typeface="Trebuchet MS"/>
                <a:ea typeface="+mn-ea"/>
                <a:cs typeface="+mn-cs"/>
              </a:rPr>
              <a:t>: CRS in 85% (G1 in 68% and G2 in 17); ICANS in 8%</a:t>
            </a:r>
          </a:p>
          <a:p>
            <a:pPr marL="192881" marR="0" lvl="0" indent="-192881" algn="l" defTabSz="771525" rtl="0" eaLnBrk="1" fontAlgn="auto" latinLnBrk="0" hangingPunct="1">
              <a:lnSpc>
                <a:spcPct val="100000"/>
              </a:lnSpc>
              <a:spcBef>
                <a:spcPts val="506"/>
              </a:spcBef>
              <a:spcAft>
                <a:spcPts val="0"/>
              </a:spcAft>
              <a:buClrTx/>
              <a:buSzTx/>
              <a:buFont typeface="Trebuchet MS" panose="020B0603020202020204" pitchFamily="34" charset="0"/>
              <a:buChar char="•"/>
              <a:tabLst/>
              <a:defRPr/>
            </a:pPr>
            <a:r>
              <a:rPr kumimoji="0" lang="es-ES" sz="1422" b="0" i="0" u="none" strike="noStrike" kern="1200" cap="none" spc="0" normalizeH="0" baseline="0" noProof="0" dirty="0">
                <a:ln>
                  <a:noFill/>
                </a:ln>
                <a:solidFill>
                  <a:srgbClr val="595454"/>
                </a:solidFill>
                <a:effectLst/>
                <a:uLnTx/>
                <a:uFillTx/>
                <a:latin typeface="Trebuchet MS"/>
                <a:ea typeface="+mn-ea"/>
                <a:cs typeface="+mn-cs"/>
              </a:rPr>
              <a:t>No </a:t>
            </a:r>
            <a:r>
              <a:rPr kumimoji="0" lang="es-ES" sz="1422" b="0" i="0" u="none" strike="noStrike" kern="1200" cap="none" spc="0" normalizeH="0" baseline="0" noProof="0" dirty="0" err="1">
                <a:ln>
                  <a:noFill/>
                </a:ln>
                <a:solidFill>
                  <a:srgbClr val="595454"/>
                </a:solidFill>
                <a:effectLst/>
                <a:uLnTx/>
                <a:uFillTx/>
                <a:latin typeface="Trebuchet MS"/>
                <a:ea typeface="+mn-ea"/>
                <a:cs typeface="+mn-cs"/>
              </a:rPr>
              <a:t>delayed</a:t>
            </a:r>
            <a:r>
              <a:rPr kumimoji="0" lang="es-ES" sz="1422" b="0" i="0" u="none" strike="noStrike" kern="1200" cap="none" spc="0" normalizeH="0" baseline="0" noProof="0" dirty="0">
                <a:ln>
                  <a:noFill/>
                </a:ln>
                <a:solidFill>
                  <a:srgbClr val="595454"/>
                </a:solidFill>
                <a:effectLst/>
                <a:uLnTx/>
                <a:uFillTx/>
                <a:latin typeface="Trebuchet MS"/>
                <a:ea typeface="+mn-ea"/>
                <a:cs typeface="+mn-cs"/>
              </a:rPr>
              <a:t> NT; no SPM; no enterocolitis</a:t>
            </a:r>
          </a:p>
          <a:p>
            <a:pPr marL="192881" marR="0" lvl="0" indent="-192881" algn="l" defTabSz="771525" rtl="0" eaLnBrk="1" fontAlgn="auto" latinLnBrk="0" hangingPunct="1">
              <a:lnSpc>
                <a:spcPct val="100000"/>
              </a:lnSpc>
              <a:spcBef>
                <a:spcPts val="506"/>
              </a:spcBef>
              <a:spcAft>
                <a:spcPts val="0"/>
              </a:spcAft>
              <a:buClrTx/>
              <a:buSzTx/>
              <a:buFont typeface="Trebuchet MS" panose="020B0603020202020204" pitchFamily="34" charset="0"/>
              <a:buChar char="•"/>
              <a:tabLst/>
              <a:defRPr/>
            </a:pPr>
            <a:r>
              <a:rPr kumimoji="0" lang="es-ES" sz="1422" b="0" i="0" u="none" strike="noStrike" kern="1200" cap="none" spc="0" normalizeH="0" baseline="0" noProof="0" dirty="0">
                <a:ln>
                  <a:noFill/>
                </a:ln>
                <a:solidFill>
                  <a:srgbClr val="595454"/>
                </a:solidFill>
                <a:effectLst/>
                <a:uLnTx/>
                <a:uFillTx/>
                <a:latin typeface="Trebuchet MS"/>
                <a:ea typeface="+mn-ea"/>
                <a:cs typeface="+mn-cs"/>
              </a:rPr>
              <a:t>G3-4 neutropenia: 70% and G3-4 </a:t>
            </a:r>
            <a:r>
              <a:rPr kumimoji="0" lang="es-ES" sz="1422" b="0" i="0" u="none" strike="noStrike" kern="1200" cap="none" spc="0" normalizeH="0" baseline="0" noProof="0" dirty="0" err="1">
                <a:ln>
                  <a:noFill/>
                </a:ln>
                <a:solidFill>
                  <a:srgbClr val="595454"/>
                </a:solidFill>
                <a:effectLst/>
                <a:uLnTx/>
                <a:uFillTx/>
                <a:latin typeface="Trebuchet MS"/>
                <a:ea typeface="+mn-ea"/>
                <a:cs typeface="+mn-cs"/>
              </a:rPr>
              <a:t>infections</a:t>
            </a:r>
            <a:r>
              <a:rPr kumimoji="0" lang="es-ES" sz="1422" b="0" i="0" u="none" strike="noStrike" kern="1200" cap="none" spc="0" normalizeH="0" baseline="0" noProof="0" dirty="0">
                <a:ln>
                  <a:noFill/>
                </a:ln>
                <a:solidFill>
                  <a:srgbClr val="595454"/>
                </a:solidFill>
                <a:effectLst/>
                <a:uLnTx/>
                <a:uFillTx/>
                <a:latin typeface="Trebuchet MS"/>
                <a:ea typeface="+mn-ea"/>
                <a:cs typeface="+mn-cs"/>
              </a:rPr>
              <a:t>: 9%</a:t>
            </a:r>
          </a:p>
        </p:txBody>
      </p:sp>
    </p:spTree>
    <p:extLst>
      <p:ext uri="{BB962C8B-B14F-4D97-AF65-F5344CB8AC3E}">
        <p14:creationId xmlns:p14="http://schemas.microsoft.com/office/powerpoint/2010/main" val="1935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12350DED-D7A5-654A-6188-CED73AB5ED35}"/>
              </a:ext>
            </a:extLst>
          </p:cNvPr>
          <p:cNvSpPr>
            <a:spLocks noGrp="1"/>
          </p:cNvSpPr>
          <p:nvPr>
            <p:ph type="title"/>
          </p:nvPr>
        </p:nvSpPr>
        <p:spPr/>
        <p:txBody>
          <a:bodyPr/>
          <a:lstStyle/>
          <a:p>
            <a:r>
              <a:rPr lang="es-ES" dirty="0"/>
              <a:t>KarMMa-3: Ide-</a:t>
            </a:r>
            <a:r>
              <a:rPr lang="es-ES" dirty="0" err="1"/>
              <a:t>cel</a:t>
            </a:r>
            <a:r>
              <a:rPr lang="es-ES" dirty="0"/>
              <a:t> in RRMM after 2-4PL: </a:t>
            </a:r>
            <a:r>
              <a:rPr lang="es-ES" dirty="0" err="1"/>
              <a:t>outcomes</a:t>
            </a:r>
            <a:r>
              <a:rPr lang="es-ES" dirty="0"/>
              <a:t> in </a:t>
            </a:r>
            <a:r>
              <a:rPr lang="es-ES" dirty="0" err="1"/>
              <a:t>the</a:t>
            </a:r>
            <a:r>
              <a:rPr lang="es-ES" dirty="0"/>
              <a:t> </a:t>
            </a:r>
            <a:r>
              <a:rPr lang="es-ES" dirty="0" err="1"/>
              <a:t>older</a:t>
            </a:r>
            <a:r>
              <a:rPr lang="es-ES" dirty="0"/>
              <a:t> </a:t>
            </a:r>
            <a:r>
              <a:rPr lang="es-ES" dirty="0" err="1"/>
              <a:t>population</a:t>
            </a:r>
            <a:endParaRPr lang="es-ES" dirty="0"/>
          </a:p>
        </p:txBody>
      </p:sp>
      <p:sp>
        <p:nvSpPr>
          <p:cNvPr id="9" name="Marcador de contenido 8">
            <a:extLst>
              <a:ext uri="{FF2B5EF4-FFF2-40B4-BE49-F238E27FC236}">
                <a16:creationId xmlns:a16="http://schemas.microsoft.com/office/drawing/2014/main" id="{6A772E22-5365-6494-4B6B-15424705C16F}"/>
              </a:ext>
            </a:extLst>
          </p:cNvPr>
          <p:cNvSpPr>
            <a:spLocks noGrp="1"/>
          </p:cNvSpPr>
          <p:nvPr>
            <p:ph idx="1"/>
          </p:nvPr>
        </p:nvSpPr>
        <p:spPr>
          <a:xfrm>
            <a:off x="5718954" y="1379237"/>
            <a:ext cx="5211937" cy="1116979"/>
          </a:xfrm>
        </p:spPr>
        <p:txBody>
          <a:bodyPr/>
          <a:lstStyle/>
          <a:p>
            <a:r>
              <a:rPr lang="es-ES" dirty="0"/>
              <a:t>20% </a:t>
            </a:r>
            <a:r>
              <a:rPr lang="es-ES" dirty="0" err="1"/>
              <a:t>of</a:t>
            </a:r>
            <a:r>
              <a:rPr lang="es-ES" dirty="0"/>
              <a:t> </a:t>
            </a:r>
            <a:r>
              <a:rPr lang="es-ES" dirty="0" err="1"/>
              <a:t>pts</a:t>
            </a:r>
            <a:r>
              <a:rPr lang="es-ES" dirty="0"/>
              <a:t> </a:t>
            </a:r>
            <a:r>
              <a:rPr lang="es-ES" dirty="0" err="1"/>
              <a:t>approximately</a:t>
            </a:r>
            <a:r>
              <a:rPr lang="es-ES" dirty="0"/>
              <a:t> </a:t>
            </a:r>
            <a:r>
              <a:rPr lang="es-ES" dirty="0" err="1"/>
              <a:t>were</a:t>
            </a:r>
            <a:r>
              <a:rPr lang="es-ES" dirty="0"/>
              <a:t> </a:t>
            </a:r>
            <a:r>
              <a:rPr lang="es-ES" dirty="0" err="1"/>
              <a:t>older</a:t>
            </a:r>
            <a:r>
              <a:rPr lang="es-ES" dirty="0"/>
              <a:t> </a:t>
            </a:r>
            <a:r>
              <a:rPr lang="es-ES" dirty="0" err="1"/>
              <a:t>than</a:t>
            </a:r>
            <a:r>
              <a:rPr lang="es-ES" dirty="0"/>
              <a:t> 70 </a:t>
            </a:r>
            <a:r>
              <a:rPr lang="es-ES" dirty="0" err="1"/>
              <a:t>years</a:t>
            </a:r>
            <a:endParaRPr lang="es-ES" dirty="0"/>
          </a:p>
          <a:p>
            <a:r>
              <a:rPr lang="es-ES" dirty="0" err="1"/>
              <a:t>Patients</a:t>
            </a:r>
            <a:r>
              <a:rPr lang="es-ES" dirty="0"/>
              <a:t> </a:t>
            </a:r>
            <a:r>
              <a:rPr lang="es-ES" dirty="0" err="1"/>
              <a:t>older</a:t>
            </a:r>
            <a:r>
              <a:rPr lang="es-ES" dirty="0"/>
              <a:t> </a:t>
            </a:r>
            <a:r>
              <a:rPr lang="es-ES" dirty="0" err="1"/>
              <a:t>than</a:t>
            </a:r>
            <a:r>
              <a:rPr lang="es-ES" dirty="0"/>
              <a:t> 70 </a:t>
            </a:r>
            <a:r>
              <a:rPr lang="es-ES" dirty="0" err="1"/>
              <a:t>years</a:t>
            </a:r>
            <a:r>
              <a:rPr lang="es-ES" dirty="0"/>
              <a:t> </a:t>
            </a:r>
            <a:r>
              <a:rPr lang="es-ES" dirty="0" err="1"/>
              <a:t>were</a:t>
            </a:r>
            <a:r>
              <a:rPr lang="es-ES" dirty="0"/>
              <a:t>, </a:t>
            </a:r>
            <a:r>
              <a:rPr lang="es-ES" dirty="0" err="1"/>
              <a:t>overall</a:t>
            </a:r>
            <a:r>
              <a:rPr lang="es-ES" dirty="0"/>
              <a:t>: </a:t>
            </a:r>
            <a:r>
              <a:rPr lang="es-ES" dirty="0" err="1"/>
              <a:t>with</a:t>
            </a:r>
            <a:r>
              <a:rPr lang="es-ES" dirty="0"/>
              <a:t> </a:t>
            </a:r>
            <a:r>
              <a:rPr lang="es-ES" dirty="0" err="1"/>
              <a:t>less</a:t>
            </a:r>
            <a:r>
              <a:rPr lang="es-ES" dirty="0"/>
              <a:t> HRCA, </a:t>
            </a:r>
            <a:r>
              <a:rPr lang="es-ES" dirty="0" err="1"/>
              <a:t>less</a:t>
            </a:r>
            <a:r>
              <a:rPr lang="es-ES" dirty="0"/>
              <a:t> TCR and </a:t>
            </a:r>
            <a:r>
              <a:rPr lang="es-ES" dirty="0" err="1"/>
              <a:t>with</a:t>
            </a:r>
            <a:r>
              <a:rPr lang="es-ES" dirty="0"/>
              <a:t> </a:t>
            </a:r>
            <a:r>
              <a:rPr lang="es-ES" dirty="0" err="1"/>
              <a:t>longer</a:t>
            </a:r>
            <a:r>
              <a:rPr lang="es-ES" dirty="0"/>
              <a:t> time </a:t>
            </a:r>
            <a:r>
              <a:rPr lang="es-ES" dirty="0" err="1"/>
              <a:t>from</a:t>
            </a:r>
            <a:r>
              <a:rPr lang="es-ES" dirty="0"/>
              <a:t> </a:t>
            </a:r>
            <a:r>
              <a:rPr lang="es-ES" dirty="0" err="1"/>
              <a:t>the</a:t>
            </a:r>
            <a:r>
              <a:rPr lang="es-ES" dirty="0"/>
              <a:t> </a:t>
            </a:r>
            <a:r>
              <a:rPr lang="es-ES" dirty="0" err="1"/>
              <a:t>last</a:t>
            </a:r>
            <a:r>
              <a:rPr lang="es-ES" dirty="0"/>
              <a:t> line </a:t>
            </a:r>
            <a:r>
              <a:rPr lang="es-ES" dirty="0" err="1"/>
              <a:t>of</a:t>
            </a:r>
            <a:r>
              <a:rPr lang="es-ES" dirty="0"/>
              <a:t> </a:t>
            </a:r>
            <a:r>
              <a:rPr lang="es-ES" dirty="0" err="1"/>
              <a:t>therapy</a:t>
            </a:r>
            <a:endParaRPr lang="es-ES" dirty="0"/>
          </a:p>
        </p:txBody>
      </p:sp>
      <p:pic>
        <p:nvPicPr>
          <p:cNvPr id="13" name="Imagen 12">
            <a:extLst>
              <a:ext uri="{FF2B5EF4-FFF2-40B4-BE49-F238E27FC236}">
                <a16:creationId xmlns:a16="http://schemas.microsoft.com/office/drawing/2014/main" id="{DE0294F0-97A5-365B-0572-D9AFD9928B9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79368" y="4250770"/>
            <a:ext cx="4356100" cy="2089673"/>
          </a:xfrm>
          <a:prstGeom prst="rect">
            <a:avLst/>
          </a:prstGeom>
        </p:spPr>
      </p:pic>
      <p:sp>
        <p:nvSpPr>
          <p:cNvPr id="10" name="Marcador de texto 9">
            <a:extLst>
              <a:ext uri="{FF2B5EF4-FFF2-40B4-BE49-F238E27FC236}">
                <a16:creationId xmlns:a16="http://schemas.microsoft.com/office/drawing/2014/main" id="{642A16A1-5CF4-F554-0C0D-57C368997EAA}"/>
              </a:ext>
            </a:extLst>
          </p:cNvPr>
          <p:cNvSpPr>
            <a:spLocks noGrp="1"/>
          </p:cNvSpPr>
          <p:nvPr>
            <p:ph type="body" sz="quarter" idx="13"/>
          </p:nvPr>
        </p:nvSpPr>
        <p:spPr>
          <a:xfrm>
            <a:off x="3287688" y="6487933"/>
            <a:ext cx="9670852" cy="238962"/>
          </a:xfrm>
        </p:spPr>
        <p:txBody>
          <a:bodyPr/>
          <a:lstStyle/>
          <a:p>
            <a:r>
              <a:rPr lang="es-ES" dirty="0" err="1"/>
              <a:t>Ailawadhi</a:t>
            </a:r>
            <a:r>
              <a:rPr lang="es-ES" dirty="0"/>
              <a:t> S et al. ASH 2025: poster </a:t>
            </a:r>
            <a:r>
              <a:rPr lang="es-ES" dirty="0" err="1"/>
              <a:t>presentation</a:t>
            </a:r>
            <a:r>
              <a:rPr lang="es-ES" dirty="0"/>
              <a:t> </a:t>
            </a:r>
            <a:r>
              <a:rPr lang="es-ES" dirty="0" err="1"/>
              <a:t>number</a:t>
            </a:r>
            <a:r>
              <a:rPr lang="es-ES" dirty="0"/>
              <a:t> 9044</a:t>
            </a:r>
          </a:p>
        </p:txBody>
      </p:sp>
      <p:pic>
        <p:nvPicPr>
          <p:cNvPr id="11" name="Imagen 10">
            <a:extLst>
              <a:ext uri="{FF2B5EF4-FFF2-40B4-BE49-F238E27FC236}">
                <a16:creationId xmlns:a16="http://schemas.microsoft.com/office/drawing/2014/main" id="{DEC7DBD1-EEB5-4927-9E4E-063178E98AF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185193" y="1280160"/>
            <a:ext cx="4533760" cy="2933105"/>
          </a:xfrm>
          <a:prstGeom prst="rect">
            <a:avLst/>
          </a:prstGeom>
        </p:spPr>
      </p:pic>
      <p:pic>
        <p:nvPicPr>
          <p:cNvPr id="12" name="Imagen 11">
            <a:extLst>
              <a:ext uri="{FF2B5EF4-FFF2-40B4-BE49-F238E27FC236}">
                <a16:creationId xmlns:a16="http://schemas.microsoft.com/office/drawing/2014/main" id="{EB2BAFDA-BC39-3703-C4FF-60551540BC2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469699" y="2652706"/>
            <a:ext cx="4035172" cy="1552588"/>
          </a:xfrm>
          <a:prstGeom prst="rect">
            <a:avLst/>
          </a:prstGeom>
        </p:spPr>
      </p:pic>
      <p:sp>
        <p:nvSpPr>
          <p:cNvPr id="14" name="Marcador de contenido 8">
            <a:extLst>
              <a:ext uri="{FF2B5EF4-FFF2-40B4-BE49-F238E27FC236}">
                <a16:creationId xmlns:a16="http://schemas.microsoft.com/office/drawing/2014/main" id="{B8C5D360-E9AF-04AA-20C6-EBA4A886B4FD}"/>
              </a:ext>
            </a:extLst>
          </p:cNvPr>
          <p:cNvSpPr txBox="1">
            <a:spLocks/>
          </p:cNvSpPr>
          <p:nvPr/>
        </p:nvSpPr>
        <p:spPr>
          <a:xfrm>
            <a:off x="5745879" y="4383618"/>
            <a:ext cx="5211937" cy="1116979"/>
          </a:xfrm>
          <a:prstGeom prst="rect">
            <a:avLst/>
          </a:prstGeom>
        </p:spPr>
        <p:txBody>
          <a:bodyPr vert="horz" lIns="0" tIns="0" rIns="0" bIns="0" spcCol="301752" rtlCol="0">
            <a:noAutofit/>
          </a:bodyPr>
          <a:lst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0" marR="0" lvl="0" indent="0" algn="l"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Conclusions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a:t>
            </a:r>
          </a:p>
          <a:p>
            <a:pPr marL="0" marR="0" lvl="0" indent="0" algn="l"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aged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 70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years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from</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KarMMa-3 trial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experienced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benefit</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from</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ide-</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cel</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treatment</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as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evidenced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by</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longer</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median PFS and notable ORR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compared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with</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treated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with</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standard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regimens</a:t>
            </a:r>
            <a:endParaRPr kumimoji="0" lang="es-ES" sz="1688" b="0" i="0" u="none" strike="noStrike" kern="1200" cap="none" spc="0" normalizeH="0" baseline="0" noProof="0" dirty="0">
              <a:ln>
                <a:noFill/>
              </a:ln>
              <a:solidFill>
                <a:srgbClr val="595454"/>
              </a:solidFill>
              <a:effectLst/>
              <a:uLnTx/>
              <a:uFillTx/>
              <a:latin typeface="Trebuchet MS"/>
              <a:ea typeface="+mn-ea"/>
              <a:cs typeface="+mn-cs"/>
            </a:endParaRPr>
          </a:p>
          <a:p>
            <a:pPr marL="0" marR="0" lvl="0" indent="0" algn="l"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endParaRPr kumimoji="0" lang="es-ES" sz="1688" b="0" i="0" u="none" strike="noStrike" kern="1200" cap="none" spc="0" normalizeH="0" baseline="0" noProof="0" dirty="0">
              <a:ln>
                <a:noFill/>
              </a:ln>
              <a:solidFill>
                <a:srgbClr val="595454"/>
              </a:solidFill>
              <a:effectLst/>
              <a:uLnTx/>
              <a:uFillTx/>
              <a:latin typeface="Trebuchet MS"/>
              <a:ea typeface="+mn-ea"/>
              <a:cs typeface="+mn-cs"/>
            </a:endParaRPr>
          </a:p>
          <a:p>
            <a:pPr marL="192881" marR="0" lvl="0" indent="-192881" algn="l" defTabSz="771525" rtl="0" eaLnBrk="1" fontAlgn="auto" latinLnBrk="0" hangingPunct="1">
              <a:lnSpc>
                <a:spcPct val="100000"/>
              </a:lnSpc>
              <a:spcBef>
                <a:spcPts val="506"/>
              </a:spcBef>
              <a:spcAft>
                <a:spcPts val="0"/>
              </a:spcAft>
              <a:buClrTx/>
              <a:buSzTx/>
              <a:buFont typeface="Trebuchet MS" panose="020B0603020202020204" pitchFamily="34" charset="0"/>
              <a:buChar char="•"/>
              <a:tabLst/>
              <a:defRPr/>
            </a:pPr>
            <a:endParaRPr kumimoji="0" lang="es-ES" sz="1688" b="0"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124409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F87032-5475-9B2E-4EDA-9EF2CED56242}"/>
              </a:ext>
            </a:extLst>
          </p:cNvPr>
          <p:cNvSpPr>
            <a:spLocks noGrp="1"/>
          </p:cNvSpPr>
          <p:nvPr>
            <p:ph type="title"/>
          </p:nvPr>
        </p:nvSpPr>
        <p:spPr>
          <a:xfrm>
            <a:off x="365760" y="160844"/>
            <a:ext cx="11460480" cy="914400"/>
          </a:xfrm>
        </p:spPr>
        <p:txBody>
          <a:bodyPr/>
          <a:lstStyle/>
          <a:p>
            <a:r>
              <a:rPr lang="es-ES" dirty="0" err="1"/>
              <a:t>What</a:t>
            </a:r>
            <a:r>
              <a:rPr lang="es-ES" dirty="0"/>
              <a:t> </a:t>
            </a:r>
            <a:r>
              <a:rPr lang="es-ES" dirty="0" err="1"/>
              <a:t>is</a:t>
            </a:r>
            <a:r>
              <a:rPr lang="es-ES" dirty="0"/>
              <a:t> </a:t>
            </a:r>
            <a:r>
              <a:rPr lang="es-ES" dirty="0" err="1"/>
              <a:t>the</a:t>
            </a:r>
            <a:r>
              <a:rPr lang="es-ES" dirty="0"/>
              <a:t> </a:t>
            </a:r>
            <a:r>
              <a:rPr lang="es-ES" dirty="0" err="1"/>
              <a:t>subgroup</a:t>
            </a:r>
            <a:r>
              <a:rPr lang="es-ES" dirty="0"/>
              <a:t> </a:t>
            </a:r>
            <a:r>
              <a:rPr lang="es-ES" dirty="0" err="1"/>
              <a:t>of</a:t>
            </a:r>
            <a:r>
              <a:rPr lang="es-ES" dirty="0"/>
              <a:t> </a:t>
            </a:r>
            <a:r>
              <a:rPr lang="es-ES" dirty="0" err="1"/>
              <a:t>patients</a:t>
            </a:r>
            <a:r>
              <a:rPr lang="es-ES" dirty="0"/>
              <a:t> </a:t>
            </a:r>
            <a:r>
              <a:rPr lang="es-ES" dirty="0" err="1"/>
              <a:t>treated</a:t>
            </a:r>
            <a:r>
              <a:rPr lang="es-ES" dirty="0"/>
              <a:t> </a:t>
            </a:r>
            <a:r>
              <a:rPr lang="es-ES" dirty="0" err="1"/>
              <a:t>with</a:t>
            </a:r>
            <a:r>
              <a:rPr lang="es-ES" dirty="0"/>
              <a:t> </a:t>
            </a:r>
            <a:r>
              <a:rPr lang="es-ES" dirty="0" err="1"/>
              <a:t>Cilta-cel</a:t>
            </a:r>
            <a:r>
              <a:rPr lang="es-ES" dirty="0"/>
              <a:t> in C4 </a:t>
            </a:r>
            <a:r>
              <a:rPr lang="es-ES" dirty="0" err="1"/>
              <a:t>with</a:t>
            </a:r>
            <a:r>
              <a:rPr lang="es-ES" dirty="0"/>
              <a:t> </a:t>
            </a:r>
            <a:r>
              <a:rPr lang="es-ES" dirty="0" err="1"/>
              <a:t>better</a:t>
            </a:r>
            <a:r>
              <a:rPr lang="es-ES" dirty="0"/>
              <a:t> </a:t>
            </a:r>
            <a:r>
              <a:rPr lang="es-ES" dirty="0" err="1"/>
              <a:t>outcomes</a:t>
            </a:r>
            <a:r>
              <a:rPr lang="es-ES" dirty="0"/>
              <a:t>?</a:t>
            </a:r>
          </a:p>
        </p:txBody>
      </p:sp>
      <p:sp>
        <p:nvSpPr>
          <p:cNvPr id="4" name="Marcador de texto 3">
            <a:extLst>
              <a:ext uri="{FF2B5EF4-FFF2-40B4-BE49-F238E27FC236}">
                <a16:creationId xmlns:a16="http://schemas.microsoft.com/office/drawing/2014/main" id="{59211EF6-51E5-9784-04DC-697BCE92AD65}"/>
              </a:ext>
            </a:extLst>
          </p:cNvPr>
          <p:cNvSpPr>
            <a:spLocks noGrp="1"/>
          </p:cNvSpPr>
          <p:nvPr>
            <p:ph type="body" sz="quarter" idx="13"/>
          </p:nvPr>
        </p:nvSpPr>
        <p:spPr>
          <a:xfrm>
            <a:off x="3287688" y="6426174"/>
            <a:ext cx="9670852" cy="238962"/>
          </a:xfrm>
        </p:spPr>
        <p:txBody>
          <a:bodyPr/>
          <a:lstStyle/>
          <a:p>
            <a:r>
              <a:rPr lang="es-ES" dirty="0"/>
              <a:t>Costa L et al. ASH 2025: oral </a:t>
            </a:r>
            <a:r>
              <a:rPr lang="es-ES" dirty="0" err="1"/>
              <a:t>presentation</a:t>
            </a:r>
            <a:r>
              <a:rPr lang="es-ES" dirty="0"/>
              <a:t>: </a:t>
            </a:r>
            <a:r>
              <a:rPr lang="es-ES" dirty="0" err="1"/>
              <a:t>abstract</a:t>
            </a:r>
            <a:r>
              <a:rPr lang="es-ES" dirty="0"/>
              <a:t> </a:t>
            </a:r>
            <a:r>
              <a:rPr lang="es-ES" dirty="0" err="1"/>
              <a:t>number</a:t>
            </a:r>
            <a:r>
              <a:rPr lang="es-ES" dirty="0"/>
              <a:t> 9129</a:t>
            </a:r>
          </a:p>
        </p:txBody>
      </p:sp>
      <p:pic>
        <p:nvPicPr>
          <p:cNvPr id="571" name="Imagen 570">
            <a:extLst>
              <a:ext uri="{FF2B5EF4-FFF2-40B4-BE49-F238E27FC236}">
                <a16:creationId xmlns:a16="http://schemas.microsoft.com/office/drawing/2014/main" id="{DCE3C789-9463-11B2-38EC-DDD71E541FB7}"/>
              </a:ext>
            </a:extLst>
          </p:cNvPr>
          <p:cNvPicPr>
            <a:picLocks noChangeAspect="1"/>
          </p:cNvPicPr>
          <p:nvPr/>
        </p:nvPicPr>
        <p:blipFill>
          <a:blip r:embed="rId3"/>
          <a:stretch>
            <a:fillRect/>
          </a:stretch>
        </p:blipFill>
        <p:spPr>
          <a:xfrm>
            <a:off x="695400" y="3122293"/>
            <a:ext cx="6336704" cy="2450599"/>
          </a:xfrm>
          <a:prstGeom prst="rect">
            <a:avLst/>
          </a:prstGeom>
        </p:spPr>
      </p:pic>
      <p:pic>
        <p:nvPicPr>
          <p:cNvPr id="598" name="Imagen 597">
            <a:extLst>
              <a:ext uri="{FF2B5EF4-FFF2-40B4-BE49-F238E27FC236}">
                <a16:creationId xmlns:a16="http://schemas.microsoft.com/office/drawing/2014/main" id="{8FF71B0A-61A6-9CEE-1370-D677120301DD}"/>
              </a:ext>
            </a:extLst>
          </p:cNvPr>
          <p:cNvPicPr>
            <a:picLocks noChangeAspect="1"/>
          </p:cNvPicPr>
          <p:nvPr/>
        </p:nvPicPr>
        <p:blipFill>
          <a:blip r:embed="rId4"/>
          <a:stretch>
            <a:fillRect/>
          </a:stretch>
        </p:blipFill>
        <p:spPr>
          <a:xfrm>
            <a:off x="1703441" y="1046098"/>
            <a:ext cx="7488832" cy="1862992"/>
          </a:xfrm>
          <a:prstGeom prst="rect">
            <a:avLst/>
          </a:prstGeom>
        </p:spPr>
      </p:pic>
      <p:pic>
        <p:nvPicPr>
          <p:cNvPr id="634" name="Imagen 633">
            <a:extLst>
              <a:ext uri="{FF2B5EF4-FFF2-40B4-BE49-F238E27FC236}">
                <a16:creationId xmlns:a16="http://schemas.microsoft.com/office/drawing/2014/main" id="{DBDA84C4-9059-A965-F591-B8D7C265E662}"/>
              </a:ext>
            </a:extLst>
          </p:cNvPr>
          <p:cNvPicPr>
            <a:picLocks noChangeAspect="1"/>
          </p:cNvPicPr>
          <p:nvPr/>
        </p:nvPicPr>
        <p:blipFill>
          <a:blip r:embed="rId5"/>
          <a:srcRect r="36931"/>
          <a:stretch>
            <a:fillRect/>
          </a:stretch>
        </p:blipFill>
        <p:spPr>
          <a:xfrm>
            <a:off x="7246252" y="2648626"/>
            <a:ext cx="4034323" cy="3163276"/>
          </a:xfrm>
          <a:prstGeom prst="rect">
            <a:avLst/>
          </a:prstGeom>
        </p:spPr>
      </p:pic>
      <p:sp>
        <p:nvSpPr>
          <p:cNvPr id="635" name="Rectangle: Rounded Corners 5">
            <a:extLst>
              <a:ext uri="{FF2B5EF4-FFF2-40B4-BE49-F238E27FC236}">
                <a16:creationId xmlns:a16="http://schemas.microsoft.com/office/drawing/2014/main" id="{BF53B347-B86F-E343-A865-E2373420F80C}"/>
              </a:ext>
            </a:extLst>
          </p:cNvPr>
          <p:cNvSpPr/>
          <p:nvPr/>
        </p:nvSpPr>
        <p:spPr>
          <a:xfrm>
            <a:off x="1973874" y="5679493"/>
            <a:ext cx="7776864" cy="640080"/>
          </a:xfrm>
          <a:prstGeom prst="roundRect">
            <a:avLst>
              <a:gd name="adj" fmla="val 18010"/>
            </a:avLst>
          </a:prstGeom>
          <a:noFill/>
          <a:ln w="12700" cap="flat" cmpd="sng" algn="ctr">
            <a:noFill/>
            <a:prstDash val="solid"/>
            <a:miter lim="800000"/>
          </a:ln>
          <a:effectLst/>
        </p:spPr>
        <p:txBody>
          <a:bodyPr wrap="square" rtlCol="0" anchor="ctr">
            <a:no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0" cap="none" spc="0" normalizeH="0" baseline="0" noProof="0" dirty="0">
                <a:ln>
                  <a:noFill/>
                </a:ln>
                <a:solidFill>
                  <a:srgbClr val="595454"/>
                </a:solidFill>
                <a:effectLst/>
                <a:uLnTx/>
                <a:uFillTx/>
                <a:latin typeface="Trebuchet MS"/>
                <a:ea typeface="+mn-ea"/>
                <a:cs typeface="Arial" panose="020B0604020202020204" pitchFamily="34" charset="0"/>
              </a:rPr>
              <a:t>Safety profile of cilta-cel in standard-risk population was consistent with overall study population</a:t>
            </a:r>
            <a:r>
              <a:rPr kumimoji="0" lang="en-US" sz="1200" b="1" i="0" u="none" strike="noStrike" kern="0" cap="none" spc="0" normalizeH="0" baseline="30000" noProof="0" dirty="0">
                <a:ln>
                  <a:noFill/>
                </a:ln>
                <a:solidFill>
                  <a:srgbClr val="595454"/>
                </a:solidFill>
                <a:effectLst/>
                <a:uLnTx/>
                <a:uFillTx/>
                <a:latin typeface="Trebuchet MS"/>
                <a:ea typeface="+mn-ea"/>
                <a:cs typeface="Arial" panose="020B0604020202020204" pitchFamily="34" charset="0"/>
              </a:rPr>
              <a:t>1,b</a:t>
            </a:r>
            <a:endParaRPr kumimoji="0" lang="en-US" sz="1200" b="1" i="0" u="none" strike="sngStrike" kern="0" cap="none" spc="0" normalizeH="0" baseline="30000" noProof="0" dirty="0">
              <a:ln>
                <a:noFill/>
              </a:ln>
              <a:solidFill>
                <a:srgbClr val="595454"/>
              </a:solidFill>
              <a:effectLst/>
              <a:uLnTx/>
              <a:uFillTx/>
              <a:latin typeface="Trebuchet MS"/>
              <a:ea typeface="+mn-ea"/>
              <a:cs typeface="Arial" panose="020B0604020202020204" pitchFamily="34" charset="0"/>
            </a:endParaRPr>
          </a:p>
        </p:txBody>
      </p:sp>
    </p:spTree>
    <p:extLst>
      <p:ext uri="{BB962C8B-B14F-4D97-AF65-F5344CB8AC3E}">
        <p14:creationId xmlns:p14="http://schemas.microsoft.com/office/powerpoint/2010/main" val="27111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A9C65-29A0-99EB-DA97-5930DF3A5D0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3EDF9C7-72DD-003D-A16B-FFEDA7999D10}"/>
              </a:ext>
            </a:extLst>
          </p:cNvPr>
          <p:cNvSpPr>
            <a:spLocks noGrp="1"/>
          </p:cNvSpPr>
          <p:nvPr>
            <p:ph type="title"/>
          </p:nvPr>
        </p:nvSpPr>
        <p:spPr>
          <a:xfrm>
            <a:off x="998632" y="505236"/>
            <a:ext cx="10194736" cy="914400"/>
          </a:xfrm>
        </p:spPr>
        <p:txBody>
          <a:bodyPr/>
          <a:lstStyle/>
          <a:p>
            <a:r>
              <a:rPr lang="es-ES" dirty="0" err="1"/>
              <a:t>The</a:t>
            </a:r>
            <a:r>
              <a:rPr lang="es-ES" dirty="0"/>
              <a:t> </a:t>
            </a:r>
            <a:r>
              <a:rPr lang="es-ES" dirty="0" err="1"/>
              <a:t>better</a:t>
            </a:r>
            <a:r>
              <a:rPr lang="es-ES" dirty="0"/>
              <a:t> </a:t>
            </a:r>
            <a:r>
              <a:rPr lang="es-ES" dirty="0" err="1"/>
              <a:t>outcomes</a:t>
            </a:r>
            <a:r>
              <a:rPr lang="es-ES" dirty="0"/>
              <a:t> </a:t>
            </a:r>
            <a:r>
              <a:rPr lang="es-ES" dirty="0" err="1"/>
              <a:t>for</a:t>
            </a:r>
            <a:r>
              <a:rPr lang="es-ES" dirty="0"/>
              <a:t> standard </a:t>
            </a:r>
            <a:r>
              <a:rPr lang="es-ES" dirty="0" err="1"/>
              <a:t>risk</a:t>
            </a:r>
            <a:r>
              <a:rPr lang="es-ES" dirty="0"/>
              <a:t> </a:t>
            </a:r>
            <a:r>
              <a:rPr lang="es-ES" dirty="0" err="1"/>
              <a:t>patients</a:t>
            </a:r>
            <a:r>
              <a:rPr lang="es-ES" dirty="0"/>
              <a:t> in C4 are </a:t>
            </a:r>
            <a:r>
              <a:rPr lang="es-ES" dirty="0" err="1"/>
              <a:t>applicable</a:t>
            </a:r>
            <a:r>
              <a:rPr lang="es-ES" dirty="0"/>
              <a:t> </a:t>
            </a:r>
            <a:r>
              <a:rPr lang="es-ES" dirty="0" err="1"/>
              <a:t>to</a:t>
            </a:r>
            <a:r>
              <a:rPr lang="es-ES" dirty="0"/>
              <a:t> C1</a:t>
            </a:r>
          </a:p>
        </p:txBody>
      </p:sp>
      <p:sp>
        <p:nvSpPr>
          <p:cNvPr id="4" name="Marcador de texto 3">
            <a:extLst>
              <a:ext uri="{FF2B5EF4-FFF2-40B4-BE49-F238E27FC236}">
                <a16:creationId xmlns:a16="http://schemas.microsoft.com/office/drawing/2014/main" id="{C17DE9BD-0A3C-8705-290E-F60643687574}"/>
              </a:ext>
            </a:extLst>
          </p:cNvPr>
          <p:cNvSpPr>
            <a:spLocks noGrp="1"/>
          </p:cNvSpPr>
          <p:nvPr>
            <p:ph type="body" sz="quarter" idx="13"/>
          </p:nvPr>
        </p:nvSpPr>
        <p:spPr>
          <a:xfrm>
            <a:off x="3287688" y="6426174"/>
            <a:ext cx="9670852" cy="238962"/>
          </a:xfrm>
        </p:spPr>
        <p:txBody>
          <a:bodyPr/>
          <a:lstStyle/>
          <a:p>
            <a:r>
              <a:rPr lang="es-ES" dirty="0"/>
              <a:t>Costa L et al. ASH 2025: oral </a:t>
            </a:r>
            <a:r>
              <a:rPr lang="es-ES" dirty="0" err="1"/>
              <a:t>presentation</a:t>
            </a:r>
            <a:r>
              <a:rPr lang="es-ES" dirty="0"/>
              <a:t>: </a:t>
            </a:r>
            <a:r>
              <a:rPr lang="es-ES" dirty="0" err="1"/>
              <a:t>abstract</a:t>
            </a:r>
            <a:r>
              <a:rPr lang="es-ES" dirty="0"/>
              <a:t> </a:t>
            </a:r>
            <a:r>
              <a:rPr lang="es-ES" dirty="0" err="1"/>
              <a:t>number</a:t>
            </a:r>
            <a:r>
              <a:rPr lang="es-ES" dirty="0"/>
              <a:t> 9129</a:t>
            </a:r>
          </a:p>
        </p:txBody>
      </p:sp>
      <p:graphicFrame>
        <p:nvGraphicFramePr>
          <p:cNvPr id="5" name="Table 7">
            <a:extLst>
              <a:ext uri="{FF2B5EF4-FFF2-40B4-BE49-F238E27FC236}">
                <a16:creationId xmlns:a16="http://schemas.microsoft.com/office/drawing/2014/main" id="{0DC1EDD2-F18B-D4D6-84D0-6FF8DA4F293F}"/>
              </a:ext>
            </a:extLst>
          </p:cNvPr>
          <p:cNvGraphicFramePr>
            <a:graphicFrameLocks noGrp="1"/>
          </p:cNvGraphicFramePr>
          <p:nvPr/>
        </p:nvGraphicFramePr>
        <p:xfrm>
          <a:off x="1261110" y="1772816"/>
          <a:ext cx="9227378" cy="3388770"/>
        </p:xfrm>
        <a:graphic>
          <a:graphicData uri="http://schemas.openxmlformats.org/drawingml/2006/table">
            <a:tbl>
              <a:tblPr firstRow="1" bandRow="1">
                <a:effectLst/>
              </a:tblPr>
              <a:tblGrid>
                <a:gridCol w="4530170">
                  <a:extLst>
                    <a:ext uri="{9D8B030D-6E8A-4147-A177-3AD203B41FA5}">
                      <a16:colId xmlns:a16="http://schemas.microsoft.com/office/drawing/2014/main" val="262100285"/>
                    </a:ext>
                  </a:extLst>
                </a:gridCol>
                <a:gridCol w="2348604">
                  <a:extLst>
                    <a:ext uri="{9D8B030D-6E8A-4147-A177-3AD203B41FA5}">
                      <a16:colId xmlns:a16="http://schemas.microsoft.com/office/drawing/2014/main" val="3483990849"/>
                    </a:ext>
                  </a:extLst>
                </a:gridCol>
                <a:gridCol w="2348604">
                  <a:extLst>
                    <a:ext uri="{9D8B030D-6E8A-4147-A177-3AD203B41FA5}">
                      <a16:colId xmlns:a16="http://schemas.microsoft.com/office/drawing/2014/main" val="912485425"/>
                    </a:ext>
                  </a:extLst>
                </a:gridCol>
              </a:tblGrid>
              <a:tr h="57549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gn="l" defTabSz="914400" rtl="0" eaLnBrk="1" fontAlgn="b" latinLnBrk="0" hangingPunct="1">
                        <a:lnSpc>
                          <a:spcPct val="100000"/>
                        </a:lnSpc>
                        <a:spcBef>
                          <a:spcPts val="0"/>
                        </a:spcBef>
                        <a:spcAft>
                          <a:spcPts val="0"/>
                        </a:spcAft>
                        <a:buClrTx/>
                        <a:buSzTx/>
                        <a:buFontTx/>
                        <a:buNone/>
                        <a:tabLst/>
                        <a:defRPr/>
                      </a:pPr>
                      <a:endParaRPr kumimoji="0" lang="en-US" sz="1600" b="1" i="0" u="none" strike="sngStrike" kern="1200" cap="none" spc="0" normalizeH="0" baseline="0" noProof="0" dirty="0">
                        <a:ln>
                          <a:noFill/>
                        </a:ln>
                        <a:solidFill>
                          <a:schemeClr val="bg1"/>
                        </a:solidFill>
                        <a:effectLst/>
                        <a:uLnTx/>
                        <a:uFillTx/>
                        <a:latin typeface="Arial" panose="020B0604020202020204" pitchFamily="34" charset="0"/>
                        <a:ea typeface="Arial" pitchFamily="34"/>
                        <a:cs typeface="Arial" panose="020B0604020202020204" pitchFamily="34" charset="0"/>
                      </a:endParaRPr>
                    </a:p>
                  </a:txBody>
                  <a:tcPr anchor="b">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30-month PFS rate, %</a:t>
                      </a:r>
                      <a:endParaRPr lang="en-US" sz="1600" b="1" noProof="0" dirty="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1600" b="1" noProof="0" dirty="0">
                          <a:solidFill>
                            <a:schemeClr val="bg1"/>
                          </a:solidFill>
                          <a:latin typeface="Arial" panose="020B0604020202020204" pitchFamily="34" charset="0"/>
                          <a:cs typeface="Arial" panose="020B0604020202020204" pitchFamily="34" charset="0"/>
                        </a:rPr>
                        <a:t>30-month OS rate, %</a:t>
                      </a:r>
                    </a:p>
                  </a:txBody>
                  <a:tcPr anchor="ctr">
                    <a:lnL w="952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3705190067"/>
                  </a:ext>
                </a:extLst>
              </a:tr>
              <a:tr h="399269">
                <a:tc gridSpan="3">
                  <a:txBody>
                    <a:bodyPr/>
                    <a:lstStyle>
                      <a:lvl1pPr marL="0" algn="l" defTabSz="1341150" rtl="0" eaLnBrk="1" latinLnBrk="0" hangingPunct="1">
                        <a:defRPr sz="2640" kern="1200">
                          <a:solidFill>
                            <a:schemeClr val="tx1"/>
                          </a:solidFill>
                          <a:latin typeface="Arial"/>
                        </a:defRPr>
                      </a:lvl1pPr>
                      <a:lvl2pPr marL="670575" algn="l" defTabSz="1341150" rtl="0" eaLnBrk="1" latinLnBrk="0" hangingPunct="1">
                        <a:defRPr sz="2640" kern="1200">
                          <a:solidFill>
                            <a:schemeClr val="tx1"/>
                          </a:solidFill>
                          <a:latin typeface="Arial"/>
                        </a:defRPr>
                      </a:lvl2pPr>
                      <a:lvl3pPr marL="1341150" algn="l" defTabSz="1341150" rtl="0" eaLnBrk="1" latinLnBrk="0" hangingPunct="1">
                        <a:defRPr sz="2640" kern="1200">
                          <a:solidFill>
                            <a:schemeClr val="tx1"/>
                          </a:solidFill>
                          <a:latin typeface="Arial"/>
                        </a:defRPr>
                      </a:lvl3pPr>
                      <a:lvl4pPr marL="2011726" algn="l" defTabSz="1341150" rtl="0" eaLnBrk="1" latinLnBrk="0" hangingPunct="1">
                        <a:defRPr sz="2640" kern="1200">
                          <a:solidFill>
                            <a:schemeClr val="tx1"/>
                          </a:solidFill>
                          <a:latin typeface="Arial"/>
                        </a:defRPr>
                      </a:lvl4pPr>
                      <a:lvl5pPr marL="2682301" algn="l" defTabSz="1341150" rtl="0" eaLnBrk="1" latinLnBrk="0" hangingPunct="1">
                        <a:defRPr sz="2640" kern="1200">
                          <a:solidFill>
                            <a:schemeClr val="tx1"/>
                          </a:solidFill>
                          <a:latin typeface="Arial"/>
                        </a:defRPr>
                      </a:lvl5pPr>
                      <a:lvl6pPr marL="3352876" algn="l" defTabSz="1341150" rtl="0" eaLnBrk="1" latinLnBrk="0" hangingPunct="1">
                        <a:defRPr sz="2640" kern="1200">
                          <a:solidFill>
                            <a:schemeClr val="tx1"/>
                          </a:solidFill>
                          <a:latin typeface="Arial"/>
                        </a:defRPr>
                      </a:lvl6pPr>
                      <a:lvl7pPr marL="4023451" algn="l" defTabSz="1341150" rtl="0" eaLnBrk="1" latinLnBrk="0" hangingPunct="1">
                        <a:defRPr sz="2640" kern="1200">
                          <a:solidFill>
                            <a:schemeClr val="tx1"/>
                          </a:solidFill>
                          <a:latin typeface="Arial"/>
                        </a:defRPr>
                      </a:lvl7pPr>
                      <a:lvl8pPr marL="4694027" algn="l" defTabSz="1341150" rtl="0" eaLnBrk="1" latinLnBrk="0" hangingPunct="1">
                        <a:defRPr sz="2640" kern="1200">
                          <a:solidFill>
                            <a:schemeClr val="tx1"/>
                          </a:solidFill>
                          <a:latin typeface="Arial"/>
                        </a:defRPr>
                      </a:lvl8pPr>
                      <a:lvl9pPr marL="5364602" algn="l" defTabSz="1341150" rtl="0" eaLnBrk="1" latinLnBrk="0" hangingPunct="1">
                        <a:defRPr sz="2640" kern="1200">
                          <a:solidFill>
                            <a:schemeClr val="tx1"/>
                          </a:solidFill>
                          <a:latin typeface="Arial"/>
                        </a:defRPr>
                      </a:lvl9pPr>
                    </a:lstStyle>
                    <a:p>
                      <a:pPr marL="45720" marR="0" lvl="0" indent="0">
                        <a:lnSpc>
                          <a:spcPct val="100000"/>
                        </a:lnSpc>
                        <a:spcBef>
                          <a:spcPts val="0"/>
                        </a:spcBef>
                        <a:spcAft>
                          <a:spcPts val="0"/>
                        </a:spcAft>
                      </a:pPr>
                      <a:r>
                        <a:rPr lang="en-US" sz="1600" b="1" noProof="0" dirty="0">
                          <a:solidFill>
                            <a:schemeClr val="tx1"/>
                          </a:solidFill>
                          <a:latin typeface="Arial" panose="020B0604020202020204" pitchFamily="34" charset="0"/>
                          <a:ea typeface="Arial" pitchFamily="34"/>
                          <a:cs typeface="Arial" panose="020B0604020202020204" pitchFamily="34" charset="0"/>
                        </a:rPr>
                        <a:t>CARTITUDE-4 (median 2 prior lines)                                 59.4%                               76.4%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CCD"/>
                    </a:solidFill>
                  </a:tcPr>
                </a:tc>
                <a:tc hMerge="1">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45720" marR="0" lvl="0" indent="0" algn="ctr">
                        <a:lnSpc>
                          <a:spcPct val="100000"/>
                        </a:lnSpc>
                        <a:spcBef>
                          <a:spcPts val="0"/>
                        </a:spcBef>
                        <a:spcAft>
                          <a:spcPts val="0"/>
                        </a:spcAft>
                      </a:pPr>
                      <a:endParaRPr lang="en-US" sz="1600" b="0" i="0" u="none" strike="noStrike" kern="1200" cap="none" spc="0" baseline="0">
                        <a:solidFill>
                          <a:schemeClr val="bg1"/>
                        </a:solidFill>
                        <a:uFillTx/>
                        <a:latin typeface="Arial" panose="020B0604020202020204" pitchFamily="34" charset="0"/>
                        <a:ea typeface="Arial" pitchFamily="34"/>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45720" marR="0" lvl="0" indent="0" algn="ctr">
                        <a:lnSpc>
                          <a:spcPct val="100000"/>
                        </a:lnSpc>
                        <a:spcBef>
                          <a:spcPts val="0"/>
                        </a:spcBef>
                        <a:spcAft>
                          <a:spcPts val="0"/>
                        </a:spcAft>
                      </a:pPr>
                      <a:endParaRPr lang="en-US" sz="1600" b="0" i="0" u="none" strike="noStrike" kern="1200" cap="none" spc="0" baseline="0">
                        <a:solidFill>
                          <a:schemeClr val="bg1"/>
                        </a:solidFill>
                        <a:uFillTx/>
                        <a:latin typeface="Arial" panose="020B0604020202020204" pitchFamily="34" charset="0"/>
                        <a:ea typeface="Arial" pitchFamily="34"/>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634990"/>
                  </a:ext>
                </a:extLst>
              </a:tr>
              <a:tr h="61705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nSpc>
                          <a:spcPct val="100000"/>
                        </a:lnSpc>
                        <a:spcBef>
                          <a:spcPts val="0"/>
                        </a:spcBef>
                        <a:spcAft>
                          <a:spcPts val="0"/>
                        </a:spcAft>
                      </a:pPr>
                      <a:r>
                        <a:rPr lang="en-US" sz="1600" b="1" noProof="0" dirty="0">
                          <a:solidFill>
                            <a:schemeClr val="tx1"/>
                          </a:solidFill>
                          <a:latin typeface="Arial" panose="020B0604020202020204" pitchFamily="34" charset="0"/>
                          <a:ea typeface="Arial" pitchFamily="34"/>
                          <a:cs typeface="Arial" panose="020B0604020202020204" pitchFamily="34" charset="0"/>
                        </a:rPr>
                        <a:t>Cilta-cel</a:t>
                      </a:r>
                    </a:p>
                    <a:p>
                      <a:pPr marL="45720" marR="0" lvl="0" indent="0">
                        <a:lnSpc>
                          <a:spcPct val="100000"/>
                        </a:lnSpc>
                        <a:spcBef>
                          <a:spcPts val="0"/>
                        </a:spcBef>
                        <a:spcAft>
                          <a:spcPts val="0"/>
                        </a:spcAft>
                      </a:pPr>
                      <a:r>
                        <a:rPr lang="en-US" sz="1200" b="1" i="1" noProof="0" dirty="0">
                          <a:solidFill>
                            <a:schemeClr val="tx1"/>
                          </a:solidFill>
                          <a:latin typeface="Arial" panose="020B0604020202020204" pitchFamily="34" charset="0"/>
                          <a:ea typeface="Arial" pitchFamily="34"/>
                          <a:cs typeface="Arial" panose="020B0604020202020204" pitchFamily="34" charset="0"/>
                        </a:rPr>
                        <a:t>Standard-risk cytogenetics per protocol</a:t>
                      </a:r>
                    </a:p>
                  </a:txBody>
                  <a:tcPr anchor="ct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pitchFamily="34"/>
                          <a:cs typeface="Arial" panose="020B0604020202020204" pitchFamily="34" charset="0"/>
                        </a:rPr>
                        <a:t>80.5</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pitchFamily="34"/>
                          <a:cs typeface="Arial" panose="020B0604020202020204" pitchFamily="34" charset="0"/>
                        </a:rPr>
                        <a:t>87.3</a:t>
                      </a:r>
                    </a:p>
                  </a:txBody>
                  <a:tcPr anchor="ct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5229630"/>
                  </a:ext>
                </a:extLst>
              </a:tr>
              <a:tr h="696648">
                <a:tc>
                  <a:txBody>
                    <a:bodyPr/>
                    <a:lstStyle/>
                    <a:p>
                      <a:pPr marL="55563" marR="0" lvl="1" indent="0" algn="l" defTabSz="1341150" rtl="0" eaLnBrk="1" fontAlgn="auto" latinLnBrk="0" hangingPunct="1">
                        <a:lnSpc>
                          <a:spcPct val="100000"/>
                        </a:lnSpc>
                        <a:spcBef>
                          <a:spcPts val="0"/>
                        </a:spcBef>
                        <a:spcAft>
                          <a:spcPts val="0"/>
                        </a:spcAft>
                        <a:buClrTx/>
                        <a:buSzTx/>
                        <a:buFontTx/>
                        <a:buNone/>
                        <a:tabLst/>
                        <a:defRPr/>
                      </a:pPr>
                      <a:r>
                        <a:rPr lang="en-US" sz="1600" b="1" i="0" u="none" strike="noStrike" kern="1200" baseline="0" noProof="0" dirty="0">
                          <a:solidFill>
                            <a:schemeClr val="tx1"/>
                          </a:solidFill>
                          <a:effectLst/>
                          <a:latin typeface="Arial" panose="020B0604020202020204" pitchFamily="34" charset="0"/>
                          <a:cs typeface="Arial" panose="020B0604020202020204" pitchFamily="34" charset="0"/>
                        </a:rPr>
                        <a:t>Cilta-cel</a:t>
                      </a:r>
                    </a:p>
                    <a:p>
                      <a:pPr marL="55563" marR="0" lvl="1" indent="0" algn="l" defTabSz="1341150" rtl="0" eaLnBrk="1" fontAlgn="auto" latinLnBrk="0" hangingPunct="1">
                        <a:lnSpc>
                          <a:spcPct val="100000"/>
                        </a:lnSpc>
                        <a:spcBef>
                          <a:spcPts val="0"/>
                        </a:spcBef>
                        <a:spcAft>
                          <a:spcPts val="0"/>
                        </a:spcAft>
                        <a:buClrTx/>
                        <a:buSzTx/>
                        <a:buFontTx/>
                        <a:buNone/>
                        <a:tabLst/>
                        <a:defRPr/>
                      </a:pPr>
                      <a:r>
                        <a:rPr lang="en-US" sz="1200" b="1" i="1" noProof="0" dirty="0">
                          <a:solidFill>
                            <a:schemeClr val="tx1"/>
                          </a:solidFill>
                          <a:latin typeface="Arial" panose="020B0604020202020204" pitchFamily="34" charset="0"/>
                          <a:ea typeface="Arial" pitchFamily="34"/>
                          <a:cs typeface="Arial" panose="020B0604020202020204" pitchFamily="34" charset="0"/>
                        </a:rPr>
                        <a:t>Standard-risk cytogenetics per protocol + gain/amp(1q)</a:t>
                      </a:r>
                    </a:p>
                  </a:txBody>
                  <a:tcPr anchor="ct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buNone/>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pitchFamily="34"/>
                          <a:cs typeface="Arial" panose="020B0604020202020204" pitchFamily="34" charset="0"/>
                        </a:rPr>
                        <a:t>71.7</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buNone/>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pitchFamily="34"/>
                          <a:cs typeface="Arial" panose="020B0604020202020204" pitchFamily="34" charset="0"/>
                        </a:rPr>
                        <a:t>86.1</a:t>
                      </a:r>
                    </a:p>
                  </a:txBody>
                  <a:tcPr anchor="ct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644882"/>
                  </a:ext>
                </a:extLst>
              </a:tr>
              <a:tr h="399269">
                <a:tc gridSpan="3">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nSpc>
                          <a:spcPct val="100000"/>
                        </a:lnSpc>
                        <a:spcBef>
                          <a:spcPts val="0"/>
                        </a:spcBef>
                        <a:spcAft>
                          <a:spcPts val="0"/>
                        </a:spcAft>
                      </a:pPr>
                      <a:r>
                        <a:rPr lang="en-US" sz="1600" b="1" noProof="0" dirty="0">
                          <a:solidFill>
                            <a:schemeClr val="tx1"/>
                          </a:solidFill>
                          <a:latin typeface="Arial" panose="020B0604020202020204" pitchFamily="34" charset="0"/>
                          <a:ea typeface="Arial" pitchFamily="34"/>
                          <a:cs typeface="Arial" panose="020B0604020202020204" pitchFamily="34" charset="0"/>
                        </a:rPr>
                        <a:t>CARTITUDE-1 (median 6 prior lines)                          </a:t>
                      </a:r>
                      <a:r>
                        <a:rPr lang="en-US" sz="1600" b="1" noProof="0">
                          <a:solidFill>
                            <a:schemeClr val="tx1"/>
                          </a:solidFill>
                          <a:latin typeface="Arial" panose="020B0604020202020204" pitchFamily="34" charset="0"/>
                          <a:ea typeface="Arial" pitchFamily="34"/>
                          <a:cs typeface="Arial" panose="020B0604020202020204" pitchFamily="34" charset="0"/>
                        </a:rPr>
                        <a:t>Median PFS </a:t>
                      </a:r>
                      <a:r>
                        <a:rPr lang="en-US" sz="1600" b="1" noProof="0" dirty="0">
                          <a:solidFill>
                            <a:schemeClr val="tx1"/>
                          </a:solidFill>
                          <a:latin typeface="Arial" panose="020B0604020202020204" pitchFamily="34" charset="0"/>
                          <a:ea typeface="Arial" pitchFamily="34"/>
                          <a:cs typeface="Arial" panose="020B0604020202020204" pitchFamily="34" charset="0"/>
                        </a:rPr>
                        <a:t>36 m and OS 60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Arial" pitchFamily="34"/>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Arial" pitchFamily="34"/>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780884"/>
                  </a:ext>
                </a:extLst>
              </a:tr>
              <a:tr h="696648">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45720" marR="0" lvl="0" indent="0" algn="l" defTabSz="1341150" rtl="0" eaLnBrk="1" fontAlgn="auto" latinLnBrk="0" hangingPunct="1">
                        <a:lnSpc>
                          <a:spcPct val="100000"/>
                        </a:lnSpc>
                        <a:spcBef>
                          <a:spcPts val="0"/>
                        </a:spcBef>
                        <a:spcAft>
                          <a:spcPts val="0"/>
                        </a:spcAft>
                        <a:buClrTx/>
                        <a:buSzTx/>
                        <a:buFontTx/>
                        <a:buNone/>
                        <a:tabLst/>
                        <a:defRPr/>
                      </a:pPr>
                      <a:r>
                        <a:rPr lang="en-US" sz="1600" b="1" i="0" u="none" strike="noStrike" kern="1200" baseline="0" noProof="0" dirty="0">
                          <a:solidFill>
                            <a:schemeClr val="tx1"/>
                          </a:solidFill>
                          <a:effectLst/>
                          <a:latin typeface="Arial" panose="020B0604020202020204" pitchFamily="34" charset="0"/>
                          <a:cs typeface="Arial" panose="020B0604020202020204" pitchFamily="34" charset="0"/>
                        </a:rPr>
                        <a:t>Cilta-cel</a:t>
                      </a:r>
                    </a:p>
                    <a:p>
                      <a:pPr marL="45720" marR="0" lvl="0" indent="0">
                        <a:lnSpc>
                          <a:spcPct val="100000"/>
                        </a:lnSpc>
                        <a:spcBef>
                          <a:spcPts val="0"/>
                        </a:spcBef>
                        <a:spcAft>
                          <a:spcPts val="0"/>
                        </a:spcAft>
                      </a:pPr>
                      <a:r>
                        <a:rPr lang="en-US" sz="1200" b="1" i="1" noProof="0" dirty="0">
                          <a:solidFill>
                            <a:schemeClr val="tx1"/>
                          </a:solidFill>
                          <a:latin typeface="Arial" panose="020B0604020202020204" pitchFamily="34" charset="0"/>
                          <a:ea typeface="Arial" pitchFamily="34"/>
                          <a:cs typeface="Arial" panose="020B0604020202020204" pitchFamily="34" charset="0"/>
                        </a:rPr>
                        <a:t>Standard-risk cytogenetics per protocol including gain/amp(1q) </a:t>
                      </a:r>
                    </a:p>
                  </a:txBody>
                  <a:tcPr anchor="ct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noProof="0" dirty="0">
                          <a:solidFill>
                            <a:schemeClr val="tx1"/>
                          </a:solidFill>
                          <a:effectLst/>
                          <a:latin typeface="Arial" panose="020B0604020202020204" pitchFamily="34" charset="0"/>
                          <a:ea typeface="Calibri" panose="020F0502020204030204" pitchFamily="34" charset="0"/>
                          <a:cs typeface="Arial" panose="020B0604020202020204" pitchFamily="34" charset="0"/>
                        </a:rPr>
                        <a:t>59.9</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noProof="0" dirty="0">
                          <a:solidFill>
                            <a:schemeClr val="tx1"/>
                          </a:solidFill>
                          <a:effectLst/>
                          <a:latin typeface="Arial" panose="020B0604020202020204" pitchFamily="34" charset="0"/>
                          <a:ea typeface="Calibri" panose="020F0502020204030204" pitchFamily="34" charset="0"/>
                          <a:cs typeface="Arial" panose="020B0604020202020204" pitchFamily="34" charset="0"/>
                        </a:rPr>
                        <a:t>70.6</a:t>
                      </a:r>
                    </a:p>
                  </a:txBody>
                  <a:tcPr anchor="ct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1866135"/>
                  </a:ext>
                </a:extLst>
              </a:tr>
            </a:tbl>
          </a:graphicData>
        </a:graphic>
      </p:graphicFrame>
    </p:spTree>
    <p:extLst>
      <p:ext uri="{BB962C8B-B14F-4D97-AF65-F5344CB8AC3E}">
        <p14:creationId xmlns:p14="http://schemas.microsoft.com/office/powerpoint/2010/main" val="116612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0062F2-88B8-3640-4D34-23DCA027A2A0}"/>
              </a:ext>
            </a:extLst>
          </p:cNvPr>
          <p:cNvSpPr>
            <a:spLocks noGrp="1"/>
          </p:cNvSpPr>
          <p:nvPr>
            <p:ph type="title"/>
          </p:nvPr>
        </p:nvSpPr>
        <p:spPr/>
        <p:txBody>
          <a:bodyPr/>
          <a:lstStyle/>
          <a:p>
            <a:r>
              <a:rPr lang="es-ES" dirty="0" err="1"/>
              <a:t>Earlier</a:t>
            </a:r>
            <a:r>
              <a:rPr lang="es-ES" dirty="0"/>
              <a:t> use </a:t>
            </a:r>
            <a:r>
              <a:rPr lang="es-ES" dirty="0" err="1"/>
              <a:t>of</a:t>
            </a:r>
            <a:r>
              <a:rPr lang="es-ES" dirty="0"/>
              <a:t> </a:t>
            </a:r>
            <a:r>
              <a:rPr lang="es-ES" dirty="0" err="1"/>
              <a:t>Cilta-cel</a:t>
            </a:r>
            <a:r>
              <a:rPr lang="es-ES" dirty="0"/>
              <a:t> </a:t>
            </a:r>
            <a:r>
              <a:rPr lang="es-ES" dirty="0" err="1"/>
              <a:t>is</a:t>
            </a:r>
            <a:r>
              <a:rPr lang="es-ES" dirty="0"/>
              <a:t> </a:t>
            </a:r>
            <a:r>
              <a:rPr lang="es-ES" dirty="0" err="1"/>
              <a:t>associated</a:t>
            </a:r>
            <a:r>
              <a:rPr lang="es-ES" dirty="0"/>
              <a:t> </a:t>
            </a:r>
            <a:r>
              <a:rPr lang="es-ES" dirty="0" err="1"/>
              <a:t>with</a:t>
            </a:r>
            <a:r>
              <a:rPr lang="es-ES" dirty="0"/>
              <a:t> </a:t>
            </a:r>
            <a:r>
              <a:rPr lang="es-ES" dirty="0" err="1"/>
              <a:t>better</a:t>
            </a:r>
            <a:r>
              <a:rPr lang="es-ES" dirty="0"/>
              <a:t> </a:t>
            </a:r>
            <a:r>
              <a:rPr lang="es-ES" dirty="0" err="1"/>
              <a:t>immune</a:t>
            </a:r>
            <a:r>
              <a:rPr lang="es-ES" dirty="0"/>
              <a:t> fitness and </a:t>
            </a:r>
            <a:r>
              <a:rPr lang="es-ES" dirty="0" err="1"/>
              <a:t>stronger</a:t>
            </a:r>
            <a:r>
              <a:rPr lang="es-ES" dirty="0"/>
              <a:t> </a:t>
            </a:r>
            <a:r>
              <a:rPr lang="es-ES" dirty="0" err="1"/>
              <a:t>immune</a:t>
            </a:r>
            <a:r>
              <a:rPr lang="es-ES" dirty="0"/>
              <a:t> </a:t>
            </a:r>
            <a:r>
              <a:rPr lang="es-ES" dirty="0" err="1"/>
              <a:t>effects</a:t>
            </a:r>
            <a:endParaRPr lang="es-ES" dirty="0"/>
          </a:p>
        </p:txBody>
      </p:sp>
      <p:sp>
        <p:nvSpPr>
          <p:cNvPr id="3" name="Marcador de contenido 2">
            <a:extLst>
              <a:ext uri="{FF2B5EF4-FFF2-40B4-BE49-F238E27FC236}">
                <a16:creationId xmlns:a16="http://schemas.microsoft.com/office/drawing/2014/main" id="{1708609F-AC03-35D7-EAD3-8B9CFAB705AA}"/>
              </a:ext>
            </a:extLst>
          </p:cNvPr>
          <p:cNvSpPr>
            <a:spLocks noGrp="1"/>
          </p:cNvSpPr>
          <p:nvPr>
            <p:ph idx="1"/>
          </p:nvPr>
        </p:nvSpPr>
        <p:spPr>
          <a:xfrm>
            <a:off x="1261110" y="1280160"/>
            <a:ext cx="9669780" cy="1572776"/>
          </a:xfrm>
        </p:spPr>
        <p:txBody>
          <a:bodyPr/>
          <a:lstStyle/>
          <a:p>
            <a:r>
              <a:rPr lang="es-ES" dirty="0" err="1"/>
              <a:t>Cilta-cel</a:t>
            </a:r>
            <a:r>
              <a:rPr lang="es-ES" dirty="0"/>
              <a:t> in </a:t>
            </a:r>
            <a:r>
              <a:rPr lang="es-ES" dirty="0" err="1"/>
              <a:t>both</a:t>
            </a:r>
            <a:r>
              <a:rPr lang="es-ES" dirty="0"/>
              <a:t> C1 and C4 </a:t>
            </a:r>
            <a:r>
              <a:rPr lang="es-ES" dirty="0" err="1"/>
              <a:t>trials</a:t>
            </a:r>
            <a:r>
              <a:rPr lang="es-ES" dirty="0"/>
              <a:t> </a:t>
            </a:r>
            <a:r>
              <a:rPr lang="es-ES" dirty="0" err="1"/>
              <a:t>showed</a:t>
            </a:r>
            <a:r>
              <a:rPr lang="es-ES" dirty="0"/>
              <a:t> </a:t>
            </a:r>
            <a:r>
              <a:rPr lang="es-ES" dirty="0" err="1"/>
              <a:t>better</a:t>
            </a:r>
            <a:r>
              <a:rPr lang="es-ES" dirty="0"/>
              <a:t> </a:t>
            </a:r>
            <a:r>
              <a:rPr lang="es-ES" dirty="0" err="1"/>
              <a:t>outcomes</a:t>
            </a:r>
            <a:r>
              <a:rPr lang="es-ES" dirty="0"/>
              <a:t> in </a:t>
            </a:r>
            <a:r>
              <a:rPr lang="es-ES" dirty="0" err="1"/>
              <a:t>earlier</a:t>
            </a:r>
            <a:r>
              <a:rPr lang="es-ES" dirty="0"/>
              <a:t> </a:t>
            </a:r>
            <a:r>
              <a:rPr lang="es-ES" dirty="0" err="1"/>
              <a:t>lines</a:t>
            </a:r>
            <a:r>
              <a:rPr lang="es-ES" dirty="0"/>
              <a:t> </a:t>
            </a:r>
            <a:r>
              <a:rPr lang="es-ES" dirty="0" err="1"/>
              <a:t>of</a:t>
            </a:r>
            <a:r>
              <a:rPr lang="es-ES" dirty="0"/>
              <a:t> </a:t>
            </a:r>
            <a:r>
              <a:rPr lang="es-ES" dirty="0" err="1"/>
              <a:t>therapy</a:t>
            </a:r>
            <a:r>
              <a:rPr lang="es-ES" dirty="0"/>
              <a:t> (</a:t>
            </a:r>
            <a:r>
              <a:rPr lang="es-ES" dirty="0" err="1"/>
              <a:t>especially</a:t>
            </a:r>
            <a:r>
              <a:rPr lang="es-ES" dirty="0"/>
              <a:t> after 1 </a:t>
            </a:r>
            <a:r>
              <a:rPr lang="es-ES" dirty="0" err="1"/>
              <a:t>or</a:t>
            </a:r>
            <a:r>
              <a:rPr lang="es-ES" dirty="0"/>
              <a:t> 2 PL)</a:t>
            </a:r>
          </a:p>
          <a:p>
            <a:r>
              <a:rPr lang="es-ES" dirty="0" err="1"/>
              <a:t>Evaluation</a:t>
            </a:r>
            <a:r>
              <a:rPr lang="es-ES" dirty="0"/>
              <a:t> </a:t>
            </a:r>
            <a:r>
              <a:rPr lang="es-ES" dirty="0" err="1"/>
              <a:t>included</a:t>
            </a:r>
            <a:r>
              <a:rPr lang="es-ES" dirty="0"/>
              <a:t> PB </a:t>
            </a:r>
            <a:r>
              <a:rPr lang="es-ES" dirty="0" err="1"/>
              <a:t>samples</a:t>
            </a:r>
            <a:r>
              <a:rPr lang="es-ES" dirty="0"/>
              <a:t> at D28 and M6: 	- </a:t>
            </a:r>
            <a:r>
              <a:rPr lang="es-ES" dirty="0" err="1"/>
              <a:t>Bulk</a:t>
            </a:r>
            <a:r>
              <a:rPr lang="es-ES" dirty="0"/>
              <a:t> RNA </a:t>
            </a:r>
            <a:r>
              <a:rPr lang="es-ES" dirty="0" err="1"/>
              <a:t>sequencing</a:t>
            </a:r>
            <a:endParaRPr lang="es-ES" dirty="0"/>
          </a:p>
          <a:p>
            <a:pPr marL="1543050" lvl="8" indent="0">
              <a:buNone/>
            </a:pPr>
            <a:r>
              <a:rPr lang="es-ES" dirty="0"/>
              <a:t>                                                           - TCR </a:t>
            </a:r>
            <a:r>
              <a:rPr lang="es-ES" dirty="0" err="1"/>
              <a:t>repertoire</a:t>
            </a:r>
            <a:r>
              <a:rPr lang="es-ES" dirty="0"/>
              <a:t> in C-1</a:t>
            </a:r>
          </a:p>
          <a:p>
            <a:pPr marL="1543050" lvl="8" indent="0">
              <a:buNone/>
            </a:pPr>
            <a:r>
              <a:rPr lang="es-ES" dirty="0"/>
              <a:t>					- </a:t>
            </a:r>
            <a:r>
              <a:rPr lang="es-ES" dirty="0" err="1"/>
              <a:t>Immunophenotyping</a:t>
            </a:r>
            <a:r>
              <a:rPr lang="es-ES" dirty="0"/>
              <a:t> </a:t>
            </a:r>
            <a:r>
              <a:rPr lang="es-ES" dirty="0" err="1"/>
              <a:t>by</a:t>
            </a:r>
            <a:r>
              <a:rPr lang="es-ES" dirty="0"/>
              <a:t> FCM </a:t>
            </a:r>
          </a:p>
        </p:txBody>
      </p:sp>
      <p:pic>
        <p:nvPicPr>
          <p:cNvPr id="5" name="Imagen 4">
            <a:extLst>
              <a:ext uri="{FF2B5EF4-FFF2-40B4-BE49-F238E27FC236}">
                <a16:creationId xmlns:a16="http://schemas.microsoft.com/office/drawing/2014/main" id="{054DE614-8260-85DA-DE85-1DA8E78289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11424" y="3346278"/>
            <a:ext cx="4513847" cy="2653077"/>
          </a:xfrm>
          <a:prstGeom prst="rect">
            <a:avLst/>
          </a:prstGeom>
        </p:spPr>
      </p:pic>
      <p:pic>
        <p:nvPicPr>
          <p:cNvPr id="6" name="Imagen 5">
            <a:extLst>
              <a:ext uri="{FF2B5EF4-FFF2-40B4-BE49-F238E27FC236}">
                <a16:creationId xmlns:a16="http://schemas.microsoft.com/office/drawing/2014/main" id="{B99445D4-FCB4-B3D3-1286-C5E553144DA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879976" y="3280713"/>
            <a:ext cx="5873299" cy="2784209"/>
          </a:xfrm>
          <a:prstGeom prst="rect">
            <a:avLst/>
          </a:prstGeom>
        </p:spPr>
      </p:pic>
      <p:sp>
        <p:nvSpPr>
          <p:cNvPr id="7" name="CuadroTexto 6">
            <a:extLst>
              <a:ext uri="{FF2B5EF4-FFF2-40B4-BE49-F238E27FC236}">
                <a16:creationId xmlns:a16="http://schemas.microsoft.com/office/drawing/2014/main" id="{C54E7BC1-7A07-79F5-9479-A0E500D0283A}"/>
              </a:ext>
            </a:extLst>
          </p:cNvPr>
          <p:cNvSpPr txBox="1"/>
          <p:nvPr/>
        </p:nvSpPr>
        <p:spPr>
          <a:xfrm>
            <a:off x="5310742" y="2869682"/>
            <a:ext cx="914400" cy="914400"/>
          </a:xfrm>
          <a:prstGeom prst="rect">
            <a:avLst/>
          </a:prstGeom>
          <a:noFill/>
        </p:spPr>
        <p:txBody>
          <a:bodyPr wrap="none" lIns="0" tIns="0" rIns="0" bIns="0" rtlCol="0">
            <a:noAutofit/>
          </a:bodyPr>
          <a:lstStyle/>
          <a:p>
            <a:pPr marL="0" marR="0" lvl="0" indent="0" algn="ctr" defTabSz="914400" rtl="0" eaLnBrk="0" fontAlgn="base" latinLnBrk="0" hangingPunct="0">
              <a:lnSpc>
                <a:spcPct val="100000"/>
              </a:lnSpc>
              <a:spcBef>
                <a:spcPts val="1200"/>
              </a:spcBef>
              <a:spcAft>
                <a:spcPct val="0"/>
              </a:spcAft>
              <a:buClrTx/>
              <a:buSzPct val="100000"/>
              <a:buFontTx/>
              <a:buNone/>
              <a:tabLst/>
              <a:defRPr/>
            </a:pPr>
            <a:r>
              <a:rPr kumimoji="0" lang="es-ES" sz="2000" b="1" i="0" u="none" strike="noStrike" kern="1200" cap="none" spc="0" normalizeH="0" baseline="0" noProof="0" dirty="0">
                <a:ln>
                  <a:noFill/>
                </a:ln>
                <a:solidFill>
                  <a:srgbClr val="595454"/>
                </a:solidFill>
                <a:effectLst/>
                <a:uLnTx/>
                <a:uFillTx/>
                <a:latin typeface="Trebuchet MS"/>
                <a:ea typeface="+mn-ea"/>
                <a:cs typeface="+mn-cs"/>
              </a:rPr>
              <a:t>Cartitude-4</a:t>
            </a:r>
          </a:p>
        </p:txBody>
      </p:sp>
      <p:sp>
        <p:nvSpPr>
          <p:cNvPr id="4" name="Marcador de texto 3">
            <a:extLst>
              <a:ext uri="{FF2B5EF4-FFF2-40B4-BE49-F238E27FC236}">
                <a16:creationId xmlns:a16="http://schemas.microsoft.com/office/drawing/2014/main" id="{89AED315-CD88-B9DB-9203-710CC1EF9426}"/>
              </a:ext>
            </a:extLst>
          </p:cNvPr>
          <p:cNvSpPr>
            <a:spLocks noGrp="1"/>
          </p:cNvSpPr>
          <p:nvPr>
            <p:ph type="body" sz="quarter" idx="13"/>
          </p:nvPr>
        </p:nvSpPr>
        <p:spPr>
          <a:xfrm>
            <a:off x="364490" y="6111295"/>
            <a:ext cx="11461751" cy="238962"/>
          </a:xfrm>
        </p:spPr>
        <p:txBody>
          <a:bodyPr/>
          <a:lstStyle/>
          <a:p>
            <a:r>
              <a:rPr lang="es-ES" dirty="0" err="1"/>
              <a:t>Parek</a:t>
            </a:r>
            <a:r>
              <a:rPr lang="es-ES" dirty="0"/>
              <a:t> S et al. ASH 2025: oral </a:t>
            </a:r>
            <a:r>
              <a:rPr lang="es-ES" dirty="0" err="1"/>
              <a:t>presentation</a:t>
            </a:r>
            <a:r>
              <a:rPr lang="es-ES" dirty="0"/>
              <a:t>. </a:t>
            </a:r>
            <a:r>
              <a:rPr lang="es-ES" dirty="0" err="1"/>
              <a:t>abstract</a:t>
            </a:r>
            <a:r>
              <a:rPr lang="es-ES" dirty="0"/>
              <a:t> </a:t>
            </a:r>
            <a:r>
              <a:rPr lang="es-ES" dirty="0" err="1"/>
              <a:t>number</a:t>
            </a:r>
            <a:r>
              <a:rPr lang="es-ES" dirty="0"/>
              <a:t> 8211</a:t>
            </a:r>
          </a:p>
        </p:txBody>
      </p:sp>
    </p:spTree>
    <p:extLst>
      <p:ext uri="{BB962C8B-B14F-4D97-AF65-F5344CB8AC3E}">
        <p14:creationId xmlns:p14="http://schemas.microsoft.com/office/powerpoint/2010/main" val="52311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DD540-7B88-BAF7-CD6B-AC615E025CA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E493D88-37D2-69DF-5EDB-FB9EC93B3508}"/>
              </a:ext>
            </a:extLst>
          </p:cNvPr>
          <p:cNvSpPr>
            <a:spLocks noGrp="1"/>
          </p:cNvSpPr>
          <p:nvPr>
            <p:ph type="title"/>
          </p:nvPr>
        </p:nvSpPr>
        <p:spPr/>
        <p:txBody>
          <a:bodyPr/>
          <a:lstStyle/>
          <a:p>
            <a:r>
              <a:rPr lang="es-ES" dirty="0" err="1"/>
              <a:t>Earlier</a:t>
            </a:r>
            <a:r>
              <a:rPr lang="es-ES" dirty="0"/>
              <a:t> use </a:t>
            </a:r>
            <a:r>
              <a:rPr lang="es-ES" dirty="0" err="1"/>
              <a:t>of</a:t>
            </a:r>
            <a:r>
              <a:rPr lang="es-ES" dirty="0"/>
              <a:t> </a:t>
            </a:r>
            <a:r>
              <a:rPr lang="es-ES" dirty="0" err="1"/>
              <a:t>Cilta-cel</a:t>
            </a:r>
            <a:r>
              <a:rPr lang="es-ES" dirty="0"/>
              <a:t> </a:t>
            </a:r>
            <a:r>
              <a:rPr lang="es-ES" dirty="0" err="1"/>
              <a:t>is</a:t>
            </a:r>
            <a:r>
              <a:rPr lang="es-ES" dirty="0"/>
              <a:t> </a:t>
            </a:r>
            <a:r>
              <a:rPr lang="es-ES" dirty="0" err="1"/>
              <a:t>associated</a:t>
            </a:r>
            <a:r>
              <a:rPr lang="es-ES" dirty="0"/>
              <a:t> </a:t>
            </a:r>
            <a:r>
              <a:rPr lang="es-ES" dirty="0" err="1"/>
              <a:t>with</a:t>
            </a:r>
            <a:r>
              <a:rPr lang="es-ES" dirty="0"/>
              <a:t> </a:t>
            </a:r>
            <a:r>
              <a:rPr lang="es-ES" dirty="0" err="1"/>
              <a:t>better</a:t>
            </a:r>
            <a:r>
              <a:rPr lang="es-ES" dirty="0"/>
              <a:t> </a:t>
            </a:r>
            <a:r>
              <a:rPr lang="es-ES" dirty="0" err="1"/>
              <a:t>immune</a:t>
            </a:r>
            <a:r>
              <a:rPr lang="es-ES" dirty="0"/>
              <a:t> fitness and </a:t>
            </a:r>
            <a:r>
              <a:rPr lang="es-ES" dirty="0" err="1"/>
              <a:t>stronger</a:t>
            </a:r>
            <a:r>
              <a:rPr lang="es-ES" dirty="0"/>
              <a:t> </a:t>
            </a:r>
            <a:r>
              <a:rPr lang="es-ES" dirty="0" err="1"/>
              <a:t>immune</a:t>
            </a:r>
            <a:r>
              <a:rPr lang="es-ES" dirty="0"/>
              <a:t> </a:t>
            </a:r>
            <a:r>
              <a:rPr lang="es-ES" dirty="0" err="1"/>
              <a:t>effects</a:t>
            </a:r>
            <a:endParaRPr lang="es-ES" dirty="0"/>
          </a:p>
        </p:txBody>
      </p:sp>
      <p:sp>
        <p:nvSpPr>
          <p:cNvPr id="4" name="Marcador de texto 3">
            <a:extLst>
              <a:ext uri="{FF2B5EF4-FFF2-40B4-BE49-F238E27FC236}">
                <a16:creationId xmlns:a16="http://schemas.microsoft.com/office/drawing/2014/main" id="{76916330-B78B-CB38-DB8F-97C21B7F0929}"/>
              </a:ext>
            </a:extLst>
          </p:cNvPr>
          <p:cNvSpPr>
            <a:spLocks noGrp="1"/>
          </p:cNvSpPr>
          <p:nvPr>
            <p:ph type="body" sz="quarter" idx="13"/>
          </p:nvPr>
        </p:nvSpPr>
        <p:spPr/>
        <p:txBody>
          <a:bodyPr/>
          <a:lstStyle/>
          <a:p>
            <a:r>
              <a:rPr lang="es-ES" dirty="0" err="1"/>
              <a:t>Parek</a:t>
            </a:r>
            <a:r>
              <a:rPr lang="es-ES" dirty="0"/>
              <a:t> S et al. ASH 2025: oral </a:t>
            </a:r>
            <a:r>
              <a:rPr lang="es-ES" dirty="0" err="1"/>
              <a:t>presentation</a:t>
            </a:r>
            <a:r>
              <a:rPr lang="es-ES" dirty="0"/>
              <a:t>. </a:t>
            </a:r>
            <a:r>
              <a:rPr lang="es-ES" dirty="0" err="1"/>
              <a:t>abstract</a:t>
            </a:r>
            <a:r>
              <a:rPr lang="es-ES" dirty="0"/>
              <a:t> </a:t>
            </a:r>
            <a:r>
              <a:rPr lang="es-ES" dirty="0" err="1"/>
              <a:t>number</a:t>
            </a:r>
            <a:r>
              <a:rPr lang="es-ES" dirty="0"/>
              <a:t> 8211</a:t>
            </a:r>
          </a:p>
        </p:txBody>
      </p:sp>
      <p:sp>
        <p:nvSpPr>
          <p:cNvPr id="7" name="CuadroTexto 6">
            <a:extLst>
              <a:ext uri="{FF2B5EF4-FFF2-40B4-BE49-F238E27FC236}">
                <a16:creationId xmlns:a16="http://schemas.microsoft.com/office/drawing/2014/main" id="{B4AA2BF2-35FD-CFFA-1E30-E34727BCAD33}"/>
              </a:ext>
            </a:extLst>
          </p:cNvPr>
          <p:cNvSpPr txBox="1"/>
          <p:nvPr/>
        </p:nvSpPr>
        <p:spPr>
          <a:xfrm>
            <a:off x="5310742" y="1280160"/>
            <a:ext cx="914400" cy="914400"/>
          </a:xfrm>
          <a:prstGeom prst="rect">
            <a:avLst/>
          </a:prstGeom>
          <a:noFill/>
        </p:spPr>
        <p:txBody>
          <a:bodyPr wrap="none" lIns="0" tIns="0" rIns="0" bIns="0" rtlCol="0">
            <a:noAutofit/>
          </a:bodyPr>
          <a:lstStyle/>
          <a:p>
            <a:pPr marL="0" marR="0" lvl="0" indent="0" algn="ctr" defTabSz="914400" rtl="0" eaLnBrk="0" fontAlgn="base" latinLnBrk="0" hangingPunct="0">
              <a:lnSpc>
                <a:spcPct val="100000"/>
              </a:lnSpc>
              <a:spcBef>
                <a:spcPts val="1200"/>
              </a:spcBef>
              <a:spcAft>
                <a:spcPct val="0"/>
              </a:spcAft>
              <a:buClrTx/>
              <a:buSzPct val="100000"/>
              <a:buFontTx/>
              <a:buNone/>
              <a:tabLst/>
              <a:defRPr/>
            </a:pPr>
            <a:r>
              <a:rPr kumimoji="0" lang="es-ES" sz="2000" b="1" i="0" u="none" strike="noStrike" kern="1200" cap="none" spc="0" normalizeH="0" baseline="0" noProof="0" dirty="0">
                <a:ln>
                  <a:noFill/>
                </a:ln>
                <a:solidFill>
                  <a:srgbClr val="595454"/>
                </a:solidFill>
                <a:effectLst/>
                <a:uLnTx/>
                <a:uFillTx/>
                <a:latin typeface="Trebuchet MS"/>
                <a:ea typeface="+mn-ea"/>
                <a:cs typeface="+mn-cs"/>
              </a:rPr>
              <a:t>Cartitude-1: 33%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of</a:t>
            </a:r>
            <a:r>
              <a:rPr kumimoji="0" lang="es-ES" sz="2000" b="1" i="0" u="none" strike="noStrike" kern="1200" cap="none" spc="0" normalizeH="0" baseline="0" noProof="0" dirty="0">
                <a:ln>
                  <a:noFill/>
                </a:ln>
                <a:solidFill>
                  <a:srgbClr val="595454"/>
                </a:solidFill>
                <a:effectLst/>
                <a:uLnTx/>
                <a:uFillTx/>
                <a:latin typeface="Trebuchet MS"/>
                <a:ea typeface="+mn-ea"/>
                <a:cs typeface="+mn-cs"/>
              </a:rPr>
              <a:t>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pts</a:t>
            </a:r>
            <a:r>
              <a:rPr kumimoji="0" lang="es-ES" sz="2000" b="1" i="0" u="none" strike="noStrike" kern="1200" cap="none" spc="0" normalizeH="0" baseline="0" noProof="0" dirty="0">
                <a:ln>
                  <a:noFill/>
                </a:ln>
                <a:solidFill>
                  <a:srgbClr val="595454"/>
                </a:solidFill>
                <a:effectLst/>
                <a:uLnTx/>
                <a:uFillTx/>
                <a:latin typeface="Trebuchet MS"/>
                <a:ea typeface="+mn-ea"/>
                <a:cs typeface="+mn-cs"/>
              </a:rPr>
              <a:t>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remain</a:t>
            </a:r>
            <a:r>
              <a:rPr kumimoji="0" lang="es-ES" sz="2000" b="1" i="0" u="none" strike="noStrike" kern="1200" cap="none" spc="0" normalizeH="0" baseline="0" noProof="0" dirty="0">
                <a:ln>
                  <a:noFill/>
                </a:ln>
                <a:solidFill>
                  <a:srgbClr val="595454"/>
                </a:solidFill>
                <a:effectLst/>
                <a:uLnTx/>
                <a:uFillTx/>
                <a:latin typeface="Trebuchet MS"/>
                <a:ea typeface="+mn-ea"/>
                <a:cs typeface="+mn-cs"/>
              </a:rPr>
              <a:t>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alive</a:t>
            </a:r>
            <a:r>
              <a:rPr kumimoji="0" lang="es-ES" sz="2000" b="1" i="0" u="none" strike="noStrike" kern="1200" cap="none" spc="0" normalizeH="0" baseline="0" noProof="0" dirty="0">
                <a:ln>
                  <a:noFill/>
                </a:ln>
                <a:solidFill>
                  <a:srgbClr val="595454"/>
                </a:solidFill>
                <a:effectLst/>
                <a:uLnTx/>
                <a:uFillTx/>
                <a:latin typeface="Trebuchet MS"/>
                <a:ea typeface="+mn-ea"/>
                <a:cs typeface="+mn-cs"/>
              </a:rPr>
              <a:t> and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progression</a:t>
            </a:r>
            <a:r>
              <a:rPr kumimoji="0" lang="es-ES" sz="2000" b="1" i="0" u="none" strike="noStrike" kern="1200" cap="none" spc="0" normalizeH="0" baseline="0" noProof="0" dirty="0">
                <a:ln>
                  <a:noFill/>
                </a:ln>
                <a:solidFill>
                  <a:srgbClr val="595454"/>
                </a:solidFill>
                <a:effectLst/>
                <a:uLnTx/>
                <a:uFillTx/>
                <a:latin typeface="Trebuchet MS"/>
                <a:ea typeface="+mn-ea"/>
                <a:cs typeface="+mn-cs"/>
              </a:rPr>
              <a:t>-free at 5 </a:t>
            </a:r>
            <a:r>
              <a:rPr kumimoji="0" lang="es-ES" sz="2000" b="1" i="0" u="none" strike="noStrike" kern="1200" cap="none" spc="0" normalizeH="0" baseline="0" noProof="0" dirty="0" err="1">
                <a:ln>
                  <a:noFill/>
                </a:ln>
                <a:solidFill>
                  <a:srgbClr val="595454"/>
                </a:solidFill>
                <a:effectLst/>
                <a:uLnTx/>
                <a:uFillTx/>
                <a:latin typeface="Trebuchet MS"/>
                <a:ea typeface="+mn-ea"/>
                <a:cs typeface="+mn-cs"/>
              </a:rPr>
              <a:t>years</a:t>
            </a:r>
            <a:endParaRPr kumimoji="0" lang="es-ES" sz="2000" b="1"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10" name="Imagen 9">
            <a:extLst>
              <a:ext uri="{FF2B5EF4-FFF2-40B4-BE49-F238E27FC236}">
                <a16:creationId xmlns:a16="http://schemas.microsoft.com/office/drawing/2014/main" id="{C6B0CFEF-F30C-1A30-0333-91F9377FAE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09799" y="1772816"/>
            <a:ext cx="7406729" cy="2235074"/>
          </a:xfrm>
          <a:prstGeom prst="rect">
            <a:avLst/>
          </a:prstGeom>
        </p:spPr>
      </p:pic>
      <p:sp>
        <p:nvSpPr>
          <p:cNvPr id="11" name="CuadroTexto 10">
            <a:extLst>
              <a:ext uri="{FF2B5EF4-FFF2-40B4-BE49-F238E27FC236}">
                <a16:creationId xmlns:a16="http://schemas.microsoft.com/office/drawing/2014/main" id="{925B2368-99FA-57F4-E7D9-FD61987FEC2B}"/>
              </a:ext>
            </a:extLst>
          </p:cNvPr>
          <p:cNvSpPr txBox="1"/>
          <p:nvPr/>
        </p:nvSpPr>
        <p:spPr>
          <a:xfrm>
            <a:off x="5509659" y="4261639"/>
            <a:ext cx="914400" cy="914400"/>
          </a:xfrm>
          <a:prstGeom prst="rect">
            <a:avLst/>
          </a:prstGeom>
          <a:noFill/>
        </p:spPr>
        <p:txBody>
          <a:bodyPr wrap="none" lIns="0" tIns="0" rIns="0" bIns="0" rtlCol="0">
            <a:noAutofit/>
          </a:bodyPr>
          <a:lstStyle/>
          <a:p>
            <a:pPr marL="0" marR="0" lvl="0" indent="0" algn="ctr" defTabSz="914400" rtl="0" eaLnBrk="0" fontAlgn="base" latinLnBrk="0" hangingPunct="0">
              <a:lnSpc>
                <a:spcPct val="100000"/>
              </a:lnSpc>
              <a:spcBef>
                <a:spcPts val="1200"/>
              </a:spcBef>
              <a:spcAft>
                <a:spcPct val="0"/>
              </a:spcAft>
              <a:buClrTx/>
              <a:buSzPct val="100000"/>
              <a:buFontTx/>
              <a:buNone/>
              <a:tabLst/>
              <a:defRPr/>
            </a:pPr>
            <a:r>
              <a:rPr kumimoji="0" lang="es-ES" sz="2000" b="1" i="0" u="none" strike="noStrike" kern="1200" cap="none" spc="0" normalizeH="0" baseline="0" noProof="0" dirty="0">
                <a:ln>
                  <a:noFill/>
                </a:ln>
                <a:solidFill>
                  <a:srgbClr val="595454"/>
                </a:solidFill>
                <a:effectLst/>
                <a:uLnTx/>
                <a:uFillTx/>
                <a:latin typeface="Trebuchet MS"/>
                <a:ea typeface="+mn-ea"/>
                <a:cs typeface="+mn-cs"/>
              </a:rPr>
              <a:t>Cartitude-4</a:t>
            </a:r>
          </a:p>
        </p:txBody>
      </p:sp>
      <p:pic>
        <p:nvPicPr>
          <p:cNvPr id="12" name="Imagen 11">
            <a:extLst>
              <a:ext uri="{FF2B5EF4-FFF2-40B4-BE49-F238E27FC236}">
                <a16:creationId xmlns:a16="http://schemas.microsoft.com/office/drawing/2014/main" id="{45D9D01B-B296-1B61-C4E0-04D4C7D4E857}"/>
              </a:ext>
            </a:extLst>
          </p:cNvPr>
          <p:cNvPicPr>
            <a:picLocks noChangeAspect="1"/>
          </p:cNvPicPr>
          <p:nvPr/>
        </p:nvPicPr>
        <p:blipFill>
          <a:blip r:embed="rId5"/>
          <a:stretch>
            <a:fillRect/>
          </a:stretch>
        </p:blipFill>
        <p:spPr>
          <a:xfrm>
            <a:off x="1004612" y="4606821"/>
            <a:ext cx="5080000" cy="1504474"/>
          </a:xfrm>
          <a:prstGeom prst="rect">
            <a:avLst/>
          </a:prstGeom>
        </p:spPr>
      </p:pic>
      <p:pic>
        <p:nvPicPr>
          <p:cNvPr id="13" name="Imagen 12">
            <a:extLst>
              <a:ext uri="{FF2B5EF4-FFF2-40B4-BE49-F238E27FC236}">
                <a16:creationId xmlns:a16="http://schemas.microsoft.com/office/drawing/2014/main" id="{6D8FE698-B2FD-FE52-8F33-BC24F39C6B45}"/>
              </a:ext>
            </a:extLst>
          </p:cNvPr>
          <p:cNvPicPr>
            <a:picLocks noChangeAspect="1"/>
          </p:cNvPicPr>
          <p:nvPr/>
        </p:nvPicPr>
        <p:blipFill>
          <a:blip r:embed="rId6"/>
          <a:stretch>
            <a:fillRect/>
          </a:stretch>
        </p:blipFill>
        <p:spPr>
          <a:xfrm>
            <a:off x="6225142" y="4891404"/>
            <a:ext cx="4705748" cy="874760"/>
          </a:xfrm>
          <a:prstGeom prst="rect">
            <a:avLst/>
          </a:prstGeom>
        </p:spPr>
      </p:pic>
    </p:spTree>
    <p:extLst>
      <p:ext uri="{BB962C8B-B14F-4D97-AF65-F5344CB8AC3E}">
        <p14:creationId xmlns:p14="http://schemas.microsoft.com/office/powerpoint/2010/main" val="165297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9153E-24AD-834D-EC7F-3B115F784E89}"/>
              </a:ext>
            </a:extLst>
          </p:cNvPr>
          <p:cNvSpPr>
            <a:spLocks noGrp="1"/>
          </p:cNvSpPr>
          <p:nvPr>
            <p:ph type="title"/>
          </p:nvPr>
        </p:nvSpPr>
        <p:spPr>
          <a:xfrm>
            <a:off x="715692" y="176653"/>
            <a:ext cx="10410760" cy="914400"/>
          </a:xfrm>
        </p:spPr>
        <p:txBody>
          <a:bodyPr/>
          <a:lstStyle/>
          <a:p>
            <a:r>
              <a:rPr lang="es-ES" dirty="0" err="1"/>
              <a:t>Teclistamab-Talquetamab</a:t>
            </a:r>
            <a:r>
              <a:rPr lang="es-ES" dirty="0"/>
              <a:t> in RRMM </a:t>
            </a:r>
            <a:r>
              <a:rPr lang="es-ES" dirty="0" err="1"/>
              <a:t>patients</a:t>
            </a:r>
            <a:r>
              <a:rPr lang="es-ES" dirty="0"/>
              <a:t>: </a:t>
            </a:r>
            <a:r>
              <a:rPr lang="es-ES" dirty="0" err="1"/>
              <a:t>phase</a:t>
            </a:r>
            <a:r>
              <a:rPr lang="es-ES" dirty="0"/>
              <a:t> 1b </a:t>
            </a:r>
            <a:r>
              <a:rPr lang="es-ES" dirty="0" err="1"/>
              <a:t>of</a:t>
            </a:r>
            <a:r>
              <a:rPr lang="es-ES" dirty="0"/>
              <a:t> RedirecTT-1 trial </a:t>
            </a:r>
          </a:p>
        </p:txBody>
      </p:sp>
      <p:sp>
        <p:nvSpPr>
          <p:cNvPr id="3" name="Marcador de contenido 2">
            <a:extLst>
              <a:ext uri="{FF2B5EF4-FFF2-40B4-BE49-F238E27FC236}">
                <a16:creationId xmlns:a16="http://schemas.microsoft.com/office/drawing/2014/main" id="{6645B7E7-EDA2-798E-9D79-8541C99E3369}"/>
              </a:ext>
            </a:extLst>
          </p:cNvPr>
          <p:cNvSpPr>
            <a:spLocks noGrp="1"/>
          </p:cNvSpPr>
          <p:nvPr>
            <p:ph idx="1"/>
          </p:nvPr>
        </p:nvSpPr>
        <p:spPr>
          <a:xfrm>
            <a:off x="1273244" y="1125223"/>
            <a:ext cx="9669780" cy="4320000"/>
          </a:xfrm>
        </p:spPr>
        <p:txBody>
          <a:bodyPr/>
          <a:lstStyle/>
          <a:p>
            <a:r>
              <a:rPr lang="es-ES" dirty="0"/>
              <a:t>94 </a:t>
            </a:r>
            <a:r>
              <a:rPr lang="es-ES" dirty="0" err="1"/>
              <a:t>pts</a:t>
            </a:r>
            <a:r>
              <a:rPr lang="es-ES" dirty="0"/>
              <a:t> </a:t>
            </a:r>
            <a:r>
              <a:rPr lang="es-ES" dirty="0" err="1"/>
              <a:t>overall</a:t>
            </a:r>
            <a:r>
              <a:rPr lang="es-ES" dirty="0"/>
              <a:t> and 43 at </a:t>
            </a:r>
            <a:r>
              <a:rPr lang="es-ES" dirty="0" err="1"/>
              <a:t>the</a:t>
            </a:r>
            <a:r>
              <a:rPr lang="es-ES" dirty="0"/>
              <a:t> RP2R </a:t>
            </a:r>
            <a:r>
              <a:rPr lang="es-ES" dirty="0" err="1"/>
              <a:t>were</a:t>
            </a:r>
            <a:r>
              <a:rPr lang="es-ES" dirty="0"/>
              <a:t> </a:t>
            </a:r>
            <a:r>
              <a:rPr lang="es-ES" dirty="0" err="1"/>
              <a:t>included</a:t>
            </a:r>
            <a:r>
              <a:rPr lang="es-ES" dirty="0"/>
              <a:t>. Median </a:t>
            </a:r>
            <a:r>
              <a:rPr lang="es-ES" dirty="0" err="1"/>
              <a:t>number</a:t>
            </a:r>
            <a:r>
              <a:rPr lang="es-ES" dirty="0"/>
              <a:t> </a:t>
            </a:r>
            <a:r>
              <a:rPr lang="es-ES" dirty="0" err="1"/>
              <a:t>of</a:t>
            </a:r>
            <a:r>
              <a:rPr lang="es-ES" dirty="0"/>
              <a:t> PL: 4 (86% TCR and 46% </a:t>
            </a:r>
            <a:r>
              <a:rPr lang="es-ES" dirty="0" err="1"/>
              <a:t>with</a:t>
            </a:r>
            <a:r>
              <a:rPr lang="es-ES" dirty="0"/>
              <a:t> true EMD)</a:t>
            </a:r>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r>
              <a:rPr lang="es-ES" dirty="0"/>
              <a:t>Safety </a:t>
            </a:r>
            <a:r>
              <a:rPr lang="es-ES" dirty="0" err="1"/>
              <a:t>profile</a:t>
            </a:r>
            <a:r>
              <a:rPr lang="es-ES" dirty="0"/>
              <a:t>: </a:t>
            </a:r>
            <a:r>
              <a:rPr lang="es-ES" dirty="0" err="1"/>
              <a:t>Infections</a:t>
            </a:r>
            <a:r>
              <a:rPr lang="es-ES" dirty="0"/>
              <a:t> are </a:t>
            </a:r>
            <a:r>
              <a:rPr lang="es-ES" dirty="0" err="1"/>
              <a:t>the</a:t>
            </a:r>
            <a:r>
              <a:rPr lang="es-ES" dirty="0"/>
              <a:t> </a:t>
            </a:r>
            <a:r>
              <a:rPr lang="es-ES" dirty="0" err="1"/>
              <a:t>most</a:t>
            </a:r>
            <a:r>
              <a:rPr lang="es-ES" dirty="0"/>
              <a:t> </a:t>
            </a:r>
            <a:r>
              <a:rPr lang="es-ES" dirty="0" err="1"/>
              <a:t>relevant</a:t>
            </a:r>
            <a:r>
              <a:rPr lang="es-ES" dirty="0"/>
              <a:t> </a:t>
            </a:r>
            <a:r>
              <a:rPr lang="es-ES" dirty="0" err="1"/>
              <a:t>ones</a:t>
            </a:r>
            <a:r>
              <a:rPr lang="es-ES" dirty="0"/>
              <a:t> (43% G3-4 at </a:t>
            </a:r>
            <a:r>
              <a:rPr lang="es-ES" dirty="0" err="1"/>
              <a:t>the</a:t>
            </a:r>
            <a:r>
              <a:rPr lang="es-ES" dirty="0"/>
              <a:t> RP2R); </a:t>
            </a:r>
            <a:r>
              <a:rPr lang="es-ES" dirty="0" err="1"/>
              <a:t>opportunistic</a:t>
            </a:r>
            <a:r>
              <a:rPr lang="es-ES" dirty="0"/>
              <a:t> </a:t>
            </a:r>
            <a:r>
              <a:rPr lang="es-ES" dirty="0" err="1"/>
              <a:t>infections</a:t>
            </a:r>
            <a:r>
              <a:rPr lang="es-ES" dirty="0"/>
              <a:t> in 17% </a:t>
            </a:r>
            <a:r>
              <a:rPr lang="es-ES" dirty="0" err="1"/>
              <a:t>of</a:t>
            </a:r>
            <a:r>
              <a:rPr lang="es-ES" dirty="0"/>
              <a:t> </a:t>
            </a:r>
            <a:r>
              <a:rPr lang="es-ES" dirty="0" err="1"/>
              <a:t>pts</a:t>
            </a:r>
            <a:r>
              <a:rPr lang="es-ES" dirty="0"/>
              <a:t>; </a:t>
            </a:r>
            <a:r>
              <a:rPr lang="es-ES" dirty="0" err="1"/>
              <a:t>any</a:t>
            </a:r>
            <a:r>
              <a:rPr lang="es-ES" dirty="0"/>
              <a:t>-grade </a:t>
            </a:r>
            <a:r>
              <a:rPr lang="es-ES" dirty="0" err="1"/>
              <a:t>infection</a:t>
            </a:r>
            <a:r>
              <a:rPr lang="es-ES" dirty="0"/>
              <a:t> </a:t>
            </a:r>
            <a:r>
              <a:rPr lang="es-ES" dirty="0" err="1"/>
              <a:t>risk</a:t>
            </a:r>
            <a:r>
              <a:rPr lang="es-ES" dirty="0"/>
              <a:t> </a:t>
            </a:r>
            <a:r>
              <a:rPr lang="es-ES" dirty="0" err="1"/>
              <a:t>peaked</a:t>
            </a:r>
            <a:r>
              <a:rPr lang="es-ES" dirty="0"/>
              <a:t> </a:t>
            </a:r>
            <a:r>
              <a:rPr lang="es-ES" dirty="0" err="1"/>
              <a:t>early</a:t>
            </a:r>
            <a:r>
              <a:rPr lang="es-ES" dirty="0"/>
              <a:t> and </a:t>
            </a:r>
            <a:r>
              <a:rPr lang="es-ES" dirty="0" err="1"/>
              <a:t>stabilized</a:t>
            </a:r>
            <a:r>
              <a:rPr lang="es-ES" dirty="0"/>
              <a:t> </a:t>
            </a:r>
            <a:r>
              <a:rPr lang="es-ES" dirty="0" err="1"/>
              <a:t>by</a:t>
            </a:r>
            <a:r>
              <a:rPr lang="es-ES" dirty="0"/>
              <a:t> ~6 </a:t>
            </a:r>
            <a:r>
              <a:rPr lang="es-ES" dirty="0" err="1"/>
              <a:t>months</a:t>
            </a:r>
            <a:r>
              <a:rPr lang="es-ES" dirty="0"/>
              <a:t>; grade ≥3 </a:t>
            </a:r>
            <a:r>
              <a:rPr lang="es-ES" dirty="0" err="1"/>
              <a:t>infection</a:t>
            </a:r>
            <a:r>
              <a:rPr lang="es-ES" dirty="0"/>
              <a:t> </a:t>
            </a:r>
            <a:r>
              <a:rPr lang="es-ES" dirty="0" err="1"/>
              <a:t>risk</a:t>
            </a:r>
            <a:r>
              <a:rPr lang="es-ES" dirty="0"/>
              <a:t> </a:t>
            </a:r>
            <a:r>
              <a:rPr lang="es-ES" dirty="0" err="1"/>
              <a:t>was</a:t>
            </a:r>
            <a:r>
              <a:rPr lang="es-ES" dirty="0"/>
              <a:t> </a:t>
            </a:r>
            <a:r>
              <a:rPr lang="es-ES" dirty="0" err="1"/>
              <a:t>highest</a:t>
            </a:r>
            <a:r>
              <a:rPr lang="es-ES" dirty="0"/>
              <a:t> in </a:t>
            </a:r>
            <a:r>
              <a:rPr lang="es-ES" dirty="0" err="1"/>
              <a:t>the</a:t>
            </a:r>
            <a:r>
              <a:rPr lang="es-ES" dirty="0"/>
              <a:t> </a:t>
            </a:r>
            <a:r>
              <a:rPr lang="es-ES" dirty="0" err="1"/>
              <a:t>first</a:t>
            </a:r>
            <a:r>
              <a:rPr lang="es-ES" dirty="0"/>
              <a:t> 6 </a:t>
            </a:r>
            <a:r>
              <a:rPr lang="es-ES" dirty="0" err="1"/>
              <a:t>months</a:t>
            </a:r>
            <a:r>
              <a:rPr lang="es-ES" dirty="0"/>
              <a:t> and </a:t>
            </a:r>
            <a:r>
              <a:rPr lang="es-ES" dirty="0" err="1"/>
              <a:t>decreased</a:t>
            </a:r>
            <a:r>
              <a:rPr lang="es-ES" dirty="0"/>
              <a:t> </a:t>
            </a:r>
            <a:r>
              <a:rPr lang="es-ES" dirty="0" err="1"/>
              <a:t>over</a:t>
            </a:r>
            <a:r>
              <a:rPr lang="es-ES" dirty="0"/>
              <a:t> time</a:t>
            </a:r>
          </a:p>
          <a:p>
            <a:r>
              <a:rPr lang="es-ES" dirty="0" err="1"/>
              <a:t>On</a:t>
            </a:r>
            <a:r>
              <a:rPr lang="es-ES" dirty="0"/>
              <a:t> target off tumor </a:t>
            </a:r>
            <a:r>
              <a:rPr lang="es-ES" dirty="0" err="1"/>
              <a:t>toxicity</a:t>
            </a:r>
            <a:r>
              <a:rPr lang="es-ES" dirty="0"/>
              <a:t> </a:t>
            </a:r>
            <a:r>
              <a:rPr lang="es-ES" dirty="0" err="1"/>
              <a:t>related</a:t>
            </a:r>
            <a:r>
              <a:rPr lang="es-ES" dirty="0"/>
              <a:t> </a:t>
            </a:r>
            <a:r>
              <a:rPr lang="es-ES" dirty="0" err="1"/>
              <a:t>with</a:t>
            </a:r>
            <a:r>
              <a:rPr lang="es-ES" dirty="0"/>
              <a:t> GPRC5D are </a:t>
            </a:r>
            <a:r>
              <a:rPr lang="es-ES" dirty="0" err="1"/>
              <a:t>frequent</a:t>
            </a:r>
            <a:r>
              <a:rPr lang="es-ES" dirty="0"/>
              <a:t> </a:t>
            </a:r>
            <a:r>
              <a:rPr lang="es-ES" dirty="0" err="1"/>
              <a:t>but</a:t>
            </a:r>
            <a:r>
              <a:rPr lang="es-ES" dirty="0"/>
              <a:t> </a:t>
            </a:r>
            <a:r>
              <a:rPr lang="es-ES" dirty="0" err="1"/>
              <a:t>most</a:t>
            </a:r>
            <a:r>
              <a:rPr lang="es-ES" dirty="0"/>
              <a:t> are G1-2</a:t>
            </a:r>
          </a:p>
          <a:p>
            <a:endParaRPr lang="es-ES" dirty="0"/>
          </a:p>
        </p:txBody>
      </p:sp>
      <p:sp>
        <p:nvSpPr>
          <p:cNvPr id="4" name="Marcador de texto 3">
            <a:extLst>
              <a:ext uri="{FF2B5EF4-FFF2-40B4-BE49-F238E27FC236}">
                <a16:creationId xmlns:a16="http://schemas.microsoft.com/office/drawing/2014/main" id="{3D57D6E8-1985-7383-DBDD-2AC38CB99DAB}"/>
              </a:ext>
            </a:extLst>
          </p:cNvPr>
          <p:cNvSpPr>
            <a:spLocks noGrp="1"/>
          </p:cNvSpPr>
          <p:nvPr>
            <p:ph type="body" sz="quarter" idx="13"/>
          </p:nvPr>
        </p:nvSpPr>
        <p:spPr>
          <a:xfrm>
            <a:off x="3359696" y="6500034"/>
            <a:ext cx="9670852" cy="238962"/>
          </a:xfrm>
        </p:spPr>
        <p:txBody>
          <a:bodyPr/>
          <a:lstStyle/>
          <a:p>
            <a:r>
              <a:rPr lang="es-ES" dirty="0"/>
              <a:t>Mateos MV et al. ASH 2025: oral </a:t>
            </a:r>
            <a:r>
              <a:rPr lang="es-ES" dirty="0" err="1"/>
              <a:t>presentation</a:t>
            </a:r>
            <a:r>
              <a:rPr lang="es-ES" dirty="0"/>
              <a:t>. </a:t>
            </a:r>
            <a:r>
              <a:rPr lang="es-ES" dirty="0" err="1"/>
              <a:t>Abstract</a:t>
            </a:r>
            <a:r>
              <a:rPr lang="es-ES" dirty="0"/>
              <a:t> </a:t>
            </a:r>
            <a:r>
              <a:rPr lang="es-ES" dirty="0" err="1"/>
              <a:t>number</a:t>
            </a:r>
            <a:r>
              <a:rPr lang="es-ES" dirty="0"/>
              <a:t> 7712</a:t>
            </a:r>
          </a:p>
        </p:txBody>
      </p:sp>
      <p:pic>
        <p:nvPicPr>
          <p:cNvPr id="24" name="Imagen 23">
            <a:extLst>
              <a:ext uri="{FF2B5EF4-FFF2-40B4-BE49-F238E27FC236}">
                <a16:creationId xmlns:a16="http://schemas.microsoft.com/office/drawing/2014/main" id="{34DB4587-6883-E800-44F0-E0CAA39DFE29}"/>
              </a:ext>
            </a:extLst>
          </p:cNvPr>
          <p:cNvPicPr>
            <a:picLocks noChangeAspect="1"/>
          </p:cNvPicPr>
          <p:nvPr/>
        </p:nvPicPr>
        <p:blipFill>
          <a:blip r:embed="rId3"/>
          <a:stretch>
            <a:fillRect/>
          </a:stretch>
        </p:blipFill>
        <p:spPr>
          <a:xfrm>
            <a:off x="1251308" y="1841836"/>
            <a:ext cx="5640264" cy="2376264"/>
          </a:xfrm>
          <a:prstGeom prst="rect">
            <a:avLst/>
          </a:prstGeom>
        </p:spPr>
      </p:pic>
      <p:pic>
        <p:nvPicPr>
          <p:cNvPr id="26" name="Imagen 25">
            <a:extLst>
              <a:ext uri="{FF2B5EF4-FFF2-40B4-BE49-F238E27FC236}">
                <a16:creationId xmlns:a16="http://schemas.microsoft.com/office/drawing/2014/main" id="{D9A40E10-37BD-8A89-1455-5B7CF01F732D}"/>
              </a:ext>
            </a:extLst>
          </p:cNvPr>
          <p:cNvPicPr>
            <a:picLocks noChangeAspect="1"/>
          </p:cNvPicPr>
          <p:nvPr/>
        </p:nvPicPr>
        <p:blipFill>
          <a:blip r:embed="rId4"/>
          <a:stretch>
            <a:fillRect/>
          </a:stretch>
        </p:blipFill>
        <p:spPr>
          <a:xfrm>
            <a:off x="6744072" y="1975868"/>
            <a:ext cx="4363652" cy="1054100"/>
          </a:xfrm>
          <a:prstGeom prst="rect">
            <a:avLst/>
          </a:prstGeom>
        </p:spPr>
      </p:pic>
      <p:pic>
        <p:nvPicPr>
          <p:cNvPr id="28" name="Imagen 27">
            <a:extLst>
              <a:ext uri="{FF2B5EF4-FFF2-40B4-BE49-F238E27FC236}">
                <a16:creationId xmlns:a16="http://schemas.microsoft.com/office/drawing/2014/main" id="{A169C87F-42A9-160F-72E8-8DE7832FE9FB}"/>
              </a:ext>
            </a:extLst>
          </p:cNvPr>
          <p:cNvPicPr>
            <a:picLocks noChangeAspect="1"/>
          </p:cNvPicPr>
          <p:nvPr/>
        </p:nvPicPr>
        <p:blipFill>
          <a:blip r:embed="rId5"/>
          <a:stretch>
            <a:fillRect/>
          </a:stretch>
        </p:blipFill>
        <p:spPr>
          <a:xfrm>
            <a:off x="6744072" y="3029968"/>
            <a:ext cx="4345601" cy="1054100"/>
          </a:xfrm>
          <a:prstGeom prst="rect">
            <a:avLst/>
          </a:prstGeom>
        </p:spPr>
      </p:pic>
      <p:sp>
        <p:nvSpPr>
          <p:cNvPr id="29" name="Rectángulo 28">
            <a:extLst>
              <a:ext uri="{FF2B5EF4-FFF2-40B4-BE49-F238E27FC236}">
                <a16:creationId xmlns:a16="http://schemas.microsoft.com/office/drawing/2014/main" id="{F934B925-2AD6-FEB8-497C-AFB0FF884248}"/>
              </a:ext>
            </a:extLst>
          </p:cNvPr>
          <p:cNvSpPr/>
          <p:nvPr/>
        </p:nvSpPr>
        <p:spPr>
          <a:xfrm>
            <a:off x="4007768" y="1841836"/>
            <a:ext cx="1152128" cy="2376264"/>
          </a:xfrm>
          <a:prstGeom prst="rect">
            <a:avLst/>
          </a:prstGeom>
          <a:noFill/>
          <a:ln w="28575">
            <a:solidFill>
              <a:srgbClr val="C00000"/>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s-ES" sz="2000" b="1" i="0" u="none" strike="noStrike" kern="1200" cap="none" spc="0" normalizeH="0" baseline="0" noProof="0">
              <a:ln>
                <a:noFill/>
              </a:ln>
              <a:solidFill>
                <a:srgbClr val="FFFFFF"/>
              </a:solidFill>
              <a:effectLst/>
              <a:uLnTx/>
              <a:uFillTx/>
              <a:latin typeface="Trebuchet MS"/>
              <a:ea typeface="+mn-ea"/>
              <a:cs typeface="+mn-cs"/>
            </a:endParaRPr>
          </a:p>
        </p:txBody>
      </p:sp>
      <p:sp>
        <p:nvSpPr>
          <p:cNvPr id="30" name="Marcador de contenido 2">
            <a:extLst>
              <a:ext uri="{FF2B5EF4-FFF2-40B4-BE49-F238E27FC236}">
                <a16:creationId xmlns:a16="http://schemas.microsoft.com/office/drawing/2014/main" id="{B5C980F6-61E9-7F0E-A0E9-FD88DCE0AEAE}"/>
              </a:ext>
            </a:extLst>
          </p:cNvPr>
          <p:cNvSpPr txBox="1">
            <a:spLocks/>
          </p:cNvSpPr>
          <p:nvPr/>
        </p:nvSpPr>
        <p:spPr>
          <a:xfrm>
            <a:off x="1295180" y="5445224"/>
            <a:ext cx="9669780" cy="666937"/>
          </a:xfrm>
          <a:prstGeom prst="rect">
            <a:avLst/>
          </a:prstGeom>
          <a:solidFill>
            <a:srgbClr val="FFECCD"/>
          </a:solidFill>
        </p:spPr>
        <p:txBody>
          <a:bodyPr vert="horz" lIns="0" tIns="0" rIns="0" bIns="0" spcCol="301752" rtlCol="0">
            <a:noAutofit/>
          </a:bodyPr>
          <a:lst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0" marR="0" lvl="0" indent="0" algn="ctr"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Tec</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-Tal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today</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has a role in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with</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true EMD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because</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this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population</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has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an</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unmet</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need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p>
          <a:p>
            <a:pPr marL="0" marR="0" lvl="0" indent="0" algn="ctr"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688" b="0" i="0" u="none" strike="noStrike" kern="1200" cap="none" spc="0" normalizeH="0" baseline="0" noProof="0" dirty="0">
                <a:ln>
                  <a:noFill/>
                </a:ln>
                <a:solidFill>
                  <a:srgbClr val="595454"/>
                </a:solidFill>
                <a:effectLst/>
                <a:uLnTx/>
                <a:uFillTx/>
                <a:latin typeface="Trebuchet MS"/>
                <a:ea typeface="+mn-ea"/>
                <a:cs typeface="+mn-cs"/>
              </a:rPr>
              <a:t>MonumenTAL-9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study</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will</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confirm</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its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role in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all</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RRMM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p>
        </p:txBody>
      </p:sp>
    </p:spTree>
    <p:extLst>
      <p:ext uri="{BB962C8B-B14F-4D97-AF65-F5344CB8AC3E}">
        <p14:creationId xmlns:p14="http://schemas.microsoft.com/office/powerpoint/2010/main" val="391883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D29E3-4BEF-277D-1ED5-DD950E042A1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ECF2E26-EF6A-C5B7-A16D-F38EA177F84D}"/>
              </a:ext>
            </a:extLst>
          </p:cNvPr>
          <p:cNvSpPr>
            <a:spLocks noGrp="1"/>
          </p:cNvSpPr>
          <p:nvPr>
            <p:ph type="title"/>
          </p:nvPr>
        </p:nvSpPr>
        <p:spPr>
          <a:xfrm>
            <a:off x="365760" y="188640"/>
            <a:ext cx="11460480" cy="914400"/>
          </a:xfrm>
        </p:spPr>
        <p:txBody>
          <a:bodyPr/>
          <a:lstStyle/>
          <a:p>
            <a:r>
              <a:rPr lang="es-ES" dirty="0" err="1"/>
              <a:t>Subcutaneous</a:t>
            </a:r>
            <a:r>
              <a:rPr lang="es-ES" dirty="0"/>
              <a:t> </a:t>
            </a:r>
            <a:r>
              <a:rPr lang="es-ES" dirty="0" err="1"/>
              <a:t>Cevostamab</a:t>
            </a:r>
            <a:r>
              <a:rPr lang="es-ES" dirty="0"/>
              <a:t> (</a:t>
            </a:r>
            <a:r>
              <a:rPr lang="en-US" dirty="0"/>
              <a:t>a novel FcRH5xCD3 </a:t>
            </a:r>
            <a:r>
              <a:rPr lang="es-ES" dirty="0" err="1"/>
              <a:t>bispecific</a:t>
            </a:r>
            <a:r>
              <a:rPr lang="es-ES" dirty="0"/>
              <a:t> T-</a:t>
            </a:r>
            <a:r>
              <a:rPr lang="es-ES" dirty="0" err="1"/>
              <a:t>cell</a:t>
            </a:r>
            <a:r>
              <a:rPr lang="es-ES" dirty="0"/>
              <a:t> </a:t>
            </a:r>
            <a:r>
              <a:rPr lang="es-ES" dirty="0" err="1"/>
              <a:t>engager</a:t>
            </a:r>
            <a:r>
              <a:rPr lang="es-ES" dirty="0"/>
              <a:t> — </a:t>
            </a:r>
            <a:r>
              <a:rPr lang="es-ES" dirty="0" err="1"/>
              <a:t>BiTE</a:t>
            </a:r>
            <a:r>
              <a:rPr lang="es-ES" dirty="0"/>
              <a:t>) in RRMM </a:t>
            </a:r>
            <a:r>
              <a:rPr lang="es-ES" dirty="0" err="1"/>
              <a:t>patients</a:t>
            </a:r>
            <a:r>
              <a:rPr lang="es-ES" dirty="0"/>
              <a:t>: </a:t>
            </a:r>
            <a:r>
              <a:rPr lang="es-ES" dirty="0" err="1"/>
              <a:t>Phase</a:t>
            </a:r>
            <a:r>
              <a:rPr lang="es-ES" dirty="0"/>
              <a:t> </a:t>
            </a:r>
            <a:r>
              <a:rPr lang="es-ES" dirty="0" err="1"/>
              <a:t>Ib</a:t>
            </a:r>
            <a:r>
              <a:rPr lang="es-ES" dirty="0"/>
              <a:t> CAMMA 3 </a:t>
            </a:r>
            <a:r>
              <a:rPr lang="es-ES" dirty="0" err="1"/>
              <a:t>study</a:t>
            </a:r>
            <a:endParaRPr lang="es-ES" dirty="0"/>
          </a:p>
        </p:txBody>
      </p:sp>
      <p:sp>
        <p:nvSpPr>
          <p:cNvPr id="3" name="Marcador de contenido 2">
            <a:extLst>
              <a:ext uri="{FF2B5EF4-FFF2-40B4-BE49-F238E27FC236}">
                <a16:creationId xmlns:a16="http://schemas.microsoft.com/office/drawing/2014/main" id="{3E3CB59B-5AF6-C013-948A-B9C1E31199D0}"/>
              </a:ext>
            </a:extLst>
          </p:cNvPr>
          <p:cNvSpPr>
            <a:spLocks noGrp="1"/>
          </p:cNvSpPr>
          <p:nvPr>
            <p:ph idx="1"/>
          </p:nvPr>
        </p:nvSpPr>
        <p:spPr>
          <a:xfrm>
            <a:off x="1088371" y="1154989"/>
            <a:ext cx="9978390" cy="4320000"/>
          </a:xfrm>
        </p:spPr>
        <p:txBody>
          <a:bodyPr/>
          <a:lstStyle/>
          <a:p>
            <a:r>
              <a:rPr lang="es-ES" dirty="0"/>
              <a:t>58 </a:t>
            </a:r>
            <a:r>
              <a:rPr lang="es-ES" dirty="0" err="1"/>
              <a:t>pts</a:t>
            </a:r>
            <a:r>
              <a:rPr lang="es-ES" dirty="0"/>
              <a:t> </a:t>
            </a:r>
            <a:r>
              <a:rPr lang="es-ES" dirty="0" err="1"/>
              <a:t>included</a:t>
            </a:r>
            <a:r>
              <a:rPr lang="es-ES" dirty="0"/>
              <a:t>. Median </a:t>
            </a:r>
            <a:r>
              <a:rPr lang="es-ES" dirty="0" err="1"/>
              <a:t>number</a:t>
            </a:r>
            <a:r>
              <a:rPr lang="es-ES" dirty="0"/>
              <a:t> </a:t>
            </a:r>
            <a:r>
              <a:rPr lang="es-ES" dirty="0" err="1"/>
              <a:t>of</a:t>
            </a:r>
            <a:r>
              <a:rPr lang="es-ES" dirty="0"/>
              <a:t> PL: 5 (64% TCR and 48.3% BCMA-TT </a:t>
            </a:r>
            <a:r>
              <a:rPr lang="es-ES" dirty="0" err="1"/>
              <a:t>exposed</a:t>
            </a:r>
            <a:r>
              <a:rPr lang="es-ES" dirty="0"/>
              <a:t> </a:t>
            </a:r>
            <a:r>
              <a:rPr lang="es-ES" dirty="0" err="1"/>
              <a:t>including</a:t>
            </a:r>
            <a:r>
              <a:rPr lang="es-ES" dirty="0"/>
              <a:t> CAR-T, ADC and </a:t>
            </a:r>
            <a:r>
              <a:rPr lang="es-ES" dirty="0" err="1"/>
              <a:t>BsAbs</a:t>
            </a:r>
            <a:r>
              <a:rPr lang="es-ES" dirty="0"/>
              <a:t>)</a:t>
            </a:r>
          </a:p>
          <a:p>
            <a:r>
              <a:rPr lang="es-ES" dirty="0" err="1"/>
              <a:t>Cevostamab</a:t>
            </a:r>
            <a:r>
              <a:rPr lang="es-ES" dirty="0"/>
              <a:t> </a:t>
            </a:r>
            <a:r>
              <a:rPr lang="es-ES" dirty="0" err="1"/>
              <a:t>was</a:t>
            </a:r>
            <a:r>
              <a:rPr lang="es-ES" dirty="0"/>
              <a:t> </a:t>
            </a:r>
            <a:r>
              <a:rPr lang="es-ES" dirty="0" err="1"/>
              <a:t>evaluated</a:t>
            </a:r>
            <a:r>
              <a:rPr lang="es-ES" dirty="0"/>
              <a:t> at </a:t>
            </a:r>
            <a:r>
              <a:rPr lang="es-ES" dirty="0" err="1"/>
              <a:t>different</a:t>
            </a:r>
            <a:r>
              <a:rPr lang="es-ES" dirty="0"/>
              <a:t> doses and </a:t>
            </a:r>
            <a:r>
              <a:rPr lang="es-ES" dirty="0" err="1"/>
              <a:t>dose</a:t>
            </a:r>
            <a:r>
              <a:rPr lang="es-ES" dirty="0"/>
              <a:t> &gt; 120 mg </a:t>
            </a:r>
            <a:r>
              <a:rPr lang="es-ES" dirty="0" err="1"/>
              <a:t>is</a:t>
            </a:r>
            <a:r>
              <a:rPr lang="es-ES" dirty="0"/>
              <a:t> </a:t>
            </a:r>
            <a:r>
              <a:rPr lang="es-ES" dirty="0" err="1"/>
              <a:t>effective</a:t>
            </a:r>
            <a:r>
              <a:rPr lang="es-ES" dirty="0"/>
              <a:t>. </a:t>
            </a:r>
            <a:r>
              <a:rPr lang="es-ES" dirty="0" err="1"/>
              <a:t>Fixed</a:t>
            </a:r>
            <a:r>
              <a:rPr lang="es-ES" dirty="0"/>
              <a:t> </a:t>
            </a:r>
            <a:r>
              <a:rPr lang="es-ES" dirty="0" err="1"/>
              <a:t>duration</a:t>
            </a:r>
            <a:r>
              <a:rPr lang="es-ES" dirty="0"/>
              <a:t>: 13 c</a:t>
            </a:r>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r>
              <a:rPr lang="es-ES" dirty="0"/>
              <a:t>Safety </a:t>
            </a:r>
            <a:r>
              <a:rPr lang="es-ES" dirty="0" err="1"/>
              <a:t>profile</a:t>
            </a:r>
            <a:r>
              <a:rPr lang="es-ES" dirty="0"/>
              <a:t>: </a:t>
            </a:r>
            <a:r>
              <a:rPr lang="es-ES" dirty="0" err="1"/>
              <a:t>Infections</a:t>
            </a:r>
            <a:r>
              <a:rPr lang="es-ES" dirty="0"/>
              <a:t> (44.8% and G3-4 12%); CRS in 69% and </a:t>
            </a:r>
            <a:r>
              <a:rPr lang="es-ES" dirty="0" err="1"/>
              <a:t>injection</a:t>
            </a:r>
            <a:r>
              <a:rPr lang="es-ES" dirty="0"/>
              <a:t>-site </a:t>
            </a:r>
            <a:r>
              <a:rPr lang="es-ES" dirty="0" err="1"/>
              <a:t>reaction</a:t>
            </a:r>
            <a:r>
              <a:rPr lang="es-ES" dirty="0"/>
              <a:t> in 58.6%; neutropenia in 31% (</a:t>
            </a:r>
            <a:r>
              <a:rPr lang="es-ES" dirty="0" err="1"/>
              <a:t>most</a:t>
            </a:r>
            <a:r>
              <a:rPr lang="es-ES" dirty="0"/>
              <a:t> G3-4)</a:t>
            </a:r>
          </a:p>
        </p:txBody>
      </p:sp>
      <p:sp>
        <p:nvSpPr>
          <p:cNvPr id="4" name="Marcador de texto 3">
            <a:extLst>
              <a:ext uri="{FF2B5EF4-FFF2-40B4-BE49-F238E27FC236}">
                <a16:creationId xmlns:a16="http://schemas.microsoft.com/office/drawing/2014/main" id="{2872663E-E63B-F434-107B-CE52D47E4868}"/>
              </a:ext>
            </a:extLst>
          </p:cNvPr>
          <p:cNvSpPr>
            <a:spLocks noGrp="1"/>
          </p:cNvSpPr>
          <p:nvPr>
            <p:ph type="body" sz="quarter" idx="13"/>
          </p:nvPr>
        </p:nvSpPr>
        <p:spPr>
          <a:xfrm>
            <a:off x="3287688" y="6447327"/>
            <a:ext cx="9670852" cy="238962"/>
          </a:xfrm>
        </p:spPr>
        <p:txBody>
          <a:bodyPr/>
          <a:lstStyle/>
          <a:p>
            <a:r>
              <a:rPr lang="es-ES" dirty="0"/>
              <a:t>Ho PJ et al. ASH 2025: oral </a:t>
            </a:r>
            <a:r>
              <a:rPr lang="es-ES" dirty="0" err="1"/>
              <a:t>presentation</a:t>
            </a:r>
            <a:r>
              <a:rPr lang="es-ES" dirty="0"/>
              <a:t>: </a:t>
            </a:r>
            <a:r>
              <a:rPr lang="es-ES" dirty="0" err="1"/>
              <a:t>abstract</a:t>
            </a:r>
            <a:r>
              <a:rPr lang="es-ES" dirty="0"/>
              <a:t> </a:t>
            </a:r>
            <a:r>
              <a:rPr lang="es-ES" dirty="0" err="1"/>
              <a:t>number</a:t>
            </a:r>
            <a:r>
              <a:rPr lang="es-ES" dirty="0"/>
              <a:t> 8172</a:t>
            </a:r>
          </a:p>
        </p:txBody>
      </p:sp>
      <p:pic>
        <p:nvPicPr>
          <p:cNvPr id="5" name="Imagen 4">
            <a:extLst>
              <a:ext uri="{FF2B5EF4-FFF2-40B4-BE49-F238E27FC236}">
                <a16:creationId xmlns:a16="http://schemas.microsoft.com/office/drawing/2014/main" id="{5DD41F43-0A32-9D94-60C2-3FE1395E40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38125" y="2252498"/>
            <a:ext cx="5549610" cy="2492262"/>
          </a:xfrm>
          <a:prstGeom prst="rect">
            <a:avLst/>
          </a:prstGeom>
        </p:spPr>
      </p:pic>
      <p:sp>
        <p:nvSpPr>
          <p:cNvPr id="29" name="Rectángulo 28">
            <a:extLst>
              <a:ext uri="{FF2B5EF4-FFF2-40B4-BE49-F238E27FC236}">
                <a16:creationId xmlns:a16="http://schemas.microsoft.com/office/drawing/2014/main" id="{833DB435-A924-EE36-1E54-CDACF1C64162}"/>
              </a:ext>
            </a:extLst>
          </p:cNvPr>
          <p:cNvSpPr/>
          <p:nvPr/>
        </p:nvSpPr>
        <p:spPr>
          <a:xfrm>
            <a:off x="5159896" y="3140968"/>
            <a:ext cx="1440160" cy="1603792"/>
          </a:xfrm>
          <a:prstGeom prst="rect">
            <a:avLst/>
          </a:prstGeom>
          <a:noFill/>
          <a:ln w="28575">
            <a:solidFill>
              <a:srgbClr val="C00000"/>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s-ES" sz="2000" b="1" i="0" u="none" strike="noStrike" kern="1200" cap="none" spc="0" normalizeH="0" baseline="0" noProof="0">
              <a:ln>
                <a:noFill/>
              </a:ln>
              <a:solidFill>
                <a:srgbClr val="FFFFFF"/>
              </a:solidFill>
              <a:effectLst/>
              <a:uLnTx/>
              <a:uFillTx/>
              <a:latin typeface="Trebuchet MS"/>
              <a:ea typeface="+mn-ea"/>
              <a:cs typeface="+mn-cs"/>
            </a:endParaRPr>
          </a:p>
        </p:txBody>
      </p:sp>
      <p:pic>
        <p:nvPicPr>
          <p:cNvPr id="6" name="Imagen 5">
            <a:extLst>
              <a:ext uri="{FF2B5EF4-FFF2-40B4-BE49-F238E27FC236}">
                <a16:creationId xmlns:a16="http://schemas.microsoft.com/office/drawing/2014/main" id="{A469A33A-F4A4-8AAE-61A8-DC2317BFF0C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760119" y="2181739"/>
            <a:ext cx="4214606" cy="2563021"/>
          </a:xfrm>
          <a:prstGeom prst="rect">
            <a:avLst/>
          </a:prstGeom>
        </p:spPr>
      </p:pic>
      <p:sp>
        <p:nvSpPr>
          <p:cNvPr id="7" name="Rectángulo 6">
            <a:extLst>
              <a:ext uri="{FF2B5EF4-FFF2-40B4-BE49-F238E27FC236}">
                <a16:creationId xmlns:a16="http://schemas.microsoft.com/office/drawing/2014/main" id="{C726AB0E-3B8C-20E3-E3AD-86C39D3326BA}"/>
              </a:ext>
            </a:extLst>
          </p:cNvPr>
          <p:cNvSpPr/>
          <p:nvPr/>
        </p:nvSpPr>
        <p:spPr>
          <a:xfrm>
            <a:off x="6791312" y="3769207"/>
            <a:ext cx="4026250" cy="904794"/>
          </a:xfrm>
          <a:prstGeom prst="rect">
            <a:avLst/>
          </a:prstGeom>
          <a:noFill/>
          <a:ln w="28575">
            <a:solidFill>
              <a:srgbClr val="C00000"/>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s-ES" sz="2000" b="1" i="0" u="none" strike="noStrike" kern="1200" cap="none" spc="0" normalizeH="0" baseline="0" noProof="0">
              <a:ln>
                <a:noFill/>
              </a:ln>
              <a:solidFill>
                <a:srgbClr val="FFFFFF"/>
              </a:solidFill>
              <a:effectLst/>
              <a:uLnTx/>
              <a:uFillTx/>
              <a:latin typeface="Trebuchet MS"/>
              <a:ea typeface="+mn-ea"/>
              <a:cs typeface="+mn-cs"/>
            </a:endParaRPr>
          </a:p>
        </p:txBody>
      </p:sp>
      <p:sp>
        <p:nvSpPr>
          <p:cNvPr id="8" name="Marcador de contenido 2">
            <a:extLst>
              <a:ext uri="{FF2B5EF4-FFF2-40B4-BE49-F238E27FC236}">
                <a16:creationId xmlns:a16="http://schemas.microsoft.com/office/drawing/2014/main" id="{88C8A1EB-BD83-66FD-6C3B-C6F3713E6432}"/>
              </a:ext>
            </a:extLst>
          </p:cNvPr>
          <p:cNvSpPr txBox="1">
            <a:spLocks/>
          </p:cNvSpPr>
          <p:nvPr/>
        </p:nvSpPr>
        <p:spPr>
          <a:xfrm>
            <a:off x="1138125" y="5572602"/>
            <a:ext cx="9669780" cy="666937"/>
          </a:xfrm>
          <a:prstGeom prst="rect">
            <a:avLst/>
          </a:prstGeom>
          <a:solidFill>
            <a:srgbClr val="FFECCD"/>
          </a:solidFill>
        </p:spPr>
        <p:txBody>
          <a:bodyPr vert="horz" lIns="0" tIns="0" rIns="0" bIns="0" spcCol="301752" rtlCol="0">
            <a:noAutofit/>
          </a:bodyPr>
          <a:lst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0" marR="0" lvl="0" indent="0" algn="ctr"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role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of</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Cevostamab</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is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interesting</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for</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sequencing</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of</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T-</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cell</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redirecting</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therapies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but</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more data are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required</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and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its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role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is</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maybe</a:t>
            </a:r>
            <a:r>
              <a:rPr kumimoji="0" lang="es-ES" sz="1688" b="0" i="0" u="none" strike="noStrike" kern="1200" cap="none" spc="0" normalizeH="0" baseline="0" noProof="0" dirty="0">
                <a:ln>
                  <a:noFill/>
                </a:ln>
                <a:solidFill>
                  <a:srgbClr val="595454"/>
                </a:solidFill>
                <a:effectLst/>
                <a:uLnTx/>
                <a:uFillTx/>
                <a:latin typeface="Trebuchet MS"/>
                <a:ea typeface="+mn-ea"/>
                <a:cs typeface="+mn-cs"/>
              </a:rPr>
              <a:t> in </a:t>
            </a:r>
            <a:r>
              <a:rPr kumimoji="0" lang="es-ES" sz="1688" b="0" i="0" u="none" strike="noStrike" kern="1200" cap="none" spc="0" normalizeH="0" baseline="0" noProof="0" dirty="0" err="1">
                <a:ln>
                  <a:noFill/>
                </a:ln>
                <a:solidFill>
                  <a:srgbClr val="595454"/>
                </a:solidFill>
                <a:effectLst/>
                <a:uLnTx/>
                <a:uFillTx/>
                <a:latin typeface="Trebuchet MS"/>
                <a:ea typeface="+mn-ea"/>
                <a:cs typeface="+mn-cs"/>
              </a:rPr>
              <a:t>combination</a:t>
            </a:r>
            <a:endParaRPr kumimoji="0" lang="es-ES" sz="1688" b="0"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198710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7914E-6C62-F8AF-35C9-8B392FCFA4C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0769217-41CF-8DE9-57DE-D8175218413B}"/>
              </a:ext>
            </a:extLst>
          </p:cNvPr>
          <p:cNvSpPr>
            <a:spLocks noGrp="1"/>
          </p:cNvSpPr>
          <p:nvPr>
            <p:ph type="title"/>
          </p:nvPr>
        </p:nvSpPr>
        <p:spPr/>
        <p:txBody>
          <a:bodyPr/>
          <a:lstStyle/>
          <a:p>
            <a:r>
              <a:rPr lang="es-ES" dirty="0" err="1"/>
              <a:t>Etentamig</a:t>
            </a:r>
            <a:r>
              <a:rPr lang="es-ES" dirty="0"/>
              <a:t> </a:t>
            </a:r>
            <a:r>
              <a:rPr lang="es-ES"/>
              <a:t>(BCMAxCD3 BiTE</a:t>
            </a:r>
            <a:r>
              <a:rPr lang="es-ES" dirty="0"/>
              <a:t>) plus </a:t>
            </a:r>
            <a:r>
              <a:rPr lang="es-ES" dirty="0" err="1"/>
              <a:t>Pom-dex</a:t>
            </a:r>
            <a:r>
              <a:rPr lang="es-ES" dirty="0"/>
              <a:t> in RRMM </a:t>
            </a:r>
            <a:r>
              <a:rPr lang="es-ES" dirty="0" err="1"/>
              <a:t>patients</a:t>
            </a:r>
            <a:r>
              <a:rPr lang="es-ES" dirty="0"/>
              <a:t>: </a:t>
            </a:r>
            <a:r>
              <a:rPr lang="es-ES" dirty="0" err="1"/>
              <a:t>Cohort</a:t>
            </a:r>
            <a:r>
              <a:rPr lang="es-ES" dirty="0"/>
              <a:t> A </a:t>
            </a:r>
            <a:r>
              <a:rPr lang="es-ES" dirty="0" err="1"/>
              <a:t>of</a:t>
            </a:r>
            <a:r>
              <a:rPr lang="es-ES" dirty="0"/>
              <a:t> </a:t>
            </a:r>
            <a:r>
              <a:rPr lang="es-ES" dirty="0" err="1"/>
              <a:t>the</a:t>
            </a:r>
            <a:r>
              <a:rPr lang="es-ES" dirty="0"/>
              <a:t> </a:t>
            </a:r>
            <a:r>
              <a:rPr lang="es-ES" dirty="0" err="1"/>
              <a:t>clinical</a:t>
            </a:r>
            <a:r>
              <a:rPr lang="es-ES" dirty="0"/>
              <a:t> trial</a:t>
            </a:r>
          </a:p>
        </p:txBody>
      </p:sp>
      <p:sp>
        <p:nvSpPr>
          <p:cNvPr id="3" name="Marcador de contenido 2">
            <a:extLst>
              <a:ext uri="{FF2B5EF4-FFF2-40B4-BE49-F238E27FC236}">
                <a16:creationId xmlns:a16="http://schemas.microsoft.com/office/drawing/2014/main" id="{AAFAC4F4-0E1A-DBAA-F914-B0414380B135}"/>
              </a:ext>
            </a:extLst>
          </p:cNvPr>
          <p:cNvSpPr>
            <a:spLocks noGrp="1"/>
          </p:cNvSpPr>
          <p:nvPr>
            <p:ph idx="1"/>
          </p:nvPr>
        </p:nvSpPr>
        <p:spPr>
          <a:xfrm>
            <a:off x="1106270" y="1269000"/>
            <a:ext cx="9978390" cy="4320000"/>
          </a:xfrm>
        </p:spPr>
        <p:txBody>
          <a:bodyPr/>
          <a:lstStyle/>
          <a:p>
            <a:r>
              <a:rPr lang="es-ES" sz="1600" dirty="0"/>
              <a:t>85 </a:t>
            </a:r>
            <a:r>
              <a:rPr lang="es-ES" sz="1600" dirty="0" err="1"/>
              <a:t>pts</a:t>
            </a:r>
            <a:r>
              <a:rPr lang="es-ES" sz="1600" dirty="0"/>
              <a:t> </a:t>
            </a:r>
            <a:r>
              <a:rPr lang="es-ES" sz="1600" dirty="0" err="1"/>
              <a:t>included</a:t>
            </a:r>
            <a:r>
              <a:rPr lang="es-ES" sz="1600" dirty="0"/>
              <a:t>. Median </a:t>
            </a:r>
            <a:r>
              <a:rPr lang="es-ES" sz="1600" dirty="0" err="1"/>
              <a:t>number</a:t>
            </a:r>
            <a:r>
              <a:rPr lang="es-ES" sz="1600" dirty="0"/>
              <a:t> </a:t>
            </a:r>
            <a:r>
              <a:rPr lang="es-ES" sz="1600" dirty="0" err="1"/>
              <a:t>of</a:t>
            </a:r>
            <a:r>
              <a:rPr lang="es-ES" sz="1600" dirty="0"/>
              <a:t> PL: 4 (73% TCR and 51% </a:t>
            </a:r>
            <a:r>
              <a:rPr lang="es-ES" sz="1600" dirty="0" err="1"/>
              <a:t>refractory</a:t>
            </a:r>
            <a:r>
              <a:rPr lang="es-ES" sz="1600" dirty="0"/>
              <a:t> </a:t>
            </a:r>
            <a:r>
              <a:rPr lang="es-ES" sz="1600" dirty="0" err="1"/>
              <a:t>to</a:t>
            </a:r>
            <a:r>
              <a:rPr lang="es-ES" sz="1600" dirty="0"/>
              <a:t> </a:t>
            </a:r>
            <a:r>
              <a:rPr lang="es-ES" sz="1600" dirty="0" err="1"/>
              <a:t>pomalidomide</a:t>
            </a:r>
            <a:r>
              <a:rPr lang="es-ES" sz="1600" dirty="0"/>
              <a:t>)</a:t>
            </a:r>
          </a:p>
          <a:p>
            <a:r>
              <a:rPr lang="es-ES" sz="1600" dirty="0" err="1"/>
              <a:t>Etentamig</a:t>
            </a:r>
            <a:r>
              <a:rPr lang="es-ES" sz="1600" dirty="0"/>
              <a:t> </a:t>
            </a:r>
            <a:r>
              <a:rPr lang="es-ES" sz="1600" dirty="0" err="1"/>
              <a:t>was</a:t>
            </a:r>
            <a:r>
              <a:rPr lang="es-ES" sz="1600" dirty="0"/>
              <a:t> </a:t>
            </a:r>
            <a:r>
              <a:rPr lang="es-ES" sz="1600" dirty="0" err="1"/>
              <a:t>given</a:t>
            </a:r>
            <a:r>
              <a:rPr lang="es-ES" sz="1600" dirty="0"/>
              <a:t> in </a:t>
            </a:r>
            <a:r>
              <a:rPr lang="es-ES" sz="1600" dirty="0" err="1"/>
              <a:t>this</a:t>
            </a:r>
            <a:r>
              <a:rPr lang="es-ES" sz="1600" dirty="0"/>
              <a:t> </a:t>
            </a:r>
            <a:r>
              <a:rPr lang="es-ES" sz="1600" dirty="0" err="1"/>
              <a:t>cohort</a:t>
            </a:r>
            <a:r>
              <a:rPr lang="es-ES" sz="1600" dirty="0"/>
              <a:t> </a:t>
            </a:r>
            <a:r>
              <a:rPr lang="es-ES" sz="1600" dirty="0" err="1"/>
              <a:t>with</a:t>
            </a:r>
            <a:r>
              <a:rPr lang="es-ES" sz="1600" dirty="0"/>
              <a:t> no SUD, no </a:t>
            </a:r>
            <a:r>
              <a:rPr lang="es-ES" sz="1600" dirty="0" err="1"/>
              <a:t>premedication</a:t>
            </a:r>
            <a:r>
              <a:rPr lang="es-ES" sz="1600" dirty="0"/>
              <a:t> and Q4W</a:t>
            </a:r>
          </a:p>
          <a:p>
            <a:r>
              <a:rPr lang="es-ES" sz="1600" dirty="0" err="1"/>
              <a:t>Pom</a:t>
            </a:r>
            <a:r>
              <a:rPr lang="es-ES" sz="1600" dirty="0"/>
              <a:t> and </a:t>
            </a:r>
            <a:r>
              <a:rPr lang="es-ES" sz="1600" dirty="0" err="1"/>
              <a:t>dex</a:t>
            </a:r>
            <a:r>
              <a:rPr lang="es-ES" sz="1600" dirty="0"/>
              <a:t> at </a:t>
            </a:r>
            <a:r>
              <a:rPr lang="es-ES" sz="1600" dirty="0" err="1"/>
              <a:t>conventional</a:t>
            </a:r>
            <a:r>
              <a:rPr lang="es-ES" sz="1600" dirty="0"/>
              <a:t> doses </a:t>
            </a:r>
            <a:r>
              <a:rPr lang="es-ES" sz="1600" dirty="0" err="1"/>
              <a:t>from</a:t>
            </a:r>
            <a:r>
              <a:rPr lang="es-ES" sz="1600" dirty="0"/>
              <a:t> C1D1 and </a:t>
            </a:r>
            <a:r>
              <a:rPr lang="es-ES" sz="1600" dirty="0" err="1"/>
              <a:t>dose</a:t>
            </a:r>
            <a:r>
              <a:rPr lang="es-ES" sz="1600" dirty="0"/>
              <a:t> </a:t>
            </a:r>
            <a:r>
              <a:rPr lang="es-ES" sz="1600" dirty="0" err="1"/>
              <a:t>for</a:t>
            </a:r>
            <a:r>
              <a:rPr lang="es-ES" sz="1600" dirty="0"/>
              <a:t> </a:t>
            </a:r>
            <a:r>
              <a:rPr lang="es-ES" sz="1600" dirty="0" err="1"/>
              <a:t>etentamig</a:t>
            </a:r>
            <a:r>
              <a:rPr lang="es-ES" sz="1600" dirty="0"/>
              <a:t> </a:t>
            </a:r>
            <a:r>
              <a:rPr lang="es-ES" sz="1600" dirty="0" err="1"/>
              <a:t>was</a:t>
            </a:r>
            <a:r>
              <a:rPr lang="es-ES" sz="1600" dirty="0"/>
              <a:t> 20 </a:t>
            </a:r>
            <a:r>
              <a:rPr lang="es-ES" sz="1600" dirty="0" err="1"/>
              <a:t>or</a:t>
            </a:r>
            <a:r>
              <a:rPr lang="es-ES" sz="1600" dirty="0"/>
              <a:t> 40 mg</a:t>
            </a:r>
          </a:p>
          <a:p>
            <a:endParaRPr lang="es-ES" sz="1600" dirty="0"/>
          </a:p>
          <a:p>
            <a:endParaRPr lang="es-ES" sz="1600" dirty="0"/>
          </a:p>
          <a:p>
            <a:endParaRPr lang="es-ES" sz="1600" dirty="0"/>
          </a:p>
          <a:p>
            <a:endParaRPr lang="es-ES" sz="1600" dirty="0"/>
          </a:p>
          <a:p>
            <a:endParaRPr lang="es-ES" sz="1600" dirty="0"/>
          </a:p>
          <a:p>
            <a:endParaRPr lang="es-ES" sz="1600" dirty="0"/>
          </a:p>
          <a:p>
            <a:endParaRPr lang="es-ES" sz="1600" dirty="0"/>
          </a:p>
          <a:p>
            <a:endParaRPr lang="es-ES" sz="1600" dirty="0"/>
          </a:p>
          <a:p>
            <a:endParaRPr lang="es-ES" sz="1600" dirty="0"/>
          </a:p>
          <a:p>
            <a:r>
              <a:rPr lang="es-ES" sz="1600" dirty="0"/>
              <a:t>Safety </a:t>
            </a:r>
            <a:r>
              <a:rPr lang="es-ES" sz="1600" dirty="0" err="1"/>
              <a:t>profile</a:t>
            </a:r>
            <a:r>
              <a:rPr lang="es-ES" sz="1600" dirty="0"/>
              <a:t>: </a:t>
            </a:r>
            <a:r>
              <a:rPr lang="es-ES" sz="1600" dirty="0" err="1"/>
              <a:t>Infections</a:t>
            </a:r>
            <a:r>
              <a:rPr lang="es-ES" sz="1600" dirty="0"/>
              <a:t> (89% and G3-4 52%); CRS in 35% (no G3-4); neutropenia G3-4 in 78%. </a:t>
            </a:r>
            <a:r>
              <a:rPr lang="es-ES" sz="1600" dirty="0" err="1"/>
              <a:t>Hepatic</a:t>
            </a:r>
            <a:r>
              <a:rPr lang="es-ES" sz="1600" dirty="0"/>
              <a:t> </a:t>
            </a:r>
            <a:r>
              <a:rPr lang="es-ES" sz="1600" dirty="0" err="1"/>
              <a:t>toxicity</a:t>
            </a:r>
            <a:r>
              <a:rPr lang="es-ES" sz="1600" dirty="0"/>
              <a:t> in 25% (G3-4 in 8%)</a:t>
            </a:r>
          </a:p>
          <a:p>
            <a:r>
              <a:rPr lang="es-ES" sz="1600" dirty="0" err="1"/>
              <a:t>Cohort</a:t>
            </a:r>
            <a:r>
              <a:rPr lang="es-ES" sz="1600" dirty="0"/>
              <a:t> E </a:t>
            </a:r>
            <a:r>
              <a:rPr lang="es-ES" sz="1600" dirty="0" err="1"/>
              <a:t>included</a:t>
            </a:r>
            <a:r>
              <a:rPr lang="es-ES" sz="1600" dirty="0"/>
              <a:t> </a:t>
            </a:r>
            <a:r>
              <a:rPr lang="es-ES" sz="1600" dirty="0" err="1"/>
              <a:t>some</a:t>
            </a:r>
            <a:r>
              <a:rPr lang="es-ES" sz="1600" dirty="0"/>
              <a:t> </a:t>
            </a:r>
            <a:r>
              <a:rPr lang="es-ES" sz="1600" dirty="0" err="1"/>
              <a:t>modifications</a:t>
            </a:r>
            <a:r>
              <a:rPr lang="es-ES" sz="1600" dirty="0"/>
              <a:t>: SUD 1 and </a:t>
            </a:r>
            <a:r>
              <a:rPr lang="es-ES" sz="1600" dirty="0" err="1"/>
              <a:t>Pom</a:t>
            </a:r>
            <a:r>
              <a:rPr lang="es-ES" sz="1600" dirty="0"/>
              <a:t> </a:t>
            </a:r>
            <a:r>
              <a:rPr lang="es-ES" sz="1600" dirty="0" err="1"/>
              <a:t>included</a:t>
            </a:r>
            <a:r>
              <a:rPr lang="es-ES" sz="1600" dirty="0"/>
              <a:t> at C2D1. </a:t>
            </a:r>
            <a:r>
              <a:rPr lang="es-ES" sz="1600" dirty="0" err="1"/>
              <a:t>Dose</a:t>
            </a:r>
            <a:r>
              <a:rPr lang="es-ES" sz="1600" dirty="0"/>
              <a:t> </a:t>
            </a:r>
            <a:r>
              <a:rPr lang="es-ES" sz="1600" dirty="0" err="1"/>
              <a:t>of</a:t>
            </a:r>
            <a:r>
              <a:rPr lang="es-ES" sz="1600" dirty="0"/>
              <a:t> </a:t>
            </a:r>
            <a:r>
              <a:rPr lang="es-ES" sz="1600" dirty="0" err="1"/>
              <a:t>etentamig</a:t>
            </a:r>
            <a:r>
              <a:rPr lang="es-ES" sz="1600" dirty="0"/>
              <a:t> 60 mg and </a:t>
            </a:r>
            <a:r>
              <a:rPr lang="es-ES" sz="1600" dirty="0" err="1"/>
              <a:t>less</a:t>
            </a:r>
            <a:r>
              <a:rPr lang="es-ES" sz="1600" dirty="0"/>
              <a:t> </a:t>
            </a:r>
            <a:r>
              <a:rPr lang="es-ES" sz="1600" dirty="0" err="1"/>
              <a:t>pretreated</a:t>
            </a:r>
            <a:r>
              <a:rPr lang="es-ES" sz="1600" dirty="0"/>
              <a:t> </a:t>
            </a:r>
            <a:r>
              <a:rPr lang="es-ES" sz="1600" dirty="0" err="1"/>
              <a:t>but</a:t>
            </a:r>
            <a:r>
              <a:rPr lang="es-ES" sz="1600" dirty="0"/>
              <a:t> </a:t>
            </a:r>
            <a:r>
              <a:rPr lang="es-ES" sz="1600" dirty="0" err="1"/>
              <a:t>the</a:t>
            </a:r>
            <a:r>
              <a:rPr lang="es-ES" sz="1600" dirty="0"/>
              <a:t> f/u </a:t>
            </a:r>
            <a:r>
              <a:rPr lang="es-ES" sz="1600" dirty="0" err="1"/>
              <a:t>was</a:t>
            </a:r>
            <a:r>
              <a:rPr lang="es-ES" sz="1600" dirty="0"/>
              <a:t> short</a:t>
            </a:r>
          </a:p>
        </p:txBody>
      </p:sp>
      <p:sp>
        <p:nvSpPr>
          <p:cNvPr id="4" name="Marcador de texto 3">
            <a:extLst>
              <a:ext uri="{FF2B5EF4-FFF2-40B4-BE49-F238E27FC236}">
                <a16:creationId xmlns:a16="http://schemas.microsoft.com/office/drawing/2014/main" id="{B4079400-346C-3D72-6458-976B2547E566}"/>
              </a:ext>
            </a:extLst>
          </p:cNvPr>
          <p:cNvSpPr>
            <a:spLocks noGrp="1"/>
          </p:cNvSpPr>
          <p:nvPr>
            <p:ph type="body" sz="quarter" idx="13"/>
          </p:nvPr>
        </p:nvSpPr>
        <p:spPr/>
        <p:txBody>
          <a:bodyPr/>
          <a:lstStyle/>
          <a:p>
            <a:r>
              <a:rPr lang="es-ES" dirty="0" err="1"/>
              <a:t>Voorhees</a:t>
            </a:r>
            <a:r>
              <a:rPr lang="es-ES" dirty="0"/>
              <a:t> P et al. ASH 2025: oral </a:t>
            </a:r>
            <a:r>
              <a:rPr lang="es-ES" dirty="0" err="1"/>
              <a:t>presentation</a:t>
            </a:r>
            <a:r>
              <a:rPr lang="es-ES" dirty="0"/>
              <a:t>: </a:t>
            </a:r>
            <a:r>
              <a:rPr lang="es-ES" dirty="0" err="1"/>
              <a:t>abstract</a:t>
            </a:r>
            <a:r>
              <a:rPr lang="es-ES" dirty="0"/>
              <a:t> </a:t>
            </a:r>
            <a:r>
              <a:rPr lang="es-ES" dirty="0" err="1"/>
              <a:t>number</a:t>
            </a:r>
            <a:r>
              <a:rPr lang="es-ES" dirty="0"/>
              <a:t> 1875</a:t>
            </a:r>
          </a:p>
        </p:txBody>
      </p:sp>
      <p:pic>
        <p:nvPicPr>
          <p:cNvPr id="8" name="Imagen 7">
            <a:extLst>
              <a:ext uri="{FF2B5EF4-FFF2-40B4-BE49-F238E27FC236}">
                <a16:creationId xmlns:a16="http://schemas.microsoft.com/office/drawing/2014/main" id="{FAF6B973-E533-CD6E-C5F9-74B079636CB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72777" y="2334601"/>
            <a:ext cx="5451621" cy="2444055"/>
          </a:xfrm>
          <a:prstGeom prst="rect">
            <a:avLst/>
          </a:prstGeom>
        </p:spPr>
      </p:pic>
      <p:pic>
        <p:nvPicPr>
          <p:cNvPr id="9" name="Imagen 8">
            <a:extLst>
              <a:ext uri="{FF2B5EF4-FFF2-40B4-BE49-F238E27FC236}">
                <a16:creationId xmlns:a16="http://schemas.microsoft.com/office/drawing/2014/main" id="{C86DBD81-AD82-8C95-D236-1E247371452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672064" y="2147144"/>
            <a:ext cx="4752528" cy="2631512"/>
          </a:xfrm>
          <a:prstGeom prst="rect">
            <a:avLst/>
          </a:prstGeom>
        </p:spPr>
      </p:pic>
    </p:spTree>
    <p:extLst>
      <p:ext uri="{BB962C8B-B14F-4D97-AF65-F5344CB8AC3E}">
        <p14:creationId xmlns:p14="http://schemas.microsoft.com/office/powerpoint/2010/main" val="219697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EFF7E-8EE2-ED52-F0FE-2CAB4774CE6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512A140-F688-2D59-38A1-5AE5DF4D8F29}"/>
              </a:ext>
            </a:extLst>
          </p:cNvPr>
          <p:cNvSpPr>
            <a:spLocks noGrp="1"/>
          </p:cNvSpPr>
          <p:nvPr>
            <p:ph type="title"/>
          </p:nvPr>
        </p:nvSpPr>
        <p:spPr/>
        <p:txBody>
          <a:bodyPr/>
          <a:lstStyle/>
          <a:p>
            <a:r>
              <a:rPr lang="es-ES" dirty="0" err="1"/>
              <a:t>Ramantamig</a:t>
            </a:r>
            <a:r>
              <a:rPr lang="es-ES" dirty="0"/>
              <a:t>, BCMA-GPRC5D </a:t>
            </a:r>
            <a:r>
              <a:rPr lang="es-ES" dirty="0" err="1"/>
              <a:t>trispecific</a:t>
            </a:r>
            <a:r>
              <a:rPr lang="es-ES" dirty="0"/>
              <a:t> </a:t>
            </a:r>
            <a:r>
              <a:rPr lang="es-ES" dirty="0" err="1"/>
              <a:t>mAB</a:t>
            </a:r>
            <a:r>
              <a:rPr lang="es-ES" dirty="0"/>
              <a:t> in RRMM </a:t>
            </a:r>
            <a:r>
              <a:rPr lang="es-ES" dirty="0" err="1"/>
              <a:t>patients</a:t>
            </a:r>
            <a:endParaRPr lang="es-ES" dirty="0"/>
          </a:p>
        </p:txBody>
      </p:sp>
      <p:sp>
        <p:nvSpPr>
          <p:cNvPr id="3" name="Marcador de contenido 2">
            <a:extLst>
              <a:ext uri="{FF2B5EF4-FFF2-40B4-BE49-F238E27FC236}">
                <a16:creationId xmlns:a16="http://schemas.microsoft.com/office/drawing/2014/main" id="{CBFD20A8-1862-BC5A-4A89-C8DF672EF21F}"/>
              </a:ext>
            </a:extLst>
          </p:cNvPr>
          <p:cNvSpPr>
            <a:spLocks noGrp="1"/>
          </p:cNvSpPr>
          <p:nvPr>
            <p:ph idx="1"/>
          </p:nvPr>
        </p:nvSpPr>
        <p:spPr>
          <a:xfrm>
            <a:off x="1270912" y="1019202"/>
            <a:ext cx="9669780" cy="4320000"/>
          </a:xfrm>
        </p:spPr>
        <p:txBody>
          <a:bodyPr/>
          <a:lstStyle/>
          <a:p>
            <a:r>
              <a:rPr lang="es-ES" dirty="0"/>
              <a:t>36 </a:t>
            </a:r>
            <a:r>
              <a:rPr lang="es-ES" dirty="0" err="1"/>
              <a:t>pts</a:t>
            </a:r>
            <a:r>
              <a:rPr lang="es-ES" dirty="0"/>
              <a:t> </a:t>
            </a:r>
            <a:r>
              <a:rPr lang="es-ES" dirty="0" err="1"/>
              <a:t>received</a:t>
            </a:r>
            <a:r>
              <a:rPr lang="es-ES" dirty="0"/>
              <a:t> </a:t>
            </a:r>
            <a:r>
              <a:rPr lang="es-ES" dirty="0" err="1"/>
              <a:t>ramantamig</a:t>
            </a:r>
            <a:r>
              <a:rPr lang="es-ES" dirty="0"/>
              <a:t> at </a:t>
            </a:r>
            <a:r>
              <a:rPr lang="es-ES" dirty="0" err="1"/>
              <a:t>the</a:t>
            </a:r>
            <a:r>
              <a:rPr lang="es-ES" dirty="0"/>
              <a:t> RP2D (1 SUD </a:t>
            </a:r>
            <a:r>
              <a:rPr lang="es-ES" dirty="0" err="1"/>
              <a:t>followed</a:t>
            </a:r>
            <a:r>
              <a:rPr lang="es-ES" dirty="0"/>
              <a:t> </a:t>
            </a:r>
            <a:r>
              <a:rPr lang="es-ES" dirty="0" err="1"/>
              <a:t>by</a:t>
            </a:r>
            <a:r>
              <a:rPr lang="es-ES" dirty="0"/>
              <a:t> 100 mg flat </a:t>
            </a:r>
            <a:r>
              <a:rPr lang="es-ES" dirty="0" err="1"/>
              <a:t>dose</a:t>
            </a:r>
            <a:r>
              <a:rPr lang="es-ES" dirty="0"/>
              <a:t> Q4W). Median </a:t>
            </a:r>
            <a:r>
              <a:rPr lang="es-ES" dirty="0" err="1"/>
              <a:t>number</a:t>
            </a:r>
            <a:r>
              <a:rPr lang="es-ES" dirty="0"/>
              <a:t> </a:t>
            </a:r>
            <a:r>
              <a:rPr lang="es-ES" dirty="0" err="1"/>
              <a:t>of</a:t>
            </a:r>
            <a:r>
              <a:rPr lang="es-ES" dirty="0"/>
              <a:t> 4 PL (53% TCR and 25% </a:t>
            </a:r>
            <a:r>
              <a:rPr lang="es-ES" dirty="0" err="1"/>
              <a:t>previously</a:t>
            </a:r>
            <a:r>
              <a:rPr lang="es-ES" dirty="0"/>
              <a:t> </a:t>
            </a:r>
            <a:r>
              <a:rPr lang="es-ES" dirty="0" err="1"/>
              <a:t>exposed</a:t>
            </a:r>
            <a:r>
              <a:rPr lang="es-ES" dirty="0"/>
              <a:t> </a:t>
            </a:r>
            <a:r>
              <a:rPr lang="es-ES" dirty="0" err="1"/>
              <a:t>to</a:t>
            </a:r>
            <a:r>
              <a:rPr lang="es-ES" dirty="0"/>
              <a:t> BCMA/GPRc5D)</a:t>
            </a:r>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p:txBody>
      </p:sp>
      <p:sp>
        <p:nvSpPr>
          <p:cNvPr id="30" name="Marcador de contenido 2">
            <a:extLst>
              <a:ext uri="{FF2B5EF4-FFF2-40B4-BE49-F238E27FC236}">
                <a16:creationId xmlns:a16="http://schemas.microsoft.com/office/drawing/2014/main" id="{F55C1225-2E3A-9A7C-2BA3-47D9542E483A}"/>
              </a:ext>
            </a:extLst>
          </p:cNvPr>
          <p:cNvSpPr txBox="1">
            <a:spLocks/>
          </p:cNvSpPr>
          <p:nvPr/>
        </p:nvSpPr>
        <p:spPr>
          <a:xfrm>
            <a:off x="1270912" y="5576690"/>
            <a:ext cx="9669780" cy="666937"/>
          </a:xfrm>
          <a:prstGeom prst="rect">
            <a:avLst/>
          </a:prstGeom>
          <a:solidFill>
            <a:srgbClr val="FFECCD"/>
          </a:solidFill>
        </p:spPr>
        <p:txBody>
          <a:bodyPr vert="horz" lIns="0" tIns="0" rIns="0" bIns="0" spcCol="301752" rtlCol="0">
            <a:noAutofit/>
          </a:bodyPr>
          <a:lstStyle>
            <a:lvl1pPr marL="192881"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0" marR="0" lvl="0" indent="0" algn="ctr"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Ramantamig</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has a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great</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efficacy</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in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naïve</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to</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T-Cell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Redirecting</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therapy</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similar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to</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CAR-T</a:t>
            </a:r>
          </a:p>
          <a:p>
            <a:pPr marL="0" marR="0" lvl="0" indent="0" algn="ctr" defTabSz="771525" rtl="0" eaLnBrk="1" fontAlgn="auto" latinLnBrk="0" hangingPunct="1">
              <a:lnSpc>
                <a:spcPct val="100000"/>
              </a:lnSpc>
              <a:spcBef>
                <a:spcPts val="506"/>
              </a:spcBef>
              <a:spcAft>
                <a:spcPts val="0"/>
              </a:spcAft>
              <a:buClrTx/>
              <a:buSzTx/>
              <a:buFont typeface="Trebuchet MS" panose="020B0603020202020204" pitchFamily="34" charset="0"/>
              <a:buNone/>
              <a:tabLst/>
              <a:defRPr/>
            </a:pP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It</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is</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pending</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to</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know</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activity</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in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previously</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exposed</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as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well</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as in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specific</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populations</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like</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patients</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0" i="0" u="none" strike="noStrike" kern="1200" cap="none" spc="0" normalizeH="0" baseline="0" noProof="0" dirty="0" err="1">
                <a:ln>
                  <a:noFill/>
                </a:ln>
                <a:solidFill>
                  <a:srgbClr val="595454"/>
                </a:solidFill>
                <a:effectLst/>
                <a:uLnTx/>
                <a:uFillTx/>
                <a:latin typeface="Trebuchet MS"/>
                <a:ea typeface="+mn-ea"/>
                <a:cs typeface="+mn-cs"/>
              </a:rPr>
              <a:t>with</a:t>
            </a:r>
            <a:r>
              <a:rPr kumimoji="0" lang="es-ES" sz="1400" b="0" i="0" u="none" strike="noStrike" kern="1200" cap="none" spc="0" normalizeH="0" baseline="0" noProof="0" dirty="0">
                <a:ln>
                  <a:noFill/>
                </a:ln>
                <a:solidFill>
                  <a:srgbClr val="595454"/>
                </a:solidFill>
                <a:effectLst/>
                <a:uLnTx/>
                <a:uFillTx/>
                <a:latin typeface="Trebuchet MS"/>
                <a:ea typeface="+mn-ea"/>
                <a:cs typeface="+mn-cs"/>
              </a:rPr>
              <a:t> EMD</a:t>
            </a:r>
          </a:p>
        </p:txBody>
      </p:sp>
      <p:pic>
        <p:nvPicPr>
          <p:cNvPr id="5" name="Imagen 4">
            <a:extLst>
              <a:ext uri="{FF2B5EF4-FFF2-40B4-BE49-F238E27FC236}">
                <a16:creationId xmlns:a16="http://schemas.microsoft.com/office/drawing/2014/main" id="{7B67F450-B88E-431A-EED8-EA3FE7698573}"/>
              </a:ext>
            </a:extLst>
          </p:cNvPr>
          <p:cNvPicPr>
            <a:picLocks noChangeAspect="1"/>
          </p:cNvPicPr>
          <p:nvPr/>
        </p:nvPicPr>
        <p:blipFill>
          <a:blip r:embed="rId3"/>
          <a:stretch>
            <a:fillRect/>
          </a:stretch>
        </p:blipFill>
        <p:spPr>
          <a:xfrm>
            <a:off x="227311" y="1916831"/>
            <a:ext cx="3672408" cy="3322655"/>
          </a:xfrm>
          <a:prstGeom prst="rect">
            <a:avLst/>
          </a:prstGeom>
        </p:spPr>
      </p:pic>
      <p:pic>
        <p:nvPicPr>
          <p:cNvPr id="6" name="Imagen 5">
            <a:extLst>
              <a:ext uri="{FF2B5EF4-FFF2-40B4-BE49-F238E27FC236}">
                <a16:creationId xmlns:a16="http://schemas.microsoft.com/office/drawing/2014/main" id="{4FE779AC-741A-46D0-375F-E4C15C68A837}"/>
              </a:ext>
            </a:extLst>
          </p:cNvPr>
          <p:cNvPicPr>
            <a:picLocks noChangeAspect="1"/>
          </p:cNvPicPr>
          <p:nvPr/>
        </p:nvPicPr>
        <p:blipFill>
          <a:blip r:embed="rId4"/>
          <a:stretch>
            <a:fillRect/>
          </a:stretch>
        </p:blipFill>
        <p:spPr>
          <a:xfrm>
            <a:off x="4259928" y="1988840"/>
            <a:ext cx="3708280" cy="2928944"/>
          </a:xfrm>
          <a:prstGeom prst="rect">
            <a:avLst/>
          </a:prstGeom>
        </p:spPr>
      </p:pic>
      <p:pic>
        <p:nvPicPr>
          <p:cNvPr id="7" name="Imagen 6">
            <a:extLst>
              <a:ext uri="{FF2B5EF4-FFF2-40B4-BE49-F238E27FC236}">
                <a16:creationId xmlns:a16="http://schemas.microsoft.com/office/drawing/2014/main" id="{0E52C957-CA56-6E22-F798-90B6221139F7}"/>
              </a:ext>
            </a:extLst>
          </p:cNvPr>
          <p:cNvPicPr>
            <a:picLocks noChangeAspect="1"/>
          </p:cNvPicPr>
          <p:nvPr/>
        </p:nvPicPr>
        <p:blipFill>
          <a:blip r:embed="rId5"/>
          <a:stretch>
            <a:fillRect/>
          </a:stretch>
        </p:blipFill>
        <p:spPr>
          <a:xfrm>
            <a:off x="8312134" y="1916832"/>
            <a:ext cx="2743200" cy="3632200"/>
          </a:xfrm>
          <a:prstGeom prst="rect">
            <a:avLst/>
          </a:prstGeom>
        </p:spPr>
      </p:pic>
      <p:sp>
        <p:nvSpPr>
          <p:cNvPr id="10" name="Text Placeholder 3">
            <a:extLst>
              <a:ext uri="{FF2B5EF4-FFF2-40B4-BE49-F238E27FC236}">
                <a16:creationId xmlns:a16="http://schemas.microsoft.com/office/drawing/2014/main" id="{68793EBB-3F7B-C01F-D384-DA02C82D7616}"/>
              </a:ext>
            </a:extLst>
          </p:cNvPr>
          <p:cNvSpPr txBox="1">
            <a:spLocks/>
          </p:cNvSpPr>
          <p:nvPr/>
        </p:nvSpPr>
        <p:spPr>
          <a:xfrm>
            <a:off x="2783632" y="6455544"/>
            <a:ext cx="11461751" cy="368869"/>
          </a:xfrm>
          <a:prstGeom prst="rect">
            <a:avLst/>
          </a:prstGeom>
        </p:spPr>
        <p:txBody>
          <a:bodyPr vert="horz" lIns="0" tIns="0" rIns="0" bIns="108000" spcCol="301752" rtlCol="0" anchor="b">
            <a:spAutoFit/>
          </a:bodyPr>
          <a:lstStyle>
            <a:lvl1pPr marL="0" indent="0" algn="l" defTabSz="771525" rtl="0" eaLnBrk="1" latinLnBrk="0" hangingPunct="1">
              <a:lnSpc>
                <a:spcPct val="100000"/>
              </a:lnSpc>
              <a:spcBef>
                <a:spcPts val="0"/>
              </a:spcBef>
              <a:buFont typeface="Trebuchet MS" panose="020B0603020202020204" pitchFamily="34" charset="0"/>
              <a:buNone/>
              <a:defRPr sz="844" kern="1200">
                <a:solidFill>
                  <a:schemeClr val="tx1"/>
                </a:solidFill>
                <a:latin typeface="+mn-lt"/>
                <a:ea typeface="+mn-ea"/>
                <a:cs typeface="+mn-cs"/>
              </a:defRPr>
            </a:lvl1pPr>
            <a:lvl2pPr marL="385763"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2pPr>
            <a:lvl3pPr marL="578644"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3pPr>
            <a:lvl4pPr marL="771525"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4pPr>
            <a:lvl5pPr marL="964406" indent="-192881" algn="l" defTabSz="771525" rtl="0" eaLnBrk="1" latinLnBrk="0" hangingPunct="1">
              <a:lnSpc>
                <a:spcPct val="100000"/>
              </a:lnSpc>
              <a:spcBef>
                <a:spcPts val="506"/>
              </a:spcBef>
              <a:buFont typeface="Trebuchet MS" panose="020B0603020202020204" pitchFamily="34" charset="0"/>
              <a:buChar char="—"/>
              <a:defRPr sz="1688" kern="1200">
                <a:solidFill>
                  <a:schemeClr val="tx1"/>
                </a:solidFill>
                <a:latin typeface="+mn-lt"/>
                <a:ea typeface="+mn-ea"/>
                <a:cs typeface="+mn-cs"/>
              </a:defRPr>
            </a:lvl5pPr>
            <a:lvl6pPr marL="1157288"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6pPr>
            <a:lvl7pPr marL="1350169"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7pPr>
            <a:lvl8pPr marL="1543050"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8pPr>
            <a:lvl9pPr marL="1735931" indent="-192881" algn="l" defTabSz="771525" rtl="0" eaLnBrk="1" latinLnBrk="0" hangingPunct="1">
              <a:lnSpc>
                <a:spcPct val="100000"/>
              </a:lnSpc>
              <a:spcBef>
                <a:spcPts val="338"/>
              </a:spcBef>
              <a:buFont typeface="Trebuchet MS" panose="020B0603020202020204" pitchFamily="34" charset="0"/>
              <a:buChar char="—"/>
              <a:defRPr sz="1688" kern="1200">
                <a:solidFill>
                  <a:schemeClr val="tx1"/>
                </a:solidFill>
                <a:latin typeface="+mn-lt"/>
                <a:ea typeface="+mn-ea"/>
                <a:cs typeface="+mn-cs"/>
              </a:defRPr>
            </a:lvl9pPr>
          </a:lstStyle>
          <a:p>
            <a:pPr marL="0" marR="0" lvl="0" indent="0" algn="l" defTabSz="771525" rtl="0" eaLnBrk="1" fontAlgn="auto" latinLnBrk="0" hangingPunct="1">
              <a:lnSpc>
                <a:spcPct val="100000"/>
              </a:lnSpc>
              <a:spcBef>
                <a:spcPts val="0"/>
              </a:spcBef>
              <a:spcAft>
                <a:spcPts val="0"/>
              </a:spcAft>
              <a:buClrTx/>
              <a:buSzTx/>
              <a:buFont typeface="Trebuchet MS" panose="020B0603020202020204" pitchFamily="34" charset="0"/>
              <a:buNone/>
              <a:tabLst/>
              <a:defRPr/>
            </a:pPr>
            <a:r>
              <a:rPr kumimoji="0" lang="es-ES" sz="844" b="0" i="0" u="none" strike="noStrike" kern="1200" cap="none" spc="0" normalizeH="0" baseline="0" noProof="0" dirty="0" err="1">
                <a:ln>
                  <a:noFill/>
                </a:ln>
                <a:solidFill>
                  <a:srgbClr val="595454"/>
                </a:solidFill>
                <a:effectLst/>
                <a:uLnTx/>
                <a:uFillTx/>
                <a:latin typeface="Trebuchet MS"/>
                <a:ea typeface="+mn-ea"/>
                <a:cs typeface="+mn-cs"/>
              </a:rPr>
              <a:t>Krishnan</a:t>
            </a:r>
            <a:r>
              <a:rPr kumimoji="0" lang="es-ES" sz="844" b="0" i="0" u="none" strike="noStrike" kern="1200" cap="none" spc="0" normalizeH="0" baseline="0" noProof="0" dirty="0">
                <a:ln>
                  <a:noFill/>
                </a:ln>
                <a:solidFill>
                  <a:srgbClr val="595454"/>
                </a:solidFill>
                <a:effectLst/>
                <a:uLnTx/>
                <a:uFillTx/>
                <a:latin typeface="Trebuchet MS"/>
                <a:ea typeface="+mn-ea"/>
                <a:cs typeface="+mn-cs"/>
              </a:rPr>
              <a:t> AY et al. ASH 2025: poster </a:t>
            </a:r>
            <a:r>
              <a:rPr kumimoji="0" lang="es-ES" sz="844" b="0" i="0" u="none" strike="noStrike" kern="1200" cap="none" spc="0" normalizeH="0" baseline="0" noProof="0" dirty="0" err="1">
                <a:ln>
                  <a:noFill/>
                </a:ln>
                <a:solidFill>
                  <a:srgbClr val="595454"/>
                </a:solidFill>
                <a:effectLst/>
                <a:uLnTx/>
                <a:uFillTx/>
                <a:latin typeface="Trebuchet MS"/>
                <a:ea typeface="+mn-ea"/>
                <a:cs typeface="+mn-cs"/>
              </a:rPr>
              <a:t>presentation</a:t>
            </a:r>
            <a:r>
              <a:rPr kumimoji="0" lang="es-ES" sz="844" b="0" i="0" u="none" strike="noStrike" kern="1200" cap="none" spc="0" normalizeH="0" baseline="0" noProof="0" dirty="0">
                <a:ln>
                  <a:noFill/>
                </a:ln>
                <a:solidFill>
                  <a:srgbClr val="595454"/>
                </a:solidFill>
                <a:effectLst/>
                <a:uLnTx/>
                <a:uFillTx/>
                <a:latin typeface="Trebuchet MS"/>
                <a:ea typeface="+mn-ea"/>
                <a:cs typeface="+mn-cs"/>
              </a:rPr>
              <a:t>. </a:t>
            </a:r>
            <a:r>
              <a:rPr kumimoji="0" lang="es-ES" sz="844" b="0" i="0" u="none" strike="noStrike" kern="1200" cap="none" spc="0" normalizeH="0" baseline="0" noProof="0" dirty="0" err="1">
                <a:ln>
                  <a:noFill/>
                </a:ln>
                <a:solidFill>
                  <a:srgbClr val="595454"/>
                </a:solidFill>
                <a:effectLst/>
                <a:uLnTx/>
                <a:uFillTx/>
                <a:latin typeface="Trebuchet MS"/>
                <a:ea typeface="+mn-ea"/>
                <a:cs typeface="+mn-cs"/>
              </a:rPr>
              <a:t>Abstract</a:t>
            </a:r>
            <a:r>
              <a:rPr kumimoji="0" lang="es-ES" sz="844" b="0" i="0" u="none" strike="noStrike" kern="1200" cap="none" spc="0" normalizeH="0" baseline="0" noProof="0" dirty="0">
                <a:ln>
                  <a:noFill/>
                </a:ln>
                <a:solidFill>
                  <a:srgbClr val="595454"/>
                </a:solidFill>
                <a:effectLst/>
                <a:uLnTx/>
                <a:uFillTx/>
                <a:latin typeface="Trebuchet MS"/>
                <a:ea typeface="+mn-ea"/>
                <a:cs typeface="+mn-cs"/>
              </a:rPr>
              <a:t> </a:t>
            </a:r>
            <a:r>
              <a:rPr kumimoji="0" lang="es-ES" sz="844" b="0" i="0" u="none" strike="noStrike" kern="1200" cap="none" spc="0" normalizeH="0" baseline="0" noProof="0" dirty="0" err="1">
                <a:ln>
                  <a:noFill/>
                </a:ln>
                <a:solidFill>
                  <a:srgbClr val="595454"/>
                </a:solidFill>
                <a:effectLst/>
                <a:uLnTx/>
                <a:uFillTx/>
                <a:latin typeface="Trebuchet MS"/>
                <a:ea typeface="+mn-ea"/>
                <a:cs typeface="+mn-cs"/>
              </a:rPr>
              <a:t>number</a:t>
            </a:r>
            <a:r>
              <a:rPr kumimoji="0" lang="es-ES" sz="844" b="0" i="0" u="none" strike="noStrike" kern="1200" cap="none" spc="0" normalizeH="0" baseline="0" noProof="0" dirty="0">
                <a:ln>
                  <a:noFill/>
                </a:ln>
                <a:solidFill>
                  <a:srgbClr val="595454"/>
                </a:solidFill>
                <a:effectLst/>
                <a:uLnTx/>
                <a:uFillTx/>
                <a:latin typeface="Trebuchet MS"/>
                <a:ea typeface="+mn-ea"/>
                <a:cs typeface="+mn-cs"/>
              </a:rPr>
              <a:t> 7875</a:t>
            </a:r>
          </a:p>
          <a:p>
            <a:pPr marL="0" marR="0" lvl="0" indent="0" algn="l" defTabSz="771525" rtl="0" eaLnBrk="1" fontAlgn="auto" latinLnBrk="0" hangingPunct="1">
              <a:lnSpc>
                <a:spcPct val="100000"/>
              </a:lnSpc>
              <a:spcBef>
                <a:spcPts val="0"/>
              </a:spcBef>
              <a:spcAft>
                <a:spcPts val="0"/>
              </a:spcAft>
              <a:buClrTx/>
              <a:buSzTx/>
              <a:buFont typeface="Trebuchet MS" panose="020B0603020202020204" pitchFamily="34" charset="0"/>
              <a:buNone/>
              <a:tabLst/>
              <a:defRPr/>
            </a:pPr>
            <a:endParaRPr kumimoji="0" lang="en-US" sz="844" b="0"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254751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8B6EF5-D5AE-3CA1-983A-63FCE6AE4CBD}"/>
              </a:ext>
            </a:extLst>
          </p:cNvPr>
          <p:cNvSpPr>
            <a:spLocks noGrp="1"/>
          </p:cNvSpPr>
          <p:nvPr>
            <p:ph type="title"/>
          </p:nvPr>
        </p:nvSpPr>
        <p:spPr/>
        <p:txBody>
          <a:bodyPr/>
          <a:lstStyle/>
          <a:p>
            <a:r>
              <a:rPr lang="es-ES" dirty="0"/>
              <a:t>Low </a:t>
            </a:r>
            <a:r>
              <a:rPr lang="es-ES" dirty="0" err="1"/>
              <a:t>dose</a:t>
            </a:r>
            <a:r>
              <a:rPr lang="es-ES" dirty="0"/>
              <a:t> </a:t>
            </a:r>
            <a:r>
              <a:rPr lang="es-ES" dirty="0" err="1"/>
              <a:t>Tocilizumab</a:t>
            </a:r>
            <a:r>
              <a:rPr lang="es-ES" dirty="0"/>
              <a:t> </a:t>
            </a:r>
            <a:r>
              <a:rPr lang="es-ES" dirty="0" err="1"/>
              <a:t>for</a:t>
            </a:r>
            <a:r>
              <a:rPr lang="es-ES" dirty="0"/>
              <a:t> </a:t>
            </a:r>
            <a:r>
              <a:rPr lang="es-ES" dirty="0" err="1"/>
              <a:t>mitigation</a:t>
            </a:r>
            <a:r>
              <a:rPr lang="es-ES" dirty="0"/>
              <a:t> </a:t>
            </a:r>
            <a:r>
              <a:rPr lang="es-ES" dirty="0" err="1"/>
              <a:t>of</a:t>
            </a:r>
            <a:r>
              <a:rPr lang="es-ES" dirty="0"/>
              <a:t> CRS </a:t>
            </a:r>
            <a:r>
              <a:rPr lang="es-ES" dirty="0" err="1"/>
              <a:t>with</a:t>
            </a:r>
            <a:r>
              <a:rPr lang="es-ES" dirty="0"/>
              <a:t> </a:t>
            </a:r>
            <a:r>
              <a:rPr lang="es-ES" dirty="0" err="1"/>
              <a:t>BsAbs</a:t>
            </a:r>
            <a:r>
              <a:rPr lang="es-ES" dirty="0"/>
              <a:t> in RRMM</a:t>
            </a:r>
          </a:p>
        </p:txBody>
      </p:sp>
      <p:pic>
        <p:nvPicPr>
          <p:cNvPr id="5" name="Marcador de contenido 4">
            <a:extLst>
              <a:ext uri="{FF2B5EF4-FFF2-40B4-BE49-F238E27FC236}">
                <a16:creationId xmlns:a16="http://schemas.microsoft.com/office/drawing/2014/main" id="{D9CFFD08-07C4-5690-9772-BB3AA04E6BC1}"/>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19846" y="979229"/>
            <a:ext cx="5357033" cy="1973029"/>
          </a:xfrm>
          <a:prstGeom prst="rect">
            <a:avLst/>
          </a:prstGeom>
        </p:spPr>
      </p:pic>
      <p:sp>
        <p:nvSpPr>
          <p:cNvPr id="6" name="Marcador de texto 5">
            <a:extLst>
              <a:ext uri="{FF2B5EF4-FFF2-40B4-BE49-F238E27FC236}">
                <a16:creationId xmlns:a16="http://schemas.microsoft.com/office/drawing/2014/main" id="{E758130E-6C97-9586-9B4A-7CEFF051B5C5}"/>
              </a:ext>
            </a:extLst>
          </p:cNvPr>
          <p:cNvSpPr>
            <a:spLocks noGrp="1"/>
          </p:cNvSpPr>
          <p:nvPr>
            <p:ph type="body" sz="quarter" idx="13"/>
          </p:nvPr>
        </p:nvSpPr>
        <p:spPr>
          <a:xfrm>
            <a:off x="3215680" y="6492240"/>
            <a:ext cx="9670852" cy="238962"/>
          </a:xfrm>
        </p:spPr>
        <p:txBody>
          <a:bodyPr/>
          <a:lstStyle/>
          <a:p>
            <a:r>
              <a:rPr lang="es-ES" dirty="0" err="1"/>
              <a:t>Hamadeh</a:t>
            </a:r>
            <a:r>
              <a:rPr lang="es-ES" dirty="0"/>
              <a:t> I et al. ASH 2025: poster </a:t>
            </a:r>
            <a:r>
              <a:rPr lang="es-ES" dirty="0" err="1"/>
              <a:t>presentation</a:t>
            </a:r>
            <a:r>
              <a:rPr lang="es-ES" dirty="0"/>
              <a:t>: </a:t>
            </a:r>
            <a:r>
              <a:rPr lang="es-ES" dirty="0" err="1"/>
              <a:t>abstract</a:t>
            </a:r>
            <a:r>
              <a:rPr lang="es-ES" dirty="0"/>
              <a:t> </a:t>
            </a:r>
            <a:r>
              <a:rPr lang="es-ES" dirty="0" err="1"/>
              <a:t>number</a:t>
            </a:r>
            <a:r>
              <a:rPr lang="es-ES" dirty="0"/>
              <a:t> 7258</a:t>
            </a:r>
          </a:p>
        </p:txBody>
      </p:sp>
      <p:pic>
        <p:nvPicPr>
          <p:cNvPr id="7" name="Imagen 6">
            <a:extLst>
              <a:ext uri="{FF2B5EF4-FFF2-40B4-BE49-F238E27FC236}">
                <a16:creationId xmlns:a16="http://schemas.microsoft.com/office/drawing/2014/main" id="{CCA16E61-EC99-52D3-0872-77CAA202AD96}"/>
              </a:ext>
            </a:extLst>
          </p:cNvPr>
          <p:cNvPicPr>
            <a:picLocks noChangeAspect="1"/>
          </p:cNvPicPr>
          <p:nvPr/>
        </p:nvPicPr>
        <p:blipFill>
          <a:blip r:embed="rId5"/>
          <a:srcRect b="1903"/>
          <a:stretch>
            <a:fillRect/>
          </a:stretch>
        </p:blipFill>
        <p:spPr>
          <a:xfrm>
            <a:off x="6456040" y="833410"/>
            <a:ext cx="5065196" cy="2326869"/>
          </a:xfrm>
          <a:prstGeom prst="rect">
            <a:avLst/>
          </a:prstGeom>
        </p:spPr>
      </p:pic>
      <p:pic>
        <p:nvPicPr>
          <p:cNvPr id="8" name="Imagen 7">
            <a:extLst>
              <a:ext uri="{FF2B5EF4-FFF2-40B4-BE49-F238E27FC236}">
                <a16:creationId xmlns:a16="http://schemas.microsoft.com/office/drawing/2014/main" id="{18D74B6D-B18F-9831-9633-26DC70960599}"/>
              </a:ext>
            </a:extLst>
          </p:cNvPr>
          <p:cNvPicPr>
            <a:picLocks noChangeAspect="1"/>
          </p:cNvPicPr>
          <p:nvPr/>
        </p:nvPicPr>
        <p:blipFill>
          <a:blip r:embed="rId6"/>
          <a:srcRect t="5792"/>
          <a:stretch>
            <a:fillRect/>
          </a:stretch>
        </p:blipFill>
        <p:spPr>
          <a:xfrm>
            <a:off x="7358014" y="3242919"/>
            <a:ext cx="3456919" cy="2504566"/>
          </a:xfrm>
          <a:prstGeom prst="rect">
            <a:avLst/>
          </a:prstGeom>
        </p:spPr>
      </p:pic>
      <p:pic>
        <p:nvPicPr>
          <p:cNvPr id="9" name="Imagen 8">
            <a:extLst>
              <a:ext uri="{FF2B5EF4-FFF2-40B4-BE49-F238E27FC236}">
                <a16:creationId xmlns:a16="http://schemas.microsoft.com/office/drawing/2014/main" id="{C1C1A190-02E2-77D8-CB31-B4B40A98CD2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919846" y="3160279"/>
            <a:ext cx="5638800" cy="2520062"/>
          </a:xfrm>
          <a:prstGeom prst="rect">
            <a:avLst/>
          </a:prstGeom>
        </p:spPr>
      </p:pic>
      <p:sp>
        <p:nvSpPr>
          <p:cNvPr id="11" name="CuadroTexto 10">
            <a:extLst>
              <a:ext uri="{FF2B5EF4-FFF2-40B4-BE49-F238E27FC236}">
                <a16:creationId xmlns:a16="http://schemas.microsoft.com/office/drawing/2014/main" id="{F30406A0-5793-1403-AEB2-C079459AD18F}"/>
              </a:ext>
            </a:extLst>
          </p:cNvPr>
          <p:cNvSpPr txBox="1"/>
          <p:nvPr/>
        </p:nvSpPr>
        <p:spPr>
          <a:xfrm>
            <a:off x="919846" y="5762980"/>
            <a:ext cx="10112052" cy="523220"/>
          </a:xfrm>
          <a:prstGeom prst="rect">
            <a:avLst/>
          </a:prstGeom>
          <a:solidFill>
            <a:srgbClr val="FFECCD"/>
          </a:solid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Prophylactic</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single Toci-lo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proved</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to</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be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an</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effective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strategy</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reducing</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CRS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incidence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and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severity</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during</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SUD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phase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of</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BsAbs</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treatment</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This</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low</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dose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instead</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of</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the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standard (8 mg/kg)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may</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be a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cost-effective</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 </a:t>
            </a:r>
            <a:r>
              <a:rPr kumimoji="0" lang="es-ES" sz="1400" b="1" i="0" u="none" strike="noStrike" kern="1200" cap="none" spc="0" normalizeH="0" baseline="0" noProof="0" dirty="0" err="1">
                <a:ln>
                  <a:noFill/>
                </a:ln>
                <a:solidFill>
                  <a:srgbClr val="595454"/>
                </a:solidFill>
                <a:effectLst/>
                <a:uLnTx/>
                <a:uFillTx/>
                <a:latin typeface="Trebuchet MS"/>
                <a:ea typeface="+mn-ea"/>
                <a:cs typeface="+mn-cs"/>
              </a:rPr>
              <a:t>strategy</a:t>
            </a:r>
            <a:r>
              <a:rPr kumimoji="0" lang="es-ES" sz="1400" b="1" i="0" u="none" strike="noStrike" kern="1200" cap="none" spc="0" normalizeH="0" baseline="0" noProof="0" dirty="0">
                <a:ln>
                  <a:noFill/>
                </a:ln>
                <a:solidFill>
                  <a:srgbClr val="595454"/>
                </a:solidFill>
                <a:effectLst/>
                <a:uLnTx/>
                <a:uFillTx/>
                <a:latin typeface="Trebuchet MS"/>
                <a:ea typeface="+mn-ea"/>
                <a:cs typeface="+mn-cs"/>
              </a:rPr>
              <a:t>.</a:t>
            </a:r>
          </a:p>
        </p:txBody>
      </p:sp>
    </p:spTree>
    <p:extLst>
      <p:ext uri="{BB962C8B-B14F-4D97-AF65-F5344CB8AC3E}">
        <p14:creationId xmlns:p14="http://schemas.microsoft.com/office/powerpoint/2010/main" val="376612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DC5C8-9CAE-05C0-6863-4F0D4EFBFB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3CD3AE-0A1C-29D0-CEA7-7DFD1C8563BF}"/>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34F2AB29-F41C-8C48-4EED-B82179EDA29E}"/>
              </a:ext>
            </a:extLst>
          </p:cNvPr>
          <p:cNvGraphicFramePr>
            <a:graphicFrameLocks noGrp="1"/>
          </p:cNvGraphicFramePr>
          <p:nvPr>
            <p:extLst>
              <p:ext uri="{D42A27DB-BD31-4B8C-83A1-F6EECF244321}">
                <p14:modId xmlns:p14="http://schemas.microsoft.com/office/powerpoint/2010/main" val="2184892862"/>
              </p:ext>
            </p:extLst>
          </p:nvPr>
        </p:nvGraphicFramePr>
        <p:xfrm>
          <a:off x="1523608" y="1484784"/>
          <a:ext cx="8996587" cy="3958368"/>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gridSpan="3">
                  <a:txBody>
                    <a:bodyPr/>
                    <a:lstStyle/>
                    <a:p>
                      <a:pPr marL="347663" indent="-347663" algn="l">
                        <a:tabLst/>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endParaRPr lang="en-US" sz="2000" b="1" dirty="0">
                        <a:solidFill>
                          <a:schemeClr val="bg1"/>
                        </a:solidFill>
                      </a:endParaRPr>
                    </a:p>
                  </a:txBody>
                  <a:tcPr anchor="ctr">
                    <a:lnL w="28575"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a:p>
                  </a:txBody>
                  <a:tcPr/>
                </a:tc>
                <a:extLst>
                  <a:ext uri="{0D108BD9-81ED-4DB2-BD59-A6C34878D82A}">
                    <a16:rowId xmlns:a16="http://schemas.microsoft.com/office/drawing/2014/main" val="2871537246"/>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Bhatnagar – 71-year-old 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32FF"/>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Rudolph – 56-year-old man</a:t>
                      </a:r>
                    </a:p>
                  </a:txBody>
                  <a:tcPr anchor="ctr">
                    <a:lnL>
                      <a:noFill/>
                    </a:lnL>
                    <a:lnT w="12700" cap="flat" cmpd="sng" algn="ctr">
                      <a:solidFill>
                        <a:schemeClr val="bg1"/>
                      </a:solidFill>
                      <a:prstDash val="solid"/>
                      <a:round/>
                      <a:headEnd type="none" w="med" len="med"/>
                      <a:tailEnd type="none" w="med" len="med"/>
                    </a:lnT>
                    <a:no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14C2DD13-26CF-A600-153B-B72723263E43}"/>
              </a:ext>
            </a:extLst>
          </p:cNvPr>
          <p:cNvSpPr/>
          <p:nvPr/>
        </p:nvSpPr>
        <p:spPr bwMode="auto">
          <a:xfrm>
            <a:off x="1703512" y="400506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2E9843B9-706D-2108-BC87-58FDC63CBFFD}"/>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51535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56D5-5867-5D43-CFCD-A75A02A48BD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56FDBD5-8295-5D26-EF5B-E0ADE4B72D7F}"/>
              </a:ext>
            </a:extLst>
          </p:cNvPr>
          <p:cNvSpPr/>
          <p:nvPr/>
        </p:nvSpPr>
        <p:spPr bwMode="auto">
          <a:xfrm>
            <a:off x="1028990" y="188640"/>
            <a:ext cx="10177559" cy="187220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0AF617B5-CC88-CAAA-A628-2678F4E8FF78}"/>
              </a:ext>
            </a:extLst>
          </p:cNvPr>
          <p:cNvSpPr>
            <a:spLocks noGrp="1"/>
          </p:cNvSpPr>
          <p:nvPr>
            <p:ph type="title"/>
          </p:nvPr>
        </p:nvSpPr>
        <p:spPr>
          <a:xfrm>
            <a:off x="1343472" y="615562"/>
            <a:ext cx="9217024"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71-year-old man with kappa light chain myeloma experiences CR on </a:t>
            </a:r>
            <a:r>
              <a:rPr lang="en-US" dirty="0" err="1">
                <a:solidFill>
                  <a:schemeClr val="bg1"/>
                </a:solidFill>
              </a:rPr>
              <a:t>cilta</a:t>
            </a:r>
            <a:r>
              <a:rPr lang="en-US" dirty="0">
                <a:solidFill>
                  <a:schemeClr val="bg1"/>
                </a:solidFill>
              </a:rPr>
              <a:t>-cel CAR T-cell therapy with hypogammaglobulinemia requiring IVIG, develops melanoma of the abdominal wall</a:t>
            </a:r>
            <a:endParaRPr lang="en-US" dirty="0">
              <a:solidFill>
                <a:schemeClr val="bg1"/>
              </a:solidFill>
              <a:latin typeface="+mj-lt"/>
            </a:endParaRPr>
          </a:p>
        </p:txBody>
      </p:sp>
      <p:sp>
        <p:nvSpPr>
          <p:cNvPr id="8" name="Title 1">
            <a:extLst>
              <a:ext uri="{FF2B5EF4-FFF2-40B4-BE49-F238E27FC236}">
                <a16:creationId xmlns:a16="http://schemas.microsoft.com/office/drawing/2014/main" id="{87A18E08-EA60-A2BC-346C-97A5A73EE885}"/>
              </a:ext>
            </a:extLst>
          </p:cNvPr>
          <p:cNvSpPr txBox="1">
            <a:spLocks/>
          </p:cNvSpPr>
          <p:nvPr/>
        </p:nvSpPr>
        <p:spPr bwMode="auto">
          <a:xfrm>
            <a:off x="0" y="5837935"/>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Tina Bhatnagar</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(Wheeling, West Virginia)</a:t>
            </a:r>
          </a:p>
        </p:txBody>
      </p:sp>
      <p:pic>
        <p:nvPicPr>
          <p:cNvPr id="3" name="Picture 2" descr="A person wearing a headset&#10;&#10;AI-generated content may be incorrect.">
            <a:extLst>
              <a:ext uri="{FF2B5EF4-FFF2-40B4-BE49-F238E27FC236}">
                <a16:creationId xmlns:a16="http://schemas.microsoft.com/office/drawing/2014/main" id="{5241E89D-3E92-7763-BAA1-CA18D28689AE}"/>
              </a:ext>
            </a:extLst>
          </p:cNvPr>
          <p:cNvPicPr>
            <a:picLocks noChangeAspect="1"/>
          </p:cNvPicPr>
          <p:nvPr/>
        </p:nvPicPr>
        <p:blipFill>
          <a:blip r:embed="rId3"/>
          <a:stretch>
            <a:fillRect/>
          </a:stretch>
        </p:blipFill>
        <p:spPr>
          <a:xfrm>
            <a:off x="3143819" y="2487770"/>
            <a:ext cx="5947902" cy="3345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4895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9324C-C304-C11A-A4BC-4253B7EE3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C8E83-1452-ACDF-0839-419E343409FB}"/>
              </a:ext>
            </a:extLst>
          </p:cNvPr>
          <p:cNvSpPr>
            <a:spLocks noGrp="1"/>
          </p:cNvSpPr>
          <p:nvPr>
            <p:ph type="title"/>
          </p:nvPr>
        </p:nvSpPr>
        <p:spPr>
          <a:xfrm>
            <a:off x="1523608" y="0"/>
            <a:ext cx="9468936" cy="1268760"/>
          </a:xfrm>
        </p:spPr>
        <p:txBody>
          <a:bodyPr>
            <a:normAutofit/>
          </a:bodyPr>
          <a:lstStyle/>
          <a:p>
            <a:r>
              <a:rPr lang="en-US" dirty="0">
                <a:solidFill>
                  <a:srgbClr val="0432FF"/>
                </a:solidFill>
              </a:rPr>
              <a:t>Agenda</a:t>
            </a:r>
            <a:endParaRPr lang="en-US" sz="2800" dirty="0">
              <a:solidFill>
                <a:srgbClr val="0432FF"/>
              </a:solidFill>
            </a:endParaRPr>
          </a:p>
        </p:txBody>
      </p:sp>
      <p:graphicFrame>
        <p:nvGraphicFramePr>
          <p:cNvPr id="5" name="Table 4">
            <a:extLst>
              <a:ext uri="{FF2B5EF4-FFF2-40B4-BE49-F238E27FC236}">
                <a16:creationId xmlns:a16="http://schemas.microsoft.com/office/drawing/2014/main" id="{B919101C-121E-3FA8-BCF4-F0C566F03D0D}"/>
              </a:ext>
            </a:extLst>
          </p:cNvPr>
          <p:cNvGraphicFramePr>
            <a:graphicFrameLocks noGrp="1"/>
          </p:cNvGraphicFramePr>
          <p:nvPr>
            <p:extLst>
              <p:ext uri="{D42A27DB-BD31-4B8C-83A1-F6EECF244321}">
                <p14:modId xmlns:p14="http://schemas.microsoft.com/office/powerpoint/2010/main" val="4028152409"/>
              </p:ext>
            </p:extLst>
          </p:nvPr>
        </p:nvGraphicFramePr>
        <p:xfrm>
          <a:off x="1523608" y="1484784"/>
          <a:ext cx="8996587" cy="3958368"/>
        </p:xfrm>
        <a:graphic>
          <a:graphicData uri="http://schemas.openxmlformats.org/drawingml/2006/table">
            <a:tbl>
              <a:tblPr firstRow="1" bandRow="1">
                <a:tableStyleId>{5C22544A-7EE6-4342-B048-85BDC9FD1C3A}</a:tableStyleId>
              </a:tblPr>
              <a:tblGrid>
                <a:gridCol w="1564705">
                  <a:extLst>
                    <a:ext uri="{9D8B030D-6E8A-4147-A177-3AD203B41FA5}">
                      <a16:colId xmlns:a16="http://schemas.microsoft.com/office/drawing/2014/main" val="2516048946"/>
                    </a:ext>
                  </a:extLst>
                </a:gridCol>
                <a:gridCol w="154361">
                  <a:extLst>
                    <a:ext uri="{9D8B030D-6E8A-4147-A177-3AD203B41FA5}">
                      <a16:colId xmlns:a16="http://schemas.microsoft.com/office/drawing/2014/main" val="1045114246"/>
                    </a:ext>
                  </a:extLst>
                </a:gridCol>
                <a:gridCol w="7277521">
                  <a:extLst>
                    <a:ext uri="{9D8B030D-6E8A-4147-A177-3AD203B41FA5}">
                      <a16:colId xmlns:a16="http://schemas.microsoft.com/office/drawing/2014/main" val="2218276180"/>
                    </a:ext>
                  </a:extLst>
                </a:gridCol>
              </a:tblGrid>
              <a:tr h="426048">
                <a:tc gridSpan="2">
                  <a:txBody>
                    <a:bodyPr/>
                    <a:lstStyle/>
                    <a:p>
                      <a:pPr algn="ctr"/>
                      <a:r>
                        <a:rPr lang="en-US" sz="2000" b="1" dirty="0">
                          <a:solidFill>
                            <a:schemeClr val="bg1"/>
                          </a:solidFill>
                        </a:rPr>
                        <a:t>Introduction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Yannucci – 60-year-old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Best of ASH Multiple Myeloma</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51280125"/>
                  </a:ext>
                </a:extLst>
              </a:tr>
              <a:tr h="426048">
                <a:tc gridSpan="2">
                  <a:txBody>
                    <a:bodyPr/>
                    <a:lstStyle/>
                    <a:p>
                      <a:pPr algn="ctr"/>
                      <a:r>
                        <a:rPr lang="en-US" sz="2000" b="1" dirty="0">
                          <a:solidFill>
                            <a:schemeClr val="bg1"/>
                          </a:solidFill>
                        </a:rPr>
                        <a:t>Case 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r>
                        <a:rPr lang="en-US" sz="2000" b="1" dirty="0">
                          <a:solidFill>
                            <a:schemeClr val="tx1"/>
                          </a:solidFill>
                        </a:rPr>
                        <a:t>Dr Morganstein – 62-year-old man</a:t>
                      </a:r>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a:txBody>
                    <a:bodyPr/>
                    <a:lstStyle/>
                    <a:p>
                      <a:r>
                        <a:rPr lang="en-US" sz="2000" b="1" dirty="0">
                          <a:solidFill>
                            <a:schemeClr val="tx1"/>
                          </a:solidFill>
                        </a:rPr>
                        <a:t>Dr Lorber – 59-year-old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3163203243"/>
                  </a:ext>
                </a:extLst>
              </a:tr>
              <a:tr h="426048">
                <a:tc gridSpan="3">
                  <a:txBody>
                    <a:bodyPr/>
                    <a:lstStyle/>
                    <a:p>
                      <a:pPr marL="349250" marR="0" lvl="0" indent="-349250" algn="l" defTabSz="914115"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libri" panose="020F0502020204030204" pitchFamily="34" charset="0"/>
                          <a:cs typeface="Calibri" panose="020F0502020204030204" pitchFamily="34" charset="0"/>
                        </a:rPr>
                        <a:t>      Faculty Presentation: Antibody-Drug Conjugates and Other Emerging Novel Therapies for  Relapsed/Refractory (R/R) Multiple Myeloma (MM) — Dr </a:t>
                      </a:r>
                      <a:r>
                        <a:rPr lang="en-US" sz="2000" b="1" dirty="0" err="1">
                          <a:solidFill>
                            <a:srgbClr val="002060"/>
                          </a:solidFill>
                          <a:latin typeface="Calibri" panose="020F0502020204030204" pitchFamily="34" charset="0"/>
                          <a:cs typeface="Calibri" panose="020F0502020204030204" pitchFamily="34" charset="0"/>
                        </a:rPr>
                        <a:t>Lonial</a:t>
                      </a:r>
                      <a:r>
                        <a:rPr lang="en-US" sz="2000" b="1" dirty="0">
                          <a:solidFill>
                            <a:srgbClr val="002060"/>
                          </a:solidFill>
                          <a:latin typeface="Calibri" panose="020F0502020204030204" pitchFamily="34" charset="0"/>
                          <a:cs typeface="Calibri" panose="020F0502020204030204" pitchFamily="34" charset="0"/>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pPr algn="l"/>
                      <a:endParaRPr lang="en-US" sz="2000" b="1" dirty="0">
                        <a:solidFill>
                          <a:srgbClr val="00206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30882070"/>
                  </a:ext>
                </a:extLst>
              </a:tr>
              <a:tr h="426048">
                <a:tc>
                  <a:txBody>
                    <a:bodyPr/>
                    <a:lstStyle/>
                    <a:p>
                      <a:pPr algn="ctr"/>
                      <a:r>
                        <a:rPr lang="en-US" sz="2000" b="1" dirty="0">
                          <a:solidFill>
                            <a:schemeClr val="bg1"/>
                          </a:solidFill>
                        </a:rPr>
                        <a:t>Case 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Morganstein</a:t>
                      </a:r>
                      <a:r>
                        <a:rPr lang="en-US" sz="2000" b="1" dirty="0">
                          <a:solidFill>
                            <a:schemeClr val="tx1"/>
                          </a:solidFill>
                        </a:rPr>
                        <a:t> – 84-year-old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extLst>
                  <a:ext uri="{0D108BD9-81ED-4DB2-BD59-A6C34878D82A}">
                    <a16:rowId xmlns:a16="http://schemas.microsoft.com/office/drawing/2014/main" val="1592384651"/>
                  </a:ext>
                </a:extLst>
              </a:tr>
              <a:tr h="426048">
                <a:tc>
                  <a:txBody>
                    <a:bodyPr/>
                    <a:lstStyle/>
                    <a:p>
                      <a:pPr algn="ctr"/>
                      <a:r>
                        <a:rPr lang="en-US" sz="2000" b="1" dirty="0">
                          <a:solidFill>
                            <a:schemeClr val="bg1"/>
                          </a:solidFill>
                        </a:rPr>
                        <a:t>Case 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a:t>
                      </a:r>
                      <a:r>
                        <a:rPr lang="en-US" sz="2000" b="1" dirty="0" err="1">
                          <a:solidFill>
                            <a:schemeClr val="tx1"/>
                          </a:solidFill>
                        </a:rPr>
                        <a:t>Favaro</a:t>
                      </a:r>
                      <a:r>
                        <a:rPr lang="en-US" sz="2000" b="1" dirty="0">
                          <a:solidFill>
                            <a:schemeClr val="tx1"/>
                          </a:solidFill>
                        </a:rPr>
                        <a:t> – 64-year-old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1102332050"/>
                  </a:ext>
                </a:extLst>
              </a:tr>
              <a:tr h="426048">
                <a:tc gridSpan="3">
                  <a:txBody>
                    <a:bodyPr/>
                    <a:lstStyle/>
                    <a:p>
                      <a:pPr marL="347663" indent="-347663" algn="l">
                        <a:tabLst/>
                      </a:pPr>
                      <a:r>
                        <a:rPr lang="en-US" sz="2000" b="1" dirty="0">
                          <a:solidFill>
                            <a:srgbClr val="002060"/>
                          </a:solidFill>
                          <a:latin typeface="Calibri" panose="020F0502020204030204" pitchFamily="34" charset="0"/>
                          <a:cs typeface="Calibri" panose="020F0502020204030204" pitchFamily="34" charset="0"/>
                        </a:rPr>
                        <a:t>      Faculty Presentation: Integrating CAR T-Cell Therapy and Bispecific Antibodies into the Management of R/R MM — Dr Mateos</a:t>
                      </a:r>
                      <a:endParaRPr lang="en-US" sz="2000" b="1" dirty="0">
                        <a:solidFill>
                          <a:schemeClr val="bg1"/>
                        </a:solidFill>
                      </a:endParaRPr>
                    </a:p>
                  </a:txBody>
                  <a:tcPr anchor="ctr">
                    <a:lnL w="28575"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a:p>
                  </a:txBody>
                  <a:tcPr/>
                </a:tc>
                <a:extLst>
                  <a:ext uri="{0D108BD9-81ED-4DB2-BD59-A6C34878D82A}">
                    <a16:rowId xmlns:a16="http://schemas.microsoft.com/office/drawing/2014/main" val="2871537246"/>
                  </a:ext>
                </a:extLst>
              </a:tr>
              <a:tr h="426048">
                <a:tc>
                  <a:txBody>
                    <a:bodyPr/>
                    <a:lstStyle/>
                    <a:p>
                      <a:pPr algn="ctr"/>
                      <a:r>
                        <a:rPr lang="en-US" sz="2000" b="1" dirty="0">
                          <a:solidFill>
                            <a:schemeClr val="bg1"/>
                          </a:solidFill>
                        </a:rPr>
                        <a:t>Case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r>
                        <a:rPr lang="en-US" sz="2000" b="1" dirty="0">
                          <a:solidFill>
                            <a:schemeClr val="tx1"/>
                          </a:solidFill>
                        </a:rPr>
                        <a:t>Dr Bhatnagar – 71-year-old man</a:t>
                      </a:r>
                      <a:endParaRPr lang="en-US" sz="20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EEBF3"/>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372684749"/>
                  </a:ext>
                </a:extLst>
              </a:tr>
              <a:tr h="426048">
                <a:tc>
                  <a:txBody>
                    <a:bodyPr/>
                    <a:lstStyle/>
                    <a:p>
                      <a:pPr algn="ctr"/>
                      <a:r>
                        <a:rPr lang="en-US" sz="2000" b="1" dirty="0">
                          <a:solidFill>
                            <a:schemeClr val="bg1"/>
                          </a:solidFill>
                        </a:rPr>
                        <a:t>Case 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432FF"/>
                    </a:solidFill>
                  </a:tcPr>
                </a:tc>
                <a:tc gridSpan="2">
                  <a:txBody>
                    <a:bodyPr/>
                    <a:lstStyle/>
                    <a:p>
                      <a:r>
                        <a:rPr lang="en-US" sz="2000" b="1" dirty="0">
                          <a:solidFill>
                            <a:schemeClr val="bg1"/>
                          </a:solidFill>
                        </a:rPr>
                        <a:t>Dr Rudolph – 56-year-old man</a:t>
                      </a:r>
                    </a:p>
                  </a:txBody>
                  <a:tcPr anchor="ctr">
                    <a:lnL>
                      <a:noFill/>
                    </a:lnL>
                    <a:lnT w="12700" cap="flat" cmpd="sng" algn="ctr">
                      <a:solidFill>
                        <a:schemeClr val="bg1"/>
                      </a:solidFill>
                      <a:prstDash val="solid"/>
                      <a:round/>
                      <a:headEnd type="none" w="med" len="med"/>
                      <a:tailEnd type="none" w="med" len="med"/>
                    </a:lnT>
                    <a:solidFill>
                      <a:srgbClr val="0432FF"/>
                    </a:solidFill>
                  </a:tcPr>
                </a:tc>
                <a:tc hMerge="1">
                  <a:txBody>
                    <a:bodyPr/>
                    <a:lstStyle/>
                    <a:p>
                      <a:endParaRPr lang="en-US" sz="2000" b="1" dirty="0">
                        <a:solidFill>
                          <a:schemeClr val="bg1"/>
                        </a:solidFill>
                      </a:endParaRPr>
                    </a:p>
                  </a:txBody>
                  <a:tcPr/>
                </a:tc>
                <a:extLst>
                  <a:ext uri="{0D108BD9-81ED-4DB2-BD59-A6C34878D82A}">
                    <a16:rowId xmlns:a16="http://schemas.microsoft.com/office/drawing/2014/main" val="3066055999"/>
                  </a:ext>
                </a:extLst>
              </a:tr>
            </a:tbl>
          </a:graphicData>
        </a:graphic>
      </p:graphicFrame>
      <p:sp>
        <p:nvSpPr>
          <p:cNvPr id="3" name="Rectangle 2">
            <a:extLst>
              <a:ext uri="{FF2B5EF4-FFF2-40B4-BE49-F238E27FC236}">
                <a16:creationId xmlns:a16="http://schemas.microsoft.com/office/drawing/2014/main" id="{06175AED-2CDE-CD7E-9252-C791D8A632DC}"/>
              </a:ext>
            </a:extLst>
          </p:cNvPr>
          <p:cNvSpPr/>
          <p:nvPr/>
        </p:nvSpPr>
        <p:spPr bwMode="auto">
          <a:xfrm>
            <a:off x="1703512" y="4005064"/>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D2534158-878B-015B-F147-7016C86508EC}"/>
              </a:ext>
            </a:extLst>
          </p:cNvPr>
          <p:cNvSpPr/>
          <p:nvPr/>
        </p:nvSpPr>
        <p:spPr bwMode="auto">
          <a:xfrm>
            <a:off x="1703512" y="2492896"/>
            <a:ext cx="144016" cy="144016"/>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136721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F0073-1C65-9BA5-E9C8-C986E4624B4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5F33729-B2D6-3603-7D25-0317FB865C4C}"/>
              </a:ext>
            </a:extLst>
          </p:cNvPr>
          <p:cNvSpPr/>
          <p:nvPr/>
        </p:nvSpPr>
        <p:spPr bwMode="auto">
          <a:xfrm>
            <a:off x="1007220" y="404665"/>
            <a:ext cx="10177559" cy="146732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EC3FDF9-08CA-B44A-9473-48A77E26B5E2}"/>
              </a:ext>
            </a:extLst>
          </p:cNvPr>
          <p:cNvSpPr>
            <a:spLocks noGrp="1"/>
          </p:cNvSpPr>
          <p:nvPr>
            <p:ph type="title"/>
          </p:nvPr>
        </p:nvSpPr>
        <p:spPr>
          <a:xfrm>
            <a:off x="1122024" y="622246"/>
            <a:ext cx="9726504" cy="1095726"/>
          </a:xfrm>
        </p:spPr>
        <p:txBody>
          <a:bodyPr lIns="91440" tIns="91440" rIns="91440" bIns="182880"/>
          <a:lstStyle/>
          <a:p>
            <a:pPr algn="l"/>
            <a:r>
              <a:rPr lang="en-US" dirty="0">
                <a:solidFill>
                  <a:schemeClr val="bg1"/>
                </a:solidFill>
              </a:rPr>
              <a:t>Case Presentation: 56-year-old man with heavily relapsed MM who received multiple prior lines of therapy, including CAR T-cell therapy, is now on </a:t>
            </a:r>
            <a:r>
              <a:rPr lang="en-US" dirty="0" err="1">
                <a:solidFill>
                  <a:schemeClr val="bg1"/>
                </a:solidFill>
              </a:rPr>
              <a:t>talquetamab</a:t>
            </a:r>
            <a:r>
              <a:rPr lang="en-US" dirty="0">
                <a:solidFill>
                  <a:schemeClr val="bg1"/>
                </a:solidFill>
              </a:rPr>
              <a:t> </a:t>
            </a:r>
          </a:p>
        </p:txBody>
      </p:sp>
      <p:sp>
        <p:nvSpPr>
          <p:cNvPr id="8" name="Title 1">
            <a:extLst>
              <a:ext uri="{FF2B5EF4-FFF2-40B4-BE49-F238E27FC236}">
                <a16:creationId xmlns:a16="http://schemas.microsoft.com/office/drawing/2014/main" id="{BF3409B8-46DC-2856-558A-0E8247565740}"/>
              </a:ext>
            </a:extLst>
          </p:cNvPr>
          <p:cNvSpPr txBox="1">
            <a:spLocks/>
          </p:cNvSpPr>
          <p:nvPr/>
        </p:nvSpPr>
        <p:spPr bwMode="auto">
          <a:xfrm>
            <a:off x="0" y="6005428"/>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 (Athens, Georgia)</a:t>
            </a:r>
          </a:p>
        </p:txBody>
      </p:sp>
      <p:pic>
        <p:nvPicPr>
          <p:cNvPr id="4" name="Picture 3" descr="A person wearing a pink shirt and headphones&#10;&#10;AI-generated content may be incorrect.">
            <a:extLst>
              <a:ext uri="{FF2B5EF4-FFF2-40B4-BE49-F238E27FC236}">
                <a16:creationId xmlns:a16="http://schemas.microsoft.com/office/drawing/2014/main" id="{58291AB7-4709-6E02-BCA6-2712BE365CCC}"/>
              </a:ext>
            </a:extLst>
          </p:cNvPr>
          <p:cNvPicPr>
            <a:picLocks noChangeAspect="1"/>
          </p:cNvPicPr>
          <p:nvPr/>
        </p:nvPicPr>
        <p:blipFill>
          <a:blip r:embed="rId3"/>
          <a:stretch>
            <a:fillRect/>
          </a:stretch>
        </p:blipFill>
        <p:spPr>
          <a:xfrm>
            <a:off x="2865120" y="2321008"/>
            <a:ext cx="6458112" cy="363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1726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7E04A-ECFD-D6C8-3FE7-5E6E0C40CD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79281E-3FEB-70DA-28C7-8B4574B63874}"/>
              </a:ext>
            </a:extLst>
          </p:cNvPr>
          <p:cNvSpPr txBox="1"/>
          <p:nvPr/>
        </p:nvSpPr>
        <p:spPr>
          <a:xfrm>
            <a:off x="0" y="143298"/>
            <a:ext cx="121498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a:ea typeface="MS PGothic" charset="0"/>
                <a:cs typeface="+mn-cs"/>
              </a:rPr>
              <a:t>Contributing General Medical Oncologists</a:t>
            </a:r>
          </a:p>
        </p:txBody>
      </p:sp>
      <p:sp>
        <p:nvSpPr>
          <p:cNvPr id="21" name="TextBox 20">
            <a:extLst>
              <a:ext uri="{FF2B5EF4-FFF2-40B4-BE49-F238E27FC236}">
                <a16:creationId xmlns:a16="http://schemas.microsoft.com/office/drawing/2014/main" id="{C29E9AB9-5AD8-24A3-639E-885F3C4F908C}"/>
              </a:ext>
            </a:extLst>
          </p:cNvPr>
          <p:cNvSpPr txBox="1"/>
          <p:nvPr/>
        </p:nvSpPr>
        <p:spPr>
          <a:xfrm>
            <a:off x="2808109" y="3931062"/>
            <a:ext cx="30159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Justin Favaro,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Oncology Specialists of Charlotte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Charlotte, North Carolina</a:t>
            </a:r>
          </a:p>
        </p:txBody>
      </p:sp>
      <p:pic>
        <p:nvPicPr>
          <p:cNvPr id="22" name="Picture 21" descr="A person wearing a headset and a red tie&#10;&#10;AI-generated content may be incorrect.">
            <a:extLst>
              <a:ext uri="{FF2B5EF4-FFF2-40B4-BE49-F238E27FC236}">
                <a16:creationId xmlns:a16="http://schemas.microsoft.com/office/drawing/2014/main" id="{48407D87-D6E8-337B-1E0C-C130DD17CCFD}"/>
              </a:ext>
            </a:extLst>
          </p:cNvPr>
          <p:cNvPicPr>
            <a:picLocks noChangeAspect="1"/>
          </p:cNvPicPr>
          <p:nvPr/>
        </p:nvPicPr>
        <p:blipFill>
          <a:blip r:embed="rId3"/>
          <a:stretch>
            <a:fillRect/>
          </a:stretch>
        </p:blipFill>
        <p:spPr>
          <a:xfrm>
            <a:off x="412381" y="3931062"/>
            <a:ext cx="2377440" cy="1337310"/>
          </a:xfrm>
          <a:prstGeom prst="rect">
            <a:avLst/>
          </a:prstGeom>
          <a:effectLst>
            <a:outerShdw blurRad="50800" dist="38100" dir="2700000" algn="tl" rotWithShape="0">
              <a:prstClr val="black">
                <a:alpha val="40000"/>
              </a:prstClr>
            </a:outerShdw>
          </a:effectLst>
        </p:spPr>
      </p:pic>
      <p:pic>
        <p:nvPicPr>
          <p:cNvPr id="4" name="Picture 3" descr="A person wearing headphones&#10;&#10;Description automatically generated with medium confidence">
            <a:extLst>
              <a:ext uri="{FF2B5EF4-FFF2-40B4-BE49-F238E27FC236}">
                <a16:creationId xmlns:a16="http://schemas.microsoft.com/office/drawing/2014/main" id="{E295C159-62C7-0575-2FE0-4D61366A6DFD}"/>
              </a:ext>
            </a:extLst>
          </p:cNvPr>
          <p:cNvPicPr>
            <a:picLocks noChangeAspect="1"/>
          </p:cNvPicPr>
          <p:nvPr/>
        </p:nvPicPr>
        <p:blipFill>
          <a:blip r:embed="rId4"/>
          <a:stretch>
            <a:fillRect/>
          </a:stretch>
        </p:blipFill>
        <p:spPr>
          <a:xfrm>
            <a:off x="372140" y="903585"/>
            <a:ext cx="2377440" cy="1337311"/>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B91752D-3685-A728-AEF4-A4743001BAEA}"/>
              </a:ext>
            </a:extLst>
          </p:cNvPr>
          <p:cNvSpPr txBox="1"/>
          <p:nvPr/>
        </p:nvSpPr>
        <p:spPr>
          <a:xfrm>
            <a:off x="2789821" y="892770"/>
            <a:ext cx="214052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Warren S Brenner,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Lynn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Boca Raton, Florida</a:t>
            </a:r>
          </a:p>
        </p:txBody>
      </p:sp>
      <p:sp>
        <p:nvSpPr>
          <p:cNvPr id="9" name="TextBox 8">
            <a:extLst>
              <a:ext uri="{FF2B5EF4-FFF2-40B4-BE49-F238E27FC236}">
                <a16:creationId xmlns:a16="http://schemas.microsoft.com/office/drawing/2014/main" id="{6067F3C3-5B8C-A65C-BE25-5ED0CD179AFD}"/>
              </a:ext>
            </a:extLst>
          </p:cNvPr>
          <p:cNvSpPr txBox="1"/>
          <p:nvPr/>
        </p:nvSpPr>
        <p:spPr>
          <a:xfrm>
            <a:off x="2808109" y="2389083"/>
            <a:ext cx="27216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Bhavana (Tina) Bhatnagar, DO </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WVU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Wheeling, West Virginia</a:t>
            </a:r>
          </a:p>
        </p:txBody>
      </p:sp>
      <p:pic>
        <p:nvPicPr>
          <p:cNvPr id="13" name="Picture 12" descr="A person wearing a headset&#10;&#10;AI-generated content may be incorrect.">
            <a:extLst>
              <a:ext uri="{FF2B5EF4-FFF2-40B4-BE49-F238E27FC236}">
                <a16:creationId xmlns:a16="http://schemas.microsoft.com/office/drawing/2014/main" id="{52972000-12BE-33BF-C97D-228A6D80F637}"/>
              </a:ext>
            </a:extLst>
          </p:cNvPr>
          <p:cNvPicPr>
            <a:picLocks noChangeAspect="1"/>
          </p:cNvPicPr>
          <p:nvPr/>
        </p:nvPicPr>
        <p:blipFill>
          <a:blip r:embed="rId5"/>
          <a:stretch>
            <a:fillRect/>
          </a:stretch>
        </p:blipFill>
        <p:spPr>
          <a:xfrm>
            <a:off x="372139" y="2417324"/>
            <a:ext cx="2377440" cy="133731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F1E2879A-92C8-C485-C6BA-32154D6F72D6}"/>
              </a:ext>
            </a:extLst>
          </p:cNvPr>
          <p:cNvSpPr txBox="1"/>
          <p:nvPr/>
        </p:nvSpPr>
        <p:spPr>
          <a:xfrm>
            <a:off x="2826398" y="5399817"/>
            <a:ext cx="29992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Eric H Lee, MD, PhD</a:t>
            </a:r>
            <a:endParaRPr kumimoji="0" lang="en-US" sz="16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Los Angeles Cancer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Fountain Valley, California</a:t>
            </a:r>
          </a:p>
        </p:txBody>
      </p:sp>
      <p:pic>
        <p:nvPicPr>
          <p:cNvPr id="16" name="Picture 15" descr="A person wearing glasses and a blue shirt&#10;&#10;AI-generated content may be incorrect.">
            <a:extLst>
              <a:ext uri="{FF2B5EF4-FFF2-40B4-BE49-F238E27FC236}">
                <a16:creationId xmlns:a16="http://schemas.microsoft.com/office/drawing/2014/main" id="{A129DD7F-7A79-7E35-4D60-7CA5B1541C57}"/>
              </a:ext>
            </a:extLst>
          </p:cNvPr>
          <p:cNvPicPr>
            <a:picLocks noChangeAspect="1"/>
          </p:cNvPicPr>
          <p:nvPr/>
        </p:nvPicPr>
        <p:blipFill>
          <a:blip r:embed="rId6"/>
          <a:stretch>
            <a:fillRect/>
          </a:stretch>
        </p:blipFill>
        <p:spPr>
          <a:xfrm>
            <a:off x="371234" y="5399817"/>
            <a:ext cx="2436876" cy="1370743"/>
          </a:xfrm>
          <a:prstGeom prst="rect">
            <a:avLst/>
          </a:prstGeom>
          <a:effectLst>
            <a:outerShdw blurRad="50800" dist="38100" dir="2700000" algn="tl" rotWithShape="0">
              <a:prstClr val="black">
                <a:alpha val="40000"/>
              </a:prstClr>
            </a:outerShdw>
          </a:effectLst>
        </p:spPr>
      </p:pic>
      <p:pic>
        <p:nvPicPr>
          <p:cNvPr id="19" name="Picture 18" descr="A person wearing headphones&#10;&#10;AI-generated content may be incorrect.">
            <a:extLst>
              <a:ext uri="{FF2B5EF4-FFF2-40B4-BE49-F238E27FC236}">
                <a16:creationId xmlns:a16="http://schemas.microsoft.com/office/drawing/2014/main" id="{B755DCC2-A715-D2E3-7A01-4EF970D887DD}"/>
              </a:ext>
            </a:extLst>
          </p:cNvPr>
          <p:cNvPicPr>
            <a:picLocks noChangeAspect="1"/>
          </p:cNvPicPr>
          <p:nvPr/>
        </p:nvPicPr>
        <p:blipFill>
          <a:blip r:embed="rId7"/>
          <a:stretch>
            <a:fillRect/>
          </a:stretch>
        </p:blipFill>
        <p:spPr>
          <a:xfrm>
            <a:off x="5961516" y="887337"/>
            <a:ext cx="2406329" cy="1353560"/>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F6AF02AB-F111-9B8C-1CD2-7DD5A1E75831}"/>
              </a:ext>
            </a:extLst>
          </p:cNvPr>
          <p:cNvSpPr txBox="1"/>
          <p:nvPr/>
        </p:nvSpPr>
        <p:spPr>
          <a:xfrm>
            <a:off x="8367845" y="866843"/>
            <a:ext cx="28768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Jeremy Lorber,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Cedars-Sinai Medical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Beverly Hills, California</a:t>
            </a:r>
          </a:p>
        </p:txBody>
      </p:sp>
      <p:pic>
        <p:nvPicPr>
          <p:cNvPr id="23" name="Picture 22" descr="A person wearing headphones&#10;&#10;AI-generated content may be incorrect.">
            <a:extLst>
              <a:ext uri="{FF2B5EF4-FFF2-40B4-BE49-F238E27FC236}">
                <a16:creationId xmlns:a16="http://schemas.microsoft.com/office/drawing/2014/main" id="{754D0044-E977-A39C-F9E6-BBF63FFAFDA3}"/>
              </a:ext>
            </a:extLst>
          </p:cNvPr>
          <p:cNvPicPr>
            <a:picLocks noChangeAspect="1"/>
          </p:cNvPicPr>
          <p:nvPr/>
        </p:nvPicPr>
        <p:blipFill>
          <a:blip r:embed="rId8"/>
          <a:stretch>
            <a:fillRect/>
          </a:stretch>
        </p:blipFill>
        <p:spPr>
          <a:xfrm>
            <a:off x="5961517" y="2389083"/>
            <a:ext cx="2427646" cy="1365551"/>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8C7BC970-070E-342A-4185-54E8447B7301}"/>
              </a:ext>
            </a:extLst>
          </p:cNvPr>
          <p:cNvSpPr txBox="1"/>
          <p:nvPr/>
        </p:nvSpPr>
        <p:spPr>
          <a:xfrm>
            <a:off x="8414732" y="2389083"/>
            <a:ext cx="30014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Neil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Morganstein</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Atlantic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Summit, New Jersey</a:t>
            </a:r>
          </a:p>
        </p:txBody>
      </p:sp>
      <p:pic>
        <p:nvPicPr>
          <p:cNvPr id="25" name="Picture 24" descr="A person wearing a pink shirt and headphones&#10;&#10;AI-generated content may be incorrect.">
            <a:extLst>
              <a:ext uri="{FF2B5EF4-FFF2-40B4-BE49-F238E27FC236}">
                <a16:creationId xmlns:a16="http://schemas.microsoft.com/office/drawing/2014/main" id="{6EBFA228-8FDA-5B92-499D-75219FF1DFCE}"/>
              </a:ext>
            </a:extLst>
          </p:cNvPr>
          <p:cNvPicPr>
            <a:picLocks noChangeAspect="1"/>
          </p:cNvPicPr>
          <p:nvPr/>
        </p:nvPicPr>
        <p:blipFill>
          <a:blip r:embed="rId9"/>
          <a:stretch>
            <a:fillRect/>
          </a:stretch>
        </p:blipFill>
        <p:spPr>
          <a:xfrm>
            <a:off x="5961517" y="3928080"/>
            <a:ext cx="2427646" cy="1365551"/>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C528C3AB-94F5-1CAF-D432-EE231D5713DA}"/>
              </a:ext>
            </a:extLst>
          </p:cNvPr>
          <p:cNvSpPr txBox="1"/>
          <p:nvPr/>
        </p:nvSpPr>
        <p:spPr>
          <a:xfrm>
            <a:off x="8414732" y="3847249"/>
            <a:ext cx="28773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Priya Rudolph,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Georgia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Athens, Georgia</a:t>
            </a:r>
          </a:p>
        </p:txBody>
      </p:sp>
    </p:spTree>
    <p:extLst>
      <p:ext uri="{BB962C8B-B14F-4D97-AF65-F5344CB8AC3E}">
        <p14:creationId xmlns:p14="http://schemas.microsoft.com/office/powerpoint/2010/main" val="3721030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903456" y="305043"/>
            <a:ext cx="10417372" cy="210361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055440" y="842943"/>
            <a:ext cx="10265388" cy="1095726"/>
          </a:xfrm>
        </p:spPr>
        <p:txBody>
          <a:bodyPr lIns="91440" tIns="91440" rIns="91440" bIns="182880"/>
          <a:lstStyle/>
          <a:p>
            <a:pPr algn="l"/>
            <a:r>
              <a:rPr lang="en-US" dirty="0">
                <a:solidFill>
                  <a:schemeClr val="bg1"/>
                </a:solidFill>
              </a:rPr>
              <a:t>Case Presentation: 71-year-old man with light chain MM receives daratumumab/</a:t>
            </a:r>
            <a:r>
              <a:rPr lang="en-US" dirty="0" err="1">
                <a:solidFill>
                  <a:schemeClr val="bg1"/>
                </a:solidFill>
              </a:rPr>
              <a:t>RVd</a:t>
            </a:r>
            <a:r>
              <a:rPr lang="en-US" dirty="0">
                <a:solidFill>
                  <a:schemeClr val="bg1"/>
                </a:solidFill>
              </a:rPr>
              <a:t> with VGPR, subsequently completes ASCT ➔ maintenance </a:t>
            </a:r>
            <a:r>
              <a:rPr lang="en-US" dirty="0" err="1">
                <a:solidFill>
                  <a:schemeClr val="bg1"/>
                </a:solidFill>
              </a:rPr>
              <a:t>ixazomib</a:t>
            </a:r>
            <a:r>
              <a:rPr lang="en-US" dirty="0">
                <a:solidFill>
                  <a:schemeClr val="bg1"/>
                </a:solidFill>
              </a:rPr>
              <a:t> and 2 years later is diagnosed with locally advanced prostate cancer treated with radiation therapy and ADT. Now with myeloma progression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37540" y="5923142"/>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Eric Lee (Fountain Valley, California)</a:t>
            </a:r>
          </a:p>
        </p:txBody>
      </p:sp>
      <p:pic>
        <p:nvPicPr>
          <p:cNvPr id="4" name="Picture 3" descr="A person wearing glasses and a blue shirt&#10;&#10;AI-generated content may be incorrect.">
            <a:extLst>
              <a:ext uri="{FF2B5EF4-FFF2-40B4-BE49-F238E27FC236}">
                <a16:creationId xmlns:a16="http://schemas.microsoft.com/office/drawing/2014/main" id="{89061D4E-9606-8A12-4E5F-087B6BFAB604}"/>
              </a:ext>
            </a:extLst>
          </p:cNvPr>
          <p:cNvPicPr>
            <a:picLocks noChangeAspect="1"/>
          </p:cNvPicPr>
          <p:nvPr/>
        </p:nvPicPr>
        <p:blipFill>
          <a:blip r:embed="rId3"/>
          <a:stretch>
            <a:fillRect/>
          </a:stretch>
        </p:blipFill>
        <p:spPr>
          <a:xfrm>
            <a:off x="3085340" y="2523683"/>
            <a:ext cx="6021320" cy="33869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982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40D33-CB80-AC0B-8F4B-7DDBF77BD4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2E90E5-05E9-6267-FA6D-10D6EFD7FB61}"/>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F9C41238-34E3-8300-A208-DE848A6D662A}"/>
              </a:ext>
            </a:extLst>
          </p:cNvPr>
          <p:cNvSpPr txBox="1"/>
          <p:nvPr/>
        </p:nvSpPr>
        <p:spPr>
          <a:xfrm>
            <a:off x="623392" y="836712"/>
            <a:ext cx="10585176" cy="5581015"/>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Sagar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Lonial</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a:t>
            </a:r>
          </a:p>
          <a:p>
            <a:pPr marL="285750" lvl="0" indent="-285750">
              <a:spcBef>
                <a:spcPts val="600"/>
              </a:spcBef>
              <a:spcAft>
                <a:spcPts val="4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Hungria V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responders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DREAMM-7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belantamab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mafodotin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plus bortezomib and dexamethasone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vs daratumumab plus bortezomib and dexamethasone in relapsed/refractory multiple myeloma. ASH 2025;Abstract 7236. </a:t>
            </a:r>
          </a:p>
          <a:p>
            <a:pPr marL="285750" lvl="0" indent="-285750">
              <a:spcBef>
                <a:spcPts val="600"/>
              </a:spcBef>
              <a:spcAft>
                <a:spcPts val="4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Trudel S et al. Deep responses and durable outcomes in patients treated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belantamab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mafodotin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pomalidomide and dexamethasone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from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follow-up</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of the phase 3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DREAMM-8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7677. </a:t>
            </a:r>
          </a:p>
          <a:p>
            <a:pPr marL="285750" lvl="0" indent="-285750">
              <a:spcBef>
                <a:spcPts val="600"/>
              </a:spcBef>
              <a:spcAft>
                <a:spcPts val="4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Health-related quality of life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belantamab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mafodotin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relapsed or refractory multiple myeloma (RRMM):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exploratory analysis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of overall quality of life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DREAMM-7</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143.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Belantamab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mafodotin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belamaf</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ocular events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are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manageable and reversible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dose modifications guided by standard assessments. ASH 2025;Abstract 12045. </a:t>
            </a:r>
          </a:p>
          <a:p>
            <a:pPr marL="285750" indent="-285750">
              <a:spcBef>
                <a:spcPts val="60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cs typeface="Calibri" panose="020F0502020204030204" pitchFamily="34" charset="0"/>
              </a:rPr>
              <a:t>Usmani S et al. </a:t>
            </a:r>
            <a:r>
              <a:rPr lang="en-US" sz="1800" kern="0" dirty="0">
                <a:solidFill>
                  <a:srgbClr val="000000"/>
                </a:solidFill>
                <a:latin typeface="Calibri" panose="020F0502020204030204" pitchFamily="34" charset="0"/>
                <a:cs typeface="Calibri" panose="020F0502020204030204" pitchFamily="34" charset="0"/>
              </a:rPr>
              <a:t>Belantamab mafodotin (</a:t>
            </a:r>
            <a:r>
              <a:rPr lang="en-US" sz="1800" kern="0" dirty="0" err="1">
                <a:solidFill>
                  <a:srgbClr val="000000"/>
                </a:solidFill>
                <a:latin typeface="Calibri" panose="020F0502020204030204" pitchFamily="34" charset="0"/>
                <a:cs typeface="Calibri" panose="020F0502020204030204" pitchFamily="34" charset="0"/>
              </a:rPr>
              <a:t>belamaf</a:t>
            </a:r>
            <a:r>
              <a:rPr lang="en-US" sz="1800" kern="0" dirty="0">
                <a:solidFill>
                  <a:srgbClr val="000000"/>
                </a:solidFill>
                <a:latin typeface="Calibri" panose="020F0502020204030204" pitchFamily="34" charset="0"/>
                <a:cs typeface="Calibri" panose="020F0502020204030204" pitchFamily="34" charset="0"/>
              </a:rPr>
              <a:t>) in combination with bortezomib, lenalidomide, and dexamethasone (</a:t>
            </a:r>
            <a:r>
              <a:rPr lang="en-US" sz="1800" kern="0" dirty="0" err="1">
                <a:solidFill>
                  <a:srgbClr val="000000"/>
                </a:solidFill>
                <a:latin typeface="Calibri" panose="020F0502020204030204" pitchFamily="34" charset="0"/>
                <a:cs typeface="Calibri" panose="020F0502020204030204" pitchFamily="34" charset="0"/>
              </a:rPr>
              <a:t>VRd</a:t>
            </a:r>
            <a:r>
              <a:rPr lang="en-US" sz="1800" kern="0" dirty="0">
                <a:solidFill>
                  <a:srgbClr val="000000"/>
                </a:solidFill>
                <a:latin typeface="Calibri" panose="020F0502020204030204" pitchFamily="34" charset="0"/>
                <a:cs typeface="Calibri" panose="020F0502020204030204" pitchFamily="34" charset="0"/>
              </a:rPr>
              <a:t>)</a:t>
            </a:r>
            <a:r>
              <a:rPr lang="en-US" sz="1800" b="0" kern="0" dirty="0">
                <a:solidFill>
                  <a:srgbClr val="000000"/>
                </a:solidFill>
                <a:latin typeface="Calibri" panose="020F0502020204030204" pitchFamily="34" charset="0"/>
                <a:cs typeface="Calibri" panose="020F0502020204030204" pitchFamily="34" charset="0"/>
              </a:rPr>
              <a:t> for patients (pts) with transplant-ineligible (TI) newly diagnosed multiple myeloma (NDMM): A focus on treatment efficacy and management/resolution of ocular events in the </a:t>
            </a:r>
            <a:r>
              <a:rPr lang="en-US" sz="1800" kern="0" dirty="0">
                <a:solidFill>
                  <a:srgbClr val="000000"/>
                </a:solidFill>
                <a:latin typeface="Calibri" panose="020F0502020204030204" pitchFamily="34" charset="0"/>
                <a:cs typeface="Calibri" panose="020F0502020204030204" pitchFamily="34" charset="0"/>
              </a:rPr>
              <a:t>phase 1 DREAMM-9 study</a:t>
            </a:r>
            <a:r>
              <a:rPr lang="en-US" sz="1800" b="0" kern="0" dirty="0">
                <a:solidFill>
                  <a:srgbClr val="000000"/>
                </a:solidFill>
                <a:latin typeface="Calibri" panose="020F0502020204030204" pitchFamily="34" charset="0"/>
                <a:cs typeface="Calibri" panose="020F0502020204030204" pitchFamily="34" charset="0"/>
              </a:rPr>
              <a:t>. ASH 2025;Abstract 13646.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255658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1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425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V6 oral">
  <a:themeElements>
    <a:clrScheme name="JJ v6.0.3">
      <a:dk1>
        <a:srgbClr val="000000"/>
      </a:dk1>
      <a:lt1>
        <a:srgbClr val="FFFFFF"/>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treamline">
  <a:themeElements>
    <a:clrScheme name="Custom 10">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0000C9"/>
      </a:hlink>
      <a:folHlink>
        <a:srgbClr val="9D73F7"/>
      </a:folHlink>
    </a:clrScheme>
    <a:fontScheme name="Pfizer 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spPr>
      <a:bodyPr rtlCol="0" anchor="ctr"/>
      <a:lstStyle>
        <a:defPPr algn="ctr">
          <a:defRPr sz="11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oAutofit/>
      </a:bodyPr>
      <a:lstStyle>
        <a:defPPr algn="l">
          <a:defRPr smtClean="0"/>
        </a:defPPr>
      </a:lstStyle>
    </a:txDef>
  </a:objectDefaults>
  <a:extraClrSchemeLst/>
</a:theme>
</file>

<file path=ppt/theme/theme18.xml><?xml version="1.0" encoding="utf-8"?>
<a:theme xmlns:a="http://schemas.openxmlformats.org/drawingml/2006/main" name="GSK ">
  <a:themeElements>
    <a:clrScheme name="Custom 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F366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10000"/>
          <a:buFont typeface="Arial" panose="020B0604020202020204" pitchFamily="34" charset="0"/>
          <a:buChar char="•"/>
          <a:defRPr sz="1600" kern="0"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10000"/>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GSK 7315_GSK Template_16" id="{1974A1D2-BF0B-4F24-BBC5-232E77A5E08E}" vid="{F08156F9-EAB9-4EFB-B5B4-60AF1CC5C217}"/>
    </a:ext>
  </a:extLst>
</a:theme>
</file>

<file path=ppt/theme/theme19.xml><?xml version="1.0" encoding="utf-8"?>
<a:theme xmlns:a="http://schemas.openxmlformats.org/drawingml/2006/main" name="1_Bristol Myers Squibb">
  <a:themeElements>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Celgene PowerPoint Template 28Feb2020" id="{84CAF52A-11F7-4899-8E86-BD4B624511B9}" vid="{89DFA61F-4BD8-4221-8BD8-F2B2E6C9AD96}"/>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ristol Myers Squibb">
  <a:themeElements>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Celgene PowerPoint Template 28Feb2020" id="{84CAF52A-11F7-4899-8E86-BD4B624511B9}" vid="{89DFA61F-4BD8-4221-8BD8-F2B2E6C9AD96}"/>
    </a:ext>
  </a:ext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Override1.xml><?xml version="1.0" encoding="utf-8"?>
<a:themeOverride xmlns:a="http://schemas.openxmlformats.org/drawingml/2006/main">
  <a:clrScheme name="GSK Theme">
    <a:dk1>
      <a:srgbClr val="000000"/>
    </a:dk1>
    <a:lt1>
      <a:srgbClr val="FFFFFF"/>
    </a:lt1>
    <a:dk2>
      <a:srgbClr val="F36633"/>
    </a:dk2>
    <a:lt2>
      <a:srgbClr val="00B8AD"/>
    </a:lt2>
    <a:accent1>
      <a:srgbClr val="244EA2"/>
    </a:accent1>
    <a:accent2>
      <a:srgbClr val="DC4133"/>
    </a:accent2>
    <a:accent3>
      <a:srgbClr val="E21860"/>
    </a:accent3>
    <a:accent4>
      <a:srgbClr val="69B445"/>
    </a:accent4>
    <a:accent5>
      <a:srgbClr val="6658A6"/>
    </a:accent5>
    <a:accent6>
      <a:srgbClr val="FFC709"/>
    </a:accent6>
    <a:hlink>
      <a:srgbClr val="025D97"/>
    </a:hlink>
    <a:folHlink>
      <a:srgbClr val="3244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SK Theme">
    <a:dk1>
      <a:srgbClr val="000000"/>
    </a:dk1>
    <a:lt1>
      <a:srgbClr val="FFFFFF"/>
    </a:lt1>
    <a:dk2>
      <a:srgbClr val="F36633"/>
    </a:dk2>
    <a:lt2>
      <a:srgbClr val="00B8AD"/>
    </a:lt2>
    <a:accent1>
      <a:srgbClr val="244EA2"/>
    </a:accent1>
    <a:accent2>
      <a:srgbClr val="DC4133"/>
    </a:accent2>
    <a:accent3>
      <a:srgbClr val="E21860"/>
    </a:accent3>
    <a:accent4>
      <a:srgbClr val="69B445"/>
    </a:accent4>
    <a:accent5>
      <a:srgbClr val="6658A6"/>
    </a:accent5>
    <a:accent6>
      <a:srgbClr val="FFC709"/>
    </a:accent6>
    <a:hlink>
      <a:srgbClr val="025D97"/>
    </a:hlink>
    <a:folHlink>
      <a:srgbClr val="3244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GSK New">
    <a:dk1>
      <a:srgbClr val="222E61"/>
    </a:dk1>
    <a:lt1>
      <a:sysClr val="window" lastClr="FFFFFF"/>
    </a:lt1>
    <a:dk2>
      <a:srgbClr val="224A82"/>
    </a:dk2>
    <a:lt2>
      <a:srgbClr val="E7E6E6"/>
    </a:lt2>
    <a:accent1>
      <a:srgbClr val="263970"/>
    </a:accent1>
    <a:accent2>
      <a:srgbClr val="00B8AD"/>
    </a:accent2>
    <a:accent3>
      <a:srgbClr val="72A8A3"/>
    </a:accent3>
    <a:accent4>
      <a:srgbClr val="6F8CC7"/>
    </a:accent4>
    <a:accent5>
      <a:srgbClr val="6658A6"/>
    </a:accent5>
    <a:accent6>
      <a:srgbClr val="AB95C7"/>
    </a:accent6>
    <a:hlink>
      <a:srgbClr val="244EA2"/>
    </a:hlink>
    <a:folHlink>
      <a:srgbClr val="E2CC8F"/>
    </a:folHlink>
  </a:clrScheme>
  <a:fontScheme name="Custom 4">
    <a:majorFont>
      <a:latin typeface="GSK Precision"/>
      <a:ea typeface=""/>
      <a:cs typeface=""/>
    </a:majorFont>
    <a:minorFont>
      <a:latin typeface="GSK Precis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e61360-48f9-468c-ac63-773b6d92707e">
      <Terms xmlns="http://schemas.microsoft.com/office/infopath/2007/PartnerControls"/>
    </lcf76f155ced4ddcb4097134ff3c332f>
    <TaxCatchAll xmlns="5740a761-4cab-431d-ba23-c79501b55600" xsi:nil="true"/>
    <Status xmlns="34e61360-48f9-468c-ac63-773b6d92707e" xsi:nil="true"/>
    <TaxKeywordTaxHTField xmlns="5740a761-4cab-431d-ba23-c79501b55600">
      <Terms xmlns="http://schemas.microsoft.com/office/infopath/2007/PartnerControls"/>
    </TaxKeywordTaxHTField>
    <QID xmlns="34e61360-48f9-468c-ac63-773b6d92707e" xsi:nil="true"/>
  </documentManagement>
</p:properties>
</file>

<file path=customXml/itemProps1.xml><?xml version="1.0" encoding="utf-8"?>
<ds:datastoreItem xmlns:ds="http://schemas.openxmlformats.org/officeDocument/2006/customXml" ds:itemID="{C87FAE29-15F1-408C-8355-1498F18DE749}"/>
</file>

<file path=customXml/itemProps2.xml><?xml version="1.0" encoding="utf-8"?>
<ds:datastoreItem xmlns:ds="http://schemas.openxmlformats.org/officeDocument/2006/customXml" ds:itemID="{F6599A1B-F26E-4473-A188-58DAA16F8BCC}"/>
</file>

<file path=customXml/itemProps3.xml><?xml version="1.0" encoding="utf-8"?>
<ds:datastoreItem xmlns:ds="http://schemas.openxmlformats.org/officeDocument/2006/customXml" ds:itemID="{E0BA1BD2-23DD-41E0-988B-73C76163A97D}"/>
</file>

<file path=docProps/app.xml><?xml version="1.0" encoding="utf-8"?>
<Properties xmlns="http://schemas.openxmlformats.org/officeDocument/2006/extended-properties" xmlns:vt="http://schemas.openxmlformats.org/officeDocument/2006/docPropsVTypes">
  <TotalTime>47359</TotalTime>
  <Words>6955</Words>
  <Application>Microsoft Macintosh PowerPoint</Application>
  <PresentationFormat>Widescreen</PresentationFormat>
  <Paragraphs>867</Paragraphs>
  <Slides>80</Slides>
  <Notes>80</Notes>
  <HiddenSlides>0</HiddenSlides>
  <MMClips>0</MMClips>
  <ScaleCrop>false</ScaleCrop>
  <HeadingPairs>
    <vt:vector size="6" baseType="variant">
      <vt:variant>
        <vt:lpstr>Fonts Used</vt:lpstr>
      </vt:variant>
      <vt:variant>
        <vt:i4>19</vt:i4>
      </vt:variant>
      <vt:variant>
        <vt:lpstr>Theme</vt:lpstr>
      </vt:variant>
      <vt:variant>
        <vt:i4>21</vt:i4>
      </vt:variant>
      <vt:variant>
        <vt:lpstr>Slide Titles</vt:lpstr>
      </vt:variant>
      <vt:variant>
        <vt:i4>80</vt:i4>
      </vt:variant>
    </vt:vector>
  </HeadingPairs>
  <TitlesOfParts>
    <vt:vector size="120" baseType="lpstr">
      <vt:lpstr>ＭＳ Ｐゴシック</vt:lpstr>
      <vt:lpstr>.AppleSystemUIFont</vt:lpstr>
      <vt:lpstr>Aptos</vt:lpstr>
      <vt:lpstr>Arial</vt:lpstr>
      <vt:lpstr>Arial Narrow</vt:lpstr>
      <vt:lpstr>Calibri</vt:lpstr>
      <vt:lpstr>Calibri Light</vt:lpstr>
      <vt:lpstr>Courier New</vt:lpstr>
      <vt:lpstr>Garamond</vt:lpstr>
      <vt:lpstr>Georgia</vt:lpstr>
      <vt:lpstr>GSK Precision</vt:lpstr>
      <vt:lpstr>Montserrat SemiBold</vt:lpstr>
      <vt:lpstr>Noto Sans Symbols</vt:lpstr>
      <vt:lpstr>Symbol</vt:lpstr>
      <vt:lpstr>System Font Regular</vt:lpstr>
      <vt:lpstr>Times New Roman</vt:lpstr>
      <vt:lpstr>Trebuchet MS</vt:lpstr>
      <vt:lpstr>Verdana Fett</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2022_CCO_Template</vt:lpstr>
      <vt:lpstr>1_Office Theme</vt:lpstr>
      <vt:lpstr>Office Theme</vt:lpstr>
      <vt:lpstr>V6 oral</vt:lpstr>
      <vt:lpstr>Streamline</vt:lpstr>
      <vt:lpstr>GSK </vt:lpstr>
      <vt:lpstr>1_Bristol Myers Squibb</vt:lpstr>
      <vt:lpstr>2_Bristol Myers Squibb</vt:lpstr>
      <vt:lpstr>4_Default Design</vt:lpstr>
      <vt:lpstr>Cases from the Community: Investigators Discuss Available Research Guiding the Management of Relapsed/Refractory Multiple Myeloma — What Happened at ASH 2025?</vt:lpstr>
      <vt:lpstr>Faculty</vt:lpstr>
      <vt:lpstr>Dr Lonial — Disclosures</vt:lpstr>
      <vt:lpstr>Dr Mateos — Disclosures</vt:lpstr>
      <vt:lpstr>Dr Love — Disclosures</vt:lpstr>
      <vt:lpstr>Commercial Support</vt:lpstr>
      <vt:lpstr>PowerPoint Presentation</vt:lpstr>
      <vt:lpstr>PowerPoint Presentation</vt:lpstr>
      <vt:lpstr>PowerPoint Presentation</vt:lpstr>
      <vt:lpstr>PowerPoint Presentation</vt:lpstr>
      <vt:lpstr>PowerPoint Presentation</vt:lpstr>
      <vt:lpstr>PowerPoint Presentation</vt:lpstr>
      <vt:lpstr>Agenda</vt:lpstr>
      <vt:lpstr>Agenda</vt:lpstr>
      <vt:lpstr>LBA-1</vt:lpstr>
      <vt:lpstr>KLN-1010: a modified LVV generating anti-BCMA CAR-T cells in vivo</vt:lpstr>
      <vt:lpstr>Deep, ongoing MRD-negative responses were observed across first 4 patients</vt:lpstr>
      <vt:lpstr>Favorable toxicity profile compared to ex vivo CAR T</vt:lpstr>
      <vt:lpstr>PowerPoint Presentation</vt:lpstr>
      <vt:lpstr>PowerPoint Presentation</vt:lpstr>
      <vt:lpstr>PowerPoint Presentation</vt:lpstr>
      <vt:lpstr>PowerPoint Presentation</vt:lpstr>
      <vt:lpstr>Agenda</vt:lpstr>
      <vt:lpstr>Case Presentation: 59-year-old man with t (11;14) IgA kappa myeloma discovered during workup for new Stage IV kidney disease. Chest wall plasmacytoma.  Receives daratumumab with CyBorD and radiation therapy to the plasmacytoma with minimal response </vt:lpstr>
      <vt:lpstr>Agenda</vt:lpstr>
      <vt:lpstr>FDA Approves Belantamab Mafodotin-blmf for Relapsed or Refractory Multiple Myeloma Press Release: October 23, 2025</vt:lpstr>
      <vt:lpstr>Antibody Drug Conjugates and Other Emerging Novel Therapies for R/R MM</vt:lpstr>
      <vt:lpstr>PowerPoint Presentation</vt:lpstr>
      <vt:lpstr>DREAMM-7: Responses in Long-Term Responders (LTRs)  and Non-LTRs</vt:lpstr>
      <vt:lpstr>DREAMM-7: Minimal Residual Disease (MRD) Negativity in Long-Term Responders (LTRs) and Non-LTRs</vt:lpstr>
      <vt:lpstr>DREAMM-7: Authors’ Conclusions</vt:lpstr>
      <vt:lpstr>PowerPoint Presentation</vt:lpstr>
      <vt:lpstr>DREAMM-8 Long-Term Follow-Up: Response Rates and  MRD Negativity</vt:lpstr>
      <vt:lpstr>DREAMM-8 Long-Term Follow-Up: Progression-Free Survival (PFS)</vt:lpstr>
      <vt:lpstr>DREAMM-8: Authors’ Conclusions</vt:lpstr>
      <vt:lpstr>PowerPoint Presentation</vt:lpstr>
      <vt:lpstr>DREAMM-7 Exploratory Analysis: Global Health Status (GHS) and Quality of Life (QoL)</vt:lpstr>
      <vt:lpstr>DREAMM-7 Exploratory Analysis: Treatment Benefit</vt:lpstr>
      <vt:lpstr>DREAMM-7 HRQoL: Authors’ Conclusions</vt:lpstr>
      <vt:lpstr>Belantamab Mafodotin (Belamaf) Ocular Events Are Manageable and Reversible With Dose Modifications Guided by Standard Assessments</vt:lpstr>
      <vt:lpstr>The KVA Scale Used to Grade OEFs Has a Sensitive Criteria for Belamaf Dose Modifications</vt:lpstr>
      <vt:lpstr>Belamaf Dose Modifications Were Conservatively Guided by OEFs </vt:lpstr>
      <vt:lpstr>Ocular Events Were Reversible in the Majority of Patients </vt:lpstr>
      <vt:lpstr>PowerPoint Presentation</vt:lpstr>
      <vt:lpstr>DREAMM-9 Efficacy: Overall Response Rate (ORR) and MRD Negativity Rates</vt:lpstr>
      <vt:lpstr>DREAMM-9 Efficacy: Ocular Event Findings (OEFs)</vt:lpstr>
      <vt:lpstr>DREAMM-9: Authors’ Conclusions</vt:lpstr>
      <vt:lpstr>PowerPoint Presentation</vt:lpstr>
      <vt:lpstr>ReKInDLE: Response Rates and MRD Analysis</vt:lpstr>
      <vt:lpstr>ReKInDLE: Authors’ Conclusions</vt:lpstr>
      <vt:lpstr>PowerPoint Presentation</vt:lpstr>
      <vt:lpstr>Viber-M (ALLG MM25): Response at the End of Cycle 3</vt:lpstr>
      <vt:lpstr>Viber-M (ALLG MM25): Authors’ Conclusions</vt:lpstr>
      <vt:lpstr>PowerPoint Presentation</vt:lpstr>
      <vt:lpstr>MagnetisMM-30 Study Design</vt:lpstr>
      <vt:lpstr>ORR</vt:lpstr>
      <vt:lpstr>Swimmer Plot: Response and PFS per investigator</vt:lpstr>
      <vt:lpstr>Agenda</vt:lpstr>
      <vt:lpstr>Case Presentation: 84-year-old man with severe obesity and coronary artery disease, chronic heart failure and sleep apnea receives belantamab mafodotin with low-dose pomalidomide for multiregimen-relapsed myeloma</vt:lpstr>
      <vt:lpstr>Agenda</vt:lpstr>
      <vt:lpstr>Case Presentation: 64-year-old man s/p CVA with aphasia who has multiregimen-relapsed MM after daratumumab, PIs, IMIDs and selinexor receives teclistamab </vt:lpstr>
      <vt:lpstr>Agenda</vt:lpstr>
      <vt:lpstr>Integrating CAR-T cell therapy  and BsAbs into the management  of RRMM patients</vt:lpstr>
      <vt:lpstr>Treatment landscape in Multiple Myeloma today: realistic situation  </vt:lpstr>
      <vt:lpstr>Phase 2 Registrational Study of Anitocabtagene Autoleucel for the Treatment of Patients with (RRMM): Updated Results from iMMagine-1 </vt:lpstr>
      <vt:lpstr>KarMMa-3: Ide-cel in RRMM after 2-4PL: outcomes in the older population</vt:lpstr>
      <vt:lpstr>What is the subgroup of patients treated with Cilta-cel in C4 with better outcomes?</vt:lpstr>
      <vt:lpstr>The better outcomes for standard risk patients in C4 are applicable to C1</vt:lpstr>
      <vt:lpstr>Earlier use of Cilta-cel is associated with better immune fitness and stronger immune effects</vt:lpstr>
      <vt:lpstr>Earlier use of Cilta-cel is associated with better immune fitness and stronger immune effects</vt:lpstr>
      <vt:lpstr>Teclistamab-Talquetamab in RRMM patients: phase 1b of RedirecTT-1 trial </vt:lpstr>
      <vt:lpstr>Subcutaneous Cevostamab (a novel FcRH5xCD3 bispecific T-cell engager — BiTE) in RRMM patients: Phase Ib CAMMA 3 study</vt:lpstr>
      <vt:lpstr>Etentamig (BCMAxCD3 BiTE) plus Pom-dex in RRMM patients: Cohort A of the clinical trial</vt:lpstr>
      <vt:lpstr>Ramantamig, BCMA-GPRC5D trispecific mAB in RRMM patients</vt:lpstr>
      <vt:lpstr>Low dose Tocilizumab for mitigation of CRS with BsAbs in RRMM</vt:lpstr>
      <vt:lpstr>Agenda</vt:lpstr>
      <vt:lpstr>Case Presentation: 71-year-old man with kappa light chain myeloma experiences CR on cilta-cel CAR T-cell therapy with hypogammaglobulinemia requiring IVIG, develops melanoma of the abdominal wall</vt:lpstr>
      <vt:lpstr>Agenda</vt:lpstr>
      <vt:lpstr>Case Presentation: 56-year-old man with heavily relapsed MM who received multiple prior lines of therapy, including CAR T-cell therapy, is now on talquetamab </vt:lpstr>
      <vt:lpstr>Case Presentation: 71-year-old man with light chain MM receives daratumumab/RVd with VGPR, subsequently completes ASCT ➔ maintenance ixazomib and 2 years later is diagnosed with locally advanced prostate cancer treated with radiation therapy and ADT. Now with myeloma progression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4053</cp:revision>
  <cp:lastPrinted>2020-12-08T02:40:56Z</cp:lastPrinted>
  <dcterms:created xsi:type="dcterms:W3CDTF">2020-11-13T19:02:13Z</dcterms:created>
  <dcterms:modified xsi:type="dcterms:W3CDTF">2026-01-09T17:18:34Z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0x0101004009185B2ED29D4EB910BA85847568FC</vt:lpwstr>
  </property>
</Properties>
</file>