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92.xml" ContentType="application/vnd.openxmlformats-officedocument.presentationml.slide+xml"/>
  <Override PartName="/ppt/drawings/drawing1.xml" ContentType="application/vnd.openxmlformats-officedocument.drawingml.chartshapes+xml"/>
  <Override PartName="/ppt/slides/slide93.xml" ContentType="application/vnd.openxmlformats-officedocument.presentationml.slid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7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charts/style1.xml" ContentType="application/vnd.ms-office.chartstyle+xml"/>
  <Override PartName="/ppt/theme/theme1.xml" ContentType="application/vnd.openxmlformats-officedocument.theme+xml"/>
  <Override PartName="/ppt/theme/theme8.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5.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tags/tag20.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1.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ppt/tags/tag8.xml" ContentType="application/vnd.openxmlformats-officedocument.presentationml.tags+xml"/>
  <Override PartName="/ppt/tags/tag9.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068" r:id="rId14"/>
    <p:sldMasterId id="2147486083" r:id="rId15"/>
    <p:sldMasterId id="2147486137" r:id="rId16"/>
    <p:sldMasterId id="2147486149" r:id="rId17"/>
    <p:sldMasterId id="2147486164" r:id="rId18"/>
    <p:sldMasterId id="2147486180" r:id="rId19"/>
    <p:sldMasterId id="2147486192" r:id="rId20"/>
  </p:sldMasterIdLst>
  <p:notesMasterIdLst>
    <p:notesMasterId r:id="rId132"/>
  </p:notesMasterIdLst>
  <p:handoutMasterIdLst>
    <p:handoutMasterId r:id="rId133"/>
  </p:handoutMasterIdLst>
  <p:sldIdLst>
    <p:sldId id="2147483633" r:id="rId21"/>
    <p:sldId id="276" r:id="rId22"/>
    <p:sldId id="286" r:id="rId23"/>
    <p:sldId id="2147483635" r:id="rId24"/>
    <p:sldId id="2147483626" r:id="rId25"/>
    <p:sldId id="2147483617" r:id="rId26"/>
    <p:sldId id="13407" r:id="rId27"/>
    <p:sldId id="2147483567" r:id="rId28"/>
    <p:sldId id="2147483642" r:id="rId29"/>
    <p:sldId id="259" r:id="rId30"/>
    <p:sldId id="260" r:id="rId31"/>
    <p:sldId id="271" r:id="rId32"/>
    <p:sldId id="278" r:id="rId33"/>
    <p:sldId id="2147483615" r:id="rId34"/>
    <p:sldId id="279" r:id="rId35"/>
    <p:sldId id="2147483641" r:id="rId36"/>
    <p:sldId id="280" r:id="rId37"/>
    <p:sldId id="2145707642" r:id="rId38"/>
    <p:sldId id="2145707632" r:id="rId39"/>
    <p:sldId id="782" r:id="rId40"/>
    <p:sldId id="4149" r:id="rId41"/>
    <p:sldId id="369" r:id="rId42"/>
    <p:sldId id="264" r:id="rId43"/>
    <p:sldId id="6669" r:id="rId44"/>
    <p:sldId id="2145707628" r:id="rId45"/>
    <p:sldId id="2145707633" r:id="rId46"/>
    <p:sldId id="265" r:id="rId47"/>
    <p:sldId id="2145707638" r:id="rId48"/>
    <p:sldId id="785" r:id="rId49"/>
    <p:sldId id="266" r:id="rId50"/>
    <p:sldId id="787" r:id="rId51"/>
    <p:sldId id="267" r:id="rId52"/>
    <p:sldId id="794" r:id="rId53"/>
    <p:sldId id="2145707641" r:id="rId54"/>
    <p:sldId id="268" r:id="rId55"/>
    <p:sldId id="6700" r:id="rId56"/>
    <p:sldId id="381" r:id="rId57"/>
    <p:sldId id="2147483618" r:id="rId58"/>
    <p:sldId id="269" r:id="rId59"/>
    <p:sldId id="2147483620" r:id="rId60"/>
    <p:sldId id="270" r:id="rId61"/>
    <p:sldId id="281" r:id="rId62"/>
    <p:sldId id="2147483540" r:id="rId63"/>
    <p:sldId id="2147483644" r:id="rId64"/>
    <p:sldId id="256" r:id="rId65"/>
    <p:sldId id="258" r:id="rId66"/>
    <p:sldId id="257" r:id="rId67"/>
    <p:sldId id="2147481942" r:id="rId68"/>
    <p:sldId id="2147481943" r:id="rId69"/>
    <p:sldId id="462" r:id="rId70"/>
    <p:sldId id="261" r:id="rId71"/>
    <p:sldId id="464" r:id="rId72"/>
    <p:sldId id="463" r:id="rId73"/>
    <p:sldId id="373" r:id="rId74"/>
    <p:sldId id="1928" r:id="rId75"/>
    <p:sldId id="1929" r:id="rId76"/>
    <p:sldId id="1930" r:id="rId77"/>
    <p:sldId id="2147481928" r:id="rId78"/>
    <p:sldId id="1932" r:id="rId79"/>
    <p:sldId id="1931" r:id="rId80"/>
    <p:sldId id="1933" r:id="rId81"/>
    <p:sldId id="2147472746" r:id="rId82"/>
    <p:sldId id="1950" r:id="rId83"/>
    <p:sldId id="2147481935" r:id="rId84"/>
    <p:sldId id="2147481933" r:id="rId85"/>
    <p:sldId id="2147478987" r:id="rId86"/>
    <p:sldId id="263" r:id="rId87"/>
    <p:sldId id="465" r:id="rId88"/>
    <p:sldId id="262" r:id="rId89"/>
    <p:sldId id="2147483645" r:id="rId90"/>
    <p:sldId id="2147483534" r:id="rId91"/>
    <p:sldId id="2147483646" r:id="rId92"/>
    <p:sldId id="661" r:id="rId93"/>
    <p:sldId id="711" r:id="rId94"/>
    <p:sldId id="704" r:id="rId95"/>
    <p:sldId id="705" r:id="rId96"/>
    <p:sldId id="710" r:id="rId97"/>
    <p:sldId id="2147197949" r:id="rId98"/>
    <p:sldId id="2147197977" r:id="rId99"/>
    <p:sldId id="2147197978" r:id="rId100"/>
    <p:sldId id="2147197979" r:id="rId101"/>
    <p:sldId id="2147197980" r:id="rId102"/>
    <p:sldId id="2147197981" r:id="rId103"/>
    <p:sldId id="2147197951" r:id="rId104"/>
    <p:sldId id="2147197953" r:id="rId105"/>
    <p:sldId id="2147197984" r:id="rId106"/>
    <p:sldId id="2147197985" r:id="rId107"/>
    <p:sldId id="2147197986" r:id="rId108"/>
    <p:sldId id="2147197987" r:id="rId109"/>
    <p:sldId id="2147197988" r:id="rId110"/>
    <p:sldId id="2147197989" r:id="rId111"/>
    <p:sldId id="2147197990" r:id="rId112"/>
    <p:sldId id="2147197991" r:id="rId113"/>
    <p:sldId id="2147197956" r:id="rId114"/>
    <p:sldId id="2147197982" r:id="rId115"/>
    <p:sldId id="2147197983" r:id="rId116"/>
    <p:sldId id="2147197952" r:id="rId117"/>
    <p:sldId id="2147197928" r:id="rId118"/>
    <p:sldId id="2147197934" r:id="rId119"/>
    <p:sldId id="2147197938" r:id="rId120"/>
    <p:sldId id="717" r:id="rId121"/>
    <p:sldId id="2147197975" r:id="rId122"/>
    <p:sldId id="2147197976" r:id="rId123"/>
    <p:sldId id="2147483647" r:id="rId124"/>
    <p:sldId id="2147483594" r:id="rId125"/>
    <p:sldId id="2147483525" r:id="rId126"/>
    <p:sldId id="2147483521" r:id="rId127"/>
    <p:sldId id="2147483523" r:id="rId128"/>
    <p:sldId id="2147483612" r:id="rId129"/>
    <p:sldId id="2147483541" r:id="rId130"/>
    <p:sldId id="2147483613" r:id="rId131"/>
  </p:sldIdLst>
  <p:sldSz cx="12192000" cy="6858000"/>
  <p:notesSz cx="7772400" cy="10058400"/>
  <p:custDataLst>
    <p:tags r:id="rId13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FF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1027" autoAdjust="0"/>
  </p:normalViewPr>
  <p:slideViewPr>
    <p:cSldViewPr>
      <p:cViewPr varScale="1">
        <p:scale>
          <a:sx n="107" d="100"/>
          <a:sy n="107" d="100"/>
        </p:scale>
        <p:origin x="176" y="248"/>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theme" Target="theme/theme1.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tags" Target="tags/tag1.xml"/><Relationship Id="rId139" Type="http://schemas.openxmlformats.org/officeDocument/2006/relationships/tableStyles" Target="tableStyle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presProps" Target="pres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customXml" Target="../customXml/item3.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handoutMaster" Target="handoutMasters/handoutMaster1.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oleObject" Target="file:////sikt.sykehuspartner.no\data\SOHF\Felles\Sensitivt\Forskning\WG_20-04417_Distal_DVT_CAMTOV\ITP\Prolong_ASH_2025\Prolong_ASH_SF36_respons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r>
              <a:rPr lang="en-US" sz="2000" b="1" dirty="0">
                <a:solidFill>
                  <a:schemeClr val="bg1"/>
                </a:solidFill>
              </a:rPr>
              <a:t>Response at week 24 for ITT population</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'Ark1'!$A$46</c:f>
              <c:strCache>
                <c:ptCount val="1"/>
                <c:pt idx="0">
                  <c:v>Dexamethasone </c:v>
                </c:pt>
              </c:strCache>
            </c:strRef>
          </c:tx>
          <c:spPr>
            <a:solidFill>
              <a:srgbClr val="7030A0"/>
            </a:solidFill>
            <a:ln>
              <a:noFill/>
            </a:ln>
            <a:effectLst/>
          </c:spPr>
          <c:invertIfNegative val="0"/>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1-5FC4-4039-8D16-E3C22DE02B06}"/>
              </c:ext>
            </c:extLst>
          </c:dPt>
          <c:dLbls>
            <c:dLbl>
              <c:idx val="0"/>
              <c:layout>
                <c:manualLayout>
                  <c:x val="0"/>
                  <c:y val="9.7222222222222224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fld id="{C6A68524-412F-4C15-847D-78C1167331B0}" type="VALUE">
                      <a:rPr lang="en-US" sz="1800" b="1">
                        <a:solidFill>
                          <a:schemeClr val="bg1"/>
                        </a:solidFill>
                      </a:rPr>
                      <a:pPr>
                        <a:defRPr sz="1800"/>
                      </a:pPr>
                      <a:t>[VALUE]</a:t>
                    </a:fld>
                    <a:r>
                      <a:rPr lang="en-US" sz="1800" b="1">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C4-4039-8D16-E3C22DE02B06}"/>
                </c:ext>
              </c:extLst>
            </c:dLbl>
            <c:dLbl>
              <c:idx val="1"/>
              <c:layout>
                <c:manualLayout>
                  <c:x val="-1.0185067526415994E-16"/>
                  <c:y val="0.10185185185185185"/>
                </c:manualLayout>
              </c:layout>
              <c:tx>
                <c:rich>
                  <a:bodyPr/>
                  <a:lstStyle/>
                  <a:p>
                    <a:fld id="{D00BE814-53C3-446E-933D-CF114E08D818}"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C4-4039-8D16-E3C22DE02B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'Ark1'!$B$45</c:f>
              <c:strCache>
                <c:ptCount val="1"/>
                <c:pt idx="0">
                  <c:v>Response</c:v>
                </c:pt>
              </c:strCache>
            </c:strRef>
          </c:cat>
          <c:val>
            <c:numRef>
              <c:f>'Ark1'!$B$46</c:f>
              <c:numCache>
                <c:formatCode>General</c:formatCode>
                <c:ptCount val="1"/>
                <c:pt idx="0">
                  <c:v>61.3</c:v>
                </c:pt>
              </c:numCache>
            </c:numRef>
          </c:val>
          <c:extLst>
            <c:ext xmlns:c16="http://schemas.microsoft.com/office/drawing/2014/chart" uri="{C3380CC4-5D6E-409C-BE32-E72D297353CC}">
              <c16:uniqueId val="{00000003-5FC4-4039-8D16-E3C22DE02B06}"/>
            </c:ext>
          </c:extLst>
        </c:ser>
        <c:ser>
          <c:idx val="1"/>
          <c:order val="1"/>
          <c:tx>
            <c:strRef>
              <c:f>'Ark1'!$A$47</c:f>
              <c:strCache>
                <c:ptCount val="1"/>
                <c:pt idx="0">
                  <c:v>No Dexamethasone </c:v>
                </c:pt>
              </c:strCache>
            </c:strRef>
          </c:tx>
          <c:spPr>
            <a:solidFill>
              <a:schemeClr val="accent6">
                <a:lumMod val="40000"/>
                <a:lumOff val="60000"/>
              </a:schemeClr>
            </a:solidFill>
            <a:ln>
              <a:noFill/>
            </a:ln>
            <a:effectLst/>
          </c:spPr>
          <c:invertIfNegative val="0"/>
          <c:dLbls>
            <c:dLbl>
              <c:idx val="0"/>
              <c:layout>
                <c:manualLayout>
                  <c:x val="2.777777777777676E-3"/>
                  <c:y val="0.10648148148148148"/>
                </c:manualLayout>
              </c:layout>
              <c:tx>
                <c:rich>
                  <a:bodyPr/>
                  <a:lstStyle/>
                  <a:p>
                    <a:fld id="{8730B206-501F-4A87-95BD-E1D596DC5246}" type="VALUE">
                      <a:rPr lang="en-US" sz="1600" b="1"/>
                      <a:pPr/>
                      <a:t>[VALUE]</a:t>
                    </a:fld>
                    <a:r>
                      <a:rPr lang="en-US" sz="1600" b="1"/>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FC4-4039-8D16-E3C22DE02B0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'Ark1'!$B$45</c:f>
              <c:strCache>
                <c:ptCount val="1"/>
                <c:pt idx="0">
                  <c:v>Response</c:v>
                </c:pt>
              </c:strCache>
            </c:strRef>
          </c:cat>
          <c:val>
            <c:numRef>
              <c:f>'Ark1'!$B$47</c:f>
              <c:numCache>
                <c:formatCode>General</c:formatCode>
                <c:ptCount val="1"/>
                <c:pt idx="0">
                  <c:v>38.5</c:v>
                </c:pt>
              </c:numCache>
            </c:numRef>
          </c:val>
          <c:extLst>
            <c:ext xmlns:c16="http://schemas.microsoft.com/office/drawing/2014/chart" uri="{C3380CC4-5D6E-409C-BE32-E72D297353CC}">
              <c16:uniqueId val="{00000005-5FC4-4039-8D16-E3C22DE02B06}"/>
            </c:ext>
          </c:extLst>
        </c:ser>
        <c:dLbls>
          <c:showLegendKey val="0"/>
          <c:showVal val="0"/>
          <c:showCatName val="0"/>
          <c:showSerName val="0"/>
          <c:showPercent val="0"/>
          <c:showBubbleSize val="0"/>
        </c:dLbls>
        <c:gapWidth val="150"/>
        <c:axId val="1777466287"/>
        <c:axId val="1777472527"/>
      </c:barChart>
      <c:catAx>
        <c:axId val="1777466287"/>
        <c:scaling>
          <c:orientation val="minMax"/>
        </c:scaling>
        <c:delete val="1"/>
        <c:axPos val="b"/>
        <c:numFmt formatCode="General" sourceLinked="1"/>
        <c:majorTickMark val="none"/>
        <c:minorTickMark val="none"/>
        <c:tickLblPos val="nextTo"/>
        <c:crossAx val="1777472527"/>
        <c:crosses val="autoZero"/>
        <c:auto val="1"/>
        <c:lblAlgn val="ctr"/>
        <c:lblOffset val="100"/>
        <c:noMultiLvlLbl val="0"/>
      </c:catAx>
      <c:valAx>
        <c:axId val="1777472527"/>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nb-NO" b="1">
                    <a:solidFill>
                      <a:sysClr val="windowText" lastClr="000000"/>
                    </a:solidFill>
                  </a:rPr>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77466287"/>
        <c:crosses val="autoZero"/>
        <c:crossBetween val="between"/>
      </c:valAx>
      <c:spPr>
        <a:noFill/>
        <a:ln>
          <a:noFill/>
        </a:ln>
        <a:effectLst/>
      </c:spPr>
    </c:plotArea>
    <c:legend>
      <c:legendPos val="b"/>
      <c:layout>
        <c:manualLayout>
          <c:xMode val="edge"/>
          <c:yMode val="edge"/>
          <c:x val="0.23743668207322341"/>
          <c:y val="0.88963714672592775"/>
          <c:w val="0.57782677394564064"/>
          <c:h val="8.6535797608632267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0.3163</cdr:x>
      <cdr:y>0.32207</cdr:y>
    </cdr:from>
    <cdr:to>
      <cdr:x>0.47384</cdr:x>
      <cdr:y>0.4051</cdr:y>
    </cdr:to>
    <cdr:sp macro="" textlink="">
      <cdr:nvSpPr>
        <cdr:cNvPr id="2" name="TekstSylinder 3">
          <a:extLst xmlns:a="http://schemas.openxmlformats.org/drawingml/2006/main">
            <a:ext uri="{FF2B5EF4-FFF2-40B4-BE49-F238E27FC236}">
              <a16:creationId xmlns:a16="http://schemas.microsoft.com/office/drawing/2014/main" id="{4AC008BA-7BF7-E350-CFE7-D235A54075BB}"/>
            </a:ext>
          </a:extLst>
        </cdr:cNvPr>
        <cdr:cNvSpPr txBox="1"/>
      </cdr:nvSpPr>
      <cdr:spPr>
        <a:xfrm xmlns:a="http://schemas.openxmlformats.org/drawingml/2006/main">
          <a:off x="1947179" y="1313185"/>
          <a:ext cx="969822" cy="33854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nb-NO" sz="1600" dirty="0"/>
            <a:t>p=0.01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1/30/26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FAAF-BCFE-8B8E-E072-F3B6EBDB8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7F5CC-58F1-8F39-79DC-F2521BD98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81E3D-B076-E19E-D461-4BD3E3E3D9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3458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9792304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178259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E0EB-B0A5-322F-D8DC-E42C5F09F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3FFC0-26DE-B087-4C29-0DF58B7FF5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805EF0-F8A5-81C1-CC37-BC8C36DB37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33FD6-DB5C-0665-19EB-054554D3842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42338478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DA58D-5914-E221-BEC0-61ABB63B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40F04-04B3-4087-79F2-F7C68DD4B1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F39491-C440-28E4-AB6E-005FEDFC4A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87D287-8F70-0060-62D0-5E77BB2AD46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3409265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DBFE-4D05-3D0F-0906-5E97CFA31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702CF-9FE0-A26A-51DB-038AE445C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2E1F5-DA2D-C5C2-A092-40FF01ED4E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14151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84394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2685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92417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89918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9612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18A8-CB06-4D5B-E584-C4791B130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B8611-8070-0666-0209-B04DA3812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59E20-B653-8156-0A81-6DDF403377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87567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95372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564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743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841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8744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29B0-BA45-938B-D873-820447FD5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13448-1C8D-14BD-EAC4-9E794CC5B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8698F-4853-22D9-9D3F-3707438576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840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0370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713E-9A3F-13FA-41C4-F53183BFF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389C8-D6CE-9AB4-39B7-772EDA5C0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5140F-4365-D0D9-94E4-AF9AE53591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809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6199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427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9600">
                <a:solidFill>
                  <a:schemeClr val="tx1"/>
                </a:solidFill>
                <a:latin typeface="Arial" charset="0"/>
                <a:ea typeface="ＭＳ Ｐゴシック" charset="-128"/>
              </a:defRPr>
            </a:lvl1pPr>
            <a:lvl2pPr marL="742950" indent="-285750" eaLnBrk="0" hangingPunct="0">
              <a:defRPr sz="9600">
                <a:solidFill>
                  <a:schemeClr val="tx1"/>
                </a:solidFill>
                <a:latin typeface="Arial" charset="0"/>
                <a:ea typeface="ＭＳ Ｐゴシック" charset="-128"/>
              </a:defRPr>
            </a:lvl2pPr>
            <a:lvl3pPr marL="1143000" indent="-228600" eaLnBrk="0" hangingPunct="0">
              <a:defRPr sz="9600">
                <a:solidFill>
                  <a:schemeClr val="tx1"/>
                </a:solidFill>
                <a:latin typeface="Arial" charset="0"/>
                <a:ea typeface="ＭＳ Ｐゴシック" charset="-128"/>
              </a:defRPr>
            </a:lvl3pPr>
            <a:lvl4pPr marL="1600200" indent="-228600" eaLnBrk="0" hangingPunct="0">
              <a:defRPr sz="9600">
                <a:solidFill>
                  <a:schemeClr val="tx1"/>
                </a:solidFill>
                <a:latin typeface="Arial" charset="0"/>
                <a:ea typeface="ＭＳ Ｐゴシック" charset="-128"/>
              </a:defRPr>
            </a:lvl4pPr>
            <a:lvl5pPr marL="2057400" indent="-228600" eaLnBrk="0" hangingPunct="0">
              <a:defRPr sz="9600">
                <a:solidFill>
                  <a:schemeClr val="tx1"/>
                </a:solidFill>
                <a:latin typeface="Arial" charset="0"/>
                <a:ea typeface="ＭＳ Ｐゴシック" charset="-128"/>
              </a:defRPr>
            </a:lvl5pPr>
            <a:lvl6pPr marL="2514600" indent="-228600" eaLnBrk="0" fontAlgn="base" hangingPunct="0">
              <a:spcBef>
                <a:spcPct val="0"/>
              </a:spcBef>
              <a:spcAft>
                <a:spcPct val="0"/>
              </a:spcAft>
              <a:defRPr sz="9600">
                <a:solidFill>
                  <a:schemeClr val="tx1"/>
                </a:solidFill>
                <a:latin typeface="Arial" charset="0"/>
                <a:ea typeface="ＭＳ Ｐゴシック" charset="-128"/>
              </a:defRPr>
            </a:lvl6pPr>
            <a:lvl7pPr marL="2971800" indent="-228600" eaLnBrk="0" fontAlgn="base" hangingPunct="0">
              <a:spcBef>
                <a:spcPct val="0"/>
              </a:spcBef>
              <a:spcAft>
                <a:spcPct val="0"/>
              </a:spcAft>
              <a:defRPr sz="9600">
                <a:solidFill>
                  <a:schemeClr val="tx1"/>
                </a:solidFill>
                <a:latin typeface="Arial" charset="0"/>
                <a:ea typeface="ＭＳ Ｐゴシック" charset="-128"/>
              </a:defRPr>
            </a:lvl7pPr>
            <a:lvl8pPr marL="3429000" indent="-228600" eaLnBrk="0" fontAlgn="base" hangingPunct="0">
              <a:spcBef>
                <a:spcPct val="0"/>
              </a:spcBef>
              <a:spcAft>
                <a:spcPct val="0"/>
              </a:spcAft>
              <a:defRPr sz="9600">
                <a:solidFill>
                  <a:schemeClr val="tx1"/>
                </a:solidFill>
                <a:latin typeface="Arial" charset="0"/>
                <a:ea typeface="ＭＳ Ｐゴシック" charset="-128"/>
              </a:defRPr>
            </a:lvl8pPr>
            <a:lvl9pPr marL="3886200" indent="-228600" eaLnBrk="0" fontAlgn="base" hangingPunct="0">
              <a:spcBef>
                <a:spcPct val="0"/>
              </a:spcBef>
              <a:spcAft>
                <a:spcPct val="0"/>
              </a:spcAft>
              <a:defRPr sz="96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B6B088-9FB1-D641-AFD9-EB9DCBC6BB58}"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5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a:lstStyle/>
          <a:p>
            <a:endParaRPr lang="en-US" altLang="en-US" dirty="0">
              <a:ea typeface="ＭＳ Ｐゴシック" charset="-128"/>
            </a:endParaRPr>
          </a:p>
        </p:txBody>
      </p:sp>
    </p:spTree>
    <p:extLst>
      <p:ext uri="{BB962C8B-B14F-4D97-AF65-F5344CB8AC3E}">
        <p14:creationId xmlns:p14="http://schemas.microsoft.com/office/powerpoint/2010/main" val="66909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EA42-014E-13A1-9D6B-1F2017F8E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F3362-1273-57C3-DC58-EEEB14437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B6AEA-EB3E-B17D-04C2-C9604CBE2D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DF2BD2-10A0-38D3-FAA9-1A1AB64E9A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6C07F-197D-4C71-9C57-5BCA7895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465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214A263-AE11-CC4C-A5A1-E9EED5C2FC1F}"/>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9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9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9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9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9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CC0801-A7DE-0A4B-A5B3-78264AD00F1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2467" name="Rectangle 2">
            <a:extLst>
              <a:ext uri="{FF2B5EF4-FFF2-40B4-BE49-F238E27FC236}">
                <a16:creationId xmlns:a16="http://schemas.microsoft.com/office/drawing/2014/main" id="{43701465-11CF-004F-AE1A-0CEA5AC0EDFB}"/>
              </a:ext>
            </a:extLst>
          </p:cNvPr>
          <p:cNvSpPr>
            <a:spLocks noGrp="1" noRot="1" noChangeAspec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10CBF776-5007-044C-BBB8-301F847C09A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1963D-13C6-BE47-8854-295CA81BE4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401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9566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5597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9808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9885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7581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4590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00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576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84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F2D25-3CD8-074D-8EB1-5078AB2CD2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776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2923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4364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638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5031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3065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557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6255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9907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0474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7D7A0-2504-86B3-300B-7B48721A4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A2D45-E3F3-CD7C-8E46-71DE7FABB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6648B-6B87-BEC2-3E30-4187FC0089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613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3177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EC6C9-8F94-4F32-34E2-5E5D6F261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50C9F-56A6-2FCB-CFB8-1CFCDA18F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BD9E4-F47C-23A1-41C8-DA6F6A6E31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47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152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2771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8159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6B348-87EF-084E-A416-1A610EE898D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146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177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119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7200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7231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marL="215900" indent="-2159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1pPr>
            <a:lvl2pPr marL="742950" indent="-28575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2pPr>
            <a:lvl3pPr marL="1143000" indent="-2286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3pPr>
            <a:lvl4pPr marL="1600200" indent="-2286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4pPr>
            <a:lvl5pPr marL="2057400" indent="-2286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5pPr>
            <a:lvl6pPr marL="25146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6pPr>
            <a:lvl7pPr marL="29718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7pPr>
            <a:lvl8pPr marL="34290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8pPr>
            <a:lvl9pPr marL="38862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9pPr>
          </a:lstStyle>
          <a:p>
            <a:pPr marL="215900" marR="0" lvl="0" indent="-215900" algn="r" defTabSz="914400" rtl="0" eaLnBrk="1" fontAlgn="auto" latinLnBrk="0" hangingPunct="1">
              <a:lnSpc>
                <a:spcPct val="100000"/>
              </a:lnSpc>
              <a:spcBef>
                <a:spcPts val="0"/>
              </a:spcBef>
              <a:spcAft>
                <a:spcPts val="0"/>
              </a:spcAft>
              <a:buClr>
                <a:srgbClr val="000000"/>
              </a:buClr>
              <a:buSzPct val="45000"/>
              <a:buFont typeface="StarSymbol" charset="0"/>
              <a:buNone/>
              <a:tabLst>
                <a:tab pos="457200" algn="l"/>
                <a:tab pos="914400" algn="l"/>
                <a:tab pos="1371600" algn="l"/>
                <a:tab pos="1828800" algn="l"/>
                <a:tab pos="2286000" algn="l"/>
                <a:tab pos="2743200" algn="l"/>
              </a:tabLst>
              <a:defRPr/>
            </a:pPr>
            <a:fld id="{BD50D1BE-483F-474C-A789-A2A526797384}" type="slidenum">
              <a:rPr kumimoji="0" lang="it-IT" sz="1200" b="0" i="1" u="none" strike="noStrike" kern="1200" cap="none" spc="0" normalizeH="0" baseline="0" noProof="0" smtClean="0">
                <a:ln>
                  <a:noFill/>
                </a:ln>
                <a:solidFill>
                  <a:srgbClr val="000000"/>
                </a:solidFill>
                <a:effectLst/>
                <a:uLnTx/>
                <a:uFillTx/>
                <a:latin typeface="Times New Roman" charset="0"/>
                <a:ea typeface="MS PGothic" charset="0"/>
                <a:cs typeface="Segoe UI" charset="0"/>
              </a:rPr>
              <a:pPr marL="215900" marR="0" lvl="0" indent="-215900" algn="r" defTabSz="914400" rtl="0" eaLnBrk="1" fontAlgn="auto" latinLnBrk="0" hangingPunct="1">
                <a:lnSpc>
                  <a:spcPct val="100000"/>
                </a:lnSpc>
                <a:spcBef>
                  <a:spcPts val="0"/>
                </a:spcBef>
                <a:spcAft>
                  <a:spcPts val="0"/>
                </a:spcAft>
                <a:buClr>
                  <a:srgbClr val="000000"/>
                </a:buClr>
                <a:buSzPct val="45000"/>
                <a:buFont typeface="StarSymbol" charset="0"/>
                <a:buNone/>
                <a:tabLst>
                  <a:tab pos="457200" algn="l"/>
                  <a:tab pos="914400" algn="l"/>
                  <a:tab pos="1371600" algn="l"/>
                  <a:tab pos="1828800" algn="l"/>
                  <a:tab pos="2286000" algn="l"/>
                  <a:tab pos="2743200" algn="l"/>
                </a:tabLst>
                <a:defRPr/>
              </a:pPr>
              <a:t>52</a:t>
            </a:fld>
            <a:endParaRPr kumimoji="0" lang="it-IT" sz="1200" b="0" i="1" u="none" strike="noStrike" kern="1200" cap="none" spc="0" normalizeH="0" baseline="0" noProof="0">
              <a:ln>
                <a:noFill/>
              </a:ln>
              <a:solidFill>
                <a:srgbClr val="000000"/>
              </a:solidFill>
              <a:effectLst/>
              <a:uLnTx/>
              <a:uFillTx/>
              <a:latin typeface="Times New Roman" charset="0"/>
              <a:ea typeface="MS PGothic" charset="0"/>
              <a:cs typeface="Segoe UI" charset="0"/>
            </a:endParaRPr>
          </a:p>
        </p:txBody>
      </p:sp>
      <p:sp>
        <p:nvSpPr>
          <p:cNvPr id="182275" name="Rectangle 1"/>
          <p:cNvSpPr>
            <a:spLocks noGrp="1" noRot="1" noChangeAspect="1" noChangeArrowheads="1" noTextEdit="1"/>
          </p:cNvSpPr>
          <p:nvPr>
            <p:ph type="sldImg"/>
          </p:nvPr>
        </p:nvSpPr>
        <p:spPr bwMode="auto">
          <a:xfrm>
            <a:off x="71438" y="749300"/>
            <a:ext cx="6653212" cy="3743325"/>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sp>
      <p:sp>
        <p:nvSpPr>
          <p:cNvPr id="182276" name="Rectangle 2"/>
          <p:cNvSpPr>
            <a:spLocks noGrp="1" noChangeArrowheads="1"/>
          </p:cNvSpPr>
          <p:nvPr>
            <p:ph type="body" idx="1"/>
          </p:nvPr>
        </p:nvSpPr>
        <p:spPr bwMode="auto">
          <a:xfrm>
            <a:off x="679450" y="4741863"/>
            <a:ext cx="5435600" cy="44910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GB" dirty="0">
              <a:latin typeface="Arial"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93761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546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4041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967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8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a:endParaRPr lang="en-GB"/>
          </a:p>
        </p:txBody>
      </p:sp>
      <p:sp>
        <p:nvSpPr>
          <p:cNvPr id="178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Calibri" charset="0"/>
                <a:ea typeface="ＭＳ Ｐゴシック" charset="0"/>
                <a:cs typeface="ＭＳ Ｐゴシック" charset="0"/>
              </a:defRPr>
            </a:lvl1pPr>
            <a:lvl2pPr marL="742950" indent="-285750" defTabSz="455613" eaLnBrk="0" hangingPunct="0">
              <a:defRPr sz="2400">
                <a:solidFill>
                  <a:schemeClr val="tx1"/>
                </a:solidFill>
                <a:latin typeface="Calibri" charset="0"/>
                <a:ea typeface="ＭＳ Ｐゴシック" charset="0"/>
              </a:defRPr>
            </a:lvl2pPr>
            <a:lvl3pPr marL="1143000" indent="-228600" defTabSz="455613" eaLnBrk="0" hangingPunct="0">
              <a:defRPr sz="2400">
                <a:solidFill>
                  <a:schemeClr val="tx1"/>
                </a:solidFill>
                <a:latin typeface="Calibri" charset="0"/>
                <a:ea typeface="ＭＳ Ｐゴシック" charset="0"/>
              </a:defRPr>
            </a:lvl3pPr>
            <a:lvl4pPr marL="1600200" indent="-228600" defTabSz="455613" eaLnBrk="0" hangingPunct="0">
              <a:defRPr sz="2400">
                <a:solidFill>
                  <a:schemeClr val="tx1"/>
                </a:solidFill>
                <a:latin typeface="Calibri" charset="0"/>
                <a:ea typeface="ＭＳ Ｐゴシック" charset="0"/>
              </a:defRPr>
            </a:lvl4pPr>
            <a:lvl5pPr marL="2057400" indent="-228600" defTabSz="455613"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5613" rtl="0" eaLnBrk="1" fontAlgn="auto" latinLnBrk="0" hangingPunct="1">
              <a:lnSpc>
                <a:spcPct val="100000"/>
              </a:lnSpc>
              <a:spcBef>
                <a:spcPts val="0"/>
              </a:spcBef>
              <a:spcAft>
                <a:spcPts val="0"/>
              </a:spcAft>
              <a:buClrTx/>
              <a:buSzTx/>
              <a:buFontTx/>
              <a:buNone/>
              <a:tabLst/>
              <a:defRPr/>
            </a:pPr>
            <a:fld id="{DEBAD1BA-A611-FF45-8650-45B568A47BE1}" type="slidenum">
              <a:rPr kumimoji="0" lang="en-GB"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5613"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6B348-87EF-084E-A416-1A610EE898D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6420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67572-BD4F-4DEA-927C-28E0E8C859C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73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67572-BD4F-4DEA-927C-28E0E8C859C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39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67572-BD4F-4DEA-927C-28E0E8C859C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40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6B75F0-22CD-4B23-8F9F-268CFEB3259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15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155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38233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0527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7662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04104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67885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94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92DC-0FFF-DB70-4EDD-6F8994695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84B16-904A-16CD-C787-FED216FEA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46CD1-45B4-2609-B408-5E99C6BF8E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5288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64418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4B13-BDF1-4068-D1AB-DF2906D14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EC04E-3A7D-21CA-B3C8-9F8E5524B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A41BE-585A-527C-EBF4-9658CB991C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9382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625611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19127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9920532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747692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2141801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1945237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68B6F-9C07-CBD5-9E6D-BA6CF7FDF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2291A-ED3D-7DFA-F4AF-7061DEE38C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ECF2CB-1E96-D1F4-22DF-32D2A947AA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44149E-3216-B30E-74AF-CC4D04BB000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82666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F0037-6786-72A3-9188-4D49A6574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5F6C2-9CE3-255D-F85C-21152AA7D8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55A92C5-D73F-ADB8-1926-4083D82976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3DD848-C603-DAF0-EAB9-979E7451F0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9266507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D79E0-A59B-60A9-E93B-0ECB065FA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68C0B-AEC1-E91F-6EFE-C6061BF83F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2049EB-A164-89BD-A232-83DE2072BC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DEBC46-8F4B-C12C-A08B-E5F2131B491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4917790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4E4E-53F7-E73C-6DF9-CF75E830E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6B71C-2CBF-4EAA-82C2-C373F099360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110C58-27CE-2999-7D7F-D1459B758C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2FAC11-3B33-B18C-1C28-FFFC1E893F3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6613861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DB3C-9036-9180-F9DF-A027D7442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13451-770D-CF74-2846-BD12923357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6BB210-DD96-DEAE-40D6-E9533A3679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DE2980-4D8A-BA02-D94B-0D91FD970F4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9472162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8124375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590950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EF879-10E2-DB99-1E3F-0E0C64C9B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D093D-4037-E511-7B48-0F82496D4E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286129-9BC3-33AE-7F5C-58E565682C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0F46A4-98F5-63CB-3776-75FAE5FF49A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8630980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7BC87-A4F3-E2C6-7322-A66B02ADD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61DFC-068F-1848-9B63-B32EF7C9E1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7195261-797C-0BC2-DFEB-AD44F142D2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871239-172F-0DB8-5917-08003B27D28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8260535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F596-EAAD-D0D4-DE63-1F7F665DF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4522-0FCE-6C60-8DA4-C6AAA0B28B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CDA1F7-DC0D-B959-D406-83E4CA1163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85755-14E8-DE89-A095-862785B0A95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93536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FC5F-C71A-2604-9C6E-BCF87753D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7602B-27F1-BD0D-5F68-498820FA88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A6E8A26-A9CE-0719-E614-A8876498C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9D226-BED7-8F79-9A6F-0862859CE45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789575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42E2C-18BC-972A-C3B9-2E5B9D3A5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44E22-B470-9B77-9DE4-4C1E30FFD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06C0-9C23-4B0D-821F-CCBB5D88D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53F2FA-D04F-3D45-F6E1-A0629CBCA2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86069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1F97-451B-CA13-2F3B-2B03B7F82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1F49B-CFFA-F35D-2815-AF361BC061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8544C5-63D0-E6CB-E00B-3401D69A9A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738C5-399F-F072-48F7-CC3421BB3FD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784351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A8CA-EE65-613A-93B7-66F5E46AB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25A26-DAC4-19EF-DC43-D0F6715486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8CEEAC-C3E0-6792-7C35-DBD1DC977C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DEB53-FF95-7297-BAD7-FEC8844C038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5338307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E660-AA7B-5183-61FB-6054799B3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404CC-0DAE-93E1-C7D1-EF873FE6BF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438F85-047E-E99C-12D8-6E0EEAFFD6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AA0B11-62A7-343D-2504-94732B877E6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1607599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0E7E-22AA-6B48-4C63-54A24490E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4D9FE-E29D-0029-73CD-123A591CC7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01A4E3-F849-469E-1194-E17824CD57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F30B60-6B57-EF79-E0D9-9DDB0164818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029350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5730600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1E26-2AC1-CCF6-82BB-80ACC65CE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756F5-2B25-3329-D883-0F77FDF3CC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73A127-2DBC-4374-0788-01B89A10634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FF367C1-C78D-2E83-40FF-149C6B8920E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1625463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3A953-016E-9762-EE86-1E99F8490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E0D79-746C-6EAD-98CA-AD62253D7F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290B33-3194-73B0-7FF8-061177FE80C6}"/>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BDDC52D-8267-A312-EB73-D20B86CAA63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41710237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0017585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43000"/>
            <a:ext cx="5305425" cy="2984500"/>
          </a:xfrm>
        </p:spPr>
      </p:sp>
      <p:sp>
        <p:nvSpPr>
          <p:cNvPr id="3" name="Notes Placeholder 2"/>
          <p:cNvSpPr>
            <a:spLocks noGrp="1"/>
          </p:cNvSpPr>
          <p:nvPr>
            <p:ph type="body" idx="1"/>
          </p:nvPr>
        </p:nvSpPr>
        <p:spPr>
          <a:xfrm>
            <a:off x="776288" y="4400549"/>
            <a:ext cx="5262083" cy="4284663"/>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71145" rtl="0" eaLnBrk="1" fontAlgn="base" latinLnBrk="0" hangingPunct="1">
              <a:lnSpc>
                <a:spcPct val="100000"/>
              </a:lnSpc>
              <a:spcBef>
                <a:spcPct val="0"/>
              </a:spcBef>
              <a:spcAft>
                <a:spcPct val="0"/>
              </a:spcAft>
              <a:buClrTx/>
              <a:buSzTx/>
              <a:buFontTx/>
              <a:buNone/>
              <a:tabLst/>
              <a:defRPr/>
            </a:pPr>
            <a:fld id="{EB866B3A-B6BC-41E3-9902-42B2A1380C32}" type="slidenum">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sym typeface="Gill Sans"/>
              </a:rPr>
              <a:pPr marL="0" marR="0" lvl="0" indent="0" algn="r" defTabSz="471145"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sym typeface="Gill Sans"/>
            </a:endParaRPr>
          </a:p>
        </p:txBody>
      </p:sp>
      <p:sp>
        <p:nvSpPr>
          <p:cNvPr id="5" name="TextBox 4">
            <a:extLst>
              <a:ext uri="{FF2B5EF4-FFF2-40B4-BE49-F238E27FC236}">
                <a16:creationId xmlns:a16="http://schemas.microsoft.com/office/drawing/2014/main" id="{B4B740EF-2FC1-4942-AEC8-0C6FE07F4D08}"/>
              </a:ext>
            </a:extLst>
          </p:cNvPr>
          <p:cNvSpPr txBox="1"/>
          <p:nvPr/>
        </p:nvSpPr>
        <p:spPr>
          <a:xfrm>
            <a:off x="7162432" y="1337255"/>
            <a:ext cx="2086896" cy="7879080"/>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33CC"/>
                </a:solidFill>
                <a:effectLst/>
                <a:uLnTx/>
                <a:uFillTx/>
                <a:latin typeface="Gill Sans"/>
                <a:ea typeface="ヒラギノ角ゴ Pro W3" charset="-128"/>
                <a:cs typeface="+mn-cs"/>
                <a:sym typeface="Gill Sans"/>
              </a:rPr>
              <a:t>Tags already in veeva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Figure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Wolfe 2021/pg2/Figure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Wolfe 2021/pg4/col1/P3/ln1-4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Vaccaro 2005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p1283/ para1/L3‐4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p1284/Fig1 description/L1 (p.2)</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et al_2018 J Clin Inves_Ph1_Pg4373_Col1_Para2_Efgartigimod description (p.3)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Vyvgart PI/pg8/P3 </a:t>
            </a:r>
            <a:r>
              <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(Sec.12.1 Mechanism of Action)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Vaccaro 2005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p1283/col1/para2/ L9‐12 (p.1</a:t>
            </a:r>
            <a:r>
              <a:rPr kumimoji="0" lang="it-IT"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a:t>
            </a: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p4372/col2/para2/ L5‐7 (p.2)</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et al_2018 J Clin Inves_Ph1_Pg4379_Col2_Para1_Lines15-22 (p.9)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p4379/col2/para1/ L9‐15 (p.9)</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et al_2018 J Clin Inves_Ph1_Pg4379_Col2_Para1_Lines15-22 (p.9)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Vaccaro 2005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Vaccaro_Nat Biotech_2005_Pg1_Col2_Para2 (p.1)</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p1283/col1/para2/L14-15 (p.1)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p4372/col2/para2/ L3‐5 (p.2)</a:t>
            </a:r>
          </a:p>
        </p:txBody>
      </p:sp>
      <p:sp>
        <p:nvSpPr>
          <p:cNvPr id="7" name="TextBox 6">
            <a:extLst>
              <a:ext uri="{FF2B5EF4-FFF2-40B4-BE49-F238E27FC236}">
                <a16:creationId xmlns:a16="http://schemas.microsoft.com/office/drawing/2014/main" id="{6F56ADFA-AC3B-447E-A849-EF81E70DB1D3}"/>
              </a:ext>
            </a:extLst>
          </p:cNvPr>
          <p:cNvSpPr txBox="1"/>
          <p:nvPr/>
        </p:nvSpPr>
        <p:spPr>
          <a:xfrm>
            <a:off x="7162432" y="0"/>
            <a:ext cx="4321534" cy="1169551"/>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Note to reviewers: the efgartigimod icon has been updated to an antibody fragment (seen in commercial pieces) from the blue geometric shape. We removed the disclaimer that VYVGART is only approved from gMG, not other indications, as this talk is solely on gMG</a:t>
            </a:r>
          </a:p>
        </p:txBody>
      </p:sp>
    </p:spTree>
    <p:extLst>
      <p:ext uri="{BB962C8B-B14F-4D97-AF65-F5344CB8AC3E}">
        <p14:creationId xmlns:p14="http://schemas.microsoft.com/office/powerpoint/2010/main" val="5023041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85957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DA8-1F8A-E967-54B8-3EBE7A88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30A31C-4736-49C4-3C50-1BBA17F36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CFB9D8-9A51-0364-23FA-95A154005F62}"/>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5" name="Footer Placeholder 4">
            <a:extLst>
              <a:ext uri="{FF2B5EF4-FFF2-40B4-BE49-F238E27FC236}">
                <a16:creationId xmlns:a16="http://schemas.microsoft.com/office/drawing/2014/main" id="{27C2F1DF-E28E-12D7-053D-2D5B3EFE2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45427-1F98-553F-1E23-E6DBF49E5783}"/>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41493565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C43A-BEB7-B868-A49D-6609CFCA2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87EAF-71F6-DBD9-81BE-88F9554CF7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84130-275B-F41A-98B5-D56F3FFEBAE8}"/>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5" name="Footer Placeholder 4">
            <a:extLst>
              <a:ext uri="{FF2B5EF4-FFF2-40B4-BE49-F238E27FC236}">
                <a16:creationId xmlns:a16="http://schemas.microsoft.com/office/drawing/2014/main" id="{A7AE01A9-CF7B-A7E3-E203-CC5AE5279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0C4AA-59AA-65B3-056B-A1AFBB939BF1}"/>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37629295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5996-8428-94E1-0687-D69EE4DE4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AEE64-CFA3-7296-2584-9525BE87C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99BC1C-28F1-92EC-9612-2C990545D9FA}"/>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5" name="Footer Placeholder 4">
            <a:extLst>
              <a:ext uri="{FF2B5EF4-FFF2-40B4-BE49-F238E27FC236}">
                <a16:creationId xmlns:a16="http://schemas.microsoft.com/office/drawing/2014/main" id="{85B5F9D0-986E-4B15-C894-3AEF4787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DEC70-54B7-BAF7-73FC-6824E81402B0}"/>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20154995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5274-C476-5AF9-037F-71E0C1D6B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507B9-8081-34F0-680E-DF3785F0C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0370C-BC2F-27DB-E405-2F64FC32F7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C3F9CC-6E92-D698-3027-C189046857C1}"/>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6" name="Footer Placeholder 5">
            <a:extLst>
              <a:ext uri="{FF2B5EF4-FFF2-40B4-BE49-F238E27FC236}">
                <a16:creationId xmlns:a16="http://schemas.microsoft.com/office/drawing/2014/main" id="{C528FD8F-1501-3543-C4E8-0B7B852EC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84439-EDCD-F0A8-6CB0-6EB2CFC92875}"/>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20211670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D35F-573C-F9C6-717D-AB7CFC098B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1A823-B4F3-97BB-775A-4639E0868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B4074-28A3-919F-7BAE-31ED5D3F73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BF966-1515-DEA6-8615-C70E6B2A1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F42C8-EE64-22F0-1C0E-8CA5F964B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872388-D263-F8A3-E2DE-CB99CA6B130E}"/>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8" name="Footer Placeholder 7">
            <a:extLst>
              <a:ext uri="{FF2B5EF4-FFF2-40B4-BE49-F238E27FC236}">
                <a16:creationId xmlns:a16="http://schemas.microsoft.com/office/drawing/2014/main" id="{E5F02E60-D62E-3DF1-A47E-FBF0D3063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A4AE91-89F8-BA73-57F4-E11A5CAD885A}"/>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7184802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311F-7FD8-F1A2-8BE2-29ECAD2748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2C5AF8-F32F-0360-6FEB-7C9355AF8136}"/>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4" name="Footer Placeholder 3">
            <a:extLst>
              <a:ext uri="{FF2B5EF4-FFF2-40B4-BE49-F238E27FC236}">
                <a16:creationId xmlns:a16="http://schemas.microsoft.com/office/drawing/2014/main" id="{F940E553-8685-E11C-DCD3-5E655A26BB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8D41D-FFFA-6191-66D5-2F81B6AD0EEE}"/>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32488644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CD090-BEBB-249E-8189-27F4B13951DA}"/>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3" name="Footer Placeholder 2">
            <a:extLst>
              <a:ext uri="{FF2B5EF4-FFF2-40B4-BE49-F238E27FC236}">
                <a16:creationId xmlns:a16="http://schemas.microsoft.com/office/drawing/2014/main" id="{60037FC0-9E4C-55B8-A8B7-A3040C1717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1D8B1-74F0-60AD-361F-CA2302EC1D68}"/>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6879905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7415-2CA4-05B7-7299-2FBEBB7E1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534AE-57B0-0A77-3D21-5C475A761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5DC2B8-0138-CC81-5694-0B4A613AD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FE77-8903-9763-FC95-C41800AB6038}"/>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6" name="Footer Placeholder 5">
            <a:extLst>
              <a:ext uri="{FF2B5EF4-FFF2-40B4-BE49-F238E27FC236}">
                <a16:creationId xmlns:a16="http://schemas.microsoft.com/office/drawing/2014/main" id="{7B8F89B5-DA55-2AB6-C6E3-E808A77B0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FAA48-AC97-9B88-CBBF-FAF7E375B8AE}"/>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1572975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012-560A-386E-0CDE-E05BB7948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4E314-FF78-448A-F4F3-59E35C047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832A54-0414-9402-7903-0769B9121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73E14-6655-5297-1F0E-2AF53320801F}"/>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6" name="Footer Placeholder 5">
            <a:extLst>
              <a:ext uri="{FF2B5EF4-FFF2-40B4-BE49-F238E27FC236}">
                <a16:creationId xmlns:a16="http://schemas.microsoft.com/office/drawing/2014/main" id="{CF942041-3712-D15A-F0B6-6D2276ECF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F8291-6A76-81F5-7BF6-DE739BD0B9F4}"/>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240772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E40A-BB2D-C0AE-90CB-95EF99D52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E351A7-98DF-4084-4AC9-34D01ABA4A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9814C-21A8-E826-21B2-79749843500E}"/>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5" name="Footer Placeholder 4">
            <a:extLst>
              <a:ext uri="{FF2B5EF4-FFF2-40B4-BE49-F238E27FC236}">
                <a16:creationId xmlns:a16="http://schemas.microsoft.com/office/drawing/2014/main" id="{26A16171-50FF-3510-73D8-11E8E7488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F5A37-81C1-FD7F-BC30-F1957923981F}"/>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6211906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01185-90BD-AEC8-95DC-F8A5C3F04A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44868-1DA6-0DEC-C254-EBBDB6795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2415A-CEAE-B619-D82A-01077FDD77F9}"/>
              </a:ext>
            </a:extLst>
          </p:cNvPr>
          <p:cNvSpPr>
            <a:spLocks noGrp="1"/>
          </p:cNvSpPr>
          <p:nvPr>
            <p:ph type="dt" sz="half" idx="10"/>
          </p:nvPr>
        </p:nvSpPr>
        <p:spPr/>
        <p:txBody>
          <a:bodyPr/>
          <a:lstStyle/>
          <a:p>
            <a:fld id="{357353AB-1C24-6F42-8246-B1518B49A9EA}" type="datetimeFigureOut">
              <a:rPr lang="en-US" smtClean="0"/>
              <a:t>1/30/26</a:t>
            </a:fld>
            <a:endParaRPr lang="en-US"/>
          </a:p>
        </p:txBody>
      </p:sp>
      <p:sp>
        <p:nvSpPr>
          <p:cNvPr id="5" name="Footer Placeholder 4">
            <a:extLst>
              <a:ext uri="{FF2B5EF4-FFF2-40B4-BE49-F238E27FC236}">
                <a16:creationId xmlns:a16="http://schemas.microsoft.com/office/drawing/2014/main" id="{1A45CDC0-DC1E-A2B2-9A9C-056431BCB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DC92C-793A-45B4-27E4-A1DD6DDE9A37}"/>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33304329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normAutofit/>
          </a:bodyPr>
          <a:lstStyle/>
          <a:p>
            <a:pPr lvl="0"/>
            <a:endParaRPr lang="en-US" noProof="0" dirty="0"/>
          </a:p>
        </p:txBody>
      </p:sp>
      <p:sp>
        <p:nvSpPr>
          <p:cNvPr id="4" name="Date Placeholder 3"/>
          <p:cNvSpPr>
            <a:spLocks noGrp="1"/>
          </p:cNvSpPr>
          <p:nvPr>
            <p:ph type="dt" sz="half" idx="10"/>
          </p:nvPr>
        </p:nvSpPr>
        <p:spPr>
          <a:xfrm>
            <a:off x="609600" y="6251575"/>
            <a:ext cx="2844800" cy="476251"/>
          </a:xfrm>
        </p:spPr>
        <p:txBody>
          <a:bodyPr/>
          <a:lstStyle>
            <a:lvl1pPr fontAlgn="auto">
              <a:spcBef>
                <a:spcPts val="0"/>
              </a:spcBef>
              <a:spcAft>
                <a:spcPts val="0"/>
              </a:spcAft>
              <a:defRPr>
                <a:latin typeface="+mn-lt"/>
                <a:ea typeface="+mn-ea"/>
              </a:defRPr>
            </a:lvl1pPr>
          </a:lstStyle>
          <a:p>
            <a:pPr>
              <a:defRPr/>
            </a:pPr>
            <a:endParaRPr lang="en-US" dirty="0"/>
          </a:p>
        </p:txBody>
      </p:sp>
      <p:sp>
        <p:nvSpPr>
          <p:cNvPr id="5" name="Slide Number Placeholder 4"/>
          <p:cNvSpPr>
            <a:spLocks noGrp="1"/>
          </p:cNvSpPr>
          <p:nvPr>
            <p:ph type="sldNum" sz="quarter" idx="11"/>
          </p:nvPr>
        </p:nvSpPr>
        <p:spPr>
          <a:xfrm>
            <a:off x="8737600" y="6248400"/>
            <a:ext cx="2844800" cy="476251"/>
          </a:xfrm>
        </p:spPr>
        <p:txBody>
          <a:bodyPr/>
          <a:lstStyle>
            <a:lvl1pPr>
              <a:defRPr/>
            </a:lvl1pPr>
          </a:lstStyle>
          <a:p>
            <a:fld id="{4A394A6D-A69D-FA4A-9008-B06F6C126ECD}" type="slidenum">
              <a:rPr lang="en-US"/>
              <a:pPr/>
              <a:t>‹#›</a:t>
            </a:fld>
            <a:endParaRPr lang="en-US" dirty="0"/>
          </a:p>
        </p:txBody>
      </p:sp>
      <p:sp>
        <p:nvSpPr>
          <p:cNvPr id="6" name="Footer Placeholder 5"/>
          <p:cNvSpPr>
            <a:spLocks noGrp="1"/>
          </p:cNvSpPr>
          <p:nvPr>
            <p:ph type="ftr" sz="quarter" idx="12"/>
          </p:nvPr>
        </p:nvSpPr>
        <p:spPr>
          <a:xfrm>
            <a:off x="4165600" y="6248400"/>
            <a:ext cx="3860800" cy="476251"/>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5232543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1/30/26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2736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28" name="image1.png"/>
          <p:cNvPicPr>
            <a:picLocks noChangeAspect="1"/>
          </p:cNvPicPr>
          <p:nvPr/>
        </p:nvPicPr>
        <p:blipFill>
          <a:blip r:embed="rId2"/>
          <a:stretch>
            <a:fillRect/>
          </a:stretch>
        </p:blipFill>
        <p:spPr>
          <a:xfrm>
            <a:off x="0" y="6834188"/>
            <a:ext cx="12192000" cy="42864"/>
          </a:xfrm>
          <a:prstGeom prst="rect">
            <a:avLst/>
          </a:prstGeom>
          <a:ln w="12700">
            <a:miter lim="400000"/>
          </a:ln>
        </p:spPr>
      </p:pic>
      <p:sp>
        <p:nvSpPr>
          <p:cNvPr id="29" name="Shape 29"/>
          <p:cNvSpPr/>
          <p:nvPr/>
        </p:nvSpPr>
        <p:spPr>
          <a:xfrm>
            <a:off x="-12700" y="6813550"/>
            <a:ext cx="12200469" cy="0"/>
          </a:xfrm>
          <a:prstGeom prst="line">
            <a:avLst/>
          </a:prstGeom>
          <a:ln w="28575">
            <a:solidFill>
              <a:srgbClr val="57649B"/>
            </a:solidFill>
            <a:miter/>
          </a:ln>
        </p:spPr>
        <p:txBody>
          <a:bodyPr lIns="45718" tIns="45718" rIns="45718" bIns="45718"/>
          <a:lstStyle/>
          <a:p>
            <a:pPr fontAlgn="auto" hangingPunct="0">
              <a:spcBef>
                <a:spcPts val="0"/>
              </a:spcBef>
              <a:spcAft>
                <a:spcPts val="0"/>
              </a:spcAft>
            </a:pPr>
            <a:endParaRPr kern="0" dirty="0">
              <a:solidFill>
                <a:srgbClr val="000000"/>
              </a:solidFill>
              <a:latin typeface="Arial" panose="020B0604020202020204"/>
              <a:cs typeface="Arial" pitchFamily="34" charset="0"/>
              <a:sym typeface="Helvetica"/>
            </a:endParaRPr>
          </a:p>
        </p:txBody>
      </p:sp>
      <p:pic>
        <p:nvPicPr>
          <p:cNvPr id="30" name="image2.png"/>
          <p:cNvPicPr>
            <a:picLocks noChangeAspect="1"/>
          </p:cNvPicPr>
          <p:nvPr/>
        </p:nvPicPr>
        <p:blipFill>
          <a:blip r:embed="rId3"/>
          <a:stretch>
            <a:fillRect/>
          </a:stretch>
        </p:blipFill>
        <p:spPr>
          <a:xfrm>
            <a:off x="-12700" y="0"/>
            <a:ext cx="12192000" cy="1185863"/>
          </a:xfrm>
          <a:prstGeom prst="rect">
            <a:avLst/>
          </a:prstGeom>
          <a:ln w="12700">
            <a:miter lim="400000"/>
          </a:ln>
        </p:spPr>
      </p:pic>
      <p:sp>
        <p:nvSpPr>
          <p:cNvPr id="32" name="Shape 32"/>
          <p:cNvSpPr>
            <a:spLocks noGrp="1"/>
          </p:cNvSpPr>
          <p:nvPr>
            <p:ph type="title"/>
          </p:nvPr>
        </p:nvSpPr>
        <p:spPr>
          <a:xfrm>
            <a:off x="254000" y="190502"/>
            <a:ext cx="11734800" cy="838198"/>
          </a:xfrm>
          <a:prstGeom prst="rect">
            <a:avLst/>
          </a:prstGeom>
          <a:extLst>
            <a:ext uri="{C572A759-6A51-4108-AA02-DFA0A04FC94B}">
              <ma14:wrappingTextBoxFlag xmlns:ma14="http://schemas.microsoft.com/office/mac/drawingml/2011/main" xmlns="" val="1"/>
            </a:ext>
          </a:extLst>
        </p:spPr>
        <p:txBody>
          <a:bodyPr anchor="b">
            <a:noAutofit/>
          </a:bodyPr>
          <a:lstStyle>
            <a:lvl1pPr>
              <a:defRPr sz="3200">
                <a:solidFill>
                  <a:srgbClr val="FFFFFF"/>
                </a:solidFill>
                <a:latin typeface="Arial"/>
                <a:ea typeface="Arial"/>
                <a:cs typeface="Arial"/>
                <a:sym typeface="Arial"/>
              </a:defRPr>
            </a:lvl1pPr>
          </a:lstStyle>
          <a:p>
            <a:r>
              <a:rPr dirty="0"/>
              <a:t>Click to edit Master title style</a:t>
            </a:r>
          </a:p>
        </p:txBody>
      </p:sp>
      <p:sp>
        <p:nvSpPr>
          <p:cNvPr id="3" name="Content Placeholder 2"/>
          <p:cNvSpPr>
            <a:spLocks noGrp="1"/>
          </p:cNvSpPr>
          <p:nvPr>
            <p:ph sz="quarter" idx="10"/>
          </p:nvPr>
        </p:nvSpPr>
        <p:spPr>
          <a:xfrm>
            <a:off x="254000" y="1447800"/>
            <a:ext cx="11595100" cy="4845050"/>
          </a:xfrm>
          <a:prstGeom prst="rect">
            <a:avLst/>
          </a:prstGeom>
        </p:spPr>
        <p:txBody>
          <a:bodyPr/>
          <a:lstStyle>
            <a:lvl1pPr marL="173736" indent="-173736">
              <a:lnSpc>
                <a:spcPct val="100000"/>
              </a:lnSpc>
              <a:spcBef>
                <a:spcPts val="1200"/>
              </a:spcBef>
              <a:buClr>
                <a:schemeClr val="bg1">
                  <a:lumMod val="65000"/>
                </a:schemeClr>
              </a:buClr>
              <a:buSzPct val="90000"/>
              <a:defRPr sz="2000"/>
            </a:lvl1pPr>
            <a:lvl2pPr marL="457200" indent="-228600">
              <a:lnSpc>
                <a:spcPct val="100000"/>
              </a:lnSpc>
              <a:spcBef>
                <a:spcPts val="1200"/>
              </a:spcBef>
              <a:buClr>
                <a:schemeClr val="bg1">
                  <a:lumMod val="65000"/>
                </a:schemeClr>
              </a:buClr>
              <a:buSzPct val="90000"/>
              <a:buFont typeface="Arial" panose="020B0604020202020204" pitchFamily="34" charset="0"/>
              <a:buChar char="–"/>
              <a:defRPr sz="1800"/>
            </a:lvl2pPr>
            <a:lvl3pPr marL="630936" indent="-173736">
              <a:lnSpc>
                <a:spcPct val="100000"/>
              </a:lnSpc>
              <a:spcBef>
                <a:spcPts val="1200"/>
              </a:spcBef>
              <a:buClr>
                <a:schemeClr val="bg1">
                  <a:lumMod val="65000"/>
                </a:schemeClr>
              </a:buClr>
              <a:buSzPct val="90000"/>
              <a:defRPr sz="1600"/>
            </a:lvl3pPr>
            <a:lvl4pPr marL="859536" indent="-173736">
              <a:lnSpc>
                <a:spcPct val="100000"/>
              </a:lnSpc>
              <a:spcBef>
                <a:spcPts val="1200"/>
              </a:spcBef>
              <a:buClr>
                <a:schemeClr val="bg1">
                  <a:lumMod val="65000"/>
                </a:schemeClr>
              </a:buClr>
              <a:buSzPct val="90000"/>
              <a:buFont typeface="Arial" panose="020B0604020202020204" pitchFamily="34" charset="0"/>
              <a:buChar char="–"/>
              <a:defRPr sz="1400"/>
            </a:lvl4pPr>
            <a:lvl5pPr marL="969264" indent="-164592">
              <a:lnSpc>
                <a:spcPct val="100000"/>
              </a:lnSpc>
              <a:spcBef>
                <a:spcPts val="1200"/>
              </a:spcBef>
              <a:buClr>
                <a:schemeClr val="bg1">
                  <a:lumMod val="65000"/>
                </a:schemeClr>
              </a:buClr>
              <a:buSzPct val="900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1772900" y="6391275"/>
            <a:ext cx="40640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auto" hangingPunct="0">
              <a:spcBef>
                <a:spcPts val="0"/>
              </a:spcBef>
              <a:spcAft>
                <a:spcPts val="0"/>
              </a:spcAft>
            </a:pPr>
            <a:fld id="{BDC23737-DBEB-4B06-B6D7-44E1230B1939}" type="slidenum">
              <a:rPr lang="en-US" sz="1000" kern="0" smtClean="0">
                <a:solidFill>
                  <a:srgbClr val="000000">
                    <a:lumMod val="65000"/>
                    <a:lumOff val="35000"/>
                  </a:srgbClr>
                </a:solidFill>
                <a:latin typeface="Arial" panose="020B0604020202020204"/>
                <a:cs typeface="Arial" pitchFamily="34" charset="0"/>
                <a:sym typeface="Helvetica"/>
              </a:rPr>
              <a:pPr fontAlgn="auto" hangingPunct="0">
                <a:spcBef>
                  <a:spcPts val="0"/>
                </a:spcBef>
                <a:spcAft>
                  <a:spcPts val="0"/>
                </a:spcAft>
              </a:pPr>
              <a:t>‹#›</a:t>
            </a:fld>
            <a:endParaRPr lang="en-US" sz="1000" kern="0" dirty="0">
              <a:solidFill>
                <a:srgbClr val="000000">
                  <a:lumMod val="65000"/>
                  <a:lumOff val="35000"/>
                </a:srgbClr>
              </a:solidFill>
              <a:latin typeface="Arial" panose="020B0604020202020204"/>
              <a:cs typeface="Arial" pitchFamily="34" charset="0"/>
              <a:sym typeface="Helvetica"/>
            </a:endParaRPr>
          </a:p>
        </p:txBody>
      </p:sp>
    </p:spTree>
    <p:extLst>
      <p:ext uri="{BB962C8B-B14F-4D97-AF65-F5344CB8AC3E}">
        <p14:creationId xmlns:p14="http://schemas.microsoft.com/office/powerpoint/2010/main" val="618313213"/>
      </p:ext>
    </p:extLst>
  </p:cSld>
  <p:clrMapOvr>
    <a:masterClrMapping/>
  </p:clrMapOvr>
  <p:extLst>
    <p:ext uri="{DCECCB84-F9BA-43D5-87BE-67443E8EF086}">
      <p15:sldGuideLst xmlns:p15="http://schemas.microsoft.com/office/powerpoint/2012/main">
        <p15:guide id="0" pos="3840">
          <p15:clr>
            <a:srgbClr val="FBAE40"/>
          </p15:clr>
        </p15:guide>
        <p15:guide id="1" orient="horz" pos="864">
          <p15:clr>
            <a:srgbClr val="FBAE40"/>
          </p15:clr>
        </p15:guide>
        <p15:guide id="2" orient="horz" pos="4176">
          <p15:clr>
            <a:srgbClr val="FBAE40"/>
          </p15:clr>
        </p15:guide>
        <p15:guide id="3" pos="216">
          <p15:clr>
            <a:srgbClr val="FBAE40"/>
          </p15:clr>
        </p15:guide>
        <p15:guide id="4" orient="horz" pos="2160">
          <p15:clr>
            <a:srgbClr val="FBAE40"/>
          </p15:clr>
        </p15:guide>
        <p15:guide id="5" orient="horz" pos="576">
          <p15:clr>
            <a:srgbClr val="FBAE40"/>
          </p15:clr>
        </p15:guide>
        <p15:guide id="6" orient="horz" pos="1104">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0D3B3-3B51-27F2-0BEE-5C32A58CAF4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012D647-3DDF-BC57-C90A-05CEAAC989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B49E4E4-506B-828C-5AD6-9BE2878F2753}"/>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5" name="Segnaposto piè di pagina 4">
            <a:extLst>
              <a:ext uri="{FF2B5EF4-FFF2-40B4-BE49-F238E27FC236}">
                <a16:creationId xmlns:a16="http://schemas.microsoft.com/office/drawing/2014/main" id="{EBB9E2FB-DD82-DF3D-97FC-B39EE6080D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685874-DA3C-9190-EA11-279FC23425C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29084119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E60D69-BF9C-24CE-2458-2898FEB4B2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CCEF56E-0BD3-DB80-82A6-32CFC993960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7F2C4C-5D40-6010-6A5D-352010028888}"/>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5" name="Segnaposto piè di pagina 4">
            <a:extLst>
              <a:ext uri="{FF2B5EF4-FFF2-40B4-BE49-F238E27FC236}">
                <a16:creationId xmlns:a16="http://schemas.microsoft.com/office/drawing/2014/main" id="{AA56CB47-66B6-3EE6-4665-7A7EA68F28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8E42F1-82F0-FB24-86E2-EDEF75865FA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25272465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D92CE-F145-9DCE-49F2-BC7C07FD980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6DCE646-C6E3-D970-F3B5-84D699467C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EB5970D-1177-CF60-D21E-DF26EFF1B5C7}"/>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5" name="Segnaposto piè di pagina 4">
            <a:extLst>
              <a:ext uri="{FF2B5EF4-FFF2-40B4-BE49-F238E27FC236}">
                <a16:creationId xmlns:a16="http://schemas.microsoft.com/office/drawing/2014/main" id="{2FB8295F-A8FE-DD0B-EBF2-835A2AF44F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72C6B4F-CE53-87FC-120B-657284EA0A4E}"/>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30686412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53E2E5-22B0-4858-5CDC-DC0CDDC73DF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F8973E2-8E5A-44B2-FA26-1B6C6E6CFCC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872E9-50A3-E2BA-DE10-D4FAD2B95A3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0E9DBA-EBEC-BF09-C99F-E54AF34200FD}"/>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6" name="Segnaposto piè di pagina 5">
            <a:extLst>
              <a:ext uri="{FF2B5EF4-FFF2-40B4-BE49-F238E27FC236}">
                <a16:creationId xmlns:a16="http://schemas.microsoft.com/office/drawing/2014/main" id="{097EC4E9-2299-C15F-DEEC-4560DBCC03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42BC494-8FE9-4AC4-B7A0-E850B7EB39C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12707046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432194-EEF2-651D-4A03-ED5C02DB1EC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38E72D8-7E62-BD9E-B6FD-DE4B4A137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7399DD8-EFEF-1767-9CA1-FD9571845FD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914636E-EE47-593E-3D52-B66E1292B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97EB138-5AD8-A2E0-4B6A-1D1EF636C8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C834FF4-C7F5-9833-476A-A405C1EBDDFC}"/>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8" name="Segnaposto piè di pagina 7">
            <a:extLst>
              <a:ext uri="{FF2B5EF4-FFF2-40B4-BE49-F238E27FC236}">
                <a16:creationId xmlns:a16="http://schemas.microsoft.com/office/drawing/2014/main" id="{F008345C-2561-F45E-DA3A-07692FD8450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73E2127-77B8-C6BE-0CEF-E4FF51F90971}"/>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76744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6A452-7705-FC48-FDA2-7796B741485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A115AA2-8617-4447-CF16-4A2EB565ECEA}"/>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4" name="Segnaposto piè di pagina 3">
            <a:extLst>
              <a:ext uri="{FF2B5EF4-FFF2-40B4-BE49-F238E27FC236}">
                <a16:creationId xmlns:a16="http://schemas.microsoft.com/office/drawing/2014/main" id="{E454870F-0BE3-B655-7153-AE13238F128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0A837C1-1DB7-2EF2-DC6A-3FB81C2B1B5A}"/>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40385627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66C9A1-C44D-80B0-1128-1316FDBBF2F9}"/>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3" name="Segnaposto piè di pagina 2">
            <a:extLst>
              <a:ext uri="{FF2B5EF4-FFF2-40B4-BE49-F238E27FC236}">
                <a16:creationId xmlns:a16="http://schemas.microsoft.com/office/drawing/2014/main" id="{C248D286-6269-F19B-6CB0-AE9AA7BE213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9D402C9-ECBA-7DF9-C507-1CC12D675ADF}"/>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31512383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031C7E-4809-23A3-2157-45ECC51C7A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DAEA772-9B22-A258-7343-63EDFB3E1F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FE3BE8-8338-7A79-DA76-40057F123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0C887-9C70-0886-D6B7-D3DF0F7B350C}"/>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6" name="Segnaposto piè di pagina 5">
            <a:extLst>
              <a:ext uri="{FF2B5EF4-FFF2-40B4-BE49-F238E27FC236}">
                <a16:creationId xmlns:a16="http://schemas.microsoft.com/office/drawing/2014/main" id="{AC123BBE-766F-6948-C0BF-9B1488606A0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A02BB5-0457-81E9-1B5E-7C58463667BC}"/>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8410455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924F23-5A54-4936-9038-9637F12191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D417803-4F80-290A-17A6-DEB206213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FBC39B-6C16-7865-1146-F899EA11B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00B2068-FAC2-A5D9-6B1C-465F51D9A7BC}"/>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6" name="Segnaposto piè di pagina 5">
            <a:extLst>
              <a:ext uri="{FF2B5EF4-FFF2-40B4-BE49-F238E27FC236}">
                <a16:creationId xmlns:a16="http://schemas.microsoft.com/office/drawing/2014/main" id="{F0FBAABC-38B9-F067-1B36-65398C1B84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309BA0-3827-6324-F109-2DE9F07BE729}"/>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18838420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C524CA-5131-A071-5B5F-093B094EBDB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D56364B-F8D4-30A5-F2D9-E8D2A74D0EB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DF2262-A3D0-1F98-B58B-97C038D7F379}"/>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5" name="Segnaposto piè di pagina 4">
            <a:extLst>
              <a:ext uri="{FF2B5EF4-FFF2-40B4-BE49-F238E27FC236}">
                <a16:creationId xmlns:a16="http://schemas.microsoft.com/office/drawing/2014/main" id="{0C4383E4-6AEF-5849-7E60-10600E64EA0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B6DF869-1CF4-6980-2DE7-E22A59098B4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6601341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CF7B7F5-192D-AD72-CA65-8560A13FEA6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E88ECC8-2A85-89E0-3CAD-B05712A0CB1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779CB4-E0E8-B690-8FFE-A245EF70EED5}"/>
              </a:ext>
            </a:extLst>
          </p:cNvPr>
          <p:cNvSpPr>
            <a:spLocks noGrp="1"/>
          </p:cNvSpPr>
          <p:nvPr>
            <p:ph type="dt" sz="half" idx="10"/>
          </p:nvPr>
        </p:nvSpPr>
        <p:spPr/>
        <p:txBody>
          <a:bodyPr/>
          <a:lstStyle/>
          <a:p>
            <a:fld id="{40182DF2-C926-1245-BD57-99ED331425C0}" type="datetimeFigureOut">
              <a:rPr lang="it-IT" smtClean="0"/>
              <a:t>30/01/26</a:t>
            </a:fld>
            <a:endParaRPr lang="it-IT"/>
          </a:p>
        </p:txBody>
      </p:sp>
      <p:sp>
        <p:nvSpPr>
          <p:cNvPr id="5" name="Segnaposto piè di pagina 4">
            <a:extLst>
              <a:ext uri="{FF2B5EF4-FFF2-40B4-BE49-F238E27FC236}">
                <a16:creationId xmlns:a16="http://schemas.microsoft.com/office/drawing/2014/main" id="{DF6490E2-1C53-16C6-4EF4-75A05AC7BD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07BBC4-C468-B786-8DF3-92913E00300A}"/>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24504629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p:cNvSpPr>
            <a:spLocks noGrp="1"/>
          </p:cNvSpPr>
          <p:nvPr>
            <p:ph type="body" sz="quarter" idx="11" hasCustomPrompt="1"/>
          </p:nvPr>
        </p:nvSpPr>
        <p:spPr>
          <a:xfrm>
            <a:off x="4463819" y="6419175"/>
            <a:ext cx="7584016" cy="360363"/>
          </a:xfrm>
        </p:spPr>
        <p:txBody>
          <a:bodyPr anchor="b" anchorCtr="0">
            <a:noAutofit/>
          </a:bodyPr>
          <a:lstStyle>
            <a:lvl1pPr marL="0" indent="0" algn="r">
              <a:lnSpc>
                <a:spcPct val="100000"/>
              </a:lnSpc>
              <a:spcBef>
                <a:spcPts val="0"/>
              </a:spcBef>
              <a:buNone/>
              <a:defRPr sz="1000"/>
            </a:lvl1pPr>
          </a:lstStyle>
          <a:p>
            <a:pPr lvl="0"/>
            <a:r>
              <a:rPr lang="en-GB" dirty="0"/>
              <a:t>Footnotes</a:t>
            </a:r>
          </a:p>
        </p:txBody>
      </p:sp>
      <p:sp>
        <p:nvSpPr>
          <p:cNvPr id="8" name="Text Placeholder 5"/>
          <p:cNvSpPr>
            <a:spLocks noGrp="1"/>
          </p:cNvSpPr>
          <p:nvPr>
            <p:ph type="body" sz="quarter" idx="10" hasCustomPrompt="1"/>
          </p:nvPr>
        </p:nvSpPr>
        <p:spPr>
          <a:xfrm>
            <a:off x="126353" y="6419175"/>
            <a:ext cx="7584016" cy="360363"/>
          </a:xfrm>
        </p:spPr>
        <p:txBody>
          <a:bodyPr anchor="b" anchorCtr="0">
            <a:noAutofit/>
          </a:bodyPr>
          <a:lstStyle>
            <a:lvl1pPr marL="0" indent="0">
              <a:lnSpc>
                <a:spcPct val="100000"/>
              </a:lnSpc>
              <a:spcBef>
                <a:spcPts val="0"/>
              </a:spcBef>
              <a:buNone/>
              <a:defRPr sz="1000"/>
            </a:lvl1pPr>
          </a:lstStyle>
          <a:p>
            <a:pPr lvl="0"/>
            <a:r>
              <a:rPr lang="en-GB" dirty="0"/>
              <a:t>References</a:t>
            </a:r>
          </a:p>
        </p:txBody>
      </p:sp>
    </p:spTree>
    <p:extLst>
      <p:ext uri="{BB962C8B-B14F-4D97-AF65-F5344CB8AC3E}">
        <p14:creationId xmlns:p14="http://schemas.microsoft.com/office/powerpoint/2010/main" val="9046593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272"/>
            <a:ext cx="10363200" cy="1470183"/>
          </a:xfrm>
        </p:spPr>
        <p:txBody>
          <a:bodyPr/>
          <a:lstStyle/>
          <a:p>
            <a:r>
              <a:rPr lang="en-US"/>
              <a:t>Click to edit Master title style</a:t>
            </a:r>
          </a:p>
        </p:txBody>
      </p:sp>
      <p:sp>
        <p:nvSpPr>
          <p:cNvPr id="3" name="Subtitle 2"/>
          <p:cNvSpPr>
            <a:spLocks noGrp="1"/>
          </p:cNvSpPr>
          <p:nvPr>
            <p:ph type="subTitle" idx="1"/>
          </p:nvPr>
        </p:nvSpPr>
        <p:spPr>
          <a:xfrm>
            <a:off x="1828803" y="3886205"/>
            <a:ext cx="8534400" cy="1753077"/>
          </a:xfrm>
        </p:spPr>
        <p:txBody>
          <a:bodyPr/>
          <a:lstStyle>
            <a:lvl1pPr marL="0" indent="0" algn="ctr">
              <a:buNone/>
              <a:defRPr/>
            </a:lvl1pPr>
            <a:lvl2pPr marL="411470" indent="0" algn="ctr">
              <a:buNone/>
              <a:defRPr/>
            </a:lvl2pPr>
            <a:lvl3pPr marL="822940" indent="0" algn="ctr">
              <a:buNone/>
              <a:defRPr/>
            </a:lvl3pPr>
            <a:lvl4pPr marL="1234409" indent="0" algn="ctr">
              <a:buNone/>
              <a:defRPr/>
            </a:lvl4pPr>
            <a:lvl5pPr marL="1645879" indent="0" algn="ctr">
              <a:buNone/>
              <a:defRPr/>
            </a:lvl5pPr>
            <a:lvl6pPr marL="2057349" indent="0" algn="ctr">
              <a:buNone/>
              <a:defRPr/>
            </a:lvl6pPr>
            <a:lvl7pPr marL="2468819" indent="0" algn="ctr">
              <a:buNone/>
              <a:defRPr/>
            </a:lvl7pPr>
            <a:lvl8pPr marL="2880288" indent="0" algn="ctr">
              <a:buNone/>
              <a:defRPr/>
            </a:lvl8pPr>
            <a:lvl9pPr marL="3291758" indent="0" algn="ctr">
              <a:buNone/>
              <a:defRPr/>
            </a:lvl9pPr>
          </a:lstStyle>
          <a:p>
            <a:r>
              <a:rPr lang="en-US"/>
              <a:t>Click to edit Master subtitle style</a:t>
            </a:r>
          </a:p>
        </p:txBody>
      </p:sp>
    </p:spTree>
    <p:extLst>
      <p:ext uri="{BB962C8B-B14F-4D97-AF65-F5344CB8AC3E}">
        <p14:creationId xmlns:p14="http://schemas.microsoft.com/office/powerpoint/2010/main" val="2293310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8638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32" y="4406270"/>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32" y="2906080"/>
            <a:ext cx="10363200" cy="1500188"/>
          </a:xfrm>
        </p:spPr>
        <p:txBody>
          <a:bodyPr anchor="b"/>
          <a:lstStyle>
            <a:lvl1pPr marL="0" indent="0">
              <a:buNone/>
              <a:defRPr sz="1800"/>
            </a:lvl1pPr>
            <a:lvl2pPr marL="411470" indent="0">
              <a:buNone/>
              <a:defRPr sz="1620"/>
            </a:lvl2pPr>
            <a:lvl3pPr marL="822940" indent="0">
              <a:buNone/>
              <a:defRPr sz="1440"/>
            </a:lvl3pPr>
            <a:lvl4pPr marL="1234409" indent="0">
              <a:buNone/>
              <a:defRPr sz="1260"/>
            </a:lvl4pPr>
            <a:lvl5pPr marL="1645879" indent="0">
              <a:buNone/>
              <a:defRPr sz="1260"/>
            </a:lvl5pPr>
            <a:lvl6pPr marL="2057349" indent="0">
              <a:buNone/>
              <a:defRPr sz="1260"/>
            </a:lvl6pPr>
            <a:lvl7pPr marL="2468819" indent="0">
              <a:buNone/>
              <a:defRPr sz="1260"/>
            </a:lvl7pPr>
            <a:lvl8pPr marL="2880288" indent="0">
              <a:buNone/>
              <a:defRPr sz="1260"/>
            </a:lvl8pPr>
            <a:lvl9pPr marL="3291758" indent="0">
              <a:buNone/>
              <a:defRPr sz="1260"/>
            </a:lvl9pPr>
          </a:lstStyle>
          <a:p>
            <a:pPr lvl="0"/>
            <a:r>
              <a:rPr lang="en-US"/>
              <a:t>Click to edit Master text styles</a:t>
            </a:r>
          </a:p>
        </p:txBody>
      </p:sp>
    </p:spTree>
    <p:extLst>
      <p:ext uri="{BB962C8B-B14F-4D97-AF65-F5344CB8AC3E}">
        <p14:creationId xmlns:p14="http://schemas.microsoft.com/office/powerpoint/2010/main" val="2073054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5766"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6007"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331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78"/>
            <a:ext cx="5387340"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562"/>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57" y="1534478"/>
            <a:ext cx="5389245"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157" y="2174562"/>
            <a:ext cx="538924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2469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47735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3527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2897"/>
            <a:ext cx="4011930"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2" y="272897"/>
            <a:ext cx="6816090"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4465"/>
            <a:ext cx="4011930" cy="4692015"/>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Tree>
    <p:extLst>
      <p:ext uri="{BB962C8B-B14F-4D97-AF65-F5344CB8AC3E}">
        <p14:creationId xmlns:p14="http://schemas.microsoft.com/office/powerpoint/2010/main" val="3859206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70"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70" y="612934"/>
            <a:ext cx="7315200" cy="4114800"/>
          </a:xfrm>
        </p:spPr>
        <p:txBody>
          <a:bodyP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9" indent="0">
              <a:buNone/>
              <a:defRPr sz="1800"/>
            </a:lvl6pPr>
            <a:lvl7pPr marL="2468819" indent="0">
              <a:buNone/>
              <a:defRPr sz="1800"/>
            </a:lvl7pPr>
            <a:lvl8pPr marL="2880288" indent="0">
              <a:buNone/>
              <a:defRPr sz="1800"/>
            </a:lvl8pPr>
            <a:lvl9pPr marL="3291758" indent="0">
              <a:buNone/>
              <a:defRPr sz="1800"/>
            </a:lvl9pPr>
          </a:lstStyle>
          <a:p>
            <a:endParaRPr lang="en-US"/>
          </a:p>
        </p:txBody>
      </p:sp>
      <p:sp>
        <p:nvSpPr>
          <p:cNvPr id="4" name="Text Placeholder 3"/>
          <p:cNvSpPr>
            <a:spLocks noGrp="1"/>
          </p:cNvSpPr>
          <p:nvPr>
            <p:ph type="body" sz="half" idx="2"/>
          </p:nvPr>
        </p:nvSpPr>
        <p:spPr>
          <a:xfrm>
            <a:off x="2388870" y="5367814"/>
            <a:ext cx="7315200" cy="804386"/>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Tree>
    <p:extLst>
      <p:ext uri="{BB962C8B-B14F-4D97-AF65-F5344CB8AC3E}">
        <p14:creationId xmlns:p14="http://schemas.microsoft.com/office/powerpoint/2010/main" val="20657877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02212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966" y="5"/>
            <a:ext cx="2819400" cy="60964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5766" y="5"/>
            <a:ext cx="8275320" cy="60964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0123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272"/>
            <a:ext cx="10363200" cy="1470183"/>
          </a:xfrm>
        </p:spPr>
        <p:txBody>
          <a:bodyPr/>
          <a:lstStyle/>
          <a:p>
            <a:r>
              <a:rPr lang="en-US"/>
              <a:t>Click to edit Master title style</a:t>
            </a:r>
          </a:p>
        </p:txBody>
      </p:sp>
      <p:sp>
        <p:nvSpPr>
          <p:cNvPr id="3" name="Subtitle 2"/>
          <p:cNvSpPr>
            <a:spLocks noGrp="1"/>
          </p:cNvSpPr>
          <p:nvPr>
            <p:ph type="subTitle" idx="1"/>
          </p:nvPr>
        </p:nvSpPr>
        <p:spPr>
          <a:xfrm>
            <a:off x="1828803" y="3886205"/>
            <a:ext cx="8534400" cy="1753077"/>
          </a:xfrm>
        </p:spPr>
        <p:txBody>
          <a:bodyPr/>
          <a:lstStyle>
            <a:lvl1pPr marL="0" indent="0" algn="ctr">
              <a:buNone/>
              <a:defRPr/>
            </a:lvl1pPr>
            <a:lvl2pPr marL="411470" indent="0" algn="ctr">
              <a:buNone/>
              <a:defRPr/>
            </a:lvl2pPr>
            <a:lvl3pPr marL="822940" indent="0" algn="ctr">
              <a:buNone/>
              <a:defRPr/>
            </a:lvl3pPr>
            <a:lvl4pPr marL="1234409" indent="0" algn="ctr">
              <a:buNone/>
              <a:defRPr/>
            </a:lvl4pPr>
            <a:lvl5pPr marL="1645879" indent="0" algn="ctr">
              <a:buNone/>
              <a:defRPr/>
            </a:lvl5pPr>
            <a:lvl6pPr marL="2057349" indent="0" algn="ctr">
              <a:buNone/>
              <a:defRPr/>
            </a:lvl6pPr>
            <a:lvl7pPr marL="2468819" indent="0" algn="ctr">
              <a:buNone/>
              <a:defRPr/>
            </a:lvl7pPr>
            <a:lvl8pPr marL="2880288" indent="0" algn="ctr">
              <a:buNone/>
              <a:defRPr/>
            </a:lvl8pPr>
            <a:lvl9pPr marL="3291758"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B42D6A0D-EE7B-4069-A0E6-F49FFC3A3B0E}" type="slidenum">
              <a:rPr lang="en-US"/>
              <a:pPr/>
              <a:t>‹#›</a:t>
            </a:fld>
            <a:endParaRPr lang="en-US"/>
          </a:p>
        </p:txBody>
      </p:sp>
    </p:spTree>
    <p:extLst>
      <p:ext uri="{BB962C8B-B14F-4D97-AF65-F5344CB8AC3E}">
        <p14:creationId xmlns:p14="http://schemas.microsoft.com/office/powerpoint/2010/main" val="26461114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7773352-38C6-4539-8CD2-334879FEFEE3}" type="slidenum">
              <a:rPr lang="en-US"/>
              <a:pPr/>
              <a:t>‹#›</a:t>
            </a:fld>
            <a:endParaRPr lang="en-US"/>
          </a:p>
        </p:txBody>
      </p:sp>
    </p:spTree>
    <p:extLst>
      <p:ext uri="{BB962C8B-B14F-4D97-AF65-F5344CB8AC3E}">
        <p14:creationId xmlns:p14="http://schemas.microsoft.com/office/powerpoint/2010/main" val="2286827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32" y="4406270"/>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32" y="2906080"/>
            <a:ext cx="10363200" cy="1500188"/>
          </a:xfrm>
        </p:spPr>
        <p:txBody>
          <a:bodyPr anchor="b"/>
          <a:lstStyle>
            <a:lvl1pPr marL="0" indent="0">
              <a:buNone/>
              <a:defRPr sz="1800"/>
            </a:lvl1pPr>
            <a:lvl2pPr marL="411470" indent="0">
              <a:buNone/>
              <a:defRPr sz="1620"/>
            </a:lvl2pPr>
            <a:lvl3pPr marL="822940" indent="0">
              <a:buNone/>
              <a:defRPr sz="1440"/>
            </a:lvl3pPr>
            <a:lvl4pPr marL="1234409" indent="0">
              <a:buNone/>
              <a:defRPr sz="1260"/>
            </a:lvl4pPr>
            <a:lvl5pPr marL="1645879" indent="0">
              <a:buNone/>
              <a:defRPr sz="1260"/>
            </a:lvl5pPr>
            <a:lvl6pPr marL="2057349" indent="0">
              <a:buNone/>
              <a:defRPr sz="1260"/>
            </a:lvl6pPr>
            <a:lvl7pPr marL="2468819" indent="0">
              <a:buNone/>
              <a:defRPr sz="1260"/>
            </a:lvl7pPr>
            <a:lvl8pPr marL="2880288" indent="0">
              <a:buNone/>
              <a:defRPr sz="1260"/>
            </a:lvl8pPr>
            <a:lvl9pPr marL="3291758" indent="0">
              <a:buNone/>
              <a:defRPr sz="126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F900ADC-1002-4B13-B432-56CC6D4E9F8E}" type="slidenum">
              <a:rPr lang="en-US"/>
              <a:pPr/>
              <a:t>‹#›</a:t>
            </a:fld>
            <a:endParaRPr lang="en-US"/>
          </a:p>
        </p:txBody>
      </p:sp>
    </p:spTree>
    <p:extLst>
      <p:ext uri="{BB962C8B-B14F-4D97-AF65-F5344CB8AC3E}">
        <p14:creationId xmlns:p14="http://schemas.microsoft.com/office/powerpoint/2010/main" val="65775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5766"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6007"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C5DF2E3D-0CF1-41F2-AD16-04D079EC5635}" type="slidenum">
              <a:rPr lang="en-US"/>
              <a:pPr/>
              <a:t>‹#›</a:t>
            </a:fld>
            <a:endParaRPr lang="en-US"/>
          </a:p>
        </p:txBody>
      </p:sp>
    </p:spTree>
    <p:extLst>
      <p:ext uri="{BB962C8B-B14F-4D97-AF65-F5344CB8AC3E}">
        <p14:creationId xmlns:p14="http://schemas.microsoft.com/office/powerpoint/2010/main" val="30738621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78"/>
            <a:ext cx="5387340"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562"/>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57" y="1534478"/>
            <a:ext cx="5389245"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157" y="2174562"/>
            <a:ext cx="538924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A23A8827-1596-4560-A86F-74922E92943A}" type="slidenum">
              <a:rPr lang="en-US"/>
              <a:pPr/>
              <a:t>‹#›</a:t>
            </a:fld>
            <a:endParaRPr lang="en-US"/>
          </a:p>
        </p:txBody>
      </p:sp>
    </p:spTree>
    <p:extLst>
      <p:ext uri="{BB962C8B-B14F-4D97-AF65-F5344CB8AC3E}">
        <p14:creationId xmlns:p14="http://schemas.microsoft.com/office/powerpoint/2010/main" val="33580943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6B4B9D54-BAE5-45E5-A829-0F97B50E453D}" type="slidenum">
              <a:rPr lang="en-US"/>
              <a:pPr/>
              <a:t>‹#›</a:t>
            </a:fld>
            <a:endParaRPr lang="en-US"/>
          </a:p>
        </p:txBody>
      </p:sp>
    </p:spTree>
    <p:extLst>
      <p:ext uri="{BB962C8B-B14F-4D97-AF65-F5344CB8AC3E}">
        <p14:creationId xmlns:p14="http://schemas.microsoft.com/office/powerpoint/2010/main" val="13427833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A8AF266-5323-44E5-883F-E37D3A0C90A3}" type="slidenum">
              <a:rPr lang="en-US"/>
              <a:pPr/>
              <a:t>‹#›</a:t>
            </a:fld>
            <a:endParaRPr lang="en-US"/>
          </a:p>
        </p:txBody>
      </p:sp>
    </p:spTree>
    <p:extLst>
      <p:ext uri="{BB962C8B-B14F-4D97-AF65-F5344CB8AC3E}">
        <p14:creationId xmlns:p14="http://schemas.microsoft.com/office/powerpoint/2010/main" val="22391710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2897"/>
            <a:ext cx="4011930"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2" y="272897"/>
            <a:ext cx="6816090"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4465"/>
            <a:ext cx="4011930" cy="4692015"/>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4BBE031-C49F-499F-9745-3E73BD952858}" type="slidenum">
              <a:rPr lang="en-US"/>
              <a:pPr/>
              <a:t>‹#›</a:t>
            </a:fld>
            <a:endParaRPr lang="en-US"/>
          </a:p>
        </p:txBody>
      </p:sp>
    </p:spTree>
    <p:extLst>
      <p:ext uri="{BB962C8B-B14F-4D97-AF65-F5344CB8AC3E}">
        <p14:creationId xmlns:p14="http://schemas.microsoft.com/office/powerpoint/2010/main" val="19613197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70"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70" y="612934"/>
            <a:ext cx="7315200" cy="4114800"/>
          </a:xfrm>
        </p:spPr>
        <p:txBody>
          <a:bodyP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9" indent="0">
              <a:buNone/>
              <a:defRPr sz="1800"/>
            </a:lvl6pPr>
            <a:lvl7pPr marL="2468819" indent="0">
              <a:buNone/>
              <a:defRPr sz="1800"/>
            </a:lvl7pPr>
            <a:lvl8pPr marL="2880288" indent="0">
              <a:buNone/>
              <a:defRPr sz="1800"/>
            </a:lvl8pPr>
            <a:lvl9pPr marL="3291758" indent="0">
              <a:buNone/>
              <a:defRPr sz="1800"/>
            </a:lvl9pPr>
          </a:lstStyle>
          <a:p>
            <a:endParaRPr lang="en-US"/>
          </a:p>
        </p:txBody>
      </p:sp>
      <p:sp>
        <p:nvSpPr>
          <p:cNvPr id="4" name="Text Placeholder 3"/>
          <p:cNvSpPr>
            <a:spLocks noGrp="1"/>
          </p:cNvSpPr>
          <p:nvPr>
            <p:ph type="body" sz="half" idx="2"/>
          </p:nvPr>
        </p:nvSpPr>
        <p:spPr>
          <a:xfrm>
            <a:off x="2388870" y="5367814"/>
            <a:ext cx="7315200" cy="804386"/>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6BD46A3-C922-4AAE-8B9C-B0327F06DC12}" type="slidenum">
              <a:rPr lang="en-US"/>
              <a:pPr/>
              <a:t>‹#›</a:t>
            </a:fld>
            <a:endParaRPr lang="en-US"/>
          </a:p>
        </p:txBody>
      </p:sp>
    </p:spTree>
    <p:extLst>
      <p:ext uri="{BB962C8B-B14F-4D97-AF65-F5344CB8AC3E}">
        <p14:creationId xmlns:p14="http://schemas.microsoft.com/office/powerpoint/2010/main" val="37782470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D1F0A38-4AEA-4F4A-B42C-9BDA08EA8A18}" type="slidenum">
              <a:rPr lang="en-US"/>
              <a:pPr/>
              <a:t>‹#›</a:t>
            </a:fld>
            <a:endParaRPr lang="en-US"/>
          </a:p>
        </p:txBody>
      </p:sp>
    </p:spTree>
    <p:extLst>
      <p:ext uri="{BB962C8B-B14F-4D97-AF65-F5344CB8AC3E}">
        <p14:creationId xmlns:p14="http://schemas.microsoft.com/office/powerpoint/2010/main" val="382750287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966" y="5"/>
            <a:ext cx="2819400" cy="60964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5766" y="5"/>
            <a:ext cx="8275320" cy="60964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F781D89-367D-4DB0-AA83-87FA60AC69D8}" type="slidenum">
              <a:rPr lang="en-US"/>
              <a:pPr/>
              <a:t>‹#›</a:t>
            </a:fld>
            <a:endParaRPr lang="en-US"/>
          </a:p>
        </p:txBody>
      </p:sp>
    </p:spTree>
    <p:extLst>
      <p:ext uri="{BB962C8B-B14F-4D97-AF65-F5344CB8AC3E}">
        <p14:creationId xmlns:p14="http://schemas.microsoft.com/office/powerpoint/2010/main" val="30832817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ext Placeholder 2"/>
          <p:cNvSpPr>
            <a:spLocks noGrp="1"/>
          </p:cNvSpPr>
          <p:nvPr>
            <p:ph type="body" sz="half" idx="1"/>
          </p:nvPr>
        </p:nvSpPr>
        <p:spPr>
          <a:xfrm>
            <a:off x="405766" y="152447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5766" y="387905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 y="6629400"/>
            <a:ext cx="2539365" cy="228600"/>
          </a:xfrm>
        </p:spPr>
        <p:txBody>
          <a:bodyPr/>
          <a:lstStyle>
            <a:lvl1pPr>
              <a:defRPr/>
            </a:lvl1pPr>
          </a:lstStyle>
          <a:p>
            <a:fld id="{B7EA0E28-1DA2-44D5-BD1B-BA716A070CFB}" type="slidenum">
              <a:rPr lang="en-US"/>
              <a:pPr/>
              <a:t>‹#›</a:t>
            </a:fld>
            <a:endParaRPr lang="en-US"/>
          </a:p>
        </p:txBody>
      </p:sp>
    </p:spTree>
    <p:extLst>
      <p:ext uri="{BB962C8B-B14F-4D97-AF65-F5344CB8AC3E}">
        <p14:creationId xmlns:p14="http://schemas.microsoft.com/office/powerpoint/2010/main" val="232381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able Placeholder 2"/>
          <p:cNvSpPr>
            <a:spLocks noGrp="1"/>
          </p:cNvSpPr>
          <p:nvPr>
            <p:ph type="tbl" idx="1"/>
          </p:nvPr>
        </p:nvSpPr>
        <p:spPr>
          <a:xfrm>
            <a:off x="405766" y="1524477"/>
            <a:ext cx="11277600" cy="4572000"/>
          </a:xfrm>
        </p:spPr>
        <p:txBody>
          <a:bodyPr/>
          <a:lstStyle/>
          <a:p>
            <a:endParaRPr lang="en-US"/>
          </a:p>
        </p:txBody>
      </p:sp>
      <p:sp>
        <p:nvSpPr>
          <p:cNvPr id="4" name="Slide Number Placeholder 3"/>
          <p:cNvSpPr>
            <a:spLocks noGrp="1"/>
          </p:cNvSpPr>
          <p:nvPr>
            <p:ph type="sldNum" sz="quarter" idx="10"/>
          </p:nvPr>
        </p:nvSpPr>
        <p:spPr>
          <a:xfrm>
            <a:off x="1" y="6629400"/>
            <a:ext cx="2539365" cy="228600"/>
          </a:xfrm>
        </p:spPr>
        <p:txBody>
          <a:bodyPr/>
          <a:lstStyle>
            <a:lvl1pPr>
              <a:defRPr/>
            </a:lvl1pPr>
          </a:lstStyle>
          <a:p>
            <a:fld id="{F9D7157B-ADAB-42E8-95F5-5827B899D614}" type="slidenum">
              <a:rPr lang="en-US"/>
              <a:pPr/>
              <a:t>‹#›</a:t>
            </a:fld>
            <a:endParaRPr lang="en-US"/>
          </a:p>
        </p:txBody>
      </p:sp>
    </p:spTree>
    <p:extLst>
      <p:ext uri="{BB962C8B-B14F-4D97-AF65-F5344CB8AC3E}">
        <p14:creationId xmlns:p14="http://schemas.microsoft.com/office/powerpoint/2010/main" val="165174590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9"/>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107EC96-D59C-294C-BFEF-70F5499A8D79}" type="datetimeFigureOut">
              <a:rPr lang="it-IT" smtClean="0"/>
              <a:t>30/01/26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4585770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107EC96-D59C-294C-BFEF-70F5499A8D79}" type="datetimeFigureOut">
              <a:rPr lang="it-IT" smtClean="0"/>
              <a:t>30/01/26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37272696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5333"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D107EC96-D59C-294C-BFEF-70F5499A8D79}" type="datetimeFigureOut">
              <a:rPr lang="it-IT" smtClean="0"/>
              <a:t>30/01/26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5482834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107EC96-D59C-294C-BFEF-70F5499A8D79}" type="datetimeFigureOut">
              <a:rPr lang="it-IT" smtClean="0"/>
              <a:t>30/01/26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21665488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107EC96-D59C-294C-BFEF-70F5499A8D79}" type="datetimeFigureOut">
              <a:rPr lang="it-IT" smtClean="0"/>
              <a:t>30/01/26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42455829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D107EC96-D59C-294C-BFEF-70F5499A8D79}" type="datetimeFigureOut">
              <a:rPr lang="it-IT" smtClean="0"/>
              <a:t>30/01/26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42879278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107EC96-D59C-294C-BFEF-70F5499A8D79}" type="datetimeFigureOut">
              <a:rPr lang="it-IT" smtClean="0"/>
              <a:t>30/01/26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34559524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49"/>
            <a:ext cx="4011084" cy="1162051"/>
          </a:xfrm>
        </p:spPr>
        <p:txBody>
          <a:bodyPr anchor="b"/>
          <a:lstStyle>
            <a:lvl1pPr algn="l">
              <a:defRPr sz="2667"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107EC96-D59C-294C-BFEF-70F5499A8D79}" type="datetimeFigureOut">
              <a:rPr lang="it-IT" smtClean="0"/>
              <a:t>30/01/26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6773618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2667"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it-IT"/>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107EC96-D59C-294C-BFEF-70F5499A8D79}" type="datetimeFigureOut">
              <a:rPr lang="it-IT" smtClean="0"/>
              <a:t>30/01/26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865806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107EC96-D59C-294C-BFEF-70F5499A8D79}" type="datetimeFigureOut">
              <a:rPr lang="it-IT" smtClean="0"/>
              <a:t>30/01/26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8828460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40"/>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107EC96-D59C-294C-BFEF-70F5499A8D79}" type="datetimeFigureOut">
              <a:rPr lang="it-IT" smtClean="0"/>
              <a:t>30/01/26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6280701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3CFB91-63AC-9B4E-99ED-0916631B7F56}" type="datetimeFigureOut">
              <a:rPr lang="it-IT" smtClean="0">
                <a:solidFill>
                  <a:prstClr val="black">
                    <a:tint val="75000"/>
                  </a:prstClr>
                </a:solidFill>
                <a:latin typeface="Calibri"/>
              </a:rPr>
              <a:pPr/>
              <a:t>30/01/26</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9D1C8F71-581D-454D-A229-7030CE936731}"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
        <p:nvSpPr>
          <p:cNvPr id="5" name="Text Placeholder 5"/>
          <p:cNvSpPr>
            <a:spLocks noGrp="1"/>
          </p:cNvSpPr>
          <p:nvPr>
            <p:ph type="body" sz="quarter" idx="13" hasCustomPrompt="1"/>
          </p:nvPr>
        </p:nvSpPr>
        <p:spPr>
          <a:xfrm>
            <a:off x="126353" y="6419177"/>
            <a:ext cx="7584016" cy="360363"/>
          </a:xfrm>
        </p:spPr>
        <p:txBody>
          <a:bodyPr anchor="b" anchorCtr="0">
            <a:noAutofit/>
          </a:bodyPr>
          <a:lstStyle>
            <a:lvl1pPr marL="0" indent="0">
              <a:lnSpc>
                <a:spcPct val="100000"/>
              </a:lnSpc>
              <a:spcBef>
                <a:spcPts val="0"/>
              </a:spcBef>
              <a:buNone/>
              <a:defRPr sz="1333"/>
            </a:lvl1pPr>
          </a:lstStyle>
          <a:p>
            <a:pPr lvl="0"/>
            <a:r>
              <a:rPr lang="en-GB" dirty="0"/>
              <a:t>References</a:t>
            </a:r>
          </a:p>
        </p:txBody>
      </p:sp>
    </p:spTree>
    <p:extLst>
      <p:ext uri="{BB962C8B-B14F-4D97-AF65-F5344CB8AC3E}">
        <p14:creationId xmlns:p14="http://schemas.microsoft.com/office/powerpoint/2010/main" val="337369691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5"/>
          <p:cNvSpPr>
            <a:spLocks noGrp="1"/>
          </p:cNvSpPr>
          <p:nvPr>
            <p:ph type="body" sz="quarter" idx="11" hasCustomPrompt="1"/>
          </p:nvPr>
        </p:nvSpPr>
        <p:spPr>
          <a:xfrm>
            <a:off x="4463819" y="6419173"/>
            <a:ext cx="7584016" cy="360363"/>
          </a:xfrm>
        </p:spPr>
        <p:txBody>
          <a:bodyPr anchor="b" anchorCtr="0">
            <a:noAutofit/>
          </a:bodyPr>
          <a:lstStyle>
            <a:lvl1pPr marL="0" indent="0" algn="r">
              <a:lnSpc>
                <a:spcPct val="100000"/>
              </a:lnSpc>
              <a:spcBef>
                <a:spcPts val="0"/>
              </a:spcBef>
              <a:buNone/>
              <a:defRPr sz="1333"/>
            </a:lvl1pPr>
          </a:lstStyle>
          <a:p>
            <a:pPr lvl="0"/>
            <a:r>
              <a:rPr lang="en-GB" dirty="0"/>
              <a:t>Footnotes</a:t>
            </a:r>
          </a:p>
        </p:txBody>
      </p:sp>
      <p:sp>
        <p:nvSpPr>
          <p:cNvPr id="7" name="Text Placeholder 5"/>
          <p:cNvSpPr>
            <a:spLocks noGrp="1"/>
          </p:cNvSpPr>
          <p:nvPr>
            <p:ph type="body" sz="quarter" idx="10" hasCustomPrompt="1"/>
          </p:nvPr>
        </p:nvSpPr>
        <p:spPr>
          <a:xfrm>
            <a:off x="126353" y="6419173"/>
            <a:ext cx="7584016" cy="360363"/>
          </a:xfrm>
        </p:spPr>
        <p:txBody>
          <a:bodyPr anchor="b" anchorCtr="0">
            <a:noAutofit/>
          </a:bodyPr>
          <a:lstStyle>
            <a:lvl1pPr marL="0" indent="0">
              <a:lnSpc>
                <a:spcPct val="100000"/>
              </a:lnSpc>
              <a:spcBef>
                <a:spcPts val="0"/>
              </a:spcBef>
              <a:buNone/>
              <a:defRPr sz="1333"/>
            </a:lvl1pPr>
          </a:lstStyle>
          <a:p>
            <a:pPr lvl="0"/>
            <a:r>
              <a:rPr lang="en-GB" dirty="0"/>
              <a:t>References</a:t>
            </a:r>
          </a:p>
        </p:txBody>
      </p:sp>
    </p:spTree>
    <p:extLst>
      <p:ext uri="{BB962C8B-B14F-4D97-AF65-F5344CB8AC3E}">
        <p14:creationId xmlns:p14="http://schemas.microsoft.com/office/powerpoint/2010/main" val="34166883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p:cNvSpPr>
            <a:spLocks noGrp="1"/>
          </p:cNvSpPr>
          <p:nvPr>
            <p:ph type="body" sz="quarter" idx="11" hasCustomPrompt="1"/>
          </p:nvPr>
        </p:nvSpPr>
        <p:spPr>
          <a:xfrm>
            <a:off x="4463819" y="6419148"/>
            <a:ext cx="7584016" cy="360363"/>
          </a:xfrm>
        </p:spPr>
        <p:txBody>
          <a:bodyPr anchor="b" anchorCtr="0">
            <a:noAutofit/>
          </a:bodyPr>
          <a:lstStyle>
            <a:lvl1pPr marL="0" indent="0" algn="r">
              <a:lnSpc>
                <a:spcPct val="100000"/>
              </a:lnSpc>
              <a:spcBef>
                <a:spcPts val="0"/>
              </a:spcBef>
              <a:buNone/>
              <a:defRPr sz="1333"/>
            </a:lvl1pPr>
          </a:lstStyle>
          <a:p>
            <a:pPr lvl="0"/>
            <a:r>
              <a:rPr lang="en-GB" dirty="0"/>
              <a:t>Footnotes</a:t>
            </a:r>
          </a:p>
        </p:txBody>
      </p:sp>
      <p:sp>
        <p:nvSpPr>
          <p:cNvPr id="8" name="Text Placeholder 5"/>
          <p:cNvSpPr>
            <a:spLocks noGrp="1"/>
          </p:cNvSpPr>
          <p:nvPr>
            <p:ph type="body" sz="quarter" idx="10" hasCustomPrompt="1"/>
          </p:nvPr>
        </p:nvSpPr>
        <p:spPr>
          <a:xfrm>
            <a:off x="126353" y="6419148"/>
            <a:ext cx="7584016" cy="360363"/>
          </a:xfrm>
        </p:spPr>
        <p:txBody>
          <a:bodyPr anchor="b" anchorCtr="0">
            <a:noAutofit/>
          </a:bodyPr>
          <a:lstStyle>
            <a:lvl1pPr marL="0" indent="0">
              <a:lnSpc>
                <a:spcPct val="100000"/>
              </a:lnSpc>
              <a:spcBef>
                <a:spcPts val="0"/>
              </a:spcBef>
              <a:buNone/>
              <a:defRPr sz="1333"/>
            </a:lvl1pPr>
          </a:lstStyle>
          <a:p>
            <a:pPr lvl="0"/>
            <a:r>
              <a:rPr lang="en-GB" dirty="0"/>
              <a:t>References</a:t>
            </a:r>
          </a:p>
        </p:txBody>
      </p:sp>
    </p:spTree>
    <p:extLst>
      <p:ext uri="{BB962C8B-B14F-4D97-AF65-F5344CB8AC3E}">
        <p14:creationId xmlns:p14="http://schemas.microsoft.com/office/powerpoint/2010/main" val="42526113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7547CF9-5B10-D24F-A8D7-45A9778164F7}" type="slidenum">
              <a:rPr lang="uk-UA" smtClean="0">
                <a:latin typeface="Calibri"/>
              </a:rPr>
              <a:pPr/>
              <a:t>‹#›</a:t>
            </a:fld>
            <a:endParaRPr lang="uk-UA" dirty="0">
              <a:latin typeface="Calibri"/>
            </a:endParaRPr>
          </a:p>
        </p:txBody>
      </p:sp>
      <p:sp>
        <p:nvSpPr>
          <p:cNvPr id="5" name="Title 4">
            <a:extLst>
              <a:ext uri="{FF2B5EF4-FFF2-40B4-BE49-F238E27FC236}">
                <a16:creationId xmlns:a16="http://schemas.microsoft.com/office/drawing/2014/main" id="{C303A5AB-1133-41B8-A33C-B372B6C6843E}"/>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C72FEFFA-4D89-4D37-9A04-91F84E8EDE70}"/>
              </a:ext>
            </a:extLst>
          </p:cNvPr>
          <p:cNvSpPr>
            <a:spLocks noGrp="1"/>
          </p:cNvSpPr>
          <p:nvPr>
            <p:ph type="ftr" sz="quarter" idx="12"/>
          </p:nvPr>
        </p:nvSpPr>
        <p:spPr>
          <a:xfrm>
            <a:off x="384048" y="6035040"/>
            <a:ext cx="9290304" cy="365760"/>
          </a:xfrm>
          <a:prstGeom prst="rect">
            <a:avLst/>
          </a:prstGeom>
        </p:spPr>
        <p:txBody>
          <a:bodyPr/>
          <a:lstStyle/>
          <a:p>
            <a:endParaRPr lang="en-US" dirty="0">
              <a:solidFill>
                <a:prstClr val="black">
                  <a:tint val="75000"/>
                </a:prstClr>
              </a:solidFill>
              <a:latin typeface="Calibri"/>
            </a:endParaRPr>
          </a:p>
        </p:txBody>
      </p:sp>
    </p:spTree>
    <p:extLst>
      <p:ext uri="{BB962C8B-B14F-4D97-AF65-F5344CB8AC3E}">
        <p14:creationId xmlns:p14="http://schemas.microsoft.com/office/powerpoint/2010/main" val="214230336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AB6AFC0-B853-C04D-80D0-23E0CA6914D2}"/>
              </a:ext>
            </a:extLst>
          </p:cNvPr>
          <p:cNvGrpSpPr/>
          <p:nvPr userDrawn="1"/>
        </p:nvGrpSpPr>
        <p:grpSpPr>
          <a:xfrm>
            <a:off x="0" y="0"/>
            <a:ext cx="12192000" cy="4883284"/>
            <a:chOff x="0" y="0"/>
            <a:chExt cx="12192000" cy="4883284"/>
          </a:xfrm>
        </p:grpSpPr>
        <p:sp>
          <p:nvSpPr>
            <p:cNvPr id="4" name="Rectángulo 3">
              <a:extLst>
                <a:ext uri="{FF2B5EF4-FFF2-40B4-BE49-F238E27FC236}">
                  <a16:creationId xmlns:a16="http://schemas.microsoft.com/office/drawing/2014/main" id="{580606A5-999A-3943-AE23-524B4FC719A6}"/>
                </a:ext>
              </a:extLst>
            </p:cNvPr>
            <p:cNvSpPr/>
            <p:nvPr userDrawn="1"/>
          </p:nvSpPr>
          <p:spPr>
            <a:xfrm>
              <a:off x="0" y="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86607490-9975-3A4A-B41F-A43DEBA04A77}"/>
                </a:ext>
              </a:extLst>
            </p:cNvPr>
            <p:cNvSpPr/>
            <p:nvPr userDrawn="1"/>
          </p:nvSpPr>
          <p:spPr>
            <a:xfrm>
              <a:off x="0" y="4651129"/>
              <a:ext cx="12192000" cy="232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ángulo 11">
            <a:extLst>
              <a:ext uri="{FF2B5EF4-FFF2-40B4-BE49-F238E27FC236}">
                <a16:creationId xmlns:a16="http://schemas.microsoft.com/office/drawing/2014/main" id="{0AD76AB7-57AB-6247-BC09-F118AF45512E}"/>
              </a:ext>
            </a:extLst>
          </p:cNvPr>
          <p:cNvSpPr/>
          <p:nvPr/>
        </p:nvSpPr>
        <p:spPr>
          <a:xfrm>
            <a:off x="0" y="4651130"/>
            <a:ext cx="12192000" cy="246185"/>
          </a:xfrm>
          <a:prstGeom prst="rect">
            <a:avLst/>
          </a:prstGeom>
          <a:solidFill>
            <a:srgbClr val="40A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807F7E5-B2DA-4447-9A85-023B59DD0EB3}"/>
              </a:ext>
            </a:extLst>
          </p:cNvPr>
          <p:cNvSpPr>
            <a:spLocks noGrp="1"/>
          </p:cNvSpPr>
          <p:nvPr>
            <p:ph type="ctrTitle"/>
          </p:nvPr>
        </p:nvSpPr>
        <p:spPr>
          <a:xfrm>
            <a:off x="4312117" y="1735170"/>
            <a:ext cx="7170821" cy="2387600"/>
          </a:xfrm>
        </p:spPr>
        <p:txBody>
          <a:bodyPr anchor="b">
            <a:normAutofit/>
          </a:bodyPr>
          <a:lstStyle>
            <a:lvl1pPr algn="l">
              <a:defRPr sz="3800" b="1">
                <a:solidFill>
                  <a:schemeClr val="bg1"/>
                </a:solidFill>
                <a:latin typeface="Trebuchet MS" panose="020B0703020202090204" pitchFamily="34" charset="0"/>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D768A25-0AD6-264F-8FB3-56DCF98C1B5D}"/>
              </a:ext>
            </a:extLst>
          </p:cNvPr>
          <p:cNvSpPr>
            <a:spLocks noGrp="1"/>
          </p:cNvSpPr>
          <p:nvPr>
            <p:ph type="subTitle" idx="1"/>
          </p:nvPr>
        </p:nvSpPr>
        <p:spPr>
          <a:xfrm>
            <a:off x="4312117" y="5122830"/>
            <a:ext cx="3096746" cy="1655762"/>
          </a:xfrm>
        </p:spPr>
        <p:txBody>
          <a:bodyPr>
            <a:normAutofit/>
          </a:bodyPr>
          <a:lstStyle>
            <a:lvl1pPr marL="0" indent="0" algn="l">
              <a:buNone/>
              <a:defRPr sz="1500" b="0">
                <a:solidFill>
                  <a:schemeClr val="accent2"/>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a:p>
            <a:endParaRPr lang="es-ES" dirty="0"/>
          </a:p>
        </p:txBody>
      </p:sp>
      <p:sp>
        <p:nvSpPr>
          <p:cNvPr id="11" name="Marcador de texto 10">
            <a:extLst>
              <a:ext uri="{FF2B5EF4-FFF2-40B4-BE49-F238E27FC236}">
                <a16:creationId xmlns:a16="http://schemas.microsoft.com/office/drawing/2014/main" id="{2BB7BC6F-0F04-2D42-B4D1-C836AEAECD32}"/>
              </a:ext>
            </a:extLst>
          </p:cNvPr>
          <p:cNvSpPr>
            <a:spLocks noGrp="1"/>
          </p:cNvSpPr>
          <p:nvPr>
            <p:ph type="body" sz="quarter" idx="10"/>
          </p:nvPr>
        </p:nvSpPr>
        <p:spPr>
          <a:xfrm>
            <a:off x="7701940" y="5122863"/>
            <a:ext cx="3211512" cy="1655762"/>
          </a:xfrm>
        </p:spPr>
        <p:txBody>
          <a:bodyPr>
            <a:normAutofit/>
          </a:bodyPr>
          <a:lstStyle>
            <a:lvl1pPr>
              <a:defRPr sz="1500" b="0">
                <a:solidFill>
                  <a:schemeClr val="accent2"/>
                </a:solidFill>
              </a:defRPr>
            </a:lvl1pPr>
          </a:lstStyle>
          <a:p>
            <a:pPr lvl="0"/>
            <a:r>
              <a:rPr lang="es-ES" dirty="0"/>
              <a:t>Haga clic para modificar los estilos de texto del</a:t>
            </a:r>
          </a:p>
        </p:txBody>
      </p:sp>
      <p:pic>
        <p:nvPicPr>
          <p:cNvPr id="14" name="Imagen 13">
            <a:extLst>
              <a:ext uri="{FF2B5EF4-FFF2-40B4-BE49-F238E27FC236}">
                <a16:creationId xmlns:a16="http://schemas.microsoft.com/office/drawing/2014/main" id="{04C425C6-9F0A-E242-A3AF-D173D3139387}"/>
              </a:ext>
            </a:extLst>
          </p:cNvPr>
          <p:cNvPicPr>
            <a:picLocks noChangeAspect="1"/>
          </p:cNvPicPr>
          <p:nvPr userDrawn="1"/>
        </p:nvPicPr>
        <p:blipFill>
          <a:blip r:embed="rId2"/>
          <a:stretch>
            <a:fillRect/>
          </a:stretch>
        </p:blipFill>
        <p:spPr>
          <a:xfrm>
            <a:off x="482840" y="6060536"/>
            <a:ext cx="1917459" cy="806988"/>
          </a:xfrm>
          <a:prstGeom prst="rect">
            <a:avLst/>
          </a:prstGeom>
        </p:spPr>
      </p:pic>
    </p:spTree>
    <p:extLst>
      <p:ext uri="{BB962C8B-B14F-4D97-AF65-F5344CB8AC3E}">
        <p14:creationId xmlns:p14="http://schemas.microsoft.com/office/powerpoint/2010/main" val="8645394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ortadella">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8567B48F-BB31-DB47-B9A4-E43705D4BFDC}"/>
              </a:ext>
            </a:extLst>
          </p:cNvPr>
          <p:cNvGrpSpPr/>
          <p:nvPr userDrawn="1"/>
        </p:nvGrpSpPr>
        <p:grpSpPr>
          <a:xfrm>
            <a:off x="0" y="3213046"/>
            <a:ext cx="12192000" cy="1670238"/>
            <a:chOff x="0" y="3213046"/>
            <a:chExt cx="12192000" cy="1670238"/>
          </a:xfrm>
        </p:grpSpPr>
        <p:sp>
          <p:nvSpPr>
            <p:cNvPr id="23" name="Rectángulo 22">
              <a:extLst>
                <a:ext uri="{FF2B5EF4-FFF2-40B4-BE49-F238E27FC236}">
                  <a16:creationId xmlns:a16="http://schemas.microsoft.com/office/drawing/2014/main" id="{A584C0B9-B227-E949-AC4E-DCD0F273FE75}"/>
                </a:ext>
              </a:extLst>
            </p:cNvPr>
            <p:cNvSpPr/>
            <p:nvPr userDrawn="1"/>
          </p:nvSpPr>
          <p:spPr>
            <a:xfrm>
              <a:off x="0" y="3213046"/>
              <a:ext cx="12192000" cy="135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A5E7246D-072A-EE49-A011-B38263C1320A}"/>
                </a:ext>
              </a:extLst>
            </p:cNvPr>
            <p:cNvSpPr/>
            <p:nvPr userDrawn="1"/>
          </p:nvSpPr>
          <p:spPr>
            <a:xfrm>
              <a:off x="0" y="4651129"/>
              <a:ext cx="12192000" cy="232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 name="Marcador de número de diapositiva 3">
            <a:extLst>
              <a:ext uri="{FF2B5EF4-FFF2-40B4-BE49-F238E27FC236}">
                <a16:creationId xmlns:a16="http://schemas.microsoft.com/office/drawing/2014/main" id="{1C037C57-5FA4-A84A-B98E-1FC33670DF4F}"/>
              </a:ext>
            </a:extLst>
          </p:cNvPr>
          <p:cNvSpPr>
            <a:spLocks noGrp="1"/>
          </p:cNvSpPr>
          <p:nvPr>
            <p:ph type="sldNum" sz="quarter" idx="12"/>
          </p:nvPr>
        </p:nvSpPr>
        <p:spPr/>
        <p:txBody>
          <a:bodyPr/>
          <a:lstStyle>
            <a:lvl1pPr>
              <a:defRPr>
                <a:solidFill>
                  <a:schemeClr val="bg2"/>
                </a:solidFill>
              </a:defRPr>
            </a:lvl1pPr>
          </a:lstStyle>
          <a:p>
            <a:fld id="{DF476241-BF72-E942-9217-8F955BCBFFBD}" type="slidenum">
              <a:rPr lang="es-ES" smtClean="0"/>
              <a:pPr/>
              <a:t>‹#›</a:t>
            </a:fld>
            <a:endParaRPr lang="es-ES" dirty="0"/>
          </a:p>
        </p:txBody>
      </p:sp>
      <p:sp>
        <p:nvSpPr>
          <p:cNvPr id="8" name="Marcador de texto 7">
            <a:extLst>
              <a:ext uri="{FF2B5EF4-FFF2-40B4-BE49-F238E27FC236}">
                <a16:creationId xmlns:a16="http://schemas.microsoft.com/office/drawing/2014/main" id="{16B1978C-903D-184F-90F5-475928DF2092}"/>
              </a:ext>
            </a:extLst>
          </p:cNvPr>
          <p:cNvSpPr>
            <a:spLocks noGrp="1"/>
          </p:cNvSpPr>
          <p:nvPr>
            <p:ph type="body" sz="quarter" idx="13" hasCustomPrompt="1"/>
          </p:nvPr>
        </p:nvSpPr>
        <p:spPr>
          <a:xfrm>
            <a:off x="8886091" y="598721"/>
            <a:ext cx="2496527" cy="1770062"/>
          </a:xfrm>
        </p:spPr>
        <p:txBody>
          <a:bodyPr>
            <a:normAutofit/>
          </a:bodyPr>
          <a:lstStyle>
            <a:lvl1pPr>
              <a:defRPr sz="1300" b="0"/>
            </a:lvl1pPr>
          </a:lstStyle>
          <a:p>
            <a:pPr lvl="0"/>
            <a:r>
              <a:rPr lang="es-ES" dirty="0"/>
              <a:t>HAGA CLIC PARA MODIFICAR LOS ESTILOS DE TEXTO DEL PATRÓN</a:t>
            </a:r>
          </a:p>
        </p:txBody>
      </p:sp>
      <p:sp>
        <p:nvSpPr>
          <p:cNvPr id="10" name="Marcador de texto 9">
            <a:extLst>
              <a:ext uri="{FF2B5EF4-FFF2-40B4-BE49-F238E27FC236}">
                <a16:creationId xmlns:a16="http://schemas.microsoft.com/office/drawing/2014/main" id="{D6C58469-F736-444D-A3DB-AAE2BB51CF75}"/>
              </a:ext>
            </a:extLst>
          </p:cNvPr>
          <p:cNvSpPr>
            <a:spLocks noGrp="1"/>
          </p:cNvSpPr>
          <p:nvPr>
            <p:ph type="body" sz="quarter" idx="14"/>
          </p:nvPr>
        </p:nvSpPr>
        <p:spPr>
          <a:xfrm>
            <a:off x="5884984" y="3232338"/>
            <a:ext cx="5497633" cy="1336063"/>
          </a:xfrm>
        </p:spPr>
        <p:txBody>
          <a:bodyPr anchor="ctr">
            <a:normAutofit/>
          </a:bodyPr>
          <a:lstStyle>
            <a:lvl1pPr>
              <a:defRPr sz="1800">
                <a:solidFill>
                  <a:schemeClr val="bg1"/>
                </a:solidFill>
              </a:defRPr>
            </a:lvl1pPr>
          </a:lstStyle>
          <a:p>
            <a:pPr lvl="0"/>
            <a:r>
              <a:rPr lang="es-ES" dirty="0"/>
              <a:t>Haga clic para modificar los estilos de texto del patrón</a:t>
            </a:r>
          </a:p>
        </p:txBody>
      </p:sp>
      <p:sp>
        <p:nvSpPr>
          <p:cNvPr id="12" name="Marcador de texto 11">
            <a:extLst>
              <a:ext uri="{FF2B5EF4-FFF2-40B4-BE49-F238E27FC236}">
                <a16:creationId xmlns:a16="http://schemas.microsoft.com/office/drawing/2014/main" id="{A35B1E33-0EF7-F542-9A68-878E1524FA77}"/>
              </a:ext>
            </a:extLst>
          </p:cNvPr>
          <p:cNvSpPr>
            <a:spLocks noGrp="1"/>
          </p:cNvSpPr>
          <p:nvPr>
            <p:ph type="body" sz="quarter" idx="15"/>
          </p:nvPr>
        </p:nvSpPr>
        <p:spPr>
          <a:xfrm>
            <a:off x="3727938" y="3232338"/>
            <a:ext cx="2109663" cy="1336063"/>
          </a:xfrm>
        </p:spPr>
        <p:txBody>
          <a:bodyPr anchor="ctr">
            <a:noAutofit/>
          </a:bodyPr>
          <a:lstStyle>
            <a:lvl1pPr algn="r">
              <a:defRPr sz="11000">
                <a:solidFill>
                  <a:schemeClr val="bg1"/>
                </a:solidFill>
              </a:defRPr>
            </a:lvl1pPr>
          </a:lstStyle>
          <a:p>
            <a:pPr lvl="0"/>
            <a:r>
              <a:rPr lang="es-ES" dirty="0"/>
              <a:t>H</a:t>
            </a:r>
          </a:p>
        </p:txBody>
      </p:sp>
    </p:spTree>
    <p:extLst>
      <p:ext uri="{BB962C8B-B14F-4D97-AF65-F5344CB8AC3E}">
        <p14:creationId xmlns:p14="http://schemas.microsoft.com/office/powerpoint/2010/main" val="31103426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nterior text">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A92EAEA1-B8D1-3542-B48C-5474DA917B1B}"/>
              </a:ext>
            </a:extLst>
          </p:cNvPr>
          <p:cNvGrpSpPr/>
          <p:nvPr userDrawn="1"/>
        </p:nvGrpSpPr>
        <p:grpSpPr>
          <a:xfrm>
            <a:off x="0" y="0"/>
            <a:ext cx="12192000" cy="6868511"/>
            <a:chOff x="0" y="0"/>
            <a:chExt cx="12192000" cy="6868511"/>
          </a:xfrm>
        </p:grpSpPr>
        <p:sp>
          <p:nvSpPr>
            <p:cNvPr id="16" name="Rectángulo 15">
              <a:extLst>
                <a:ext uri="{FF2B5EF4-FFF2-40B4-BE49-F238E27FC236}">
                  <a16:creationId xmlns:a16="http://schemas.microsoft.com/office/drawing/2014/main" id="{EE5E31D3-7EA3-4543-8F7B-45E6E299103E}"/>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C1B73D40-5C92-614A-A599-7D600C9203B4}"/>
                </a:ext>
              </a:extLst>
            </p:cNvPr>
            <p:cNvSpPr/>
            <p:nvPr userDrawn="1"/>
          </p:nvSpPr>
          <p:spPr>
            <a:xfrm>
              <a:off x="0" y="6771795"/>
              <a:ext cx="12192000" cy="967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Título 1">
            <a:extLst>
              <a:ext uri="{FF2B5EF4-FFF2-40B4-BE49-F238E27FC236}">
                <a16:creationId xmlns:a16="http://schemas.microsoft.com/office/drawing/2014/main" id="{53D24D02-6D34-4A45-8244-0A30F3E24D1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9229E4-8BFF-7E47-9F27-32CA7B1BBFBD}"/>
              </a:ext>
            </a:extLst>
          </p:cNvPr>
          <p:cNvSpPr>
            <a:spLocks noGrp="1"/>
          </p:cNvSpPr>
          <p:nvPr>
            <p:ph idx="1"/>
          </p:nvPr>
        </p:nvSpPr>
        <p:spPr>
          <a:xfrm>
            <a:off x="404261" y="1318661"/>
            <a:ext cx="11319310" cy="4858302"/>
          </a:xfrm>
        </p:spPr>
        <p:txBody>
          <a:bodyPr/>
          <a:lstStyle>
            <a:lvl2pPr marL="180000" indent="-180000">
              <a:spcBef>
                <a:spcPts val="1000"/>
              </a:spcBef>
              <a:buClr>
                <a:schemeClr val="bg2"/>
              </a:buClr>
              <a:buSzPct val="100000"/>
              <a:buFont typeface="Wingdings" pitchFamily="2" charset="2"/>
              <a:buChar char="§"/>
              <a:defRPr sz="1700">
                <a:solidFill>
                  <a:schemeClr val="bg2">
                    <a:lumMod val="25000"/>
                  </a:schemeClr>
                </a:solidFill>
              </a:defRPr>
            </a:lvl2pPr>
            <a:lvl3pPr marL="432000" indent="-228600">
              <a:spcBef>
                <a:spcPts val="1000"/>
              </a:spcBef>
              <a:buClr>
                <a:schemeClr val="accent3"/>
              </a:buClr>
              <a:buFont typeface="Tipus de lletra del sistema normal"/>
              <a:buChar char="–"/>
              <a:defRPr sz="1500">
                <a:solidFill>
                  <a:schemeClr val="bg2">
                    <a:lumMod val="25000"/>
                  </a:schemeClr>
                </a:solidFill>
              </a:defRPr>
            </a:lvl3pPr>
            <a:lvl4pPr>
              <a:defRPr sz="1500">
                <a:solidFill>
                  <a:schemeClr val="bg2">
                    <a:lumMod val="25000"/>
                  </a:schemeClr>
                </a:solidFill>
              </a:defRPr>
            </a:lvl4pPr>
            <a:lvl5pPr>
              <a:defRPr sz="1500">
                <a:solidFill>
                  <a:schemeClr val="bg2">
                    <a:lumMod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p:txBody>
      </p:sp>
      <p:sp>
        <p:nvSpPr>
          <p:cNvPr id="6" name="Marcador de número de diapositiva 5">
            <a:extLst>
              <a:ext uri="{FF2B5EF4-FFF2-40B4-BE49-F238E27FC236}">
                <a16:creationId xmlns:a16="http://schemas.microsoft.com/office/drawing/2014/main" id="{4D43272D-1215-474B-A37B-5BECD9C214A2}"/>
              </a:ext>
            </a:extLst>
          </p:cNvPr>
          <p:cNvSpPr>
            <a:spLocks noGrp="1"/>
          </p:cNvSpPr>
          <p:nvPr>
            <p:ph type="sldNum" sz="quarter" idx="12"/>
          </p:nvPr>
        </p:nvSpPr>
        <p:spPr/>
        <p:txBody>
          <a:bodyPr/>
          <a:lstStyle/>
          <a:p>
            <a:fld id="{DF476241-BF72-E942-9217-8F955BCBFFBD}" type="slidenum">
              <a:rPr lang="es-ES" smtClean="0"/>
              <a:t>‹#›</a:t>
            </a:fld>
            <a:endParaRPr lang="es-ES"/>
          </a:p>
        </p:txBody>
      </p:sp>
      <p:sp>
        <p:nvSpPr>
          <p:cNvPr id="9" name="CuadroTexto 8">
            <a:extLst>
              <a:ext uri="{FF2B5EF4-FFF2-40B4-BE49-F238E27FC236}">
                <a16:creationId xmlns:a16="http://schemas.microsoft.com/office/drawing/2014/main" id="{D5094149-43E9-BF4E-96FA-E0078BD541D6}"/>
              </a:ext>
            </a:extLst>
          </p:cNvPr>
          <p:cNvSpPr txBox="1"/>
          <p:nvPr userDrawn="1"/>
        </p:nvSpPr>
        <p:spPr>
          <a:xfrm>
            <a:off x="404261" y="943276"/>
            <a:ext cx="7815714" cy="261610"/>
          </a:xfrm>
          <a:prstGeom prst="rect">
            <a:avLst/>
          </a:prstGeom>
          <a:noFill/>
        </p:spPr>
        <p:txBody>
          <a:bodyPr wrap="square" rtlCol="0">
            <a:spAutoFit/>
          </a:bodyPr>
          <a:lstStyle/>
          <a:p>
            <a:endParaRPr lang="es-ES" sz="1100" dirty="0">
              <a:latin typeface="Trebuchet MS" panose="020B0703020202090204" pitchFamily="34" charset="0"/>
            </a:endParaRPr>
          </a:p>
        </p:txBody>
      </p:sp>
      <p:sp>
        <p:nvSpPr>
          <p:cNvPr id="10" name="Marcador de texto 2">
            <a:extLst>
              <a:ext uri="{FF2B5EF4-FFF2-40B4-BE49-F238E27FC236}">
                <a16:creationId xmlns:a16="http://schemas.microsoft.com/office/drawing/2014/main" id="{1C386C9E-045A-264C-8EF0-5728AE797B96}"/>
              </a:ext>
            </a:extLst>
          </p:cNvPr>
          <p:cNvSpPr>
            <a:spLocks noGrp="1"/>
          </p:cNvSpPr>
          <p:nvPr>
            <p:ph type="body" idx="13" hasCustomPrompt="1"/>
          </p:nvPr>
        </p:nvSpPr>
        <p:spPr>
          <a:xfrm>
            <a:off x="404261" y="943276"/>
            <a:ext cx="11319310" cy="182926"/>
          </a:xfrm>
        </p:spPr>
        <p:txBody>
          <a:bodyPr anchor="ctr">
            <a:normAutofit/>
          </a:bodyPr>
          <a:lstStyle>
            <a:lvl1pPr marL="0" indent="0">
              <a:buNone/>
              <a:defRPr sz="11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1" name="Marcador de texto 17">
            <a:extLst>
              <a:ext uri="{FF2B5EF4-FFF2-40B4-BE49-F238E27FC236}">
                <a16:creationId xmlns:a16="http://schemas.microsoft.com/office/drawing/2014/main" id="{4957610F-1819-F345-8951-428DFD9BC785}"/>
              </a:ext>
            </a:extLst>
          </p:cNvPr>
          <p:cNvSpPr>
            <a:spLocks noGrp="1"/>
          </p:cNvSpPr>
          <p:nvPr>
            <p:ph type="body" sz="quarter" idx="16"/>
          </p:nvPr>
        </p:nvSpPr>
        <p:spPr>
          <a:xfrm>
            <a:off x="404813" y="6564819"/>
            <a:ext cx="3106941" cy="216982"/>
          </a:xfrm>
        </p:spPr>
        <p:txBody>
          <a:bodyPr wrap="none" anchor="b">
            <a:spAutoFit/>
          </a:bodyPr>
          <a:lstStyle>
            <a:lvl1pPr marL="228600" indent="-228600">
              <a:spcBef>
                <a:spcPts val="300"/>
              </a:spcBef>
              <a:buClr>
                <a:schemeClr val="bg2"/>
              </a:buClr>
              <a:buFont typeface="+mj-lt"/>
              <a:buAutoNum type="arabicPeriod"/>
              <a:defRPr sz="900" b="0">
                <a:solidFill>
                  <a:schemeClr val="bg2">
                    <a:lumMod val="25000"/>
                  </a:schemeClr>
                </a:solidFill>
              </a:defRPr>
            </a:lvl1pPr>
          </a:lstStyle>
          <a:p>
            <a:pPr lvl="0"/>
            <a:r>
              <a:rPr lang="es-ES" dirty="0"/>
              <a:t>Haga clic para modificar los estilos de texto del </a:t>
            </a:r>
            <a:r>
              <a:rPr lang="es-ES" dirty="0" err="1"/>
              <a:t>pat</a:t>
            </a:r>
            <a:endParaRPr lang="es-ES" dirty="0"/>
          </a:p>
        </p:txBody>
      </p:sp>
    </p:spTree>
    <p:extLst>
      <p:ext uri="{BB962C8B-B14F-4D97-AF65-F5344CB8AC3E}">
        <p14:creationId xmlns:p14="http://schemas.microsoft.com/office/powerpoint/2010/main" val="9358432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nterior Text + imatge + destacat">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29A19C9A-0BC4-AE43-8398-F1404A637B5F}"/>
              </a:ext>
            </a:extLst>
          </p:cNvPr>
          <p:cNvGrpSpPr/>
          <p:nvPr userDrawn="1"/>
        </p:nvGrpSpPr>
        <p:grpSpPr>
          <a:xfrm>
            <a:off x="0" y="0"/>
            <a:ext cx="12192000" cy="6868511"/>
            <a:chOff x="0" y="0"/>
            <a:chExt cx="12192000" cy="6868511"/>
          </a:xfrm>
        </p:grpSpPr>
        <p:sp>
          <p:nvSpPr>
            <p:cNvPr id="33" name="Rectángulo 32">
              <a:extLst>
                <a:ext uri="{FF2B5EF4-FFF2-40B4-BE49-F238E27FC236}">
                  <a16:creationId xmlns:a16="http://schemas.microsoft.com/office/drawing/2014/main" id="{31FFA01B-481F-3844-8D3F-D54C9A8E778D}"/>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9CF60DC5-7241-6943-95A8-B045A455D9F9}"/>
                </a:ext>
              </a:extLst>
            </p:cNvPr>
            <p:cNvSpPr/>
            <p:nvPr userDrawn="1"/>
          </p:nvSpPr>
          <p:spPr>
            <a:xfrm>
              <a:off x="0" y="6771795"/>
              <a:ext cx="12192000" cy="967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Título 1">
            <a:extLst>
              <a:ext uri="{FF2B5EF4-FFF2-40B4-BE49-F238E27FC236}">
                <a16:creationId xmlns:a16="http://schemas.microsoft.com/office/drawing/2014/main" id="{A864CF50-514C-C445-B8C8-2E0E0053886C}"/>
              </a:ext>
            </a:extLst>
          </p:cNvPr>
          <p:cNvSpPr>
            <a:spLocks noGrp="1"/>
          </p:cNvSpPr>
          <p:nvPr>
            <p:ph type="title"/>
          </p:nvPr>
        </p:nvSpPr>
        <p:spPr>
          <a:xfrm>
            <a:off x="404261" y="0"/>
            <a:ext cx="11319310" cy="795538"/>
          </a:xfrm>
        </p:spPr>
        <p:txBody>
          <a:bodyPr/>
          <a:lstStyle/>
          <a:p>
            <a:r>
              <a:rPr lang="es-ES"/>
              <a:t>Haga clic para modificar el estilo de título del patrón</a:t>
            </a:r>
          </a:p>
        </p:txBody>
      </p:sp>
      <p:sp>
        <p:nvSpPr>
          <p:cNvPr id="9" name="Marcador de contenido 2">
            <a:extLst>
              <a:ext uri="{FF2B5EF4-FFF2-40B4-BE49-F238E27FC236}">
                <a16:creationId xmlns:a16="http://schemas.microsoft.com/office/drawing/2014/main" id="{4024BB49-FB0B-D442-A26A-5E57C2879BB8}"/>
              </a:ext>
            </a:extLst>
          </p:cNvPr>
          <p:cNvSpPr>
            <a:spLocks noGrp="1"/>
          </p:cNvSpPr>
          <p:nvPr>
            <p:ph idx="1"/>
          </p:nvPr>
        </p:nvSpPr>
        <p:spPr>
          <a:xfrm>
            <a:off x="404261" y="1318661"/>
            <a:ext cx="5512068" cy="4858302"/>
          </a:xfrm>
        </p:spPr>
        <p:txBody>
          <a:bodyPr/>
          <a:lstStyle>
            <a:lvl2pPr marL="180000" indent="-180000">
              <a:buClr>
                <a:schemeClr val="bg2"/>
              </a:buClr>
              <a:buSzPct val="100000"/>
              <a:buFont typeface="Wingdings" pitchFamily="2" charset="2"/>
              <a:buChar char="§"/>
              <a:defRPr sz="1700">
                <a:solidFill>
                  <a:schemeClr val="bg2">
                    <a:lumMod val="25000"/>
                  </a:schemeClr>
                </a:solidFill>
              </a:defRPr>
            </a:lvl2pPr>
            <a:lvl3pPr marL="432000" indent="-228600">
              <a:buClr>
                <a:schemeClr val="accent3"/>
              </a:buClr>
              <a:buFont typeface="Tipus de lletra del sistema normal"/>
              <a:buChar char="–"/>
              <a:defRPr sz="1500">
                <a:solidFill>
                  <a:schemeClr val="bg2">
                    <a:lumMod val="25000"/>
                  </a:schemeClr>
                </a:solidFill>
              </a:defRPr>
            </a:lvl3pPr>
            <a:lvl4pPr>
              <a:defRPr sz="1500">
                <a:solidFill>
                  <a:schemeClr val="bg2">
                    <a:lumMod val="25000"/>
                  </a:schemeClr>
                </a:solidFill>
              </a:defRPr>
            </a:lvl4pPr>
            <a:lvl5pPr>
              <a:defRPr sz="1500">
                <a:solidFill>
                  <a:schemeClr val="bg2">
                    <a:lumMod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p:txBody>
      </p:sp>
      <p:sp>
        <p:nvSpPr>
          <p:cNvPr id="10" name="Marcador de número de diapositiva 5">
            <a:extLst>
              <a:ext uri="{FF2B5EF4-FFF2-40B4-BE49-F238E27FC236}">
                <a16:creationId xmlns:a16="http://schemas.microsoft.com/office/drawing/2014/main" id="{D55078E2-8D38-2B42-8265-5AD972EC091C}"/>
              </a:ext>
            </a:extLst>
          </p:cNvPr>
          <p:cNvSpPr>
            <a:spLocks noGrp="1"/>
          </p:cNvSpPr>
          <p:nvPr>
            <p:ph type="sldNum" sz="quarter" idx="12"/>
          </p:nvPr>
        </p:nvSpPr>
        <p:spPr>
          <a:xfrm>
            <a:off x="9346131" y="6507627"/>
            <a:ext cx="2743200" cy="274324"/>
          </a:xfrm>
        </p:spPr>
        <p:txBody>
          <a:bodyPr/>
          <a:lstStyle/>
          <a:p>
            <a:fld id="{DF476241-BF72-E942-9217-8F955BCBFFBD}" type="slidenum">
              <a:rPr lang="es-ES" smtClean="0"/>
              <a:t>‹#›</a:t>
            </a:fld>
            <a:endParaRPr lang="es-ES"/>
          </a:p>
        </p:txBody>
      </p:sp>
      <p:sp>
        <p:nvSpPr>
          <p:cNvPr id="11" name="CuadroTexto 10">
            <a:extLst>
              <a:ext uri="{FF2B5EF4-FFF2-40B4-BE49-F238E27FC236}">
                <a16:creationId xmlns:a16="http://schemas.microsoft.com/office/drawing/2014/main" id="{EB6A1B3E-3621-CB42-AF44-716294D4F7FF}"/>
              </a:ext>
            </a:extLst>
          </p:cNvPr>
          <p:cNvSpPr txBox="1"/>
          <p:nvPr userDrawn="1"/>
        </p:nvSpPr>
        <p:spPr>
          <a:xfrm>
            <a:off x="404261" y="943276"/>
            <a:ext cx="7815714" cy="261610"/>
          </a:xfrm>
          <a:prstGeom prst="rect">
            <a:avLst/>
          </a:prstGeom>
          <a:noFill/>
        </p:spPr>
        <p:txBody>
          <a:bodyPr wrap="square" rtlCol="0">
            <a:spAutoFit/>
          </a:bodyPr>
          <a:lstStyle/>
          <a:p>
            <a:endParaRPr lang="es-ES" sz="1100" dirty="0">
              <a:latin typeface="Trebuchet MS" panose="020B0703020202090204" pitchFamily="34" charset="0"/>
            </a:endParaRPr>
          </a:p>
        </p:txBody>
      </p:sp>
      <p:sp>
        <p:nvSpPr>
          <p:cNvPr id="12" name="Marcador de texto 2">
            <a:extLst>
              <a:ext uri="{FF2B5EF4-FFF2-40B4-BE49-F238E27FC236}">
                <a16:creationId xmlns:a16="http://schemas.microsoft.com/office/drawing/2014/main" id="{B9327572-5602-FA46-A9E4-67FAA7228851}"/>
              </a:ext>
            </a:extLst>
          </p:cNvPr>
          <p:cNvSpPr>
            <a:spLocks noGrp="1"/>
          </p:cNvSpPr>
          <p:nvPr>
            <p:ph type="body" idx="13" hasCustomPrompt="1"/>
          </p:nvPr>
        </p:nvSpPr>
        <p:spPr>
          <a:xfrm>
            <a:off x="404261" y="943276"/>
            <a:ext cx="11319310" cy="182926"/>
          </a:xfrm>
        </p:spPr>
        <p:txBody>
          <a:bodyPr anchor="ctr">
            <a:normAutofit/>
          </a:bodyPr>
          <a:lstStyle>
            <a:lvl1pPr marL="0" indent="0">
              <a:buNone/>
              <a:defRPr sz="11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4" name="Marcador de posición de imagen 13">
            <a:extLst>
              <a:ext uri="{FF2B5EF4-FFF2-40B4-BE49-F238E27FC236}">
                <a16:creationId xmlns:a16="http://schemas.microsoft.com/office/drawing/2014/main" id="{28659780-83BB-D244-B25C-F1C7274CE931}"/>
              </a:ext>
            </a:extLst>
          </p:cNvPr>
          <p:cNvSpPr>
            <a:spLocks noGrp="1"/>
          </p:cNvSpPr>
          <p:nvPr>
            <p:ph type="pic" sz="quarter" idx="14"/>
          </p:nvPr>
        </p:nvSpPr>
        <p:spPr>
          <a:xfrm>
            <a:off x="6275672" y="1319212"/>
            <a:ext cx="5448016" cy="3413425"/>
          </a:xfrm>
        </p:spPr>
        <p:txBody>
          <a:bodyPr/>
          <a:lstStyle/>
          <a:p>
            <a:endParaRPr lang="es-ES" dirty="0"/>
          </a:p>
        </p:txBody>
      </p:sp>
      <p:sp>
        <p:nvSpPr>
          <p:cNvPr id="16" name="Marcador de texto 15">
            <a:extLst>
              <a:ext uri="{FF2B5EF4-FFF2-40B4-BE49-F238E27FC236}">
                <a16:creationId xmlns:a16="http://schemas.microsoft.com/office/drawing/2014/main" id="{25ACD251-2740-CF4B-9CCB-D434DB7EB276}"/>
              </a:ext>
            </a:extLst>
          </p:cNvPr>
          <p:cNvSpPr>
            <a:spLocks noGrp="1"/>
          </p:cNvSpPr>
          <p:nvPr>
            <p:ph type="body" sz="quarter" idx="15" hasCustomPrompt="1"/>
          </p:nvPr>
        </p:nvSpPr>
        <p:spPr>
          <a:xfrm>
            <a:off x="6275388" y="4939822"/>
            <a:ext cx="5448300" cy="1197929"/>
          </a:xfrm>
          <a:solidFill>
            <a:schemeClr val="bg2"/>
          </a:solidFill>
        </p:spPr>
        <p:txBody>
          <a:bodyPr wrap="square" lIns="360000" tIns="360000" rIns="360000" bIns="360000" anchor="ctr">
            <a:spAutoFit/>
          </a:bodyPr>
          <a:lstStyle>
            <a:lvl1pPr algn="ctr">
              <a:defRPr sz="1700" b="0">
                <a:solidFill>
                  <a:schemeClr val="bg1"/>
                </a:solidFill>
              </a:defRPr>
            </a:lvl1pPr>
          </a:lstStyle>
          <a:p>
            <a:pPr lvl="0"/>
            <a:r>
              <a:rPr lang="es-ES" dirty="0"/>
              <a:t>HAGA CLIC PARA MODIFICAR LOS ESTILOS DE TEXTO DEL PATRÓN</a:t>
            </a:r>
          </a:p>
        </p:txBody>
      </p:sp>
      <p:sp>
        <p:nvSpPr>
          <p:cNvPr id="18" name="Marcador de texto 17">
            <a:extLst>
              <a:ext uri="{FF2B5EF4-FFF2-40B4-BE49-F238E27FC236}">
                <a16:creationId xmlns:a16="http://schemas.microsoft.com/office/drawing/2014/main" id="{DBE56C7E-8FFD-4D45-873C-3686C604D995}"/>
              </a:ext>
            </a:extLst>
          </p:cNvPr>
          <p:cNvSpPr>
            <a:spLocks noGrp="1"/>
          </p:cNvSpPr>
          <p:nvPr>
            <p:ph type="body" sz="quarter" idx="16"/>
          </p:nvPr>
        </p:nvSpPr>
        <p:spPr>
          <a:xfrm>
            <a:off x="404813" y="6564819"/>
            <a:ext cx="3106941" cy="216982"/>
          </a:xfrm>
        </p:spPr>
        <p:txBody>
          <a:bodyPr wrap="none" anchor="b">
            <a:spAutoFit/>
          </a:bodyPr>
          <a:lstStyle>
            <a:lvl1pPr marL="228600" indent="-228600">
              <a:spcBef>
                <a:spcPts val="300"/>
              </a:spcBef>
              <a:buClr>
                <a:schemeClr val="bg2"/>
              </a:buClr>
              <a:buFont typeface="+mj-lt"/>
              <a:buAutoNum type="arabicPeriod"/>
              <a:defRPr sz="900" b="0">
                <a:solidFill>
                  <a:schemeClr val="bg2">
                    <a:lumMod val="25000"/>
                  </a:schemeClr>
                </a:solidFill>
              </a:defRPr>
            </a:lvl1pPr>
          </a:lstStyle>
          <a:p>
            <a:pPr lvl="0"/>
            <a:r>
              <a:rPr lang="es-ES" dirty="0"/>
              <a:t>Haga clic para modificar los estilos de texto del </a:t>
            </a:r>
            <a:r>
              <a:rPr lang="es-ES" dirty="0" err="1"/>
              <a:t>pat</a:t>
            </a:r>
            <a:endParaRPr lang="es-ES" dirty="0"/>
          </a:p>
        </p:txBody>
      </p:sp>
    </p:spTree>
    <p:extLst>
      <p:ext uri="{BB962C8B-B14F-4D97-AF65-F5344CB8AC3E}">
        <p14:creationId xmlns:p14="http://schemas.microsoft.com/office/powerpoint/2010/main" val="3132473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ancament">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3C97580B-498B-4040-95E0-D25CCB79C888}"/>
              </a:ext>
            </a:extLst>
          </p:cNvPr>
          <p:cNvGrpSpPr/>
          <p:nvPr userDrawn="1"/>
        </p:nvGrpSpPr>
        <p:grpSpPr>
          <a:xfrm>
            <a:off x="0" y="0"/>
            <a:ext cx="12192000" cy="4883284"/>
            <a:chOff x="0" y="0"/>
            <a:chExt cx="12192000" cy="4883284"/>
          </a:xfrm>
        </p:grpSpPr>
        <p:sp>
          <p:nvSpPr>
            <p:cNvPr id="15" name="Rectángulo 14">
              <a:extLst>
                <a:ext uri="{FF2B5EF4-FFF2-40B4-BE49-F238E27FC236}">
                  <a16:creationId xmlns:a16="http://schemas.microsoft.com/office/drawing/2014/main" id="{82953E11-941E-A444-8503-D49ADA4F60DE}"/>
                </a:ext>
              </a:extLst>
            </p:cNvPr>
            <p:cNvSpPr/>
            <p:nvPr userDrawn="1"/>
          </p:nvSpPr>
          <p:spPr>
            <a:xfrm>
              <a:off x="0" y="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AB07BAF1-6E17-E74D-96F7-8FE5E4121563}"/>
                </a:ext>
              </a:extLst>
            </p:cNvPr>
            <p:cNvSpPr/>
            <p:nvPr userDrawn="1"/>
          </p:nvSpPr>
          <p:spPr>
            <a:xfrm>
              <a:off x="0" y="4651129"/>
              <a:ext cx="12192000" cy="232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 name="Imagen 16">
            <a:extLst>
              <a:ext uri="{FF2B5EF4-FFF2-40B4-BE49-F238E27FC236}">
                <a16:creationId xmlns:a16="http://schemas.microsoft.com/office/drawing/2014/main" id="{E3114FAA-505B-8C4A-BC50-8F19C81BDE9A}"/>
              </a:ext>
            </a:extLst>
          </p:cNvPr>
          <p:cNvPicPr>
            <a:picLocks noChangeAspect="1"/>
          </p:cNvPicPr>
          <p:nvPr userDrawn="1"/>
        </p:nvPicPr>
        <p:blipFill>
          <a:blip r:embed="rId2"/>
          <a:stretch>
            <a:fillRect/>
          </a:stretch>
        </p:blipFill>
        <p:spPr>
          <a:xfrm>
            <a:off x="482840" y="6060536"/>
            <a:ext cx="1917459" cy="806988"/>
          </a:xfrm>
          <a:prstGeom prst="rect">
            <a:avLst/>
          </a:prstGeom>
        </p:spPr>
      </p:pic>
      <p:sp>
        <p:nvSpPr>
          <p:cNvPr id="18" name="Título 1">
            <a:extLst>
              <a:ext uri="{FF2B5EF4-FFF2-40B4-BE49-F238E27FC236}">
                <a16:creationId xmlns:a16="http://schemas.microsoft.com/office/drawing/2014/main" id="{D9051A39-1F83-5C44-9D54-0C78A8535CDB}"/>
              </a:ext>
            </a:extLst>
          </p:cNvPr>
          <p:cNvSpPr txBox="1">
            <a:spLocks/>
          </p:cNvSpPr>
          <p:nvPr userDrawn="1"/>
        </p:nvSpPr>
        <p:spPr>
          <a:xfrm>
            <a:off x="3642946" y="2453868"/>
            <a:ext cx="4906108" cy="126526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1" kern="1200">
                <a:solidFill>
                  <a:schemeClr val="bg1"/>
                </a:solidFill>
                <a:latin typeface="Trebuchet MS" panose="020B0703020202090204" pitchFamily="34" charset="0"/>
                <a:ea typeface="+mj-ea"/>
                <a:cs typeface="+mj-cs"/>
              </a:defRPr>
            </a:lvl1pPr>
          </a:lstStyle>
          <a:p>
            <a:r>
              <a:rPr lang="es-ES" sz="7200" dirty="0" err="1">
                <a:latin typeface="Trebuchet MS" panose="020B0603020202020204" pitchFamily="34" charset="0"/>
              </a:rPr>
              <a:t>Thank</a:t>
            </a:r>
            <a:r>
              <a:rPr lang="es-ES" sz="7200" dirty="0">
                <a:latin typeface="Trebuchet MS" panose="020B0603020202020204" pitchFamily="34" charset="0"/>
              </a:rPr>
              <a:t> </a:t>
            </a:r>
            <a:r>
              <a:rPr lang="es-ES" sz="7200" dirty="0" err="1">
                <a:latin typeface="Trebuchet MS" panose="020B0603020202020204" pitchFamily="34" charset="0"/>
              </a:rPr>
              <a:t>you</a:t>
            </a:r>
            <a:endParaRPr lang="es-ES" sz="4400" dirty="0">
              <a:latin typeface="Trebuchet MS" panose="020B0603020202020204" pitchFamily="34" charset="0"/>
            </a:endParaRPr>
          </a:p>
        </p:txBody>
      </p:sp>
    </p:spTree>
    <p:extLst>
      <p:ext uri="{BB962C8B-B14F-4D97-AF65-F5344CB8AC3E}">
        <p14:creationId xmlns:p14="http://schemas.microsoft.com/office/powerpoint/2010/main" val="40988698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83F1BB-0717-F0DB-D59B-D642590BF54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7C34061-2C4C-3B43-285F-F7FD6E897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76B1644-1779-DFFE-25A1-2A85040E44B5}"/>
              </a:ext>
            </a:extLst>
          </p:cNvPr>
          <p:cNvSpPr>
            <a:spLocks noGrp="1"/>
          </p:cNvSpPr>
          <p:nvPr>
            <p:ph type="dt" sz="half" idx="10"/>
          </p:nvPr>
        </p:nvSpPr>
        <p:spPr/>
        <p:txBody>
          <a:bodyPr/>
          <a:lstStyle/>
          <a:p>
            <a:fld id="{508166CA-3FC4-2847-ACA6-F032169ED972}" type="datetimeFigureOut">
              <a:rPr lang="it-IT" smtClean="0"/>
              <a:t>30/01/26</a:t>
            </a:fld>
            <a:endParaRPr lang="it-IT"/>
          </a:p>
        </p:txBody>
      </p:sp>
      <p:sp>
        <p:nvSpPr>
          <p:cNvPr id="5" name="Segnaposto piè di pagina 4">
            <a:extLst>
              <a:ext uri="{FF2B5EF4-FFF2-40B4-BE49-F238E27FC236}">
                <a16:creationId xmlns:a16="http://schemas.microsoft.com/office/drawing/2014/main" id="{641C4B13-7703-6DE4-58CC-40A20DD9DA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0DB953E-0820-00D7-9C13-7414DE3E7718}"/>
              </a:ext>
            </a:extLst>
          </p:cNvPr>
          <p:cNvSpPr>
            <a:spLocks noGrp="1"/>
          </p:cNvSpPr>
          <p:nvPr>
            <p:ph type="sldNum" sz="quarter" idx="12"/>
          </p:nvPr>
        </p:nvSpPr>
        <p:spPr/>
        <p:txBody>
          <a:bodyPr/>
          <a:lstStyle/>
          <a:p>
            <a:fld id="{D9AB45BA-D6C1-BE42-B0EC-2F0684FE2C14}" type="slidenum">
              <a:rPr lang="it-IT" smtClean="0"/>
              <a:t>‹#›</a:t>
            </a:fld>
            <a:endParaRPr lang="it-IT"/>
          </a:p>
        </p:txBody>
      </p:sp>
    </p:spTree>
    <p:extLst>
      <p:ext uri="{BB962C8B-B14F-4D97-AF65-F5344CB8AC3E}">
        <p14:creationId xmlns:p14="http://schemas.microsoft.com/office/powerpoint/2010/main" val="31192191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8105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33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_Diapositiva titolo">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0716019"/>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cSld name="Titolo e sotto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756940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F04527-A054-4A2E-0B34-07258E945D5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5E0F3E8-2B3D-ADB8-1059-DF3F705EB48E}"/>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4" name="Plassholder for bunntekst 3">
            <a:extLst>
              <a:ext uri="{FF2B5EF4-FFF2-40B4-BE49-F238E27FC236}">
                <a16:creationId xmlns:a16="http://schemas.microsoft.com/office/drawing/2014/main" id="{176C8E7A-6606-A012-A767-519C92DC6A0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1DBF78F-FC37-827B-E47C-9E7C9334C5B9}"/>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4491620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3D082A-FA76-0092-3700-83FEE350977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C3802CA-9FD8-947E-A083-99DB6163C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02DE16B-7F0B-5E47-156A-A836D02E4B66}"/>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5" name="Plassholder for bunntekst 4">
            <a:extLst>
              <a:ext uri="{FF2B5EF4-FFF2-40B4-BE49-F238E27FC236}">
                <a16:creationId xmlns:a16="http://schemas.microsoft.com/office/drawing/2014/main" id="{C97D14D9-89B0-156E-5BF8-80D7DD2220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62EF50-4778-26DF-3D6B-CFCE2538E502}"/>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4447174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42EB5C-7E29-83E8-7952-927689F6DD3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68F9718-EDD6-9C95-D03B-74C40701D58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0C5E144-A0F0-96ED-3313-D2BE553FF6D2}"/>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5" name="Plassholder for bunntekst 4">
            <a:extLst>
              <a:ext uri="{FF2B5EF4-FFF2-40B4-BE49-F238E27FC236}">
                <a16:creationId xmlns:a16="http://schemas.microsoft.com/office/drawing/2014/main" id="{0A8EC19E-81E7-40B9-DE13-3EEEE88731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16A52B0-93B8-BD29-808F-EDF734E64E7E}"/>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34153461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69DF27-4155-9C72-79D9-17D2939AC21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A1C2DF3-E1F4-D2B7-09E6-CFB3371897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7D9F176-3B35-8EE9-4E9E-8D9657642C43}"/>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5" name="Plassholder for bunntekst 4">
            <a:extLst>
              <a:ext uri="{FF2B5EF4-FFF2-40B4-BE49-F238E27FC236}">
                <a16:creationId xmlns:a16="http://schemas.microsoft.com/office/drawing/2014/main" id="{EADECA9F-35C2-DA6D-C353-6CFE97A163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C72EDA4-E6F5-B75D-573F-94D895CF4D04}"/>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793905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EDBCC1-3CA4-92E4-A77A-4054DBD6935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B43FA1-4097-F59F-5EE9-2B1A0AE0822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0C37D25-D24E-B323-76CD-B4710C9A44E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A520C36-1186-5B5F-0D7D-243F4AFF1766}"/>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6" name="Plassholder for bunntekst 5">
            <a:extLst>
              <a:ext uri="{FF2B5EF4-FFF2-40B4-BE49-F238E27FC236}">
                <a16:creationId xmlns:a16="http://schemas.microsoft.com/office/drawing/2014/main" id="{17C10E82-B6E0-987A-3246-0C32AEA9228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F1271C0-8B88-27E1-974A-BA37867500FD}"/>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4369192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0E6760-74A5-8D3B-D4F4-1ACB7A4B59D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DBE441C-D3B6-D41E-75D5-4458B8D32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0F49C7-FCE2-4ED3-AC82-A68C4212E06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C164829-EC91-1160-7739-0AAB4A3B1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D15F7B-3869-2E13-53BD-98D84D7555D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87CBAE2-C2A2-886B-CCC7-8109617B6678}"/>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8" name="Plassholder for bunntekst 7">
            <a:extLst>
              <a:ext uri="{FF2B5EF4-FFF2-40B4-BE49-F238E27FC236}">
                <a16:creationId xmlns:a16="http://schemas.microsoft.com/office/drawing/2014/main" id="{0F647F15-9257-18F9-EF73-20B17DB46CC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EA24B53-D5F1-00D1-306D-3ABD6B6E6221}"/>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1947806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F04527-A054-4A2E-0B34-07258E945D5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5E0F3E8-2B3D-ADB8-1059-DF3F705EB48E}"/>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4" name="Plassholder for bunntekst 3">
            <a:extLst>
              <a:ext uri="{FF2B5EF4-FFF2-40B4-BE49-F238E27FC236}">
                <a16:creationId xmlns:a16="http://schemas.microsoft.com/office/drawing/2014/main" id="{176C8E7A-6606-A012-A767-519C92DC6A0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1DBF78F-FC37-827B-E47C-9E7C9334C5B9}"/>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79651816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1620C6B-DDEF-3D02-46C4-80393AAE6D56}"/>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3" name="Plassholder for bunntekst 2">
            <a:extLst>
              <a:ext uri="{FF2B5EF4-FFF2-40B4-BE49-F238E27FC236}">
                <a16:creationId xmlns:a16="http://schemas.microsoft.com/office/drawing/2014/main" id="{576CB6EE-2E2C-ACB8-1D4F-02DDBE3BD8C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A54535C-09F2-10DF-FCA6-BA2C73083926}"/>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0157242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8800FF-1CE5-61C9-4AAF-B8275CF5CC2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CF11F81-77DD-6B81-5128-156B17897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0FFFCCB-EC42-B316-AE38-32BED2EDD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0DB686D-1E8B-8DCD-0D99-A598B9D05BC9}"/>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6" name="Plassholder for bunntekst 5">
            <a:extLst>
              <a:ext uri="{FF2B5EF4-FFF2-40B4-BE49-F238E27FC236}">
                <a16:creationId xmlns:a16="http://schemas.microsoft.com/office/drawing/2014/main" id="{B36568E0-43DF-ABF8-11C1-59CBD6B6FDF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582714-9BB6-F7A7-678F-EDE6450EE3A2}"/>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7601142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360D0F-BF44-DE0F-DD38-0EDAA8FB992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DD85445-5225-8C63-9EB0-A2F6A5063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8DE6485-D881-3786-E334-6780600FA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4C44E7F-E8D5-69C3-5153-9C8EBF1BFC29}"/>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6" name="Plassholder for bunntekst 5">
            <a:extLst>
              <a:ext uri="{FF2B5EF4-FFF2-40B4-BE49-F238E27FC236}">
                <a16:creationId xmlns:a16="http://schemas.microsoft.com/office/drawing/2014/main" id="{67C82705-B3AD-5115-AC01-55086EA1C95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BD7731D-BEF7-5753-AB6F-12E1622871F2}"/>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4783230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148DB-4834-2009-0049-4B690B56707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AA81DA1-5B93-2CC7-F175-EF6AC39D9D9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9352620-FF74-643E-B614-7E5E36F4E281}"/>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5" name="Plassholder for bunntekst 4">
            <a:extLst>
              <a:ext uri="{FF2B5EF4-FFF2-40B4-BE49-F238E27FC236}">
                <a16:creationId xmlns:a16="http://schemas.microsoft.com/office/drawing/2014/main" id="{E42F0D93-4830-F94D-3691-C633C1FE544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6FFE54F-C338-33B1-A440-790B8B6AB6BD}"/>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0050144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A460FFB-73C4-3B95-4B20-86044592C1F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9204236-10CB-424A-C411-50BF7CA4EF5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3724F37-154D-2474-172B-AF6BA3A2CE96}"/>
              </a:ext>
            </a:extLst>
          </p:cNvPr>
          <p:cNvSpPr>
            <a:spLocks noGrp="1"/>
          </p:cNvSpPr>
          <p:nvPr>
            <p:ph type="dt" sz="half" idx="10"/>
          </p:nvPr>
        </p:nvSpPr>
        <p:spPr/>
        <p:txBody>
          <a:bodyPr/>
          <a:lstStyle/>
          <a:p>
            <a:fld id="{FD6609B5-2C8C-AB43-A8E8-B4072F87A4B6}" type="datetimeFigureOut">
              <a:rPr lang="nb-NO" smtClean="0"/>
              <a:t>30.01.2026</a:t>
            </a:fld>
            <a:endParaRPr lang="nb-NO"/>
          </a:p>
        </p:txBody>
      </p:sp>
      <p:sp>
        <p:nvSpPr>
          <p:cNvPr id="5" name="Plassholder for bunntekst 4">
            <a:extLst>
              <a:ext uri="{FF2B5EF4-FFF2-40B4-BE49-F238E27FC236}">
                <a16:creationId xmlns:a16="http://schemas.microsoft.com/office/drawing/2014/main" id="{649C2421-A197-22A2-6C7F-7AE9206223F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7A8FFB9-EF9B-0018-F803-7F4FB671430B}"/>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6239638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A1D3-F5E5-4026-8B64-99C74FD23D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1E97C8-C0A6-49B4-9330-1E4AA15FE5E8}"/>
              </a:ext>
            </a:extLst>
          </p:cNvPr>
          <p:cNvSpPr>
            <a:spLocks noGrp="1"/>
          </p:cNvSpPr>
          <p:nvPr>
            <p:ph idx="1"/>
          </p:nvPr>
        </p:nvSpPr>
        <p:spPr>
          <a:xfrm>
            <a:off x="839788" y="1825625"/>
            <a:ext cx="10512425"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B2C63E-24AC-465F-B017-ED8CA8C94756}"/>
              </a:ext>
            </a:extLst>
          </p:cNvPr>
          <p:cNvSpPr>
            <a:spLocks noGrp="1"/>
          </p:cNvSpPr>
          <p:nvPr>
            <p:ph type="dt" sz="half" idx="10"/>
          </p:nvPr>
        </p:nvSpPr>
        <p:spPr>
          <a:xfrm>
            <a:off x="10534650" y="6588240"/>
            <a:ext cx="816286" cy="144000"/>
          </a:xfrm>
        </p:spPr>
        <p:txBody>
          <a:bodyPr anchor="b"/>
          <a:lstStyle>
            <a:lvl1pPr>
              <a:defRPr sz="900"/>
            </a:lvl1pPr>
          </a:lstStyle>
          <a:p>
            <a:fld id="{FB8A32D2-440B-43D4-85A0-F5C235605D5C}" type="datetime1">
              <a:rPr lang="en-GB" smtClean="0"/>
              <a:t>30/01/2026</a:t>
            </a:fld>
            <a:endParaRPr lang="en-GB"/>
          </a:p>
        </p:txBody>
      </p:sp>
      <p:sp>
        <p:nvSpPr>
          <p:cNvPr id="6" name="Slide Number Placeholder 5">
            <a:extLst>
              <a:ext uri="{FF2B5EF4-FFF2-40B4-BE49-F238E27FC236}">
                <a16:creationId xmlns:a16="http://schemas.microsoft.com/office/drawing/2014/main" id="{664C1D09-6188-4637-91C0-905240F73F79}"/>
              </a:ext>
            </a:extLst>
          </p:cNvPr>
          <p:cNvSpPr>
            <a:spLocks noGrp="1"/>
          </p:cNvSpPr>
          <p:nvPr>
            <p:ph type="sldNum" sz="quarter" idx="12"/>
          </p:nvPr>
        </p:nvSpPr>
        <p:spPr>
          <a:xfrm>
            <a:off x="11368088" y="6367000"/>
            <a:ext cx="306848" cy="198850"/>
          </a:xfrm>
        </p:spPr>
        <p:txBody>
          <a:bodyPr anchor="b"/>
          <a:lstStyle>
            <a:lvl1pPr>
              <a:defRPr sz="900"/>
            </a:lvl1pPr>
          </a:lstStyle>
          <a:p>
            <a:fld id="{3948FB62-8746-4D0D-BA71-8EB1BEE683ED}" type="slidenum">
              <a:rPr lang="en-GB" smtClean="0"/>
              <a:pPr/>
              <a:t>‹#›</a:t>
            </a:fld>
            <a:endParaRPr lang="en-GB"/>
          </a:p>
        </p:txBody>
      </p:sp>
      <p:sp>
        <p:nvSpPr>
          <p:cNvPr id="7" name="Rektangel 6">
            <a:extLst>
              <a:ext uri="{FF2B5EF4-FFF2-40B4-BE49-F238E27FC236}">
                <a16:creationId xmlns:a16="http://schemas.microsoft.com/office/drawing/2014/main" id="{15B9FB7D-6A53-4798-8C0A-02413ED2BFF7}"/>
              </a:ext>
            </a:extLst>
          </p:cNvPr>
          <p:cNvSpPr/>
          <p:nvPr userDrawn="1"/>
        </p:nvSpPr>
        <p:spPr>
          <a:xfrm>
            <a:off x="0" y="6786000"/>
            <a:ext cx="12192000" cy="720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 Placeholder 20">
            <a:extLst>
              <a:ext uri="{FF2B5EF4-FFF2-40B4-BE49-F238E27FC236}">
                <a16:creationId xmlns:a16="http://schemas.microsoft.com/office/drawing/2014/main" id="{216A4651-9B6D-4687-A1FD-F29667A1B5BB}"/>
              </a:ext>
            </a:extLst>
          </p:cNvPr>
          <p:cNvSpPr>
            <a:spLocks noGrp="1"/>
          </p:cNvSpPr>
          <p:nvPr>
            <p:ph type="body" sz="quarter" idx="16" hasCustomPrompt="1"/>
          </p:nvPr>
        </p:nvSpPr>
        <p:spPr>
          <a:xfrm>
            <a:off x="838936" y="6367000"/>
            <a:ext cx="10512000" cy="198850"/>
          </a:xfrm>
        </p:spPr>
        <p:txBody>
          <a:bodyPr anchor="b" anchorCtr="0"/>
          <a:lstStyle>
            <a:lvl1pPr marL="0" indent="0">
              <a:buNone/>
              <a:defRPr sz="9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References</a:t>
            </a:r>
          </a:p>
        </p:txBody>
      </p:sp>
    </p:spTree>
    <p:extLst>
      <p:ext uri="{BB962C8B-B14F-4D97-AF65-F5344CB8AC3E}">
        <p14:creationId xmlns:p14="http://schemas.microsoft.com/office/powerpoint/2010/main" val="213513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1.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5" Type="http://schemas.openxmlformats.org/officeDocument/2006/relationships/slideLayout" Target="../slideLayouts/slideLayout189.xml"/><Relationship Id="rId10" Type="http://schemas.openxmlformats.org/officeDocument/2006/relationships/image" Target="../media/image52.png"/><Relationship Id="rId4" Type="http://schemas.openxmlformats.org/officeDocument/2006/relationships/slideLayout" Target="../slideLayouts/slideLayout18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slideLayout" Target="../slideLayouts/slideLayout234.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45" Type="http://schemas.openxmlformats.org/officeDocument/2006/relationships/theme" Target="../theme/theme12.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8" Type="http://schemas.openxmlformats.org/officeDocument/2006/relationships/slideLayout" Target="../slideLayouts/slideLayout200.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image" Target="../media/image58.jpg"/><Relationship Id="rId20" Type="http://schemas.openxmlformats.org/officeDocument/2006/relationships/slideLayout" Target="../slideLayouts/slideLayout212.xml"/><Relationship Id="rId41" Type="http://schemas.openxmlformats.org/officeDocument/2006/relationships/slideLayout" Target="../slideLayouts/slideLayout2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heme" Target="../theme/theme13.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theme" Target="../theme/theme14.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15.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64.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66.pn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6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6" Type="http://schemas.openxmlformats.org/officeDocument/2006/relationships/theme" Target="../theme/theme18.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19.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theme" Target="../theme/theme20.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7D7DC4-13D2-D6DB-2D70-CB300F268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95558A-DEFA-CA2E-FE28-90F00B1B1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29365-99FD-4752-5855-7982753A8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353AB-1C24-6F42-8246-B1518B49A9EA}" type="datetimeFigureOut">
              <a:rPr lang="en-US" smtClean="0"/>
              <a:t>1/30/26</a:t>
            </a:fld>
            <a:endParaRPr lang="en-US"/>
          </a:p>
        </p:txBody>
      </p:sp>
      <p:sp>
        <p:nvSpPr>
          <p:cNvPr id="5" name="Footer Placeholder 4">
            <a:extLst>
              <a:ext uri="{FF2B5EF4-FFF2-40B4-BE49-F238E27FC236}">
                <a16:creationId xmlns:a16="http://schemas.microsoft.com/office/drawing/2014/main" id="{9A15EDEA-3E4D-267A-E837-AF90F1BCB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8BFEED-EF9E-2AB0-1CE0-02158516E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4F5F8-2211-AC43-A4F4-0695938A996C}" type="slidenum">
              <a:rPr lang="en-US" smtClean="0"/>
              <a:t>‹#›</a:t>
            </a:fld>
            <a:endParaRPr lang="en-US"/>
          </a:p>
        </p:txBody>
      </p:sp>
    </p:spTree>
    <p:extLst>
      <p:ext uri="{BB962C8B-B14F-4D97-AF65-F5344CB8AC3E}">
        <p14:creationId xmlns:p14="http://schemas.microsoft.com/office/powerpoint/2010/main" val="2485953363"/>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 id="2147486080" r:id="rId12"/>
    <p:sldLayoutId id="2147486081" r:id="rId13"/>
    <p:sldLayoutId id="21474860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5205D37-A251-24C9-FDF3-B5BA27456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ACA55D9-3808-416B-997C-0D30AF615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E1842A-2086-8A54-57B6-92D6D7F7D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82DF2-C926-1245-BD57-99ED331425C0}" type="datetimeFigureOut">
              <a:rPr lang="it-IT" smtClean="0"/>
              <a:t>30/01/26</a:t>
            </a:fld>
            <a:endParaRPr lang="it-IT"/>
          </a:p>
        </p:txBody>
      </p:sp>
      <p:sp>
        <p:nvSpPr>
          <p:cNvPr id="5" name="Segnaposto piè di pagina 4">
            <a:extLst>
              <a:ext uri="{FF2B5EF4-FFF2-40B4-BE49-F238E27FC236}">
                <a16:creationId xmlns:a16="http://schemas.microsoft.com/office/drawing/2014/main" id="{5CCC1823-1FC1-5386-02D1-B4401BAB8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21E5629-997C-BC56-52B2-1FFBFB21F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6573E-14B2-BB49-BABD-F3F9CDEE9AC9}" type="slidenum">
              <a:rPr lang="it-IT" smtClean="0"/>
              <a:t>‹#›</a:t>
            </a:fld>
            <a:endParaRPr lang="it-IT"/>
          </a:p>
        </p:txBody>
      </p:sp>
    </p:spTree>
    <p:extLst>
      <p:ext uri="{BB962C8B-B14F-4D97-AF65-F5344CB8AC3E}">
        <p14:creationId xmlns:p14="http://schemas.microsoft.com/office/powerpoint/2010/main" val="55396056"/>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 id="21474861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2192000" cy="1218724"/>
          </a:xfrm>
          <a:prstGeom prst="rect">
            <a:avLst/>
          </a:prstGeom>
          <a:solidFill>
            <a:srgbClr val="007CA4"/>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pic>
        <p:nvPicPr>
          <p:cNvPr id="766979" name="Picture 5" descr="MGH_CMYK.png"/>
          <p:cNvPicPr>
            <a:picLocks noChangeAspect="1"/>
          </p:cNvPicPr>
          <p:nvPr/>
        </p:nvPicPr>
        <p:blipFill>
          <a:blip r:embed="rId13" cstate="print"/>
          <a:srcRect/>
          <a:stretch>
            <a:fillRect/>
          </a:stretch>
        </p:blipFill>
        <p:spPr bwMode="auto">
          <a:xfrm>
            <a:off x="9422131" y="6277932"/>
            <a:ext cx="2293620" cy="351473"/>
          </a:xfrm>
          <a:prstGeom prst="rect">
            <a:avLst/>
          </a:prstGeom>
          <a:noFill/>
          <a:ln w="9525">
            <a:noFill/>
            <a:miter lim="800000"/>
            <a:headEnd/>
            <a:tailEnd/>
          </a:ln>
        </p:spPr>
      </p:pic>
      <p:sp>
        <p:nvSpPr>
          <p:cNvPr id="7" name="Rectangle 6"/>
          <p:cNvSpPr>
            <a:spLocks noChangeArrowheads="1"/>
          </p:cNvSpPr>
          <p:nvPr/>
        </p:nvSpPr>
        <p:spPr bwMode="auto">
          <a:xfrm>
            <a:off x="0" y="1218724"/>
            <a:ext cx="12192000" cy="4114800"/>
          </a:xfrm>
          <a:prstGeom prst="rect">
            <a:avLst/>
          </a:prstGeom>
          <a:solidFill>
            <a:srgbClr val="007EA3"/>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sp>
        <p:nvSpPr>
          <p:cNvPr id="9" name="Rectangle 8"/>
          <p:cNvSpPr>
            <a:spLocks noChangeArrowheads="1"/>
          </p:cNvSpPr>
          <p:nvPr/>
        </p:nvSpPr>
        <p:spPr bwMode="auto">
          <a:xfrm>
            <a:off x="0" y="0"/>
            <a:ext cx="12192000" cy="1218724"/>
          </a:xfrm>
          <a:prstGeom prst="rect">
            <a:avLst/>
          </a:prstGeom>
          <a:solidFill>
            <a:srgbClr val="4D4D4D"/>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sp>
        <p:nvSpPr>
          <p:cNvPr id="11" name="Rectangle 10"/>
          <p:cNvSpPr>
            <a:spLocks noChangeArrowheads="1"/>
          </p:cNvSpPr>
          <p:nvPr/>
        </p:nvSpPr>
        <p:spPr bwMode="auto">
          <a:xfrm>
            <a:off x="8534402" y="5715000"/>
            <a:ext cx="3657600" cy="1143000"/>
          </a:xfrm>
          <a:prstGeom prst="rect">
            <a:avLst/>
          </a:prstGeom>
          <a:solidFill>
            <a:schemeClr val="tx2"/>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sp>
        <p:nvSpPr>
          <p:cNvPr id="766984" name="Rectangle 2"/>
          <p:cNvSpPr>
            <a:spLocks noGrp="1" noChangeArrowheads="1"/>
          </p:cNvSpPr>
          <p:nvPr>
            <p:ph type="title"/>
          </p:nvPr>
        </p:nvSpPr>
        <p:spPr bwMode="auto">
          <a:xfrm>
            <a:off x="405766" y="0"/>
            <a:ext cx="11277600" cy="1218724"/>
          </a:xfrm>
          <a:prstGeom prst="rect">
            <a:avLst/>
          </a:prstGeom>
          <a:noFill/>
          <a:ln w="9525">
            <a:noFill/>
            <a:miter lim="800000"/>
            <a:headEnd/>
            <a:tailEnd/>
          </a:ln>
        </p:spPr>
        <p:txBody>
          <a:bodyPr vert="horz" wrap="square" lIns="101599" tIns="50799" rIns="101599" bIns="50799" numCol="1" anchor="ctr" anchorCtr="0" compatLnSpc="1">
            <a:prstTxWarp prst="textNoShape">
              <a:avLst/>
            </a:prstTxWarp>
          </a:bodyPr>
          <a:lstStyle/>
          <a:p>
            <a:pPr lvl="0"/>
            <a:r>
              <a:rPr lang="en-US"/>
              <a:t>Click to edit Master title style</a:t>
            </a:r>
          </a:p>
        </p:txBody>
      </p:sp>
      <p:sp>
        <p:nvSpPr>
          <p:cNvPr id="766985" name="Rectangle 3"/>
          <p:cNvSpPr>
            <a:spLocks noGrp="1" noChangeArrowheads="1"/>
          </p:cNvSpPr>
          <p:nvPr>
            <p:ph type="body" idx="1"/>
          </p:nvPr>
        </p:nvSpPr>
        <p:spPr bwMode="auto">
          <a:xfrm>
            <a:off x="405766" y="1524477"/>
            <a:ext cx="11277600" cy="4572000"/>
          </a:xfrm>
          <a:prstGeom prst="rect">
            <a:avLst/>
          </a:prstGeom>
          <a:noFill/>
          <a:ln w="9525">
            <a:noFill/>
            <a:miter lim="800000"/>
            <a:headEnd/>
            <a:tailEnd/>
          </a:ln>
        </p:spPr>
        <p:txBody>
          <a:bodyPr vert="horz" wrap="square" lIns="101599" tIns="50799" rIns="101599" bIns="507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FC3534E-E325-4C6A-9406-1FFC5DF08711}"/>
              </a:ext>
            </a:extLst>
          </p:cNvPr>
          <p:cNvPicPr>
            <a:picLocks noChangeAspect="1"/>
          </p:cNvPicPr>
          <p:nvPr userDrawn="1"/>
        </p:nvPicPr>
        <p:blipFill rotWithShape="1">
          <a:blip r:embed="rId14"/>
          <a:srcRect b="15231"/>
          <a:stretch/>
        </p:blipFill>
        <p:spPr>
          <a:xfrm>
            <a:off x="8770724" y="137160"/>
            <a:ext cx="3279028" cy="960120"/>
          </a:xfrm>
          <a:prstGeom prst="rect">
            <a:avLst/>
          </a:prstGeom>
        </p:spPr>
      </p:pic>
      <p:pic>
        <p:nvPicPr>
          <p:cNvPr id="13" name="Picture 6" descr="Image result for massachusetts general hospital logo">
            <a:extLst>
              <a:ext uri="{FF2B5EF4-FFF2-40B4-BE49-F238E27FC236}">
                <a16:creationId xmlns:a16="http://schemas.microsoft.com/office/drawing/2014/main" id="{D439D74A-8127-48A2-B3FD-0A489B90D36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257538" y="5491341"/>
            <a:ext cx="4792215" cy="122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59674"/>
      </p:ext>
    </p:extLst>
  </p:cSld>
  <p:clrMap bg1="lt1" tx1="dk1" bg2="lt2" tx2="dk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hf hdr="0" ftr="0" dt="0"/>
  <p:txStyles>
    <p:titleStyle>
      <a:lvl1pPr algn="l" defTabSz="914378" rtl="0" eaLnBrk="0" fontAlgn="base" hangingPunct="0">
        <a:spcBef>
          <a:spcPct val="0"/>
        </a:spcBef>
        <a:spcAft>
          <a:spcPct val="0"/>
        </a:spcAft>
        <a:defRPr sz="2430">
          <a:solidFill>
            <a:schemeClr val="tx2"/>
          </a:solidFill>
          <a:latin typeface="Arial" panose="020B0604020202020204" pitchFamily="34" charset="0"/>
          <a:ea typeface="+mj-ea"/>
          <a:cs typeface="Arial" panose="020B0604020202020204" pitchFamily="34" charset="0"/>
        </a:defRPr>
      </a:lvl1pPr>
      <a:lvl2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2pPr>
      <a:lvl3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3pPr>
      <a:lvl4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4pPr>
      <a:lvl5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5pPr>
      <a:lvl6pPr marL="41147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6pPr>
      <a:lvl7pPr marL="82294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7pPr>
      <a:lvl8pPr marL="123440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8pPr>
      <a:lvl9pPr marL="164587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9pPr>
    </p:titleStyle>
    <p:bodyStyle>
      <a:lvl1pPr marL="342891" indent="-342891" algn="l" defTabSz="914378" rtl="0" eaLnBrk="0" fontAlgn="base" hangingPunct="0">
        <a:spcBef>
          <a:spcPct val="0"/>
        </a:spcBef>
        <a:spcAft>
          <a:spcPts val="1204"/>
        </a:spcAft>
        <a:buClr>
          <a:srgbClr val="003366"/>
        </a:buClr>
        <a:buSzPct val="85000"/>
        <a:buFont typeface="Times"/>
        <a:buChar char="•"/>
        <a:defRPr sz="243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0" fontAlgn="base" hangingPunct="0">
        <a:spcBef>
          <a:spcPct val="0"/>
        </a:spcBef>
        <a:spcAft>
          <a:spcPts val="1204"/>
        </a:spcAft>
        <a:buClr>
          <a:srgbClr val="003366"/>
        </a:buClr>
        <a:buSzPct val="85000"/>
        <a:buChar char="–"/>
        <a:defRPr sz="1980">
          <a:solidFill>
            <a:schemeClr val="tx1"/>
          </a:solidFill>
          <a:latin typeface="Arial" panose="020B0604020202020204" pitchFamily="34" charset="0"/>
          <a:ea typeface="+mn-ea"/>
          <a:cs typeface="Arial" panose="020B0604020202020204" pitchFamily="34" charset="0"/>
        </a:defRPr>
      </a:lvl2pPr>
      <a:lvl3pPr marL="1142971" indent="-228595" algn="l" defTabSz="914378" rtl="0" eaLnBrk="0" fontAlgn="base" hangingPunct="0">
        <a:spcBef>
          <a:spcPct val="0"/>
        </a:spcBef>
        <a:spcAft>
          <a:spcPts val="1204"/>
        </a:spcAft>
        <a:buClr>
          <a:srgbClr val="003366"/>
        </a:buClr>
        <a:buSzPct val="85000"/>
        <a:buFont typeface="Times"/>
        <a:buChar char="•"/>
        <a:defRPr sz="1980">
          <a:solidFill>
            <a:schemeClr val="tx1"/>
          </a:solidFill>
          <a:latin typeface="Arial" panose="020B0604020202020204" pitchFamily="34" charset="0"/>
          <a:ea typeface="+mn-ea"/>
          <a:cs typeface="Arial" panose="020B0604020202020204" pitchFamily="34" charset="0"/>
        </a:defRPr>
      </a:lvl3pPr>
      <a:lvl4pPr marL="1600160"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4pPr>
      <a:lvl5pPr marL="2057349"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5pPr>
      <a:lvl6pPr marL="2468819"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6pPr>
      <a:lvl7pPr marL="288028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7pPr>
      <a:lvl8pPr marL="329175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8pPr>
      <a:lvl9pPr marL="3703227"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09"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9" algn="l" defTabSz="822940" rtl="0" eaLnBrk="1" latinLnBrk="0" hangingPunct="1">
        <a:defRPr sz="1620" kern="1200">
          <a:solidFill>
            <a:schemeClr val="tx1"/>
          </a:solidFill>
          <a:latin typeface="+mn-lt"/>
          <a:ea typeface="+mn-ea"/>
          <a:cs typeface="+mn-cs"/>
        </a:defRPr>
      </a:lvl6pPr>
      <a:lvl7pPr marL="2468819"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2192000" cy="1218724"/>
          </a:xfrm>
          <a:prstGeom prst="rect">
            <a:avLst/>
          </a:prstGeom>
          <a:solidFill>
            <a:srgbClr val="007EA3"/>
          </a:solidFill>
          <a:ln w="9525" algn="ctr">
            <a:noFill/>
            <a:round/>
            <a:headEnd/>
            <a:tailEnd/>
          </a:ln>
        </p:spPr>
        <p:txBody>
          <a:bodyPr lIns="91438" tIns="45718" rIns="91438" bIns="45718"/>
          <a:lstStyle/>
          <a:p>
            <a:pPr algn="l" defTabSz="914378" eaLnBrk="0" hangingPunct="0"/>
            <a:endParaRPr lang="en-US" sz="2430">
              <a:solidFill>
                <a:schemeClr val="tx1"/>
              </a:solidFill>
              <a:latin typeface="Lucida Grande"/>
              <a:ea typeface="MS PGothic" pitchFamily="34" charset="-128"/>
            </a:endParaRPr>
          </a:p>
        </p:txBody>
      </p:sp>
      <p:sp>
        <p:nvSpPr>
          <p:cNvPr id="769027" name="Rectangle 2"/>
          <p:cNvSpPr>
            <a:spLocks noGrp="1" noChangeArrowheads="1"/>
          </p:cNvSpPr>
          <p:nvPr>
            <p:ph type="title"/>
          </p:nvPr>
        </p:nvSpPr>
        <p:spPr bwMode="auto">
          <a:xfrm>
            <a:off x="405766" y="0"/>
            <a:ext cx="11277600" cy="1218724"/>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p>
            <a:pPr lvl="0"/>
            <a:r>
              <a:rPr lang="en-US"/>
              <a:t>Click to edit Master title style</a:t>
            </a:r>
          </a:p>
        </p:txBody>
      </p:sp>
      <p:sp>
        <p:nvSpPr>
          <p:cNvPr id="769028" name="Rectangle 3"/>
          <p:cNvSpPr>
            <a:spLocks noGrp="1" noChangeArrowheads="1"/>
          </p:cNvSpPr>
          <p:nvPr>
            <p:ph type="body" idx="1"/>
          </p:nvPr>
        </p:nvSpPr>
        <p:spPr bwMode="auto">
          <a:xfrm>
            <a:off x="405766" y="1524477"/>
            <a:ext cx="11277600" cy="45720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sldNum" sz="quarter" idx="4"/>
          </p:nvPr>
        </p:nvSpPr>
        <p:spPr bwMode="auto">
          <a:xfrm>
            <a:off x="1" y="6629400"/>
            <a:ext cx="2539365" cy="2286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algn="l" defTabSz="914378" eaLnBrk="0" hangingPunct="0">
              <a:defRPr sz="900">
                <a:solidFill>
                  <a:schemeClr val="tx1"/>
                </a:solidFill>
                <a:latin typeface="Univers 47 CondensedLight"/>
                <a:ea typeface="+mn-ea"/>
              </a:defRPr>
            </a:lvl1pPr>
          </a:lstStyle>
          <a:p>
            <a:fld id="{FDD4BB34-DE49-4470-95AC-0F80B0622142}" type="slidenum">
              <a:rPr lang="en-US"/>
              <a:pPr/>
              <a:t>‹#›</a:t>
            </a:fld>
            <a:endParaRPr lang="en-US"/>
          </a:p>
        </p:txBody>
      </p:sp>
    </p:spTree>
    <p:extLst>
      <p:ext uri="{BB962C8B-B14F-4D97-AF65-F5344CB8AC3E}">
        <p14:creationId xmlns:p14="http://schemas.microsoft.com/office/powerpoint/2010/main" val="1176978516"/>
      </p:ext>
    </p:extLst>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 id="2147486162" r:id="rId13"/>
  </p:sldLayoutIdLst>
  <p:hf hdr="0" ftr="0" dt="0"/>
  <p:txStyles>
    <p:titleStyle>
      <a:lvl1pPr algn="l" defTabSz="914378" rtl="0" eaLnBrk="0" fontAlgn="base" hangingPunct="0">
        <a:spcBef>
          <a:spcPct val="0"/>
        </a:spcBef>
        <a:spcAft>
          <a:spcPct val="0"/>
        </a:spcAft>
        <a:defRPr sz="2430">
          <a:solidFill>
            <a:schemeClr val="tx2"/>
          </a:solidFill>
          <a:latin typeface="Arial" panose="020B0604020202020204" pitchFamily="34" charset="0"/>
          <a:ea typeface="+mj-ea"/>
          <a:cs typeface="Arial" panose="020B0604020202020204" pitchFamily="34" charset="0"/>
        </a:defRPr>
      </a:lvl1pPr>
      <a:lvl2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2pPr>
      <a:lvl3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3pPr>
      <a:lvl4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4pPr>
      <a:lvl5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5pPr>
      <a:lvl6pPr marL="41147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6pPr>
      <a:lvl7pPr marL="82294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7pPr>
      <a:lvl8pPr marL="123440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8pPr>
      <a:lvl9pPr marL="164587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9pPr>
    </p:titleStyle>
    <p:bodyStyle>
      <a:lvl1pPr marL="342891" indent="-342891" algn="l" defTabSz="914378" rtl="0" eaLnBrk="0" fontAlgn="base" hangingPunct="0">
        <a:spcBef>
          <a:spcPct val="0"/>
        </a:spcBef>
        <a:spcAft>
          <a:spcPts val="1204"/>
        </a:spcAft>
        <a:buClr>
          <a:srgbClr val="003366"/>
        </a:buClr>
        <a:buSzPct val="85000"/>
        <a:buFont typeface="Times"/>
        <a:buChar char="•"/>
        <a:defRPr sz="243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0" fontAlgn="base" hangingPunct="0">
        <a:spcBef>
          <a:spcPct val="0"/>
        </a:spcBef>
        <a:spcAft>
          <a:spcPts val="1204"/>
        </a:spcAft>
        <a:buClr>
          <a:srgbClr val="003366"/>
        </a:buClr>
        <a:buSzPct val="85000"/>
        <a:buChar char="–"/>
        <a:defRPr sz="1980">
          <a:solidFill>
            <a:schemeClr val="tx1"/>
          </a:solidFill>
          <a:latin typeface="Arial" panose="020B0604020202020204" pitchFamily="34" charset="0"/>
          <a:ea typeface="+mn-ea"/>
          <a:cs typeface="Arial" panose="020B0604020202020204" pitchFamily="34" charset="0"/>
        </a:defRPr>
      </a:lvl2pPr>
      <a:lvl3pPr marL="1142971" indent="-228595" algn="l" defTabSz="914378" rtl="0" eaLnBrk="0" fontAlgn="base" hangingPunct="0">
        <a:spcBef>
          <a:spcPct val="0"/>
        </a:spcBef>
        <a:spcAft>
          <a:spcPts val="1204"/>
        </a:spcAft>
        <a:buClr>
          <a:srgbClr val="003366"/>
        </a:buClr>
        <a:buSzPct val="85000"/>
        <a:buFont typeface="Times"/>
        <a:buChar char="•"/>
        <a:defRPr sz="1980">
          <a:solidFill>
            <a:schemeClr val="tx1"/>
          </a:solidFill>
          <a:latin typeface="Arial" panose="020B0604020202020204" pitchFamily="34" charset="0"/>
          <a:ea typeface="+mn-ea"/>
          <a:cs typeface="Arial" panose="020B0604020202020204" pitchFamily="34" charset="0"/>
        </a:defRPr>
      </a:lvl3pPr>
      <a:lvl4pPr marL="1600160"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4pPr>
      <a:lvl5pPr marL="2057349"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5pPr>
      <a:lvl6pPr marL="2468819"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6pPr>
      <a:lvl7pPr marL="288028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7pPr>
      <a:lvl8pPr marL="329175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8pPr>
      <a:lvl9pPr marL="3703227"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09"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9" algn="l" defTabSz="822940" rtl="0" eaLnBrk="1" latinLnBrk="0" hangingPunct="1">
        <a:defRPr sz="1620" kern="1200">
          <a:solidFill>
            <a:schemeClr val="tx1"/>
          </a:solidFill>
          <a:latin typeface="+mn-lt"/>
          <a:ea typeface="+mn-ea"/>
          <a:cs typeface="+mn-cs"/>
        </a:defRPr>
      </a:lvl6pPr>
      <a:lvl7pPr marL="2468819"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107EC96-D59C-294C-BFEF-70F5499A8D79}" type="datetimeFigureOut">
              <a:rPr lang="it-IT" smtClean="0"/>
              <a:t>30/01/26</a:t>
            </a:fld>
            <a:endParaRPr lang="it-IT"/>
          </a:p>
        </p:txBody>
      </p:sp>
      <p:sp>
        <p:nvSpPr>
          <p:cNvPr id="5" name="Segnaposto piè di pagina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5472DB-7EBD-3544-8D2E-4A37A5A502BE}" type="slidenum">
              <a:rPr lang="it-IT" smtClean="0"/>
              <a:t>‹#›</a:t>
            </a:fld>
            <a:endParaRPr lang="it-IT"/>
          </a:p>
        </p:txBody>
      </p:sp>
    </p:spTree>
    <p:extLst>
      <p:ext uri="{BB962C8B-B14F-4D97-AF65-F5344CB8AC3E}">
        <p14:creationId xmlns:p14="http://schemas.microsoft.com/office/powerpoint/2010/main" val="836796997"/>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 id="2147486176" r:id="rId12"/>
    <p:sldLayoutId id="2147486177" r:id="rId13"/>
    <p:sldLayoutId id="2147486178" r:id="rId14"/>
    <p:sldLayoutId id="2147486179" r:id="rId1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3B1491-8E93-2041-9816-C1AE9477D5F3}"/>
              </a:ext>
            </a:extLst>
          </p:cNvPr>
          <p:cNvSpPr>
            <a:spLocks noGrp="1"/>
          </p:cNvSpPr>
          <p:nvPr>
            <p:ph type="title"/>
          </p:nvPr>
        </p:nvSpPr>
        <p:spPr>
          <a:xfrm>
            <a:off x="404261" y="0"/>
            <a:ext cx="11319310" cy="795538"/>
          </a:xfrm>
          <a:prstGeom prst="rect">
            <a:avLst/>
          </a:prstGeom>
        </p:spPr>
        <p:txBody>
          <a:bodyPr vert="horz" lIns="91440" tIns="45720" rIns="91440" bIns="45720" rtlCol="0" anchor="b">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024F1B7F-E717-7949-99CA-CFBEEDA83164}"/>
              </a:ext>
            </a:extLst>
          </p:cNvPr>
          <p:cNvSpPr>
            <a:spLocks noGrp="1"/>
          </p:cNvSpPr>
          <p:nvPr>
            <p:ph type="body" idx="1"/>
          </p:nvPr>
        </p:nvSpPr>
        <p:spPr>
          <a:xfrm>
            <a:off x="404261" y="1825625"/>
            <a:ext cx="1131931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p:txBody>
      </p:sp>
      <p:sp>
        <p:nvSpPr>
          <p:cNvPr id="6" name="Marcador de número de diapositiva 5">
            <a:extLst>
              <a:ext uri="{FF2B5EF4-FFF2-40B4-BE49-F238E27FC236}">
                <a16:creationId xmlns:a16="http://schemas.microsoft.com/office/drawing/2014/main" id="{D5F4C872-7B9F-1B40-98E3-7CD6DE5CF5F6}"/>
              </a:ext>
            </a:extLst>
          </p:cNvPr>
          <p:cNvSpPr>
            <a:spLocks noGrp="1"/>
          </p:cNvSpPr>
          <p:nvPr>
            <p:ph type="sldNum" sz="quarter" idx="4"/>
          </p:nvPr>
        </p:nvSpPr>
        <p:spPr>
          <a:xfrm>
            <a:off x="9346131" y="6507627"/>
            <a:ext cx="2743200" cy="274324"/>
          </a:xfrm>
          <a:prstGeom prst="rect">
            <a:avLst/>
          </a:prstGeom>
        </p:spPr>
        <p:txBody>
          <a:bodyPr vert="horz" lIns="91440" tIns="45720" rIns="91440" bIns="45720" rtlCol="0" anchor="ctr"/>
          <a:lstStyle>
            <a:lvl1pPr algn="r">
              <a:defRPr sz="1100" b="1">
                <a:solidFill>
                  <a:schemeClr val="bg2"/>
                </a:solidFill>
                <a:latin typeface="Trebuchet MS" panose="020B0703020202090204" pitchFamily="34" charset="0"/>
              </a:defRPr>
            </a:lvl1pPr>
          </a:lstStyle>
          <a:p>
            <a:r>
              <a:rPr lang="es-ES" dirty="0"/>
              <a:t>/</a:t>
            </a:r>
            <a:fld id="{DF476241-BF72-E942-9217-8F955BCBFFBD}" type="slidenum">
              <a:rPr lang="es-ES" smtClean="0"/>
              <a:pPr/>
              <a:t>‹#›</a:t>
            </a:fld>
            <a:endParaRPr lang="es-ES" dirty="0"/>
          </a:p>
        </p:txBody>
      </p:sp>
    </p:spTree>
    <p:extLst>
      <p:ext uri="{BB962C8B-B14F-4D97-AF65-F5344CB8AC3E}">
        <p14:creationId xmlns:p14="http://schemas.microsoft.com/office/powerpoint/2010/main" val="975841"/>
      </p:ext>
    </p:extLst>
  </p:cSld>
  <p:clrMap bg1="lt1" tx1="dk1" bg2="lt2" tx2="dk2" accent1="accent1" accent2="accent2" accent3="accent3" accent4="accent4" accent5="accent5" accent6="accent6" hlink="hlink" folHlink="folHlink"/>
  <p:sldLayoutIdLst>
    <p:sldLayoutId id="2147486181" r:id="rId1"/>
    <p:sldLayoutId id="2147486182" r:id="rId2"/>
    <p:sldLayoutId id="2147486183" r:id="rId3"/>
    <p:sldLayoutId id="2147486184" r:id="rId4"/>
    <p:sldLayoutId id="2147486185" r:id="rId5"/>
    <p:sldLayoutId id="2147486186" r:id="rId6"/>
    <p:sldLayoutId id="2147486187" r:id="rId7"/>
    <p:sldLayoutId id="2147486188" r:id="rId8"/>
    <p:sldLayoutId id="2147486189" r:id="rId9"/>
    <p:sldLayoutId id="2147486190" r:id="rId10"/>
    <p:sldLayoutId id="2147486191" r:id="rId11"/>
  </p:sldLayoutIdLst>
  <p:txStyles>
    <p:titleStyle>
      <a:lvl1pPr algn="l" defTabSz="914400" rtl="0" eaLnBrk="1" latinLnBrk="0" hangingPunct="1">
        <a:lnSpc>
          <a:spcPct val="90000"/>
        </a:lnSpc>
        <a:spcBef>
          <a:spcPct val="0"/>
        </a:spcBef>
        <a:buNone/>
        <a:defRPr sz="2400" b="1" kern="1200">
          <a:solidFill>
            <a:schemeClr val="bg1"/>
          </a:solidFill>
          <a:latin typeface="Trebuchet MS" panose="020B070302020209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s-ES" sz="2000" b="1" kern="1200" dirty="0" smtClean="0">
          <a:solidFill>
            <a:schemeClr val="tx2"/>
          </a:solidFill>
          <a:latin typeface="Trebuchet MS" panose="020B0703020202090204" pitchFamily="34" charset="0"/>
          <a:ea typeface="+mj-ea"/>
          <a:cs typeface="+mj-cs"/>
        </a:defRPr>
      </a:lvl1pPr>
      <a:lvl2pPr marL="0" indent="-228600" algn="l" defTabSz="914400" rtl="0" eaLnBrk="1" latinLnBrk="0" hangingPunct="1">
        <a:lnSpc>
          <a:spcPct val="90000"/>
        </a:lnSpc>
        <a:spcBef>
          <a:spcPts val="500"/>
        </a:spcBef>
        <a:buClr>
          <a:schemeClr val="bg2"/>
        </a:buClr>
        <a:buFont typeface="Wingdings" pitchFamily="2" charset="2"/>
        <a:buChar char="§"/>
        <a:defRPr sz="1700" kern="1200">
          <a:solidFill>
            <a:schemeClr val="bg2">
              <a:lumMod val="25000"/>
            </a:schemeClr>
          </a:solidFill>
          <a:latin typeface="Trebuchet MS" panose="020B0703020202090204" pitchFamily="34" charset="0"/>
          <a:ea typeface="+mn-ea"/>
          <a:cs typeface="+mn-cs"/>
        </a:defRPr>
      </a:lvl2pPr>
      <a:lvl3pPr marL="432000" indent="-228600" algn="l" defTabSz="914400" rtl="0" eaLnBrk="1" latinLnBrk="0" hangingPunct="1">
        <a:lnSpc>
          <a:spcPct val="90000"/>
        </a:lnSpc>
        <a:spcBef>
          <a:spcPts val="500"/>
        </a:spcBef>
        <a:buClr>
          <a:schemeClr val="accent3"/>
        </a:buClr>
        <a:buFont typeface="Tipus de lletra del sistema normal"/>
        <a:buChar char="–"/>
        <a:defRPr sz="1500" kern="1200">
          <a:solidFill>
            <a:schemeClr val="bg2">
              <a:lumMod val="25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3BA2885-0200-EA8E-4A4E-C38384D20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AEE29CB-026B-AE15-6A9D-C9F8873FCD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55AA9C-ABD7-DC23-F333-D851A9B4D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6609B5-2C8C-AB43-A8E8-B4072F87A4B6}" type="datetimeFigureOut">
              <a:rPr lang="nb-NO" smtClean="0"/>
              <a:t>30.01.2026</a:t>
            </a:fld>
            <a:endParaRPr lang="nb-NO"/>
          </a:p>
        </p:txBody>
      </p:sp>
      <p:sp>
        <p:nvSpPr>
          <p:cNvPr id="5" name="Plassholder for bunntekst 4">
            <a:extLst>
              <a:ext uri="{FF2B5EF4-FFF2-40B4-BE49-F238E27FC236}">
                <a16:creationId xmlns:a16="http://schemas.microsoft.com/office/drawing/2014/main" id="{2FCB8DE7-54F6-8A55-90FC-3EF836155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870D018-C8E2-281A-E5CC-739AE676E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73F9F6-C01F-A547-B14C-8DB8324DB96A}" type="slidenum">
              <a:rPr lang="nb-NO" smtClean="0"/>
              <a:t>‹#›</a:t>
            </a:fld>
            <a:endParaRPr lang="nb-NO"/>
          </a:p>
        </p:txBody>
      </p:sp>
    </p:spTree>
    <p:extLst>
      <p:ext uri="{BB962C8B-B14F-4D97-AF65-F5344CB8AC3E}">
        <p14:creationId xmlns:p14="http://schemas.microsoft.com/office/powerpoint/2010/main" val="195754023"/>
      </p:ext>
    </p:extLst>
  </p:cSld>
  <p:clrMap bg1="lt1" tx1="dk1" bg2="lt2" tx2="dk2" accent1="accent1" accent2="accent2" accent3="accent3" accent4="accent4" accent5="accent5" accent6="accent6" hlink="hlink" folHlink="folHlink"/>
  <p:sldLayoutIdLst>
    <p:sldLayoutId id="2147486193" r:id="rId1"/>
    <p:sldLayoutId id="2147486194" r:id="rId2"/>
    <p:sldLayoutId id="2147486195" r:id="rId3"/>
    <p:sldLayoutId id="2147486196" r:id="rId4"/>
    <p:sldLayoutId id="2147486197" r:id="rId5"/>
    <p:sldLayoutId id="2147486198" r:id="rId6"/>
    <p:sldLayoutId id="2147486199" r:id="rId7"/>
    <p:sldLayoutId id="2147486200" r:id="rId8"/>
    <p:sldLayoutId id="2147486201" r:id="rId9"/>
    <p:sldLayoutId id="2147486202" r:id="rId10"/>
    <p:sldLayoutId id="2147486203" r:id="rId11"/>
    <p:sldLayoutId id="21474862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15.xml"/></Relationships>
</file>

<file path=ppt/slides/_rels/slide1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0.xml"/><Relationship Id="rId1" Type="http://schemas.openxmlformats.org/officeDocument/2006/relationships/slideLayout" Target="../slideLayouts/slideLayout289.xml"/><Relationship Id="rId4" Type="http://schemas.microsoft.com/office/2007/relationships/hdphoto" Target="../media/hdphoto37.wdp"/></Relationships>
</file>

<file path=ppt/slides/_rels/slide1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1.xml"/><Relationship Id="rId1" Type="http://schemas.openxmlformats.org/officeDocument/2006/relationships/slideLayout" Target="../slideLayouts/slideLayout289.xml"/><Relationship Id="rId4" Type="http://schemas.microsoft.com/office/2007/relationships/hdphoto" Target="../media/hdphoto38.wdp"/></Relationships>
</file>

<file path=ppt/slides/_rels/slide1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2.xml"/><Relationship Id="rId1" Type="http://schemas.openxmlformats.org/officeDocument/2006/relationships/slideLayout" Target="../slideLayouts/slideLayout289.xml"/><Relationship Id="rId4" Type="http://schemas.microsoft.com/office/2007/relationships/hdphoto" Target="../media/hdphoto39.wdp"/></Relationships>
</file>

<file path=ppt/slides/_rels/slide1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3.xml"/><Relationship Id="rId1" Type="http://schemas.openxmlformats.org/officeDocument/2006/relationships/slideLayout" Target="../slideLayouts/slideLayout289.xml"/><Relationship Id="rId4" Type="http://schemas.microsoft.com/office/2007/relationships/hdphoto" Target="../media/hdphoto40.wdp"/></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5.xml"/><Relationship Id="rId1" Type="http://schemas.openxmlformats.org/officeDocument/2006/relationships/slideLayout" Target="../slideLayouts/slideLayout172.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17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7.xml"/><Relationship Id="rId1" Type="http://schemas.openxmlformats.org/officeDocument/2006/relationships/slideLayout" Target="../slideLayouts/slideLayout17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17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9.xml"/><Relationship Id="rId1" Type="http://schemas.openxmlformats.org/officeDocument/2006/relationships/slideLayout" Target="../slideLayouts/slideLayout17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0.xml"/><Relationship Id="rId1" Type="http://schemas.openxmlformats.org/officeDocument/2006/relationships/slideLayout" Target="../slideLayouts/slideLayout172.xm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1.xml"/><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7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2.xml"/><Relationship Id="rId1" Type="http://schemas.openxmlformats.org/officeDocument/2006/relationships/tags" Target="../tags/tag21.xml"/><Relationship Id="rId5" Type="http://schemas.microsoft.com/office/2007/relationships/hdphoto" Target="../media/hdphoto1.wdp"/><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4.xml"/></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25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6.xml"/><Relationship Id="rId1" Type="http://schemas.openxmlformats.org/officeDocument/2006/relationships/tags" Target="../tags/tag22.xml"/><Relationship Id="rId5" Type="http://schemas.microsoft.com/office/2007/relationships/hdphoto" Target="../media/hdphoto2.wdp"/><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2.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68.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68.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168.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68.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5.xml"/></Relationships>
</file>

<file path=ppt/slides/_rels/slide4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276.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1.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276.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266.xml"/><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1.xml"/><Relationship Id="rId1" Type="http://schemas.openxmlformats.org/officeDocument/2006/relationships/slideLayout" Target="../slideLayouts/slideLayout26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1.xml"/></Relationships>
</file>

<file path=ppt/slides/_rels/slide5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266.xml"/><Relationship Id="rId6" Type="http://schemas.microsoft.com/office/2007/relationships/hdphoto" Target="../media/hdphoto9.wdp"/><Relationship Id="rId5" Type="http://schemas.openxmlformats.org/officeDocument/2006/relationships/image" Target="../media/image112.png"/><Relationship Id="rId4" Type="http://schemas.microsoft.com/office/2007/relationships/hdphoto" Target="../media/hdphoto8.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2.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302.xml"/><Relationship Id="rId6" Type="http://schemas.microsoft.com/office/2007/relationships/hdphoto" Target="../media/hdphoto12.wdp"/><Relationship Id="rId5" Type="http://schemas.openxmlformats.org/officeDocument/2006/relationships/image" Target="../media/image115.png"/><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6.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266.xml"/><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3.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326.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6.xml"/><Relationship Id="rId1" Type="http://schemas.openxmlformats.org/officeDocument/2006/relationships/slideLayout" Target="../slideLayouts/slideLayout332.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26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277.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289.xml"/><Relationship Id="rId4" Type="http://schemas.microsoft.com/office/2007/relationships/hdphoto" Target="../media/hdphoto13.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9.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289.xml"/><Relationship Id="rId4" Type="http://schemas.microsoft.com/office/2007/relationships/hdphoto" Target="../media/hdphoto14.wdp"/></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7.xml"/><Relationship Id="rId1" Type="http://schemas.openxmlformats.org/officeDocument/2006/relationships/slideLayout" Target="../slideLayouts/slideLayout289.xml"/><Relationship Id="rId6" Type="http://schemas.microsoft.com/office/2007/relationships/hdphoto" Target="../media/hdphoto16.wdp"/><Relationship Id="rId5" Type="http://schemas.openxmlformats.org/officeDocument/2006/relationships/image" Target="../media/image125.png"/><Relationship Id="rId4" Type="http://schemas.microsoft.com/office/2007/relationships/hdphoto" Target="../media/hdphoto15.wdp"/></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289.xml"/><Relationship Id="rId4" Type="http://schemas.microsoft.com/office/2007/relationships/hdphoto" Target="../media/hdphoto17.wdp"/></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289.xml"/><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289.xml"/><Relationship Id="rId4" Type="http://schemas.microsoft.com/office/2007/relationships/hdphoto" Target="../media/hdphoto19.wdp"/></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289.xml"/><Relationship Id="rId4" Type="http://schemas.microsoft.com/office/2007/relationships/hdphoto" Target="../media/hdphoto20.wdp"/></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289.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289.xml"/><Relationship Id="rId4" Type="http://schemas.microsoft.com/office/2007/relationships/hdphoto" Target="../media/hdphoto21.wdp"/></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4.xml"/><Relationship Id="rId1" Type="http://schemas.openxmlformats.org/officeDocument/2006/relationships/slideLayout" Target="../slideLayouts/slideLayout289.xml"/><Relationship Id="rId4" Type="http://schemas.microsoft.com/office/2007/relationships/hdphoto" Target="../media/hdphoto22.wdp"/></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5.xml"/><Relationship Id="rId1" Type="http://schemas.openxmlformats.org/officeDocument/2006/relationships/slideLayout" Target="../slideLayouts/slideLayout289.xml"/><Relationship Id="rId4" Type="http://schemas.microsoft.com/office/2007/relationships/hdphoto" Target="../media/hdphoto23.wdp"/></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289.xml"/><Relationship Id="rId4" Type="http://schemas.microsoft.com/office/2007/relationships/hdphoto" Target="../media/hdphoto24.wdp"/></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289.xml"/><Relationship Id="rId4" Type="http://schemas.microsoft.com/office/2007/relationships/hdphoto" Target="../media/hdphoto25.wdp"/></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8.xml"/><Relationship Id="rId1" Type="http://schemas.openxmlformats.org/officeDocument/2006/relationships/slideLayout" Target="../slideLayouts/slideLayout289.xml"/><Relationship Id="rId4" Type="http://schemas.microsoft.com/office/2007/relationships/hdphoto" Target="../media/hdphoto26.wdp"/></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9.xml"/><Relationship Id="rId1" Type="http://schemas.openxmlformats.org/officeDocument/2006/relationships/slideLayout" Target="../slideLayouts/slideLayout289.xml"/><Relationship Id="rId4" Type="http://schemas.microsoft.com/office/2007/relationships/hdphoto" Target="../media/hdphoto27.wdp"/></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7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0.xml"/><Relationship Id="rId1" Type="http://schemas.openxmlformats.org/officeDocument/2006/relationships/slideLayout" Target="../slideLayouts/slideLayout289.xml"/><Relationship Id="rId4" Type="http://schemas.microsoft.com/office/2007/relationships/hdphoto" Target="../media/hdphoto28.wdp"/></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1.xml"/><Relationship Id="rId1" Type="http://schemas.openxmlformats.org/officeDocument/2006/relationships/slideLayout" Target="../slideLayouts/slideLayout289.xml"/><Relationship Id="rId4" Type="http://schemas.microsoft.com/office/2007/relationships/hdphoto" Target="../media/hdphoto29.wdp"/></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2.xml"/><Relationship Id="rId1" Type="http://schemas.openxmlformats.org/officeDocument/2006/relationships/slideLayout" Target="../slideLayouts/slideLayout289.xml"/><Relationship Id="rId4" Type="http://schemas.microsoft.com/office/2007/relationships/hdphoto" Target="../media/hdphoto30.wdp"/></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289.xml"/><Relationship Id="rId4" Type="http://schemas.microsoft.com/office/2007/relationships/hdphoto" Target="../media/hdphoto31.wdp"/></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289.xml"/><Relationship Id="rId4" Type="http://schemas.microsoft.com/office/2007/relationships/hdphoto" Target="../media/hdphoto32.wdp"/></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289.xml"/><Relationship Id="rId4" Type="http://schemas.microsoft.com/office/2007/relationships/hdphoto" Target="../media/hdphoto33.wdp"/></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6.xml"/><Relationship Id="rId1" Type="http://schemas.openxmlformats.org/officeDocument/2006/relationships/slideLayout" Target="../slideLayouts/slideLayout289.xml"/><Relationship Id="rId4" Type="http://schemas.microsoft.com/office/2007/relationships/hdphoto" Target="../media/hdphoto34.wdp"/></Relationships>
</file>

<file path=ppt/slides/_rels/slide9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7.xml"/><Relationship Id="rId1" Type="http://schemas.openxmlformats.org/officeDocument/2006/relationships/slideLayout" Target="../slideLayouts/slideLayout289.xml"/><Relationship Id="rId4" Type="http://schemas.microsoft.com/office/2007/relationships/hdphoto" Target="../media/hdphoto35.wdp"/></Relationships>
</file>

<file path=ppt/slides/_rels/slide9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46.png"/><Relationship Id="rId21" Type="http://schemas.openxmlformats.org/officeDocument/2006/relationships/image" Target="../media/image164.png"/><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notesSlide" Target="../notesSlides/notesSlide98.xml"/><Relationship Id="rId16" Type="http://schemas.openxmlformats.org/officeDocument/2006/relationships/image" Target="../media/image159.png"/><Relationship Id="rId20" Type="http://schemas.openxmlformats.org/officeDocument/2006/relationships/image" Target="../media/image163.png"/><Relationship Id="rId1" Type="http://schemas.openxmlformats.org/officeDocument/2006/relationships/slideLayout" Target="../slideLayouts/slideLayout293.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23" Type="http://schemas.openxmlformats.org/officeDocument/2006/relationships/image" Target="../media/image166.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 Id="rId22" Type="http://schemas.openxmlformats.org/officeDocument/2006/relationships/image" Target="../media/image165.png"/></Relationships>
</file>

<file path=ppt/slides/_rels/slide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9.xml"/><Relationship Id="rId1" Type="http://schemas.openxmlformats.org/officeDocument/2006/relationships/slideLayout" Target="../slideLayouts/slideLayout289.xml"/><Relationship Id="rId5" Type="http://schemas.microsoft.com/office/2007/relationships/hdphoto" Target="../media/hdphoto36.wdp"/><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43041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33FE-0EFD-FF41-B542-53AFF9E1B4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7D009C-724D-BBD9-CB4C-B865654C9EE1}"/>
              </a:ext>
            </a:extLst>
          </p:cNvPr>
          <p:cNvSpPr txBox="1"/>
          <p:nvPr/>
        </p:nvSpPr>
        <p:spPr>
          <a:xfrm>
            <a:off x="0" y="288032"/>
            <a:ext cx="12192000" cy="764704"/>
          </a:xfrm>
          <a:prstGeom prst="rect">
            <a:avLst/>
          </a:prstGeom>
          <a:noFill/>
        </p:spPr>
        <p:txBody>
          <a:bodyPr wrap="square" anchor="ctr">
            <a:noAutofit/>
          </a:bodyPr>
          <a:lstStyle/>
          <a:p>
            <a:pPr lvl="0" algn="ctr">
              <a:defRPr/>
            </a:pPr>
            <a:r>
              <a:rPr lang="en-US" sz="3200" dirty="0">
                <a:solidFill>
                  <a:srgbClr val="0432FF"/>
                </a:solidFill>
                <a:latin typeface="Calibri" panose="020F0502020204030204" pitchFamily="34" charset="0"/>
                <a:cs typeface="Calibri" panose="020F0502020204030204" pitchFamily="34" charset="0"/>
              </a:rPr>
              <a:t>ASH 2025 Key Datasets</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A6286CF0-FF29-0A5D-60B5-B21FBCC5EA5C}"/>
              </a:ext>
            </a:extLst>
          </p:cNvPr>
          <p:cNvSpPr txBox="1"/>
          <p:nvPr/>
        </p:nvSpPr>
        <p:spPr>
          <a:xfrm>
            <a:off x="623392" y="1044496"/>
            <a:ext cx="10585176" cy="1215717"/>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Cindy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Neunert</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Leaf R et al. </a:t>
            </a:r>
            <a:r>
              <a:rPr lang="en-US" sz="1800" kern="0" dirty="0">
                <a:solidFill>
                  <a:srgbClr val="000000"/>
                </a:solidFill>
                <a:latin typeface="Calibri" panose="020F0502020204030204" pitchFamily="34" charset="0"/>
                <a:cs typeface="Calibri" panose="020F0502020204030204" pitchFamily="34" charset="0"/>
              </a:rPr>
              <a:t>Immune thrombocytopenia </a:t>
            </a:r>
            <a:r>
              <a:rPr lang="en-US" sz="1800" b="0" kern="0" dirty="0">
                <a:solidFill>
                  <a:srgbClr val="000000"/>
                </a:solidFill>
                <a:latin typeface="Calibri" panose="020F0502020204030204" pitchFamily="34" charset="0"/>
                <a:cs typeface="Calibri" panose="020F0502020204030204" pitchFamily="34" charset="0"/>
              </a:rPr>
              <a:t>in patients treated with </a:t>
            </a:r>
            <a:r>
              <a:rPr lang="en-US" sz="1800" kern="0" dirty="0">
                <a:solidFill>
                  <a:srgbClr val="000000"/>
                </a:solidFill>
                <a:latin typeface="Calibri" panose="020F0502020204030204" pitchFamily="34" charset="0"/>
                <a:cs typeface="Calibri" panose="020F0502020204030204" pitchFamily="34" charset="0"/>
              </a:rPr>
              <a:t>immune checkpoint inhibitors</a:t>
            </a:r>
            <a:r>
              <a:rPr lang="en-US" sz="1800" b="0" kern="0" dirty="0">
                <a:solidFill>
                  <a:srgbClr val="000000"/>
                </a:solidFill>
                <a:latin typeface="Calibri" panose="020F0502020204030204" pitchFamily="34" charset="0"/>
                <a:cs typeface="Calibri" panose="020F0502020204030204" pitchFamily="34" charset="0"/>
              </a:rPr>
              <a:t>. ASH 2025; Abstract 841.</a:t>
            </a:r>
          </a:p>
        </p:txBody>
      </p:sp>
      <p:sp>
        <p:nvSpPr>
          <p:cNvPr id="3" name="TextBox 2">
            <a:extLst>
              <a:ext uri="{FF2B5EF4-FFF2-40B4-BE49-F238E27FC236}">
                <a16:creationId xmlns:a16="http://schemas.microsoft.com/office/drawing/2014/main" id="{9F2F1BBA-A836-7157-DC37-285D27B951B9}"/>
              </a:ext>
            </a:extLst>
          </p:cNvPr>
          <p:cNvSpPr txBox="1"/>
          <p:nvPr/>
        </p:nvSpPr>
        <p:spPr>
          <a:xfrm>
            <a:off x="623392" y="3077379"/>
            <a:ext cx="10585176" cy="2554545"/>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Professor Francesco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Zaja</a:t>
            </a:r>
            <a:endPar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Ghanima W et al. The </a:t>
            </a:r>
            <a:r>
              <a:rPr lang="en-US" sz="1800" kern="0" dirty="0">
                <a:solidFill>
                  <a:srgbClr val="000000"/>
                </a:solidFill>
                <a:latin typeface="Calibri" panose="020F0502020204030204" pitchFamily="34" charset="0"/>
                <a:cs typeface="Calibri" panose="020F0502020204030204" pitchFamily="34" charset="0"/>
              </a:rPr>
              <a:t>prolong trial</a:t>
            </a:r>
            <a:r>
              <a:rPr lang="en-US" sz="1800" b="0" kern="0" dirty="0">
                <a:solidFill>
                  <a:srgbClr val="000000"/>
                </a:solidFill>
                <a:latin typeface="Calibri" panose="020F0502020204030204" pitchFamily="34" charset="0"/>
                <a:cs typeface="Calibri" panose="020F0502020204030204" pitchFamily="34" charset="0"/>
              </a:rPr>
              <a:t>: A two phase randomized placebo-controlled trial to </a:t>
            </a:r>
            <a:r>
              <a:rPr lang="en-US" sz="1800" kern="0" dirty="0">
                <a:solidFill>
                  <a:srgbClr val="000000"/>
                </a:solidFill>
                <a:latin typeface="Calibri" panose="020F0502020204030204" pitchFamily="34" charset="0"/>
                <a:cs typeface="Calibri" panose="020F0502020204030204" pitchFamily="34" charset="0"/>
              </a:rPr>
              <a:t>optimize rituximab response</a:t>
            </a:r>
            <a:r>
              <a:rPr lang="en-US" sz="1800" b="0" kern="0" dirty="0">
                <a:solidFill>
                  <a:srgbClr val="000000"/>
                </a:solidFill>
                <a:latin typeface="Calibri" panose="020F0502020204030204" pitchFamily="34" charset="0"/>
                <a:cs typeface="Calibri" panose="020F0502020204030204" pitchFamily="34" charset="0"/>
              </a:rPr>
              <a:t> </a:t>
            </a:r>
            <a:r>
              <a:rPr lang="en-US" sz="1800" kern="0" dirty="0">
                <a:solidFill>
                  <a:srgbClr val="000000"/>
                </a:solidFill>
                <a:latin typeface="Calibri" panose="020F0502020204030204" pitchFamily="34" charset="0"/>
                <a:cs typeface="Calibri" panose="020F0502020204030204" pitchFamily="34" charset="0"/>
              </a:rPr>
              <a:t>with dexamethasone and maintenance therapy with low dose rituximab </a:t>
            </a:r>
            <a:r>
              <a:rPr lang="en-US" sz="1800" b="0" kern="0" dirty="0">
                <a:solidFill>
                  <a:srgbClr val="000000"/>
                </a:solidFill>
                <a:latin typeface="Calibri" panose="020F0502020204030204" pitchFamily="34" charset="0"/>
                <a:cs typeface="Calibri" panose="020F0502020204030204" pitchFamily="34" charset="0"/>
              </a:rPr>
              <a:t>in immune thrombocytopenia (ITP) patients. ASH 2025;Abstract 736.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Mingot ME et al. A multicenter, randomized, open-label study of </a:t>
            </a:r>
            <a:r>
              <a:rPr lang="en-US" sz="1800" kern="0" dirty="0">
                <a:solidFill>
                  <a:srgbClr val="000000"/>
                </a:solidFill>
                <a:latin typeface="Calibri" panose="020F0502020204030204" pitchFamily="34" charset="0"/>
                <a:cs typeface="Calibri" panose="020F0502020204030204" pitchFamily="34" charset="0"/>
              </a:rPr>
              <a:t>dexamethasone versus romiplostim plus dexamethasone</a:t>
            </a:r>
            <a:r>
              <a:rPr lang="en-US" sz="1800" b="0" kern="0" dirty="0">
                <a:solidFill>
                  <a:srgbClr val="000000"/>
                </a:solidFill>
                <a:latin typeface="Calibri" panose="020F0502020204030204" pitchFamily="34" charset="0"/>
                <a:cs typeface="Calibri" panose="020F0502020204030204" pitchFamily="34" charset="0"/>
              </a:rPr>
              <a:t> as </a:t>
            </a:r>
            <a:r>
              <a:rPr lang="en-US" sz="1800" kern="0" dirty="0">
                <a:solidFill>
                  <a:srgbClr val="000000"/>
                </a:solidFill>
                <a:latin typeface="Calibri" panose="020F0502020204030204" pitchFamily="34" charset="0"/>
                <a:cs typeface="Calibri" panose="020F0502020204030204" pitchFamily="34" charset="0"/>
              </a:rPr>
              <a:t>first line treatment </a:t>
            </a:r>
            <a:r>
              <a:rPr lang="en-US" sz="1800" b="0" kern="0" dirty="0">
                <a:solidFill>
                  <a:srgbClr val="000000"/>
                </a:solidFill>
                <a:latin typeface="Calibri" panose="020F0502020204030204" pitchFamily="34" charset="0"/>
                <a:cs typeface="Calibri" panose="020F0502020204030204" pitchFamily="34" charset="0"/>
              </a:rPr>
              <a:t>in patients with </a:t>
            </a:r>
            <a:r>
              <a:rPr lang="en-US" sz="1800" kern="0" dirty="0">
                <a:solidFill>
                  <a:srgbClr val="000000"/>
                </a:solidFill>
                <a:latin typeface="Calibri" panose="020F0502020204030204" pitchFamily="34" charset="0"/>
                <a:cs typeface="Calibri" panose="020F0502020204030204" pitchFamily="34" charset="0"/>
              </a:rPr>
              <a:t>newly diagnosed </a:t>
            </a:r>
            <a:r>
              <a:rPr lang="en-US" sz="1800" b="0" kern="0" dirty="0">
                <a:solidFill>
                  <a:srgbClr val="000000"/>
                </a:solidFill>
                <a:latin typeface="Calibri" panose="020F0502020204030204" pitchFamily="34" charset="0"/>
                <a:cs typeface="Calibri" panose="020F0502020204030204" pitchFamily="34" charset="0"/>
              </a:rPr>
              <a:t>immune thrombocytopenia: </a:t>
            </a:r>
            <a:r>
              <a:rPr lang="en-US" sz="1800" kern="0" dirty="0">
                <a:solidFill>
                  <a:srgbClr val="000000"/>
                </a:solidFill>
                <a:latin typeface="Calibri" panose="020F0502020204030204" pitchFamily="34" charset="0"/>
                <a:cs typeface="Calibri" panose="020F0502020204030204" pitchFamily="34" charset="0"/>
              </a:rPr>
              <a:t>Interim results of </a:t>
            </a:r>
            <a:r>
              <a:rPr lang="en-US" sz="1800" kern="0" dirty="0" err="1">
                <a:solidFill>
                  <a:srgbClr val="000000"/>
                </a:solidFill>
                <a:latin typeface="Calibri" panose="020F0502020204030204" pitchFamily="34" charset="0"/>
                <a:cs typeface="Calibri" panose="020F0502020204030204" pitchFamily="34" charset="0"/>
              </a:rPr>
              <a:t>rodex</a:t>
            </a:r>
            <a:r>
              <a:rPr lang="en-US" sz="1800" kern="0" dirty="0">
                <a:solidFill>
                  <a:srgbClr val="000000"/>
                </a:solidFill>
                <a:latin typeface="Calibri" panose="020F0502020204030204" pitchFamily="34" charset="0"/>
                <a:cs typeface="Calibri" panose="020F0502020204030204" pitchFamily="34" charset="0"/>
              </a:rPr>
              <a:t> study</a:t>
            </a:r>
            <a:r>
              <a:rPr lang="en-US" sz="1800" b="0" kern="0" dirty="0">
                <a:solidFill>
                  <a:srgbClr val="000000"/>
                </a:solidFill>
                <a:latin typeface="Calibri" panose="020F0502020204030204" pitchFamily="34" charset="0"/>
                <a:cs typeface="Calibri" panose="020F0502020204030204" pitchFamily="34" charset="0"/>
              </a:rPr>
              <a:t>. ASH 2025;Abstract 733. </a:t>
            </a:r>
          </a:p>
        </p:txBody>
      </p:sp>
    </p:spTree>
    <p:custDataLst>
      <p:tags r:id="rId1"/>
    </p:custDataLst>
    <p:extLst>
      <p:ext uri="{BB962C8B-B14F-4D97-AF65-F5344CB8AC3E}">
        <p14:creationId xmlns:p14="http://schemas.microsoft.com/office/powerpoint/2010/main" val="123123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3184-EF98-2CB3-4089-193C6A2AD1F4}"/>
              </a:ext>
            </a:extLst>
          </p:cNvPr>
          <p:cNvSpPr>
            <a:spLocks noGrp="1"/>
          </p:cNvSpPr>
          <p:nvPr>
            <p:ph type="title"/>
          </p:nvPr>
        </p:nvSpPr>
        <p:spPr/>
        <p:txBody>
          <a:bodyPr/>
          <a:lstStyle/>
          <a:p>
            <a:r>
              <a:rPr lang="en-US" sz="2880" dirty="0"/>
              <a:t>Efgartigimod Phase 3 Study (ADVANCE IV) IgG Levels Fell 60%</a:t>
            </a:r>
          </a:p>
        </p:txBody>
      </p:sp>
      <p:sp>
        <p:nvSpPr>
          <p:cNvPr id="5" name="TextBox 4">
            <a:extLst>
              <a:ext uri="{FF2B5EF4-FFF2-40B4-BE49-F238E27FC236}">
                <a16:creationId xmlns:a16="http://schemas.microsoft.com/office/drawing/2014/main" id="{666A8865-24C7-F856-3306-6E2AAECE4786}"/>
              </a:ext>
            </a:extLst>
          </p:cNvPr>
          <p:cNvSpPr txBox="1"/>
          <p:nvPr/>
        </p:nvSpPr>
        <p:spPr>
          <a:xfrm>
            <a:off x="2014349" y="1465537"/>
            <a:ext cx="8163302" cy="382284"/>
          </a:xfrm>
          <a:prstGeom prst="rect">
            <a:avLst/>
          </a:prstGeom>
          <a:effectLst/>
        </p:spPr>
        <p:txBody>
          <a:bodyPr vert="horz" wrap="square" lIns="82296" tIns="41148" rIns="82296" bIns="41148" rtlCol="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Mean % Change from Baseline in Total IgG Levels over Time</a:t>
            </a:r>
            <a:endParaRPr kumimoji="0" lang="en-US"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pic>
        <p:nvPicPr>
          <p:cNvPr id="10" name="Picture 9" descr="A comparison of the number of patients&#10;&#10;Description automatically generated">
            <a:extLst>
              <a:ext uri="{FF2B5EF4-FFF2-40B4-BE49-F238E27FC236}">
                <a16:creationId xmlns:a16="http://schemas.microsoft.com/office/drawing/2014/main" id="{3ACD6EB6-6E35-8E3A-3ADE-28F3F6B212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9951"/>
          <a:stretch/>
        </p:blipFill>
        <p:spPr>
          <a:xfrm>
            <a:off x="1775865" y="2094634"/>
            <a:ext cx="8163303" cy="4210079"/>
          </a:xfrm>
          <a:prstGeom prst="rect">
            <a:avLst/>
          </a:prstGeom>
        </p:spPr>
      </p:pic>
      <p:sp>
        <p:nvSpPr>
          <p:cNvPr id="11" name="TextBox 10">
            <a:extLst>
              <a:ext uri="{FF2B5EF4-FFF2-40B4-BE49-F238E27FC236}">
                <a16:creationId xmlns:a16="http://schemas.microsoft.com/office/drawing/2014/main" id="{223ABE54-02F3-F9E8-C6FC-5D3440492033}"/>
              </a:ext>
            </a:extLst>
          </p:cNvPr>
          <p:cNvSpPr txBox="1"/>
          <p:nvPr/>
        </p:nvSpPr>
        <p:spPr>
          <a:xfrm>
            <a:off x="220407" y="6584698"/>
            <a:ext cx="4679969" cy="2585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Broome et al., </a:t>
            </a:r>
            <a:r>
              <a:rPr kumimoji="0" lang="en-US" sz="108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The Lancet</a:t>
            </a: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 2023</a:t>
            </a:r>
            <a:endParaRPr kumimoji="0" lang="en-US" sz="108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5429080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9712-8B0C-46E8-2326-A3EDD14336FE}"/>
              </a:ext>
            </a:extLst>
          </p:cNvPr>
          <p:cNvSpPr>
            <a:spLocks noGrp="1"/>
          </p:cNvSpPr>
          <p:nvPr>
            <p:ph type="title"/>
          </p:nvPr>
        </p:nvSpPr>
        <p:spPr/>
        <p:txBody>
          <a:bodyPr/>
          <a:lstStyle/>
          <a:p>
            <a:r>
              <a:rPr lang="en-US" sz="2880" dirty="0" err="1"/>
              <a:t>Mezagitamab</a:t>
            </a:r>
            <a:r>
              <a:rPr lang="en-US" sz="2880" dirty="0"/>
              <a:t> (TAK-079) to Treat ITP</a:t>
            </a:r>
          </a:p>
        </p:txBody>
      </p:sp>
      <p:pic>
        <p:nvPicPr>
          <p:cNvPr id="1026" name="Picture 2">
            <a:extLst>
              <a:ext uri="{FF2B5EF4-FFF2-40B4-BE49-F238E27FC236}">
                <a16:creationId xmlns:a16="http://schemas.microsoft.com/office/drawing/2014/main" id="{EEE7D3FD-6B72-59BA-A33C-B37D637F9F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46803" y="1287406"/>
            <a:ext cx="8098395" cy="545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2781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C3A33-54FB-1A9F-2F84-7501C31D3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78B68-5436-9259-7A3C-D21C6D0CA6F2}"/>
              </a:ext>
            </a:extLst>
          </p:cNvPr>
          <p:cNvSpPr>
            <a:spLocks noGrp="1"/>
          </p:cNvSpPr>
          <p:nvPr>
            <p:ph type="title"/>
          </p:nvPr>
        </p:nvSpPr>
        <p:spPr/>
        <p:txBody>
          <a:bodyPr/>
          <a:lstStyle/>
          <a:p>
            <a:r>
              <a:rPr lang="en-US" dirty="0" err="1"/>
              <a:t>Mezagitamab</a:t>
            </a:r>
            <a:r>
              <a:rPr lang="en-US" dirty="0"/>
              <a:t> (TAK-079) to Treat ITP: Dose-response for All 3 </a:t>
            </a:r>
            <a:r>
              <a:rPr lang="en-US" dirty="0" err="1"/>
              <a:t>Mezagitamab</a:t>
            </a:r>
            <a:r>
              <a:rPr lang="en-US" dirty="0"/>
              <a:t> Dose Groups Showed Rapid, Sustained Improvement in Platelet Counts that Persisted through Week 16</a:t>
            </a:r>
          </a:p>
        </p:txBody>
      </p:sp>
      <p:pic>
        <p:nvPicPr>
          <p:cNvPr id="3" name="Picture 2">
            <a:extLst>
              <a:ext uri="{FF2B5EF4-FFF2-40B4-BE49-F238E27FC236}">
                <a16:creationId xmlns:a16="http://schemas.microsoft.com/office/drawing/2014/main" id="{94C2FE85-9AC2-4A0B-9148-F0C0D42D82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662" y="1446214"/>
            <a:ext cx="12129100" cy="4934706"/>
          </a:xfrm>
          <a:prstGeom prst="rect">
            <a:avLst/>
          </a:prstGeom>
        </p:spPr>
      </p:pic>
      <p:sp>
        <p:nvSpPr>
          <p:cNvPr id="4" name="TextBox 3">
            <a:extLst>
              <a:ext uri="{FF2B5EF4-FFF2-40B4-BE49-F238E27FC236}">
                <a16:creationId xmlns:a16="http://schemas.microsoft.com/office/drawing/2014/main" id="{64DC8FD0-740E-81B8-3751-5298C3DB7F5E}"/>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RPTH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2024 LB 01.1</a:t>
            </a:r>
          </a:p>
        </p:txBody>
      </p:sp>
    </p:spTree>
    <p:extLst>
      <p:ext uri="{BB962C8B-B14F-4D97-AF65-F5344CB8AC3E}">
        <p14:creationId xmlns:p14="http://schemas.microsoft.com/office/powerpoint/2010/main" val="27469159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DD1A-131D-1D98-39A8-575424032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94BC2-5211-97F7-9CC7-A1FA00B42261}"/>
              </a:ext>
            </a:extLst>
          </p:cNvPr>
          <p:cNvSpPr>
            <a:spLocks noGrp="1"/>
          </p:cNvSpPr>
          <p:nvPr>
            <p:ph type="title"/>
          </p:nvPr>
        </p:nvSpPr>
        <p:spPr/>
        <p:txBody>
          <a:bodyPr/>
          <a:lstStyle/>
          <a:p>
            <a:r>
              <a:rPr lang="en-US" dirty="0" err="1"/>
              <a:t>Mezagitamab</a:t>
            </a:r>
            <a:r>
              <a:rPr lang="en-US" dirty="0"/>
              <a:t> (TAK-079) to Treat ITP: Fewer Patients with Bleeding Events in </a:t>
            </a:r>
            <a:r>
              <a:rPr lang="en-US" dirty="0" err="1"/>
              <a:t>Mezagitamab</a:t>
            </a:r>
            <a:r>
              <a:rPr lang="en-US" dirty="0"/>
              <a:t> Groups Versus Placebo</a:t>
            </a:r>
          </a:p>
        </p:txBody>
      </p:sp>
      <p:pic>
        <p:nvPicPr>
          <p:cNvPr id="5" name="Picture 4">
            <a:extLst>
              <a:ext uri="{FF2B5EF4-FFF2-40B4-BE49-F238E27FC236}">
                <a16:creationId xmlns:a16="http://schemas.microsoft.com/office/drawing/2014/main" id="{7991669D-FF08-9DE7-D355-07998730243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8" y="1389324"/>
            <a:ext cx="12227747" cy="4967744"/>
          </a:xfrm>
          <a:prstGeom prst="rect">
            <a:avLst/>
          </a:prstGeom>
        </p:spPr>
      </p:pic>
      <p:sp>
        <p:nvSpPr>
          <p:cNvPr id="3" name="TextBox 2">
            <a:extLst>
              <a:ext uri="{FF2B5EF4-FFF2-40B4-BE49-F238E27FC236}">
                <a16:creationId xmlns:a16="http://schemas.microsoft.com/office/drawing/2014/main" id="{F2FCB346-6201-ADD7-543E-A65DA9B38651}"/>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RPTH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2024 LB 01.1</a:t>
            </a:r>
          </a:p>
        </p:txBody>
      </p:sp>
    </p:spTree>
    <p:extLst>
      <p:ext uri="{BB962C8B-B14F-4D97-AF65-F5344CB8AC3E}">
        <p14:creationId xmlns:p14="http://schemas.microsoft.com/office/powerpoint/2010/main" val="2761566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5C63-790D-BA9D-FB34-8085C03FA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E259D-2DDC-F1BE-08AE-22888DF12165}"/>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A319FFAA-08F4-1803-F005-15DB947CE990}"/>
              </a:ext>
            </a:extLst>
          </p:cNvPr>
          <p:cNvGraphicFramePr>
            <a:graphicFrameLocks noGrp="1"/>
          </p:cNvGraphicFramePr>
          <p:nvPr>
            <p:extLst>
              <p:ext uri="{D42A27DB-BD31-4B8C-83A1-F6EECF244321}">
                <p14:modId xmlns:p14="http://schemas.microsoft.com/office/powerpoint/2010/main" val="3840494986"/>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bg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B2441450-C752-D598-B4B5-54B7B23E5F4B}"/>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B291F41C-02BD-7C04-2CC9-387B544B404B}"/>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1DA0E396-2554-0704-A23E-DF0DE3583D42}"/>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899876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C67A8-ADF4-5CA4-039A-4AD2151A36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3D7891-13F7-11C4-6B0E-7185F494BA5C}"/>
              </a:ext>
            </a:extLst>
          </p:cNvPr>
          <p:cNvSpPr/>
          <p:nvPr/>
        </p:nvSpPr>
        <p:spPr bwMode="auto">
          <a:xfrm>
            <a:off x="984780" y="352539"/>
            <a:ext cx="10417371" cy="148727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A44C6BB-D413-302F-0034-F58C57A9BE72}"/>
              </a:ext>
            </a:extLst>
          </p:cNvPr>
          <p:cNvSpPr>
            <a:spLocks noGrp="1"/>
          </p:cNvSpPr>
          <p:nvPr>
            <p:ph type="title"/>
          </p:nvPr>
        </p:nvSpPr>
        <p:spPr>
          <a:xfrm>
            <a:off x="1326569" y="649420"/>
            <a:ext cx="9651772"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57-year-old woman with symptomatic iron-deficiency anemia found to have ITP has received corticosteroids, rituximab and IVIG </a:t>
            </a:r>
            <a:endParaRPr lang="en-US" dirty="0">
              <a:solidFill>
                <a:schemeClr val="bg1"/>
              </a:solidFill>
              <a:latin typeface="+mj-lt"/>
            </a:endParaRPr>
          </a:p>
        </p:txBody>
      </p:sp>
      <p:sp>
        <p:nvSpPr>
          <p:cNvPr id="8" name="Title 1">
            <a:extLst>
              <a:ext uri="{FF2B5EF4-FFF2-40B4-BE49-F238E27FC236}">
                <a16:creationId xmlns:a16="http://schemas.microsoft.com/office/drawing/2014/main" id="{CEAEE3D3-0874-9598-0BFE-E59B1CD94C17}"/>
              </a:ext>
            </a:extLst>
          </p:cNvPr>
          <p:cNvSpPr txBox="1">
            <a:spLocks/>
          </p:cNvSpPr>
          <p:nvPr/>
        </p:nvSpPr>
        <p:spPr bwMode="auto">
          <a:xfrm>
            <a:off x="0" y="5783085"/>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Jennifer Yannucci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(Savannah, Georgia)</a:t>
            </a:r>
          </a:p>
        </p:txBody>
      </p:sp>
      <p:pic>
        <p:nvPicPr>
          <p:cNvPr id="3" name="Picture 2" descr="A person wearing a headset&#10;&#10;AI-generated content may be incorrect.">
            <a:extLst>
              <a:ext uri="{FF2B5EF4-FFF2-40B4-BE49-F238E27FC236}">
                <a16:creationId xmlns:a16="http://schemas.microsoft.com/office/drawing/2014/main" id="{4B23A624-EF64-6F57-1F7C-A33642BC582C}"/>
              </a:ext>
            </a:extLst>
          </p:cNvPr>
          <p:cNvPicPr>
            <a:picLocks noChangeAspect="1"/>
          </p:cNvPicPr>
          <p:nvPr/>
        </p:nvPicPr>
        <p:blipFill>
          <a:blip r:embed="rId3"/>
          <a:stretch>
            <a:fillRect/>
          </a:stretch>
        </p:blipFill>
        <p:spPr>
          <a:xfrm>
            <a:off x="3157425" y="2444244"/>
            <a:ext cx="5922109" cy="3331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396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8A05-2259-5898-F110-4C86A160C2C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57839C-9E00-1C38-B02E-7F7C14C15385}"/>
              </a:ext>
            </a:extLst>
          </p:cNvPr>
          <p:cNvSpPr/>
          <p:nvPr/>
        </p:nvSpPr>
        <p:spPr bwMode="auto">
          <a:xfrm>
            <a:off x="1007220" y="332656"/>
            <a:ext cx="10177559" cy="165618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E278A9F-B60E-EE1C-274A-A54B0663C7B4}"/>
              </a:ext>
            </a:extLst>
          </p:cNvPr>
          <p:cNvSpPr>
            <a:spLocks noGrp="1"/>
          </p:cNvSpPr>
          <p:nvPr>
            <p:ph type="title"/>
          </p:nvPr>
        </p:nvSpPr>
        <p:spPr>
          <a:xfrm>
            <a:off x="1122024" y="677090"/>
            <a:ext cx="9696540" cy="1095726"/>
          </a:xfrm>
        </p:spPr>
        <p:txBody>
          <a:bodyPr lIns="91440" tIns="91440" rIns="91440" bIns="182880"/>
          <a:lstStyle/>
          <a:p>
            <a:pPr algn="l"/>
            <a:r>
              <a:rPr lang="en-US" dirty="0">
                <a:solidFill>
                  <a:schemeClr val="bg1"/>
                </a:solidFill>
              </a:rPr>
              <a:t>Case Presentation: 32-year-old woman received ABVD then ASCT for Hodgkin lymphoma and 5 years later experiences ITP refractory to high-dose prednisone, IVIG and rituximab, then romiplostim</a:t>
            </a:r>
          </a:p>
        </p:txBody>
      </p:sp>
      <p:sp>
        <p:nvSpPr>
          <p:cNvPr id="8" name="Title 1">
            <a:extLst>
              <a:ext uri="{FF2B5EF4-FFF2-40B4-BE49-F238E27FC236}">
                <a16:creationId xmlns:a16="http://schemas.microsoft.com/office/drawing/2014/main" id="{DB11C79B-907E-B463-692E-A14B4F8BF2BC}"/>
              </a:ext>
            </a:extLst>
          </p:cNvPr>
          <p:cNvSpPr txBox="1">
            <a:spLocks/>
          </p:cNvSpPr>
          <p:nvPr/>
        </p:nvSpPr>
        <p:spPr bwMode="auto">
          <a:xfrm>
            <a:off x="0" y="5916427"/>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B3A2F72E-B916-8B7C-183D-BF6F7D35CA69}"/>
              </a:ext>
            </a:extLst>
          </p:cNvPr>
          <p:cNvPicPr>
            <a:picLocks noChangeAspect="1"/>
          </p:cNvPicPr>
          <p:nvPr/>
        </p:nvPicPr>
        <p:blipFill>
          <a:blip r:embed="rId3"/>
          <a:stretch>
            <a:fillRect/>
          </a:stretch>
        </p:blipFill>
        <p:spPr>
          <a:xfrm>
            <a:off x="2865120" y="2232007"/>
            <a:ext cx="6458112" cy="363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510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56D5-5867-5D43-CFCD-A75A02A48B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6FDBD5-8295-5D26-EF5B-E0ADE4B72D7F}"/>
              </a:ext>
            </a:extLst>
          </p:cNvPr>
          <p:cNvSpPr/>
          <p:nvPr/>
        </p:nvSpPr>
        <p:spPr bwMode="auto">
          <a:xfrm>
            <a:off x="1007221" y="332657"/>
            <a:ext cx="10177559" cy="144193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AF617B5-CC88-CAAA-A628-2678F4E8FF78}"/>
              </a:ext>
            </a:extLst>
          </p:cNvPr>
          <p:cNvSpPr>
            <a:spLocks noGrp="1"/>
          </p:cNvSpPr>
          <p:nvPr>
            <p:ph type="title"/>
          </p:nvPr>
        </p:nvSpPr>
        <p:spPr>
          <a:xfrm>
            <a:off x="1343472" y="505761"/>
            <a:ext cx="9649072"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70-year-old woman incidentally diagnosed with ITP experiences suboptimal response to prednisone and IVIG</a:t>
            </a:r>
            <a:endParaRPr lang="en-US" dirty="0">
              <a:solidFill>
                <a:schemeClr val="bg1"/>
              </a:solidFill>
              <a:latin typeface="+mj-lt"/>
            </a:endParaRPr>
          </a:p>
        </p:txBody>
      </p:sp>
      <p:sp>
        <p:nvSpPr>
          <p:cNvPr id="8" name="Title 1">
            <a:extLst>
              <a:ext uri="{FF2B5EF4-FFF2-40B4-BE49-F238E27FC236}">
                <a16:creationId xmlns:a16="http://schemas.microsoft.com/office/drawing/2014/main" id="{87A18E08-EA60-A2BC-346C-97A5A73EE885}"/>
              </a:ext>
            </a:extLst>
          </p:cNvPr>
          <p:cNvSpPr txBox="1">
            <a:spLocks/>
          </p:cNvSpPr>
          <p:nvPr/>
        </p:nvSpPr>
        <p:spPr bwMode="auto">
          <a:xfrm>
            <a:off x="0" y="591491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3" name="Picture 2" descr="A person wearing a headset&#10;&#10;AI-generated content may be incorrect.">
            <a:extLst>
              <a:ext uri="{FF2B5EF4-FFF2-40B4-BE49-F238E27FC236}">
                <a16:creationId xmlns:a16="http://schemas.microsoft.com/office/drawing/2014/main" id="{5241E89D-3E92-7763-BAA1-CA18D28689AE}"/>
              </a:ext>
            </a:extLst>
          </p:cNvPr>
          <p:cNvPicPr>
            <a:picLocks noChangeAspect="1"/>
          </p:cNvPicPr>
          <p:nvPr/>
        </p:nvPicPr>
        <p:blipFill>
          <a:blip r:embed="rId3"/>
          <a:stretch>
            <a:fillRect/>
          </a:stretch>
        </p:blipFill>
        <p:spPr>
          <a:xfrm>
            <a:off x="3143819" y="2569217"/>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895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748D-FD49-E299-EF8F-D94BBAC7E71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A3D340D-F896-78F5-B411-8B3632979ABC}"/>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1B0FA38-8ED4-6D31-06BC-532AC889FE34}"/>
              </a:ext>
            </a:extLst>
          </p:cNvPr>
          <p:cNvSpPr>
            <a:spLocks noGrp="1"/>
          </p:cNvSpPr>
          <p:nvPr>
            <p:ph type="title"/>
          </p:nvPr>
        </p:nvSpPr>
        <p:spPr>
          <a:xfrm>
            <a:off x="1122024" y="677090"/>
            <a:ext cx="9608405" cy="1095726"/>
          </a:xfrm>
        </p:spPr>
        <p:txBody>
          <a:bodyPr lIns="91440" tIns="91440" rIns="91440" bIns="182880"/>
          <a:lstStyle/>
          <a:p>
            <a:pPr algn="l"/>
            <a:r>
              <a:rPr lang="en-US" dirty="0">
                <a:solidFill>
                  <a:schemeClr val="bg1"/>
                </a:solidFill>
              </a:rPr>
              <a:t>Case Presentation: 53-year-old man with long history of ITP undergoes splenectomy </a:t>
            </a:r>
          </a:p>
        </p:txBody>
      </p:sp>
      <p:sp>
        <p:nvSpPr>
          <p:cNvPr id="8" name="Title 1">
            <a:extLst>
              <a:ext uri="{FF2B5EF4-FFF2-40B4-BE49-F238E27FC236}">
                <a16:creationId xmlns:a16="http://schemas.microsoft.com/office/drawing/2014/main" id="{9BF09BB3-58CB-4A4D-B6F7-FF978ADBEF8F}"/>
              </a:ext>
            </a:extLst>
          </p:cNvPr>
          <p:cNvSpPr txBox="1">
            <a:spLocks/>
          </p:cNvSpPr>
          <p:nvPr/>
        </p:nvSpPr>
        <p:spPr bwMode="auto">
          <a:xfrm>
            <a:off x="0" y="572935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23B5AAAA-BC11-88F1-A8E8-C96B9D15B5ED}"/>
              </a:ext>
            </a:extLst>
          </p:cNvPr>
          <p:cNvPicPr>
            <a:picLocks noChangeAspect="1"/>
          </p:cNvPicPr>
          <p:nvPr/>
        </p:nvPicPr>
        <p:blipFill>
          <a:blip r:embed="rId3"/>
          <a:stretch>
            <a:fillRect/>
          </a:stretch>
        </p:blipFill>
        <p:spPr>
          <a:xfrm>
            <a:off x="2913002" y="2148480"/>
            <a:ext cx="6365995" cy="3580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500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FD06C-CAE1-F932-3B40-82D0990C75F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93085A6-E69E-5EF8-E6F5-EA4AE57B8C8F}"/>
              </a:ext>
            </a:extLst>
          </p:cNvPr>
          <p:cNvSpPr/>
          <p:nvPr/>
        </p:nvSpPr>
        <p:spPr bwMode="auto">
          <a:xfrm>
            <a:off x="1007221" y="332657"/>
            <a:ext cx="10177559" cy="144193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E2D5D8D-B47E-97A7-E4B1-5D8F9156AF78}"/>
              </a:ext>
            </a:extLst>
          </p:cNvPr>
          <p:cNvSpPr>
            <a:spLocks noGrp="1"/>
          </p:cNvSpPr>
          <p:nvPr>
            <p:ph type="title"/>
          </p:nvPr>
        </p:nvSpPr>
        <p:spPr>
          <a:xfrm>
            <a:off x="1551249" y="505761"/>
            <a:ext cx="9089501" cy="1095726"/>
          </a:xfrm>
        </p:spPr>
        <p:txBody>
          <a:bodyPr lIns="91440" tIns="91440" rIns="91440" bIns="182880"/>
          <a:lstStyle/>
          <a:p>
            <a:pPr algn="l"/>
            <a:r>
              <a:rPr lang="en-US" dirty="0">
                <a:solidFill>
                  <a:schemeClr val="bg1"/>
                </a:solidFill>
                <a:latin typeface="+mj-lt"/>
              </a:rPr>
              <a:t>Case Presentation: 40-year-old man with chronic ITP receives romiplostim with rituximab </a:t>
            </a:r>
          </a:p>
        </p:txBody>
      </p:sp>
      <p:sp>
        <p:nvSpPr>
          <p:cNvPr id="8" name="Title 1">
            <a:extLst>
              <a:ext uri="{FF2B5EF4-FFF2-40B4-BE49-F238E27FC236}">
                <a16:creationId xmlns:a16="http://schemas.microsoft.com/office/drawing/2014/main" id="{9F1DD44E-6FFA-0B64-0057-F965170F5081}"/>
              </a:ext>
            </a:extLst>
          </p:cNvPr>
          <p:cNvSpPr txBox="1">
            <a:spLocks/>
          </p:cNvSpPr>
          <p:nvPr/>
        </p:nvSpPr>
        <p:spPr bwMode="auto">
          <a:xfrm>
            <a:off x="0" y="5838590"/>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3" name="Picture 2" descr="A person wearing a headset&#10;&#10;AI-generated content may be incorrect.">
            <a:extLst>
              <a:ext uri="{FF2B5EF4-FFF2-40B4-BE49-F238E27FC236}">
                <a16:creationId xmlns:a16="http://schemas.microsoft.com/office/drawing/2014/main" id="{FE55ABAC-580B-050B-D560-E72710A4552E}"/>
              </a:ext>
            </a:extLst>
          </p:cNvPr>
          <p:cNvPicPr>
            <a:picLocks noChangeAspect="1"/>
          </p:cNvPicPr>
          <p:nvPr/>
        </p:nvPicPr>
        <p:blipFill>
          <a:blip r:embed="rId3"/>
          <a:stretch>
            <a:fillRect/>
          </a:stretch>
        </p:blipFill>
        <p:spPr>
          <a:xfrm>
            <a:off x="3143819" y="2492895"/>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159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C2B4-7C3C-9990-D8A4-44E406D1F29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4224D1-E4A0-4BEC-3E58-4B26D3E524F6}"/>
              </a:ext>
            </a:extLst>
          </p:cNvPr>
          <p:cNvSpPr txBox="1"/>
          <p:nvPr/>
        </p:nvSpPr>
        <p:spPr>
          <a:xfrm>
            <a:off x="0" y="288032"/>
            <a:ext cx="12192000" cy="764704"/>
          </a:xfrm>
          <a:prstGeom prst="rect">
            <a:avLst/>
          </a:prstGeom>
          <a:noFill/>
        </p:spPr>
        <p:txBody>
          <a:bodyPr wrap="square" anchor="ctr">
            <a:noAutofit/>
          </a:bodyPr>
          <a:lstStyle/>
          <a:p>
            <a:pPr lvl="0" algn="ctr">
              <a:defRPr/>
            </a:pPr>
            <a:r>
              <a:rPr lang="en-US" sz="3200" dirty="0">
                <a:solidFill>
                  <a:srgbClr val="0432FF"/>
                </a:solidFill>
                <a:latin typeface="Calibri" panose="020F0502020204030204" pitchFamily="34" charset="0"/>
                <a:cs typeface="Calibri" panose="020F0502020204030204" pitchFamily="34" charset="0"/>
              </a:rPr>
              <a:t>ASH 2025 Key Datasets</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F4E04C75-FD83-0F0C-89C6-A4E7D7F9AAE0}"/>
              </a:ext>
            </a:extLst>
          </p:cNvPr>
          <p:cNvSpPr txBox="1"/>
          <p:nvPr/>
        </p:nvSpPr>
        <p:spPr>
          <a:xfrm>
            <a:off x="623392" y="1044496"/>
            <a:ext cx="10585176" cy="4678204"/>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Hanny Al-</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Samkari</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Kuter D et al. </a:t>
            </a:r>
            <a:r>
              <a:rPr lang="en-US" sz="1800" kern="0" dirty="0">
                <a:solidFill>
                  <a:srgbClr val="000000"/>
                </a:solidFill>
                <a:latin typeface="Calibri" panose="020F0502020204030204" pitchFamily="34" charset="0"/>
                <a:cs typeface="Calibri" panose="020F0502020204030204" pitchFamily="34" charset="0"/>
              </a:rPr>
              <a:t>Reduction in corticosteroid use</a:t>
            </a:r>
            <a:r>
              <a:rPr lang="en-US" sz="1800" b="0" kern="0" dirty="0">
                <a:solidFill>
                  <a:srgbClr val="000000"/>
                </a:solidFill>
                <a:latin typeface="Calibri" panose="020F0502020204030204" pitchFamily="34" charset="0"/>
                <a:cs typeface="Calibri" panose="020F0502020204030204" pitchFamily="34" charset="0"/>
              </a:rPr>
              <a:t> with </a:t>
            </a:r>
            <a:r>
              <a:rPr lang="en-US" sz="1800" kern="0" dirty="0" err="1">
                <a:solidFill>
                  <a:srgbClr val="000000"/>
                </a:solidFill>
                <a:latin typeface="Calibri" panose="020F0502020204030204" pitchFamily="34" charset="0"/>
                <a:cs typeface="Calibri" panose="020F0502020204030204" pitchFamily="34" charset="0"/>
              </a:rPr>
              <a:t>rilzabrutinib</a:t>
            </a:r>
            <a:r>
              <a:rPr lang="en-US" sz="1800" b="0" kern="0" dirty="0">
                <a:solidFill>
                  <a:srgbClr val="000000"/>
                </a:solidFill>
                <a:latin typeface="Calibri" panose="020F0502020204030204" pitchFamily="34" charset="0"/>
                <a:cs typeface="Calibri" panose="020F0502020204030204" pitchFamily="34" charset="0"/>
              </a:rPr>
              <a:t> and sustained response in adults with </a:t>
            </a:r>
            <a:r>
              <a:rPr lang="en-US" sz="1800" kern="0" dirty="0">
                <a:solidFill>
                  <a:srgbClr val="000000"/>
                </a:solidFill>
                <a:latin typeface="Calibri" panose="020F0502020204030204" pitchFamily="34" charset="0"/>
                <a:cs typeface="Calibri" panose="020F0502020204030204" pitchFamily="34" charset="0"/>
              </a:rPr>
              <a:t>persistent/chronic immune thrombocytopenia</a:t>
            </a:r>
            <a:r>
              <a:rPr lang="en-US" sz="1800" b="0" kern="0" dirty="0">
                <a:solidFill>
                  <a:srgbClr val="000000"/>
                </a:solidFill>
                <a:latin typeface="Calibri" panose="020F0502020204030204" pitchFamily="34" charset="0"/>
                <a:cs typeface="Calibri" panose="020F0502020204030204" pitchFamily="34" charset="0"/>
              </a:rPr>
              <a:t> in the long-term extension period of the phase 3 </a:t>
            </a:r>
            <a:r>
              <a:rPr lang="en-US" sz="1800" kern="0" dirty="0">
                <a:solidFill>
                  <a:srgbClr val="000000"/>
                </a:solidFill>
                <a:latin typeface="Calibri" panose="020F0502020204030204" pitchFamily="34" charset="0"/>
                <a:cs typeface="Calibri" panose="020F0502020204030204" pitchFamily="34" charset="0"/>
              </a:rPr>
              <a:t>LUNA3 study</a:t>
            </a:r>
            <a:r>
              <a:rPr lang="en-US" sz="1800" b="0" kern="0" dirty="0">
                <a:solidFill>
                  <a:srgbClr val="000000"/>
                </a:solidFill>
                <a:latin typeface="Calibri" panose="020F0502020204030204" pitchFamily="34" charset="0"/>
                <a:cs typeface="Calibri" panose="020F0502020204030204" pitchFamily="34" charset="0"/>
              </a:rPr>
              <a:t>. ASH 2025;Abstract 1260.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Cooper N et al. </a:t>
            </a:r>
            <a:r>
              <a:rPr lang="en-US" sz="1800" kern="0" dirty="0">
                <a:solidFill>
                  <a:srgbClr val="000000"/>
                </a:solidFill>
                <a:latin typeface="Calibri" panose="020F0502020204030204" pitchFamily="34" charset="0"/>
                <a:cs typeface="Calibri" panose="020F0502020204030204" pitchFamily="34" charset="0"/>
              </a:rPr>
              <a:t>Improved health-related quality of life (</a:t>
            </a:r>
            <a:r>
              <a:rPr lang="en-US" sz="1800" kern="0" dirty="0" err="1">
                <a:solidFill>
                  <a:srgbClr val="000000"/>
                </a:solidFill>
                <a:latin typeface="Calibri" panose="020F0502020204030204" pitchFamily="34" charset="0"/>
                <a:cs typeface="Calibri" panose="020F0502020204030204" pitchFamily="34" charset="0"/>
              </a:rPr>
              <a:t>HRQoL</a:t>
            </a:r>
            <a:r>
              <a:rPr lang="en-US" sz="1800" kern="0" dirty="0">
                <a:solidFill>
                  <a:srgbClr val="000000"/>
                </a:solidFill>
                <a:latin typeface="Calibri" panose="020F0502020204030204" pitchFamily="34" charset="0"/>
                <a:cs typeface="Calibri" panose="020F0502020204030204" pitchFamily="34" charset="0"/>
              </a:rPr>
              <a:t>) and bleeding scores</a:t>
            </a:r>
            <a:r>
              <a:rPr lang="en-US" sz="1800" b="0" kern="0" dirty="0">
                <a:solidFill>
                  <a:srgbClr val="000000"/>
                </a:solidFill>
                <a:latin typeface="Calibri" panose="020F0502020204030204" pitchFamily="34" charset="0"/>
                <a:cs typeface="Calibri" panose="020F0502020204030204" pitchFamily="34" charset="0"/>
              </a:rPr>
              <a:t> with oral </a:t>
            </a:r>
            <a:r>
              <a:rPr lang="en-US" sz="1800" b="0" kern="0" dirty="0" err="1">
                <a:solidFill>
                  <a:srgbClr val="000000"/>
                </a:solidFill>
                <a:latin typeface="Calibri" panose="020F0502020204030204" pitchFamily="34" charset="0"/>
                <a:cs typeface="Calibri" panose="020F0502020204030204" pitchFamily="34" charset="0"/>
              </a:rPr>
              <a:t>bruton</a:t>
            </a:r>
            <a:r>
              <a:rPr lang="en-US" sz="1800" b="0" kern="0" dirty="0">
                <a:solidFill>
                  <a:srgbClr val="000000"/>
                </a:solidFill>
                <a:latin typeface="Calibri" panose="020F0502020204030204" pitchFamily="34" charset="0"/>
                <a:cs typeface="Calibri" panose="020F0502020204030204" pitchFamily="34" charset="0"/>
              </a:rPr>
              <a:t> tyrosine kinase (BTK) inhibitor </a:t>
            </a:r>
            <a:r>
              <a:rPr lang="en-US" sz="1800" kern="0" dirty="0" err="1">
                <a:solidFill>
                  <a:srgbClr val="000000"/>
                </a:solidFill>
                <a:latin typeface="Calibri" panose="020F0502020204030204" pitchFamily="34" charset="0"/>
                <a:cs typeface="Calibri" panose="020F0502020204030204" pitchFamily="34" charset="0"/>
              </a:rPr>
              <a:t>rilzabrutinib</a:t>
            </a:r>
            <a:r>
              <a:rPr lang="en-US" sz="1800" b="0" kern="0" dirty="0">
                <a:solidFill>
                  <a:srgbClr val="000000"/>
                </a:solidFill>
                <a:latin typeface="Calibri" panose="020F0502020204030204" pitchFamily="34" charset="0"/>
                <a:cs typeface="Calibri" panose="020F0502020204030204" pitchFamily="34" charset="0"/>
              </a:rPr>
              <a:t> in the open-label (OL) period of the multicenter phase 3 </a:t>
            </a:r>
            <a:r>
              <a:rPr lang="en-US" sz="1800" kern="0" dirty="0">
                <a:solidFill>
                  <a:srgbClr val="000000"/>
                </a:solidFill>
                <a:latin typeface="Calibri" panose="020F0502020204030204" pitchFamily="34" charset="0"/>
                <a:cs typeface="Calibri" panose="020F0502020204030204" pitchFamily="34" charset="0"/>
              </a:rPr>
              <a:t>LUNA3 study </a:t>
            </a:r>
            <a:r>
              <a:rPr lang="en-US" sz="1800" b="0" kern="0" dirty="0">
                <a:solidFill>
                  <a:srgbClr val="000000"/>
                </a:solidFill>
                <a:latin typeface="Calibri" panose="020F0502020204030204" pitchFamily="34" charset="0"/>
                <a:cs typeface="Calibri" panose="020F0502020204030204" pitchFamily="34" charset="0"/>
              </a:rPr>
              <a:t>in adults with immune thrombocytopenia (ITP). ASH 2025;Abstract 1254.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Al-</a:t>
            </a:r>
            <a:r>
              <a:rPr lang="en-US" sz="1800" b="0" kern="0" dirty="0" err="1">
                <a:solidFill>
                  <a:srgbClr val="000000"/>
                </a:solidFill>
                <a:latin typeface="Calibri" panose="020F0502020204030204" pitchFamily="34" charset="0"/>
                <a:cs typeface="Calibri" panose="020F0502020204030204" pitchFamily="34" charset="0"/>
              </a:rPr>
              <a:t>Samkari</a:t>
            </a:r>
            <a:r>
              <a:rPr lang="en-US" sz="1800" b="0" kern="0" dirty="0">
                <a:solidFill>
                  <a:srgbClr val="000000"/>
                </a:solidFill>
                <a:latin typeface="Calibri" panose="020F0502020204030204" pitchFamily="34" charset="0"/>
                <a:cs typeface="Calibri" panose="020F0502020204030204" pitchFamily="34" charset="0"/>
              </a:rPr>
              <a:t> H et al. </a:t>
            </a:r>
            <a:r>
              <a:rPr lang="en-US" sz="1800" kern="0" dirty="0">
                <a:solidFill>
                  <a:srgbClr val="000000"/>
                </a:solidFill>
                <a:latin typeface="Calibri" panose="020F050202020403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cs typeface="Calibri" panose="020F0502020204030204" pitchFamily="34" charset="0"/>
              </a:rPr>
              <a:t>from </a:t>
            </a:r>
            <a:r>
              <a:rPr lang="en-US" sz="1800" kern="0" dirty="0">
                <a:solidFill>
                  <a:srgbClr val="000000"/>
                </a:solidFill>
                <a:latin typeface="Calibri" panose="020F0502020204030204" pitchFamily="34" charset="0"/>
                <a:cs typeface="Calibri" panose="020F0502020204030204" pitchFamily="34" charset="0"/>
              </a:rPr>
              <a:t>VAYHIT2</a:t>
            </a:r>
            <a:r>
              <a:rPr lang="en-US" sz="1800" b="0" kern="0" dirty="0">
                <a:solidFill>
                  <a:srgbClr val="000000"/>
                </a:solidFill>
                <a:latin typeface="Calibri" panose="020F0502020204030204" pitchFamily="34" charset="0"/>
                <a:cs typeface="Calibri" panose="020F0502020204030204" pitchFamily="34" charset="0"/>
              </a:rPr>
              <a:t>, a randomized, double-blind, </a:t>
            </a:r>
            <a:r>
              <a:rPr lang="en-US" sz="1800" kern="0" dirty="0">
                <a:solidFill>
                  <a:srgbClr val="000000"/>
                </a:solidFill>
                <a:latin typeface="Calibri" panose="020F0502020204030204" pitchFamily="34" charset="0"/>
                <a:cs typeface="Calibri" panose="020F0502020204030204" pitchFamily="34" charset="0"/>
              </a:rPr>
              <a:t>phase 3 trial of </a:t>
            </a:r>
            <a:r>
              <a:rPr lang="en-US" sz="1800" kern="0" dirty="0" err="1">
                <a:solidFill>
                  <a:srgbClr val="000000"/>
                </a:solidFill>
                <a:latin typeface="Calibri" panose="020F0502020204030204" pitchFamily="34" charset="0"/>
                <a:cs typeface="Calibri" panose="020F0502020204030204" pitchFamily="34" charset="0"/>
              </a:rPr>
              <a:t>ianalumab</a:t>
            </a:r>
            <a:r>
              <a:rPr lang="en-US" sz="1800" kern="0" dirty="0">
                <a:solidFill>
                  <a:srgbClr val="000000"/>
                </a:solidFill>
                <a:latin typeface="Calibri" panose="020F0502020204030204" pitchFamily="34" charset="0"/>
                <a:cs typeface="Calibri" panose="020F0502020204030204" pitchFamily="34" charset="0"/>
              </a:rPr>
              <a:t> plus </a:t>
            </a:r>
            <a:r>
              <a:rPr lang="en-US" sz="1800" kern="0" dirty="0" err="1">
                <a:solidFill>
                  <a:srgbClr val="000000"/>
                </a:solidFill>
                <a:latin typeface="Calibri" panose="020F0502020204030204" pitchFamily="34" charset="0"/>
                <a:cs typeface="Calibri" panose="020F0502020204030204" pitchFamily="34" charset="0"/>
              </a:rPr>
              <a:t>eltrombopag</a:t>
            </a:r>
            <a:r>
              <a:rPr lang="en-US" sz="1800" kern="0" dirty="0">
                <a:solidFill>
                  <a:srgbClr val="000000"/>
                </a:solidFill>
                <a:latin typeface="Calibri" panose="020F0502020204030204" pitchFamily="34" charset="0"/>
                <a:cs typeface="Calibri" panose="020F0502020204030204" pitchFamily="34" charset="0"/>
              </a:rPr>
              <a:t> </a:t>
            </a:r>
            <a:r>
              <a:rPr lang="en-US" sz="1800" b="0" kern="0" dirty="0">
                <a:solidFill>
                  <a:srgbClr val="000000"/>
                </a:solidFill>
                <a:latin typeface="Calibri" panose="020F0502020204030204" pitchFamily="34" charset="0"/>
                <a:cs typeface="Calibri" panose="020F0502020204030204" pitchFamily="34" charset="0"/>
              </a:rPr>
              <a:t>versus placebo plus </a:t>
            </a:r>
            <a:r>
              <a:rPr lang="en-US" sz="1800" b="0" kern="0" dirty="0" err="1">
                <a:solidFill>
                  <a:srgbClr val="000000"/>
                </a:solidFill>
                <a:latin typeface="Calibri" panose="020F0502020204030204" pitchFamily="34" charset="0"/>
                <a:cs typeface="Calibri" panose="020F0502020204030204" pitchFamily="34" charset="0"/>
              </a:rPr>
              <a:t>eltrombopag</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primary immune thrombocytopenia </a:t>
            </a:r>
            <a:r>
              <a:rPr lang="en-US" sz="1800" b="0" kern="0" dirty="0">
                <a:solidFill>
                  <a:srgbClr val="000000"/>
                </a:solidFill>
                <a:latin typeface="Calibri" panose="020F0502020204030204" pitchFamily="34" charset="0"/>
                <a:cs typeface="Calibri" panose="020F0502020204030204" pitchFamily="34" charset="0"/>
              </a:rPr>
              <a:t>(ITP) who </a:t>
            </a:r>
            <a:r>
              <a:rPr lang="en-US" sz="1800" kern="0" dirty="0">
                <a:solidFill>
                  <a:srgbClr val="000000"/>
                </a:solidFill>
                <a:latin typeface="Calibri" panose="020F0502020204030204" pitchFamily="34" charset="0"/>
                <a:cs typeface="Calibri" panose="020F0502020204030204" pitchFamily="34" charset="0"/>
              </a:rPr>
              <a:t>failed first-line corticosteroid treatment</a:t>
            </a:r>
            <a:r>
              <a:rPr lang="en-US" sz="1800" b="0" kern="0" dirty="0">
                <a:solidFill>
                  <a:srgbClr val="000000"/>
                </a:solidFill>
                <a:latin typeface="Calibri" panose="020F0502020204030204" pitchFamily="34" charset="0"/>
                <a:cs typeface="Calibri" panose="020F0502020204030204" pitchFamily="34" charset="0"/>
              </a:rPr>
              <a:t>. ASH 2025;Abstract LBA-2.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Choi P et al. </a:t>
            </a:r>
            <a:r>
              <a:rPr lang="en-US" sz="1800" kern="0" dirty="0">
                <a:solidFill>
                  <a:srgbClr val="000000"/>
                </a:solidFill>
                <a:latin typeface="Calibri" panose="020F0502020204030204" pitchFamily="34" charset="0"/>
                <a:cs typeface="Calibri" panose="020F0502020204030204" pitchFamily="34" charset="0"/>
              </a:rPr>
              <a:t>Secondary analysis </a:t>
            </a:r>
            <a:r>
              <a:rPr lang="en-US" sz="1800" b="0" kern="0" dirty="0">
                <a:solidFill>
                  <a:srgbClr val="000000"/>
                </a:solidFill>
                <a:latin typeface="Calibri" panose="020F0502020204030204" pitchFamily="34" charset="0"/>
                <a:cs typeface="Calibri" panose="020F0502020204030204" pitchFamily="34" charset="0"/>
              </a:rPr>
              <a:t>results from </a:t>
            </a:r>
            <a:r>
              <a:rPr lang="en-US" sz="1800" kern="0" dirty="0">
                <a:solidFill>
                  <a:srgbClr val="000000"/>
                </a:solidFill>
                <a:latin typeface="Calibri" panose="020F0502020204030204" pitchFamily="34" charset="0"/>
                <a:cs typeface="Calibri" panose="020F0502020204030204" pitchFamily="34" charset="0"/>
              </a:rPr>
              <a:t>VAYHIT3</a:t>
            </a:r>
            <a:r>
              <a:rPr lang="en-US" sz="1800" b="0" kern="0" dirty="0">
                <a:solidFill>
                  <a:srgbClr val="000000"/>
                </a:solidFill>
                <a:latin typeface="Calibri" panose="020F0502020204030204" pitchFamily="34" charset="0"/>
                <a:cs typeface="Calibri" panose="020F0502020204030204" pitchFamily="34" charset="0"/>
              </a:rPr>
              <a:t>, a phase 2 study of </a:t>
            </a:r>
            <a:r>
              <a:rPr lang="en-US" sz="1800" kern="0" dirty="0" err="1">
                <a:solidFill>
                  <a:srgbClr val="000000"/>
                </a:solidFill>
                <a:latin typeface="Calibri" panose="020F0502020204030204" pitchFamily="34" charset="0"/>
                <a:cs typeface="Calibri" panose="020F0502020204030204" pitchFamily="34" charset="0"/>
              </a:rPr>
              <a:t>ianalumab</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primary immune thrombocytopenia previously treated with at least two lines of therapy</a:t>
            </a:r>
            <a:r>
              <a:rPr lang="en-US" sz="1800" b="0" kern="0" dirty="0">
                <a:solidFill>
                  <a:srgbClr val="000000"/>
                </a:solidFill>
                <a:latin typeface="Calibri" panose="020F0502020204030204" pitchFamily="34" charset="0"/>
                <a:cs typeface="Calibri" panose="020F0502020204030204" pitchFamily="34" charset="0"/>
              </a:rPr>
              <a:t>. ASH 2025;Abstract 844. </a:t>
            </a:r>
          </a:p>
        </p:txBody>
      </p:sp>
    </p:spTree>
    <p:custDataLst>
      <p:tags r:id="rId1"/>
    </p:custDataLst>
    <p:extLst>
      <p:ext uri="{BB962C8B-B14F-4D97-AF65-F5344CB8AC3E}">
        <p14:creationId xmlns:p14="http://schemas.microsoft.com/office/powerpoint/2010/main" val="382889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A28CC-6A7C-6DB7-0C22-8C43F5338F3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A716234-B43C-78E8-2188-04D33FC99033}"/>
              </a:ext>
            </a:extLst>
          </p:cNvPr>
          <p:cNvSpPr/>
          <p:nvPr/>
        </p:nvSpPr>
        <p:spPr bwMode="auto">
          <a:xfrm>
            <a:off x="1007220" y="201205"/>
            <a:ext cx="10177559" cy="157161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B6A6593-C5E5-B6D6-597E-9BFC1B608CFF}"/>
              </a:ext>
            </a:extLst>
          </p:cNvPr>
          <p:cNvSpPr>
            <a:spLocks noGrp="1"/>
          </p:cNvSpPr>
          <p:nvPr>
            <p:ph type="title"/>
          </p:nvPr>
        </p:nvSpPr>
        <p:spPr>
          <a:xfrm>
            <a:off x="1122024" y="281670"/>
            <a:ext cx="9421118" cy="1491145"/>
          </a:xfrm>
        </p:spPr>
        <p:txBody>
          <a:bodyPr lIns="91440" tIns="91440" rIns="91440" bIns="182880"/>
          <a:lstStyle/>
          <a:p>
            <a:pPr algn="l"/>
            <a:r>
              <a:rPr lang="en-US" dirty="0">
                <a:solidFill>
                  <a:schemeClr val="bg1"/>
                </a:solidFill>
              </a:rPr>
              <a:t>Case Presentation: 78-year-old man with 30-year history of chronic ITP s</a:t>
            </a:r>
            <a:r>
              <a:rPr lang="en-US">
                <a:solidFill>
                  <a:schemeClr val="bg1"/>
                </a:solidFill>
              </a:rPr>
              <a:t>/p corticosteroids </a:t>
            </a:r>
            <a:r>
              <a:rPr lang="en-US" dirty="0">
                <a:solidFill>
                  <a:schemeClr val="bg1"/>
                </a:solidFill>
              </a:rPr>
              <a:t>and rituximab now receives </a:t>
            </a:r>
            <a:r>
              <a:rPr lang="en-US" dirty="0" err="1">
                <a:solidFill>
                  <a:schemeClr val="bg1"/>
                </a:solidFill>
              </a:rPr>
              <a:t>avatrombopag</a:t>
            </a:r>
            <a:r>
              <a:rPr lang="en-US" dirty="0">
                <a:solidFill>
                  <a:schemeClr val="bg1"/>
                </a:solidFill>
              </a:rPr>
              <a:t> </a:t>
            </a:r>
          </a:p>
        </p:txBody>
      </p:sp>
      <p:sp>
        <p:nvSpPr>
          <p:cNvPr id="8" name="Title 1">
            <a:extLst>
              <a:ext uri="{FF2B5EF4-FFF2-40B4-BE49-F238E27FC236}">
                <a16:creationId xmlns:a16="http://schemas.microsoft.com/office/drawing/2014/main" id="{4E73303B-FBDD-EA69-7DD8-D5EAA41CC4C1}"/>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Sunil Gandhi (Lecanto, Florida)</a:t>
            </a:r>
          </a:p>
        </p:txBody>
      </p:sp>
      <p:pic>
        <p:nvPicPr>
          <p:cNvPr id="4" name="Picture 3" descr="A person wearing headphones and smiling&#10;&#10;AI-generated content may be incorrect.">
            <a:extLst>
              <a:ext uri="{FF2B5EF4-FFF2-40B4-BE49-F238E27FC236}">
                <a16:creationId xmlns:a16="http://schemas.microsoft.com/office/drawing/2014/main" id="{977472C9-A20E-6C6F-B7C5-50848937DB0B}"/>
              </a:ext>
            </a:extLst>
          </p:cNvPr>
          <p:cNvPicPr>
            <a:picLocks noChangeAspect="1"/>
          </p:cNvPicPr>
          <p:nvPr/>
        </p:nvPicPr>
        <p:blipFill>
          <a:blip r:embed="rId3"/>
          <a:stretch>
            <a:fillRect/>
          </a:stretch>
        </p:blipFill>
        <p:spPr>
          <a:xfrm>
            <a:off x="2932175" y="2226185"/>
            <a:ext cx="6327652" cy="35593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315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15EC-878C-8BF1-90B8-7ED69132B14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F045D44-88DC-62E9-300E-726E19749F11}"/>
              </a:ext>
            </a:extLst>
          </p:cNvPr>
          <p:cNvSpPr/>
          <p:nvPr/>
        </p:nvSpPr>
        <p:spPr bwMode="auto">
          <a:xfrm>
            <a:off x="1007221" y="188640"/>
            <a:ext cx="10177559" cy="187220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53300E3-7311-4348-BCBE-A8CAB1F5804C}"/>
              </a:ext>
            </a:extLst>
          </p:cNvPr>
          <p:cNvSpPr>
            <a:spLocks noGrp="1"/>
          </p:cNvSpPr>
          <p:nvPr>
            <p:ph type="title"/>
          </p:nvPr>
        </p:nvSpPr>
        <p:spPr>
          <a:xfrm>
            <a:off x="1359336" y="641048"/>
            <a:ext cx="9345176"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82-year-old woman with multiple comorbidities and long history of ITP presents with confusion and fluid retention due to CHF exacerbation and receives fostamatinib</a:t>
            </a:r>
            <a:endParaRPr lang="en-US" dirty="0">
              <a:solidFill>
                <a:schemeClr val="bg1"/>
              </a:solidFill>
              <a:latin typeface="+mj-lt"/>
            </a:endParaRPr>
          </a:p>
        </p:txBody>
      </p:sp>
      <p:sp>
        <p:nvSpPr>
          <p:cNvPr id="2" name="Title 1">
            <a:extLst>
              <a:ext uri="{FF2B5EF4-FFF2-40B4-BE49-F238E27FC236}">
                <a16:creationId xmlns:a16="http://schemas.microsoft.com/office/drawing/2014/main" id="{F92DF990-C39D-A103-A2A6-2D435F0B3F3E}"/>
              </a:ext>
            </a:extLst>
          </p:cNvPr>
          <p:cNvSpPr txBox="1">
            <a:spLocks/>
          </p:cNvSpPr>
          <p:nvPr/>
        </p:nvSpPr>
        <p:spPr bwMode="auto">
          <a:xfrm>
            <a:off x="0" y="5838590"/>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5" name="Picture 4" descr="A person wearing a headset&#10;&#10;AI-generated content may be incorrect.">
            <a:extLst>
              <a:ext uri="{FF2B5EF4-FFF2-40B4-BE49-F238E27FC236}">
                <a16:creationId xmlns:a16="http://schemas.microsoft.com/office/drawing/2014/main" id="{3B93643D-D434-5F47-642C-1366543A7620}"/>
              </a:ext>
            </a:extLst>
          </p:cNvPr>
          <p:cNvPicPr>
            <a:picLocks noChangeAspect="1"/>
          </p:cNvPicPr>
          <p:nvPr/>
        </p:nvPicPr>
        <p:blipFill>
          <a:blip r:embed="rId3"/>
          <a:stretch>
            <a:fillRect/>
          </a:stretch>
        </p:blipFill>
        <p:spPr>
          <a:xfrm>
            <a:off x="3143819" y="2492895"/>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163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2A8855B4-3823-BB98-EAB1-D0620915C452}"/>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D4485DEF-000B-3628-FA62-9E7C9CAEBBFE}"/>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6B7A15C9-F67D-C100-D496-BC347802B4AF}"/>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77350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1411796581"/>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Dr </a:t>
                      </a:r>
                      <a:r>
                        <a:rPr lang="en-US" sz="2000" b="1" dirty="0" err="1">
                          <a:solidFill>
                            <a:schemeClr val="bg1"/>
                          </a:solidFill>
                        </a:rPr>
                        <a:t>Morganstein</a:t>
                      </a:r>
                      <a:r>
                        <a:rPr lang="en-US" sz="2000" b="1" dirty="0">
                          <a:solidFill>
                            <a:schemeClr val="bg1"/>
                          </a:solidFill>
                        </a:rPr>
                        <a:t> – 33-year-old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2A8855B4-3823-BB98-EAB1-D0620915C452}"/>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D4485DEF-000B-3628-FA62-9E7C9CAEBBFE}"/>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6B7A15C9-F67D-C100-D496-BC347802B4AF}"/>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64346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A4D21-2CAC-A6CC-08D4-5D10FD6D8C6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69F2DD-7E7B-794A-2C95-1D82E7CE4027}"/>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3DE42FE-ED13-41A8-710C-E07F7260D893}"/>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33-year-old woman with chronic relapsing ITP receives </a:t>
            </a:r>
            <a:r>
              <a:rPr lang="en-US" dirty="0" err="1">
                <a:solidFill>
                  <a:schemeClr val="bg1"/>
                </a:solidFill>
              </a:rPr>
              <a:t>eltrombopag</a:t>
            </a:r>
            <a:r>
              <a:rPr lang="en-US" dirty="0">
                <a:solidFill>
                  <a:schemeClr val="bg1"/>
                </a:solidFill>
              </a:rPr>
              <a:t> with ongoing stabilization of platelet counts </a:t>
            </a:r>
          </a:p>
        </p:txBody>
      </p:sp>
      <p:sp>
        <p:nvSpPr>
          <p:cNvPr id="8" name="Title 1">
            <a:extLst>
              <a:ext uri="{FF2B5EF4-FFF2-40B4-BE49-F238E27FC236}">
                <a16:creationId xmlns:a16="http://schemas.microsoft.com/office/drawing/2014/main" id="{3E4CC051-EA23-4B71-42A7-68C898198816}"/>
              </a:ext>
            </a:extLst>
          </p:cNvPr>
          <p:cNvSpPr txBox="1">
            <a:spLocks/>
          </p:cNvSpPr>
          <p:nvPr/>
        </p:nvSpPr>
        <p:spPr bwMode="auto">
          <a:xfrm>
            <a:off x="0"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6E92F0B2-8B1F-6B6D-8A1C-C834F3D2375F}"/>
              </a:ext>
            </a:extLst>
          </p:cNvPr>
          <p:cNvPicPr>
            <a:picLocks noChangeAspect="1"/>
          </p:cNvPicPr>
          <p:nvPr/>
        </p:nvPicPr>
        <p:blipFill>
          <a:blip r:embed="rId3"/>
          <a:stretch>
            <a:fillRect/>
          </a:stretch>
        </p:blipFill>
        <p:spPr>
          <a:xfrm>
            <a:off x="2913002" y="2226563"/>
            <a:ext cx="6365995" cy="3580873"/>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D72C9F7-9B78-E689-DC51-2BF05502875D}"/>
              </a:ext>
            </a:extLst>
          </p:cNvPr>
          <p:cNvSpPr txBox="1"/>
          <p:nvPr/>
        </p:nvSpPr>
        <p:spPr>
          <a:xfrm>
            <a:off x="990600" y="2895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12582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57DBF-7241-81ED-1DCC-913906D9A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2B0D3-45AB-D1B0-7D41-C260A66A9B6A}"/>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3F5ABEC3-7836-918A-0DA1-89723A0D671E}"/>
              </a:ext>
            </a:extLst>
          </p:cNvPr>
          <p:cNvGraphicFramePr>
            <a:graphicFrameLocks noGrp="1"/>
          </p:cNvGraphicFramePr>
          <p:nvPr>
            <p:extLst>
              <p:ext uri="{D42A27DB-BD31-4B8C-83A1-F6EECF244321}">
                <p14:modId xmlns:p14="http://schemas.microsoft.com/office/powerpoint/2010/main" val="3369703035"/>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bg1"/>
                          </a:solidFill>
                        </a:rPr>
                        <a:t>Dr Bhatnagar – 68-year-old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BE44BE0C-0B9C-4621-785C-AC4676B942A7}"/>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50107170-ED48-61FA-9A70-5B943885E6AE}"/>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1F497CA6-C3BA-9F83-88CA-1E82031F6644}"/>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49512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DAB13-11FD-0972-5387-C31A0ED9304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6DECDC1-D7EB-8C73-8ADA-D48F093F02E4}"/>
              </a:ext>
            </a:extLst>
          </p:cNvPr>
          <p:cNvSpPr/>
          <p:nvPr/>
        </p:nvSpPr>
        <p:spPr bwMode="auto">
          <a:xfrm>
            <a:off x="1007221" y="190500"/>
            <a:ext cx="10177559" cy="158409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8421EA1-9C9D-0E83-7FAF-22E91052EF33}"/>
              </a:ext>
            </a:extLst>
          </p:cNvPr>
          <p:cNvSpPr>
            <a:spLocks noGrp="1"/>
          </p:cNvSpPr>
          <p:nvPr>
            <p:ph type="title"/>
          </p:nvPr>
        </p:nvSpPr>
        <p:spPr>
          <a:xfrm>
            <a:off x="1343472" y="505761"/>
            <a:ext cx="9073008" cy="1095726"/>
          </a:xfrm>
        </p:spPr>
        <p:txBody>
          <a:bodyPr lIns="91440" tIns="91440" rIns="91440" bIns="182880"/>
          <a:lstStyle/>
          <a:p>
            <a:pPr algn="l"/>
            <a:r>
              <a:rPr lang="en-US" dirty="0">
                <a:solidFill>
                  <a:schemeClr val="bg1"/>
                </a:solidFill>
                <a:latin typeface="+mj-lt"/>
              </a:rPr>
              <a:t>Case Presentation: 68-year-old woman has a long history of ITP controlled on </a:t>
            </a:r>
            <a:r>
              <a:rPr lang="en-US" dirty="0" err="1">
                <a:solidFill>
                  <a:schemeClr val="bg1"/>
                </a:solidFill>
                <a:latin typeface="+mj-lt"/>
              </a:rPr>
              <a:t>eltrombopag</a:t>
            </a:r>
            <a:r>
              <a:rPr lang="en-US" dirty="0">
                <a:solidFill>
                  <a:schemeClr val="bg1"/>
                </a:solidFill>
                <a:latin typeface="+mj-lt"/>
              </a:rPr>
              <a:t> but with acute exacerbations </a:t>
            </a:r>
          </a:p>
        </p:txBody>
      </p:sp>
      <p:sp>
        <p:nvSpPr>
          <p:cNvPr id="2" name="Title 1">
            <a:extLst>
              <a:ext uri="{FF2B5EF4-FFF2-40B4-BE49-F238E27FC236}">
                <a16:creationId xmlns:a16="http://schemas.microsoft.com/office/drawing/2014/main" id="{432052C4-52E7-1BA5-9942-129E6691C294}"/>
              </a:ext>
            </a:extLst>
          </p:cNvPr>
          <p:cNvSpPr txBox="1">
            <a:spLocks/>
          </p:cNvSpPr>
          <p:nvPr/>
        </p:nvSpPr>
        <p:spPr bwMode="auto">
          <a:xfrm>
            <a:off x="0" y="5838590"/>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5" name="Picture 4" descr="A person wearing a headset&#10;&#10;AI-generated content may be incorrect.">
            <a:extLst>
              <a:ext uri="{FF2B5EF4-FFF2-40B4-BE49-F238E27FC236}">
                <a16:creationId xmlns:a16="http://schemas.microsoft.com/office/drawing/2014/main" id="{8A8347E2-E51F-0C0C-2A3E-AC9B09A015B4}"/>
              </a:ext>
            </a:extLst>
          </p:cNvPr>
          <p:cNvPicPr>
            <a:picLocks noChangeAspect="1"/>
          </p:cNvPicPr>
          <p:nvPr/>
        </p:nvPicPr>
        <p:blipFill>
          <a:blip r:embed="rId3"/>
          <a:stretch>
            <a:fillRect/>
          </a:stretch>
        </p:blipFill>
        <p:spPr>
          <a:xfrm>
            <a:off x="3143819" y="2492895"/>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677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E133-423F-C1D4-2AD8-292027F41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42ECF-5485-E4E9-F369-BFADE7D3A17F}"/>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F25EA084-F556-0034-E569-05055F766249}"/>
              </a:ext>
            </a:extLst>
          </p:cNvPr>
          <p:cNvGraphicFramePr>
            <a:graphicFrameLocks noGrp="1"/>
          </p:cNvGraphicFramePr>
          <p:nvPr>
            <p:extLst>
              <p:ext uri="{D42A27DB-BD31-4B8C-83A1-F6EECF244321}">
                <p14:modId xmlns:p14="http://schemas.microsoft.com/office/powerpoint/2010/main" val="3303113270"/>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chemeClr val="bg1"/>
                          </a:solidFill>
                          <a:latin typeface="Calibri" panose="020F0502020204030204" pitchFamily="34" charset="0"/>
                          <a:cs typeface="Calibri" panose="020F0502020204030204" pitchFamily="34" charset="0"/>
                        </a:rPr>
                        <a:t>Neunert</a:t>
                      </a:r>
                      <a:endParaRPr lang="en-US" sz="2000" b="1" dirty="0">
                        <a:solidFill>
                          <a:schemeClr val="bg1"/>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117BF6F6-B01B-0DB1-1F2E-14AC89F50478}"/>
              </a:ext>
            </a:extLst>
          </p:cNvPr>
          <p:cNvSpPr/>
          <p:nvPr/>
        </p:nvSpPr>
        <p:spPr bwMode="auto">
          <a:xfrm>
            <a:off x="1703512" y="2320432"/>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3F0E7D0C-FFEE-1D60-B146-A5A35171ABCF}"/>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0AED66F0-796D-1D55-463B-2570335798C1}"/>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75696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F1BD7-1263-CA95-F2F5-290731373434}"/>
              </a:ext>
            </a:extLst>
          </p:cNvPr>
          <p:cNvSpPr>
            <a:spLocks noGrp="1"/>
          </p:cNvSpPr>
          <p:nvPr>
            <p:ph type="ctrTitle"/>
          </p:nvPr>
        </p:nvSpPr>
        <p:spPr/>
        <p:txBody>
          <a:bodyPr>
            <a:normAutofit fontScale="90000"/>
          </a:bodyPr>
          <a:lstStyle/>
          <a:p>
            <a:r>
              <a:rPr lang="en-US" b="1" dirty="0"/>
              <a:t>Clinical Manifestations and Initial Management of Immune Thrombocytopenia (ITP)</a:t>
            </a:r>
            <a:endParaRPr lang="en-US" dirty="0"/>
          </a:p>
        </p:txBody>
      </p:sp>
      <p:sp>
        <p:nvSpPr>
          <p:cNvPr id="5" name="Subtitle 4">
            <a:extLst>
              <a:ext uri="{FF2B5EF4-FFF2-40B4-BE49-F238E27FC236}">
                <a16:creationId xmlns:a16="http://schemas.microsoft.com/office/drawing/2014/main" id="{B0B7B71E-5246-D561-5CAC-977805D829EE}"/>
              </a:ext>
            </a:extLst>
          </p:cNvPr>
          <p:cNvSpPr>
            <a:spLocks noGrp="1"/>
          </p:cNvSpPr>
          <p:nvPr>
            <p:ph type="subTitle" idx="1"/>
          </p:nvPr>
        </p:nvSpPr>
        <p:spPr>
          <a:xfrm>
            <a:off x="1524000" y="4340168"/>
            <a:ext cx="9144000" cy="1655762"/>
          </a:xfrm>
        </p:spPr>
        <p:txBody>
          <a:bodyPr>
            <a:normAutofit lnSpcReduction="10000"/>
          </a:bodyPr>
          <a:lstStyle/>
          <a:p>
            <a:r>
              <a:rPr lang="en-US" b="1" dirty="0"/>
              <a:t>Cindy </a:t>
            </a:r>
            <a:r>
              <a:rPr lang="en-US" b="1" dirty="0" err="1"/>
              <a:t>Neunert</a:t>
            </a:r>
            <a:r>
              <a:rPr lang="en-US" b="1" dirty="0"/>
              <a:t>, MD</a:t>
            </a:r>
          </a:p>
          <a:p>
            <a:r>
              <a:rPr lang="en-US" dirty="0"/>
              <a:t>Professor, Pediatrics</a:t>
            </a:r>
          </a:p>
          <a:p>
            <a:r>
              <a:rPr lang="en-US" dirty="0"/>
              <a:t>Columbia University Irving Medical Center</a:t>
            </a:r>
          </a:p>
          <a:p>
            <a:r>
              <a:rPr lang="en-US" dirty="0"/>
              <a:t>New York, New York</a:t>
            </a:r>
          </a:p>
        </p:txBody>
      </p:sp>
    </p:spTree>
    <p:extLst>
      <p:ext uri="{BB962C8B-B14F-4D97-AF65-F5344CB8AC3E}">
        <p14:creationId xmlns:p14="http://schemas.microsoft.com/office/powerpoint/2010/main" val="328686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E3D-FAE4-AC40-B0A1-C6CC02F9D739}"/>
              </a:ext>
            </a:extLst>
          </p:cNvPr>
          <p:cNvSpPr>
            <a:spLocks noGrp="1"/>
          </p:cNvSpPr>
          <p:nvPr>
            <p:ph type="title"/>
          </p:nvPr>
        </p:nvSpPr>
        <p:spPr>
          <a:xfrm>
            <a:off x="424543" y="18255"/>
            <a:ext cx="10222474" cy="1325563"/>
          </a:xfrm>
        </p:spPr>
        <p:txBody>
          <a:bodyPr>
            <a:normAutofit/>
          </a:bodyPr>
          <a:lstStyle/>
          <a:p>
            <a:r>
              <a:rPr lang="en-US" sz="5000" dirty="0">
                <a:solidFill>
                  <a:schemeClr val="accent1">
                    <a:lumMod val="75000"/>
                  </a:schemeClr>
                </a:solidFill>
                <a:latin typeface="Arial" panose="020B0604020202020204" pitchFamily="34" charset="0"/>
                <a:cs typeface="Arial" panose="020B0604020202020204" pitchFamily="34" charset="0"/>
              </a:rPr>
              <a:t>Immune Thrombocytop</a:t>
            </a:r>
            <a:r>
              <a:rPr lang="en-US" sz="5000" dirty="0">
                <a:solidFill>
                  <a:schemeClr val="accent1"/>
                </a:solidFill>
                <a:latin typeface="Arial" panose="020B0604020202020204" pitchFamily="34" charset="0"/>
                <a:cs typeface="Arial" panose="020B0604020202020204" pitchFamily="34" charset="0"/>
              </a:rPr>
              <a:t>enia</a:t>
            </a:r>
          </a:p>
        </p:txBody>
      </p:sp>
      <p:sp>
        <p:nvSpPr>
          <p:cNvPr id="3" name="Content Placeholder 2">
            <a:extLst>
              <a:ext uri="{FF2B5EF4-FFF2-40B4-BE49-F238E27FC236}">
                <a16:creationId xmlns:a16="http://schemas.microsoft.com/office/drawing/2014/main" id="{4211664D-0779-114D-B683-7DB65B636A91}"/>
              </a:ext>
            </a:extLst>
          </p:cNvPr>
          <p:cNvSpPr>
            <a:spLocks noGrp="1"/>
          </p:cNvSpPr>
          <p:nvPr>
            <p:ph idx="1"/>
          </p:nvPr>
        </p:nvSpPr>
        <p:spPr>
          <a:xfrm>
            <a:off x="424543" y="1210283"/>
            <a:ext cx="5556416" cy="4747843"/>
          </a:xfrm>
        </p:spPr>
        <p:txBody>
          <a:bodyPr>
            <a:normAutofit/>
          </a:bodyPr>
          <a:lstStyle/>
          <a:p>
            <a:pPr>
              <a:lnSpc>
                <a:spcPct val="100000"/>
              </a:lnSpc>
            </a:pPr>
            <a:r>
              <a:rPr lang="en-US" dirty="0">
                <a:latin typeface="Arial" panose="020B0604020202020204" pitchFamily="34" charset="0"/>
                <a:cs typeface="Arial" panose="020B0604020202020204" pitchFamily="34" charset="0"/>
              </a:rPr>
              <a:t>An autoimmune disorder</a:t>
            </a:r>
          </a:p>
          <a:p>
            <a:pPr lvl="1">
              <a:lnSpc>
                <a:spcPct val="100000"/>
              </a:lnSpc>
            </a:pPr>
            <a:r>
              <a:rPr lang="en-US" dirty="0">
                <a:latin typeface="Arial" panose="020B0604020202020204" pitchFamily="34" charset="0"/>
                <a:cs typeface="Arial" panose="020B0604020202020204" pitchFamily="34" charset="0"/>
              </a:rPr>
              <a:t>Isolated thrombocytopenia: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platelet count &lt; 100 × 10</a:t>
            </a:r>
            <a:r>
              <a:rPr lang="en-US" baseline="30000" dirty="0">
                <a:latin typeface="Arial" panose="020B0604020202020204" pitchFamily="34" charset="0"/>
                <a:cs typeface="Arial" panose="020B0604020202020204" pitchFamily="34" charset="0"/>
              </a:rPr>
              <a:t>9</a:t>
            </a:r>
            <a:r>
              <a:rPr lang="en-US" dirty="0">
                <a:latin typeface="Arial" panose="020B0604020202020204" pitchFamily="34" charset="0"/>
                <a:cs typeface="Arial" panose="020B0604020202020204" pitchFamily="34" charset="0"/>
              </a:rPr>
              <a:t>/L</a:t>
            </a:r>
          </a:p>
          <a:p>
            <a:pPr lvl="1">
              <a:lnSpc>
                <a:spcPct val="100000"/>
              </a:lnSpc>
            </a:pPr>
            <a:r>
              <a:rPr lang="en-US" dirty="0">
                <a:latin typeface="Arial" panose="020B0604020202020204" pitchFamily="34" charset="0"/>
                <a:cs typeface="Arial" panose="020B0604020202020204" pitchFamily="34" charset="0"/>
              </a:rPr>
              <a:t>The absence of other causes or disorders that may be associated with thrombocytopenia  </a:t>
            </a:r>
          </a:p>
          <a:p>
            <a:pPr lvl="1">
              <a:lnSpc>
                <a:spcPct val="100000"/>
              </a:lnSpc>
            </a:pPr>
            <a:r>
              <a:rPr lang="en-US" dirty="0">
                <a:latin typeface="Arial" panose="020B0604020202020204" pitchFamily="34" charset="0"/>
                <a:cs typeface="Arial" panose="020B0604020202020204" pitchFamily="34" charset="0"/>
              </a:rPr>
              <a:t>Remains a diagnosis of exclusion</a:t>
            </a:r>
          </a:p>
          <a:p>
            <a:pPr>
              <a:lnSpc>
                <a:spcPct val="100000"/>
              </a:lnSpc>
            </a:pPr>
            <a:r>
              <a:rPr lang="en-US" dirty="0">
                <a:latin typeface="Arial" panose="020B0604020202020204" pitchFamily="34" charset="0"/>
                <a:cs typeface="Arial" panose="020B0604020202020204" pitchFamily="34" charset="0"/>
              </a:rPr>
              <a:t>Increased risk of bleeding</a:t>
            </a:r>
          </a:p>
          <a:p>
            <a:pPr lvl="1">
              <a:lnSpc>
                <a:spcPct val="100000"/>
              </a:lnSpc>
            </a:pPr>
            <a:r>
              <a:rPr lang="en-US" dirty="0">
                <a:latin typeface="Arial" panose="020B0604020202020204" pitchFamily="34" charset="0"/>
                <a:cs typeface="Arial" panose="020B0604020202020204" pitchFamily="34" charset="0"/>
              </a:rPr>
              <a:t>Bleeding is very heterogeneous</a:t>
            </a:r>
          </a:p>
          <a:p>
            <a:pPr>
              <a:lnSpc>
                <a:spcPct val="100000"/>
              </a:lnSpc>
            </a:pPr>
            <a:r>
              <a:rPr lang="en-US" dirty="0">
                <a:latin typeface="Arial" panose="020B0604020202020204" pitchFamily="34" charset="0"/>
                <a:cs typeface="Arial" panose="020B0604020202020204" pitchFamily="34" charset="0"/>
              </a:rPr>
              <a:t>Can be primary or secondary </a:t>
            </a:r>
          </a:p>
        </p:txBody>
      </p:sp>
      <p:pic>
        <p:nvPicPr>
          <p:cNvPr id="5" name="Google Shape;225;p45" descr="http://asheducationbook.hematologylibrary.org/content/2010/1/377/F1.large.jpg">
            <a:extLst>
              <a:ext uri="{FF2B5EF4-FFF2-40B4-BE49-F238E27FC236}">
                <a16:creationId xmlns:a16="http://schemas.microsoft.com/office/drawing/2014/main" id="{E3E88CF0-4DAA-CB41-8CC1-0F6D82A8A637}"/>
              </a:ext>
            </a:extLst>
          </p:cNvPr>
          <p:cNvPicPr preferRelativeResize="0"/>
          <p:nvPr/>
        </p:nvPicPr>
        <p:blipFill rotWithShape="1">
          <a:blip r:embed="rId4">
            <a:alphaModFix/>
            <a:extLst>
              <a:ext uri="{BEBA8EAE-BF5A-486C-A8C5-ECC9F3942E4B}">
                <a14:imgProps xmlns:a14="http://schemas.microsoft.com/office/drawing/2010/main">
                  <a14:imgLayer r:embed="rId5">
                    <a14:imgEffect>
                      <a14:sharpenSoften amount="50000"/>
                    </a14:imgEffect>
                  </a14:imgLayer>
                </a14:imgProps>
              </a:ext>
            </a:extLst>
          </a:blip>
          <a:srcRect/>
          <a:stretch/>
        </p:blipFill>
        <p:spPr>
          <a:xfrm>
            <a:off x="5980959" y="1138697"/>
            <a:ext cx="5564556" cy="3667792"/>
          </a:xfrm>
          <a:prstGeom prst="rect">
            <a:avLst/>
          </a:prstGeom>
          <a:noFill/>
          <a:ln>
            <a:noFill/>
          </a:ln>
        </p:spPr>
      </p:pic>
      <p:sp>
        <p:nvSpPr>
          <p:cNvPr id="6" name="Google Shape;226;p45">
            <a:extLst>
              <a:ext uri="{FF2B5EF4-FFF2-40B4-BE49-F238E27FC236}">
                <a16:creationId xmlns:a16="http://schemas.microsoft.com/office/drawing/2014/main" id="{7F44D9AA-EB37-0D4F-87D6-812E20A071EF}"/>
              </a:ext>
            </a:extLst>
          </p:cNvPr>
          <p:cNvSpPr txBox="1"/>
          <p:nvPr/>
        </p:nvSpPr>
        <p:spPr>
          <a:xfrm>
            <a:off x="6840675" y="6294040"/>
            <a:ext cx="5129652" cy="545705"/>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sym typeface="Calibri"/>
              </a:rPr>
              <a:t>Cuker</a:t>
            </a: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 A. </a:t>
            </a:r>
            <a:r>
              <a:rPr kumimoji="0" lang="en" sz="1400" b="0" i="1"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Hematology Am Soc Hematol Educ Program</a:t>
            </a: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 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Rodeghiero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2009</a:t>
            </a:r>
            <a:endParaRPr kumimoji="0"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980959" y="4806489"/>
            <a:ext cx="5327105" cy="912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SLE, systemic lupus erythematosus; APS, antiphospholipid syndrome; CVID, common variable immune deficiency; CLL, chronic lymphocytic leukemia; APLS, autoimmune lymphoproliferative syndrome; post-</a:t>
            </a:r>
            <a:r>
              <a:rPr kumimoji="0" lang="en-US" sz="13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tx</a:t>
            </a: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post-bone marrow or solid organ transplantation</a:t>
            </a:r>
          </a:p>
        </p:txBody>
      </p:sp>
    </p:spTree>
    <p:custDataLst>
      <p:tags r:id="rId1"/>
    </p:custDataLst>
    <p:extLst>
      <p:ext uri="{BB962C8B-B14F-4D97-AF65-F5344CB8AC3E}">
        <p14:creationId xmlns:p14="http://schemas.microsoft.com/office/powerpoint/2010/main" val="151417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234368" y="4088567"/>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4138" y="4088567"/>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Hanny Al-</a:t>
            </a:r>
            <a:r>
              <a:rPr lang="en-US" sz="1600" dirty="0" err="1">
                <a:solidFill>
                  <a:srgbClr val="000000"/>
                </a:solidFill>
                <a:latin typeface="Calibri"/>
              </a:rPr>
              <a:t>Samkari</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Classical Hematologist and Clinical Investigator</a:t>
            </a:r>
          </a:p>
          <a:p>
            <a:pPr lvl="0">
              <a:lnSpc>
                <a:spcPts val="1850"/>
              </a:lnSpc>
              <a:defRPr/>
            </a:pPr>
            <a:r>
              <a:rPr lang="en-US" sz="1600" b="0" dirty="0">
                <a:solidFill>
                  <a:srgbClr val="000000"/>
                </a:solidFill>
                <a:latin typeface="Calibri"/>
              </a:rPr>
              <a:t>The Peggy S Blitz Endowed Chair</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Co-Director, Hereditary Hemorrhagic</a:t>
            </a:r>
          </a:p>
          <a:p>
            <a:pPr lvl="0">
              <a:lnSpc>
                <a:spcPts val="1850"/>
              </a:lnSpc>
              <a:defRPr/>
            </a:pPr>
            <a:r>
              <a:rPr lang="en-US" sz="1600" b="0" dirty="0">
                <a:solidFill>
                  <a:srgbClr val="000000"/>
                </a:solidFill>
                <a:latin typeface="Calibri"/>
              </a:rPr>
              <a:t>Telangiectasia Center</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Cindy </a:t>
            </a:r>
            <a:r>
              <a:rPr lang="en-US" sz="1600" dirty="0" err="1">
                <a:solidFill>
                  <a:srgbClr val="000000"/>
                </a:solidFill>
                <a:latin typeface="Calibri"/>
              </a:rPr>
              <a:t>Neunert</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Professor, Pediatrics</a:t>
            </a:r>
          </a:p>
          <a:p>
            <a:pPr lvl="0">
              <a:lnSpc>
                <a:spcPts val="1850"/>
              </a:lnSpc>
              <a:defRPr/>
            </a:pPr>
            <a:r>
              <a:rPr lang="en-US" sz="1600" b="0" dirty="0">
                <a:solidFill>
                  <a:srgbClr val="000000"/>
                </a:solidFill>
                <a:latin typeface="Calibri"/>
              </a:rPr>
              <a:t>Columbia University Irving Medical Center</a:t>
            </a:r>
          </a:p>
          <a:p>
            <a:pPr lvl="0">
              <a:lnSpc>
                <a:spcPts val="1850"/>
              </a:lnSpc>
              <a:defRPr/>
            </a:pPr>
            <a:r>
              <a:rPr lang="en-US" sz="1600" b="0" dirty="0">
                <a:solidFill>
                  <a:srgbClr val="000000"/>
                </a:solidFill>
                <a:latin typeface="Calibri"/>
              </a:rPr>
              <a:t>New York, New York</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
        <p:nvSpPr>
          <p:cNvPr id="5" name="Text Box 7">
            <a:extLst>
              <a:ext uri="{FF2B5EF4-FFF2-40B4-BE49-F238E27FC236}">
                <a16:creationId xmlns:a16="http://schemas.microsoft.com/office/drawing/2014/main" id="{A765580C-E092-164E-02A2-EC0752440066}"/>
              </a:ext>
            </a:extLst>
          </p:cNvPr>
          <p:cNvSpPr txBox="1">
            <a:spLocks noChangeArrowheads="1"/>
          </p:cNvSpPr>
          <p:nvPr/>
        </p:nvSpPr>
        <p:spPr bwMode="auto">
          <a:xfrm>
            <a:off x="8215105" y="1375048"/>
            <a:ext cx="306037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Professor Francesco </a:t>
            </a:r>
            <a:r>
              <a:rPr lang="en-US" sz="1600" dirty="0" err="1">
                <a:solidFill>
                  <a:srgbClr val="000000"/>
                </a:solidFill>
                <a:latin typeface="Calibri"/>
              </a:rPr>
              <a:t>Zaja</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DSM, University of Trieste</a:t>
            </a:r>
          </a:p>
          <a:p>
            <a:pPr lvl="0">
              <a:lnSpc>
                <a:spcPts val="1850"/>
              </a:lnSpc>
              <a:defRPr/>
            </a:pPr>
            <a:r>
              <a:rPr lang="en-US" sz="1600" b="0" dirty="0">
                <a:solidFill>
                  <a:srgbClr val="000000"/>
                </a:solidFill>
                <a:latin typeface="Calibri"/>
              </a:rPr>
              <a:t>Director, Unit of Hematology</a:t>
            </a:r>
          </a:p>
          <a:p>
            <a:pPr lvl="0">
              <a:lnSpc>
                <a:spcPts val="1850"/>
              </a:lnSpc>
              <a:defRPr/>
            </a:pPr>
            <a:r>
              <a:rPr lang="en-US" sz="1600" b="0" dirty="0">
                <a:solidFill>
                  <a:srgbClr val="000000"/>
                </a:solidFill>
                <a:latin typeface="Calibri"/>
              </a:rPr>
              <a:t>ASUGI</a:t>
            </a:r>
          </a:p>
          <a:p>
            <a:pPr lvl="0">
              <a:lnSpc>
                <a:spcPts val="1850"/>
              </a:lnSpc>
              <a:defRPr/>
            </a:pPr>
            <a:r>
              <a:rPr lang="en-US" sz="1600" b="0" dirty="0">
                <a:solidFill>
                  <a:srgbClr val="000000"/>
                </a:solidFill>
                <a:latin typeface="Calibri"/>
              </a:rPr>
              <a:t>Trieste, Italy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0819F380-0462-E9B2-F3DA-26B61A2DAD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4017" y="1375048"/>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type="body" idx="1"/>
          </p:nvPr>
        </p:nvSpPr>
        <p:spPr>
          <a:xfrm>
            <a:off x="233203" y="1042566"/>
            <a:ext cx="11481637" cy="5601211"/>
          </a:xfrm>
        </p:spPr>
        <p:txBody>
          <a:bodyPr>
            <a:normAutofit fontScale="85000" lnSpcReduction="20000"/>
          </a:bodyPr>
          <a:lstStyle/>
          <a:p>
            <a:pPr marL="14288" indent="452438">
              <a:lnSpc>
                <a:spcPct val="100000"/>
              </a:lnSpc>
              <a:spcBef>
                <a:spcPts val="0"/>
              </a:spcBef>
              <a:buFont typeface="Arial" charset="0"/>
              <a:buChar char="•"/>
            </a:pPr>
            <a:r>
              <a:rPr lang="en-US" sz="3400" b="1" dirty="0">
                <a:latin typeface="Arial" panose="020B0604020202020204" pitchFamily="34" charset="0"/>
                <a:cs typeface="Arial" panose="020B0604020202020204" pitchFamily="34" charset="0"/>
              </a:rPr>
              <a:t>A diagnosis of exclusion:</a:t>
            </a:r>
          </a:p>
          <a:p>
            <a:pPr marL="471488" lvl="1" indent="452438">
              <a:lnSpc>
                <a:spcPct val="120000"/>
              </a:lnSpc>
              <a:spcBef>
                <a:spcPts val="0"/>
              </a:spcBef>
              <a:buFont typeface="Arial" charset="0"/>
              <a:buChar char="•"/>
            </a:pPr>
            <a:r>
              <a:rPr lang="en-US" sz="2800" dirty="0">
                <a:latin typeface="Arial" panose="020B0604020202020204" pitchFamily="34" charset="0"/>
                <a:cs typeface="Arial" panose="020B0604020202020204" pitchFamily="34" charset="0"/>
              </a:rPr>
              <a:t>Defined as a platelet count of less than 100 × 10</a:t>
            </a:r>
            <a:r>
              <a:rPr lang="en-US" sz="2800" baseline="30000" dirty="0">
                <a:latin typeface="Arial" panose="020B0604020202020204" pitchFamily="34" charset="0"/>
                <a:cs typeface="Arial" panose="020B0604020202020204" pitchFamily="34" charset="0"/>
              </a:rPr>
              <a:t>9</a:t>
            </a:r>
            <a:r>
              <a:rPr lang="en-US" sz="2800" dirty="0">
                <a:latin typeface="Arial" panose="020B0604020202020204" pitchFamily="34" charset="0"/>
                <a:cs typeface="Arial" panose="020B0604020202020204" pitchFamily="34" charset="0"/>
              </a:rPr>
              <a:t>/L </a:t>
            </a:r>
          </a:p>
          <a:p>
            <a:pPr marL="471488" lvl="1" indent="452438">
              <a:lnSpc>
                <a:spcPct val="120000"/>
              </a:lnSpc>
              <a:spcBef>
                <a:spcPts val="0"/>
              </a:spcBef>
              <a:buFont typeface="Arial" charset="0"/>
              <a:buChar char="•"/>
            </a:pPr>
            <a:r>
              <a:rPr lang="en-US" altLang="en-US" sz="2800" dirty="0">
                <a:latin typeface="Arial" panose="020B0604020202020204" pitchFamily="34" charset="0"/>
                <a:cs typeface="Arial" panose="020B0604020202020204" pitchFamily="34" charset="0"/>
              </a:rPr>
              <a:t>Absence of </a:t>
            </a:r>
            <a:r>
              <a:rPr lang="en-US" altLang="en-US" sz="2800" dirty="0">
                <a:latin typeface="Arial" panose="020B0604020202020204" pitchFamily="34" charset="0"/>
                <a:ea typeface="ＭＳ Ｐゴシック" charset="-128"/>
                <a:cs typeface="Arial" panose="020B0604020202020204" pitchFamily="34" charset="0"/>
              </a:rPr>
              <a:t>red and white cell abnormalities </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 Anemia if significant bleeding present</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 Pay attention to red cell indices</a:t>
            </a:r>
          </a:p>
          <a:p>
            <a:pPr marL="457200" lvl="2">
              <a:lnSpc>
                <a:spcPct val="100000"/>
              </a:lnSpc>
              <a:spcBef>
                <a:spcPts val="0"/>
              </a:spcBef>
              <a:buFont typeface="Arial" charset="0"/>
              <a:buChar char="•"/>
            </a:pPr>
            <a:endParaRPr lang="en-US" altLang="en-US" sz="2600" dirty="0">
              <a:latin typeface="Arial" panose="020B0604020202020204" pitchFamily="34" charset="0"/>
              <a:ea typeface="ＭＳ Ｐゴシック" charset="-128"/>
              <a:cs typeface="Arial" panose="020B0604020202020204" pitchFamily="34" charset="0"/>
            </a:endParaRPr>
          </a:p>
          <a:p>
            <a:pPr marL="466725" indent="-452438" eaLnBrk="1" hangingPunct="1">
              <a:lnSpc>
                <a:spcPct val="100000"/>
              </a:lnSpc>
              <a:spcBef>
                <a:spcPts val="0"/>
              </a:spcBef>
              <a:buFont typeface="Arial" charset="0"/>
              <a:buChar char="•"/>
            </a:pPr>
            <a:r>
              <a:rPr lang="en-US" altLang="en-US" sz="3300" dirty="0">
                <a:latin typeface="Arial" panose="020B0604020202020204" pitchFamily="34" charset="0"/>
                <a:ea typeface="ＭＳ Ｐゴシック" charset="-128"/>
                <a:cs typeface="Arial" panose="020B0604020202020204" pitchFamily="34" charset="0"/>
              </a:rPr>
              <a:t>Peripheral blood smear</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Few large to normal platelets present</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No red or white cell abnormalities</a:t>
            </a:r>
          </a:p>
          <a:p>
            <a:pPr marL="457200" lvl="2">
              <a:lnSpc>
                <a:spcPct val="100000"/>
              </a:lnSpc>
              <a:spcBef>
                <a:spcPts val="0"/>
              </a:spcBef>
              <a:buFont typeface="Arial" charset="0"/>
              <a:buChar char="•"/>
            </a:pPr>
            <a:endParaRPr lang="en-US" altLang="en-US" sz="2600" dirty="0">
              <a:latin typeface="Arial" panose="020B0604020202020204" pitchFamily="34" charset="0"/>
              <a:ea typeface="ＭＳ Ｐゴシック" charset="-128"/>
              <a:cs typeface="Arial" panose="020B0604020202020204" pitchFamily="34" charset="0"/>
            </a:endParaRPr>
          </a:p>
          <a:p>
            <a:pPr marL="466725" indent="-452438">
              <a:lnSpc>
                <a:spcPct val="100000"/>
              </a:lnSpc>
              <a:spcBef>
                <a:spcPts val="0"/>
              </a:spcBef>
              <a:buFont typeface="Arial" charset="0"/>
              <a:buChar char="•"/>
            </a:pPr>
            <a:r>
              <a:rPr lang="en" sz="3300" dirty="0">
                <a:latin typeface="Arial" panose="020B0604020202020204" pitchFamily="34" charset="0"/>
                <a:cs typeface="Arial" panose="020B0604020202020204" pitchFamily="34" charset="0"/>
              </a:rPr>
              <a:t>HCV and HIV testing is recommended for all adult patients</a:t>
            </a:r>
          </a:p>
          <a:p>
            <a:pPr marL="0">
              <a:lnSpc>
                <a:spcPct val="100000"/>
              </a:lnSpc>
              <a:spcBef>
                <a:spcPts val="0"/>
              </a:spcBef>
              <a:buFont typeface="Arial" charset="0"/>
              <a:buChar char="•"/>
            </a:pPr>
            <a:endParaRPr lang="en-US" altLang="en-US" sz="3000" dirty="0">
              <a:latin typeface="Arial" panose="020B0604020202020204" pitchFamily="34" charset="0"/>
              <a:ea typeface="ＭＳ Ｐゴシック" charset="-128"/>
              <a:cs typeface="Arial" panose="020B0604020202020204" pitchFamily="34" charset="0"/>
            </a:endParaRPr>
          </a:p>
          <a:p>
            <a:pPr marL="466725" indent="-452438">
              <a:lnSpc>
                <a:spcPct val="100000"/>
              </a:lnSpc>
              <a:spcBef>
                <a:spcPts val="0"/>
              </a:spcBef>
              <a:buClr>
                <a:schemeClr val="dk1"/>
              </a:buClr>
              <a:buSzPct val="100000"/>
              <a:buFont typeface="Arial" charset="0"/>
              <a:buChar char="•"/>
            </a:pPr>
            <a:r>
              <a:rPr lang="en-US" sz="3300" dirty="0">
                <a:latin typeface="Arial" panose="020B0604020202020204" pitchFamily="34" charset="0"/>
                <a:cs typeface="Arial" panose="020B0604020202020204" pitchFamily="34" charset="0"/>
              </a:rPr>
              <a:t>Bone marrow examination </a:t>
            </a:r>
          </a:p>
          <a:p>
            <a:pPr marL="860425" lvl="2" indent="-393700">
              <a:lnSpc>
                <a:spcPct val="120000"/>
              </a:lnSpc>
              <a:spcBef>
                <a:spcPts val="0"/>
              </a:spcBef>
              <a:buClr>
                <a:schemeClr val="dk1"/>
              </a:buClr>
              <a:buSzPct val="100000"/>
              <a:buFont typeface="Arial" charset="0"/>
              <a:buChar char="•"/>
            </a:pPr>
            <a:r>
              <a:rPr lang="en-US" sz="2800" dirty="0">
                <a:latin typeface="Arial" panose="020B0604020202020204" pitchFamily="34" charset="0"/>
                <a:cs typeface="Arial" panose="020B0604020202020204" pitchFamily="34" charset="0"/>
              </a:rPr>
              <a:t>Not necessary in patients presenting with typical ITP</a:t>
            </a:r>
          </a:p>
          <a:p>
            <a:pPr marL="860425" lvl="2" indent="-393700">
              <a:lnSpc>
                <a:spcPct val="120000"/>
              </a:lnSpc>
              <a:spcBef>
                <a:spcPts val="0"/>
              </a:spcBef>
              <a:buClr>
                <a:schemeClr val="dk1"/>
              </a:buClr>
              <a:buSzPct val="100000"/>
              <a:buFont typeface="Arial" charset="0"/>
              <a:buChar char="•"/>
            </a:pPr>
            <a:r>
              <a:rPr lang="en-US" sz="2800" dirty="0">
                <a:latin typeface="Arial" panose="020B0604020202020204" pitchFamily="34" charset="0"/>
                <a:cs typeface="Arial" panose="020B0604020202020204" pitchFamily="34" charset="0"/>
              </a:rPr>
              <a:t>Age and failure of response to standard therapy are a debated factors</a:t>
            </a:r>
          </a:p>
          <a:p>
            <a:pPr marL="457200" lvl="2">
              <a:lnSpc>
                <a:spcPct val="100000"/>
              </a:lnSpc>
              <a:spcBef>
                <a:spcPts val="0"/>
              </a:spcBef>
              <a:buClr>
                <a:schemeClr val="dk1"/>
              </a:buClr>
              <a:buSzPct val="100000"/>
              <a:buFont typeface="Arial" charset="0"/>
              <a:buChar char="•"/>
            </a:pPr>
            <a:endParaRPr lang="en-US" sz="2600" dirty="0">
              <a:latin typeface="Arial" panose="020B0604020202020204" pitchFamily="34" charset="0"/>
              <a:cs typeface="Arial" panose="020B0604020202020204" pitchFamily="34" charset="0"/>
            </a:endParaRPr>
          </a:p>
          <a:p>
            <a:pPr marL="0" lvl="1" indent="0">
              <a:lnSpc>
                <a:spcPct val="100000"/>
              </a:lnSpc>
              <a:spcBef>
                <a:spcPts val="0"/>
              </a:spcBef>
              <a:buClr>
                <a:schemeClr val="dk1"/>
              </a:buClr>
              <a:buSzPct val="75000"/>
              <a:buNone/>
            </a:pPr>
            <a:endParaRPr lang="en-US" sz="2000" dirty="0">
              <a:latin typeface="Arial" panose="020B0604020202020204" pitchFamily="34" charset="0"/>
              <a:cs typeface="Arial" panose="020B0604020202020204" pitchFamily="34" charset="0"/>
            </a:endParaRPr>
          </a:p>
          <a:p>
            <a:pPr lvl="1" eaLnBrk="1" hangingPunct="1">
              <a:buFont typeface="Arial" charset="0"/>
              <a:buChar char="•"/>
            </a:pPr>
            <a:endParaRPr lang="en-US" altLang="en-US" dirty="0">
              <a:latin typeface="Arial" charset="0"/>
              <a:ea typeface="ＭＳ Ｐゴシック" charset="-128"/>
            </a:endParaRPr>
          </a:p>
        </p:txBody>
      </p:sp>
      <p:sp>
        <p:nvSpPr>
          <p:cNvPr id="30722" name="Rectangle 5"/>
          <p:cNvSpPr>
            <a:spLocks noChangeArrowheads="1"/>
          </p:cNvSpPr>
          <p:nvPr/>
        </p:nvSpPr>
        <p:spPr bwMode="auto">
          <a:xfrm>
            <a:off x="9528177" y="3317876"/>
            <a:ext cx="184731"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9600">
                <a:solidFill>
                  <a:schemeClr val="tx1"/>
                </a:solidFill>
                <a:latin typeface="Arial" charset="0"/>
                <a:ea typeface="ＭＳ Ｐゴシック" charset="-128"/>
              </a:defRPr>
            </a:lvl1pPr>
            <a:lvl2pPr marL="742950" indent="-285750" eaLnBrk="0" hangingPunct="0">
              <a:defRPr sz="9600">
                <a:solidFill>
                  <a:schemeClr val="tx1"/>
                </a:solidFill>
                <a:latin typeface="Arial" charset="0"/>
                <a:ea typeface="ＭＳ Ｐゴシック" charset="-128"/>
              </a:defRPr>
            </a:lvl2pPr>
            <a:lvl3pPr marL="1143000" indent="-228600" eaLnBrk="0" hangingPunct="0">
              <a:defRPr sz="9600">
                <a:solidFill>
                  <a:schemeClr val="tx1"/>
                </a:solidFill>
                <a:latin typeface="Arial" charset="0"/>
                <a:ea typeface="ＭＳ Ｐゴシック" charset="-128"/>
              </a:defRPr>
            </a:lvl3pPr>
            <a:lvl4pPr marL="1600200" indent="-228600" eaLnBrk="0" hangingPunct="0">
              <a:defRPr sz="9600">
                <a:solidFill>
                  <a:schemeClr val="tx1"/>
                </a:solidFill>
                <a:latin typeface="Arial" charset="0"/>
                <a:ea typeface="ＭＳ Ｐゴシック" charset="-128"/>
              </a:defRPr>
            </a:lvl4pPr>
            <a:lvl5pPr marL="2057400" indent="-228600" eaLnBrk="0" hangingPunct="0">
              <a:defRPr sz="9600">
                <a:solidFill>
                  <a:schemeClr val="tx1"/>
                </a:solidFill>
                <a:latin typeface="Arial" charset="0"/>
                <a:ea typeface="ＭＳ Ｐゴシック" charset="-128"/>
              </a:defRPr>
            </a:lvl5pPr>
            <a:lvl6pPr marL="2514600" indent="-228600" eaLnBrk="0" fontAlgn="base" hangingPunct="0">
              <a:spcBef>
                <a:spcPct val="0"/>
              </a:spcBef>
              <a:spcAft>
                <a:spcPct val="0"/>
              </a:spcAft>
              <a:defRPr sz="9600">
                <a:solidFill>
                  <a:schemeClr val="tx1"/>
                </a:solidFill>
                <a:latin typeface="Arial" charset="0"/>
                <a:ea typeface="ＭＳ Ｐゴシック" charset="-128"/>
              </a:defRPr>
            </a:lvl6pPr>
            <a:lvl7pPr marL="2971800" indent="-228600" eaLnBrk="0" fontAlgn="base" hangingPunct="0">
              <a:spcBef>
                <a:spcPct val="0"/>
              </a:spcBef>
              <a:spcAft>
                <a:spcPct val="0"/>
              </a:spcAft>
              <a:defRPr sz="9600">
                <a:solidFill>
                  <a:schemeClr val="tx1"/>
                </a:solidFill>
                <a:latin typeface="Arial" charset="0"/>
                <a:ea typeface="ＭＳ Ｐゴシック" charset="-128"/>
              </a:defRPr>
            </a:lvl7pPr>
            <a:lvl8pPr marL="3429000" indent="-228600" eaLnBrk="0" fontAlgn="base" hangingPunct="0">
              <a:spcBef>
                <a:spcPct val="0"/>
              </a:spcBef>
              <a:spcAft>
                <a:spcPct val="0"/>
              </a:spcAft>
              <a:defRPr sz="9600">
                <a:solidFill>
                  <a:schemeClr val="tx1"/>
                </a:solidFill>
                <a:latin typeface="Arial" charset="0"/>
                <a:ea typeface="ＭＳ Ｐゴシック" charset="-128"/>
              </a:defRPr>
            </a:lvl8pPr>
            <a:lvl9pPr marL="3886200" indent="-228600" eaLnBrk="0" fontAlgn="base" hangingPunct="0">
              <a:spcBef>
                <a:spcPct val="0"/>
              </a:spcBef>
              <a:spcAft>
                <a:spcPct val="0"/>
              </a:spcAft>
              <a:defRPr sz="9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96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724" name="Title 1"/>
          <p:cNvSpPr txBox="1">
            <a:spLocks/>
          </p:cNvSpPr>
          <p:nvPr/>
        </p:nvSpPr>
        <p:spPr bwMode="auto">
          <a:xfrm>
            <a:off x="477160" y="129662"/>
            <a:ext cx="12192000" cy="838200"/>
          </a:xfrm>
          <a:prstGeom prst="rect">
            <a:avLst/>
          </a:prstGeom>
          <a:noFill/>
          <a:ln>
            <a:noFill/>
          </a:ln>
        </p:spPr>
        <p:txBody>
          <a:bodyPr/>
          <a:lstStyle>
            <a:lvl1pPr defTabSz="457200" eaLnBrk="0" hangingPunct="0">
              <a:defRPr sz="9600">
                <a:solidFill>
                  <a:schemeClr val="tx1"/>
                </a:solidFill>
                <a:latin typeface="Arial" charset="0"/>
                <a:ea typeface="ＭＳ Ｐゴシック" charset="-128"/>
              </a:defRPr>
            </a:lvl1pPr>
            <a:lvl2pPr marL="742950" indent="-285750" defTabSz="457200" eaLnBrk="0" hangingPunct="0">
              <a:defRPr sz="9600">
                <a:solidFill>
                  <a:schemeClr val="tx1"/>
                </a:solidFill>
                <a:latin typeface="Arial" charset="0"/>
                <a:ea typeface="ＭＳ Ｐゴシック" charset="-128"/>
              </a:defRPr>
            </a:lvl2pPr>
            <a:lvl3pPr marL="1143000" indent="-228600" defTabSz="457200" eaLnBrk="0" hangingPunct="0">
              <a:defRPr sz="9600">
                <a:solidFill>
                  <a:schemeClr val="tx1"/>
                </a:solidFill>
                <a:latin typeface="Arial" charset="0"/>
                <a:ea typeface="ＭＳ Ｐゴシック" charset="-128"/>
              </a:defRPr>
            </a:lvl3pPr>
            <a:lvl4pPr marL="1600200" indent="-228600" defTabSz="457200" eaLnBrk="0" hangingPunct="0">
              <a:defRPr sz="9600">
                <a:solidFill>
                  <a:schemeClr val="tx1"/>
                </a:solidFill>
                <a:latin typeface="Arial" charset="0"/>
                <a:ea typeface="ＭＳ Ｐゴシック" charset="-128"/>
              </a:defRPr>
            </a:lvl4pPr>
            <a:lvl5pPr marL="2057400" indent="-228600" defTabSz="457200" eaLnBrk="0" hangingPunct="0">
              <a:defRPr sz="96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96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96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96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96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4472C4">
                    <a:lumMod val="75000"/>
                  </a:srgbClr>
                </a:solidFill>
                <a:effectLst/>
                <a:uLnTx/>
                <a:uFillTx/>
                <a:latin typeface="Arial" charset="0"/>
                <a:ea typeface="ＭＳ Ｐゴシック" charset="-128"/>
                <a:cs typeface="+mn-cs"/>
              </a:rPr>
              <a:t>Diagnosis</a:t>
            </a:r>
          </a:p>
        </p:txBody>
      </p:sp>
      <p:pic>
        <p:nvPicPr>
          <p:cNvPr id="30725" name="Picture 1" descr="platele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4212" y="1339051"/>
            <a:ext cx="3000628" cy="236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64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ECAB-54A1-1173-A190-E107CCE05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1EADE-999D-84D7-8461-D008BA94B7C8}"/>
              </a:ext>
            </a:extLst>
          </p:cNvPr>
          <p:cNvSpPr>
            <a:spLocks noGrp="1"/>
          </p:cNvSpPr>
          <p:nvPr>
            <p:ph type="title"/>
          </p:nvPr>
        </p:nvSpPr>
        <p:spPr/>
        <p:txBody>
          <a:bodyPr anchor="b">
            <a:normAutofit/>
          </a:bodyPr>
          <a:lstStyle/>
          <a:p>
            <a:r>
              <a:rPr lang="en-GB" dirty="0"/>
              <a:t>Diagnosis</a:t>
            </a:r>
          </a:p>
        </p:txBody>
      </p:sp>
      <p:sp>
        <p:nvSpPr>
          <p:cNvPr id="11" name="Rectangle 10">
            <a:extLst>
              <a:ext uri="{FF2B5EF4-FFF2-40B4-BE49-F238E27FC236}">
                <a16:creationId xmlns:a16="http://schemas.microsoft.com/office/drawing/2014/main" id="{5926C6F7-1D27-E5C4-9E9C-581B327D0448}"/>
              </a:ext>
            </a:extLst>
          </p:cNvPr>
          <p:cNvSpPr/>
          <p:nvPr/>
        </p:nvSpPr>
        <p:spPr>
          <a:xfrm>
            <a:off x="250456" y="6534295"/>
            <a:ext cx="114639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Footnotes are in the speaker notes.</a:t>
            </a:r>
          </a:p>
        </p:txBody>
      </p:sp>
      <p:graphicFrame>
        <p:nvGraphicFramePr>
          <p:cNvPr id="4" name="Table 3">
            <a:extLst>
              <a:ext uri="{FF2B5EF4-FFF2-40B4-BE49-F238E27FC236}">
                <a16:creationId xmlns:a16="http://schemas.microsoft.com/office/drawing/2014/main" id="{A38559BF-A17C-E213-4342-904BFA796918}"/>
              </a:ext>
            </a:extLst>
          </p:cNvPr>
          <p:cNvGraphicFramePr>
            <a:graphicFrameLocks noGrp="1"/>
          </p:cNvGraphicFramePr>
          <p:nvPr/>
        </p:nvGraphicFramePr>
        <p:xfrm>
          <a:off x="3467100" y="495300"/>
          <a:ext cx="8610600" cy="6016143"/>
        </p:xfrm>
        <a:graphic>
          <a:graphicData uri="http://schemas.openxmlformats.org/drawingml/2006/table">
            <a:tbl>
              <a:tblPr>
                <a:tableStyleId>{37CE84F3-28C3-443E-9E96-99CF82512B78}</a:tableStyleId>
              </a:tblPr>
              <a:tblGrid>
                <a:gridCol w="2870200">
                  <a:extLst>
                    <a:ext uri="{9D8B030D-6E8A-4147-A177-3AD203B41FA5}">
                      <a16:colId xmlns:a16="http://schemas.microsoft.com/office/drawing/2014/main" val="3039721234"/>
                    </a:ext>
                  </a:extLst>
                </a:gridCol>
                <a:gridCol w="2870200">
                  <a:extLst>
                    <a:ext uri="{9D8B030D-6E8A-4147-A177-3AD203B41FA5}">
                      <a16:colId xmlns:a16="http://schemas.microsoft.com/office/drawing/2014/main" val="2388033253"/>
                    </a:ext>
                  </a:extLst>
                </a:gridCol>
                <a:gridCol w="2870200">
                  <a:extLst>
                    <a:ext uri="{9D8B030D-6E8A-4147-A177-3AD203B41FA5}">
                      <a16:colId xmlns:a16="http://schemas.microsoft.com/office/drawing/2014/main" val="2453330058"/>
                    </a:ext>
                  </a:extLst>
                </a:gridCol>
              </a:tblGrid>
              <a:tr h="314263">
                <a:tc>
                  <a:txBody>
                    <a:bodyPr/>
                    <a:lstStyle/>
                    <a:p>
                      <a:pPr algn="l" fontAlgn="base"/>
                      <a:r>
                        <a:rPr lang="en-US" sz="1400" b="1" dirty="0">
                          <a:solidFill>
                            <a:schemeClr val="bg1"/>
                          </a:solidFill>
                          <a:effectLst/>
                        </a:rPr>
                        <a:t>ASH Guidelines</a:t>
                      </a:r>
                      <a:r>
                        <a:rPr lang="en-US" sz="1400" b="1" u="none" strike="noStrike" baseline="30000" dirty="0">
                          <a:solidFill>
                            <a:schemeClr val="bg1"/>
                          </a:solidFill>
                          <a:effectLst/>
                        </a:rPr>
                        <a:t>4</a:t>
                      </a:r>
                      <a:endParaRPr lang="en-US" sz="1400" b="1" dirty="0">
                        <a:solidFill>
                          <a:schemeClr val="bg1"/>
                        </a:solidFill>
                        <a:effectLst/>
                      </a:endParaRPr>
                    </a:p>
                  </a:txBody>
                  <a:tcPr marL="72522" marR="72522" marT="36261" marB="36261" anchor="ctr">
                    <a:lnL w="12700" cap="flat" cmpd="sng" algn="ctr">
                      <a:solidFill>
                        <a:srgbClr val="087178"/>
                      </a:solidFill>
                      <a:prstDash val="solid"/>
                      <a:round/>
                      <a:headEnd type="none" w="med" len="med"/>
                      <a:tailEnd type="none" w="med" len="med"/>
                    </a:lnL>
                    <a:solidFill>
                      <a:srgbClr val="0A9CA5"/>
                    </a:solidFill>
                  </a:tcPr>
                </a:tc>
                <a:tc>
                  <a:txBody>
                    <a:bodyPr/>
                    <a:lstStyle/>
                    <a:p>
                      <a:pPr algn="l" fontAlgn="base"/>
                      <a:r>
                        <a:rPr lang="en-GB" sz="1400" b="1" dirty="0">
                          <a:solidFill>
                            <a:schemeClr val="bg1"/>
                          </a:solidFill>
                          <a:effectLst/>
                        </a:rPr>
                        <a:t>International Consensus Report</a:t>
                      </a:r>
                      <a:r>
                        <a:rPr lang="en-GB" sz="1400" b="1" u="none" strike="noStrike" baseline="30000" dirty="0">
                          <a:solidFill>
                            <a:schemeClr val="bg1"/>
                          </a:solidFill>
                          <a:effectLst/>
                        </a:rPr>
                        <a:t>5</a:t>
                      </a:r>
                      <a:endParaRPr lang="en-GB" sz="1400" b="1" dirty="0">
                        <a:solidFill>
                          <a:schemeClr val="bg1"/>
                        </a:solidFill>
                        <a:effectLst/>
                      </a:endParaRPr>
                    </a:p>
                  </a:txBody>
                  <a:tcPr marL="72522" marR="72522" marT="36261" marB="36261" anchor="ctr">
                    <a:solidFill>
                      <a:srgbClr val="0A9CA5"/>
                    </a:solidFill>
                  </a:tcPr>
                </a:tc>
                <a:tc>
                  <a:txBody>
                    <a:bodyPr/>
                    <a:lstStyle/>
                    <a:p>
                      <a:pPr algn="l" fontAlgn="base"/>
                      <a:r>
                        <a:rPr lang="en-GB" sz="1400" b="1" dirty="0">
                          <a:solidFill>
                            <a:schemeClr val="bg1"/>
                          </a:solidFill>
                          <a:effectLst/>
                        </a:rPr>
                        <a:t>McMaster ITP Registry</a:t>
                      </a:r>
                      <a:r>
                        <a:rPr lang="en-GB" sz="1400" b="1" u="none" strike="noStrike" baseline="30000" dirty="0">
                          <a:solidFill>
                            <a:schemeClr val="bg1"/>
                          </a:solidFill>
                          <a:effectLst/>
                        </a:rPr>
                        <a:t>6</a:t>
                      </a:r>
                      <a:endParaRPr lang="en-GB" sz="1400" b="1" dirty="0">
                        <a:solidFill>
                          <a:schemeClr val="bg1"/>
                        </a:solidFill>
                        <a:effectLst/>
                      </a:endParaRPr>
                    </a:p>
                  </a:txBody>
                  <a:tcPr marL="72522" marR="72522" marT="36261" marB="36261" anchor="ctr">
                    <a:lnR w="12700" cap="flat" cmpd="sng" algn="ctr">
                      <a:solidFill>
                        <a:srgbClr val="087178"/>
                      </a:solidFill>
                      <a:prstDash val="solid"/>
                      <a:round/>
                      <a:headEnd type="none" w="med" len="med"/>
                      <a:tailEnd type="none" w="med" len="med"/>
                    </a:lnR>
                    <a:solidFill>
                      <a:srgbClr val="0A9CA5"/>
                    </a:solidFill>
                  </a:tcPr>
                </a:tc>
                <a:extLst>
                  <a:ext uri="{0D108BD9-81ED-4DB2-BD59-A6C34878D82A}">
                    <a16:rowId xmlns:a16="http://schemas.microsoft.com/office/drawing/2014/main" val="1313617748"/>
                  </a:ext>
                </a:extLst>
              </a:tr>
              <a:tr h="193393">
                <a:tc>
                  <a:txBody>
                    <a:bodyPr/>
                    <a:lstStyle/>
                    <a:p>
                      <a:pPr algn="l" fontAlgn="base"/>
                      <a:r>
                        <a:rPr lang="en-GB" sz="1400" dirty="0">
                          <a:solidFill>
                            <a:schemeClr val="tx1"/>
                          </a:solidFill>
                          <a:effectLst/>
                        </a:rPr>
                        <a:t>CBC </a:t>
                      </a:r>
                    </a:p>
                  </a:txBody>
                  <a:tcPr marL="72522" marR="72522" marT="36261" marB="36261" anchor="ctr">
                    <a:lnL w="12700" cap="flat" cmpd="sng" algn="ctr">
                      <a:solidFill>
                        <a:srgbClr val="087178"/>
                      </a:solidFill>
                      <a:prstDash val="solid"/>
                      <a:round/>
                      <a:headEnd type="none" w="med" len="med"/>
                      <a:tailEnd type="none" w="med" len="med"/>
                    </a:lnL>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CBC, reticulocytes </a:t>
                      </a:r>
                    </a:p>
                  </a:txBody>
                  <a:tcPr marL="72522" marR="72522" marT="36261" marB="36261" anchor="ctr">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CBC, reticulocytes </a:t>
                      </a:r>
                    </a:p>
                  </a:txBody>
                  <a:tcPr marL="72522" marR="72522" marT="36261" marB="36261" anchor="ctr">
                    <a:lnR w="12700" cap="flat" cmpd="sng" algn="ctr">
                      <a:solidFill>
                        <a:srgbClr val="087178"/>
                      </a:solidFill>
                      <a:prstDash val="solid"/>
                      <a:round/>
                      <a:headEnd type="none" w="med" len="med"/>
                      <a:tailEnd type="none" w="med" len="med"/>
                    </a:lnR>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718548117"/>
                  </a:ext>
                </a:extLst>
              </a:tr>
              <a:tr h="193393">
                <a:tc>
                  <a:txBody>
                    <a:bodyPr/>
                    <a:lstStyle/>
                    <a:p>
                      <a:pPr algn="l" fontAlgn="base"/>
                      <a:r>
                        <a:rPr lang="en-GB" sz="1400" dirty="0">
                          <a:solidFill>
                            <a:schemeClr val="tx1"/>
                          </a:solidFill>
                          <a:effectLst/>
                        </a:rPr>
                        <a:t>Blood film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Blood film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Blood film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2284293137"/>
                  </a:ext>
                </a:extLst>
              </a:tr>
              <a:tr h="193393">
                <a:tc>
                  <a:txBody>
                    <a:bodyPr/>
                    <a:lstStyle/>
                    <a:p>
                      <a:pPr algn="l" fontAlgn="base"/>
                      <a:r>
                        <a:rPr lang="en-GB" sz="1400" dirty="0">
                          <a:solidFill>
                            <a:schemeClr val="tx1"/>
                          </a:solidFill>
                          <a:effectLst/>
                        </a:rPr>
                        <a:t>HIV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HIV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HIV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317586843"/>
                  </a:ext>
                </a:extLst>
              </a:tr>
              <a:tr h="0">
                <a:tc>
                  <a:txBody>
                    <a:bodyPr/>
                    <a:lstStyle/>
                    <a:p>
                      <a:pPr algn="l" fontAlgn="base"/>
                      <a:r>
                        <a:rPr lang="en-GB" sz="1400" dirty="0">
                          <a:solidFill>
                            <a:schemeClr val="tx1"/>
                          </a:solidFill>
                          <a:effectLst/>
                        </a:rPr>
                        <a:t>HCV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HCV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HCV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1711289466"/>
                  </a:ext>
                </a:extLst>
              </a:tr>
              <a:tr h="193393">
                <a:tc>
                  <a:txBody>
                    <a:bodyPr/>
                    <a:lstStyle/>
                    <a:p>
                      <a:pPr algn="l" fontAlgn="base"/>
                      <a:r>
                        <a:rPr lang="en-GB" sz="1400" dirty="0">
                          <a:solidFill>
                            <a:schemeClr val="tx1"/>
                          </a:solidFill>
                          <a:effectLst/>
                        </a:rPr>
                        <a:t>HBV before rituximab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HBV before rituximab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HBV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939574438"/>
                  </a:ext>
                </a:extLst>
              </a:tr>
              <a:tr h="314263">
                <a:tc>
                  <a:txBody>
                    <a:bodyPr/>
                    <a:lstStyle/>
                    <a:p>
                      <a:pPr algn="l" fontAlgn="base"/>
                      <a:r>
                        <a:rPr lang="en-US" sz="1400" dirty="0">
                          <a:solidFill>
                            <a:schemeClr val="tx1"/>
                          </a:solidFill>
                          <a:effectLst/>
                        </a:rPr>
                        <a:t>Further tests depend on Hx, CBC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Quantitative immunoglobulins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Quantitative immunoglobulins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319274418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solidFill>
                      <a:srgbClr val="E7EFF0"/>
                    </a:solidFill>
                  </a:tcPr>
                </a:tc>
                <a:tc>
                  <a:txBody>
                    <a:bodyPr/>
                    <a:lstStyle/>
                    <a:p>
                      <a:pPr algn="l" fontAlgn="base"/>
                      <a:r>
                        <a:rPr lang="en-GB" sz="1400" dirty="0">
                          <a:solidFill>
                            <a:schemeClr val="tx1"/>
                          </a:solidFill>
                          <a:effectLst/>
                        </a:rPr>
                        <a:t>DAT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DAT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968234944"/>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H pylori (in adults)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H pylori (in adults)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632808245"/>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US" sz="1400" dirty="0">
                          <a:solidFill>
                            <a:schemeClr val="tx1"/>
                          </a:solidFill>
                          <a:effectLst/>
                        </a:rPr>
                        <a:t>Bone marrow</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Bone marrow</a:t>
                      </a:r>
                      <a:r>
                        <a:rPr lang="en-GB" sz="1400" u="none" strike="noStrike" baseline="30000" dirty="0">
                          <a:solidFill>
                            <a:schemeClr val="tx1"/>
                          </a:solidFill>
                          <a:effectLst/>
                        </a:rPr>
                        <a:t>a</a:t>
                      </a:r>
                      <a:endParaRPr lang="en-GB" sz="1400" baseline="30000" dirty="0">
                        <a:solidFill>
                          <a:schemeClr val="tx1"/>
                        </a:solidFill>
                        <a:effectLst/>
                      </a:endParaRP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610483457"/>
                  </a:ext>
                </a:extLst>
              </a:tr>
              <a:tr h="31426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US" sz="1400" dirty="0">
                          <a:solidFill>
                            <a:schemeClr val="tx1"/>
                          </a:solidFill>
                          <a:effectLst/>
                        </a:rPr>
                        <a:t>Blood group (Rh) if considering anti-D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Platelet size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1888328995"/>
                  </a:ext>
                </a:extLst>
              </a:tr>
              <a:tr h="31426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US" sz="1400" dirty="0">
                          <a:solidFill>
                            <a:schemeClr val="tx1"/>
                          </a:solidFill>
                          <a:effectLst/>
                        </a:rPr>
                        <a:t>Further tests depend on Hx, CBC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Electrolytes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068276289"/>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lnT w="12700" cap="flat" cmpd="sng" algn="ctr">
                      <a:solidFill>
                        <a:srgbClr val="087178"/>
                      </a:solidFill>
                      <a:prstDash val="solid"/>
                      <a:round/>
                      <a:headEnd type="none" w="med" len="med"/>
                      <a:tailEnd type="none" w="med" len="med"/>
                    </a:lnT>
                    <a:noFill/>
                  </a:tcPr>
                </a:tc>
                <a:tc>
                  <a:txBody>
                    <a:bodyPr/>
                    <a:lstStyle/>
                    <a:p>
                      <a:pPr algn="l" fontAlgn="base"/>
                      <a:r>
                        <a:rPr lang="en-GB" sz="1400" dirty="0">
                          <a:solidFill>
                            <a:schemeClr val="tx1"/>
                          </a:solidFill>
                          <a:effectLst/>
                        </a:rPr>
                        <a:t>Creatinine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43200221"/>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GB" sz="1400" dirty="0">
                          <a:solidFill>
                            <a:schemeClr val="tx1"/>
                          </a:solidFill>
                          <a:effectLst/>
                        </a:rPr>
                        <a:t> </a:t>
                      </a:r>
                    </a:p>
                  </a:txBody>
                  <a:tcPr marL="72522" marR="72522" marT="36261" marB="36261" anchor="ctr">
                    <a:solidFill>
                      <a:srgbClr val="E7EFF0"/>
                    </a:solidFill>
                  </a:tcPr>
                </a:tc>
                <a:tc>
                  <a:txBody>
                    <a:bodyPr/>
                    <a:lstStyle/>
                    <a:p>
                      <a:pPr algn="l" fontAlgn="base"/>
                      <a:r>
                        <a:rPr lang="en-GB" sz="1400" dirty="0">
                          <a:solidFill>
                            <a:schemeClr val="tx1"/>
                          </a:solidFill>
                          <a:effectLst/>
                        </a:rPr>
                        <a:t>Liver enzymes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02860720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noFill/>
                  </a:tcPr>
                </a:tc>
                <a:tc>
                  <a:txBody>
                    <a:bodyPr/>
                    <a:lstStyle/>
                    <a:p>
                      <a:pPr algn="l" fontAlgn="base"/>
                      <a:r>
                        <a:rPr lang="en-GB" sz="1400" dirty="0">
                          <a:solidFill>
                            <a:schemeClr val="tx1"/>
                          </a:solidFill>
                          <a:effectLst/>
                        </a:rPr>
                        <a:t>Serum protein electrophoresis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348216130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GB" sz="1400" dirty="0">
                          <a:solidFill>
                            <a:schemeClr val="tx1"/>
                          </a:solidFill>
                          <a:effectLst/>
                        </a:rPr>
                        <a:t> </a:t>
                      </a:r>
                    </a:p>
                  </a:txBody>
                  <a:tcPr marL="72522" marR="72522" marT="36261" marB="36261" anchor="ctr">
                    <a:solidFill>
                      <a:srgbClr val="E7EFF0"/>
                    </a:solidFill>
                  </a:tcPr>
                </a:tc>
                <a:tc>
                  <a:txBody>
                    <a:bodyPr/>
                    <a:lstStyle/>
                    <a:p>
                      <a:pPr algn="l" fontAlgn="base"/>
                      <a:r>
                        <a:rPr lang="en-GB" sz="1400" dirty="0">
                          <a:solidFill>
                            <a:schemeClr val="tx1"/>
                          </a:solidFill>
                          <a:effectLst/>
                        </a:rPr>
                        <a:t>TSH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376112843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noFill/>
                  </a:tcPr>
                </a:tc>
                <a:tc>
                  <a:txBody>
                    <a:bodyPr/>
                    <a:lstStyle/>
                    <a:p>
                      <a:pPr algn="l" fontAlgn="base"/>
                      <a:r>
                        <a:rPr lang="en-GB" sz="1400" dirty="0">
                          <a:solidFill>
                            <a:schemeClr val="tx1"/>
                          </a:solidFill>
                          <a:effectLst/>
                        </a:rPr>
                        <a:t>ANA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257717222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GB" sz="1400" dirty="0">
                          <a:solidFill>
                            <a:schemeClr val="tx1"/>
                          </a:solidFill>
                          <a:effectLst/>
                        </a:rPr>
                        <a:t> </a:t>
                      </a:r>
                    </a:p>
                  </a:txBody>
                  <a:tcPr marL="72522" marR="72522" marT="36261" marB="36261" anchor="ctr">
                    <a:solidFill>
                      <a:srgbClr val="E7EFF0"/>
                    </a:solidFill>
                  </a:tcPr>
                </a:tc>
                <a:tc>
                  <a:txBody>
                    <a:bodyPr/>
                    <a:lstStyle/>
                    <a:p>
                      <a:pPr algn="l" fontAlgn="base"/>
                      <a:r>
                        <a:rPr lang="en-GB" sz="1400" dirty="0">
                          <a:solidFill>
                            <a:schemeClr val="tx1"/>
                          </a:solidFill>
                          <a:effectLst/>
                        </a:rPr>
                        <a:t>ACA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424224712"/>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noFill/>
                  </a:tcPr>
                </a:tc>
                <a:tc>
                  <a:txBody>
                    <a:bodyPr/>
                    <a:lstStyle/>
                    <a:p>
                      <a:pPr algn="l" fontAlgn="base"/>
                      <a:r>
                        <a:rPr lang="en-GB" sz="1400" dirty="0">
                          <a:solidFill>
                            <a:schemeClr val="tx1"/>
                          </a:solidFill>
                          <a:effectLst/>
                        </a:rPr>
                        <a:t>NSI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1349235202"/>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 </a:t>
                      </a:r>
                    </a:p>
                  </a:txBody>
                  <a:tcPr marL="72522" marR="72522" marT="36261" marB="36261" anchor="ctr">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Abdominal ultrasound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32701946"/>
                  </a:ext>
                </a:extLst>
              </a:tr>
            </a:tbl>
          </a:graphicData>
        </a:graphic>
      </p:graphicFrame>
      <p:sp>
        <p:nvSpPr>
          <p:cNvPr id="5" name="Rectangle 1">
            <a:extLst>
              <a:ext uri="{FF2B5EF4-FFF2-40B4-BE49-F238E27FC236}">
                <a16:creationId xmlns:a16="http://schemas.microsoft.com/office/drawing/2014/main" id="{DFBA995E-CB2A-2276-7042-5DC047740A1F}"/>
              </a:ext>
            </a:extLst>
          </p:cNvPr>
          <p:cNvSpPr>
            <a:spLocks noChangeArrowheads="1"/>
          </p:cNvSpPr>
          <p:nvPr/>
        </p:nvSpPr>
        <p:spPr bwMode="auto">
          <a:xfrm>
            <a:off x="5448300" y="190502"/>
            <a:ext cx="5422446" cy="246221"/>
          </a:xfrm>
          <a:prstGeom prst="rect">
            <a:avLst/>
          </a:prstGeom>
          <a:noFill/>
          <a:ln>
            <a:noFill/>
          </a:ln>
          <a:effec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a:ea typeface="+mn-ea"/>
                <a:cs typeface="+mn-cs"/>
              </a:rPr>
              <a:t>The laboratory investigation of a suspected ITP patient</a:t>
            </a:r>
            <a:r>
              <a:rPr kumimoji="0" lang="en-US" altLang="en-US" sz="1600" b="1" i="0" u="none" strike="noStrike" kern="1200" cap="none" spc="0" normalizeH="0" baseline="30000" noProof="0" dirty="0">
                <a:ln>
                  <a:noFill/>
                </a:ln>
                <a:solidFill>
                  <a:prstClr val="white"/>
                </a:solidFill>
                <a:effectLst/>
                <a:uLnTx/>
                <a:uFillTx/>
                <a:latin typeface="Calibri" panose="020F0502020204030204"/>
                <a:ea typeface="+mn-ea"/>
                <a:cs typeface="+mn-cs"/>
              </a:rPr>
              <a:t>3</a:t>
            </a:r>
            <a:endParaRPr kumimoji="0" lang="en-US" altLang="en-US" sz="6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DAD6896-A942-B777-ECA8-FA4B09398E7C}"/>
              </a:ext>
            </a:extLst>
          </p:cNvPr>
          <p:cNvSpPr/>
          <p:nvPr/>
        </p:nvSpPr>
        <p:spPr>
          <a:xfrm>
            <a:off x="3467100" y="801527"/>
            <a:ext cx="1790700" cy="571500"/>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Light" panose="020F0302020204030204"/>
              <a:ea typeface="+mn-ea"/>
              <a:cs typeface="+mn-cs"/>
              <a:sym typeface="Helvetica"/>
            </a:endParaRPr>
          </a:p>
        </p:txBody>
      </p:sp>
      <p:sp>
        <p:nvSpPr>
          <p:cNvPr id="10" name="Content Placeholder 2">
            <a:extLst>
              <a:ext uri="{FF2B5EF4-FFF2-40B4-BE49-F238E27FC236}">
                <a16:creationId xmlns:a16="http://schemas.microsoft.com/office/drawing/2014/main" id="{C9C578DA-1386-20DB-7458-146840BF460F}"/>
              </a:ext>
            </a:extLst>
          </p:cNvPr>
          <p:cNvSpPr>
            <a:spLocks noGrp="1"/>
          </p:cNvSpPr>
          <p:nvPr>
            <p:ph sz="quarter" idx="10"/>
          </p:nvPr>
        </p:nvSpPr>
        <p:spPr>
          <a:xfrm>
            <a:off x="100123" y="1225798"/>
            <a:ext cx="3327400" cy="4845050"/>
          </a:xfrm>
        </p:spPr>
        <p:txBody>
          <a:bodyPr/>
          <a:lstStyle/>
          <a:p>
            <a:pPr lvl="0"/>
            <a:r>
              <a:rPr lang="en-US" sz="1700" b="0" i="0" baseline="0" dirty="0"/>
              <a:t>A diagnosis of primary ITP relies on the exclusion of alternative etiologies of thrombocytopenia, as no robust clinical or laboratory parameters are available to establish a diagnosis.</a:t>
            </a:r>
            <a:r>
              <a:rPr lang="en-US" sz="1700" b="0" i="0" baseline="30000" dirty="0"/>
              <a:t>1,2</a:t>
            </a:r>
            <a:r>
              <a:rPr lang="en-US" sz="1700" b="0" i="0" baseline="0" dirty="0"/>
              <a:t> </a:t>
            </a:r>
          </a:p>
          <a:p>
            <a:pPr lvl="0"/>
            <a:r>
              <a:rPr lang="en-US" sz="1700" b="0" i="0" baseline="30000" dirty="0"/>
              <a:t>a</a:t>
            </a:r>
            <a:r>
              <a:rPr lang="en-US" sz="1700" dirty="0"/>
              <a:t>A</a:t>
            </a:r>
            <a:r>
              <a:rPr lang="en-US" sz="1700" b="0" i="0" baseline="0" dirty="0"/>
              <a:t> bone marrow test only if there are unexplained hematological findings, such as macrocytosis</a:t>
            </a:r>
            <a:r>
              <a:rPr lang="en-US" sz="1700" dirty="0"/>
              <a:t>. </a:t>
            </a:r>
          </a:p>
          <a:p>
            <a:pPr lvl="0"/>
            <a:r>
              <a:rPr lang="en-US" sz="1700" b="0" i="0" baseline="0" dirty="0"/>
              <a:t>Note absence of Platelet antibody testing.</a:t>
            </a:r>
          </a:p>
        </p:txBody>
      </p:sp>
    </p:spTree>
    <p:extLst>
      <p:ext uri="{BB962C8B-B14F-4D97-AF65-F5344CB8AC3E}">
        <p14:creationId xmlns:p14="http://schemas.microsoft.com/office/powerpoint/2010/main" val="5033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mouth&#10;&#10;Description automatically generated with low confidence">
            <a:extLst>
              <a:ext uri="{FF2B5EF4-FFF2-40B4-BE49-F238E27FC236}">
                <a16:creationId xmlns:a16="http://schemas.microsoft.com/office/drawing/2014/main" id="{437E4D90-FDA0-8E41-BEAD-A76C98E3060E}"/>
              </a:ext>
            </a:extLst>
          </p:cNvPr>
          <p:cNvPicPr>
            <a:picLocks noChangeAspect="1"/>
          </p:cNvPicPr>
          <p:nvPr/>
        </p:nvPicPr>
        <p:blipFill>
          <a:blip r:embed="rId3"/>
          <a:stretch>
            <a:fillRect/>
          </a:stretch>
        </p:blipFill>
        <p:spPr>
          <a:xfrm>
            <a:off x="9746650" y="929757"/>
            <a:ext cx="1537899" cy="2333364"/>
          </a:xfrm>
          <a:prstGeom prst="rect">
            <a:avLst/>
          </a:prstGeom>
        </p:spPr>
      </p:pic>
      <p:pic>
        <p:nvPicPr>
          <p:cNvPr id="28674" name="Picture 6" descr="LAD.jpg">
            <a:extLst>
              <a:ext uri="{FF2B5EF4-FFF2-40B4-BE49-F238E27FC236}">
                <a16:creationId xmlns:a16="http://schemas.microsoft.com/office/drawing/2014/main" id="{8D134DC7-B822-8144-8CE3-0A57854B31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46650" y="3874279"/>
            <a:ext cx="1778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jaundice.jpg">
            <a:extLst>
              <a:ext uri="{FF2B5EF4-FFF2-40B4-BE49-F238E27FC236}">
                <a16:creationId xmlns:a16="http://schemas.microsoft.com/office/drawing/2014/main" id="{45FF5829-8210-5A4E-BDAF-F35D970C38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31643" y="2711450"/>
            <a:ext cx="21526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quot;No&quot; Symbol 7">
            <a:extLst>
              <a:ext uri="{FF2B5EF4-FFF2-40B4-BE49-F238E27FC236}">
                <a16:creationId xmlns:a16="http://schemas.microsoft.com/office/drawing/2014/main" id="{7253D96A-AC5F-7649-A4FF-EC2B4942EB4C}"/>
              </a:ext>
            </a:extLst>
          </p:cNvPr>
          <p:cNvSpPr>
            <a:spLocks/>
          </p:cNvSpPr>
          <p:nvPr/>
        </p:nvSpPr>
        <p:spPr bwMode="auto">
          <a:xfrm>
            <a:off x="8108350" y="1828800"/>
            <a:ext cx="3276600" cy="3200400"/>
          </a:xfrm>
          <a:custGeom>
            <a:avLst/>
            <a:gdLst>
              <a:gd name="T0" fmla="*/ 0 w 3276600"/>
              <a:gd name="T1" fmla="*/ 1600200 h 3200400"/>
              <a:gd name="T2" fmla="*/ 1638300 w 3276600"/>
              <a:gd name="T3" fmla="*/ 0 h 3200400"/>
              <a:gd name="T4" fmla="*/ 3276600 w 3276600"/>
              <a:gd name="T5" fmla="*/ 1600200 h 3200400"/>
              <a:gd name="T6" fmla="*/ 1638300 w 3276600"/>
              <a:gd name="T7" fmla="*/ 3200400 h 3200400"/>
              <a:gd name="T8" fmla="*/ 0 w 3276600"/>
              <a:gd name="T9" fmla="*/ 1600200 h 3200400"/>
              <a:gd name="T10" fmla="*/ 2692742 w 3276600"/>
              <a:gd name="T11" fmla="*/ 2436894 h 3200400"/>
              <a:gd name="T12" fmla="*/ 2575501 w 3276600"/>
              <a:gd name="T13" fmla="*/ 640685 h 3200400"/>
              <a:gd name="T14" fmla="*/ 782012 w 3276600"/>
              <a:gd name="T15" fmla="*/ 571718 h 3200400"/>
              <a:gd name="T16" fmla="*/ 2692742 w 3276600"/>
              <a:gd name="T17" fmla="*/ 2436894 h 3200400"/>
              <a:gd name="T18" fmla="*/ 583858 w 3276600"/>
              <a:gd name="T19" fmla="*/ 763506 h 3200400"/>
              <a:gd name="T20" fmla="*/ 701099 w 3276600"/>
              <a:gd name="T21" fmla="*/ 2559715 h 3200400"/>
              <a:gd name="T22" fmla="*/ 2494588 w 3276600"/>
              <a:gd name="T23" fmla="*/ 2628682 h 3200400"/>
              <a:gd name="T24" fmla="*/ 583858 w 3276600"/>
              <a:gd name="T25" fmla="*/ 763506 h 3200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76600" h="3200400">
                <a:moveTo>
                  <a:pt x="0" y="1600200"/>
                </a:moveTo>
                <a:cubicBezTo>
                  <a:pt x="0" y="716434"/>
                  <a:pt x="733492" y="0"/>
                  <a:pt x="1638300" y="0"/>
                </a:cubicBezTo>
                <a:cubicBezTo>
                  <a:pt x="2543108" y="0"/>
                  <a:pt x="3276600" y="716434"/>
                  <a:pt x="3276600" y="1600200"/>
                </a:cubicBezTo>
                <a:cubicBezTo>
                  <a:pt x="3276600" y="2483966"/>
                  <a:pt x="2543108" y="3200400"/>
                  <a:pt x="1638300" y="3200400"/>
                </a:cubicBezTo>
                <a:cubicBezTo>
                  <a:pt x="733492" y="3200400"/>
                  <a:pt x="0" y="2483966"/>
                  <a:pt x="0" y="1600200"/>
                </a:cubicBezTo>
                <a:close/>
                <a:moveTo>
                  <a:pt x="2692742" y="2436894"/>
                </a:moveTo>
                <a:cubicBezTo>
                  <a:pt x="3143180" y="1900564"/>
                  <a:pt x="3092061" y="1117382"/>
                  <a:pt x="2575501" y="640685"/>
                </a:cubicBezTo>
                <a:cubicBezTo>
                  <a:pt x="2080150" y="183560"/>
                  <a:pt x="1312968" y="154059"/>
                  <a:pt x="782012" y="571718"/>
                </a:cubicBezTo>
                <a:lnTo>
                  <a:pt x="2692742" y="2436894"/>
                </a:lnTo>
                <a:close/>
                <a:moveTo>
                  <a:pt x="583858" y="763506"/>
                </a:moveTo>
                <a:cubicBezTo>
                  <a:pt x="133420" y="1299836"/>
                  <a:pt x="184539" y="2083018"/>
                  <a:pt x="701099" y="2559715"/>
                </a:cubicBezTo>
                <a:cubicBezTo>
                  <a:pt x="1196450" y="3016840"/>
                  <a:pt x="1963632" y="3046341"/>
                  <a:pt x="2494588" y="2628682"/>
                </a:cubicBezTo>
                <a:lnTo>
                  <a:pt x="583858" y="763506"/>
                </a:lnTo>
                <a:close/>
              </a:path>
            </a:pathLst>
          </a:custGeom>
          <a:solidFill>
            <a:srgbClr val="06436B"/>
          </a:solidFill>
          <a:ln w="3175" cap="flat" cmpd="sng">
            <a:solidFill>
              <a:srgbClr val="2BB3FC"/>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8" name="Title 1">
            <a:extLst>
              <a:ext uri="{FF2B5EF4-FFF2-40B4-BE49-F238E27FC236}">
                <a16:creationId xmlns:a16="http://schemas.microsoft.com/office/drawing/2014/main" id="{67E35B56-5FBD-1741-B074-6076502FA5B5}"/>
              </a:ext>
            </a:extLst>
          </p:cNvPr>
          <p:cNvSpPr txBox="1">
            <a:spLocks/>
          </p:cNvSpPr>
          <p:nvPr/>
        </p:nvSpPr>
        <p:spPr bwMode="auto">
          <a:xfrm>
            <a:off x="0" y="160971"/>
            <a:ext cx="12192000" cy="838200"/>
          </a:xfrm>
          <a:prstGeom prst="rect">
            <a:avLst/>
          </a:prstGeom>
          <a:noFill/>
          <a:ln>
            <a:noFill/>
          </a:ln>
        </p:spPr>
        <p:txBody>
          <a:bodyPr/>
          <a:lstStyle>
            <a:lvl1pPr defTabSz="457200" eaLnBrk="0" hangingPunct="0">
              <a:defRPr sz="9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9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9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9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9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ＭＳ Ｐゴシック" panose="020B0600070205080204" pitchFamily="34" charset="-128"/>
                <a:cs typeface="+mn-cs"/>
              </a:rPr>
              <a:t>  ITP Physical Examination</a:t>
            </a:r>
          </a:p>
        </p:txBody>
      </p:sp>
      <p:pic>
        <p:nvPicPr>
          <p:cNvPr id="28679" name="Picture 2" descr="Blood blister.jpg">
            <a:extLst>
              <a:ext uri="{FF2B5EF4-FFF2-40B4-BE49-F238E27FC236}">
                <a16:creationId xmlns:a16="http://schemas.microsoft.com/office/drawing/2014/main" id="{46CD4009-51D9-3A44-A101-CF07743AD3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143" y="4457700"/>
            <a:ext cx="1797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3" descr="big bruise to head.jpg">
            <a:extLst>
              <a:ext uri="{FF2B5EF4-FFF2-40B4-BE49-F238E27FC236}">
                <a16:creationId xmlns:a16="http://schemas.microsoft.com/office/drawing/2014/main" id="{DFC20094-892C-3140-8405-EA4CF9D64C0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674" y="1510521"/>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indoor, person, man, sitting&#10;&#10;Description automatically generated">
            <a:extLst>
              <a:ext uri="{FF2B5EF4-FFF2-40B4-BE49-F238E27FC236}">
                <a16:creationId xmlns:a16="http://schemas.microsoft.com/office/drawing/2014/main" id="{D297BAC6-C329-E649-AD7B-F20E0018FC53}"/>
              </a:ext>
            </a:extLst>
          </p:cNvPr>
          <p:cNvPicPr>
            <a:picLocks noChangeAspect="1"/>
          </p:cNvPicPr>
          <p:nvPr/>
        </p:nvPicPr>
        <p:blipFill>
          <a:blip r:embed="rId8"/>
          <a:stretch>
            <a:fillRect/>
          </a:stretch>
        </p:blipFill>
        <p:spPr>
          <a:xfrm>
            <a:off x="2907707" y="1191229"/>
            <a:ext cx="3049124" cy="2028515"/>
          </a:xfrm>
          <a:prstGeom prst="rect">
            <a:avLst/>
          </a:prstGeom>
        </p:spPr>
      </p:pic>
      <p:pic>
        <p:nvPicPr>
          <p:cNvPr id="14" name="Picture 13" descr="A picture containing indoor, person, baby, small&#10;&#10;Description automatically generated">
            <a:extLst>
              <a:ext uri="{FF2B5EF4-FFF2-40B4-BE49-F238E27FC236}">
                <a16:creationId xmlns:a16="http://schemas.microsoft.com/office/drawing/2014/main" id="{423B414D-8EF6-FE4D-BD78-083874A51E77}"/>
              </a:ext>
            </a:extLst>
          </p:cNvPr>
          <p:cNvPicPr>
            <a:picLocks noChangeAspect="1"/>
          </p:cNvPicPr>
          <p:nvPr/>
        </p:nvPicPr>
        <p:blipFill>
          <a:blip r:embed="rId9"/>
          <a:stretch>
            <a:fillRect/>
          </a:stretch>
        </p:blipFill>
        <p:spPr>
          <a:xfrm>
            <a:off x="2835883" y="3568700"/>
            <a:ext cx="3006732" cy="277015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2" y="-23065"/>
            <a:ext cx="8078773" cy="1143000"/>
          </a:xfrm>
        </p:spPr>
        <p:txBody>
          <a:bodyPr>
            <a:normAutofit/>
          </a:bodyPr>
          <a:lstStyle/>
          <a:p>
            <a:r>
              <a:rPr lang="en-US" sz="5000" dirty="0">
                <a:solidFill>
                  <a:schemeClr val="accent1">
                    <a:lumMod val="75000"/>
                  </a:schemeClr>
                </a:solidFill>
                <a:latin typeface="Arial" panose="020B0604020202020204" pitchFamily="34" charset="0"/>
                <a:cs typeface="Arial" panose="020B0604020202020204" pitchFamily="34" charset="0"/>
              </a:rPr>
              <a:t>Epidemiology</a:t>
            </a: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7015" y="1286704"/>
            <a:ext cx="6939884" cy="5179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036385" y="3094692"/>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0264985" y="2596039"/>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Females</a:t>
            </a:r>
          </a:p>
        </p:txBody>
      </p:sp>
      <p:sp>
        <p:nvSpPr>
          <p:cNvPr id="6" name="Rectangle 5"/>
          <p:cNvSpPr/>
          <p:nvPr/>
        </p:nvSpPr>
        <p:spPr>
          <a:xfrm>
            <a:off x="10036385" y="2678073"/>
            <a:ext cx="228600" cy="228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264985" y="2988707"/>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Males</a:t>
            </a:r>
          </a:p>
        </p:txBody>
      </p:sp>
      <p:sp>
        <p:nvSpPr>
          <p:cNvPr id="8" name="TextBox 7"/>
          <p:cNvSpPr txBox="1">
            <a:spLocks noChangeArrowheads="1"/>
          </p:cNvSpPr>
          <p:nvPr/>
        </p:nvSpPr>
        <p:spPr bwMode="auto">
          <a:xfrm>
            <a:off x="9350585" y="6488745"/>
            <a:ext cx="2610506" cy="30777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Moulis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 2014</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539457" y="887436"/>
            <a:ext cx="5715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Annual incidence: 1.6-3.9 per 100,000 person-years</a:t>
            </a:r>
          </a:p>
        </p:txBody>
      </p:sp>
      <p:sp>
        <p:nvSpPr>
          <p:cNvPr id="10" name="TextBox 9"/>
          <p:cNvSpPr txBox="1">
            <a:spLocks noChangeArrowheads="1"/>
          </p:cNvSpPr>
          <p:nvPr/>
        </p:nvSpPr>
        <p:spPr bwMode="auto">
          <a:xfrm>
            <a:off x="2384862" y="6465526"/>
            <a:ext cx="7422275"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*Statistically significant differences among males and females (α = 5%)</a:t>
            </a:r>
          </a:p>
        </p:txBody>
      </p:sp>
    </p:spTree>
    <p:custDataLst>
      <p:tags r:id="rId1"/>
    </p:custDataLst>
    <p:extLst>
      <p:ext uri="{BB962C8B-B14F-4D97-AF65-F5344CB8AC3E}">
        <p14:creationId xmlns:p14="http://schemas.microsoft.com/office/powerpoint/2010/main" val="2737271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B6CA-D68F-5F44-98DD-067C9CAA5E49}"/>
              </a:ext>
            </a:extLst>
          </p:cNvPr>
          <p:cNvSpPr>
            <a:spLocks noGrp="1"/>
          </p:cNvSpPr>
          <p:nvPr>
            <p:ph type="title"/>
          </p:nvPr>
        </p:nvSpPr>
        <p:spPr>
          <a:xfrm>
            <a:off x="0" y="172528"/>
            <a:ext cx="10515600" cy="808383"/>
          </a:xfrm>
        </p:spPr>
        <p:txBody>
          <a:bodyPr>
            <a:normAutofit/>
          </a:bodyPr>
          <a:lstStyle/>
          <a:p>
            <a:r>
              <a:rPr lang="en-US" dirty="0">
                <a:solidFill>
                  <a:schemeClr val="accent1">
                    <a:lumMod val="75000"/>
                  </a:schemeClr>
                </a:solidFill>
                <a:latin typeface="Arial" panose="020B0604020202020204" pitchFamily="34" charset="0"/>
                <a:cs typeface="Arial" panose="020B0604020202020204" pitchFamily="34" charset="0"/>
              </a:rPr>
              <a:t>  ITP: Clinical Manifestations</a:t>
            </a:r>
          </a:p>
        </p:txBody>
      </p:sp>
      <p:sp>
        <p:nvSpPr>
          <p:cNvPr id="3" name="Content Placeholder 2">
            <a:extLst>
              <a:ext uri="{FF2B5EF4-FFF2-40B4-BE49-F238E27FC236}">
                <a16:creationId xmlns:a16="http://schemas.microsoft.com/office/drawing/2014/main" id="{5FB9D583-E1DB-C648-86E9-CC51BBA8626C}"/>
              </a:ext>
            </a:extLst>
          </p:cNvPr>
          <p:cNvSpPr>
            <a:spLocks noGrp="1"/>
          </p:cNvSpPr>
          <p:nvPr>
            <p:ph idx="1"/>
          </p:nvPr>
        </p:nvSpPr>
        <p:spPr>
          <a:xfrm>
            <a:off x="295454" y="980911"/>
            <a:ext cx="11601091" cy="5626923"/>
          </a:xfrm>
        </p:spPr>
        <p:txBody>
          <a:bodyPr>
            <a:noAutofit/>
          </a:bodyPr>
          <a:lstStyle/>
          <a:p>
            <a:pPr marL="320040" indent="-320040">
              <a:spcBef>
                <a:spcPts val="0"/>
              </a:spcBef>
            </a:pPr>
            <a:r>
              <a:rPr lang="en-US" sz="3600" dirty="0">
                <a:latin typeface="Arial" panose="020B0604020202020204" pitchFamily="34" charset="0"/>
                <a:cs typeface="Arial" panose="020B0604020202020204" pitchFamily="34" charset="0"/>
              </a:rPr>
              <a:t>Bleeding</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Substantial inter-individual variation in bleeding phenotype</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Mucocutaneous bleeding is most common manifestation</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Spontaneous intracranial hemorrhage (ICH) is rare, especially when platelet count is  &gt;20 x 10</a:t>
            </a:r>
            <a:r>
              <a:rPr lang="en-US" sz="2800" baseline="30000" dirty="0">
                <a:latin typeface="Arial" panose="020B0604020202020204" pitchFamily="34" charset="0"/>
                <a:cs typeface="Arial" panose="020B0604020202020204" pitchFamily="34" charset="0"/>
              </a:rPr>
              <a:t>9</a:t>
            </a:r>
            <a:r>
              <a:rPr lang="en-US" sz="2800" dirty="0">
                <a:latin typeface="Arial" panose="020B0604020202020204" pitchFamily="34" charset="0"/>
                <a:cs typeface="Arial" panose="020B0604020202020204" pitchFamily="34" charset="0"/>
              </a:rPr>
              <a:t>/l</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Advanced age, prior bleeding, anti-platelet/anticoagulants are independent risk factors</a:t>
            </a:r>
          </a:p>
          <a:p>
            <a:pPr lvl="1" indent="-320040">
              <a:spcBef>
                <a:spcPts val="0"/>
              </a:spcBef>
            </a:pPr>
            <a:endParaRPr lang="en-US" sz="2800" dirty="0">
              <a:latin typeface="Arial" panose="020B0604020202020204" pitchFamily="34" charset="0"/>
              <a:cs typeface="Arial" panose="020B0604020202020204" pitchFamily="34" charset="0"/>
            </a:endParaRPr>
          </a:p>
          <a:p>
            <a:pPr lvl="1">
              <a:spcBef>
                <a:spcPts val="0"/>
              </a:spcBef>
            </a:pPr>
            <a:endParaRPr lang="en-US" sz="2800" dirty="0">
              <a:latin typeface="Arial" panose="020B0604020202020204" pitchFamily="34" charset="0"/>
              <a:cs typeface="Arial" panose="020B0604020202020204" pitchFamily="34" charset="0"/>
            </a:endParaRPr>
          </a:p>
          <a:p>
            <a:pPr>
              <a:spcBef>
                <a:spcPts val="0"/>
              </a:spcBef>
            </a:pPr>
            <a:r>
              <a:rPr lang="en-US" sz="3600" dirty="0">
                <a:latin typeface="Arial" panose="020B0604020202020204" pitchFamily="34" charset="0"/>
                <a:cs typeface="Arial" panose="020B0604020202020204" pitchFamily="34" charset="0"/>
              </a:rPr>
              <a:t>Possible increase in thrombotic events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C499-39E0-36A8-A825-85A0E3978383}"/>
              </a:ext>
            </a:extLst>
          </p:cNvPr>
          <p:cNvSpPr>
            <a:spLocks noGrp="1"/>
          </p:cNvSpPr>
          <p:nvPr>
            <p:ph type="title"/>
          </p:nvPr>
        </p:nvSpPr>
        <p:spPr>
          <a:xfrm>
            <a:off x="-243840" y="0"/>
            <a:ext cx="12192000" cy="1325563"/>
          </a:xfrm>
        </p:spPr>
        <p:txBody>
          <a:bodyPr>
            <a:normAutofit/>
          </a:bodyPr>
          <a:lstStyle/>
          <a:p>
            <a:r>
              <a:rPr lang="en-US" dirty="0"/>
              <a:t>   </a:t>
            </a:r>
            <a:r>
              <a:rPr lang="en-US" dirty="0">
                <a:solidFill>
                  <a:schemeClr val="accent1">
                    <a:lumMod val="75000"/>
                  </a:schemeClr>
                </a:solidFill>
                <a:latin typeface="Arial" panose="020B0604020202020204" pitchFamily="34" charset="0"/>
                <a:cs typeface="Arial" panose="020B0604020202020204" pitchFamily="34" charset="0"/>
              </a:rPr>
              <a:t>What the Platelet Count Doesn’t Tell Us</a:t>
            </a:r>
          </a:p>
        </p:txBody>
      </p:sp>
      <p:sp>
        <p:nvSpPr>
          <p:cNvPr id="4" name="TextBox 3">
            <a:extLst>
              <a:ext uri="{FF2B5EF4-FFF2-40B4-BE49-F238E27FC236}">
                <a16:creationId xmlns:a16="http://schemas.microsoft.com/office/drawing/2014/main" id="{16C739FB-D30B-3577-D4EB-FC09FAF3C8D1}"/>
              </a:ext>
            </a:extLst>
          </p:cNvPr>
          <p:cNvSpPr txBox="1"/>
          <p:nvPr/>
        </p:nvSpPr>
        <p:spPr>
          <a:xfrm>
            <a:off x="243840" y="1183759"/>
            <a:ext cx="661416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Therapy-related impact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Adverse effects of Treatment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Cost of Treatment </a:t>
            </a:r>
          </a:p>
        </p:txBody>
      </p:sp>
      <p:sp>
        <p:nvSpPr>
          <p:cNvPr id="5" name="TextBox 4">
            <a:extLst>
              <a:ext uri="{FF2B5EF4-FFF2-40B4-BE49-F238E27FC236}">
                <a16:creationId xmlns:a16="http://schemas.microsoft.com/office/drawing/2014/main" id="{06E3F4A9-5DDC-1844-9C12-22BA6F189D38}"/>
              </a:ext>
            </a:extLst>
          </p:cNvPr>
          <p:cNvSpPr txBox="1"/>
          <p:nvPr/>
        </p:nvSpPr>
        <p:spPr>
          <a:xfrm>
            <a:off x="304800" y="3058140"/>
            <a:ext cx="694944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Patient-related impact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Bleeding severity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Health related quality of life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Fatigue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Neurocognition</a:t>
            </a:r>
          </a:p>
        </p:txBody>
      </p:sp>
      <p:sp>
        <p:nvSpPr>
          <p:cNvPr id="6" name="TextBox 5">
            <a:extLst>
              <a:ext uri="{FF2B5EF4-FFF2-40B4-BE49-F238E27FC236}">
                <a16:creationId xmlns:a16="http://schemas.microsoft.com/office/drawing/2014/main" id="{45360F00-F6EB-63A7-9ABF-27204C662DD1}"/>
              </a:ext>
            </a:extLst>
          </p:cNvPr>
          <p:cNvSpPr txBox="1"/>
          <p:nvPr/>
        </p:nvSpPr>
        <p:spPr>
          <a:xfrm>
            <a:off x="304800" y="6001512"/>
            <a:ext cx="728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Patient’s treatment goals</a:t>
            </a:r>
          </a:p>
        </p:txBody>
      </p:sp>
      <p:sp>
        <p:nvSpPr>
          <p:cNvPr id="7" name="5-Point Star 6">
            <a:extLst>
              <a:ext uri="{FF2B5EF4-FFF2-40B4-BE49-F238E27FC236}">
                <a16:creationId xmlns:a16="http://schemas.microsoft.com/office/drawing/2014/main" id="{98B266A9-7096-1A7B-C45A-90D9C14A08F0}"/>
              </a:ext>
            </a:extLst>
          </p:cNvPr>
          <p:cNvSpPr/>
          <p:nvPr/>
        </p:nvSpPr>
        <p:spPr>
          <a:xfrm>
            <a:off x="7513320" y="1489229"/>
            <a:ext cx="4160520" cy="378381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ITP Clinical Disease</a:t>
            </a:r>
          </a:p>
        </p:txBody>
      </p:sp>
      <p:cxnSp>
        <p:nvCxnSpPr>
          <p:cNvPr id="9" name="Straight Arrow Connector 8">
            <a:extLst>
              <a:ext uri="{FF2B5EF4-FFF2-40B4-BE49-F238E27FC236}">
                <a16:creationId xmlns:a16="http://schemas.microsoft.com/office/drawing/2014/main" id="{DBC8C1C2-5D91-0D1E-E427-4E5A3D43946B}"/>
              </a:ext>
            </a:extLst>
          </p:cNvPr>
          <p:cNvCxnSpPr>
            <a:cxnSpLocks/>
          </p:cNvCxnSpPr>
          <p:nvPr/>
        </p:nvCxnSpPr>
        <p:spPr>
          <a:xfrm>
            <a:off x="5852160" y="1706880"/>
            <a:ext cx="1493520" cy="10045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DFD503-961F-2FDC-5F6A-31F9226AA6C5}"/>
              </a:ext>
            </a:extLst>
          </p:cNvPr>
          <p:cNvCxnSpPr>
            <a:cxnSpLocks/>
          </p:cNvCxnSpPr>
          <p:nvPr/>
        </p:nvCxnSpPr>
        <p:spPr>
          <a:xfrm>
            <a:off x="5882640" y="4110375"/>
            <a:ext cx="19507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BFC208-E159-0FC1-BF93-4A01C2877BEE}"/>
              </a:ext>
            </a:extLst>
          </p:cNvPr>
          <p:cNvCxnSpPr>
            <a:cxnSpLocks/>
          </p:cNvCxnSpPr>
          <p:nvPr/>
        </p:nvCxnSpPr>
        <p:spPr>
          <a:xfrm flipV="1">
            <a:off x="5989320" y="5436121"/>
            <a:ext cx="2062480" cy="888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089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9EA2-6121-D74B-2D9D-184B44E36CF0}"/>
              </a:ext>
            </a:extLst>
          </p:cNvPr>
          <p:cNvSpPr>
            <a:spLocks noGrp="1"/>
          </p:cNvSpPr>
          <p:nvPr>
            <p:ph type="title"/>
          </p:nvPr>
        </p:nvSpPr>
        <p:spPr>
          <a:xfrm>
            <a:off x="101600" y="126357"/>
            <a:ext cx="12192000" cy="609600"/>
          </a:xfrm>
        </p:spPr>
        <p:txBody>
          <a:bodyP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Health-related Quality of Life</a:t>
            </a:r>
          </a:p>
        </p:txBody>
      </p:sp>
      <p:sp>
        <p:nvSpPr>
          <p:cNvPr id="3" name="Content Placeholder 2">
            <a:extLst>
              <a:ext uri="{FF2B5EF4-FFF2-40B4-BE49-F238E27FC236}">
                <a16:creationId xmlns:a16="http://schemas.microsoft.com/office/drawing/2014/main" id="{B413A6D6-D4AE-5491-B89F-4EA38AC0AFF5}"/>
              </a:ext>
            </a:extLst>
          </p:cNvPr>
          <p:cNvSpPr>
            <a:spLocks noGrp="1"/>
          </p:cNvSpPr>
          <p:nvPr>
            <p:ph idx="1"/>
          </p:nvPr>
        </p:nvSpPr>
        <p:spPr>
          <a:xfrm>
            <a:off x="203200" y="990600"/>
            <a:ext cx="11408578" cy="5283200"/>
          </a:xfrm>
        </p:spPr>
        <p:txBody>
          <a:bodyPr/>
          <a:lstStyle/>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ulticenter observational Italian study (n=420)</a:t>
            </a:r>
          </a:p>
          <a:p>
            <a:pPr lvl="1"/>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ower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compared to the general population, except for Bodily Pain, Vitality, and Mental Health</a:t>
            </a:r>
            <a:r>
              <a:rPr lang="en-US" dirty="0">
                <a:effectLst/>
                <a:latin typeface="Arial" panose="020B0604020202020204" pitchFamily="34" charset="0"/>
                <a:cs typeface="Arial" panose="020B0604020202020204" pitchFamily="34" charset="0"/>
              </a:rPr>
              <a:t> </a:t>
            </a: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 study (n=73) </a:t>
            </a:r>
          </a:p>
          <a:p>
            <a:pPr lvl="1"/>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Lower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compared to the general US population, except for Mental Health</a:t>
            </a:r>
          </a:p>
          <a:p>
            <a:pPr lvl="1"/>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Lower physical component scores compared to patients with hypertension </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&lt;0.001), arthritis (p = 0.0014) and cancer (p=0.0003) </a:t>
            </a:r>
          </a:p>
          <a:p>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Web-based survey (n=1002) </a:t>
            </a:r>
          </a:p>
          <a:p>
            <a:pPr lvl="1"/>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ower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scores compared to controls, except for Bodily Pain and physical and mental component summary scores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472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AFD8-FC93-DB1F-135D-CE140EDE42D0}"/>
              </a:ext>
            </a:extLst>
          </p:cNvPr>
          <p:cNvSpPr>
            <a:spLocks noGrp="1"/>
          </p:cNvSpPr>
          <p:nvPr>
            <p:ph type="title"/>
          </p:nvPr>
        </p:nvSpPr>
        <p:spPr>
          <a:xfrm>
            <a:off x="0" y="1"/>
            <a:ext cx="12192000" cy="1325563"/>
          </a:xfrm>
        </p:spPr>
        <p:txBody>
          <a:bodyPr/>
          <a:lstStyle/>
          <a:p>
            <a:r>
              <a:rPr lang="en-US" dirty="0"/>
              <a:t>  </a:t>
            </a:r>
            <a:r>
              <a:rPr lang="en-US" dirty="0">
                <a:solidFill>
                  <a:schemeClr val="accent1">
                    <a:lumMod val="75000"/>
                  </a:schemeClr>
                </a:solidFill>
                <a:latin typeface="Arial" panose="020B0604020202020204" pitchFamily="34" charset="0"/>
                <a:cs typeface="Arial" panose="020B0604020202020204" pitchFamily="34" charset="0"/>
              </a:rPr>
              <a:t>Fatigue</a:t>
            </a:r>
          </a:p>
        </p:txBody>
      </p:sp>
      <p:sp>
        <p:nvSpPr>
          <p:cNvPr id="3" name="Content Placeholder 2">
            <a:extLst>
              <a:ext uri="{FF2B5EF4-FFF2-40B4-BE49-F238E27FC236}">
                <a16:creationId xmlns:a16="http://schemas.microsoft.com/office/drawing/2014/main" id="{DD35AEAA-1C90-20D8-CBC2-BDC152C9172C}"/>
              </a:ext>
            </a:extLst>
          </p:cNvPr>
          <p:cNvSpPr>
            <a:spLocks noGrp="1"/>
          </p:cNvSpPr>
          <p:nvPr>
            <p:ph idx="1"/>
          </p:nvPr>
        </p:nvSpPr>
        <p:spPr>
          <a:xfrm>
            <a:off x="152400" y="1193800"/>
            <a:ext cx="11393277" cy="5486400"/>
          </a:xfrm>
        </p:spPr>
        <p:txBody>
          <a:bodyPr>
            <a:normAutofit/>
          </a:bodyPr>
          <a:lstStyle/>
          <a:p>
            <a:pPr>
              <a:lnSpc>
                <a:spcPct val="110000"/>
              </a:lnSpc>
              <a:spcBef>
                <a:spcPts val="0"/>
              </a:spcBef>
            </a:pPr>
            <a:r>
              <a:rPr lang="en-US" dirty="0">
                <a:solidFill>
                  <a:schemeClr val="tx1"/>
                </a:solidFill>
                <a:latin typeface="Arial" panose="020B0604020202020204" pitchFamily="34" charset="0"/>
                <a:cs typeface="Arial" panose="020B0604020202020204" pitchFamily="34" charset="0"/>
              </a:rPr>
              <a:t>Studies have shown fatigue to be a concern</a:t>
            </a:r>
          </a:p>
          <a:p>
            <a:pPr lvl="1">
              <a:lnSpc>
                <a:spcPct val="110000"/>
              </a:lnSpc>
              <a:spcBef>
                <a:spcPts val="0"/>
              </a:spcBef>
            </a:pPr>
            <a:r>
              <a:rPr lang="en-US" sz="2800" dirty="0">
                <a:latin typeface="Arial" panose="020B0604020202020204" pitchFamily="34" charset="0"/>
                <a:cs typeface="Arial" panose="020B0604020202020204" pitchFamily="34" charset="0"/>
              </a:rPr>
              <a:t>ITP Natural History (n=324): 89% reported fatigue, 81% bothered by fatigue </a:t>
            </a:r>
          </a:p>
          <a:p>
            <a:pPr lvl="1">
              <a:lnSpc>
                <a:spcPct val="110000"/>
              </a:lnSpc>
              <a:spcBef>
                <a:spcPts val="0"/>
              </a:spcBef>
            </a:pPr>
            <a:r>
              <a:rPr lang="en-US" sz="2800" dirty="0" err="1">
                <a:latin typeface="Arial" panose="020B0604020202020204" pitchFamily="34" charset="0"/>
                <a:cs typeface="Arial" panose="020B0604020202020204" pitchFamily="34" charset="0"/>
              </a:rPr>
              <a:t>iWISH</a:t>
            </a:r>
            <a:r>
              <a:rPr lang="en-US" sz="2800" dirty="0">
                <a:latin typeface="Arial" panose="020B0604020202020204" pitchFamily="34" charset="0"/>
                <a:cs typeface="Arial" panose="020B0604020202020204" pitchFamily="34" charset="0"/>
              </a:rPr>
              <a:t> study (n=1507): Most frequent (58%) and severe symptom (73%) associated with ITP at diagnosis </a:t>
            </a:r>
          </a:p>
          <a:p>
            <a:pPr lvl="1">
              <a:lnSpc>
                <a:spcPct val="110000"/>
              </a:lnSpc>
              <a:spcBef>
                <a:spcPts val="0"/>
              </a:spcBef>
            </a:pPr>
            <a:r>
              <a:rPr lang="en-US" sz="2800" dirty="0">
                <a:latin typeface="Arial" panose="020B0604020202020204" pitchFamily="34" charset="0"/>
                <a:cs typeface="Arial" panose="020B0604020202020204" pitchFamily="34" charset="0"/>
              </a:rPr>
              <a:t>ICON1 (n=54 children, n=42 adolescents): 54% and 62% had moderate to severe fatigue</a:t>
            </a:r>
          </a:p>
          <a:p>
            <a:pPr lvl="1">
              <a:lnSpc>
                <a:spcPct val="110000"/>
              </a:lnSpc>
              <a:spcBef>
                <a:spcPts val="0"/>
              </a:spcBef>
            </a:pPr>
            <a:endParaRPr lang="en-US" sz="1333" dirty="0">
              <a:latin typeface="Arial" panose="020B0604020202020204" pitchFamily="34" charset="0"/>
              <a:cs typeface="Arial" panose="020B0604020202020204" pitchFamily="34" charset="0"/>
            </a:endParaRPr>
          </a:p>
          <a:p>
            <a:pPr>
              <a:lnSpc>
                <a:spcPct val="110000"/>
              </a:lnSpc>
              <a:spcBef>
                <a:spcPts val="0"/>
              </a:spcBef>
            </a:pPr>
            <a:r>
              <a:rPr lang="en-US" dirty="0">
                <a:solidFill>
                  <a:schemeClr val="tx1"/>
                </a:solidFill>
                <a:latin typeface="Arial" panose="020B0604020202020204" pitchFamily="34" charset="0"/>
                <a:cs typeface="Arial" panose="020B0604020202020204" pitchFamily="34" charset="0"/>
              </a:rPr>
              <a:t>Likely multifactorial </a:t>
            </a:r>
          </a:p>
          <a:p>
            <a:pPr lvl="1">
              <a:lnSpc>
                <a:spcPct val="110000"/>
              </a:lnSpc>
              <a:spcBef>
                <a:spcPts val="0"/>
              </a:spcBef>
            </a:pPr>
            <a:r>
              <a:rPr lang="en-US" sz="2800" dirty="0">
                <a:latin typeface="Arial" panose="020B0604020202020204" pitchFamily="34" charset="0"/>
                <a:cs typeface="Arial" panose="020B0604020202020204" pitchFamily="34" charset="0"/>
              </a:rPr>
              <a:t>Rule out organic causes: thyroid disease, iron deficiency </a:t>
            </a:r>
          </a:p>
          <a:p>
            <a:pPr lvl="1">
              <a:lnSpc>
                <a:spcPct val="110000"/>
              </a:lnSpc>
              <a:spcBef>
                <a:spcPts val="0"/>
              </a:spcBef>
            </a:pPr>
            <a:r>
              <a:rPr lang="en-US" sz="2800" dirty="0">
                <a:latin typeface="Arial" panose="020B0604020202020204" pitchFamily="34" charset="0"/>
                <a:cs typeface="Arial" panose="020B0604020202020204" pitchFamily="34" charset="0"/>
              </a:rPr>
              <a:t>Psychological impact </a:t>
            </a:r>
          </a:p>
          <a:p>
            <a:pPr lvl="1">
              <a:lnSpc>
                <a:spcPct val="110000"/>
              </a:lnSpc>
              <a:spcBef>
                <a:spcPts val="0"/>
              </a:spcBef>
            </a:pPr>
            <a:r>
              <a:rPr lang="en-US" sz="2800" dirty="0">
                <a:latin typeface="Arial" panose="020B0604020202020204" pitchFamily="34" charset="0"/>
                <a:cs typeface="Arial" panose="020B0604020202020204" pitchFamily="34" charset="0"/>
              </a:rPr>
              <a:t>Chronic inflammation</a:t>
            </a:r>
          </a:p>
        </p:txBody>
      </p:sp>
    </p:spTree>
    <p:extLst>
      <p:ext uri="{BB962C8B-B14F-4D97-AF65-F5344CB8AC3E}">
        <p14:creationId xmlns:p14="http://schemas.microsoft.com/office/powerpoint/2010/main" val="919435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BAA86-93E3-9D4F-957E-D0174A62A203}"/>
              </a:ext>
            </a:extLst>
          </p:cNvPr>
          <p:cNvSpPr>
            <a:spLocks noGrp="1"/>
          </p:cNvSpPr>
          <p:nvPr>
            <p:ph idx="1"/>
          </p:nvPr>
        </p:nvSpPr>
        <p:spPr>
          <a:xfrm>
            <a:off x="424132" y="1670349"/>
            <a:ext cx="10515600" cy="4351339"/>
          </a:xfrm>
        </p:spPr>
        <p:txBody>
          <a:bodyPr/>
          <a:lstStyle/>
          <a:p>
            <a:endParaRPr lang="en-US" dirty="0"/>
          </a:p>
        </p:txBody>
      </p:sp>
      <p:sp>
        <p:nvSpPr>
          <p:cNvPr id="4" name="Title 10">
            <a:extLst>
              <a:ext uri="{FF2B5EF4-FFF2-40B4-BE49-F238E27FC236}">
                <a16:creationId xmlns:a16="http://schemas.microsoft.com/office/drawing/2014/main" id="{13F553E2-F8B2-6143-8D42-45C8535D7582}"/>
              </a:ext>
            </a:extLst>
          </p:cNvPr>
          <p:cNvSpPr txBox="1">
            <a:spLocks/>
          </p:cNvSpPr>
          <p:nvPr/>
        </p:nvSpPr>
        <p:spPr>
          <a:xfrm>
            <a:off x="0" y="4445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267"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Cognitive Impairment in ITP</a:t>
            </a:r>
            <a:endParaRPr kumimoji="0" lang="en-US" sz="4267"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endParaRPr>
          </a:p>
        </p:txBody>
      </p:sp>
      <p:pic>
        <p:nvPicPr>
          <p:cNvPr id="4098" name="Picture 2">
            <a:extLst>
              <a:ext uri="{FF2B5EF4-FFF2-40B4-BE49-F238E27FC236}">
                <a16:creationId xmlns:a16="http://schemas.microsoft.com/office/drawing/2014/main" id="{C646D765-550C-CA44-ACE6-F785777C1E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 t="2825" b="73693"/>
          <a:stretch/>
        </p:blipFill>
        <p:spPr bwMode="auto">
          <a:xfrm>
            <a:off x="-101600" y="1550112"/>
            <a:ext cx="12070291" cy="5008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7822A9-5101-9F45-931A-F1341E489254}"/>
              </a:ext>
            </a:extLst>
          </p:cNvPr>
          <p:cNvSpPr/>
          <p:nvPr/>
        </p:nvSpPr>
        <p:spPr>
          <a:xfrm>
            <a:off x="2287181" y="4954715"/>
            <a:ext cx="1414732" cy="322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2BC9D9C-0D62-634D-8AA7-B2B923853316}"/>
              </a:ext>
            </a:extLst>
          </p:cNvPr>
          <p:cNvSpPr/>
          <p:nvPr/>
        </p:nvSpPr>
        <p:spPr>
          <a:xfrm>
            <a:off x="3937241" y="4954715"/>
            <a:ext cx="1414732" cy="322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60A4A2A-35BC-9A41-A9B6-5C8DD158A879}"/>
              </a:ext>
            </a:extLst>
          </p:cNvPr>
          <p:cNvSpPr/>
          <p:nvPr/>
        </p:nvSpPr>
        <p:spPr>
          <a:xfrm>
            <a:off x="8776998" y="4985537"/>
            <a:ext cx="1414732" cy="322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B0D060-2012-7F41-8A7B-B5B7C8A92E3B}"/>
              </a:ext>
            </a:extLst>
          </p:cNvPr>
          <p:cNvSpPr txBox="1"/>
          <p:nvPr/>
        </p:nvSpPr>
        <p:spPr>
          <a:xfrm>
            <a:off x="3842723" y="1188750"/>
            <a:ext cx="1583701" cy="379656"/>
          </a:xfrm>
          <a:prstGeom prst="rect">
            <a:avLst/>
          </a:prstGeom>
          <a:noFill/>
          <a:ln w="254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Attention</a:t>
            </a:r>
          </a:p>
        </p:txBody>
      </p:sp>
      <p:sp>
        <p:nvSpPr>
          <p:cNvPr id="10" name="TextBox 9">
            <a:extLst>
              <a:ext uri="{FF2B5EF4-FFF2-40B4-BE49-F238E27FC236}">
                <a16:creationId xmlns:a16="http://schemas.microsoft.com/office/drawing/2014/main" id="{06EB1C2A-CC66-B04C-9A86-4416CA51FDAE}"/>
              </a:ext>
            </a:extLst>
          </p:cNvPr>
          <p:cNvSpPr txBox="1"/>
          <p:nvPr/>
        </p:nvSpPr>
        <p:spPr>
          <a:xfrm>
            <a:off x="1967496" y="1188751"/>
            <a:ext cx="1871949" cy="379656"/>
          </a:xfrm>
          <a:prstGeom prst="rect">
            <a:avLst/>
          </a:prstGeom>
          <a:noFill/>
          <a:ln w="254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Psychomotor</a:t>
            </a:r>
          </a:p>
        </p:txBody>
      </p:sp>
      <p:sp>
        <p:nvSpPr>
          <p:cNvPr id="11" name="TextBox 10">
            <a:extLst>
              <a:ext uri="{FF2B5EF4-FFF2-40B4-BE49-F238E27FC236}">
                <a16:creationId xmlns:a16="http://schemas.microsoft.com/office/drawing/2014/main" id="{126A48B6-63A9-624E-B6DD-581EE4E7B44C}"/>
              </a:ext>
            </a:extLst>
          </p:cNvPr>
          <p:cNvSpPr txBox="1"/>
          <p:nvPr/>
        </p:nvSpPr>
        <p:spPr>
          <a:xfrm>
            <a:off x="8740036" y="1170758"/>
            <a:ext cx="1451693" cy="379656"/>
          </a:xfrm>
          <a:prstGeom prst="rect">
            <a:avLst/>
          </a:prstGeom>
          <a:noFill/>
          <a:ln w="254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Memory</a:t>
            </a:r>
          </a:p>
        </p:txBody>
      </p:sp>
      <p:pic>
        <p:nvPicPr>
          <p:cNvPr id="2" name="Picture 2">
            <a:extLst>
              <a:ext uri="{FF2B5EF4-FFF2-40B4-BE49-F238E27FC236}">
                <a16:creationId xmlns:a16="http://schemas.microsoft.com/office/drawing/2014/main" id="{230E77E3-CC92-9003-B3C0-3299C8C2A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 t="2825" b="73693"/>
          <a:stretch/>
        </p:blipFill>
        <p:spPr bwMode="auto">
          <a:xfrm>
            <a:off x="0" y="1580934"/>
            <a:ext cx="12070291" cy="500895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15">
            <a:extLst>
              <a:ext uri="{FF2B5EF4-FFF2-40B4-BE49-F238E27FC236}">
                <a16:creationId xmlns:a16="http://schemas.microsoft.com/office/drawing/2014/main" id="{33C77F95-AE34-5F12-E438-F5F57AA29563}"/>
              </a:ext>
            </a:extLst>
          </p:cNvPr>
          <p:cNvSpPr txBox="1">
            <a:spLocks noChangeArrowheads="1"/>
          </p:cNvSpPr>
          <p:nvPr/>
        </p:nvSpPr>
        <p:spPr bwMode="auto">
          <a:xfrm>
            <a:off x="5922256" y="6450284"/>
            <a:ext cx="5283200" cy="36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eaLnBrk="0" fontAlgn="base" hangingPunct="0">
              <a:spcBef>
                <a:spcPct val="0"/>
              </a:spcBef>
              <a:spcAft>
                <a:spcPct val="0"/>
              </a:spcAft>
              <a:defRPr sz="9600">
                <a:solidFill>
                  <a:schemeClr val="tx1"/>
                </a:solidFill>
                <a:latin typeface="Arial" charset="0"/>
              </a:defRPr>
            </a:lvl6pPr>
            <a:lvl7pPr marL="2971800" indent="-228600" eaLnBrk="0" fontAlgn="base" hangingPunct="0">
              <a:spcBef>
                <a:spcPct val="0"/>
              </a:spcBef>
              <a:spcAft>
                <a:spcPct val="0"/>
              </a:spcAft>
              <a:defRPr sz="9600">
                <a:solidFill>
                  <a:schemeClr val="tx1"/>
                </a:solidFill>
                <a:latin typeface="Arial" charset="0"/>
              </a:defRPr>
            </a:lvl7pPr>
            <a:lvl8pPr marL="3429000" indent="-228600" eaLnBrk="0" fontAlgn="base" hangingPunct="0">
              <a:spcBef>
                <a:spcPct val="0"/>
              </a:spcBef>
              <a:spcAft>
                <a:spcPct val="0"/>
              </a:spcAft>
              <a:defRPr sz="9600">
                <a:solidFill>
                  <a:schemeClr val="tx1"/>
                </a:solidFill>
                <a:latin typeface="Arial" charset="0"/>
              </a:defRPr>
            </a:lvl8pPr>
            <a:lvl9pPr marL="3886200" indent="-228600" eaLnBrk="0" fontAlgn="base" hangingPunct="0">
              <a:spcBef>
                <a:spcPct val="0"/>
              </a:spcBef>
              <a:spcAft>
                <a:spcPct val="0"/>
              </a:spcAft>
              <a:defRPr sz="9600">
                <a:solidFill>
                  <a:schemeClr val="tx1"/>
                </a:solidFill>
                <a:latin typeface="Arial" charset="0"/>
              </a:defRPr>
            </a:lvl9pPr>
          </a:lstStyle>
          <a:p>
            <a:pPr marL="0" marR="0" lvl="0" indent="0" algn="l" defTabSz="914400" rtl="0" eaLnBrk="0" fontAlgn="auto" latinLnBrk="0" hangingPunct="0">
              <a:lnSpc>
                <a:spcPct val="95000"/>
              </a:lnSpc>
              <a:spcBef>
                <a:spcPct val="1000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Calibri" panose="020F0502020204030204"/>
                <a:ea typeface="+mn-ea"/>
                <a:cs typeface="+mn-cs"/>
              </a:rPr>
              <a:t>Kuter</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et al. B J  </a:t>
            </a:r>
            <a:r>
              <a:rPr kumimoji="0" lang="en-US" sz="1867" b="0" i="0"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2024; 205: 291-299 </a:t>
            </a:r>
          </a:p>
        </p:txBody>
      </p:sp>
    </p:spTree>
    <p:extLst>
      <p:ext uri="{BB962C8B-B14F-4D97-AF65-F5344CB8AC3E}">
        <p14:creationId xmlns:p14="http://schemas.microsoft.com/office/powerpoint/2010/main" val="50365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512" name="Group 96"/>
          <p:cNvGraphicFramePr>
            <a:graphicFrameLocks noGrp="1"/>
          </p:cNvGraphicFramePr>
          <p:nvPr>
            <p:ph type="tbl" idx="1"/>
          </p:nvPr>
        </p:nvGraphicFramePr>
        <p:xfrm>
          <a:off x="251288" y="295097"/>
          <a:ext cx="11810418" cy="5685081"/>
        </p:xfrm>
        <a:graphic>
          <a:graphicData uri="http://schemas.openxmlformats.org/drawingml/2006/table">
            <a:tbl>
              <a:tblPr/>
              <a:tblGrid>
                <a:gridCol w="2801367">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1665931">
                  <a:extLst>
                    <a:ext uri="{9D8B030D-6E8A-4147-A177-3AD203B41FA5}">
                      <a16:colId xmlns:a16="http://schemas.microsoft.com/office/drawing/2014/main" val="20002"/>
                    </a:ext>
                  </a:extLst>
                </a:gridCol>
                <a:gridCol w="4904720">
                  <a:extLst>
                    <a:ext uri="{9D8B030D-6E8A-4147-A177-3AD203B41FA5}">
                      <a16:colId xmlns:a16="http://schemas.microsoft.com/office/drawing/2014/main" val="20003"/>
                    </a:ext>
                  </a:extLst>
                </a:gridCol>
              </a:tblGrid>
              <a:tr h="476055">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charset="0"/>
                          <a:ea typeface="ＭＳ Ｐゴシック" charset="-128"/>
                        </a:rPr>
                        <a:t>Upfront Management of ITP</a:t>
                      </a:r>
                    </a:p>
                  </a:txBody>
                  <a:tcPr marT="45727" marB="4572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rgbClr val="06436B"/>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rgbClr val="06436B"/>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rgbClr val="06436B"/>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7446096"/>
                  </a:ext>
                </a:extLst>
              </a:tr>
              <a:tr h="7540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ea typeface="ＭＳ Ｐゴシック"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Dose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Time to Response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Side Effects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307">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Observation and Education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Time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1 week - indefinite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Bleeding</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3261">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Corticosteroids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ＭＳ Ｐゴシック" charset="-128"/>
                        </a:rPr>
                        <a:t>Adults: </a:t>
                      </a:r>
                      <a:r>
                        <a:rPr kumimoji="0" lang="en-US" altLang="en-US" sz="1600" b="0" i="0" u="none" strike="noStrike" cap="none" normalizeH="0" baseline="0" dirty="0">
                          <a:ln>
                            <a:noFill/>
                          </a:ln>
                          <a:solidFill>
                            <a:schemeClr val="tx1"/>
                          </a:solidFill>
                          <a:effectLst/>
                          <a:latin typeface="Arial" charset="0"/>
                          <a:ea typeface="ＭＳ Ｐゴシック" charset="-128"/>
                        </a:rPr>
                        <a:t>Prednisone (0.5 to 2.0 mg/kg/day) or dexamethasone (40 mg/day for 4 days)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ＭＳ Ｐゴシック" charset="-128"/>
                        </a:rPr>
                        <a:t>Children: </a:t>
                      </a:r>
                      <a:r>
                        <a:rPr kumimoji="0" lang="en-US" altLang="en-US" sz="1600" b="0" i="0" u="none" strike="noStrike" cap="none" normalizeH="0" baseline="0" dirty="0">
                          <a:ln>
                            <a:noFill/>
                          </a:ln>
                          <a:solidFill>
                            <a:schemeClr val="tx1"/>
                          </a:solidFill>
                          <a:effectLst/>
                          <a:latin typeface="Arial" charset="0"/>
                          <a:ea typeface="ＭＳ Ｐゴシック" charset="-128"/>
                        </a:rPr>
                        <a:t>2-4 mg/kg PO divided BID for 5-7 days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3-4 days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Mood changes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Hypertension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Hyperglycemia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Gastritis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3117">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IVIG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0.8-1.0 gm/kg IV for one dose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Up to 2gm/kg max </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24-48 hours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Infusion reaction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Headache/Aseptic meningitis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Thrombosis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FDA Black box warning for renal failure </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927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Anti-D Immunoglobulin (</a:t>
                      </a:r>
                      <a:r>
                        <a:rPr kumimoji="0" lang="en-US" altLang="en-US" sz="1600" b="1" i="0" u="none" strike="noStrike" cap="none" normalizeH="0" baseline="0" dirty="0" err="1">
                          <a:ln>
                            <a:noFill/>
                          </a:ln>
                          <a:solidFill>
                            <a:srgbClr val="06436B"/>
                          </a:solidFill>
                          <a:effectLst/>
                          <a:latin typeface="Arial" charset="0"/>
                          <a:ea typeface="ＭＳ Ｐゴシック" charset="-128"/>
                        </a:rPr>
                        <a:t>WinRho</a:t>
                      </a:r>
                      <a:r>
                        <a:rPr kumimoji="0" lang="en-US" altLang="en-US" sz="1600" b="1" i="0" u="none" strike="noStrike" cap="none" normalizeH="0" baseline="0" dirty="0">
                          <a:ln>
                            <a:noFill/>
                          </a:ln>
                          <a:solidFill>
                            <a:srgbClr val="06436B"/>
                          </a:solidFill>
                          <a:effectLst/>
                          <a:latin typeface="Arial" charset="0"/>
                          <a:ea typeface="ＭＳ Ｐゴシック" charset="-128"/>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50-75 mcg/kg IV for one dose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24-48 hours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Hemolysis (2.0 gram decrease in </a:t>
                      </a:r>
                      <a:r>
                        <a:rPr kumimoji="0" lang="en-US" altLang="en-US" sz="1600" b="0" i="0" u="none" strike="noStrike" cap="none" normalizeH="0" baseline="0" dirty="0" err="1">
                          <a:ln>
                            <a:noFill/>
                          </a:ln>
                          <a:solidFill>
                            <a:schemeClr val="tx1"/>
                          </a:solidFill>
                          <a:effectLst/>
                          <a:latin typeface="Arial" charset="0"/>
                          <a:ea typeface="ＭＳ Ｐゴシック" charset="-128"/>
                        </a:rPr>
                        <a:t>Hgb</a:t>
                      </a:r>
                      <a:r>
                        <a:rPr kumimoji="0" lang="en-US" altLang="en-US" sz="1600" b="0" i="0" u="none" strike="noStrike" cap="none" normalizeH="0" baseline="0" dirty="0">
                          <a:ln>
                            <a:noFill/>
                          </a:ln>
                          <a:solidFill>
                            <a:schemeClr val="tx1"/>
                          </a:solidFill>
                          <a:effectLst/>
                          <a:latin typeface="Arial" charset="0"/>
                          <a:ea typeface="ＭＳ Ｐゴシック"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FDA Black box warning for fatal intravascular hemolysis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935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Al-</a:t>
            </a:r>
            <a:r>
              <a:rPr lang="en-US" sz="3200" dirty="0" err="1">
                <a:solidFill>
                  <a:srgbClr val="0432FF"/>
                </a:solidFill>
              </a:rPr>
              <a:t>Samkari</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2058948757"/>
              </p:ext>
            </p:extLst>
          </p:nvPr>
        </p:nvGraphicFramePr>
        <p:xfrm>
          <a:off x="913552" y="1916832"/>
          <a:ext cx="10189133" cy="2058647"/>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Agios Pharmaceuticals Inc, Alnylam, Alpine Immune Sciences, Amgen Inc, Novartis, </a:t>
                      </a:r>
                      <a:r>
                        <a:rPr lang="en-US" sz="1800" b="0" i="0" kern="1200" dirty="0" err="1">
                          <a:solidFill>
                            <a:schemeClr val="tx1"/>
                          </a:solidFill>
                          <a:effectLst/>
                          <a:latin typeface="+mn-lt"/>
                          <a:ea typeface="+mn-ea"/>
                          <a:cs typeface="+mn-cs"/>
                        </a:rPr>
                        <a:t>Pharmacosmos</a:t>
                      </a:r>
                      <a:r>
                        <a:rPr lang="en-US" sz="1800" b="0" i="0" kern="1200" dirty="0">
                          <a:solidFill>
                            <a:schemeClr val="tx1"/>
                          </a:solidFill>
                          <a:effectLst/>
                          <a:latin typeface="+mn-lt"/>
                          <a:ea typeface="+mn-ea"/>
                          <a:cs typeface="+mn-cs"/>
                        </a:rPr>
                        <a:t>, Sanofi, Sobi, Takeda Pharmaceuticals USA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Agios Pharmaceuticals Inc, Amgen Inc, Novartis, Sobi, </a:t>
                      </a:r>
                      <a:r>
                        <a:rPr lang="en-US" sz="1800" b="0" dirty="0" err="1">
                          <a:solidFill>
                            <a:schemeClr val="tx1"/>
                          </a:solidFill>
                        </a:rPr>
                        <a:t>Vaderis</a:t>
                      </a:r>
                      <a:r>
                        <a:rPr lang="en-US" sz="1800" b="0" dirty="0">
                          <a:solidFill>
                            <a:schemeClr val="tx1"/>
                          </a:solidFill>
                        </a:rPr>
                        <a:t> Therapeutics AG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43" y="816709"/>
            <a:ext cx="10972800" cy="713539"/>
          </a:xfrm>
        </p:spPr>
        <p:txBody>
          <a:bodyPr vert="horz" lIns="0" tIns="0" rIns="91440" bIns="45720" rtlCol="0" anchor="ct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First-Line Treatment: Adults</a:t>
            </a:r>
            <a:br>
              <a:rPr lang="en-US" dirty="0">
                <a:solidFill>
                  <a:schemeClr val="accent1">
                    <a:lumMod val="75000"/>
                  </a:schemeClr>
                </a:solidFill>
                <a:latin typeface="Arial" panose="020B0604020202020204" pitchFamily="34" charset="0"/>
                <a:cs typeface="Arial" panose="020B0604020202020204" pitchFamily="34" charset="0"/>
              </a:rPr>
            </a:br>
            <a:br>
              <a:rPr lang="en-US" dirty="0">
                <a:solidFill>
                  <a:srgbClr val="C00000"/>
                </a:solidFill>
                <a:latin typeface="Arial" panose="020B0604020202020204" pitchFamily="34" charset="0"/>
                <a:cs typeface="Arial" panose="020B0604020202020204" pitchFamily="34" charset="0"/>
              </a:rPr>
            </a:br>
            <a:r>
              <a:rPr lang="en-US" dirty="0">
                <a:solidFill>
                  <a:srgbClr val="C00000"/>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277729" y="1182985"/>
            <a:ext cx="11315700" cy="1766692"/>
          </a:xfrm>
        </p:spPr>
        <p:txBody>
          <a:bodyPr>
            <a:noAutofit/>
          </a:bodyPr>
          <a:lstStyle/>
          <a:p>
            <a:pPr marL="0" indent="0">
              <a:buNone/>
            </a:pPr>
            <a:r>
              <a:rPr lang="en-CA" sz="2800" dirty="0">
                <a:solidFill>
                  <a:srgbClr val="C00000"/>
                </a:solidFill>
                <a:latin typeface="Arial" panose="020B0604020202020204" pitchFamily="34" charset="0"/>
                <a:cs typeface="Arial" panose="020B0604020202020204" pitchFamily="34" charset="0"/>
              </a:rPr>
              <a:t>Recommendation 1a: </a:t>
            </a:r>
            <a:r>
              <a:rPr lang="en-CA" sz="2800" dirty="0">
                <a:latin typeface="Arial" panose="020B0604020202020204" pitchFamily="34" charset="0"/>
                <a:cs typeface="Arial" panose="020B0604020202020204" pitchFamily="34" charset="0"/>
              </a:rPr>
              <a:t>In adults with newly diagnosed ITP and a platelet count of &lt;30 x 10</a:t>
            </a:r>
            <a:r>
              <a:rPr lang="en-CA" sz="2800" baseline="30000" dirty="0">
                <a:latin typeface="Arial" panose="020B0604020202020204" pitchFamily="34" charset="0"/>
                <a:cs typeface="Arial" panose="020B0604020202020204" pitchFamily="34" charset="0"/>
              </a:rPr>
              <a:t>9</a:t>
            </a:r>
            <a:r>
              <a:rPr lang="en-CA" sz="2800" dirty="0">
                <a:latin typeface="Arial" panose="020B0604020202020204" pitchFamily="34" charset="0"/>
                <a:cs typeface="Arial" panose="020B0604020202020204" pitchFamily="34" charset="0"/>
              </a:rPr>
              <a:t>/L who are asymptomatic or have minor mucocutaneous bleeding, the panel </a:t>
            </a:r>
            <a:r>
              <a:rPr lang="en-CA" sz="2800" b="1" dirty="0">
                <a:solidFill>
                  <a:srgbClr val="C00000"/>
                </a:solidFill>
                <a:latin typeface="Arial" panose="020B0604020202020204" pitchFamily="34" charset="0"/>
                <a:cs typeface="Arial" panose="020B0604020202020204" pitchFamily="34" charset="0"/>
              </a:rPr>
              <a:t>suggests</a:t>
            </a:r>
            <a:r>
              <a:rPr lang="en-CA" sz="2800" dirty="0">
                <a:solidFill>
                  <a:srgbClr val="C00000"/>
                </a:solidFill>
                <a:latin typeface="Arial" panose="020B0604020202020204" pitchFamily="34" charset="0"/>
                <a:cs typeface="Arial" panose="020B0604020202020204" pitchFamily="34" charset="0"/>
              </a:rPr>
              <a:t> corticosteroids rather than management with observation</a:t>
            </a:r>
            <a:r>
              <a:rPr lang="en-CA"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(Conditional recommendation, Very low certainty in the evidence)</a:t>
            </a:r>
          </a:p>
        </p:txBody>
      </p:sp>
      <p:sp>
        <p:nvSpPr>
          <p:cNvPr id="4" name="TextBox 3">
            <a:extLst>
              <a:ext uri="{FF2B5EF4-FFF2-40B4-BE49-F238E27FC236}">
                <a16:creationId xmlns:a16="http://schemas.microsoft.com/office/drawing/2014/main" id="{B20DD023-7461-43EB-9825-6C1B2561FB6A}"/>
              </a:ext>
            </a:extLst>
          </p:cNvPr>
          <p:cNvSpPr txBox="1"/>
          <p:nvPr/>
        </p:nvSpPr>
        <p:spPr>
          <a:xfrm>
            <a:off x="449179" y="3438758"/>
            <a:ext cx="11144250" cy="2985433"/>
          </a:xfrm>
          <a:prstGeom prst="rect">
            <a:avLst/>
          </a:prstGeom>
          <a:noFill/>
          <a:ln w="38100">
            <a:solidFill>
              <a:schemeClr val="accent1">
                <a:lumMod val="75000"/>
              </a:schemeClr>
            </a:solidFill>
          </a:ln>
        </p:spPr>
        <p:txBody>
          <a:bodyPr wrap="square" rtlCol="0">
            <a:spAutoFit/>
          </a:bodyPr>
          <a:lstStyle/>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platelet count threshold at which bleeding risk increases and the natural history of newly diagnosed ITP with a platelet count of &lt;30 x10</a:t>
            </a:r>
            <a:r>
              <a:rPr kumimoji="0" lang="en-CA" sz="2400" b="0" i="0" u="none" strike="noStrike" kern="1200" cap="none" spc="0" normalizeH="0" baseline="30000" noProof="0" dirty="0">
                <a:ln>
                  <a:noFill/>
                </a:ln>
                <a:solidFill>
                  <a:prstClr val="black"/>
                </a:solidFill>
                <a:effectLst/>
                <a:uLnTx/>
                <a:uFillTx/>
                <a:latin typeface="Calibri" panose="020F0502020204030204"/>
                <a:ea typeface="+mn-ea"/>
                <a:cs typeface="+mn-cs"/>
              </a:rPr>
              <a:t>9</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 managed with observation is not known.</a:t>
            </a:r>
          </a:p>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higher platelet counts within this population or in younger patients, observation may be reasonable.</a:t>
            </a:r>
          </a:p>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Consideration should be given to additional comorbidities, use of anticoagulants or antiplatelet medications, need for upcoming procedures, and age of the patient. </a:t>
            </a:r>
            <a:endPar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D6F1C0-3D18-FF47-A094-212E856EA1D3}"/>
              </a:ext>
            </a:extLst>
          </p:cNvPr>
          <p:cNvSpPr txBox="1"/>
          <p:nvPr/>
        </p:nvSpPr>
        <p:spPr>
          <a:xfrm>
            <a:off x="8787512" y="6519446"/>
            <a:ext cx="34044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Arial"/>
              </a:rPr>
              <a:t>Neunert</a:t>
            </a:r>
            <a:r>
              <a:rPr kumimoji="0" lang="en-US" sz="1400" b="0" i="0" u="none" strike="noStrike" kern="1200" cap="none" spc="0" normalizeH="0" baseline="0" noProof="0" dirty="0">
                <a:ln>
                  <a:noFill/>
                </a:ln>
                <a:solidFill>
                  <a:prstClr val="black"/>
                </a:solidFill>
                <a:effectLst/>
                <a:uLnTx/>
                <a:uFillTx/>
                <a:latin typeface="Arial"/>
                <a:ea typeface="+mn-ea"/>
                <a:cs typeface="Arial"/>
              </a:rPr>
              <a:t> et al. Blood Adv, 201</a:t>
            </a:r>
            <a:r>
              <a:rPr kumimoji="0" lang="en-US" sz="1600" b="0" i="0" u="none" strike="noStrike" kern="1200" cap="none" spc="0" normalizeH="0" baseline="0" noProof="0" dirty="0">
                <a:ln>
                  <a:noFill/>
                </a:ln>
                <a:solidFill>
                  <a:prstClr val="black"/>
                </a:solidFill>
                <a:effectLst/>
                <a:uLnTx/>
                <a:uFillTx/>
                <a:latin typeface="Arial"/>
                <a:ea typeface="+mn-ea"/>
                <a:cs typeface="Arial"/>
              </a:rPr>
              <a:t>9</a:t>
            </a:r>
          </a:p>
        </p:txBody>
      </p:sp>
    </p:spTree>
    <p:extLst>
      <p:ext uri="{BB962C8B-B14F-4D97-AF65-F5344CB8AC3E}">
        <p14:creationId xmlns:p14="http://schemas.microsoft.com/office/powerpoint/2010/main" val="2742435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8" y="283202"/>
            <a:ext cx="10972800" cy="713539"/>
          </a:xfrm>
        </p:spPr>
        <p:txBody>
          <a:bodyPr vert="horz" lIns="0" tIns="0" rIns="91440" bIns="45720" rtlCol="0" anchor="ctr">
            <a:normAutofit/>
          </a:bodyPr>
          <a:lstStyle/>
          <a:p>
            <a:r>
              <a:rPr lang="en-US" dirty="0"/>
              <a:t>  </a:t>
            </a:r>
            <a:r>
              <a:rPr lang="en-US" dirty="0">
                <a:solidFill>
                  <a:schemeClr val="accent1">
                    <a:lumMod val="75000"/>
                  </a:schemeClr>
                </a:solidFill>
                <a:latin typeface="Arial" panose="020B0604020202020204" pitchFamily="34" charset="0"/>
                <a:cs typeface="Arial" panose="020B0604020202020204" pitchFamily="34" charset="0"/>
              </a:rPr>
              <a:t>Good Practice Statement</a:t>
            </a:r>
          </a:p>
        </p:txBody>
      </p:sp>
      <p:sp>
        <p:nvSpPr>
          <p:cNvPr id="6" name="TextBox 5"/>
          <p:cNvSpPr txBox="1"/>
          <p:nvPr/>
        </p:nvSpPr>
        <p:spPr>
          <a:xfrm>
            <a:off x="276549" y="1361077"/>
            <a:ext cx="11312268" cy="4555093"/>
          </a:xfrm>
          <a:prstGeom prst="rect">
            <a:avLst/>
          </a:prstGeom>
          <a:noFill/>
          <a:ln w="38100">
            <a:solidFill>
              <a:schemeClr val="accent1">
                <a:lumMod val="75000"/>
              </a:schemeClr>
            </a:solidFill>
          </a:ln>
        </p:spPr>
        <p:txBody>
          <a:bodyPr wrap="square" rtlCol="0">
            <a:spAutoFit/>
          </a:bodyPr>
          <a:lstStyle/>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treating physician should ensure the patient is adequately monitored for potential corticosteroid side effects regardless of the duration or type of corticosteroid selected.  This includes close monitoring for hypertension, hyperglycemia, sleep and mood disturbances, gastric irritation or ulcer formation, glaucoma, myopathy, and osteoporosis. </a:t>
            </a:r>
          </a:p>
          <a:p>
            <a:pPr marL="285744" marR="0" lvl="0" indent="-285744"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potential impact of corticosteroids on mental health, the treating physician should conduct an assessment of health-related quality of life (depression, fatigue, mental status, etc.) while patients are receiving corticosteroids. </a:t>
            </a:r>
          </a:p>
        </p:txBody>
      </p:sp>
      <p:sp>
        <p:nvSpPr>
          <p:cNvPr id="4" name="TextBox 3">
            <a:extLst>
              <a:ext uri="{FF2B5EF4-FFF2-40B4-BE49-F238E27FC236}">
                <a16:creationId xmlns:a16="http://schemas.microsoft.com/office/drawing/2014/main" id="{1BB87D52-6CDD-9042-9443-26A2B92466DC}"/>
              </a:ext>
            </a:extLst>
          </p:cNvPr>
          <p:cNvSpPr txBox="1"/>
          <p:nvPr/>
        </p:nvSpPr>
        <p:spPr>
          <a:xfrm>
            <a:off x="8994347" y="6405521"/>
            <a:ext cx="3197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Arial"/>
              </a:rPr>
              <a:t>Neunert</a:t>
            </a:r>
            <a:r>
              <a:rPr kumimoji="0" lang="en-US" sz="1400" b="0" i="0" u="none" strike="noStrike" kern="1200" cap="none" spc="0" normalizeH="0" baseline="0" noProof="0" dirty="0">
                <a:ln>
                  <a:noFill/>
                </a:ln>
                <a:solidFill>
                  <a:prstClr val="black"/>
                </a:solidFill>
                <a:effectLst/>
                <a:uLnTx/>
                <a:uFillTx/>
                <a:latin typeface="Arial"/>
                <a:ea typeface="+mn-ea"/>
                <a:cs typeface="Arial"/>
              </a:rPr>
              <a:t> et al. Blood Adv, 2019</a:t>
            </a:r>
          </a:p>
        </p:txBody>
      </p:sp>
    </p:spTree>
    <p:extLst>
      <p:ext uri="{BB962C8B-B14F-4D97-AF65-F5344CB8AC3E}">
        <p14:creationId xmlns:p14="http://schemas.microsoft.com/office/powerpoint/2010/main" val="67789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161" y="403255"/>
            <a:ext cx="10972800" cy="858706"/>
          </a:xfrm>
        </p:spPr>
        <p:txBody>
          <a:bodyP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First-Line Treatment: Adults</a:t>
            </a:r>
            <a:br>
              <a:rPr lang="en-US" dirty="0">
                <a:solidFill>
                  <a:schemeClr val="accent1">
                    <a:lumMod val="75000"/>
                  </a:schemeClr>
                </a:solidFill>
                <a:latin typeface="Arial" panose="020B0604020202020204" pitchFamily="34" charset="0"/>
                <a:cs typeface="Arial" panose="020B0604020202020204" pitchFamily="34" charset="0"/>
              </a:rPr>
            </a:b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5161" y="1043641"/>
            <a:ext cx="10175031" cy="3954624"/>
          </a:xfrm>
        </p:spPr>
        <p:txBody>
          <a:bodyPr/>
          <a:lstStyle/>
          <a:p>
            <a:pPr marL="0" indent="0">
              <a:buNone/>
            </a:pPr>
            <a:r>
              <a:rPr lang="en-CA" dirty="0">
                <a:solidFill>
                  <a:srgbClr val="C00000"/>
                </a:solidFill>
                <a:latin typeface="Arial" panose="020B0604020202020204" pitchFamily="34" charset="0"/>
                <a:cs typeface="Arial" panose="020B0604020202020204" pitchFamily="34" charset="0"/>
              </a:rPr>
              <a:t>Recommendation 4: </a:t>
            </a:r>
            <a:r>
              <a:rPr lang="en-CA" dirty="0">
                <a:latin typeface="Arial" panose="020B0604020202020204" pitchFamily="34" charset="0"/>
                <a:cs typeface="Arial" panose="020B0604020202020204" pitchFamily="34" charset="0"/>
              </a:rPr>
              <a:t>In adults with newly diagnosed ITP requiring corticosteroids, the panel </a:t>
            </a:r>
            <a:r>
              <a:rPr lang="en-CA" b="1" dirty="0">
                <a:solidFill>
                  <a:srgbClr val="C00000"/>
                </a:solidFill>
                <a:latin typeface="Arial" panose="020B0604020202020204" pitchFamily="34" charset="0"/>
                <a:cs typeface="Arial" panose="020B0604020202020204" pitchFamily="34" charset="0"/>
              </a:rPr>
              <a:t>suggests</a:t>
            </a:r>
            <a:r>
              <a:rPr lang="en-CA" dirty="0">
                <a:solidFill>
                  <a:srgbClr val="C00000"/>
                </a:solidFill>
                <a:latin typeface="Arial" panose="020B0604020202020204" pitchFamily="34" charset="0"/>
                <a:cs typeface="Arial" panose="020B0604020202020204" pitchFamily="34" charset="0"/>
              </a:rPr>
              <a:t> either prednisone (0.5 to 2.0 mg/kg/day) or dexamethasone (40 mg/day for 4 days) </a:t>
            </a:r>
            <a:r>
              <a:rPr lang="en-CA" dirty="0">
                <a:latin typeface="Arial" panose="020B0604020202020204" pitchFamily="34" charset="0"/>
                <a:cs typeface="Arial" panose="020B0604020202020204" pitchFamily="34" charset="0"/>
              </a:rPr>
              <a:t>for initial therapy</a:t>
            </a:r>
            <a:r>
              <a:rPr lang="en-US" dirty="0">
                <a:solidFill>
                  <a:srgbClr val="C0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Conditional recommendation, Very low certainty in the evidence)</a:t>
            </a: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20DD023-7461-43EB-9825-6C1B2561FB6A}"/>
              </a:ext>
            </a:extLst>
          </p:cNvPr>
          <p:cNvSpPr txBox="1"/>
          <p:nvPr/>
        </p:nvSpPr>
        <p:spPr>
          <a:xfrm>
            <a:off x="505161" y="3260063"/>
            <a:ext cx="10639124" cy="1815882"/>
          </a:xfrm>
          <a:prstGeom prst="rect">
            <a:avLst/>
          </a:prstGeom>
          <a:no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rapidity of platelet count response is important, an initial course of dexamethasone over prednisone may be preferred given that dexamethasone showed increased desirable effects with regards to response at 7 days.</a:t>
            </a:r>
          </a:p>
        </p:txBody>
      </p:sp>
      <p:sp>
        <p:nvSpPr>
          <p:cNvPr id="5" name="TextBox 4">
            <a:extLst>
              <a:ext uri="{FF2B5EF4-FFF2-40B4-BE49-F238E27FC236}">
                <a16:creationId xmlns:a16="http://schemas.microsoft.com/office/drawing/2014/main" id="{6059B750-4709-774A-ADA3-8CF9E24CB244}"/>
              </a:ext>
            </a:extLst>
          </p:cNvPr>
          <p:cNvSpPr txBox="1"/>
          <p:nvPr/>
        </p:nvSpPr>
        <p:spPr>
          <a:xfrm>
            <a:off x="9268549" y="6454745"/>
            <a:ext cx="29852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Arial"/>
              </a:rPr>
              <a:t>Neunert</a:t>
            </a:r>
            <a:r>
              <a:rPr kumimoji="0" lang="en-US" sz="1400" b="0" i="0" u="none" strike="noStrike" kern="1200" cap="none" spc="0" normalizeH="0" baseline="0" noProof="0" dirty="0">
                <a:ln>
                  <a:noFill/>
                </a:ln>
                <a:solidFill>
                  <a:prstClr val="black"/>
                </a:solidFill>
                <a:effectLst/>
                <a:uLnTx/>
                <a:uFillTx/>
                <a:latin typeface="Arial"/>
                <a:ea typeface="+mn-ea"/>
                <a:cs typeface="Arial"/>
              </a:rPr>
              <a:t> et al. Blood Adv, 2019</a:t>
            </a:r>
          </a:p>
        </p:txBody>
      </p:sp>
    </p:spTree>
    <p:extLst>
      <p:ext uri="{BB962C8B-B14F-4D97-AF65-F5344CB8AC3E}">
        <p14:creationId xmlns:p14="http://schemas.microsoft.com/office/powerpoint/2010/main" val="3351429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36277" y="953606"/>
            <a:ext cx="9818388" cy="55910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aim: 6-month response rates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at 6 months did not vary </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response        54% vs 43%</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response    37% vs 21%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in OR by day 14 with dexamethasone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effect of high cumulative dose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Adverse event rates: </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per 100 patients in the dexamethasone group</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 per 100 patients in the prednisone group</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8308849" y="6406138"/>
            <a:ext cx="3691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Mithoowani</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Lancet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Haematolo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2016</a:t>
            </a:r>
          </a:p>
        </p:txBody>
      </p:sp>
      <p:sp>
        <p:nvSpPr>
          <p:cNvPr id="6" name="Title 6">
            <a:extLst>
              <a:ext uri="{FF2B5EF4-FFF2-40B4-BE49-F238E27FC236}">
                <a16:creationId xmlns:a16="http://schemas.microsoft.com/office/drawing/2014/main" id="{BB20E91F-EAF2-BE4E-9CB5-772C77E8B7C6}"/>
              </a:ext>
            </a:extLst>
          </p:cNvPr>
          <p:cNvSpPr txBox="1">
            <a:spLocks/>
          </p:cNvSpPr>
          <p:nvPr/>
        </p:nvSpPr>
        <p:spPr>
          <a:xfrm>
            <a:off x="0" y="144085"/>
            <a:ext cx="9818388" cy="914400"/>
          </a:xfrm>
          <a:prstGeom prst="rect">
            <a:avLst/>
          </a:prstGeom>
        </p:spPr>
        <p:txBody>
          <a:bodyPr>
            <a:normAutofit fontScale="92500"/>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267" b="0" i="0" u="none" strike="noStrike" kern="1200" cap="none" spc="0" normalizeH="0" baseline="0" noProof="0" dirty="0">
                <a:ln>
                  <a:noFill/>
                </a:ln>
                <a:solidFill>
                  <a:srgbClr val="4472C4">
                    <a:lumMod val="75000"/>
                  </a:srgbClr>
                </a:solidFill>
                <a:effectLst/>
                <a:uLnTx/>
                <a:uFillTx/>
                <a:latin typeface="Arial"/>
                <a:ea typeface="ＭＳ Ｐゴシック" panose="020B0600070205080204" pitchFamily="34" charset="-128"/>
                <a:cs typeface="Arial"/>
              </a:rPr>
              <a:t>  Prednisone or High Dose </a:t>
            </a:r>
            <a:r>
              <a:rPr kumimoji="0" lang="en-US" altLang="en-US" sz="4267" b="0" i="0" u="none" strike="noStrike" kern="1200" cap="none" spc="0" normalizeH="0" baseline="0" noProof="0" dirty="0" err="1">
                <a:ln>
                  <a:noFill/>
                </a:ln>
                <a:solidFill>
                  <a:srgbClr val="4472C4">
                    <a:lumMod val="75000"/>
                  </a:srgbClr>
                </a:solidFill>
                <a:effectLst/>
                <a:uLnTx/>
                <a:uFillTx/>
                <a:latin typeface="Arial"/>
                <a:ea typeface="ＭＳ Ｐゴシック" panose="020B0600070205080204" pitchFamily="34" charset="-128"/>
                <a:cs typeface="Arial"/>
              </a:rPr>
              <a:t>Dexamethsone</a:t>
            </a:r>
            <a:endParaRPr kumimoji="0" lang="en-US" altLang="en-US" sz="4267" b="0" i="0" u="none" strike="noStrike" kern="1200" cap="none" spc="0" normalizeH="0" baseline="0" noProof="0" dirty="0">
              <a:ln>
                <a:noFill/>
              </a:ln>
              <a:solidFill>
                <a:srgbClr val="4472C4">
                  <a:lumMod val="75000"/>
                </a:srgbClr>
              </a:solidFill>
              <a:effectLst/>
              <a:uLnTx/>
              <a:uFillTx/>
              <a:latin typeface="Arial"/>
              <a:ea typeface="ＭＳ Ｐゴシック" panose="020B0600070205080204" pitchFamily="34" charset="-128"/>
              <a:cs typeface="Arial"/>
            </a:endParaRPr>
          </a:p>
        </p:txBody>
      </p:sp>
    </p:spTree>
    <p:extLst>
      <p:ext uri="{BB962C8B-B14F-4D97-AF65-F5344CB8AC3E}">
        <p14:creationId xmlns:p14="http://schemas.microsoft.com/office/powerpoint/2010/main" val="1968061457"/>
      </p:ext>
    </p:extLst>
  </p:cSld>
  <p:clrMapOvr>
    <a:masterClrMapping/>
  </p:clrMapOvr>
  <mc:AlternateContent xmlns:mc="http://schemas.openxmlformats.org/markup-compatibility/2006" xmlns:p14="http://schemas.microsoft.com/office/powerpoint/2010/main">
    <mc:Choice Requires="p14">
      <p:transition spd="slow" p14:dur="2000" advTm="71"/>
    </mc:Choice>
    <mc:Fallback xmlns="">
      <p:transition spd="slow" advTm="7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D186-C837-F992-180B-1C81B08AD22C}"/>
              </a:ext>
            </a:extLst>
          </p:cNvPr>
          <p:cNvSpPr>
            <a:spLocks noGrp="1"/>
          </p:cNvSpPr>
          <p:nvPr>
            <p:ph type="title"/>
          </p:nvPr>
        </p:nvSpPr>
        <p:spPr>
          <a:xfrm>
            <a:off x="201593" y="18255"/>
            <a:ext cx="10515600" cy="1325563"/>
          </a:xfrm>
        </p:spPr>
        <p:txBody>
          <a:bodyPr/>
          <a:lstStyle/>
          <a:p>
            <a:r>
              <a:rPr lang="en-US" dirty="0">
                <a:solidFill>
                  <a:schemeClr val="accent1">
                    <a:lumMod val="75000"/>
                  </a:schemeClr>
                </a:solidFill>
                <a:latin typeface="Arial" panose="020B0604020202020204" pitchFamily="34" charset="0"/>
                <a:cs typeface="Arial" panose="020B0604020202020204" pitchFamily="34" charset="0"/>
              </a:rPr>
              <a:t>Steroids…. a word of caution</a:t>
            </a:r>
          </a:p>
        </p:txBody>
      </p:sp>
      <p:sp>
        <p:nvSpPr>
          <p:cNvPr id="3" name="Content Placeholder 2">
            <a:extLst>
              <a:ext uri="{FF2B5EF4-FFF2-40B4-BE49-F238E27FC236}">
                <a16:creationId xmlns:a16="http://schemas.microsoft.com/office/drawing/2014/main" id="{8DADD4FB-146B-14D4-FCBB-028278461B13}"/>
              </a:ext>
            </a:extLst>
          </p:cNvPr>
          <p:cNvSpPr>
            <a:spLocks noGrp="1"/>
          </p:cNvSpPr>
          <p:nvPr>
            <p:ph idx="1"/>
          </p:nvPr>
        </p:nvSpPr>
        <p:spPr>
          <a:xfrm>
            <a:off x="201593" y="1501534"/>
            <a:ext cx="10515600" cy="4351338"/>
          </a:xfrm>
        </p:spPr>
        <p:txBody>
          <a:bodyPr>
            <a:normAutofit/>
          </a:bodyPr>
          <a:lstStyle/>
          <a:p>
            <a:r>
              <a:rPr lang="en-US" dirty="0">
                <a:latin typeface="Arial" panose="020B0604020202020204" pitchFamily="34" charset="0"/>
                <a:cs typeface="Arial" panose="020B0604020202020204" pitchFamily="34" charset="0"/>
              </a:rPr>
              <a:t>Real-World Data </a:t>
            </a:r>
          </a:p>
          <a:p>
            <a:pPr lvl="1"/>
            <a:r>
              <a:rPr lang="en-US" sz="2800" dirty="0">
                <a:latin typeface="Arial" panose="020B0604020202020204" pitchFamily="34" charset="0"/>
                <a:cs typeface="Arial" panose="020B0604020202020204" pitchFamily="34" charset="0"/>
              </a:rPr>
              <a:t>Corticosteroids most common second- and third- line therapies in &gt;80% of patients </a:t>
            </a:r>
          </a:p>
          <a:p>
            <a:pPr lvl="1"/>
            <a:r>
              <a:rPr lang="en-US" sz="2800" dirty="0">
                <a:latin typeface="Arial" panose="020B0604020202020204" pitchFamily="34" charset="0"/>
                <a:cs typeface="Arial" panose="020B0604020202020204" pitchFamily="34" charset="0"/>
              </a:rPr>
              <a:t>Spanish Registry: </a:t>
            </a:r>
          </a:p>
          <a:p>
            <a:pPr lvl="2"/>
            <a:r>
              <a:rPr lang="en-US" sz="2800" dirty="0">
                <a:latin typeface="Arial" panose="020B0604020202020204" pitchFamily="34" charset="0"/>
                <a:cs typeface="Arial" panose="020B0604020202020204" pitchFamily="34" charset="0"/>
              </a:rPr>
              <a:t>59.5% of patients received &gt; 6 weeks </a:t>
            </a:r>
          </a:p>
          <a:p>
            <a:pPr lvl="1"/>
            <a:r>
              <a:rPr lang="en-US" sz="2800" dirty="0">
                <a:latin typeface="Arial" panose="020B0604020202020204" pitchFamily="34" charset="0"/>
                <a:cs typeface="Arial" panose="020B0604020202020204" pitchFamily="34" charset="0"/>
              </a:rPr>
              <a:t>Korean Insurance Review: </a:t>
            </a:r>
          </a:p>
          <a:p>
            <a:pPr lvl="2"/>
            <a:r>
              <a:rPr lang="en-US" sz="2800" dirty="0">
                <a:latin typeface="Arial" panose="020B0604020202020204" pitchFamily="34" charset="0"/>
                <a:cs typeface="Arial" panose="020B0604020202020204" pitchFamily="34" charset="0"/>
              </a:rPr>
              <a:t>75% of patients still on corticosteroids at 3 months</a:t>
            </a:r>
          </a:p>
          <a:p>
            <a:pPr lvl="2"/>
            <a:r>
              <a:rPr lang="en-US" sz="2800" dirty="0">
                <a:latin typeface="Arial" panose="020B0604020202020204" pitchFamily="34" charset="0"/>
                <a:cs typeface="Arial" panose="020B0604020202020204" pitchFamily="34" charset="0"/>
              </a:rPr>
              <a:t>50% of patients still on corticosteroids at 48 months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574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E553-7CB6-E641-979B-A5E5EE8C3C4B}"/>
              </a:ext>
            </a:extLst>
          </p:cNvPr>
          <p:cNvSpPr>
            <a:spLocks noGrp="1"/>
          </p:cNvSpPr>
          <p:nvPr>
            <p:ph type="title"/>
          </p:nvPr>
        </p:nvSpPr>
        <p:spPr>
          <a:xfrm>
            <a:off x="304277" y="264957"/>
            <a:ext cx="10972800" cy="713539"/>
          </a:xfrm>
        </p:spPr>
        <p:txBody>
          <a:bodyP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ASH Guidelines: Adult ITP Newly Diagnosed</a:t>
            </a:r>
          </a:p>
        </p:txBody>
      </p:sp>
      <p:sp>
        <p:nvSpPr>
          <p:cNvPr id="3" name="Content Placeholder 2">
            <a:extLst>
              <a:ext uri="{FF2B5EF4-FFF2-40B4-BE49-F238E27FC236}">
                <a16:creationId xmlns:a16="http://schemas.microsoft.com/office/drawing/2014/main" id="{1BD28135-F2B0-5244-88EC-268D83765B3C}"/>
              </a:ext>
            </a:extLst>
          </p:cNvPr>
          <p:cNvSpPr>
            <a:spLocks noGrp="1"/>
          </p:cNvSpPr>
          <p:nvPr>
            <p:ph idx="1"/>
          </p:nvPr>
        </p:nvSpPr>
        <p:spPr>
          <a:xfrm>
            <a:off x="327803" y="1008086"/>
            <a:ext cx="11536393" cy="5238687"/>
          </a:xfrm>
        </p:spPr>
        <p:txBody>
          <a:bodyPr>
            <a:normAutofit/>
          </a:bodyPr>
          <a:lstStyle/>
          <a:p>
            <a:pPr marL="274309" indent="-274309"/>
            <a:r>
              <a:rPr lang="en-US" sz="3200" dirty="0">
                <a:latin typeface="Arial" panose="020B0604020202020204" pitchFamily="34" charset="0"/>
                <a:cs typeface="Arial" panose="020B0604020202020204" pitchFamily="34" charset="0"/>
              </a:rPr>
              <a:t>Also carried forward recommendations from the 2011 ASH Guidelines:</a:t>
            </a:r>
          </a:p>
          <a:p>
            <a:pPr marL="0" indent="0">
              <a:buNone/>
            </a:pPr>
            <a:endParaRPr lang="en-US" sz="3200" dirty="0">
              <a:latin typeface="Arial" panose="020B0604020202020204" pitchFamily="34" charset="0"/>
              <a:cs typeface="Arial" panose="020B0604020202020204" pitchFamily="34" charset="0"/>
            </a:endParaRPr>
          </a:p>
          <a:p>
            <a:pPr lvl="1">
              <a:lnSpc>
                <a:spcPct val="100000"/>
              </a:lnSpc>
              <a:spcBef>
                <a:spcPts val="0"/>
              </a:spcBef>
            </a:pPr>
            <a:r>
              <a:rPr lang="en-US" sz="2800" dirty="0">
                <a:latin typeface="Arial" panose="020B0604020202020204" pitchFamily="34" charset="0"/>
                <a:cs typeface="Arial" panose="020B0604020202020204" pitchFamily="34" charset="0"/>
              </a:rPr>
              <a:t>IVIG can be used with corticosteroids when a more rapid increase in platelet count is required (grade 2B) </a:t>
            </a:r>
          </a:p>
          <a:p>
            <a:pPr lvl="1">
              <a:lnSpc>
                <a:spcPct val="100000"/>
              </a:lnSpc>
              <a:spcBef>
                <a:spcPts val="0"/>
              </a:spcBef>
            </a:pPr>
            <a:endParaRPr lang="en-US" sz="2800" dirty="0">
              <a:latin typeface="Arial" panose="020B0604020202020204" pitchFamily="34" charset="0"/>
              <a:cs typeface="Arial" panose="020B0604020202020204" pitchFamily="34" charset="0"/>
            </a:endParaRPr>
          </a:p>
          <a:p>
            <a:pPr lvl="1">
              <a:lnSpc>
                <a:spcPct val="100000"/>
              </a:lnSpc>
              <a:spcBef>
                <a:spcPts val="0"/>
              </a:spcBef>
            </a:pPr>
            <a:r>
              <a:rPr lang="en-US" sz="2800" dirty="0">
                <a:latin typeface="Arial" panose="020B0604020202020204" pitchFamily="34" charset="0"/>
                <a:cs typeface="Arial" panose="020B0604020202020204" pitchFamily="34" charset="0"/>
              </a:rPr>
              <a:t>Either IVIG or anti-D (in appropriate patients) can be used as a first-line treatment if corticosteroids are contraindicated (grade 2C)</a:t>
            </a:r>
          </a:p>
          <a:p>
            <a:pPr marL="457200" lvl="1" indent="0">
              <a:lnSpc>
                <a:spcPct val="100000"/>
              </a:lnSpc>
              <a:spcBef>
                <a:spcPts val="0"/>
              </a:spcBef>
              <a:buNone/>
            </a:pPr>
            <a:r>
              <a:rPr lang="en-US" sz="2800" dirty="0">
                <a:latin typeface="Arial" panose="020B0604020202020204" pitchFamily="34" charset="0"/>
                <a:cs typeface="Arial" panose="020B0604020202020204" pitchFamily="34" charset="0"/>
              </a:rPr>
              <a:t> </a:t>
            </a:r>
          </a:p>
          <a:p>
            <a:pPr lvl="1">
              <a:lnSpc>
                <a:spcPct val="100000"/>
              </a:lnSpc>
              <a:spcBef>
                <a:spcPts val="0"/>
              </a:spcBef>
            </a:pPr>
            <a:r>
              <a:rPr lang="en-US" sz="2800" dirty="0">
                <a:latin typeface="Arial" panose="020B0604020202020204" pitchFamily="34" charset="0"/>
                <a:cs typeface="Arial" panose="020B0604020202020204" pitchFamily="34" charset="0"/>
              </a:rPr>
              <a:t>If IVIG is used, the dose should initially be 1 g/kg as a 1-time dose; this dosage may be repeated if necessary (grade 2B)</a:t>
            </a:r>
          </a:p>
        </p:txBody>
      </p:sp>
    </p:spTree>
    <p:extLst>
      <p:ext uri="{BB962C8B-B14F-4D97-AF65-F5344CB8AC3E}">
        <p14:creationId xmlns:p14="http://schemas.microsoft.com/office/powerpoint/2010/main" val="807246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CC4B-7EE3-7642-83CE-A379E4907740}"/>
              </a:ext>
            </a:extLst>
          </p:cNvPr>
          <p:cNvSpPr>
            <a:spLocks noGrp="1"/>
          </p:cNvSpPr>
          <p:nvPr>
            <p:ph type="title"/>
          </p:nvPr>
        </p:nvSpPr>
        <p:spPr>
          <a:xfrm>
            <a:off x="294736" y="157569"/>
            <a:ext cx="10515600" cy="1325563"/>
          </a:xfrm>
        </p:spPr>
        <p:txBody>
          <a:bodyPr/>
          <a:lstStyle/>
          <a:p>
            <a:r>
              <a:rPr lang="en-US" dirty="0">
                <a:solidFill>
                  <a:schemeClr val="accent1">
                    <a:lumMod val="75000"/>
                  </a:schemeClr>
                </a:solidFill>
                <a:latin typeface="Arial" panose="020B0604020202020204" pitchFamily="34" charset="0"/>
                <a:cs typeface="Arial" panose="020B0604020202020204" pitchFamily="34" charset="0"/>
              </a:rPr>
              <a:t>Augmented First Line Therapy</a:t>
            </a:r>
          </a:p>
        </p:txBody>
      </p:sp>
      <p:sp>
        <p:nvSpPr>
          <p:cNvPr id="3" name="Content Placeholder 2">
            <a:extLst>
              <a:ext uri="{FF2B5EF4-FFF2-40B4-BE49-F238E27FC236}">
                <a16:creationId xmlns:a16="http://schemas.microsoft.com/office/drawing/2014/main" id="{EFCB9D48-94F7-9542-907F-B764C6D82B56}"/>
              </a:ext>
            </a:extLst>
          </p:cNvPr>
          <p:cNvSpPr>
            <a:spLocks noGrp="1"/>
          </p:cNvSpPr>
          <p:nvPr>
            <p:ph idx="1"/>
          </p:nvPr>
        </p:nvSpPr>
        <p:spPr>
          <a:xfrm>
            <a:off x="477982" y="1926215"/>
            <a:ext cx="10515600" cy="4617803"/>
          </a:xfrm>
        </p:spPr>
        <p:txBody>
          <a:bodyPr>
            <a:normAutofit fontScale="77500" lnSpcReduction="20000"/>
          </a:bodyPr>
          <a:lstStyle/>
          <a:p>
            <a:pPr>
              <a:lnSpc>
                <a:spcPct val="120000"/>
              </a:lnSpc>
            </a:pPr>
            <a:r>
              <a:rPr lang="en-US" sz="3600" dirty="0">
                <a:latin typeface="Arial" panose="020B0604020202020204" pitchFamily="34" charset="0"/>
                <a:cs typeface="Arial" panose="020B0604020202020204" pitchFamily="34" charset="0"/>
              </a:rPr>
              <a:t>Dexamethasone + Rituximab</a:t>
            </a:r>
          </a:p>
          <a:p>
            <a:pPr marL="0" indent="0">
              <a:lnSpc>
                <a:spcPct val="120000"/>
              </a:lnSpc>
              <a:buNone/>
            </a:pPr>
            <a:endParaRPr lang="en-US" sz="3600" dirty="0">
              <a:latin typeface="Arial" panose="020B0604020202020204" pitchFamily="34" charset="0"/>
              <a:cs typeface="Arial" panose="020B0604020202020204" pitchFamily="34" charset="0"/>
            </a:endParaRPr>
          </a:p>
          <a:p>
            <a:pPr>
              <a:lnSpc>
                <a:spcPct val="120000"/>
              </a:lnSpc>
            </a:pPr>
            <a:r>
              <a:rPr lang="en-US" sz="3600" dirty="0">
                <a:latin typeface="Arial" panose="020B0604020202020204" pitchFamily="34" charset="0"/>
                <a:cs typeface="Arial" panose="020B0604020202020204" pitchFamily="34" charset="0"/>
              </a:rPr>
              <a:t>Dexamethasone + TPO-RAs </a:t>
            </a:r>
          </a:p>
          <a:p>
            <a:pPr lvl="1">
              <a:lnSpc>
                <a:spcPct val="120000"/>
              </a:lnSpc>
            </a:pPr>
            <a:r>
              <a:rPr lang="en-US" sz="3200" dirty="0">
                <a:latin typeface="Arial" panose="020B0604020202020204" pitchFamily="34" charset="0"/>
                <a:cs typeface="Arial" panose="020B0604020202020204" pitchFamily="34" charset="0"/>
              </a:rPr>
              <a:t>Mostly </a:t>
            </a:r>
            <a:r>
              <a:rPr lang="en-US" sz="3200" dirty="0" err="1">
                <a:latin typeface="Arial" panose="020B0604020202020204" pitchFamily="34" charset="0"/>
                <a:cs typeface="Arial" panose="020B0604020202020204" pitchFamily="34" charset="0"/>
              </a:rPr>
              <a:t>eltrombopag</a:t>
            </a:r>
            <a:endParaRPr lang="en-US" sz="3200" dirty="0">
              <a:latin typeface="Arial" panose="020B0604020202020204" pitchFamily="34" charset="0"/>
              <a:cs typeface="Arial" panose="020B0604020202020204" pitchFamily="34" charset="0"/>
            </a:endParaRPr>
          </a:p>
          <a:p>
            <a:pPr lvl="1">
              <a:lnSpc>
                <a:spcPct val="120000"/>
              </a:lnSpc>
            </a:pPr>
            <a:r>
              <a:rPr lang="en-US" sz="3200" dirty="0">
                <a:latin typeface="Arial" panose="020B0604020202020204" pitchFamily="34" charset="0"/>
                <a:cs typeface="Arial" panose="020B0604020202020204" pitchFamily="34" charset="0"/>
              </a:rPr>
              <a:t>Mingot et al. (n=124)</a:t>
            </a:r>
          </a:p>
          <a:p>
            <a:pPr lvl="2">
              <a:lnSpc>
                <a:spcPct val="120000"/>
              </a:lnSpc>
            </a:pPr>
            <a:r>
              <a:rPr lang="en-US" sz="2800" dirty="0">
                <a:latin typeface="Arial" panose="020B0604020202020204" pitchFamily="34" charset="0"/>
                <a:cs typeface="Arial" panose="020B0604020202020204" pitchFamily="34" charset="0"/>
              </a:rPr>
              <a:t>Dexamethasone with or without romiplostim</a:t>
            </a:r>
          </a:p>
          <a:p>
            <a:pPr lvl="2">
              <a:lnSpc>
                <a:spcPct val="120000"/>
              </a:lnSpc>
            </a:pPr>
            <a:r>
              <a:rPr lang="en-US" sz="2800" dirty="0">
                <a:latin typeface="Arial" panose="020B0604020202020204" pitchFamily="34" charset="0"/>
                <a:cs typeface="Arial" panose="020B0604020202020204" pitchFamily="34" charset="0"/>
              </a:rPr>
              <a:t>SROT: 40.9% versus 52.6% (p=0.015) </a:t>
            </a:r>
          </a:p>
          <a:p>
            <a:pPr>
              <a:lnSpc>
                <a:spcPct val="120000"/>
              </a:lnSpc>
            </a:pPr>
            <a:endParaRPr lang="en-US" sz="3600" dirty="0">
              <a:latin typeface="Arial" panose="020B0604020202020204" pitchFamily="34" charset="0"/>
              <a:cs typeface="Arial" panose="020B0604020202020204" pitchFamily="34" charset="0"/>
            </a:endParaRPr>
          </a:p>
          <a:p>
            <a:pPr>
              <a:lnSpc>
                <a:spcPct val="120000"/>
              </a:lnSpc>
            </a:pPr>
            <a:r>
              <a:rPr lang="en-US" sz="3600" dirty="0">
                <a:latin typeface="Arial" panose="020B0604020202020204" pitchFamily="34" charset="0"/>
                <a:cs typeface="Arial" panose="020B0604020202020204" pitchFamily="34" charset="0"/>
              </a:rPr>
              <a:t>Corticosteroids + MMF (FLIGHT trial)</a:t>
            </a:r>
          </a:p>
        </p:txBody>
      </p:sp>
    </p:spTree>
    <p:extLst>
      <p:ext uri="{BB962C8B-B14F-4D97-AF65-F5344CB8AC3E}">
        <p14:creationId xmlns:p14="http://schemas.microsoft.com/office/powerpoint/2010/main" val="3664800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3293-3042-D940-9244-561831AB028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96FE3C-5DD0-13E7-15DC-8C8056D9F817}"/>
              </a:ext>
            </a:extLst>
          </p:cNvPr>
          <p:cNvSpPr/>
          <p:nvPr/>
        </p:nvSpPr>
        <p:spPr bwMode="auto">
          <a:xfrm>
            <a:off x="1140235" y="5531691"/>
            <a:ext cx="9573106"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008DC55B-D901-B6C3-231B-7EA82400D409}"/>
              </a:ext>
            </a:extLst>
          </p:cNvPr>
          <p:cNvSpPr txBox="1"/>
          <p:nvPr/>
        </p:nvSpPr>
        <p:spPr>
          <a:xfrm>
            <a:off x="3477078" y="5994828"/>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841</a:t>
            </a:r>
          </a:p>
        </p:txBody>
      </p:sp>
      <p:pic>
        <p:nvPicPr>
          <p:cNvPr id="6" name="Picture 5" descr="A red and grey rectangular sign with text&#10;&#10;AI-generated content may be incorrect.">
            <a:extLst>
              <a:ext uri="{FF2B5EF4-FFF2-40B4-BE49-F238E27FC236}">
                <a16:creationId xmlns:a16="http://schemas.microsoft.com/office/drawing/2014/main" id="{17AAF140-A2ED-E746-8245-7CD4E9BE7DD9}"/>
              </a:ext>
            </a:extLst>
          </p:cNvPr>
          <p:cNvPicPr>
            <a:picLocks noChangeAspect="1"/>
          </p:cNvPicPr>
          <p:nvPr/>
        </p:nvPicPr>
        <p:blipFill>
          <a:blip r:embed="rId3"/>
          <a:stretch>
            <a:fillRect/>
          </a:stretch>
        </p:blipFill>
        <p:spPr>
          <a:xfrm>
            <a:off x="1140235" y="560359"/>
            <a:ext cx="9573106" cy="5434469"/>
          </a:xfrm>
          <a:prstGeom prst="rect">
            <a:avLst/>
          </a:prstGeom>
        </p:spPr>
      </p:pic>
    </p:spTree>
    <p:extLst>
      <p:ext uri="{BB962C8B-B14F-4D97-AF65-F5344CB8AC3E}">
        <p14:creationId xmlns:p14="http://schemas.microsoft.com/office/powerpoint/2010/main" val="386371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B292C-105C-EAFA-324D-FC92F95D6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30056-6EC6-3773-8299-8F6BC3C6F5F8}"/>
              </a:ext>
            </a:extLst>
          </p:cNvPr>
          <p:cNvSpPr>
            <a:spLocks noGrp="1"/>
          </p:cNvSpPr>
          <p:nvPr>
            <p:ph type="title"/>
          </p:nvPr>
        </p:nvSpPr>
        <p:spPr>
          <a:xfrm>
            <a:off x="912286" y="53752"/>
            <a:ext cx="10358967" cy="1143000"/>
          </a:xfrm>
        </p:spPr>
        <p:txBody>
          <a:bodyPr/>
          <a:lstStyle/>
          <a:p>
            <a:r>
              <a:rPr lang="en-US" dirty="0"/>
              <a:t>Study Design and Goals</a:t>
            </a:r>
          </a:p>
        </p:txBody>
      </p:sp>
      <p:sp>
        <p:nvSpPr>
          <p:cNvPr id="6" name="TextBox 5">
            <a:extLst>
              <a:ext uri="{FF2B5EF4-FFF2-40B4-BE49-F238E27FC236}">
                <a16:creationId xmlns:a16="http://schemas.microsoft.com/office/drawing/2014/main" id="{2CF599A6-F9BC-59AD-1E96-B99FAABA8349}"/>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4" name="Picture 3" descr="A screenshot of a cell phone&#10;&#10;AI-generated content may be incorrect.">
            <a:extLst>
              <a:ext uri="{FF2B5EF4-FFF2-40B4-BE49-F238E27FC236}">
                <a16:creationId xmlns:a16="http://schemas.microsoft.com/office/drawing/2014/main" id="{49779B99-6F1D-BAA9-8F49-25433031F1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68553" y="1004603"/>
            <a:ext cx="8254894" cy="3443708"/>
          </a:xfrm>
          <a:prstGeom prst="rect">
            <a:avLst/>
          </a:prstGeom>
        </p:spPr>
      </p:pic>
      <p:sp>
        <p:nvSpPr>
          <p:cNvPr id="5" name="TextBox 4">
            <a:extLst>
              <a:ext uri="{FF2B5EF4-FFF2-40B4-BE49-F238E27FC236}">
                <a16:creationId xmlns:a16="http://schemas.microsoft.com/office/drawing/2014/main" id="{ABBA405F-6B99-6003-1E97-CC50AC014590}"/>
              </a:ext>
            </a:extLst>
          </p:cNvPr>
          <p:cNvSpPr txBox="1"/>
          <p:nvPr/>
        </p:nvSpPr>
        <p:spPr>
          <a:xfrm>
            <a:off x="661012" y="4620642"/>
            <a:ext cx="1111601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Study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Identify incidence, risk factors, clinical characteristics, treatments and outcomes associated with immune checkpoint inhibitor (ICI)-ITP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Establish definitions for: diagnosis of ICI-ITP, treatment response, recurrent ICI-ITP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Improve recognition and management of ICI-ITP</a:t>
            </a:r>
          </a:p>
        </p:txBody>
      </p:sp>
    </p:spTree>
    <p:extLst>
      <p:ext uri="{BB962C8B-B14F-4D97-AF65-F5344CB8AC3E}">
        <p14:creationId xmlns:p14="http://schemas.microsoft.com/office/powerpoint/2010/main" val="404636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45335-D37F-2A70-3B8D-D816BF43F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F7798-4B06-5B0E-0EAD-051892DB9D12}"/>
              </a:ext>
            </a:extLst>
          </p:cNvPr>
          <p:cNvSpPr>
            <a:spLocks noGrp="1"/>
          </p:cNvSpPr>
          <p:nvPr>
            <p:ph type="title"/>
          </p:nvPr>
        </p:nvSpPr>
        <p:spPr>
          <a:xfrm>
            <a:off x="912286" y="53752"/>
            <a:ext cx="10358967" cy="1143000"/>
          </a:xfrm>
        </p:spPr>
        <p:txBody>
          <a:bodyPr/>
          <a:lstStyle/>
          <a:p>
            <a:r>
              <a:rPr lang="en-US" dirty="0"/>
              <a:t>ICI-ITP Treatment Response</a:t>
            </a:r>
          </a:p>
        </p:txBody>
      </p:sp>
      <p:sp>
        <p:nvSpPr>
          <p:cNvPr id="6" name="TextBox 5">
            <a:extLst>
              <a:ext uri="{FF2B5EF4-FFF2-40B4-BE49-F238E27FC236}">
                <a16:creationId xmlns:a16="http://schemas.microsoft.com/office/drawing/2014/main" id="{78B25255-2AD5-5B8C-1E7A-C82788C67961}"/>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4" name="Picture 3" descr="A graph of a treatment&#10;&#10;AI-generated content may be incorrect.">
            <a:extLst>
              <a:ext uri="{FF2B5EF4-FFF2-40B4-BE49-F238E27FC236}">
                <a16:creationId xmlns:a16="http://schemas.microsoft.com/office/drawing/2014/main" id="{84E240C8-B1E5-E266-9166-2674375121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31006" y="1196752"/>
            <a:ext cx="10721526" cy="4733321"/>
          </a:xfrm>
          <a:prstGeom prst="rect">
            <a:avLst/>
          </a:prstGeom>
        </p:spPr>
      </p:pic>
      <p:sp>
        <p:nvSpPr>
          <p:cNvPr id="3" name="TextBox 2">
            <a:extLst>
              <a:ext uri="{FF2B5EF4-FFF2-40B4-BE49-F238E27FC236}">
                <a16:creationId xmlns:a16="http://schemas.microsoft.com/office/drawing/2014/main" id="{54994B8E-104A-954C-5224-D2D6BAC20298}"/>
              </a:ext>
            </a:extLst>
          </p:cNvPr>
          <p:cNvSpPr txBox="1"/>
          <p:nvPr/>
        </p:nvSpPr>
        <p:spPr>
          <a:xfrm>
            <a:off x="736280" y="593992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GC = glucocorticoid; IVIG = intravenous immunoglobulin; TPO-RA = thrombopoietin-receptor agonist</a:t>
            </a:r>
          </a:p>
        </p:txBody>
      </p:sp>
    </p:spTree>
    <p:extLst>
      <p:ext uri="{BB962C8B-B14F-4D97-AF65-F5344CB8AC3E}">
        <p14:creationId xmlns:p14="http://schemas.microsoft.com/office/powerpoint/2010/main" val="1349163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a:t>
            </a:r>
            <a:r>
              <a:rPr lang="en-US" sz="3200" dirty="0" err="1">
                <a:solidFill>
                  <a:srgbClr val="0432FF"/>
                </a:solidFill>
              </a:rPr>
              <a:t>Neunert</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60559" y="1700808"/>
          <a:ext cx="9070880" cy="3024336"/>
        </p:xfrm>
        <a:graphic>
          <a:graphicData uri="http://schemas.openxmlformats.org/drawingml/2006/table">
            <a:tbl>
              <a:tblPr firstRow="1" bandRow="1">
                <a:tableStyleId>{F2DE63D5-997A-4646-A377-4702673A728D}</a:tableStyleId>
              </a:tblPr>
              <a:tblGrid>
                <a:gridCol w="3526264">
                  <a:extLst>
                    <a:ext uri="{9D8B030D-6E8A-4147-A177-3AD203B41FA5}">
                      <a16:colId xmlns:a16="http://schemas.microsoft.com/office/drawing/2014/main" val="20000"/>
                    </a:ext>
                  </a:extLst>
                </a:gridCol>
                <a:gridCol w="5544616">
                  <a:extLst>
                    <a:ext uri="{9D8B030D-6E8A-4147-A177-3AD203B41FA5}">
                      <a16:colId xmlns:a16="http://schemas.microsoft.com/office/drawing/2014/main" val="2117869244"/>
                    </a:ext>
                  </a:extLst>
                </a:gridCol>
              </a:tblGrid>
              <a:tr h="75608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608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913619"/>
                  </a:ext>
                </a:extLst>
              </a:tr>
              <a:tr h="7560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01042"/>
                  </a:ext>
                </a:extLst>
              </a:tr>
              <a:tr h="75608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91003"/>
                  </a:ext>
                </a:extLst>
              </a:tr>
            </a:tbl>
          </a:graphicData>
        </a:graphic>
      </p:graphicFrame>
    </p:spTree>
    <p:custDataLst>
      <p:tags r:id="rId1"/>
    </p:custDataLst>
    <p:extLst>
      <p:ext uri="{BB962C8B-B14F-4D97-AF65-F5344CB8AC3E}">
        <p14:creationId xmlns:p14="http://schemas.microsoft.com/office/powerpoint/2010/main" val="34327116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201D-45A5-8CC0-F09F-012363618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1B5EB-B2E4-3942-F857-DBE01E2104D9}"/>
              </a:ext>
            </a:extLst>
          </p:cNvPr>
          <p:cNvSpPr>
            <a:spLocks noGrp="1"/>
          </p:cNvSpPr>
          <p:nvPr>
            <p:ph type="title"/>
          </p:nvPr>
        </p:nvSpPr>
        <p:spPr>
          <a:xfrm>
            <a:off x="912286" y="53752"/>
            <a:ext cx="10358967" cy="1143000"/>
          </a:xfrm>
        </p:spPr>
        <p:txBody>
          <a:bodyPr/>
          <a:lstStyle/>
          <a:p>
            <a:r>
              <a:rPr lang="en-US" dirty="0"/>
              <a:t>ICI-ITP Rechallenge and ITP</a:t>
            </a:r>
          </a:p>
        </p:txBody>
      </p:sp>
      <p:sp>
        <p:nvSpPr>
          <p:cNvPr id="6" name="TextBox 5">
            <a:extLst>
              <a:ext uri="{FF2B5EF4-FFF2-40B4-BE49-F238E27FC236}">
                <a16:creationId xmlns:a16="http://schemas.microsoft.com/office/drawing/2014/main" id="{5E2FA66D-CA8E-6EB9-913D-140D11BAF2E9}"/>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5" name="Picture 4" descr="A screenshot of a medical report&#10;&#10;AI-generated content may be incorrect.">
            <a:extLst>
              <a:ext uri="{FF2B5EF4-FFF2-40B4-BE49-F238E27FC236}">
                <a16:creationId xmlns:a16="http://schemas.microsoft.com/office/drawing/2014/main" id="{4C1579F5-86A6-3205-138B-CA26859701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1859" y="1076536"/>
            <a:ext cx="11270255" cy="4960261"/>
          </a:xfrm>
          <a:prstGeom prst="rect">
            <a:avLst/>
          </a:prstGeom>
        </p:spPr>
      </p:pic>
    </p:spTree>
    <p:extLst>
      <p:ext uri="{BB962C8B-B14F-4D97-AF65-F5344CB8AC3E}">
        <p14:creationId xmlns:p14="http://schemas.microsoft.com/office/powerpoint/2010/main" val="1485154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7D7CB-35EE-9C15-B351-9945C126D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EBC93-A550-85E0-DB8E-49B06C4C4D97}"/>
              </a:ext>
            </a:extLst>
          </p:cNvPr>
          <p:cNvSpPr>
            <a:spLocks noGrp="1"/>
          </p:cNvSpPr>
          <p:nvPr>
            <p:ph type="title"/>
          </p:nvPr>
        </p:nvSpPr>
        <p:spPr>
          <a:xfrm>
            <a:off x="912286" y="53752"/>
            <a:ext cx="10358967" cy="1143000"/>
          </a:xfrm>
        </p:spPr>
        <p:txBody>
          <a:bodyPr/>
          <a:lstStyle/>
          <a:p>
            <a:r>
              <a:rPr lang="en-US"/>
              <a:t>Authors’ </a:t>
            </a:r>
            <a:r>
              <a:rPr lang="en-US" dirty="0"/>
              <a:t>Conclusions</a:t>
            </a:r>
          </a:p>
        </p:txBody>
      </p:sp>
      <p:sp>
        <p:nvSpPr>
          <p:cNvPr id="6" name="TextBox 5">
            <a:extLst>
              <a:ext uri="{FF2B5EF4-FFF2-40B4-BE49-F238E27FC236}">
                <a16:creationId xmlns:a16="http://schemas.microsoft.com/office/drawing/2014/main" id="{C2552150-80E8-D4F9-8FED-3D18B9E881E5}"/>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4" name="Picture 3" descr="A red bacteria with black text&#10;&#10;AI-generated content may be incorrect.">
            <a:extLst>
              <a:ext uri="{FF2B5EF4-FFF2-40B4-BE49-F238E27FC236}">
                <a16:creationId xmlns:a16="http://schemas.microsoft.com/office/drawing/2014/main" id="{E771355A-8ABC-427D-8868-ACBA38F732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55805" y="1196752"/>
            <a:ext cx="10271928" cy="4773628"/>
          </a:xfrm>
          <a:prstGeom prst="rect">
            <a:avLst/>
          </a:prstGeom>
        </p:spPr>
      </p:pic>
    </p:spTree>
    <p:extLst>
      <p:ext uri="{BB962C8B-B14F-4D97-AF65-F5344CB8AC3E}">
        <p14:creationId xmlns:p14="http://schemas.microsoft.com/office/powerpoint/2010/main" val="3233852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5DDE5-6068-8C50-B721-025CDC794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85FFF-5B16-87F0-C52C-8D600898CA63}"/>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9786396-0589-F450-E8EB-C027AFCB09B4}"/>
              </a:ext>
            </a:extLst>
          </p:cNvPr>
          <p:cNvGraphicFramePr>
            <a:graphicFrameLocks noGrp="1"/>
          </p:cNvGraphicFramePr>
          <p:nvPr>
            <p:extLst>
              <p:ext uri="{D42A27DB-BD31-4B8C-83A1-F6EECF244321}">
                <p14:modId xmlns:p14="http://schemas.microsoft.com/office/powerpoint/2010/main" val="1546084964"/>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3">
                  <a:txBody>
                    <a:bodyPr/>
                    <a:lstStyle/>
                    <a:p>
                      <a:r>
                        <a:rPr lang="en-US" sz="2000" b="1" dirty="0">
                          <a:solidFill>
                            <a:schemeClr val="bg1"/>
                          </a:solidFill>
                        </a:rPr>
                        <a:t>Dr </a:t>
                      </a:r>
                      <a:r>
                        <a:rPr lang="en-US" sz="2000" b="1" dirty="0" err="1">
                          <a:solidFill>
                            <a:schemeClr val="bg1"/>
                          </a:solidFill>
                        </a:rPr>
                        <a:t>Apuri</a:t>
                      </a:r>
                      <a:r>
                        <a:rPr lang="en-US" sz="2000" b="1" dirty="0">
                          <a:solidFill>
                            <a:schemeClr val="bg1"/>
                          </a:solidFill>
                        </a:rPr>
                        <a:t> – 81-year-old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1D67C278-03A2-6CC2-1E35-461AE9B374DD}"/>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486213CF-4771-B712-560B-FCB55DA009E7}"/>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342D1407-374A-A6F5-A367-CC1CB971229A}"/>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910122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76F81-5C15-72BF-81E7-8D3027FB8CE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65B1D98-4F72-080E-B351-E88B8E704B1A}"/>
              </a:ext>
            </a:extLst>
          </p:cNvPr>
          <p:cNvSpPr/>
          <p:nvPr/>
        </p:nvSpPr>
        <p:spPr bwMode="auto">
          <a:xfrm>
            <a:off x="1007221" y="253387"/>
            <a:ext cx="10177558" cy="161859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DAB30CC-F2DC-22C4-4EC0-5DE6ADD6E2E8}"/>
              </a:ext>
            </a:extLst>
          </p:cNvPr>
          <p:cNvSpPr>
            <a:spLocks noGrp="1"/>
          </p:cNvSpPr>
          <p:nvPr>
            <p:ph type="title"/>
          </p:nvPr>
        </p:nvSpPr>
        <p:spPr>
          <a:xfrm>
            <a:off x="1122023" y="759326"/>
            <a:ext cx="10062756" cy="1085498"/>
          </a:xfrm>
        </p:spPr>
        <p:txBody>
          <a:bodyPr lIns="91440" tIns="91440" rIns="91440" bIns="182880"/>
          <a:lstStyle/>
          <a:p>
            <a:pPr algn="l"/>
            <a:r>
              <a:rPr lang="en-US" dirty="0">
                <a:solidFill>
                  <a:schemeClr val="bg1"/>
                </a:solidFill>
              </a:rPr>
              <a:t>Case Presentation: 81-year-old woman with metastatic adenocarcinoma of the lung responded to carboplatin/</a:t>
            </a:r>
            <a:br>
              <a:rPr lang="en-US" dirty="0">
                <a:solidFill>
                  <a:schemeClr val="bg1"/>
                </a:solidFill>
              </a:rPr>
            </a:br>
            <a:r>
              <a:rPr lang="en-US" dirty="0">
                <a:solidFill>
                  <a:schemeClr val="bg1"/>
                </a:solidFill>
              </a:rPr>
              <a:t>pemetrexed/pembrolizumab but after 14 months of pembrolizumab maintenance presents with ITP</a:t>
            </a:r>
            <a:br>
              <a:rPr lang="en-US" dirty="0">
                <a:solidFill>
                  <a:schemeClr val="bg1"/>
                </a:solidFill>
              </a:rPr>
            </a:br>
            <a:endParaRPr lang="en-US" dirty="0">
              <a:solidFill>
                <a:schemeClr val="bg1"/>
              </a:solidFill>
            </a:endParaRPr>
          </a:p>
        </p:txBody>
      </p:sp>
      <p:sp>
        <p:nvSpPr>
          <p:cNvPr id="8" name="Title 1">
            <a:extLst>
              <a:ext uri="{FF2B5EF4-FFF2-40B4-BE49-F238E27FC236}">
                <a16:creationId xmlns:a16="http://schemas.microsoft.com/office/drawing/2014/main" id="{A03FE884-35B5-F5B1-D4E6-CED654CF1EC1}"/>
              </a:ext>
            </a:extLst>
          </p:cNvPr>
          <p:cNvSpPr txBox="1">
            <a:spLocks/>
          </p:cNvSpPr>
          <p:nvPr/>
        </p:nvSpPr>
        <p:spPr bwMode="auto">
          <a:xfrm>
            <a:off x="0" y="59106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Susmitha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Apuri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(Lutz, Florida)</a:t>
            </a:r>
          </a:p>
        </p:txBody>
      </p:sp>
      <p:pic>
        <p:nvPicPr>
          <p:cNvPr id="4" name="Picture 3" descr="A person wearing a headset and a microphone&#10;&#10;AI-generated content may be incorrect.">
            <a:extLst>
              <a:ext uri="{FF2B5EF4-FFF2-40B4-BE49-F238E27FC236}">
                <a16:creationId xmlns:a16="http://schemas.microsoft.com/office/drawing/2014/main" id="{5B709508-5579-4F75-0911-0836908E0994}"/>
              </a:ext>
            </a:extLst>
          </p:cNvPr>
          <p:cNvPicPr>
            <a:picLocks noChangeAspect="1"/>
          </p:cNvPicPr>
          <p:nvPr/>
        </p:nvPicPr>
        <p:blipFill>
          <a:blip r:embed="rId3"/>
          <a:stretch>
            <a:fillRect/>
          </a:stretch>
        </p:blipFill>
        <p:spPr>
          <a:xfrm>
            <a:off x="3082317" y="2335190"/>
            <a:ext cx="6319865" cy="3554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8848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C00C-6111-680F-2369-75F9D436E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81381-924A-D6C9-7658-CD0B6A49B7D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DD38ADA7-5EA8-E0EC-E64E-FD52897D9AA3}"/>
              </a:ext>
            </a:extLst>
          </p:cNvPr>
          <p:cNvGraphicFramePr>
            <a:graphicFrameLocks noGrp="1"/>
          </p:cNvGraphicFramePr>
          <p:nvPr>
            <p:extLst>
              <p:ext uri="{D42A27DB-BD31-4B8C-83A1-F6EECF244321}">
                <p14:modId xmlns:p14="http://schemas.microsoft.com/office/powerpoint/2010/main" val="2012827333"/>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chemeClr val="bg1"/>
                          </a:solidFill>
                          <a:latin typeface="Calibri" panose="020F0502020204030204" pitchFamily="34" charset="0"/>
                          <a:cs typeface="Calibri" panose="020F0502020204030204" pitchFamily="34" charset="0"/>
                        </a:rPr>
                        <a:t>Zaja</a:t>
                      </a:r>
                      <a:endParaRPr lang="en-US" sz="2000" b="1" dirty="0">
                        <a:solidFill>
                          <a:schemeClr val="bg1"/>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5909943E-40D2-F4C0-972B-BE3DA9D359D7}"/>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38A0A8F6-35C8-8013-A191-A45ED13A0DE2}"/>
              </a:ext>
            </a:extLst>
          </p:cNvPr>
          <p:cNvSpPr/>
          <p:nvPr/>
        </p:nvSpPr>
        <p:spPr bwMode="auto">
          <a:xfrm>
            <a:off x="1703512" y="3412962"/>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5E90917A-EBD8-3A4C-350B-C0B14B8EE80A}"/>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17830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F5A68E9-67AB-BD25-E4E0-96A2B6DDD623}"/>
              </a:ext>
            </a:extLst>
          </p:cNvPr>
          <p:cNvSpPr txBox="1"/>
          <p:nvPr/>
        </p:nvSpPr>
        <p:spPr>
          <a:xfrm>
            <a:off x="402336" y="1905506"/>
            <a:ext cx="1166774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Incorporation</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of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Thrombopoietin</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Receptor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Agonists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(TPO-</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RAs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and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Other</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Second-Line Therapies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into</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ITP Management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002060"/>
                </a:solidFill>
                <a:effectLst/>
                <a:uLnTx/>
                <a:uFillTx/>
                <a:latin typeface="Calibri" panose="020F0502020204030204"/>
                <a:ea typeface="+mn-ea"/>
                <a:cs typeface="+mn-cs"/>
              </a:rPr>
              <a:t>December</a:t>
            </a:r>
            <a:r>
              <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rPr>
              <a:t> 16, 2025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rPr>
              <a:t>Francesco </a:t>
            </a:r>
            <a:r>
              <a:rPr kumimoji="0" lang="it-IT" sz="3200" b="1" i="0" u="none" strike="noStrike" kern="1200" cap="none" spc="0" normalizeH="0" baseline="0" noProof="0" dirty="0" err="1">
                <a:ln>
                  <a:noFill/>
                </a:ln>
                <a:solidFill>
                  <a:srgbClr val="002060"/>
                </a:solidFill>
                <a:effectLst/>
                <a:uLnTx/>
                <a:uFillTx/>
                <a:latin typeface="Calibri" panose="020F0502020204030204"/>
                <a:ea typeface="+mn-ea"/>
                <a:cs typeface="+mn-cs"/>
              </a:rPr>
              <a:t>Zaja</a:t>
            </a:r>
            <a:r>
              <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rPr>
              <a:t> – University of Trieste, </a:t>
            </a:r>
            <a:r>
              <a:rPr kumimoji="0" lang="it-IT" sz="3200" b="1" i="0" u="none" strike="noStrike" kern="1200" cap="none" spc="0" normalizeH="0" baseline="0" noProof="0" dirty="0" err="1">
                <a:ln>
                  <a:noFill/>
                </a:ln>
                <a:solidFill>
                  <a:srgbClr val="002060"/>
                </a:solidFill>
                <a:effectLst/>
                <a:uLnTx/>
                <a:uFillTx/>
                <a:latin typeface="Calibri" panose="020F0502020204030204"/>
                <a:ea typeface="+mn-ea"/>
                <a:cs typeface="+mn-cs"/>
              </a:rPr>
              <a:t>Italy</a:t>
            </a:r>
            <a:endPar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490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F4E22815-DDA5-039B-F342-267A31F1DE33}"/>
              </a:ext>
            </a:extLst>
          </p:cNvPr>
          <p:cNvGraphicFramePr>
            <a:graphicFrameLocks noGrp="1"/>
          </p:cNvGraphicFramePr>
          <p:nvPr/>
        </p:nvGraphicFramePr>
        <p:xfrm>
          <a:off x="678688" y="1846636"/>
          <a:ext cx="10630997" cy="1785105"/>
        </p:xfrm>
        <a:graphic>
          <a:graphicData uri="http://schemas.openxmlformats.org/drawingml/2006/table">
            <a:tbl>
              <a:tblPr firstRow="1" bandRow="1">
                <a:tableStyleId>{5940675A-B579-460E-94D1-54222C63F5DA}</a:tableStyleId>
              </a:tblPr>
              <a:tblGrid>
                <a:gridCol w="1950945">
                  <a:extLst>
                    <a:ext uri="{9D8B030D-6E8A-4147-A177-3AD203B41FA5}">
                      <a16:colId xmlns:a16="http://schemas.microsoft.com/office/drawing/2014/main" val="1779014343"/>
                    </a:ext>
                  </a:extLst>
                </a:gridCol>
                <a:gridCol w="3482409">
                  <a:extLst>
                    <a:ext uri="{9D8B030D-6E8A-4147-A177-3AD203B41FA5}">
                      <a16:colId xmlns:a16="http://schemas.microsoft.com/office/drawing/2014/main" val="3127312817"/>
                    </a:ext>
                  </a:extLst>
                </a:gridCol>
                <a:gridCol w="1499975">
                  <a:extLst>
                    <a:ext uri="{9D8B030D-6E8A-4147-A177-3AD203B41FA5}">
                      <a16:colId xmlns:a16="http://schemas.microsoft.com/office/drawing/2014/main" val="3429295447"/>
                    </a:ext>
                  </a:extLst>
                </a:gridCol>
                <a:gridCol w="1199217">
                  <a:extLst>
                    <a:ext uri="{9D8B030D-6E8A-4147-A177-3AD203B41FA5}">
                      <a16:colId xmlns:a16="http://schemas.microsoft.com/office/drawing/2014/main" val="716166227"/>
                    </a:ext>
                  </a:extLst>
                </a:gridCol>
                <a:gridCol w="1284877">
                  <a:extLst>
                    <a:ext uri="{9D8B030D-6E8A-4147-A177-3AD203B41FA5}">
                      <a16:colId xmlns:a16="http://schemas.microsoft.com/office/drawing/2014/main" val="537794019"/>
                    </a:ext>
                  </a:extLst>
                </a:gridCol>
                <a:gridCol w="1213574">
                  <a:extLst>
                    <a:ext uri="{9D8B030D-6E8A-4147-A177-3AD203B41FA5}">
                      <a16:colId xmlns:a16="http://schemas.microsoft.com/office/drawing/2014/main" val="982468411"/>
                    </a:ext>
                  </a:extLst>
                </a:gridCol>
              </a:tblGrid>
              <a:tr h="595035">
                <a:tc>
                  <a:txBody>
                    <a:bodyPr/>
                    <a:lstStyle/>
                    <a:p>
                      <a:endParaRPr lang="it-IT">
                        <a:solidFill>
                          <a:srgbClr val="002060"/>
                        </a:solidFill>
                      </a:endParaRPr>
                    </a:p>
                  </a:txBody>
                  <a:tcPr anchor="ctr"/>
                </a:tc>
                <a:tc>
                  <a:txBody>
                    <a:bodyPr/>
                    <a:lstStyle/>
                    <a:p>
                      <a:pPr algn="ctr"/>
                      <a:r>
                        <a:rPr lang="it-IT" b="1" dirty="0">
                          <a:solidFill>
                            <a:srgbClr val="002060"/>
                          </a:solidFill>
                        </a:rPr>
                        <a:t>Treatment</a:t>
                      </a:r>
                    </a:p>
                  </a:txBody>
                  <a:tcPr anchor="ctr"/>
                </a:tc>
                <a:tc>
                  <a:txBody>
                    <a:bodyPr/>
                    <a:lstStyle/>
                    <a:p>
                      <a:pPr algn="ctr"/>
                      <a:r>
                        <a:rPr lang="it-IT" b="1" dirty="0" err="1">
                          <a:solidFill>
                            <a:srgbClr val="002060"/>
                          </a:solidFill>
                        </a:rPr>
                        <a:t>Initial</a:t>
                      </a:r>
                      <a:r>
                        <a:rPr lang="it-IT" b="1" dirty="0">
                          <a:solidFill>
                            <a:srgbClr val="002060"/>
                          </a:solidFill>
                        </a:rPr>
                        <a:t> </a:t>
                      </a:r>
                      <a:r>
                        <a:rPr lang="it-IT" b="1" dirty="0" err="1">
                          <a:solidFill>
                            <a:srgbClr val="002060"/>
                          </a:solidFill>
                        </a:rPr>
                        <a:t>R</a:t>
                      </a:r>
                      <a:endParaRPr lang="it-IT" b="1" dirty="0">
                        <a:solidFill>
                          <a:srgbClr val="002060"/>
                        </a:solidFill>
                      </a:endParaRPr>
                    </a:p>
                  </a:txBody>
                  <a:tcPr anchor="ctr"/>
                </a:tc>
                <a:tc>
                  <a:txBody>
                    <a:bodyPr/>
                    <a:lstStyle/>
                    <a:p>
                      <a:pPr algn="ctr"/>
                      <a:r>
                        <a:rPr lang="it-IT" b="1" dirty="0">
                          <a:solidFill>
                            <a:srgbClr val="002060"/>
                          </a:solidFill>
                        </a:rPr>
                        <a:t>TTR</a:t>
                      </a:r>
                    </a:p>
                  </a:txBody>
                  <a:tcPr anchor="ctr"/>
                </a:tc>
                <a:tc>
                  <a:txBody>
                    <a:bodyPr/>
                    <a:lstStyle/>
                    <a:p>
                      <a:pPr algn="ctr"/>
                      <a:r>
                        <a:rPr lang="it-IT" b="1" dirty="0">
                          <a:solidFill>
                            <a:srgbClr val="002060"/>
                          </a:solidFill>
                        </a:rPr>
                        <a:t>SR</a:t>
                      </a:r>
                    </a:p>
                  </a:txBody>
                  <a:tcPr anchor="ctr"/>
                </a:tc>
                <a:tc>
                  <a:txBody>
                    <a:bodyPr/>
                    <a:lstStyle/>
                    <a:p>
                      <a:pPr algn="ctr"/>
                      <a:r>
                        <a:rPr lang="it-IT" b="1" dirty="0">
                          <a:solidFill>
                            <a:srgbClr val="002060"/>
                          </a:solidFill>
                        </a:rPr>
                        <a:t>LTR</a:t>
                      </a:r>
                    </a:p>
                  </a:txBody>
                  <a:tcPr anchor="ctr"/>
                </a:tc>
                <a:extLst>
                  <a:ext uri="{0D108BD9-81ED-4DB2-BD59-A6C34878D82A}">
                    <a16:rowId xmlns:a16="http://schemas.microsoft.com/office/drawing/2014/main" val="3273934235"/>
                  </a:ext>
                </a:extLst>
              </a:tr>
              <a:tr h="595035">
                <a:tc>
                  <a:txBody>
                    <a:bodyPr/>
                    <a:lstStyle/>
                    <a:p>
                      <a:r>
                        <a:rPr lang="it-IT" b="1" dirty="0">
                          <a:solidFill>
                            <a:srgbClr val="002060"/>
                          </a:solidFill>
                        </a:rPr>
                        <a:t>Prednisone</a:t>
                      </a:r>
                    </a:p>
                  </a:txBody>
                  <a:tcPr anchor="ctr"/>
                </a:tc>
                <a:tc>
                  <a:txBody>
                    <a:bodyPr/>
                    <a:lstStyle/>
                    <a:p>
                      <a:pPr algn="ctr"/>
                      <a:r>
                        <a:rPr lang="it-IT" dirty="0">
                          <a:solidFill>
                            <a:srgbClr val="002060"/>
                          </a:solidFill>
                        </a:rPr>
                        <a:t>1 mg/kg x 2-4 weeks max 8 weeks</a:t>
                      </a:r>
                    </a:p>
                  </a:txBody>
                  <a:tcPr anchor="ctr"/>
                </a:tc>
                <a:tc>
                  <a:txBody>
                    <a:bodyPr/>
                    <a:lstStyle/>
                    <a:p>
                      <a:pPr algn="ctr"/>
                      <a:r>
                        <a:rPr lang="it-IT" dirty="0">
                          <a:solidFill>
                            <a:srgbClr val="002060"/>
                          </a:solidFill>
                        </a:rPr>
                        <a:t>60-80%</a:t>
                      </a:r>
                    </a:p>
                  </a:txBody>
                  <a:tcPr anchor="ctr"/>
                </a:tc>
                <a:tc>
                  <a:txBody>
                    <a:bodyPr/>
                    <a:lstStyle/>
                    <a:p>
                      <a:pPr algn="ctr"/>
                      <a:r>
                        <a:rPr lang="it-IT" dirty="0">
                          <a:solidFill>
                            <a:srgbClr val="002060"/>
                          </a:solidFill>
                        </a:rPr>
                        <a:t>2-20</a:t>
                      </a:r>
                    </a:p>
                  </a:txBody>
                  <a:tcPr anchor="ctr"/>
                </a:tc>
                <a:tc rowSpan="2">
                  <a:txBody>
                    <a:bodyPr/>
                    <a:lstStyle/>
                    <a:p>
                      <a:pPr algn="ctr"/>
                      <a:r>
                        <a:rPr lang="it-IT" dirty="0">
                          <a:solidFill>
                            <a:srgbClr val="002060"/>
                          </a:solidFill>
                        </a:rPr>
                        <a:t>∼40%</a:t>
                      </a: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solidFill>
                            <a:srgbClr val="002060"/>
                          </a:solidFill>
                        </a:rPr>
                        <a:t>∼20%</a:t>
                      </a:r>
                    </a:p>
                    <a:p>
                      <a:pPr algn="ctr"/>
                      <a:endParaRPr lang="it-IT" dirty="0">
                        <a:solidFill>
                          <a:srgbClr val="002060"/>
                        </a:solidFill>
                      </a:endParaRPr>
                    </a:p>
                  </a:txBody>
                  <a:tcPr anchor="ctr"/>
                </a:tc>
                <a:extLst>
                  <a:ext uri="{0D108BD9-81ED-4DB2-BD59-A6C34878D82A}">
                    <a16:rowId xmlns:a16="http://schemas.microsoft.com/office/drawing/2014/main" val="1341955679"/>
                  </a:ext>
                </a:extLst>
              </a:tr>
              <a:tr h="595035">
                <a:tc>
                  <a:txBody>
                    <a:bodyPr/>
                    <a:lstStyle/>
                    <a:p>
                      <a:r>
                        <a:rPr lang="it-IT" b="1" dirty="0" err="1">
                          <a:solidFill>
                            <a:srgbClr val="002060"/>
                          </a:solidFill>
                        </a:rPr>
                        <a:t>Dexamethasone</a:t>
                      </a:r>
                      <a:endParaRPr lang="it-IT" b="1" dirty="0">
                        <a:solidFill>
                          <a:srgbClr val="002060"/>
                        </a:solidFill>
                      </a:endParaRPr>
                    </a:p>
                  </a:txBody>
                  <a:tcPr anchor="ctr"/>
                </a:tc>
                <a:tc>
                  <a:txBody>
                    <a:bodyPr/>
                    <a:lstStyle/>
                    <a:p>
                      <a:pPr algn="ctr"/>
                      <a:r>
                        <a:rPr lang="it-IT" dirty="0">
                          <a:solidFill>
                            <a:srgbClr val="002060"/>
                          </a:solidFill>
                        </a:rPr>
                        <a:t>40 mg x 4 days 1-3 </a:t>
                      </a:r>
                      <a:r>
                        <a:rPr lang="it-IT" dirty="0" err="1">
                          <a:solidFill>
                            <a:srgbClr val="002060"/>
                          </a:solidFill>
                        </a:rPr>
                        <a:t>cycles</a:t>
                      </a:r>
                      <a:endParaRPr lang="it-IT" dirty="0">
                        <a:solidFill>
                          <a:srgbClr val="002060"/>
                        </a:solidFill>
                      </a:endParaRPr>
                    </a:p>
                  </a:txBody>
                  <a:tcPr anchor="ctr"/>
                </a:tc>
                <a:tc>
                  <a:txBody>
                    <a:bodyPr/>
                    <a:lstStyle/>
                    <a:p>
                      <a:pPr algn="ctr"/>
                      <a:r>
                        <a:rPr lang="it-IT" dirty="0">
                          <a:solidFill>
                            <a:srgbClr val="002060"/>
                          </a:solidFill>
                        </a:rPr>
                        <a:t>60-90%</a:t>
                      </a:r>
                    </a:p>
                  </a:txBody>
                  <a:tcPr anchor="ctr"/>
                </a:tc>
                <a:tc>
                  <a:txBody>
                    <a:bodyPr/>
                    <a:lstStyle/>
                    <a:p>
                      <a:pPr algn="ctr"/>
                      <a:r>
                        <a:rPr lang="it-IT" dirty="0">
                          <a:solidFill>
                            <a:srgbClr val="002060"/>
                          </a:solidFill>
                        </a:rPr>
                        <a:t>1-10</a:t>
                      </a:r>
                    </a:p>
                  </a:txBody>
                  <a:tcPr anchor="ctr"/>
                </a:tc>
                <a:tc vMerge="1">
                  <a:txBody>
                    <a:bodyPr/>
                    <a:lstStyle/>
                    <a:p>
                      <a:pPr algn="ctr"/>
                      <a:endParaRPr lang="it-IT" dirty="0"/>
                    </a:p>
                  </a:txBody>
                  <a:tcPr anchor="ctr"/>
                </a:tc>
                <a:tc vMerge="1">
                  <a:txBody>
                    <a:bodyPr/>
                    <a:lstStyle/>
                    <a:p>
                      <a:pPr algn="ctr"/>
                      <a:endParaRPr lang="it-IT" dirty="0"/>
                    </a:p>
                  </a:txBody>
                  <a:tcPr anchor="ctr"/>
                </a:tc>
                <a:extLst>
                  <a:ext uri="{0D108BD9-81ED-4DB2-BD59-A6C34878D82A}">
                    <a16:rowId xmlns:a16="http://schemas.microsoft.com/office/drawing/2014/main" val="3327028758"/>
                  </a:ext>
                </a:extLst>
              </a:tr>
            </a:tbl>
          </a:graphicData>
        </a:graphic>
      </p:graphicFrame>
      <p:sp>
        <p:nvSpPr>
          <p:cNvPr id="4" name="CasellaDiTesto 3">
            <a:extLst>
              <a:ext uri="{FF2B5EF4-FFF2-40B4-BE49-F238E27FC236}">
                <a16:creationId xmlns:a16="http://schemas.microsoft.com/office/drawing/2014/main" id="{D1867A85-2FF3-B3F1-E5C9-FA5F0731878D}"/>
              </a:ext>
            </a:extLst>
          </p:cNvPr>
          <p:cNvSpPr txBox="1"/>
          <p:nvPr/>
        </p:nvSpPr>
        <p:spPr>
          <a:xfrm>
            <a:off x="678688" y="4118811"/>
            <a:ext cx="7007239"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rate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i.e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&gt; 30 x 10</a:t>
            </a:r>
            <a:r>
              <a:rPr kumimoji="0" lang="it-IT" sz="1800" b="0" i="0" u="none" strike="noStrike" kern="1200" cap="none" spc="0" normalizeH="0" baseline="30000" noProof="0" dirty="0">
                <a:ln>
                  <a:noFill/>
                </a:ln>
                <a:solidFill>
                  <a:srgbClr val="002060"/>
                </a:solidFill>
                <a:effectLst/>
                <a:uLnTx/>
                <a:uFillTx/>
                <a:latin typeface="Calibri" panose="020F0502020204030204"/>
                <a:ea typeface="+mn-ea"/>
                <a:cs typeface="+mn-cs"/>
              </a:rPr>
              <a:t>9</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/L and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doubling</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of baseline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platelet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count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TTR: time to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(days)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SR: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sustained</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6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months</a:t>
            </a:r>
            <a:endPar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LTR: long-</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term</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endPar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B129AC32-BBA9-B771-C63E-A8E15F618C77}"/>
              </a:ext>
            </a:extLst>
          </p:cNvPr>
          <p:cNvSpPr txBox="1">
            <a:spLocks/>
          </p:cNvSpPr>
          <p:nvPr/>
        </p:nvSpPr>
        <p:spPr>
          <a:xfrm>
            <a:off x="1902104" y="6497637"/>
            <a:ext cx="9888845" cy="360363"/>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1. Bae S, et al.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Blood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2010; 2. </a:t>
            </a:r>
            <a:r>
              <a:rPr kumimoji="0" lang="en-GB" sz="1200" b="0" i="0" u="none" strike="noStrike" kern="1200" cap="none" spc="0" normalizeH="0" baseline="0" noProof="0" dirty="0" err="1">
                <a:ln>
                  <a:noFill/>
                </a:ln>
                <a:solidFill>
                  <a:srgbClr val="002060"/>
                </a:solidFill>
                <a:effectLst/>
                <a:uLnTx/>
                <a:uFillTx/>
                <a:latin typeface="Calibri" panose="020F0502020204030204"/>
                <a:ea typeface="+mn-ea"/>
                <a:cs typeface="+mn-cs"/>
              </a:rPr>
              <a:t>Mashhadi</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MA, et al. </a:t>
            </a:r>
            <a:r>
              <a:rPr kumimoji="0" lang="de-DE" sz="1200" b="0" i="1" u="none" strike="noStrike" kern="1200" cap="none" spc="0" normalizeH="0" baseline="0" noProof="0" dirty="0">
                <a:ln>
                  <a:noFill/>
                </a:ln>
                <a:solidFill>
                  <a:srgbClr val="002060"/>
                </a:solidFill>
                <a:effectLst/>
                <a:uLnTx/>
                <a:uFillTx/>
                <a:latin typeface="Calibri" panose="020F0502020204030204"/>
                <a:ea typeface="+mn-ea"/>
                <a:cs typeface="+mn-cs"/>
              </a:rPr>
              <a:t>Daru</a:t>
            </a:r>
            <a:r>
              <a:rPr kumimoji="0" lang="de-DE" sz="1200" b="0" i="0" u="none" strike="noStrike" kern="1200" cap="none" spc="0" normalizeH="0" baseline="0" noProof="0" dirty="0">
                <a:ln>
                  <a:noFill/>
                </a:ln>
                <a:solidFill>
                  <a:srgbClr val="002060"/>
                </a:solidFill>
                <a:effectLst/>
                <a:uLnTx/>
                <a:uFillTx/>
                <a:latin typeface="Calibri" panose="020F0502020204030204"/>
                <a:ea typeface="+mn-ea"/>
                <a:cs typeface="+mn-cs"/>
              </a:rPr>
              <a:t> 2012; 3.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Din B, et al.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Acta </a:t>
            </a:r>
            <a:r>
              <a:rPr kumimoji="0" lang="en-GB" sz="1200" b="0" i="1" u="none" strike="noStrike" kern="1200" cap="none" spc="0" normalizeH="0" baseline="0" noProof="0" dirty="0" err="1">
                <a:ln>
                  <a:noFill/>
                </a:ln>
                <a:solidFill>
                  <a:srgbClr val="002060"/>
                </a:solidFill>
                <a:effectLst/>
                <a:uLnTx/>
                <a:uFillTx/>
                <a:latin typeface="Calibri" panose="020F0502020204030204"/>
                <a:ea typeface="+mn-ea"/>
                <a:cs typeface="+mn-cs"/>
              </a:rPr>
              <a:t>Haematol</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2015; 4. Wei Y, et al. </a:t>
            </a:r>
            <a:r>
              <a:rPr kumimoji="0" lang="nl-NL" sz="1200" b="0" i="1" u="none" strike="noStrike" kern="1200" cap="none" spc="0" normalizeH="0" baseline="0" noProof="0" dirty="0">
                <a:ln>
                  <a:noFill/>
                </a:ln>
                <a:solidFill>
                  <a:srgbClr val="002060"/>
                </a:solidFill>
                <a:effectLst/>
                <a:uLnTx/>
                <a:uFillTx/>
                <a:latin typeface="Calibri" panose="020F0502020204030204"/>
                <a:ea typeface="+mn-ea"/>
                <a:cs typeface="+mn-cs"/>
              </a:rPr>
              <a:t>Blood </a:t>
            </a:r>
            <a:r>
              <a:rPr kumimoji="0" lang="nl-NL" sz="1200" b="0" i="0" u="none" strike="noStrike" kern="1200" cap="none" spc="0" normalizeH="0" baseline="0" noProof="0" dirty="0">
                <a:ln>
                  <a:noFill/>
                </a:ln>
                <a:solidFill>
                  <a:srgbClr val="002060"/>
                </a:solidFill>
                <a:effectLst/>
                <a:uLnTx/>
                <a:uFillTx/>
                <a:latin typeface="Calibri" panose="020F0502020204030204"/>
                <a:ea typeface="+mn-ea"/>
                <a:cs typeface="+mn-cs"/>
              </a:rPr>
              <a:t>2016.</a:t>
            </a:r>
            <a:endPar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01674CF-3C53-F67D-FAE0-61CB4E4CB32B}"/>
              </a:ext>
            </a:extLst>
          </p:cNvPr>
          <p:cNvSpPr txBox="1"/>
          <p:nvPr/>
        </p:nvSpPr>
        <p:spPr>
          <a:xfrm>
            <a:off x="0" y="60658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Outcome</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corticosteroids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1L therapy in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adult</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ITP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patients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03189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CEAAkGBxASEBASEhIQFRASFRAQEhAQDxAVEBIVFRIWFhUVFRUYHSggGBolGxUVITEhJSkrLi4uFx8zODMtNygtLisBCgoKDg0OGBAQFysdHR0rKysrLS0tLSsrKy0tLS0rNy0rNy0rLS03Ny0tLSsrKysrKzc3Ky0rKysrKystKysrK//AABEIALgAoAMBIgACEQEDEQH/xAAbAAABBQEBAAAAAAAAAAAAAAAEAAECAwUGB//EADgQAAIBAwIEAwQIBQUAAAAAAAABAgMEESExBRJBUWFxkQYTMoEHIiNCobHB0RQzUpPwQ1PS4fH/xAAZAQADAQEBAAAAAAAAAAAAAAAAAQIEAwX/xAAhEQEBAAIDAAIDAQEAAAAAAAAAAQIRAyExEjIiQVETBP/aAAwDAQACEQMRAD8AzxCEDqiIkMAMIQPdXKivEAulUS3ZVK8guuTHqVZSZUwDZlxGH+IrfEkZLGyBba8OJ+BdSv4Pw8zDTE5gTpoST2eUSTOapVpReU3+hoUeKP7yQHGsIro1VJZTz5FgGQ8Rh0AOJCHAKhCEAIQiFWphAA95X5UtcZMjLkyy5qNyfZEI6IAappp2KWTciIEiIdoYCIdMYQA+R2yIsgF1C4lB5Xp3Ogt6qkk0/M5kM4bccs8dHoAb6JEYkgUQ4hAFQhCAEAcQraYT2DassRb8DBun+Ighz7DtlWNgqhT6sNhTGGg3uzSt6HP4LO/cvq2CXXRdckXOOs4qw+UXKaMrdPbb0HhZOWkU232X6i+cL/Os1RZbC3Z0NpwKS1cXnx6BEeFRTzLL8CMuaOuPB/XNxsm14lE6LW51krZLYza9vkWPL2eXBNMAQXc22ARneXbLljcW9wy850k90vUPObsKvLOL+TOkKKFgcSHQGqwMSIsAG4j/AC5fIxqj1S7G3e/BL1MGe+RBOlHMjUpWUpOEI/eKOH0Nu7O14XZKOJP4tvI48menfDDZrTgtKKSw3jxYdDgVu18C+bYRCARE4x1yY8+C0Yt4gvm20WwoRitEl5IPr7+aKakfqoVXj4omtgWpTDGV1NiVM6tTMu4p67GzXWgDWgKemw7ukYlWOGzorqJg3G5q4qy80VJnT2s8wi+6OWOh4M37rXuztGYchxhDNAiyQ2A8Ae+jmnIx4U8vHY6F2kqkZJbYf5GTYw55yS3kRclyNr2bs85m1osRj+p09Fg1vRUIqK6Fk6uDHld1rxx1GhEsRkfx2O+eyRVLjdNb5XmWlrVJdSE/hAaPE6ck8PsXxrqS0FYqHkyEmUzrJdQetxanHfOSdbO1dViCVYblcuM033B696ntn0YfGj5A7iOWzn72m08m97zIPc0E4tHXC/Fz5Mdxgs6DhH8qPm/zZz+x0HB39kvBs1MehwhCA0BCEFAzh85Lmw9sSw1o0t0ZvBbdfxVXC+rFyx230DLOeJxfyfzCbC293Wr9m4tfNPJn5OrWri7xk/jZccozuJzcKNWefrRhOUdNE1FtaGjSrJFd5QjVhOEtOeMoZ6rmWMr1M/XTrZe3jy9uuIf7lP8AsUv2K6ntnfS3nT/sUv2O3X0XWr2uK/pTKan0Y2y/1q+fKma/nxsfw5WV7EcZr3Fz7qo4uHJKTUacIvKxh6LxPT6VtCMdEcv7O+xlO0re9hUqSfLKGJKGNcPodS84ZwzylvTRx45a7Y3EWtvHXB5Xe+1F2qk4qccRlJL7OGcJtdj0+9i3No5V/R9CcpSdaa5m5YUI6Zee5XFljPU82GV+rloe1t4tpw/s0v8AiE2PtRdzq0oSlDllOEWlRprRySey8Tol9GtLpcz+dOP7itvo+jTqQn79tQlGWHCOvLJPG/gdbng4zj5WtUt+WTGmsI1alKCeWvVgN7y9DPts05t0c1HFdWdDb0uVYMmlD7deOX+BtI1YsefRySIiLQgIQgBRepsR+KT74efxMfBo2zbS8l+Rw52j/nvY+jqXTKqK0LUsmaRsqnMshFCDe5J00SjJIek3tbUlGKXdlU4vH6g8qy55N5xFaYWeuoo33NHRSiu01gWkyMm9ly1NTTtaalHMTHvrmE54fNv8WNA/gU2nOP3dGgOp3FNoBq1WbF1HJlXUNw1HSeB5TbWoDXYRKQPVRURlNK7emufONUseoaga13fyCDXh4wcn2OOhh0WhWIQgBGhZ1E8LqkZ5dZyxNen4HPkm46cWWq24PQnCRVAmsmPb0OrF3ORchQiQqzSC3aaNo00o69Su4jFpJophfJrXRIprcQg9M6Dc5uqeIUIRa0WPIKsHHpgzb3iEG/IFp3uGpJ6LfD1BWq6Cv2M26QZOrzJPuA1sg6Txm1VqUVEGzh1BahUTnULVb/MvIUY4XqTNeE1Hn53eRxxhFJQEIQAiUGRFEm9w5dXbdpvRF0WDWbzFBKpmLKarfjluLlsAyt5VZYy1FbtPV+CDZLQtg0lhCVtR/B04/dj/AJ4g9SdP+leiD6iytQSdFLz8QpQFcRjJbL5JAP8AAp5yjW5MdCEpLAbUts4rlSXTQHrRSZOhW1IV3lgJQdXUGqxDHErdPLxqXKjOhaexIIdm+hU6bW6NcYL6iIQ46StCwHWHDKlX4VhdZS0X/Z01hwGjDWS533l8PyX7haHMWnDatTWMfq/1N4j6mlR4PTj8UnN9orEfXdnUXkVGkkklthJLCM6NLGvcyc3NlMtR1wwlm6HrWsIwXLFR7palSZo3OkcPsZqOMz3604+H5GRcizOCeE1go1EK7GnJMjOGO5W5jXKVVrBnVZt6IKr1FgGz29RDaVNYLW0ypRLYwAINA6qYnp0CK0sIopUvqyl1FckZDY1E99M9VsWSp56FVKD5U31L6VKWcJvU6YctcLhFErBS238gWvw+pHXDa7o6e1p4wmvmacKCfRGqOGRqNDTolpokWbvHTqSm0kQprTPcVB7iKaBYwywiS08yEI4Zk55+W3XDzTN4zLlUX4peoPKGF4FvtOvsvmn+OSVpJOCe+Tlh6749YBeUZ5QRXoOPkDN/IvelTs3vGRk4vdIaRW0w2ekZUYb4SKpJFkkNyoPkekY0xTlgZ1ew0aTlvt+ZO9hU48z89jUoWX1cC4bbKUm8aR0XmbUaRNc8qGdqnDHVbA1qsP5m1ThpgFvrTquho4cP24Z5b6E+5UkKlUa0ZVw245ljqgydJNGpxDyfNLHRbhKgIRMOqprUsqQxhiEceSfivG9snj1FyptLcA4NU+pjqhCMuP2asPq0lLoyqpbp7CEdSlUTsV/4RXD13YhBofKoS4bn7zE+Gpb/AIjCDRzKqpWa7E5U9kt9kOImr/TWtLdRio9t33YU0IREZ76tpL9iTjkQjfh9Yz5esudJ0qnMtnujWozUlkQiir//2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7" name="AutoShape 6" descr="data:image/jpeg;base64,/9j/4AAQSkZJRgABAQAAAQABAAD/2wCEAAkGBxASEBASEhIQFRASFRAQEhAQDxAVEBIVFRIWFhUVFRUYHSggGBolGxUVITEhJSkrLi4uFx8zODMtNygtLisBCgoKDg0OGBAQFysdHR0rKysrLS0tLSsrKy0tLS0rNy0rNy0rLS03Ny0tLSsrKysrKzc3Ky0rKysrKystKysrK//AABEIALgAoAMBIgACEQEDEQH/xAAbAAABBQEBAAAAAAAAAAAAAAAEAAECAwUGB//EADgQAAIBAwIEAwQIBQUAAAAAAAABAgMEESExBRJBUWFxkQYTMoEHIiNCobHB0RQzUpPwQ1PS4fH/xAAZAQADAQEBAAAAAAAAAAAAAAAAAQIEAwX/xAAhEQEBAAIDAAIDAQEAAAAAAAAAAQIRAyExEjIiQVETBP/aAAwDAQACEQMRAD8AzxCEDqiIkMAMIQPdXKivEAulUS3ZVK8guuTHqVZSZUwDZlxGH+IrfEkZLGyBba8OJ+BdSv4Pw8zDTE5gTpoST2eUSTOapVpReU3+hoUeKP7yQHGsIro1VJZTz5FgGQ8Rh0AOJCHAKhCEAIQiFWphAA95X5UtcZMjLkyy5qNyfZEI6IAappp2KWTciIEiIdoYCIdMYQA+R2yIsgF1C4lB5Xp3Ogt6qkk0/M5kM4bccs8dHoAb6JEYkgUQ4hAFQhCAEAcQraYT2DassRb8DBun+Ighz7DtlWNgqhT6sNhTGGg3uzSt6HP4LO/cvq2CXXRdckXOOs4qw+UXKaMrdPbb0HhZOWkU232X6i+cL/Os1RZbC3Z0NpwKS1cXnx6BEeFRTzLL8CMuaOuPB/XNxsm14lE6LW51krZLYza9vkWPL2eXBNMAQXc22ARneXbLljcW9wy850k90vUPObsKvLOL+TOkKKFgcSHQGqwMSIsAG4j/AC5fIxqj1S7G3e/BL1MGe+RBOlHMjUpWUpOEI/eKOH0Nu7O14XZKOJP4tvI48menfDDZrTgtKKSw3jxYdDgVu18C+bYRCARE4x1yY8+C0Yt4gvm20WwoRitEl5IPr7+aKakfqoVXj4omtgWpTDGV1NiVM6tTMu4p67GzXWgDWgKemw7ukYlWOGzorqJg3G5q4qy80VJnT2s8wi+6OWOh4M37rXuztGYchxhDNAiyQ2A8Ae+jmnIx4U8vHY6F2kqkZJbYf5GTYw55yS3kRclyNr2bs85m1osRj+p09Fg1vRUIqK6Fk6uDHld1rxx1GhEsRkfx2O+eyRVLjdNb5XmWlrVJdSE/hAaPE6ck8PsXxrqS0FYqHkyEmUzrJdQetxanHfOSdbO1dViCVYblcuM033B696ntn0YfGj5A7iOWzn72m08m97zIPc0E4tHXC/Fz5Mdxgs6DhH8qPm/zZz+x0HB39kvBs1MehwhCA0BCEFAzh85Lmw9sSw1o0t0ZvBbdfxVXC+rFyx230DLOeJxfyfzCbC293Wr9m4tfNPJn5OrWri7xk/jZccozuJzcKNWefrRhOUdNE1FtaGjSrJFd5QjVhOEtOeMoZ6rmWMr1M/XTrZe3jy9uuIf7lP8AsUv2K6ntnfS3nT/sUv2O3X0XWr2uK/pTKan0Y2y/1q+fKma/nxsfw5WV7EcZr3Fz7qo4uHJKTUacIvKxh6LxPT6VtCMdEcv7O+xlO0re9hUqSfLKGJKGNcPodS84ZwzylvTRx45a7Y3EWtvHXB5Xe+1F2qk4qccRlJL7OGcJtdj0+9i3No5V/R9CcpSdaa5m5YUI6Zee5XFljPU82GV+rloe1t4tpw/s0v8AiE2PtRdzq0oSlDllOEWlRprRySey8Tol9GtLpcz+dOP7itvo+jTqQn79tQlGWHCOvLJPG/gdbng4zj5WtUt+WTGmsI1alKCeWvVgN7y9DPts05t0c1HFdWdDb0uVYMmlD7deOX+BtI1YsefRySIiLQgIQgBRepsR+KT74efxMfBo2zbS8l+Rw52j/nvY+jqXTKqK0LUsmaRsqnMshFCDe5J00SjJIek3tbUlGKXdlU4vH6g8qy55N5xFaYWeuoo33NHRSiu01gWkyMm9ly1NTTtaalHMTHvrmE54fNv8WNA/gU2nOP3dGgOp3FNoBq1WbF1HJlXUNw1HSeB5TbWoDXYRKQPVRURlNK7emufONUseoaga13fyCDXh4wcn2OOhh0WhWIQgBGhZ1E8LqkZ5dZyxNen4HPkm46cWWq24PQnCRVAmsmPb0OrF3ORchQiQqzSC3aaNo00o69Su4jFpJophfJrXRIprcQg9M6Dc5uqeIUIRa0WPIKsHHpgzb3iEG/IFp3uGpJ6LfD1BWq6Cv2M26QZOrzJPuA1sg6Txm1VqUVEGzh1BahUTnULVb/MvIUY4XqTNeE1Hn53eRxxhFJQEIQAiUGRFEm9w5dXbdpvRF0WDWbzFBKpmLKarfjluLlsAyt5VZYy1FbtPV+CDZLQtg0lhCVtR/B04/dj/AJ4g9SdP+leiD6iytQSdFLz8QpQFcRjJbL5JAP8AAp5yjW5MdCEpLAbUts4rlSXTQHrRSZOhW1IV3lgJQdXUGqxDHErdPLxqXKjOhaexIIdm+hU6bW6NcYL6iIQ46StCwHWHDKlX4VhdZS0X/Z01hwGjDWS533l8PyX7haHMWnDatTWMfq/1N4j6mlR4PTj8UnN9orEfXdnUXkVGkkklthJLCM6NLGvcyc3NlMtR1wwlm6HrWsIwXLFR7palSZo3OkcPsZqOMz3604+H5GRcizOCeE1go1EK7GnJMjOGO5W5jXKVVrBnVZt6IKr1FgGz29RDaVNYLW0ypRLYwAINA6qYnp0CK0sIopUvqyl1FckZDY1E99M9VsWSp56FVKD5U31L6VKWcJvU6YctcLhFErBS238gWvw+pHXDa7o6e1p4wmvmacKCfRGqOGRqNDTolpokWbvHTqSm0kQprTPcVB7iKaBYwywiS08yEI4Zk55+W3XDzTN4zLlUX4peoPKGF4FvtOvsvmn+OSVpJOCe+Tlh6749YBeUZ5QRXoOPkDN/IvelTs3vGRk4vdIaRW0w2ekZUYb4SKpJFkkNyoPkekY0xTlgZ1ew0aTlvt+ZO9hU48z89jUoWX1cC4bbKUm8aR0XmbUaRNc8qGdqnDHVbA1qsP5m1ThpgFvrTquho4cP24Z5b6E+5UkKlUa0ZVw245ljqgydJNGpxDyfNLHRbhKgIRMOqprUsqQxhiEceSfivG9snj1FyptLcA4NU+pjqhCMuP2asPq0lLoyqpbp7CEdSlUTsV/4RXD13YhBofKoS4bn7zE+Gpb/AIjCDRzKqpWa7E5U9kt9kOImr/TWtLdRio9t33YU0IREZ76tpL9iTjkQjfh9Yz5esudJ0qnMtnujWozUlkQiir//2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8" name="AutoShape 8" descr="data:image/jpeg;base64,/9j/4AAQSkZJRgABAQAAAQABAAD/2wCEAAkGBxASEBASEhIQFRASFRAQEhAQDxAVEBIVFRIWFhUVFRUYHSggGBolGxUVITEhJSkrLi4uFx8zODMtNygtLisBCgoKDg0OGBAQFysdHR0rKysrLS0tLSsrKy0tLS0rNy0rNy0rLS03Ny0tLSsrKysrKzc3Ky0rKysrKystKysrK//AABEIALgAoAMBIgACEQEDEQH/xAAbAAABBQEBAAAAAAAAAAAAAAAEAAECAwUGB//EADgQAAIBAwIEAwQIBQUAAAAAAAABAgMEESExBRJBUWFxkQYTMoEHIiNCobHB0RQzUpPwQ1PS4fH/xAAZAQADAQEBAAAAAAAAAAAAAAAAAQIEAwX/xAAhEQEBAAIDAAIDAQEAAAAAAAAAAQIRAyExEjIiQVETBP/aAAwDAQACEQMRAD8AzxCEDqiIkMAMIQPdXKivEAulUS3ZVK8guuTHqVZSZUwDZlxGH+IrfEkZLGyBba8OJ+BdSv4Pw8zDTE5gTpoST2eUSTOapVpReU3+hoUeKP7yQHGsIro1VJZTz5FgGQ8Rh0AOJCHAKhCEAIQiFWphAA95X5UtcZMjLkyy5qNyfZEI6IAappp2KWTciIEiIdoYCIdMYQA+R2yIsgF1C4lB5Xp3Ogt6qkk0/M5kM4bccs8dHoAb6JEYkgUQ4hAFQhCAEAcQraYT2DassRb8DBun+Ighz7DtlWNgqhT6sNhTGGg3uzSt6HP4LO/cvq2CXXRdckXOOs4qw+UXKaMrdPbb0HhZOWkU232X6i+cL/Os1RZbC3Z0NpwKS1cXnx6BEeFRTzLL8CMuaOuPB/XNxsm14lE6LW51krZLYza9vkWPL2eXBNMAQXc22ARneXbLljcW9wy850k90vUPObsKvLOL+TOkKKFgcSHQGqwMSIsAG4j/AC5fIxqj1S7G3e/BL1MGe+RBOlHMjUpWUpOEI/eKOH0Nu7O14XZKOJP4tvI48menfDDZrTgtKKSw3jxYdDgVu18C+bYRCARE4x1yY8+C0Yt4gvm20WwoRitEl5IPr7+aKakfqoVXj4omtgWpTDGV1NiVM6tTMu4p67GzXWgDWgKemw7ukYlWOGzorqJg3G5q4qy80VJnT2s8wi+6OWOh4M37rXuztGYchxhDNAiyQ2A8Ae+jmnIx4U8vHY6F2kqkZJbYf5GTYw55yS3kRclyNr2bs85m1osRj+p09Fg1vRUIqK6Fk6uDHld1rxx1GhEsRkfx2O+eyRVLjdNb5XmWlrVJdSE/hAaPE6ck8PsXxrqS0FYqHkyEmUzrJdQetxanHfOSdbO1dViCVYblcuM033B696ntn0YfGj5A7iOWzn72m08m97zIPc0E4tHXC/Fz5Mdxgs6DhH8qPm/zZz+x0HB39kvBs1MehwhCA0BCEFAzh85Lmw9sSw1o0t0ZvBbdfxVXC+rFyx230DLOeJxfyfzCbC293Wr9m4tfNPJn5OrWri7xk/jZccozuJzcKNWefrRhOUdNE1FtaGjSrJFd5QjVhOEtOeMoZ6rmWMr1M/XTrZe3jy9uuIf7lP8AsUv2K6ntnfS3nT/sUv2O3X0XWr2uK/pTKan0Y2y/1q+fKma/nxsfw5WV7EcZr3Fz7qo4uHJKTUacIvKxh6LxPT6VtCMdEcv7O+xlO0re9hUqSfLKGJKGNcPodS84ZwzylvTRx45a7Y3EWtvHXB5Xe+1F2qk4qccRlJL7OGcJtdj0+9i3No5V/R9CcpSdaa5m5YUI6Zee5XFljPU82GV+rloe1t4tpw/s0v8AiE2PtRdzq0oSlDllOEWlRprRySey8Tol9GtLpcz+dOP7itvo+jTqQn79tQlGWHCOvLJPG/gdbng4zj5WtUt+WTGmsI1alKCeWvVgN7y9DPts05t0c1HFdWdDb0uVYMmlD7deOX+BtI1YsefRySIiLQgIQgBRepsR+KT74efxMfBo2zbS8l+Rw52j/nvY+jqXTKqK0LUsmaRsqnMshFCDe5J00SjJIek3tbUlGKXdlU4vH6g8qy55N5xFaYWeuoo33NHRSiu01gWkyMm9ly1NTTtaalHMTHvrmE54fNv8WNA/gU2nOP3dGgOp3FNoBq1WbF1HJlXUNw1HSeB5TbWoDXYRKQPVRURlNK7emufONUseoaga13fyCDXh4wcn2OOhh0WhWIQgBGhZ1E8LqkZ5dZyxNen4HPkm46cWWq24PQnCRVAmsmPb0OrF3ORchQiQqzSC3aaNo00o69Su4jFpJophfJrXRIprcQg9M6Dc5uqeIUIRa0WPIKsHHpgzb3iEG/IFp3uGpJ6LfD1BWq6Cv2M26QZOrzJPuA1sg6Txm1VqUVEGzh1BahUTnULVb/MvIUY4XqTNeE1Hn53eRxxhFJQEIQAiUGRFEm9w5dXbdpvRF0WDWbzFBKpmLKarfjluLlsAyt5VZYy1FbtPV+CDZLQtg0lhCVtR/B04/dj/AJ4g9SdP+leiD6iytQSdFLz8QpQFcRjJbL5JAP8AAp5yjW5MdCEpLAbUts4rlSXTQHrRSZOhW1IV3lgJQdXUGqxDHErdPLxqXKjOhaexIIdm+hU6bW6NcYL6iIQ46StCwHWHDKlX4VhdZS0X/Z01hwGjDWS533l8PyX7haHMWnDatTWMfq/1N4j6mlR4PTj8UnN9orEfXdnUXkVGkkklthJLCM6NLGvcyc3NlMtR1wwlm6HrWsIwXLFR7palSZo3OkcPsZqOMz3604+H5GRcizOCeE1go1EK7GnJMjOGO5W5jXKVVrBnVZt6IKr1FgGz29RDaVNYLW0ypRLYwAINA6qYnp0CK0sIopUvqyl1FckZDY1E99M9VsWSp56FVKD5U31L6VKWcJvU6YctcLhFErBS238gWvw+pHXDa7o6e1p4wmvmacKCfRGqOGRqNDTolpokWbvHTqSm0kQprTPcVB7iKaBYwywiS08yEI4Zk55+W3XDzTN4zLlUX4peoPKGF4FvtOvsvmn+OSVpJOCe+Tlh6749YBeUZ5QRXoOPkDN/IvelTs3vGRk4vdIaRW0w2ekZUYb4SKpJFkkNyoPkekY0xTlgZ1ew0aTlvt+ZO9hU48z89jUoWX1cC4bbKUm8aR0XmbUaRNc8qGdqnDHVbA1qsP5m1ThpgFvrTquho4cP24Z5b6E+5UkKlUa0ZVw245ljqgydJNGpxDyfNLHRbhKgIRMOqprUsqQxhiEceSfivG9snj1FyptLcA4NU+pjqhCMuP2asPq0lLoyqpbp7CEdSlUTsV/4RXD13YhBofKoS4bn7zE+Gpb/AIjCDRzKqpWa7E5U9kt9kOImr/TWtLdRio9t33YU0IREZ76tpL9iTjkQjfh9Yz5esudJ0qnMtnujWozUlkQiir//2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14" name="AutoShape 25" descr="data:image/jpeg;base64,/9j/4AAQSkZJRgABAQAAAQABAAD/2wCEAAkGBxMTEhUUExQVFhUWFxcYFRgYFhcUFBQYFBQXFxgYFRYcHCggGBolHBQVITEhJSkrLi4uFx8zODMsNygtLisBCgoKDg0OGxAQGiwkHyQsLCwsLCwsLCwsLCwsLCwsLCwsLCwsLCwsLCwsLCwsLCwsLCwsLCwsLCwsLCwsLCwsLP/AABEIAMIBAwMBIgACEQEDEQH/xAAcAAACAgMBAQAAAAAAAAAAAAAFBgMEAAIHAQj/xAA+EAABAwIEBAQDBgUDAwUAAAABAAIRAwQFEiExBkFRYRMicYEykaEjQlKxwdEHFGLh8BVyghYzQ1OSk9Lx/8QAGAEAAwEBAAAAAAAAAAAAAAAAAAECAwT/xAAjEQACAgICAgIDAQAAAAAAAAAAAQIRITEDEkFRMmETInFC/9oADAMBAAIRAxEAPwBKfWaBoq9StoR1VdYt7OOhfxG3LHSNuSYcLufGpR99v1CiuKAe0g+yCWlZ1GpPQ6paZfyVeUMduYe31H5oLjTXB57k+4lHnsD2iozUHeOS9NAVo2zDkTlmeh5+ir6Mrp9hOaSiuGNhwPRMH/Tgd918+wB91atcFZS1O/ITMd5TUaCfKpqkSW2NUcxpuboCRPoVJdWtF4zMMf50VVuDMc7QIrZYLCCVgHU7GeS9q2zaYl5EItd3NOgP6kFbY1Ll2Z+jeQ/dKirIba4ZUJDRoOf7KenaEmGiSdABqSewRShhbGCJDRzJ2HcqL/qiha5vDAe7bMTlJ/2u1j0HzKaRLl62XcOwqlbfa1iHVBq1kgtp9C6JzOnlsEDx3iirUMZ3gERplDSD1bGvzQPGcdqV3EuPoI5dJQuZJBnUSDzCbfoSg3mRbqgO5Sfy11VnDrYAZ3A6TE852j25qfBbElhJ0DvpqQT8kWurNjoAeNOXT2RrIXbrwCHukyVaw65DD5tj05Hqt/5qjSOR255/uvf9PL3tbT++QB0E8z2U5NHTVMb+HcOFzLmHygwXkECeg6lWsY4eeGzSfTqAcsvm9iSQT8kTsiyhSbTpkQwAaOcNTqTDQSTudlTvcQG4dm6HnI/FoCf82W3g4s3aFS84erVmkFpOmnM/JJ1fA6rT8BIBiQCQF0uljlQJW4i4kd4ujGzzlsys2l5OiMpeBepYWXci3rIIV234aqHUQfXb5pvw28dUYDAHtp9VPcXDGiXu+sBGB3Ni0zhjaInmNwfpKus4bYPiAHYSPzMqviPFzGDLTEn6IA/iO4e7T6JdkUuOT2MmaiwlraLie53/AD0WlxbsaJ8BonlP9lYw4lzQ526v1CCNU7JURepXFMGPCA/5H9leo0KTh8BHo4/sorm0EyFbsntA1StlOKPf9Ooc2Se8SvF6+5bO6xFi6IW1tTc0av2G61XoYDIPMKTRk/j0KgPhkhw5Hmh15YCoNPi/NeYZbhryjlrZSUBecC3hdWrSfkgwdxyR82zgZRShZidQrdW0EJ0JytiHjEtMgmD30+SYMDxDxWAE6jRVsatQWkcxsg/Dtzlq5euiPI6uP8OiWdGUYo0oQjD2FHLameaaM2CL/BmPeHlStbGgCN+CCqNw5rDqExJgLGqTvCd8vmCB9YXM75pDjPMrq2O3rAzKBmB3HP26FK9bhk1hmp68xvr2IOx/zVNq1QQn1lb0LGHW+Ywdv7pqwDhd1Ygkb7cpG8CVllhjLU5quV7xtTaZg9ah5AdERwrF3+LnFQA8hEBv9LIBACailsznyOTdFq9w8U2EbRpHSEpUcGfmNSTA1XUL+3F5S8SlHiD/ALjGua/MPxCOfb/Co3+MMofZ5Z6oaHCd6FmphprNLhuP0RvgBr3ve1+1NupOkZjG/oCm/AMNpupZg2A79VJStKVmK1V5Aa7LOkkwTAAnWS5KMchyclQZZyZm6V6jANA0UwSTOkN3Dfb3VTFbZzKb3uAJDSXObMOgTMHZ0QgFx/EFznFuVrWbAROndNGA4gy6pOaXZo/I8up5wT3WiowfZVYsWeL0iIdoe+ioY1/LjzugpyxDhmk4aBLmMcKgtgLI6k0Ld1xQYy0xAQWoK9Y6k+6baPDzae4n6qcWQ9FNGidaFe2wgN1fqrQLR8IRutQaAgdXcpD3sNYbdgDVSXdyI0VOjglXLmc6nSnUCo/K4+0GPeFFeWVWmJcAWnZzXB7T7g6e6YsWbf6gqb65KihWqVi4pDK2c9ViIjDliKCypVpAKOkNVoSpKdWAgHojsqf2iZKLAEuWpIcSUQtK7nFMlIZKFOVJXZovbL4VlY6piFzEbMkpPu6BpVp7yuq07bNyQjH+E3VSHM3SqxqdBrhp4fTa7smCnSQbhXCHUKYa86pmZTVmTZUqkNEnZKmN4yw6NElOV7hxqMLUCseDg10nVAsC5hOHVKr5dsnuxsGsbACjoVGU5bEEBKt3xVUbXyR5Z3RoNk3FeB6Z2jQzP1KUK9JtMxrE8jE9J+q7JYsFWmC4SCNUl8RYA0PeWEGATA3EDor2ZP8AV/QKwXEmUnB8nOIA6adSCDzRzFuHKN+5txRmnWkeI0yadTuD91/0PqkhzIcNxEz6yd+37K/g+OPa8Q+TvmP3fSeyQ2vKOpWNj4dMMiIGqV/4hWFR9EZASAZIHqjmGcVUagAqvbm6tB265Y2RipSY9sGHNd7gp6Fd48nz5Vw1zT5tPWQfyTnwNTdRzPO0EnTTXYT8imzF8JtKILywHmGnVvySvjnEP2BAaG9ABA9gpwjT9pbJrXi91S4NMDSd1Y4qxttNsD4ikrCKvgtLz8RU1sDUqh9bmdB0Ul0HuHBWrNmoNOSt3lsWo7ata2mMo0hD7umXJFJitdVwFQouGYv0AYJk7Ty/f2Rq/wALJKBcSNbRpBm73auHQcp/zmkV9C9iOLvqPJkxOm+vqr+AYg+SwnyOmRy25dEvtbJTPgVjDc/sPdTFts15YxjGkWKVSEfsKoLUBrUzKsU7ktCohhd51WIG65d1WICiJrR10VhlCmfv6qsxgJgrH8Pg6glIC0aNJgzVXnLyDfid+wRHDXWVUxTfUpO5F8ObPQxqlzFsNqMazctAie8lUbVhDuhVEeLs6YKD6WjvYjVrvQrdrwd0MwLH4Z4dQmpT2y6aH+k8lfubQt87STSOxIgj+l3Ke/NOiVL2ELSqPZEre5Y7RpEpAxTFXT4dLdG+D8GqNOd7iZQgYyVsUpseGu3KYbWmHNBCW8cwMVhLfiGyYeGcMr06YFSD6FUjKTSLrKSXKlG6FeR8Cbqoy6kIBj3EnhMJa2U6J7ZoiucG8TU6OSpxHg3hkGE1cH48boHMI9Ve4isBUZsjZWhfs75wtDl3ASDZPu6lxnaSHA+0cwRzCfMDpEOLCNEeoYfTYZa0SkNCRjvDzi0PDQ0mZjYFwg/X8ykarSdTc4TAHM9F3avlynNGXnOyQeKcDY5tR9E5tthJbB+qrZn8f4c6pYk9h8riD/nyT5wTxG9oeHkuYGZhJ0bEmGzsPi07JDZhTy/LHPmnCzwhwpOawGXgMBjkWw4/Ikep9UkXOsUZf4065qk/+Nv1QK7m4rhjPhBTxecIGna+XR0apc4VoCnWDTq7moNLCeHcKkuBfsFcxrBWtAcB8KbS3RQXdDMwjsnQrETDeJIqeG8QNh3TS2nmGZuoXO8Xt/tHMOhBkInwpjz2P8Gp6DukMariiGtL3bNEn9lyXHLvxarnHmeWyduPMbAHgsOn3j1PSegXPJkoljBXHl9ixhtnneAE8eAKVNrY2GsdeaDYHYubTfVaJfEM6AnmfRVaONVGHJVBjqh4QW5SsnubiTooCVafTY8ZqZCquaRuoNDxYsWJDN6I1CZsNo5oRGjwgR5qRFVv9MZx6tk/SVfs7IN5QfyV00Z909EYw0ObBAIO4Sxj3DZY7O34Tvpt1XQqTV5XY0ggiQd1SMpZONB/huMTI+Q7wmPAMc3a85muEPE6EHsT+Wy34mwATmZsd+ogaJXoS13l5IBOx3s+H2035w7Ox2rHc46H+oJtw1hCVOF8Za77N7d9yPiB5Hunmypwig7eGTvouLdFLht25p80wFdtyFK6i13LfmtIujDkj2Ob8Q/xPqtquYxoDAY1AMx1Wp4m8VrXFoh0gjuEQxz+GQrVTUpvABMkFL+N4X/LObT+63b91LNIxjigtR4ip2Zloku1PZWaP8Rmv0LJJMAdZ6dSgNPBRdjyHzjSOqv061HDRkpsbUrf+SqeR5sZ/SOcbxr0DQpNLHkbLXFNA42lw2dz4T49dldtsTo1PheJ6HQz0XNqHGdU1M+fK7WPw+kckdssTZeQy5GpkNrUz9qwj8RG41+8IRRLk1spcd4tcCWNY5reoGh90N4B8d1UAyW85VnGri7w94FR3i0Xf9upE039nA/C6OXylXcC40o6tyNY52zmiAD6KayaJ3HGR3r2low+drAenKfRX6VrSIDmtbA2gaD0XHL3+buLksEnXcbQuw8O2D6VBrXmXQnYuqWjXFac0nei4phktv3eq7tdUZaR1C5sOEqguzU5SkyosaAZA9FG6q2cs6pY4yxirbFuUeXmp+H67LiKk+ZIdGX3CHi1xUnRUuKcOoWkVTHi5SGDoSPiPonKpeeGxzvwgn5LinFWMOr1nOcdzp2A5BPWRZboFYjdGo8k+ynwbC3VXgRoVFYWhqOAA1K6Rw3h9OjLTGc7np2SryaSlX6ov2lq1jA0AQAgGP4RTfOmqa6lEhCbykTukwicyurapbulpMK9SvPEaJEFGsVtEGDOgUGt2YsVtlposRQBjA8YyZfNWHOAYadY82slPdPiGg5s3BYNNI/7jf8Alm19NVz+jbNOU03BwbII+9GpHrrHyS7jly8ETMkCTt2I9iI9ltdI4+naVHXal1SdrQrNeImNWvA7g7qq+601K5fw3d1Gva4GAHDTmd9B/nNdPr2mil+zVYdMja5rt0lcRYYWPPhiQ6SPU/smh9ItK9ubI1KboGoBj5IT8BNeRJscQ8E6uBjWYjX16LqmCXdR9NpqU3U5Ayl8NzT0aYP05rmvDVqKVSpXqifBAyAifO6YdHMgNMTz9AqN9jtZ787nOk7eY/VVpEPLwdP40xt9vRAY7K5xjv3AH+brnFjxHXZUDm1DvqJKN0byneUW06zjnbOV27miByJhzf6d9NN0FrcN16NQZ25qbjDajdaZ7E/cdB2MH1TZMazezpeJcZlluw/+RzQSBzJ2j1Q/Erepc23ivbB3QerZBjzVqagRl7BoAEfJF8L4ubU+wjQ6BS9lJYwB+F7o06ob6+5DSR9YQbiaqTWqO/EZ9Jj+6I45TNvWDxpqHN9tQt7qyF411WhqIGZg1cwxqCN99jEH5hVHVEz32FDMmPhmq7NAiXddhpqT2iZValgbp1+hMnsm/hrh40QalVvnIhjD90cy7/OaqKbZHJNKI0vdTrsfQrNDmFjc45SZ1B+64QDI2XP2/wAP6zLkMaS+mTLHxEt/q6OHP58003Vbw255iZ1OmY5TJjk2TPsBzRPC8dDDTB2NMEzy1A16aEn2Wk4pnJxzlx60FOHqNtSdk0NQASSmVzhlJ5BALWwoeIa5jXn+6j4h4ipNoPyOExC55LJ2RfbK0DjxrTNx4Mc4RjFLxlNmYnlK5JwcRUuHVXcijGP4g64fkb8OyLNGs0V+IMcpXWamACUucI3poXBpk6TonPA+DGh2d26XONsGdRrCoxp0PJItVo6JVYHsIOzh+a5hxBwXWFSaYzN7b+66Hw7Wc+g0kQYV5whMkTeC+FjTmpVEE6NBGo7rTGaBpVJG0pjxjETRYXRskSrxObmRl1GyTY0vI64TdiozXdZdW87JM4aqXAq6ghqP45xOy3gblA6pkN7YaapavWBp0CYhi4rslqGXNGQZUs0TBTboQsUFRgkrEi6NsLeKbYlW6tWnWhtRpdGxBhwnvzQlpHPZbjFAPLTbJ+QQmJxTGTBsLt6bxU1JG2YyB7JnGMUSYLhK5xSta9U6uyg8gjmGcOAODnOJI6lOzPqh5/lmvEhXrOzAUNhAaB0QribHTTYRT3VkN+Are8MUarHtHlLuY5ETBj3PzXNcc4NqUD55I+6QCWn1PJFOGuKarqwa4kyV0+6rN8FznCYaT9FSdmck45R8+Frmn35Hb3TBhfEtSiR5i4FoDgTIcJ2M6acgr7721uHmm5wt3zAzCWOn8L5AB/3D3KF4jgZpPjUnlMR2kgp6E2nhjp49vd0YBDH7FrtGk66tPIaf/io4bwmaNQPcD1B3aR1BGhHokynXfSBEjXTeZ39uZTHhXF1ak5rWO8sQ5p8zC7qGnbfklSYrlFUh6xbhdt5TEaOCEXPCDrKj4jXEOHMGD8wmfgfG23WYtGUt1IHw6nkiXGrZtXpSwxwbaplThqzZWt2vhpfzOUCfWButL6gWzoZ6aD6qn/De8+wjojmP3dMN82/KN/TurhNrejHm4E3cdnOcctnOd5p2hjAIaPSNAFU8Zwc/MIOVunJgECfl+iZMTtiWyx3hZvvZdffT9kqXdtTpA5qvMEgeZ7iNhOgA5/JWyI5VDNhOKhzH0qp8r35RqZbI5HlBCD8c2lOhQAY6S4SD1lAW3pBLmy1oIDQebiTJJ/5OKJX5/mrd1EgeI1xdSjll1LfQt0jrl6KZfsvsvjuEvpg7A2OZSkA6/qnXhbBfvuRPhLBGtt2io3XRRcbYl/LUIp6HssjpbyMlICFUxOjRImoBAXGLPjm4Y74jHdHanG9O4p5KhLe4RY+rQ+Wl3Q+FjgpqrAuVW1uzNNK4I9U4YVXrNbL3NLPxSIQDVFjiRoNFw7LkGD1slz2k/muqYtdsqAsY8Fx2G0+i5bc4dUo3HnaQCdDyUs0hR0NuIsa0kAAwud4vcmtXOvOEcvKsMJ7JWwypNWe6VlKPk6Fg1o2nTACjxF0AqrQxYAR0UprirpMDcnoEBoX6lQSV6mJuF2Ual896kH5BuixFMPyIX2NavG1GDYaqsCrtrYNIBqVBTDvh8pe93cNEaepSLdLZ5RxAgpmwi+D4QpmAZgDTqNfOwPkcfSdPqiWG4a+k4B7S09xE+nVOmQ2mMdxc5GaIRaW3iu83NSXzp0RXBKIGqsx+yfDeGqVM541VviS5y2tSPwwvb3EnNHka1x6F2vyQrFH1bqg+nTp+cwIzANE9ydFSWTNytHHrt8uM7yujfw5pOrUzSeS6nHwkyG6wcv4eWyH0/wCGxB+3vKNMjcMY6qRPIkluvYSnHha1trOWNqVHzDS4sawEg8tT9UJMJzg0kjXEf4eUzrTEjpMH0E6JercEXLXS2l6DffnK6E/ia2bPmJj0Cr1uMqYEgeXqZkk7Bremm5KdGfb1Zr/D7h99nSeah87zt+EDqe6O3jxUBa7UFK9xx1TiGtzmJPIDXQdz8lXfxzTY3NVphnQAkuPcdkNDjJ+hpw6yZSEMEIPd4dXqXIJ+AKpgnHFKq8NLcoOxGo7c5TqK4Ankpo0UjV9k1zMpHp1CTcewRrDLqYJ1yvIJb7ga+0pqtcdovfkDtUTqU2uEOAI7pqdGc+O8+ThGKUDMioxzhyawMDfQD89Smf8Ah3gT9KtQQASR/UXfl6dkzcQUMPt/tKlJhcNidT/dWMH4jo12Hw4AaNk+wKLaBHG3EH8qzy79Er2ba97lc+cp5IfxVcm7vBTGoB1TLjeJ/wAjbsZTAzuEydmgf4VGzd4Qq8QcHsFTKwmSl+64RuGfdJR+w4/qGo0VWtqtJE5gAR/tPIro1hf0awlhjsdtPyT62J8jjs4dSwy4DwwB0kwjnFDn0GMpBzoDdT35rp+LW4Z5gz/kBI+aW7zDRW3Ejkd/mn1pC/L2f0c2sL1+dsEkymOpdAveKurW5TryJCa8F4JYHZ4zHlpAHqq2P8HB0l1dtJpOsMfVfPcCB9VNMf5I2K2MZXUS5m0JYwahL10xmA2IpeF/NmY0OUNHuNY90Ow3hJlN5cys2qOnwvH/ABkhw7g+wScWaR5VoA1MPcFFTeRLSYnn6GfknO5soBSxf2BmQoNLtUU7nDKjnFwJ19Ty6r1bC2d1K8Tsnp9ldrEOxqq/xTqYGjdToANI9kQBU3jggB7A4DbUgj0KRo92B7TFqjDIcfeSmvCuO6ohlR2Zn9QD/wA/0Qk4TQqfBU8N3R48pP8AuGg90Mu8MfSdDmx0O4PcHmFStESUHs6bZ4ja3BEONN/Qgupu7ggSz0M+qY7ankA+h5FcQtrpzPvObG0Hbum/hzi4UzFVz6jXbg7jvOipPJjKLSdDHe3ALyNYB+IRqe3ZDsc4kdTc2lThoZu4aFxjzE/kt7xzX/aUnRTAzO/GzWPN221Q2/wo1yKlIggzMkCHEzrJ0VmVLFlZl+SA4kmJPdzjqST7fktm4w/ytGgiY13OkkfortDhytl+AzPsQe+0+6vjhZ7gMzSOW0kehH6wimJyiL38yS8g8te7j6+ihfcu5k7f57JpdwdUn4hP3XDQ+jgdl63hWqRDo7kCY9B+idMXeIsVKriBr0ntrt+SE4tcGY6J4PDNRpgtJYYggbexHLqhOKcMVA4yDlPY/wCBJplRmrAuBVHB7TJ0Onr2XXcFxUvJovIENb9Wg/qkvAuHSHhzmQwfecRr3Ebq3jdvkq56dSHEjb5AfJJ4RS/aVklayfb3uaTlJlM91xUTDWbqlitAm2a86uA3Q3hWtSqvjmFKwU1ZtjeF1bsakqvSs/8AT6DpOpT2GBo0CDY3aMqN+02Qxx9CdwRaF9V1Zw3MhMXGODfzVMZTD2jTuOiuYVaMYyKeyKMooQSycV/6Wrsf5mO36GD7piwyjUpExMkjbrtI+f0XShQnSJQi/wARtqAJygubsDlif9sz8wqRnySbxs14cu68DYMiC55ytmTOUncekqxieL2lLzAB7yNI0pT1MawkXFuMar80vLWnTLoRHKGzp7JWv78uJh2k8vRNyIjw5tj3ivGD3+QhgH3SxzmN7dvmlq9xh5E53FzT96T7SN+SA062ZsRzEdtT7IjbWbn5RGhkmdtpCnZp1UTy4viHbktJ8zS4ka7+/QhS4ZfuZVABIA1HMjkN991YZg7i0nK4knePug8+k/kpbfCIeHPLREeUGXGOXbkgexrr1ZCD3YEr25u45qj/AKiCYKzZ0JYJ5asUXl6rEhlYcK3HRn/vasrcL12tnyHsHSVK27qkzBUtW6qmQJgc/ZV1Rn+Ri24QYO6npXLoyHzN/CdvUfhPosuiHOJ5lE8Mwt0Zi0wpNXVZBd1gheC5gMRtuR2jml+pQcF1XDmAKtj3Draoc6mIcdcogSRzHQxy5wq2Z9nD+CPhGLGkQc2o2AkTpBE7baahPmHYnTqQ+nME5XN+HISJEEbtPTlB7Ln4wiqX5QxxdO2UyjlNws2lrvjflloJ0DR+ZJ59O6pWRPq3g6vSgsbB07SPmoMQsg+mWgxPdKPDXGLZ8NzfK7bU6HuP2hObX/Ipt2ZxVYANphQotJOpRPBLqZCsVqIIKX6Ffw6naUihvDlBiQe6mQwkHsYK0p3LXCQV6LsBFjoUmYRckkvqH1JJPzKqtp021QHnMR7ohjOPF7vDp77aLfD8IpgRUczxHci4Zp/fskO6GymGVaBDdRCRMHwqrSuyQPKSruEYkbesaTzoTomc3jd9EBoKyInsl/EqZrywaBWjfd1qLwawnYqNrKgygyC5aDHaRcWtI0Ek9AP8+qRMd/matUhpIaqtxh1S3oPMkl5bPXSYHpJ/JC2ElSsY+IuMGAFlN0NOk6kuPsdPy/VDxHFGuPxk+gDQeqBXNwS4ytKRkFJyKjxUrLD62bQbdIW1ravcWgCcx0HOOaJYLgheMziGt6nv07rfG8b8F3h0KYZl0zkS8/7fw/n6I+2PLfWIWw3BGUzmqyANhoST+gU91izac+G1rfQSfml3DcZqPY4On17rRzp3ScvQ48S/0XLvEXP3JPqZUDLpw2KhWKLNaJX3DjuVHmK8WIGb+K7qV4tViAG04sI0a35IRiGJudodugEBUadzAgrapXaeSdkKCRpZfGJ6p3wy6PPbokv+YA2CNYXc52z0TRM0G7topunkdQvG3gPNU8RrZ6BIMluqXrfETzQxxVocKt6cpAJ25b/NczxYuNRwgxOh57/3TgL4FqH+IxzpcwOPXafXTVO/BPWnaQNwPDXl7dO51iB+iZ6PGR8UUxtMA+mioXd0KdN2VobI15uPqUt4IC6pnOwKG/AKDbbZ2u1uQ5oPVLnF1m+M1PdV8OxE6IrUxKW6osXUC8LVaoBFSfdG6jigNa9ObRX7W5J3SsqiDEaPg031KY88aEbieY7rnpxWrmJc4nXnuF06tfM+ExqkrirBQ37RmrDvHInqqJVJ5DOGYgy5YM5+1YNDsXAcj3HVQXXFwacrATHQJMtLt1N0gwRsnbCqNKuPEAGb747/AIgO6Wx11dMnwrHKlX4mkIoKzypqOHtA2ARG2tBCQ7QNbXI3UdxdhzSHiWncft3TC/ApbmQ29w9oYVVNEXFo5/f4E2o4+AQ49407Ecist8HFEzVIc4ahggierj2VilVoCtlPxT/mqNVbNu6TZSXgGMqOdGY+nQegVK+tGvMuhHRa6qtd2kO2SG8MFVqDW04Y2JKolpTY2xBaJQ+8tY5JNFRYCWK4LErbwKdMZqpMcmjme/ZKim0jyjZE7SVcGEOjUBo6uIahdzxW4CKYDB/SP1QG8xutUMl5KbpAoykN4wYf+tS+Z/ZYkTxHHVeJdkX+OXsZlilq0oWgaiiTVbOvHMpuyrVYECasp4Vi1bxIOoIM9IVxbZ9IAA9BErwtQMmtWPecrASfy7k7AIvTwxzRIdTcejXST6aQfZLuI4kabBTaIzCXHm4nYT0CFW2Jlrpk99SnhCqTygtj9/mhg91dwcNYwd1BdWbboirS+KAajOZ/rb+o9+qJC3a1ondBKaoJ4eS8wxpJRCta1G/G0gdf7qlhF2KbdOe6YbbFWuEOgt2g81VGblkAV6Maqjf4rkbDdXFMuL4bnpONDf8ADz9kg06OQy8y7vuk8FRfYIUsPqVmyXEFXrHCKrCfEJewiCDzH7qOwxRoRqljAIQmDQhcR4SKL9Jg6tnmP3WuA4oaNRruQInuOab8WrU67Sx2XsTyP6Lnt9bmm4tnZO/KHFWurOuuxBjmhzToVljf+bdc5wHGYHhuOhiD0KPWl8Wuh24SsXVrDHK/4uZQhrueijr4k17Z5FLtw2lWjNGi2uakABuwT7EdKLNTBaBd4sa7qtc4o0GAsuL7y5ZS5eu8yTZpGIz216HKxVeCk+jclqIWmJ66pJhKIeNYAAKKs0lCn3nmkohRvwQm2CjRPStgqON4SKtOJgjY8vdXRet6qteXoiAgBObgEHzvaB2OY+wU9KyoM2Dn+vlH7qe5HmVu2wO5qaso1COpblB9C6AUv4W37ZROTlSZ9f3WIwOE7v8A9If/ACU//ssRTJ7Q9gupsoV6sSLNVIdlixAGrd1NX5L1YhAC8fGjPRAF4sSns14fiMvCbyK1OCRr1RvG9KrwNsx/NYsV+Dn/ANs9o/C1FrHdqxYqMnsZcPcfLrySpx9TAuBAAlgJgRJ6nqsWIloXH8haCu2p0WLFmdDIKrjO6ocSbMPPKNea9WJh5QCocvVNRPlpn+gfmVixKOi+T5IsWzjKuVXFYsTM2VKp1VeusWIKRCVixYkBs4q5bnRYsQJnk6rKh1WLEwGvgeg0+I4taXA6OIBcNOR3CZazjDjz1157rFi1jo4+T5sG1Khk6n5rFixAj//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15" name="AutoShape 27" descr="data:image/jpeg;base64,/9j/4AAQSkZJRgABAQAAAQABAAD/2wCEAAkGBxMTEhUUExQVFhUWFxcYFRgYFhcUFBQYFBQXFxgYFRYcHCggGBolHBQVITEhJSkrLi4uFx8zODMsNygtLisBCgoKDg0OGxAQGiwkHyQsLCwsLCwsLCwsLCwsLCwsLCwsLCwsLCwsLCwsLCwsLCwsLCwsLCwsLCwsLCwsLCwsLP/AABEIAMIBAwMBIgACEQEDEQH/xAAcAAACAgMBAQAAAAAAAAAAAAAFBgMEAAIHAQj/xAA+EAABAwIEBAQDBgUDAwUAAAABAAIRAwQFEiExBkFRYRMicYEykaEjQlKxwdEHFGLh8BVyghYzQ1OSk9Lx/8QAGAEAAwEBAAAAAAAAAAAAAAAAAAECAwT/xAAjEQACAgICAgIDAQAAAAAAAAAAAQIRITEDEkFRMmETInFC/9oADAMBAAIRAxEAPwBKfWaBoq9StoR1VdYt7OOhfxG3LHSNuSYcLufGpR99v1CiuKAe0g+yCWlZ1GpPQ6paZfyVeUMduYe31H5oLjTXB57k+4lHnsD2iozUHeOS9NAVo2zDkTlmeh5+ir6Mrp9hOaSiuGNhwPRMH/Tgd918+wB91atcFZS1O/ITMd5TUaCfKpqkSW2NUcxpuboCRPoVJdWtF4zMMf50VVuDMc7QIrZYLCCVgHU7GeS9q2zaYl5EItd3NOgP6kFbY1Ll2Z+jeQ/dKirIba4ZUJDRoOf7KenaEmGiSdABqSewRShhbGCJDRzJ2HcqL/qiha5vDAe7bMTlJ/2u1j0HzKaRLl62XcOwqlbfa1iHVBq1kgtp9C6JzOnlsEDx3iirUMZ3gERplDSD1bGvzQPGcdqV3EuPoI5dJQuZJBnUSDzCbfoSg3mRbqgO5Sfy11VnDrYAZ3A6TE852j25qfBbElhJ0DvpqQT8kWurNjoAeNOXT2RrIXbrwCHukyVaw65DD5tj05Hqt/5qjSOR255/uvf9PL3tbT++QB0E8z2U5NHTVMb+HcOFzLmHygwXkECeg6lWsY4eeGzSfTqAcsvm9iSQT8kTsiyhSbTpkQwAaOcNTqTDQSTudlTvcQG4dm6HnI/FoCf82W3g4s3aFS84erVmkFpOmnM/JJ1fA6rT8BIBiQCQF0uljlQJW4i4kd4ujGzzlsys2l5OiMpeBepYWXci3rIIV234aqHUQfXb5pvw28dUYDAHtp9VPcXDGiXu+sBGB3Ni0zhjaInmNwfpKus4bYPiAHYSPzMqviPFzGDLTEn6IA/iO4e7T6JdkUuOT2MmaiwlraLie53/AD0WlxbsaJ8BonlP9lYw4lzQ526v1CCNU7JURepXFMGPCA/5H9leo0KTh8BHo4/sorm0EyFbsntA1StlOKPf9Ooc2Se8SvF6+5bO6xFi6IW1tTc0av2G61XoYDIPMKTRk/j0KgPhkhw5Hmh15YCoNPi/NeYZbhryjlrZSUBecC3hdWrSfkgwdxyR82zgZRShZidQrdW0EJ0JytiHjEtMgmD30+SYMDxDxWAE6jRVsatQWkcxsg/Dtzlq5euiPI6uP8OiWdGUYo0oQjD2FHLameaaM2CL/BmPeHlStbGgCN+CCqNw5rDqExJgLGqTvCd8vmCB9YXM75pDjPMrq2O3rAzKBmB3HP26FK9bhk1hmp68xvr2IOx/zVNq1QQn1lb0LGHW+Ywdv7pqwDhd1Ygkb7cpG8CVllhjLU5quV7xtTaZg9ah5AdERwrF3+LnFQA8hEBv9LIBACailsznyOTdFq9w8U2EbRpHSEpUcGfmNSTA1XUL+3F5S8SlHiD/ALjGua/MPxCOfb/Co3+MMofZ5Z6oaHCd6FmphprNLhuP0RvgBr3ve1+1NupOkZjG/oCm/AMNpupZg2A79VJStKVmK1V5Aa7LOkkwTAAnWS5KMchyclQZZyZm6V6jANA0UwSTOkN3Dfb3VTFbZzKb3uAJDSXObMOgTMHZ0QgFx/EFznFuVrWbAROndNGA4gy6pOaXZo/I8up5wT3WiowfZVYsWeL0iIdoe+ioY1/LjzugpyxDhmk4aBLmMcKgtgLI6k0Ld1xQYy0xAQWoK9Y6k+6baPDzae4n6qcWQ9FNGidaFe2wgN1fqrQLR8IRutQaAgdXcpD3sNYbdgDVSXdyI0VOjglXLmc6nSnUCo/K4+0GPeFFeWVWmJcAWnZzXB7T7g6e6YsWbf6gqb65KihWqVi4pDK2c9ViIjDliKCypVpAKOkNVoSpKdWAgHojsqf2iZKLAEuWpIcSUQtK7nFMlIZKFOVJXZovbL4VlY6piFzEbMkpPu6BpVp7yuq07bNyQjH+E3VSHM3SqxqdBrhp4fTa7smCnSQbhXCHUKYa86pmZTVmTZUqkNEnZKmN4yw6NElOV7hxqMLUCseDg10nVAsC5hOHVKr5dsnuxsGsbACjoVGU5bEEBKt3xVUbXyR5Z3RoNk3FeB6Z2jQzP1KUK9JtMxrE8jE9J+q7JYsFWmC4SCNUl8RYA0PeWEGATA3EDor2ZP8AV/QKwXEmUnB8nOIA6adSCDzRzFuHKN+5txRmnWkeI0yadTuD91/0PqkhzIcNxEz6yd+37K/g+OPa8Q+TvmP3fSeyQ2vKOpWNj4dMMiIGqV/4hWFR9EZASAZIHqjmGcVUagAqvbm6tB265Y2RipSY9sGHNd7gp6Fd48nz5Vw1zT5tPWQfyTnwNTdRzPO0EnTTXYT8imzF8JtKILywHmGnVvySvjnEP2BAaG9ABA9gpwjT9pbJrXi91S4NMDSd1Y4qxttNsD4ikrCKvgtLz8RU1sDUqh9bmdB0Ul0HuHBWrNmoNOSt3lsWo7ata2mMo0hD7umXJFJitdVwFQouGYv0AYJk7Ty/f2Rq/wALJKBcSNbRpBm73auHQcp/zmkV9C9iOLvqPJkxOm+vqr+AYg+SwnyOmRy25dEvtbJTPgVjDc/sPdTFts15YxjGkWKVSEfsKoLUBrUzKsU7ktCohhd51WIG65d1WICiJrR10VhlCmfv6qsxgJgrH8Pg6glIC0aNJgzVXnLyDfid+wRHDXWVUxTfUpO5F8ObPQxqlzFsNqMazctAie8lUbVhDuhVEeLs6YKD6WjvYjVrvQrdrwd0MwLH4Z4dQmpT2y6aH+k8lfubQt87STSOxIgj+l3Ke/NOiVL2ELSqPZEre5Y7RpEpAxTFXT4dLdG+D8GqNOd7iZQgYyVsUpseGu3KYbWmHNBCW8cwMVhLfiGyYeGcMr06YFSD6FUjKTSLrKSXKlG6FeR8Cbqoy6kIBj3EnhMJa2U6J7ZoiucG8TU6OSpxHg3hkGE1cH48boHMI9Ve4isBUZsjZWhfs75wtDl3ASDZPu6lxnaSHA+0cwRzCfMDpEOLCNEeoYfTYZa0SkNCRjvDzi0PDQ0mZjYFwg/X8ykarSdTc4TAHM9F3avlynNGXnOyQeKcDY5tR9E5tthJbB+qrZn8f4c6pYk9h8riD/nyT5wTxG9oeHkuYGZhJ0bEmGzsPi07JDZhTy/LHPmnCzwhwpOawGXgMBjkWw4/Ikep9UkXOsUZf4065qk/+Nv1QK7m4rhjPhBTxecIGna+XR0apc4VoCnWDTq7moNLCeHcKkuBfsFcxrBWtAcB8KbS3RQXdDMwjsnQrETDeJIqeG8QNh3TS2nmGZuoXO8Xt/tHMOhBkInwpjz2P8Gp6DukMariiGtL3bNEn9lyXHLvxarnHmeWyduPMbAHgsOn3j1PSegXPJkoljBXHl9ixhtnneAE8eAKVNrY2GsdeaDYHYubTfVaJfEM6AnmfRVaONVGHJVBjqh4QW5SsnubiTooCVafTY8ZqZCquaRuoNDxYsWJDN6I1CZsNo5oRGjwgR5qRFVv9MZx6tk/SVfs7IN5QfyV00Z909EYw0ObBAIO4Sxj3DZY7O34Tvpt1XQqTV5XY0ggiQd1SMpZONB/huMTI+Q7wmPAMc3a85muEPE6EHsT+Wy34mwATmZsd+ogaJXoS13l5IBOx3s+H2035w7Ox2rHc46H+oJtw1hCVOF8Za77N7d9yPiB5Hunmypwig7eGTvouLdFLht25p80wFdtyFK6i13LfmtIujDkj2Ob8Q/xPqtquYxoDAY1AMx1Wp4m8VrXFoh0gjuEQxz+GQrVTUpvABMkFL+N4X/LObT+63b91LNIxjigtR4ip2Zloku1PZWaP8Rmv0LJJMAdZ6dSgNPBRdjyHzjSOqv061HDRkpsbUrf+SqeR5sZ/SOcbxr0DQpNLHkbLXFNA42lw2dz4T49dldtsTo1PheJ6HQz0XNqHGdU1M+fK7WPw+kckdssTZeQy5GpkNrUz9qwj8RG41+8IRRLk1spcd4tcCWNY5reoGh90N4B8d1UAyW85VnGri7w94FR3i0Xf9upE039nA/C6OXylXcC40o6tyNY52zmiAD6KayaJ3HGR3r2low+drAenKfRX6VrSIDmtbA2gaD0XHL3+buLksEnXcbQuw8O2D6VBrXmXQnYuqWjXFac0nei4phktv3eq7tdUZaR1C5sOEqguzU5SkyosaAZA9FG6q2cs6pY4yxirbFuUeXmp+H67LiKk+ZIdGX3CHi1xUnRUuKcOoWkVTHi5SGDoSPiPonKpeeGxzvwgn5LinFWMOr1nOcdzp2A5BPWRZboFYjdGo8k+ynwbC3VXgRoVFYWhqOAA1K6Rw3h9OjLTGc7np2SryaSlX6ov2lq1jA0AQAgGP4RTfOmqa6lEhCbykTukwicyurapbulpMK9SvPEaJEFGsVtEGDOgUGt2YsVtlposRQBjA8YyZfNWHOAYadY82slPdPiGg5s3BYNNI/7jf8Alm19NVz+jbNOU03BwbII+9GpHrrHyS7jly8ETMkCTt2I9iI9ltdI4+naVHXal1SdrQrNeImNWvA7g7qq+601K5fw3d1Gva4GAHDTmd9B/nNdPr2mil+zVYdMja5rt0lcRYYWPPhiQ6SPU/smh9ItK9ubI1KboGoBj5IT8BNeRJscQ8E6uBjWYjX16LqmCXdR9NpqU3U5Ayl8NzT0aYP05rmvDVqKVSpXqifBAyAifO6YdHMgNMTz9AqN9jtZ787nOk7eY/VVpEPLwdP40xt9vRAY7K5xjv3AH+brnFjxHXZUDm1DvqJKN0byneUW06zjnbOV27miByJhzf6d9NN0FrcN16NQZ25qbjDajdaZ7E/cdB2MH1TZMazezpeJcZlluw/+RzQSBzJ2j1Q/Erepc23ivbB3QerZBjzVqagRl7BoAEfJF8L4ubU+wjQ6BS9lJYwB+F7o06ob6+5DSR9YQbiaqTWqO/EZ9Jj+6I45TNvWDxpqHN9tQt7qyF411WhqIGZg1cwxqCN99jEH5hVHVEz32FDMmPhmq7NAiXddhpqT2iZValgbp1+hMnsm/hrh40QalVvnIhjD90cy7/OaqKbZHJNKI0vdTrsfQrNDmFjc45SZ1B+64QDI2XP2/wAP6zLkMaS+mTLHxEt/q6OHP58003Vbw255iZ1OmY5TJjk2TPsBzRPC8dDDTB2NMEzy1A16aEn2Wk4pnJxzlx60FOHqNtSdk0NQASSmVzhlJ5BALWwoeIa5jXn+6j4h4ipNoPyOExC55LJ2RfbK0DjxrTNx4Mc4RjFLxlNmYnlK5JwcRUuHVXcijGP4g64fkb8OyLNGs0V+IMcpXWamACUucI3poXBpk6TonPA+DGh2d26XONsGdRrCoxp0PJItVo6JVYHsIOzh+a5hxBwXWFSaYzN7b+66Hw7Wc+g0kQYV5whMkTeC+FjTmpVEE6NBGo7rTGaBpVJG0pjxjETRYXRskSrxObmRl1GyTY0vI64TdiozXdZdW87JM4aqXAq6ghqP45xOy3gblA6pkN7YaapavWBp0CYhi4rslqGXNGQZUs0TBTboQsUFRgkrEi6NsLeKbYlW6tWnWhtRpdGxBhwnvzQlpHPZbjFAPLTbJ+QQmJxTGTBsLt6bxU1JG2YyB7JnGMUSYLhK5xSta9U6uyg8gjmGcOAODnOJI6lOzPqh5/lmvEhXrOzAUNhAaB0QribHTTYRT3VkN+Are8MUarHtHlLuY5ETBj3PzXNcc4NqUD55I+6QCWn1PJFOGuKarqwa4kyV0+6rN8FznCYaT9FSdmck45R8+Frmn35Hb3TBhfEtSiR5i4FoDgTIcJ2M6acgr7721uHmm5wt3zAzCWOn8L5AB/3D3KF4jgZpPjUnlMR2kgp6E2nhjp49vd0YBDH7FrtGk66tPIaf/io4bwmaNQPcD1B3aR1BGhHokynXfSBEjXTeZ39uZTHhXF1ak5rWO8sQ5p8zC7qGnbfklSYrlFUh6xbhdt5TEaOCEXPCDrKj4jXEOHMGD8wmfgfG23WYtGUt1IHw6nkiXGrZtXpSwxwbaplThqzZWt2vhpfzOUCfWButL6gWzoZ6aD6qn/De8+wjojmP3dMN82/KN/TurhNrejHm4E3cdnOcctnOd5p2hjAIaPSNAFU8Zwc/MIOVunJgECfl+iZMTtiWyx3hZvvZdffT9kqXdtTpA5qvMEgeZ7iNhOgA5/JWyI5VDNhOKhzH0qp8r35RqZbI5HlBCD8c2lOhQAY6S4SD1lAW3pBLmy1oIDQebiTJJ/5OKJX5/mrd1EgeI1xdSjll1LfQt0jrl6KZfsvsvjuEvpg7A2OZSkA6/qnXhbBfvuRPhLBGtt2io3XRRcbYl/LUIp6HssjpbyMlICFUxOjRImoBAXGLPjm4Y74jHdHanG9O4p5KhLe4RY+rQ+Wl3Q+FjgpqrAuVW1uzNNK4I9U4YVXrNbL3NLPxSIQDVFjiRoNFw7LkGD1slz2k/muqYtdsqAsY8Fx2G0+i5bc4dUo3HnaQCdDyUs0hR0NuIsa0kAAwud4vcmtXOvOEcvKsMJ7JWwypNWe6VlKPk6Fg1o2nTACjxF0AqrQxYAR0UprirpMDcnoEBoX6lQSV6mJuF2Ual896kH5BuixFMPyIX2NavG1GDYaqsCrtrYNIBqVBTDvh8pe93cNEaepSLdLZ5RxAgpmwi+D4QpmAZgDTqNfOwPkcfSdPqiWG4a+k4B7S09xE+nVOmQ2mMdxc5GaIRaW3iu83NSXzp0RXBKIGqsx+yfDeGqVM541VviS5y2tSPwwvb3EnNHka1x6F2vyQrFH1bqg+nTp+cwIzANE9ydFSWTNytHHrt8uM7yujfw5pOrUzSeS6nHwkyG6wcv4eWyH0/wCGxB+3vKNMjcMY6qRPIkluvYSnHha1trOWNqVHzDS4sawEg8tT9UJMJzg0kjXEf4eUzrTEjpMH0E6JercEXLXS2l6DffnK6E/ia2bPmJj0Cr1uMqYEgeXqZkk7Bremm5KdGfb1Zr/D7h99nSeah87zt+EDqe6O3jxUBa7UFK9xx1TiGtzmJPIDXQdz8lXfxzTY3NVphnQAkuPcdkNDjJ+hpw6yZSEMEIPd4dXqXIJ+AKpgnHFKq8NLcoOxGo7c5TqK4Ankpo0UjV9k1zMpHp1CTcewRrDLqYJ1yvIJb7ga+0pqtcdovfkDtUTqU2uEOAI7pqdGc+O8+ThGKUDMioxzhyawMDfQD89Smf8Ah3gT9KtQQASR/UXfl6dkzcQUMPt/tKlJhcNidT/dWMH4jo12Hw4AaNk+wKLaBHG3EH8qzy79Er2ba97lc+cp5IfxVcm7vBTGoB1TLjeJ/wAjbsZTAzuEydmgf4VGzd4Qq8QcHsFTKwmSl+64RuGfdJR+w4/qGo0VWtqtJE5gAR/tPIro1hf0awlhjsdtPyT62J8jjs4dSwy4DwwB0kwjnFDn0GMpBzoDdT35rp+LW4Z5gz/kBI+aW7zDRW3Ejkd/mn1pC/L2f0c2sL1+dsEkymOpdAveKurW5TryJCa8F4JYHZ4zHlpAHqq2P8HB0l1dtJpOsMfVfPcCB9VNMf5I2K2MZXUS5m0JYwahL10xmA2IpeF/NmY0OUNHuNY90Ow3hJlN5cys2qOnwvH/ABkhw7g+wScWaR5VoA1MPcFFTeRLSYnn6GfknO5soBSxf2BmQoNLtUU7nDKjnFwJ19Ty6r1bC2d1K8Tsnp9ldrEOxqq/xTqYGjdToANI9kQBU3jggB7A4DbUgj0KRo92B7TFqjDIcfeSmvCuO6ohlR2Zn9QD/wA/0Qk4TQqfBU8N3R48pP8AuGg90Mu8MfSdDmx0O4PcHmFStESUHs6bZ4ja3BEONN/Qgupu7ggSz0M+qY7ankA+h5FcQtrpzPvObG0Hbum/hzi4UzFVz6jXbg7jvOipPJjKLSdDHe3ALyNYB+IRqe3ZDsc4kdTc2lThoZu4aFxjzE/kt7xzX/aUnRTAzO/GzWPN221Q2/wo1yKlIggzMkCHEzrJ0VmVLFlZl+SA4kmJPdzjqST7fktm4w/ytGgiY13OkkfortDhytl+AzPsQe+0+6vjhZ7gMzSOW0kehH6wimJyiL38yS8g8te7j6+ihfcu5k7f57JpdwdUn4hP3XDQ+jgdl63hWqRDo7kCY9B+idMXeIsVKriBr0ntrt+SE4tcGY6J4PDNRpgtJYYggbexHLqhOKcMVA4yDlPY/wCBJplRmrAuBVHB7TJ0Onr2XXcFxUvJovIENb9Wg/qkvAuHSHhzmQwfecRr3Ebq3jdvkq56dSHEjb5AfJJ4RS/aVklayfb3uaTlJlM91xUTDWbqlitAm2a86uA3Q3hWtSqvjmFKwU1ZtjeF1bsakqvSs/8AT6DpOpT2GBo0CDY3aMqN+02Qxx9CdwRaF9V1Zw3MhMXGODfzVMZTD2jTuOiuYVaMYyKeyKMooQSycV/6Wrsf5mO36GD7piwyjUpExMkjbrtI+f0XShQnSJQi/wARtqAJygubsDlif9sz8wqRnySbxs14cu68DYMiC55ytmTOUncekqxieL2lLzAB7yNI0pT1MawkXFuMar80vLWnTLoRHKGzp7JWv78uJh2k8vRNyIjw5tj3ivGD3+QhgH3SxzmN7dvmlq9xh5E53FzT96T7SN+SA062ZsRzEdtT7IjbWbn5RGhkmdtpCnZp1UTy4viHbktJ8zS4ka7+/QhS4ZfuZVABIA1HMjkN991YZg7i0nK4knePug8+k/kpbfCIeHPLREeUGXGOXbkgexrr1ZCD3YEr25u45qj/AKiCYKzZ0JYJ5asUXl6rEhlYcK3HRn/vasrcL12tnyHsHSVK27qkzBUtW6qmQJgc/ZV1Rn+Ri24QYO6npXLoyHzN/CdvUfhPosuiHOJ5lE8Mwt0Zi0wpNXVZBd1gheC5gMRtuR2jml+pQcF1XDmAKtj3Draoc6mIcdcogSRzHQxy5wq2Z9nD+CPhGLGkQc2o2AkTpBE7baahPmHYnTqQ+nME5XN+HISJEEbtPTlB7Ln4wiqX5QxxdO2UyjlNws2lrvjflloJ0DR+ZJ59O6pWRPq3g6vSgsbB07SPmoMQsg+mWgxPdKPDXGLZ8NzfK7bU6HuP2hObX/Ipt2ZxVYANphQotJOpRPBLqZCsVqIIKX6Ffw6naUihvDlBiQe6mQwkHsYK0p3LXCQV6LsBFjoUmYRckkvqH1JJPzKqtp021QHnMR7ohjOPF7vDp77aLfD8IpgRUczxHci4Zp/fskO6GymGVaBDdRCRMHwqrSuyQPKSruEYkbesaTzoTomc3jd9EBoKyInsl/EqZrywaBWjfd1qLwawnYqNrKgygyC5aDHaRcWtI0Ek9AP8+qRMd/matUhpIaqtxh1S3oPMkl5bPXSYHpJ/JC2ElSsY+IuMGAFlN0NOk6kuPsdPy/VDxHFGuPxk+gDQeqBXNwS4ytKRkFJyKjxUrLD62bQbdIW1ravcWgCcx0HOOaJYLgheMziGt6nv07rfG8b8F3h0KYZl0zkS8/7fw/n6I+2PLfWIWw3BGUzmqyANhoST+gU91izac+G1rfQSfml3DcZqPY4On17rRzp3ScvQ48S/0XLvEXP3JPqZUDLpw2KhWKLNaJX3DjuVHmK8WIGb+K7qV4tViAG04sI0a35IRiGJudodugEBUadzAgrapXaeSdkKCRpZfGJ6p3wy6PPbokv+YA2CNYXc52z0TRM0G7topunkdQvG3gPNU8RrZ6BIMluqXrfETzQxxVocKt6cpAJ25b/NczxYuNRwgxOh57/3TgL4FqH+IxzpcwOPXafXTVO/BPWnaQNwPDXl7dO51iB+iZ6PGR8UUxtMA+mioXd0KdN2VobI15uPqUt4IC6pnOwKG/AKDbbZ2u1uQ5oPVLnF1m+M1PdV8OxE6IrUxKW6osXUC8LVaoBFSfdG6jigNa9ObRX7W5J3SsqiDEaPg031KY88aEbieY7rnpxWrmJc4nXnuF06tfM+ExqkrirBQ37RmrDvHInqqJVJ5DOGYgy5YM5+1YNDsXAcj3HVQXXFwacrATHQJMtLt1N0gwRsnbCqNKuPEAGb747/AIgO6Wx11dMnwrHKlX4mkIoKzypqOHtA2ARG2tBCQ7QNbXI3UdxdhzSHiWncft3TC/ApbmQ29w9oYVVNEXFo5/f4E2o4+AQ49407Ecist8HFEzVIc4ahggierj2VilVoCtlPxT/mqNVbNu6TZSXgGMqOdGY+nQegVK+tGvMuhHRa6qtd2kO2SG8MFVqDW04Y2JKolpTY2xBaJQ+8tY5JNFRYCWK4LErbwKdMZqpMcmjme/ZKim0jyjZE7SVcGEOjUBo6uIahdzxW4CKYDB/SP1QG8xutUMl5KbpAoykN4wYf+tS+Z/ZYkTxHHVeJdkX+OXsZlilq0oWgaiiTVbOvHMpuyrVYECasp4Vi1bxIOoIM9IVxbZ9IAA9BErwtQMmtWPecrASfy7k7AIvTwxzRIdTcejXST6aQfZLuI4kabBTaIzCXHm4nYT0CFW2Jlrpk99SnhCqTygtj9/mhg91dwcNYwd1BdWbboirS+KAajOZ/rb+o9+qJC3a1ondBKaoJ4eS8wxpJRCta1G/G0gdf7qlhF2KbdOe6YbbFWuEOgt2g81VGblkAV6Maqjf4rkbDdXFMuL4bnpONDf8ADz9kg06OQy8y7vuk8FRfYIUsPqVmyXEFXrHCKrCfEJewiCDzH7qOwxRoRqljAIQmDQhcR4SKL9Jg6tnmP3WuA4oaNRruQInuOab8WrU67Sx2XsTyP6Lnt9bmm4tnZO/KHFWurOuuxBjmhzToVljf+bdc5wHGYHhuOhiD0KPWl8Wuh24SsXVrDHK/4uZQhrueijr4k17Z5FLtw2lWjNGi2uakABuwT7EdKLNTBaBd4sa7qtc4o0GAsuL7y5ZS5eu8yTZpGIz216HKxVeCk+jclqIWmJ66pJhKIeNYAAKKs0lCn3nmkohRvwQm2CjRPStgqON4SKtOJgjY8vdXRet6qteXoiAgBObgEHzvaB2OY+wU9KyoM2Dn+vlH7qe5HmVu2wO5qaso1COpblB9C6AUv4W37ZROTlSZ9f3WIwOE7v8A9If/ACU//ssRTJ7Q9gupsoV6sSLNVIdlixAGrd1NX5L1YhAC8fGjPRAF4sSns14fiMvCbyK1OCRr1RvG9KrwNsx/NYsV+Dn/ANs9o/C1FrHdqxYqMnsZcPcfLrySpx9TAuBAAlgJgRJ6nqsWIloXH8haCu2p0WLFmdDIKrjO6ocSbMPPKNea9WJh5QCocvVNRPlpn+gfmVixKOi+T5IsWzjKuVXFYsTM2VKp1VeusWIKRCVixYkBs4q5bnRYsQJnk6rKh1WLEwGvgeg0+I4taXA6OIBcNOR3CZazjDjz1157rFi1jo4+T5sG1Khk6n5rFixAj//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grpSp>
        <p:nvGrpSpPr>
          <p:cNvPr id="23" name="Group 22"/>
          <p:cNvGrpSpPr>
            <a:grpSpLocks noChangeAspect="1"/>
          </p:cNvGrpSpPr>
          <p:nvPr/>
        </p:nvGrpSpPr>
        <p:grpSpPr>
          <a:xfrm>
            <a:off x="1284508" y="1067326"/>
            <a:ext cx="9622984" cy="5514850"/>
            <a:chOff x="468313" y="882647"/>
            <a:chExt cx="8408987" cy="5975353"/>
          </a:xfrm>
        </p:grpSpPr>
        <p:pic>
          <p:nvPicPr>
            <p:cNvPr id="2" name="Picture 21" descr="http://visionsource-bozeman.com/wp-content/uploads/sites/1335/2015/01/glaucoma-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5057775"/>
              <a:ext cx="2420938"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3" descr="http://www.abcsalute.it/immagini/jpg/600x450/fit/uploads/editoriali/00000624/image/fotolia-8953971-s-ok.jpg"/>
            <p:cNvPicPr>
              <a:picLocks noChangeAspect="1" noChangeArrowheads="1"/>
            </p:cNvPicPr>
            <p:nvPr/>
          </p:nvPicPr>
          <p:blipFill>
            <a:blip r:embed="rId4">
              <a:extLst>
                <a:ext uri="{28A0092B-C50C-407E-A947-70E740481C1C}">
                  <a14:useLocalDpi xmlns:a14="http://schemas.microsoft.com/office/drawing/2010/main" val="0"/>
                </a:ext>
              </a:extLst>
            </a:blip>
            <a:srcRect l="47038"/>
            <a:stretch>
              <a:fillRect/>
            </a:stretch>
          </p:blipFill>
          <p:spPr bwMode="auto">
            <a:xfrm>
              <a:off x="7308850" y="4797425"/>
              <a:ext cx="1568450" cy="185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5" descr="http://www.centrometeoitaliano.it/wp-content/uploads/2015/08/24/diabe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2205038"/>
              <a:ext cx="2374900" cy="160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ttp://lnx.endocrinologiaoggi.it/wp-content/uploads/2011/06/5cush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981075"/>
              <a:ext cx="3673475"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l="25098" t="46230" r="60138" b="32359"/>
            <a:stretch>
              <a:fillRect/>
            </a:stretch>
          </p:blipFill>
          <p:spPr bwMode="auto">
            <a:xfrm>
              <a:off x="539750" y="1052513"/>
              <a:ext cx="151130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descr="http://www.cibo360.it/images/cibo_salute/ortopedia/osteoporos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2852738"/>
              <a:ext cx="1722437"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descr="http://www.dottorsport.info/wp-content/uploads/2013/05/ipertensione-cause-sintomi-cure.jpg"/>
            <p:cNvPicPr>
              <a:picLocks noChangeAspect="1" noChangeArrowheads="1"/>
            </p:cNvPicPr>
            <p:nvPr/>
          </p:nvPicPr>
          <p:blipFill rotWithShape="1">
            <a:blip r:embed="rId9">
              <a:extLst>
                <a:ext uri="{28A0092B-C50C-407E-A947-70E740481C1C}">
                  <a14:useLocalDpi xmlns:a14="http://schemas.microsoft.com/office/drawing/2010/main" val="0"/>
                </a:ext>
              </a:extLst>
            </a:blip>
            <a:srcRect t="19886"/>
            <a:stretch/>
          </p:blipFill>
          <p:spPr bwMode="auto">
            <a:xfrm>
              <a:off x="6227763" y="882647"/>
              <a:ext cx="2520950" cy="1343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descr="http://www.my-personaltrainer.it/salute/img/ulcera-gastric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5013325"/>
              <a:ext cx="1677987"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9" descr="http://www.appiotti.it/images/cataratt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788" y="3860800"/>
              <a:ext cx="1373187"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30"/>
            <p:cNvPicPr>
              <a:picLocks noChangeAspect="1" noChangeArrowheads="1"/>
            </p:cNvPicPr>
            <p:nvPr/>
          </p:nvPicPr>
          <p:blipFill>
            <a:blip r:embed="rId12">
              <a:extLst>
                <a:ext uri="{28A0092B-C50C-407E-A947-70E740481C1C}">
                  <a14:useLocalDpi xmlns:a14="http://schemas.microsoft.com/office/drawing/2010/main" val="0"/>
                </a:ext>
              </a:extLst>
            </a:blip>
            <a:srcRect l="19781" t="45493" r="55412" b="26454"/>
            <a:stretch>
              <a:fillRect/>
            </a:stretch>
          </p:blipFill>
          <p:spPr bwMode="auto">
            <a:xfrm>
              <a:off x="2411413" y="4724400"/>
              <a:ext cx="3168650" cy="197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itle 18"/>
          <p:cNvSpPr>
            <a:spLocks noGrp="1"/>
          </p:cNvSpPr>
          <p:nvPr>
            <p:ph type="title"/>
          </p:nvPr>
        </p:nvSpPr>
        <p:spPr>
          <a:xfrm>
            <a:off x="0" y="1242"/>
            <a:ext cx="12192000" cy="843262"/>
          </a:xfrm>
        </p:spPr>
        <p:txBody>
          <a:bodyPr>
            <a:normAutofit/>
          </a:bodyPr>
          <a:lstStyle/>
          <a:p>
            <a:pPr algn="ctr"/>
            <a:r>
              <a:rPr lang="en-GB" sz="3200" b="1" dirty="0">
                <a:solidFill>
                  <a:srgbClr val="FF0000"/>
                </a:solidFill>
                <a:latin typeface="Calibri"/>
                <a:cs typeface="Calibri"/>
              </a:rPr>
              <a:t>Side effects with long-term use of corticosteroids</a:t>
            </a:r>
          </a:p>
        </p:txBody>
      </p:sp>
      <p:sp>
        <p:nvSpPr>
          <p:cNvPr id="17" name="TextBox 16">
            <a:extLst>
              <a:ext uri="{FF2B5EF4-FFF2-40B4-BE49-F238E27FC236}">
                <a16:creationId xmlns:a16="http://schemas.microsoft.com/office/drawing/2014/main" id="{43D69A61-B011-F16F-DE51-C355B7DFCC24}"/>
              </a:ext>
            </a:extLst>
          </p:cNvPr>
          <p:cNvSpPr txBox="1"/>
          <p:nvPr/>
        </p:nvSpPr>
        <p:spPr>
          <a:xfrm>
            <a:off x="3344629" y="1072889"/>
            <a:ext cx="16730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Reddened face</a:t>
            </a:r>
          </a:p>
        </p:txBody>
      </p:sp>
      <p:sp>
        <p:nvSpPr>
          <p:cNvPr id="18" name="TextBox 17">
            <a:extLst>
              <a:ext uri="{FF2B5EF4-FFF2-40B4-BE49-F238E27FC236}">
                <a16:creationId xmlns:a16="http://schemas.microsoft.com/office/drawing/2014/main" id="{387EEA45-FF01-B2A4-415F-8EDB720AC26E}"/>
              </a:ext>
            </a:extLst>
          </p:cNvPr>
          <p:cNvSpPr txBox="1"/>
          <p:nvPr/>
        </p:nvSpPr>
        <p:spPr>
          <a:xfrm>
            <a:off x="3204744" y="1444561"/>
            <a:ext cx="16730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Buffalo hump</a:t>
            </a:r>
          </a:p>
        </p:txBody>
      </p:sp>
      <p:sp>
        <p:nvSpPr>
          <p:cNvPr id="20" name="TextBox 19">
            <a:extLst>
              <a:ext uri="{FF2B5EF4-FFF2-40B4-BE49-F238E27FC236}">
                <a16:creationId xmlns:a16="http://schemas.microsoft.com/office/drawing/2014/main" id="{DA6BD361-F19D-81D6-33E2-8C2E71B62F63}"/>
              </a:ext>
            </a:extLst>
          </p:cNvPr>
          <p:cNvSpPr txBox="1"/>
          <p:nvPr/>
        </p:nvSpPr>
        <p:spPr>
          <a:xfrm>
            <a:off x="3141312" y="1813893"/>
            <a:ext cx="16730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Thin skin</a:t>
            </a:r>
          </a:p>
        </p:txBody>
      </p:sp>
      <p:sp>
        <p:nvSpPr>
          <p:cNvPr id="21" name="TextBox 20">
            <a:extLst>
              <a:ext uri="{FF2B5EF4-FFF2-40B4-BE49-F238E27FC236}">
                <a16:creationId xmlns:a16="http://schemas.microsoft.com/office/drawing/2014/main" id="{7C321C91-1DB8-FD59-ECDC-8E1E05B2708E}"/>
              </a:ext>
            </a:extLst>
          </p:cNvPr>
          <p:cNvSpPr txBox="1"/>
          <p:nvPr/>
        </p:nvSpPr>
        <p:spPr>
          <a:xfrm>
            <a:off x="3344629" y="2900708"/>
            <a:ext cx="1673045" cy="64633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Thinning of limbs</a:t>
            </a:r>
          </a:p>
        </p:txBody>
      </p:sp>
      <p:sp>
        <p:nvSpPr>
          <p:cNvPr id="22" name="Oval 21">
            <a:extLst>
              <a:ext uri="{FF2B5EF4-FFF2-40B4-BE49-F238E27FC236}">
                <a16:creationId xmlns:a16="http://schemas.microsoft.com/office/drawing/2014/main" id="{88CA8391-326A-ABD8-F986-B25808933DCF}"/>
              </a:ext>
            </a:extLst>
          </p:cNvPr>
          <p:cNvSpPr/>
          <p:nvPr/>
        </p:nvSpPr>
        <p:spPr>
          <a:xfrm>
            <a:off x="4928656" y="2967948"/>
            <a:ext cx="158174" cy="1594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02A93B0-EF1F-2EA4-F4A2-AFDB2BAFCF4A}"/>
              </a:ext>
            </a:extLst>
          </p:cNvPr>
          <p:cNvSpPr txBox="1"/>
          <p:nvPr/>
        </p:nvSpPr>
        <p:spPr>
          <a:xfrm>
            <a:off x="6038897" y="1152187"/>
            <a:ext cx="167304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Moon 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04FC387-B1CE-4EC1-F5E7-16332F4002FA}"/>
              </a:ext>
            </a:extLst>
          </p:cNvPr>
          <p:cNvSpPr txBox="1"/>
          <p:nvPr/>
        </p:nvSpPr>
        <p:spPr>
          <a:xfrm>
            <a:off x="6038897" y="2436274"/>
            <a:ext cx="1673045"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Truncal obesity with red stretch marks</a:t>
            </a:r>
          </a:p>
        </p:txBody>
      </p:sp>
      <p:sp>
        <p:nvSpPr>
          <p:cNvPr id="26" name="TextBox 25">
            <a:extLst>
              <a:ext uri="{FF2B5EF4-FFF2-40B4-BE49-F238E27FC236}">
                <a16:creationId xmlns:a16="http://schemas.microsoft.com/office/drawing/2014/main" id="{3979D0B4-531F-49E2-110B-97F7596BEE16}"/>
              </a:ext>
            </a:extLst>
          </p:cNvPr>
          <p:cNvSpPr txBox="1"/>
          <p:nvPr/>
        </p:nvSpPr>
        <p:spPr>
          <a:xfrm>
            <a:off x="5867711" y="1617657"/>
            <a:ext cx="167304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Truncal ecchymosis</a:t>
            </a:r>
          </a:p>
        </p:txBody>
      </p:sp>
      <p:sp>
        <p:nvSpPr>
          <p:cNvPr id="27" name="TextBox 26">
            <a:extLst>
              <a:ext uri="{FF2B5EF4-FFF2-40B4-BE49-F238E27FC236}">
                <a16:creationId xmlns:a16="http://schemas.microsoft.com/office/drawing/2014/main" id="{A3B8FDFB-9967-5E3F-3EAD-1B7E8F86E395}"/>
              </a:ext>
            </a:extLst>
          </p:cNvPr>
          <p:cNvSpPr txBox="1"/>
          <p:nvPr/>
        </p:nvSpPr>
        <p:spPr>
          <a:xfrm>
            <a:off x="5610036" y="3429000"/>
            <a:ext cx="1673045"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Pendulous abdomen dehiscence</a:t>
            </a:r>
          </a:p>
        </p:txBody>
      </p:sp>
      <p:sp>
        <p:nvSpPr>
          <p:cNvPr id="28" name="TextBox 27">
            <a:extLst>
              <a:ext uri="{FF2B5EF4-FFF2-40B4-BE49-F238E27FC236}">
                <a16:creationId xmlns:a16="http://schemas.microsoft.com/office/drawing/2014/main" id="{D5A7EEF6-8160-5BD9-69B3-6BCB28FDAB2A}"/>
              </a:ext>
            </a:extLst>
          </p:cNvPr>
          <p:cNvSpPr txBox="1"/>
          <p:nvPr/>
        </p:nvSpPr>
        <p:spPr>
          <a:xfrm>
            <a:off x="1238178" y="2793759"/>
            <a:ext cx="1030505"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Normal bones</a:t>
            </a:r>
          </a:p>
        </p:txBody>
      </p:sp>
      <p:sp>
        <p:nvSpPr>
          <p:cNvPr id="29" name="TextBox 28">
            <a:extLst>
              <a:ext uri="{FF2B5EF4-FFF2-40B4-BE49-F238E27FC236}">
                <a16:creationId xmlns:a16="http://schemas.microsoft.com/office/drawing/2014/main" id="{D5DFDF36-93BA-9A57-EBDD-359B38CBE5A8}"/>
              </a:ext>
            </a:extLst>
          </p:cNvPr>
          <p:cNvSpPr txBox="1"/>
          <p:nvPr/>
        </p:nvSpPr>
        <p:spPr>
          <a:xfrm>
            <a:off x="2266889" y="2803448"/>
            <a:ext cx="1030505"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Osteoporosis</a:t>
            </a:r>
          </a:p>
        </p:txBody>
      </p:sp>
      <p:sp>
        <p:nvSpPr>
          <p:cNvPr id="30" name="TextBox 29">
            <a:extLst>
              <a:ext uri="{FF2B5EF4-FFF2-40B4-BE49-F238E27FC236}">
                <a16:creationId xmlns:a16="http://schemas.microsoft.com/office/drawing/2014/main" id="{88852CA2-B668-96C3-591F-207B8CADF342}"/>
              </a:ext>
            </a:extLst>
          </p:cNvPr>
          <p:cNvSpPr txBox="1"/>
          <p:nvPr/>
        </p:nvSpPr>
        <p:spPr>
          <a:xfrm>
            <a:off x="1529761" y="5284336"/>
            <a:ext cx="591644" cy="25391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Ulcer</a:t>
            </a:r>
          </a:p>
        </p:txBody>
      </p:sp>
    </p:spTree>
    <p:extLst>
      <p:ext uri="{BB962C8B-B14F-4D97-AF65-F5344CB8AC3E}">
        <p14:creationId xmlns:p14="http://schemas.microsoft.com/office/powerpoint/2010/main" val="187711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1428234" y="6096067"/>
            <a:ext cx="5318433" cy="731177"/>
          </a:xfrm>
          <a:prstGeom prst="rect">
            <a:avLst/>
          </a:prstGeom>
        </p:spPr>
        <p:txBody>
          <a:bodyPr vert="horz" lIns="91440" tIns="45720" rIns="91440" bIns="45720" rtlCol="0" anchor="ctr"/>
          <a:lstStyle>
            <a:defPPr>
              <a:defRPr lang="it-IT"/>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TPO-RAs: thrombopoietin receptor agonists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AZA, azathioprine; CsA, cyclosporin A; MMF, mycophenolate mofetil.</a:t>
            </a:r>
          </a:p>
        </p:txBody>
      </p:sp>
      <p:sp>
        <p:nvSpPr>
          <p:cNvPr id="4" name="Text Placeholder 3"/>
          <p:cNvSpPr txBox="1">
            <a:spLocks/>
          </p:cNvSpPr>
          <p:nvPr/>
        </p:nvSpPr>
        <p:spPr>
          <a:xfrm>
            <a:off x="6913483" y="6342325"/>
            <a:ext cx="4413658" cy="51567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Adapted from </a:t>
            </a:r>
            <a:r>
              <a:rPr kumimoji="0" lang="en-PH" sz="1200" b="0" i="0" u="none" strike="noStrike" kern="1200" cap="none" spc="0" normalizeH="0" baseline="0" noProof="0" dirty="0" err="1">
                <a:ln>
                  <a:noFill/>
                </a:ln>
                <a:solidFill>
                  <a:srgbClr val="002060"/>
                </a:solidFill>
                <a:effectLst/>
                <a:uLnTx/>
                <a:uFillTx/>
                <a:latin typeface="Calibri" panose="020F0502020204030204"/>
                <a:ea typeface="+mn-ea"/>
                <a:cs typeface="+mn-cs"/>
              </a:rPr>
              <a:t>Provan</a:t>
            </a: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 D, et al. </a:t>
            </a:r>
            <a:r>
              <a:rPr kumimoji="0" lang="en-PH" sz="1200" b="0" i="1" u="none" strike="noStrike" kern="1200" cap="none" spc="0" normalizeH="0" baseline="0" noProof="0" dirty="0">
                <a:ln>
                  <a:noFill/>
                </a:ln>
                <a:solidFill>
                  <a:srgbClr val="002060"/>
                </a:solidFill>
                <a:effectLst/>
                <a:uLnTx/>
                <a:uFillTx/>
                <a:latin typeface="Calibri" panose="020F0502020204030204"/>
                <a:ea typeface="+mn-ea"/>
                <a:cs typeface="+mn-cs"/>
              </a:rPr>
              <a:t>Blood Advances  </a:t>
            </a: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2019;22:3780-3817</a:t>
            </a:r>
          </a:p>
        </p:txBody>
      </p:sp>
      <p:sp>
        <p:nvSpPr>
          <p:cNvPr id="5" name="Title 4"/>
          <p:cNvSpPr txBox="1">
            <a:spLocks/>
          </p:cNvSpPr>
          <p:nvPr/>
        </p:nvSpPr>
        <p:spPr>
          <a:xfrm>
            <a:off x="-7" y="113681"/>
            <a:ext cx="12192000" cy="901704"/>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40000"/>
              </a:lnSpc>
              <a:spcBef>
                <a:spcPct val="0"/>
              </a:spcBef>
              <a:spcAft>
                <a:spcPts val="0"/>
              </a:spcAft>
              <a:buClrTx/>
              <a:buSzTx/>
              <a:buFontTx/>
              <a:buNone/>
              <a:tabLst/>
              <a:defRPr/>
            </a:pPr>
            <a:r>
              <a:rPr kumimoji="0" lang="en-PH" sz="3200" b="1" i="0" u="none" strike="noStrike" kern="1200" cap="none" spc="0" normalizeH="0" baseline="0" noProof="0" dirty="0">
                <a:ln>
                  <a:noFill/>
                </a:ln>
                <a:solidFill>
                  <a:srgbClr val="FF0000"/>
                </a:solidFill>
                <a:effectLst/>
                <a:uLnTx/>
                <a:uFillTx/>
                <a:latin typeface="Calibri" panose="020F0502020204030204"/>
                <a:ea typeface="+mj-ea"/>
                <a:cs typeface="+mj-cs"/>
              </a:rPr>
              <a:t>Subsequent treatments in ITP and goals of therapy</a:t>
            </a:r>
          </a:p>
        </p:txBody>
      </p:sp>
      <p:grpSp>
        <p:nvGrpSpPr>
          <p:cNvPr id="6" name="Group 9">
            <a:extLst>
              <a:ext uri="{FF2B5EF4-FFF2-40B4-BE49-F238E27FC236}">
                <a16:creationId xmlns:a16="http://schemas.microsoft.com/office/drawing/2014/main" id="{8E7288EB-DCB4-4EB2-AF3B-6198F9C86A93}"/>
              </a:ext>
            </a:extLst>
          </p:cNvPr>
          <p:cNvGrpSpPr/>
          <p:nvPr/>
        </p:nvGrpSpPr>
        <p:grpSpPr>
          <a:xfrm>
            <a:off x="1387892" y="1317585"/>
            <a:ext cx="4466577" cy="3967231"/>
            <a:chOff x="566564" y="1412747"/>
            <a:chExt cx="4015396" cy="2513283"/>
          </a:xfrm>
        </p:grpSpPr>
        <p:sp>
          <p:nvSpPr>
            <p:cNvPr id="7" name="CasellaDiTesto 4"/>
            <p:cNvSpPr txBox="1"/>
            <p:nvPr/>
          </p:nvSpPr>
          <p:spPr>
            <a:xfrm>
              <a:off x="566564" y="1412747"/>
              <a:ext cx="4015396" cy="2924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Sustained </a:t>
              </a:r>
              <a:r>
                <a:rPr kumimoji="0" lang="it-IT" sz="2400" b="1" i="0" u="none" strike="noStrike" kern="1200" cap="none" spc="0" normalizeH="0" baseline="0" noProof="0" dirty="0" err="1">
                  <a:ln>
                    <a:noFill/>
                  </a:ln>
                  <a:solidFill>
                    <a:srgbClr val="002060"/>
                  </a:solidFill>
                  <a:effectLst/>
                  <a:uLnTx/>
                  <a:uFillTx/>
                  <a:latin typeface="Calibri" panose="020F0502020204030204"/>
                  <a:ea typeface="+mn-ea"/>
                  <a:cs typeface="Arial"/>
                </a:rPr>
                <a:t>response</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 </a:t>
              </a:r>
              <a:r>
                <a:rPr kumimoji="0" lang="it-IT" sz="2400" b="1" i="0" u="sng" strike="noStrike" kern="1200" cap="none" spc="0" normalizeH="0" baseline="0" noProof="0" dirty="0">
                  <a:ln>
                    <a:noFill/>
                  </a:ln>
                  <a:solidFill>
                    <a:srgbClr val="002060"/>
                  </a:solidFill>
                  <a:effectLst/>
                  <a:uLnTx/>
                  <a:uFillTx/>
                  <a:latin typeface="Calibri" panose="020F0502020204030204"/>
                  <a:ea typeface="+mn-ea"/>
                  <a:cs typeface="Arial"/>
                </a:rPr>
                <a:t>off-treatment</a:t>
              </a:r>
            </a:p>
          </p:txBody>
        </p:sp>
        <p:sp>
          <p:nvSpPr>
            <p:cNvPr id="8" name="Freccia giù 6"/>
            <p:cNvSpPr/>
            <p:nvPr/>
          </p:nvSpPr>
          <p:spPr>
            <a:xfrm>
              <a:off x="1256274" y="1841500"/>
              <a:ext cx="677334" cy="1786388"/>
            </a:xfrm>
            <a:prstGeom prst="downArrow">
              <a:avLst/>
            </a:prstGeom>
            <a:gradFill>
              <a:gsLst>
                <a:gs pos="0">
                  <a:schemeClr val="accent1">
                    <a:satMod val="103000"/>
                    <a:lumMod val="102000"/>
                    <a:tint val="94000"/>
                  </a:schemeClr>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9" name="CasellaDiTesto 7"/>
            <p:cNvSpPr txBox="1"/>
            <p:nvPr/>
          </p:nvSpPr>
          <p:spPr>
            <a:xfrm>
              <a:off x="1048090" y="3575066"/>
              <a:ext cx="1099832" cy="3509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Splenectomy</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( 60-70%)</a:t>
              </a:r>
            </a:p>
          </p:txBody>
        </p:sp>
        <p:sp>
          <p:nvSpPr>
            <p:cNvPr id="10" name="Freccia giù 8"/>
            <p:cNvSpPr/>
            <p:nvPr/>
          </p:nvSpPr>
          <p:spPr>
            <a:xfrm>
              <a:off x="2362819" y="1841500"/>
              <a:ext cx="484632" cy="867666"/>
            </a:xfrm>
            <a:prstGeom prst="downArrow">
              <a:avLst/>
            </a:prstGeom>
            <a:gradFill>
              <a:gsLst>
                <a:gs pos="100000">
                  <a:schemeClr val="accent1">
                    <a:lumMod val="40000"/>
                    <a:lumOff val="60000"/>
                  </a:schemeClr>
                </a:gs>
                <a:gs pos="50000">
                  <a:schemeClr val="accent1">
                    <a:lumMod val="60000"/>
                    <a:lumOff val="40000"/>
                  </a:schemeClr>
                </a:gs>
                <a:gs pos="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11" name="CasellaDiTesto 9"/>
            <p:cNvSpPr txBox="1"/>
            <p:nvPr/>
          </p:nvSpPr>
          <p:spPr>
            <a:xfrm>
              <a:off x="2147256" y="2729341"/>
              <a:ext cx="903845" cy="3509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Rituximab</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(20–40%)</a:t>
              </a:r>
            </a:p>
          </p:txBody>
        </p:sp>
        <p:sp>
          <p:nvSpPr>
            <p:cNvPr id="12" name="Freccia giù 18"/>
            <p:cNvSpPr/>
            <p:nvPr/>
          </p:nvSpPr>
          <p:spPr>
            <a:xfrm>
              <a:off x="3331547" y="1838264"/>
              <a:ext cx="484632" cy="854399"/>
            </a:xfrm>
            <a:prstGeom prst="downArrow">
              <a:avLst/>
            </a:prstGeom>
            <a:gradFill>
              <a:gsLst>
                <a:gs pos="100000">
                  <a:schemeClr val="accent1">
                    <a:lumMod val="40000"/>
                    <a:lumOff val="60000"/>
                  </a:schemeClr>
                </a:gs>
                <a:gs pos="50000">
                  <a:schemeClr val="accent1">
                    <a:lumMod val="60000"/>
                    <a:lumOff val="40000"/>
                  </a:schemeClr>
                </a:gs>
                <a:gs pos="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13" name="CasellaDiTesto 19"/>
            <p:cNvSpPr txBox="1"/>
            <p:nvPr/>
          </p:nvSpPr>
          <p:spPr>
            <a:xfrm>
              <a:off x="3050006" y="2729341"/>
              <a:ext cx="1062365" cy="3509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TPO-</a:t>
              </a: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RAs</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(nearly30%)</a:t>
              </a:r>
            </a:p>
          </p:txBody>
        </p:sp>
        <p:cxnSp>
          <p:nvCxnSpPr>
            <p:cNvPr id="15" name="Connettore 1 11"/>
            <p:cNvCxnSpPr/>
            <p:nvPr/>
          </p:nvCxnSpPr>
          <p:spPr>
            <a:xfrm>
              <a:off x="1427404" y="1839118"/>
              <a:ext cx="2267712" cy="142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 name="Group 8">
            <a:extLst>
              <a:ext uri="{FF2B5EF4-FFF2-40B4-BE49-F238E27FC236}">
                <a16:creationId xmlns:a16="http://schemas.microsoft.com/office/drawing/2014/main" id="{BDBDDAA6-FA16-4E8E-975C-B42ED07A9647}"/>
              </a:ext>
            </a:extLst>
          </p:cNvPr>
          <p:cNvGrpSpPr/>
          <p:nvPr/>
        </p:nvGrpSpPr>
        <p:grpSpPr>
          <a:xfrm>
            <a:off x="5954333" y="1362591"/>
            <a:ext cx="4900125" cy="3981527"/>
            <a:chOff x="4927989" y="1412747"/>
            <a:chExt cx="4318129" cy="2578544"/>
          </a:xfrm>
        </p:grpSpPr>
        <p:sp>
          <p:nvSpPr>
            <p:cNvPr id="17" name="CasellaDiTesto 5"/>
            <p:cNvSpPr txBox="1"/>
            <p:nvPr/>
          </p:nvSpPr>
          <p:spPr>
            <a:xfrm>
              <a:off x="4927989" y="1412747"/>
              <a:ext cx="4123135" cy="298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Sustained </a:t>
              </a:r>
              <a:r>
                <a:rPr kumimoji="0" lang="it-IT" sz="2400" b="1" i="0" u="none" strike="noStrike" kern="1200" cap="none" spc="0" normalizeH="0" baseline="0" noProof="0" dirty="0" err="1">
                  <a:ln>
                    <a:noFill/>
                  </a:ln>
                  <a:solidFill>
                    <a:srgbClr val="002060"/>
                  </a:solidFill>
                  <a:effectLst/>
                  <a:uLnTx/>
                  <a:uFillTx/>
                  <a:latin typeface="Calibri" panose="020F0502020204030204"/>
                  <a:ea typeface="+mn-ea"/>
                  <a:cs typeface="Arial"/>
                </a:rPr>
                <a:t>response</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 </a:t>
              </a:r>
              <a:r>
                <a:rPr kumimoji="0" lang="it-IT" sz="2400" b="1" i="0" u="sng" strike="noStrike" kern="1200" cap="none" spc="0" normalizeH="0" baseline="0" noProof="0" dirty="0">
                  <a:ln>
                    <a:noFill/>
                  </a:ln>
                  <a:solidFill>
                    <a:srgbClr val="002060"/>
                  </a:solidFill>
                  <a:effectLst/>
                  <a:uLnTx/>
                  <a:uFillTx/>
                  <a:latin typeface="Calibri" panose="020F0502020204030204"/>
                  <a:ea typeface="+mn-ea"/>
                  <a:cs typeface="Arial"/>
                </a:rPr>
                <a:t>on-treatment</a:t>
              </a:r>
            </a:p>
          </p:txBody>
        </p:sp>
        <p:sp>
          <p:nvSpPr>
            <p:cNvPr id="18" name="Freccia giù 14"/>
            <p:cNvSpPr/>
            <p:nvPr/>
          </p:nvSpPr>
          <p:spPr>
            <a:xfrm>
              <a:off x="5217087" y="1843881"/>
              <a:ext cx="677334" cy="1791150"/>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19" name="Freccia giù 15"/>
            <p:cNvSpPr/>
            <p:nvPr/>
          </p:nvSpPr>
          <p:spPr>
            <a:xfrm>
              <a:off x="6008312" y="1843880"/>
              <a:ext cx="484632" cy="978772"/>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0" name="CasellaDiTesto 16"/>
            <p:cNvSpPr txBox="1"/>
            <p:nvPr/>
          </p:nvSpPr>
          <p:spPr>
            <a:xfrm>
              <a:off x="5829827" y="2774499"/>
              <a:ext cx="814797" cy="65777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srgbClr val="000090"/>
                  </a:solidFill>
                  <a:effectLst/>
                  <a:uLnTx/>
                  <a:uFillTx/>
                  <a:latin typeface="Calibri" panose="020F0502020204030204"/>
                  <a:ea typeface="+mn-ea"/>
                  <a:cs typeface="+mn-cs"/>
                </a:rPr>
                <a:t>Dapsone</a:t>
              </a:r>
              <a:endPar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srgbClr val="000090"/>
                  </a:solidFill>
                  <a:effectLst/>
                  <a:uLnTx/>
                  <a:uFillTx/>
                  <a:latin typeface="Calibri" panose="020F0502020204030204"/>
                  <a:ea typeface="+mn-ea"/>
                  <a:cs typeface="+mn-cs"/>
                </a:rPr>
                <a:t>Danazol</a:t>
              </a:r>
              <a:endPar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rPr>
                <a:t>(30–40%)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endParaRPr>
            </a:p>
          </p:txBody>
        </p:sp>
        <p:sp>
          <p:nvSpPr>
            <p:cNvPr id="21" name="CasellaDiTesto 20"/>
            <p:cNvSpPr txBox="1"/>
            <p:nvPr/>
          </p:nvSpPr>
          <p:spPr>
            <a:xfrm>
              <a:off x="5181044" y="3632507"/>
              <a:ext cx="772981" cy="3587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TPO-RAs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(&gt;60%)</a:t>
              </a:r>
            </a:p>
          </p:txBody>
        </p:sp>
        <p:sp>
          <p:nvSpPr>
            <p:cNvPr id="22" name="Freccia giù 21"/>
            <p:cNvSpPr/>
            <p:nvPr/>
          </p:nvSpPr>
          <p:spPr>
            <a:xfrm>
              <a:off x="6980835" y="1851675"/>
              <a:ext cx="484632" cy="980271"/>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3" name="CasellaDiTesto 22"/>
            <p:cNvSpPr txBox="1"/>
            <p:nvPr/>
          </p:nvSpPr>
          <p:spPr>
            <a:xfrm>
              <a:off x="7622743" y="2779349"/>
              <a:ext cx="1089406" cy="3587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Fostamatinib</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20% </a:t>
              </a:r>
            </a:p>
          </p:txBody>
        </p:sp>
        <p:cxnSp>
          <p:nvCxnSpPr>
            <p:cNvPr id="24" name="Connettore 1 17"/>
            <p:cNvCxnSpPr>
              <a:cxnSpLocks/>
            </p:cNvCxnSpPr>
            <p:nvPr/>
          </p:nvCxnSpPr>
          <p:spPr>
            <a:xfrm>
              <a:off x="5395562" y="1846262"/>
              <a:ext cx="3850556" cy="23249"/>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CasellaDiTesto 1"/>
          <p:cNvSpPr txBox="1"/>
          <p:nvPr/>
        </p:nvSpPr>
        <p:spPr>
          <a:xfrm>
            <a:off x="2585631" y="5627142"/>
            <a:ext cx="71380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Medical</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therapies</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robust</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evidence</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Medical</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therapies</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with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less</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robust</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evidence</a:t>
            </a:r>
            <a:endPar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endParaRPr>
          </a:p>
        </p:txBody>
      </p:sp>
      <p:sp>
        <p:nvSpPr>
          <p:cNvPr id="14" name="CasellaDiTesto 13"/>
          <p:cNvSpPr txBox="1"/>
          <p:nvPr/>
        </p:nvSpPr>
        <p:spPr>
          <a:xfrm>
            <a:off x="7903073" y="3496723"/>
            <a:ext cx="1280782"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srgbClr val="000090"/>
                </a:solidFill>
                <a:effectLst/>
                <a:uLnTx/>
                <a:uFillTx/>
                <a:latin typeface="Calibri" panose="020F0502020204030204"/>
                <a:ea typeface="+mn-ea"/>
                <a:cs typeface="+mn-cs"/>
              </a:rPr>
              <a:t>CsA</a:t>
            </a:r>
            <a:r>
              <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rPr>
              <a:t>, MMF,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rPr>
              <a:t>AZA (20–40%)</a:t>
            </a:r>
          </a:p>
        </p:txBody>
      </p:sp>
      <p:sp>
        <p:nvSpPr>
          <p:cNvPr id="25" name="Freccia giù 24"/>
          <p:cNvSpPr/>
          <p:nvPr/>
        </p:nvSpPr>
        <p:spPr>
          <a:xfrm>
            <a:off x="9393654" y="2072811"/>
            <a:ext cx="549951" cy="1466740"/>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7" name="Freccia giù 26">
            <a:extLst>
              <a:ext uri="{FF2B5EF4-FFF2-40B4-BE49-F238E27FC236}">
                <a16:creationId xmlns:a16="http://schemas.microsoft.com/office/drawing/2014/main" id="{A09B32DF-C784-80CC-DD81-FA288A0BCEFB}"/>
              </a:ext>
            </a:extLst>
          </p:cNvPr>
          <p:cNvSpPr/>
          <p:nvPr/>
        </p:nvSpPr>
        <p:spPr>
          <a:xfrm>
            <a:off x="10449703" y="2053089"/>
            <a:ext cx="549951" cy="1466740"/>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129B0B39-454B-38B9-1135-3D0F50896472}"/>
              </a:ext>
            </a:extLst>
          </p:cNvPr>
          <p:cNvSpPr txBox="1"/>
          <p:nvPr/>
        </p:nvSpPr>
        <p:spPr>
          <a:xfrm>
            <a:off x="10131813" y="3463795"/>
            <a:ext cx="1195328"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Rilzabrutinib</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20% </a:t>
            </a:r>
          </a:p>
        </p:txBody>
      </p:sp>
    </p:spTree>
    <p:extLst>
      <p:ext uri="{BB962C8B-B14F-4D97-AF65-F5344CB8AC3E}">
        <p14:creationId xmlns:p14="http://schemas.microsoft.com/office/powerpoint/2010/main" val="2083575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83" y="429628"/>
            <a:ext cx="6426432" cy="570915"/>
          </a:xfrm>
          <a:noFill/>
        </p:spPr>
        <p:txBody>
          <a:bodyPr>
            <a:noAutofit/>
          </a:bodyPr>
          <a:lstStyle/>
          <a:p>
            <a:pPr algn="ctr"/>
            <a:r>
              <a:rPr lang="en-GB" sz="2400" b="1" dirty="0">
                <a:solidFill>
                  <a:srgbClr val="FF0000"/>
                </a:solidFill>
                <a:latin typeface="+mn-lt"/>
              </a:rPr>
              <a:t>Splenectomy as a curative treatment for ITP</a:t>
            </a:r>
          </a:p>
        </p:txBody>
      </p:sp>
      <p:sp>
        <p:nvSpPr>
          <p:cNvPr id="4" name="Text Placeholder 3"/>
          <p:cNvSpPr>
            <a:spLocks noGrp="1"/>
          </p:cNvSpPr>
          <p:nvPr>
            <p:ph type="body" sz="quarter" idx="11"/>
          </p:nvPr>
        </p:nvSpPr>
        <p:spPr>
          <a:xfrm>
            <a:off x="4463819" y="6419148"/>
            <a:ext cx="7584016" cy="360363"/>
          </a:xfrm>
        </p:spPr>
        <p:txBody>
          <a:bodyPr/>
          <a:lstStyle/>
          <a:p>
            <a:r>
              <a:rPr lang="en-GB" dirty="0">
                <a:solidFill>
                  <a:srgbClr val="002060"/>
                </a:solidFill>
              </a:rPr>
              <a:t>AMI, acute myocardial infarction; CR, complete response (PLT &gt; 100 x 10</a:t>
            </a:r>
            <a:r>
              <a:rPr lang="en-GB" baseline="30000" dirty="0">
                <a:solidFill>
                  <a:srgbClr val="002060"/>
                </a:solidFill>
              </a:rPr>
              <a:t>9</a:t>
            </a:r>
            <a:r>
              <a:rPr lang="en-GB" dirty="0">
                <a:solidFill>
                  <a:srgbClr val="002060"/>
                </a:solidFill>
              </a:rPr>
              <a:t>/L); DVT, deep vein thrombosis; PE, pulmonary embolism; PLT, platelet count; R, response (PLT 30–100 x 10</a:t>
            </a:r>
            <a:r>
              <a:rPr lang="en-GB" baseline="30000" dirty="0">
                <a:solidFill>
                  <a:srgbClr val="002060"/>
                </a:solidFill>
              </a:rPr>
              <a:t>9</a:t>
            </a:r>
            <a:r>
              <a:rPr lang="en-GB" dirty="0">
                <a:solidFill>
                  <a:srgbClr val="002060"/>
                </a:solidFill>
              </a:rPr>
              <a:t>/L); </a:t>
            </a:r>
            <a:br>
              <a:rPr lang="en-GB" dirty="0">
                <a:solidFill>
                  <a:srgbClr val="002060"/>
                </a:solidFill>
              </a:rPr>
            </a:br>
            <a:r>
              <a:rPr lang="en-GB" dirty="0">
                <a:solidFill>
                  <a:srgbClr val="002060"/>
                </a:solidFill>
              </a:rPr>
              <a:t>TIA, transient ischaemic attack.</a:t>
            </a:r>
          </a:p>
        </p:txBody>
      </p:sp>
      <p:sp>
        <p:nvSpPr>
          <p:cNvPr id="5" name="Text Placeholder 4"/>
          <p:cNvSpPr>
            <a:spLocks noGrp="1"/>
          </p:cNvSpPr>
          <p:nvPr>
            <p:ph type="body" sz="quarter" idx="10"/>
          </p:nvPr>
        </p:nvSpPr>
        <p:spPr>
          <a:xfrm>
            <a:off x="126353" y="6393097"/>
            <a:ext cx="7584016" cy="360363"/>
          </a:xfrm>
        </p:spPr>
        <p:txBody>
          <a:bodyPr/>
          <a:lstStyle/>
          <a:p>
            <a:r>
              <a:rPr lang="en-GB" sz="1200" dirty="0" err="1">
                <a:solidFill>
                  <a:srgbClr val="002060"/>
                </a:solidFill>
                <a:latin typeface="Calibri" panose="020F0502020204030204" pitchFamily="34" charset="0"/>
                <a:cs typeface="Calibri" panose="020F0502020204030204" pitchFamily="34" charset="0"/>
              </a:rPr>
              <a:t>Vianelli</a:t>
            </a:r>
            <a:r>
              <a:rPr lang="en-GB" sz="1200" dirty="0">
                <a:solidFill>
                  <a:srgbClr val="002060"/>
                </a:solidFill>
                <a:latin typeface="Calibri" panose="020F0502020204030204" pitchFamily="34" charset="0"/>
                <a:cs typeface="Calibri" panose="020F0502020204030204" pitchFamily="34" charset="0"/>
              </a:rPr>
              <a:t> N, et al. </a:t>
            </a:r>
            <a:r>
              <a:rPr lang="en-GB" sz="1200" i="1" dirty="0" err="1">
                <a:solidFill>
                  <a:srgbClr val="002060"/>
                </a:solidFill>
                <a:latin typeface="Calibri" panose="020F0502020204030204" pitchFamily="34" charset="0"/>
                <a:cs typeface="Calibri" panose="020F0502020204030204" pitchFamily="34" charset="0"/>
              </a:rPr>
              <a:t>Haematologica</a:t>
            </a:r>
            <a:r>
              <a:rPr lang="en-GB" sz="1200" dirty="0">
                <a:solidFill>
                  <a:srgbClr val="002060"/>
                </a:solidFill>
                <a:latin typeface="Calibri" panose="020F0502020204030204" pitchFamily="34" charset="0"/>
                <a:cs typeface="Calibri" panose="020F0502020204030204" pitchFamily="34" charset="0"/>
              </a:rPr>
              <a:t> 2013;98:875–80; Boyle S et al. </a:t>
            </a:r>
            <a:r>
              <a:rPr lang="it-IT" sz="1200" dirty="0">
                <a:effectLst/>
                <a:latin typeface="Calibri" panose="020F0502020204030204" pitchFamily="34" charset="0"/>
                <a:cs typeface="Calibri" panose="020F0502020204030204" pitchFamily="34" charset="0"/>
              </a:rPr>
              <a:t>BLOOD, 6 JUNE 2013</a:t>
            </a:r>
          </a:p>
        </p:txBody>
      </p:sp>
      <p:pic>
        <p:nvPicPr>
          <p:cNvPr id="3" name="Picture 2"/>
          <p:cNvPicPr>
            <a:picLocks noChangeAspect="1"/>
          </p:cNvPicPr>
          <p:nvPr/>
        </p:nvPicPr>
        <p:blipFill>
          <a:blip r:embed="rId3"/>
          <a:stretch>
            <a:fillRect/>
          </a:stretch>
        </p:blipFill>
        <p:spPr>
          <a:xfrm>
            <a:off x="307683" y="1652126"/>
            <a:ext cx="6426431" cy="4321881"/>
          </a:xfrm>
          <a:prstGeom prst="rect">
            <a:avLst/>
          </a:prstGeom>
        </p:spPr>
      </p:pic>
      <p:pic>
        <p:nvPicPr>
          <p:cNvPr id="8" name="Picture 7"/>
          <p:cNvPicPr>
            <a:picLocks noChangeAspect="1"/>
          </p:cNvPicPr>
          <p:nvPr/>
        </p:nvPicPr>
        <p:blipFill>
          <a:blip r:embed="rId4"/>
          <a:stretch>
            <a:fillRect/>
          </a:stretch>
        </p:blipFill>
        <p:spPr>
          <a:xfrm>
            <a:off x="6734114" y="1515234"/>
            <a:ext cx="5118567" cy="4445447"/>
          </a:xfrm>
          <a:prstGeom prst="rect">
            <a:avLst/>
          </a:prstGeom>
        </p:spPr>
      </p:pic>
      <p:sp>
        <p:nvSpPr>
          <p:cNvPr id="6" name="Ovale 5"/>
          <p:cNvSpPr/>
          <p:nvPr/>
        </p:nvSpPr>
        <p:spPr>
          <a:xfrm>
            <a:off x="8660190" y="3373646"/>
            <a:ext cx="798289" cy="32657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e 8"/>
          <p:cNvSpPr/>
          <p:nvPr/>
        </p:nvSpPr>
        <p:spPr>
          <a:xfrm>
            <a:off x="8669865" y="4669055"/>
            <a:ext cx="798289" cy="32657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e 9"/>
          <p:cNvSpPr/>
          <p:nvPr/>
        </p:nvSpPr>
        <p:spPr>
          <a:xfrm>
            <a:off x="8669865" y="5666921"/>
            <a:ext cx="798289" cy="32657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617E95BB-6986-8610-C1D2-EA7950B360BC}"/>
              </a:ext>
            </a:extLst>
          </p:cNvPr>
          <p:cNvPicPr>
            <a:picLocks noChangeAspect="1"/>
          </p:cNvPicPr>
          <p:nvPr/>
        </p:nvPicPr>
        <p:blipFill>
          <a:blip r:embed="rId5"/>
          <a:stretch>
            <a:fillRect/>
          </a:stretch>
        </p:blipFill>
        <p:spPr>
          <a:xfrm>
            <a:off x="9069009" y="135155"/>
            <a:ext cx="2145153" cy="1458704"/>
          </a:xfrm>
          <a:prstGeom prst="rect">
            <a:avLst/>
          </a:prstGeom>
        </p:spPr>
      </p:pic>
    </p:spTree>
    <p:extLst>
      <p:ext uri="{BB962C8B-B14F-4D97-AF65-F5344CB8AC3E}">
        <p14:creationId xmlns:p14="http://schemas.microsoft.com/office/powerpoint/2010/main" val="229101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Prof </a:t>
            </a:r>
            <a:r>
              <a:rPr lang="en-US" sz="3200" dirty="0" err="1">
                <a:solidFill>
                  <a:srgbClr val="0432FF"/>
                </a:solidFill>
              </a:rPr>
              <a:t>Zaja</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1588749883"/>
              </p:ext>
            </p:extLst>
          </p:nvPr>
        </p:nvGraphicFramePr>
        <p:xfrm>
          <a:off x="1344003" y="1484784"/>
          <a:ext cx="9503993" cy="4536504"/>
        </p:xfrm>
        <a:graphic>
          <a:graphicData uri="http://schemas.openxmlformats.org/drawingml/2006/table">
            <a:tbl>
              <a:tblPr firstRow="1" bandRow="1">
                <a:tableStyleId>{F2DE63D5-997A-4646-A377-4702673A728D}</a:tableStyleId>
              </a:tblPr>
              <a:tblGrid>
                <a:gridCol w="3526264">
                  <a:extLst>
                    <a:ext uri="{9D8B030D-6E8A-4147-A177-3AD203B41FA5}">
                      <a16:colId xmlns:a16="http://schemas.microsoft.com/office/drawing/2014/main" val="20000"/>
                    </a:ext>
                  </a:extLst>
                </a:gridCol>
                <a:gridCol w="5977729">
                  <a:extLst>
                    <a:ext uri="{9D8B030D-6E8A-4147-A177-3AD203B41FA5}">
                      <a16:colId xmlns:a16="http://schemas.microsoft.com/office/drawing/2014/main" val="2117869244"/>
                    </a:ext>
                  </a:extLst>
                </a:gridCol>
              </a:tblGrid>
              <a:tr h="1222689">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t>
                      </a:r>
                      <a:r>
                        <a:rPr lang="en-US" sz="1800" b="0" dirty="0" err="1">
                          <a:solidFill>
                            <a:schemeClr val="tx1"/>
                          </a:solidFill>
                        </a:rPr>
                        <a:t>argenx</a:t>
                      </a:r>
                      <a:r>
                        <a:rPr lang="en-US" sz="1800" b="0" dirty="0">
                          <a:solidFill>
                            <a:schemeClr val="tx1"/>
                          </a:solidFill>
                        </a:rPr>
                        <a:t>, AstraZeneca Pharmaceuticals LP, </a:t>
                      </a:r>
                      <a:r>
                        <a:rPr lang="en-US" sz="1800" b="0" dirty="0" err="1">
                          <a:solidFill>
                            <a:schemeClr val="tx1"/>
                          </a:solidFill>
                        </a:rPr>
                        <a:t>BeOne</a:t>
                      </a:r>
                      <a:r>
                        <a:rPr lang="en-US" sz="1800" b="0" dirty="0">
                          <a:solidFill>
                            <a:schemeClr val="tx1"/>
                          </a:solidFill>
                        </a:rPr>
                        <a:t>, Gilead Sciences Inc, Grifols, Incyte Corporation, Novartis,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93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Grifols,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913619"/>
                  </a:ext>
                </a:extLst>
              </a:tr>
              <a:tr h="79293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01042"/>
                  </a:ext>
                </a:extLst>
              </a:tr>
              <a:tr h="792939">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t>
                      </a:r>
                      <a:r>
                        <a:rPr lang="en-US" sz="1800" b="0" dirty="0" err="1">
                          <a:solidFill>
                            <a:schemeClr val="tx1"/>
                          </a:solidFill>
                        </a:rPr>
                        <a:t>argenx</a:t>
                      </a:r>
                      <a:r>
                        <a:rPr lang="en-US" sz="1800" b="0" dirty="0">
                          <a:solidFill>
                            <a:schemeClr val="tx1"/>
                          </a:solidFill>
                        </a:rPr>
                        <a:t>, AstraZeneca Pharmaceuticals LP, Grifols,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91003"/>
                  </a:ext>
                </a:extLst>
              </a:tr>
              <a:tr h="934998">
                <a:tc>
                  <a:txBody>
                    <a:bodyPr/>
                    <a:lstStyle/>
                    <a:p>
                      <a:pPr algn="l"/>
                      <a:r>
                        <a:rPr lang="en-US" sz="1800" b="1" dirty="0">
                          <a:solidFill>
                            <a:schemeClr val="tx1"/>
                          </a:solidFill>
                        </a:rPr>
                        <a:t>Nonrelevant Financial Relationships (Educational Projects on Lymphomas and ITP)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a:t>
                      </a:r>
                      <a:r>
                        <a:rPr lang="en-US" sz="1800" b="0" dirty="0" err="1">
                          <a:solidFill>
                            <a:schemeClr val="tx1"/>
                          </a:solidFill>
                        </a:rPr>
                        <a:t>BeOne</a:t>
                      </a:r>
                      <a:r>
                        <a:rPr lang="en-US" sz="1800" b="0" dirty="0">
                          <a:solidFill>
                            <a:schemeClr val="tx1"/>
                          </a:solidFill>
                        </a:rPr>
                        <a:t>, Grifols, Incyte Corporation, Kyowa Kirin Co Ltd,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4455945"/>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2D2FF77-7708-E8F5-AD16-E2948D17C14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33497" y="48201"/>
            <a:ext cx="9422732" cy="6411793"/>
          </a:xfrm>
          <a:prstGeom prst="rect">
            <a:avLst/>
          </a:prstGeom>
        </p:spPr>
      </p:pic>
      <p:sp>
        <p:nvSpPr>
          <p:cNvPr id="3" name="CasellaDiTesto 2">
            <a:extLst>
              <a:ext uri="{FF2B5EF4-FFF2-40B4-BE49-F238E27FC236}">
                <a16:creationId xmlns:a16="http://schemas.microsoft.com/office/drawing/2014/main" id="{57A50F99-B29E-A188-A0C7-DA3B83E0AFD3}"/>
              </a:ext>
            </a:extLst>
          </p:cNvPr>
          <p:cNvSpPr txBox="1"/>
          <p:nvPr/>
        </p:nvSpPr>
        <p:spPr>
          <a:xfrm>
            <a:off x="9118910" y="178170"/>
            <a:ext cx="2771913" cy="461665"/>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Calibri" panose="020F0502020204030204"/>
                <a:ea typeface="+mn-ea"/>
                <a:cs typeface="+mn-cs"/>
              </a:rPr>
              <a:t>ASH guidelines 2019</a:t>
            </a:r>
          </a:p>
        </p:txBody>
      </p:sp>
      <p:sp>
        <p:nvSpPr>
          <p:cNvPr id="4" name="CasellaDiTesto 3">
            <a:extLst>
              <a:ext uri="{FF2B5EF4-FFF2-40B4-BE49-F238E27FC236}">
                <a16:creationId xmlns:a16="http://schemas.microsoft.com/office/drawing/2014/main" id="{A6334AA3-84D5-785B-8EE4-D21D6ABEE649}"/>
              </a:ext>
            </a:extLst>
          </p:cNvPr>
          <p:cNvSpPr txBox="1"/>
          <p:nvPr/>
        </p:nvSpPr>
        <p:spPr>
          <a:xfrm>
            <a:off x="1431754" y="4018544"/>
            <a:ext cx="36824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The panel made a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recommendation</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in favor of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TPO-</a:t>
            </a:r>
            <a:r>
              <a:rPr kumimoji="0" lang="it-IT" sz="1000" b="0" i="0" u="none" strike="noStrike" kern="1200" cap="none" spc="0" normalizeH="0" baseline="0" noProof="0" dirty="0" err="1">
                <a:ln>
                  <a:noFill/>
                </a:ln>
                <a:solidFill>
                  <a:srgbClr val="002060"/>
                </a:solidFill>
                <a:effectLst/>
                <a:uLnTx/>
                <a:uFillTx/>
                <a:latin typeface="Calibri" panose="020F0502020204030204"/>
                <a:ea typeface="+mn-ea"/>
                <a:cs typeface="+mn-cs"/>
              </a:rPr>
              <a:t>RAs</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FD80A48A-7909-80F1-CBF1-FAAFC372C81C}"/>
              </a:ext>
            </a:extLst>
          </p:cNvPr>
          <p:cNvSpPr txBox="1"/>
          <p:nvPr/>
        </p:nvSpPr>
        <p:spPr>
          <a:xfrm>
            <a:off x="5590670" y="6491459"/>
            <a:ext cx="1657826" cy="246221"/>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TPO-</a:t>
            </a:r>
            <a:r>
              <a:rPr kumimoji="0" lang="it-IT" sz="1000" b="0" i="0" u="none" strike="noStrike" kern="1200" cap="none" spc="0" normalizeH="0" baseline="0" noProof="0" dirty="0" err="1">
                <a:ln>
                  <a:noFill/>
                </a:ln>
                <a:solidFill>
                  <a:srgbClr val="002060"/>
                </a:solidFill>
                <a:effectLst/>
                <a:uLnTx/>
                <a:uFillTx/>
                <a:latin typeface="Calibri" panose="020F0502020204030204"/>
                <a:ea typeface="+mn-ea"/>
                <a:cs typeface="+mn-cs"/>
              </a:rPr>
              <a:t>RAs</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07579358-DC61-B704-BE0C-99DCE99DA709}"/>
              </a:ext>
            </a:extLst>
          </p:cNvPr>
          <p:cNvSpPr txBox="1"/>
          <p:nvPr/>
        </p:nvSpPr>
        <p:spPr>
          <a:xfrm>
            <a:off x="7283114" y="6487447"/>
            <a:ext cx="1787668" cy="246221"/>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Rituximab</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DC624982-4F03-832F-464F-3E6E6E259BD0}"/>
              </a:ext>
            </a:extLst>
          </p:cNvPr>
          <p:cNvSpPr txBox="1"/>
          <p:nvPr/>
        </p:nvSpPr>
        <p:spPr>
          <a:xfrm>
            <a:off x="9094846" y="6487447"/>
            <a:ext cx="1657826" cy="246221"/>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TPO-</a:t>
            </a:r>
            <a:r>
              <a:rPr kumimoji="0" lang="it-IT" sz="1000" b="0" i="0" u="none" strike="noStrike" kern="1200" cap="none" spc="0" normalizeH="0" baseline="0" noProof="0" dirty="0" err="1">
                <a:ln>
                  <a:noFill/>
                </a:ln>
                <a:solidFill>
                  <a:srgbClr val="002060"/>
                </a:solidFill>
                <a:effectLst/>
                <a:uLnTx/>
                <a:uFillTx/>
                <a:latin typeface="Calibri" panose="020F0502020204030204"/>
                <a:ea typeface="+mn-ea"/>
                <a:cs typeface="+mn-cs"/>
              </a:rPr>
              <a:t>RAs</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Placeholder 14">
            <a:extLst>
              <a:ext uri="{FF2B5EF4-FFF2-40B4-BE49-F238E27FC236}">
                <a16:creationId xmlns:a16="http://schemas.microsoft.com/office/drawing/2014/main" id="{6A02D2B8-3EE1-29B9-5612-31F9AE519DBF}"/>
              </a:ext>
            </a:extLst>
          </p:cNvPr>
          <p:cNvSpPr txBox="1">
            <a:spLocks/>
          </p:cNvSpPr>
          <p:nvPr/>
        </p:nvSpPr>
        <p:spPr>
          <a:xfrm>
            <a:off x="158806" y="6436528"/>
            <a:ext cx="3498793" cy="246221"/>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alibri" panose="020F0502020204030204"/>
                <a:ea typeface="+mn-ea"/>
                <a:cs typeface="+mn-cs"/>
              </a:rPr>
              <a:t>Neunert</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C, et al.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Blood Advances.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2019;3:3829-3866.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Provan D, et al. </a:t>
            </a:r>
            <a:r>
              <a:rPr kumimoji="0" lang="en-PH" sz="1200" b="0" i="1" u="none" strike="noStrike" kern="1200" cap="none" spc="0" normalizeH="0" baseline="0" noProof="0" dirty="0">
                <a:ln>
                  <a:noFill/>
                </a:ln>
                <a:solidFill>
                  <a:srgbClr val="002060"/>
                </a:solidFill>
                <a:effectLst/>
                <a:uLnTx/>
                <a:uFillTx/>
                <a:latin typeface="Calibri" panose="020F0502020204030204"/>
                <a:ea typeface="+mn-ea"/>
                <a:cs typeface="+mn-cs"/>
              </a:rPr>
              <a:t>Blood Advances  </a:t>
            </a: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2019;22:3780-3817.</a:t>
            </a:r>
          </a:p>
        </p:txBody>
      </p:sp>
      <p:sp>
        <p:nvSpPr>
          <p:cNvPr id="9" name="CasellaDiTesto 8">
            <a:extLst>
              <a:ext uri="{FF2B5EF4-FFF2-40B4-BE49-F238E27FC236}">
                <a16:creationId xmlns:a16="http://schemas.microsoft.com/office/drawing/2014/main" id="{EFDB3355-5A91-3068-FE58-F4CBB3A90BD8}"/>
              </a:ext>
            </a:extLst>
          </p:cNvPr>
          <p:cNvSpPr txBox="1"/>
          <p:nvPr/>
        </p:nvSpPr>
        <p:spPr>
          <a:xfrm>
            <a:off x="243031" y="4613683"/>
            <a:ext cx="4807663" cy="1523494"/>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Calibri" panose="020F0502020204030204"/>
                <a:ea typeface="+mn-ea"/>
                <a:cs typeface="+mn-cs"/>
              </a:rPr>
              <a:t>International Consensus Report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Splenectomy recommended ≥12 to 24 months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from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diagnosis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after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failure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medical</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therapies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and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depending</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on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patient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age and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comorbidities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0" name="CasellaDiTesto 9">
            <a:extLst>
              <a:ext uri="{FF2B5EF4-FFF2-40B4-BE49-F238E27FC236}">
                <a16:creationId xmlns:a16="http://schemas.microsoft.com/office/drawing/2014/main" id="{71CEF1CB-D332-FCEB-7960-18CBA37ECC9B}"/>
              </a:ext>
            </a:extLst>
          </p:cNvPr>
          <p:cNvSpPr txBox="1"/>
          <p:nvPr/>
        </p:nvSpPr>
        <p:spPr>
          <a:xfrm>
            <a:off x="55775" y="46461"/>
            <a:ext cx="2771913" cy="707886"/>
          </a:xfrm>
          <a:prstGeom prst="rect">
            <a:avLst/>
          </a:prstGeom>
          <a:solidFill>
            <a:srgbClr val="FFFF0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002060"/>
                </a:solidFill>
                <a:effectLst/>
                <a:uLnTx/>
                <a:uFillTx/>
                <a:latin typeface="Calibri" panose="020F0502020204030204"/>
                <a:ea typeface="+mn-ea"/>
                <a:cs typeface="+mn-cs"/>
              </a:rPr>
              <a:t>Splenectomy</a:t>
            </a: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There</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no rush to do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it!</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73407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3594C97-A821-8222-457D-45F30056C134}"/>
              </a:ext>
            </a:extLst>
          </p:cNvPr>
          <p:cNvSpPr txBox="1">
            <a:spLocks/>
          </p:cNvSpPr>
          <p:nvPr/>
        </p:nvSpPr>
        <p:spPr>
          <a:xfrm>
            <a:off x="499310" y="1338284"/>
            <a:ext cx="11193379" cy="50023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Retrospective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analyses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have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reported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no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significant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impact of baseline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characteristics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including</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age, sex, and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interval</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from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diagnosis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splenectomy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on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splenectomy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Predictors that have been associated with response to splenectomy</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Response to high dose IVIG (</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Law, Kelton. N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Engl</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J Med. 1997)</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Younger age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Kojouri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et al. Blood 2004)</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Autoimmune comorbidities, daily steroid dose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Zoletto</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et al. J Clin Med. 2024)</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Autologous platelet scintigraphy – splenic pattern (</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Amini et al. </a:t>
            </a:r>
            <a:r>
              <a:rPr kumimoji="0" lang="en-CA"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Crit Rev Oncol </a:t>
            </a:r>
            <a:r>
              <a:rPr kumimoji="0" lang="en-CA"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Hematol</a:t>
            </a:r>
            <a:r>
              <a:rPr kumimoji="0" lang="en-CA"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2020)</a:t>
            </a: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000" b="1"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Recommendation before and after splenectomy</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Ideally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platelet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counts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should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be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increased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if</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possible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to &gt; 50x 10</a:t>
            </a:r>
            <a:r>
              <a:rPr kumimoji="0" lang="it-IT" sz="2000" b="0" i="0" u="none" strike="noStrike" kern="1200" cap="none" spc="0" normalizeH="0" baseline="30000" noProof="0" dirty="0">
                <a:ln>
                  <a:noFill/>
                </a:ln>
                <a:solidFill>
                  <a:srgbClr val="002060"/>
                </a:solidFill>
                <a:effectLst/>
                <a:uLnTx/>
                <a:uFillTx/>
                <a:latin typeface="Calibri" panose="020F0502020204030204"/>
                <a:ea typeface="+mn-ea"/>
                <a:cs typeface="Calibri" panose="020F0502020204030204" pitchFamily="34" charset="0"/>
              </a:rPr>
              <a:t>9</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/L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prior</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to the procedure</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Vaccinations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S</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pneumoniae</a:t>
            </a:r>
            <a:r>
              <a:rPr kumimoji="0" lang="it-IT" sz="1800" b="0" i="0" u="none" strike="noStrike" kern="1200" cap="none" spc="0" normalizeH="0" baseline="0" noProof="0" dirty="0">
                <a:ln>
                  <a:noFill/>
                </a:ln>
                <a:solidFill>
                  <a:prstClr val="black"/>
                </a:solidFill>
                <a:effectLst/>
                <a:uLnTx/>
                <a:uFillTx/>
                <a:latin typeface="AdvOT333dc5e5"/>
                <a:ea typeface="+mn-ea"/>
                <a:cs typeface="+mn-cs"/>
              </a:rPr>
              <a:t>,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N</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meningitidis</a:t>
            </a:r>
            <a:r>
              <a:rPr kumimoji="0" lang="it-IT" sz="1800" b="0" i="0" u="none" strike="noStrike" kern="1200" cap="none" spc="0" normalizeH="0" baseline="0" noProof="0" dirty="0">
                <a:ln>
                  <a:noFill/>
                </a:ln>
                <a:solidFill>
                  <a:prstClr val="black"/>
                </a:solidFill>
                <a:effectLst/>
                <a:uLnTx/>
                <a:uFillTx/>
                <a:latin typeface="AdvOT333dc5e5"/>
                <a:ea typeface="+mn-ea"/>
                <a:cs typeface="+mn-cs"/>
              </a:rPr>
              <a:t>, and </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H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influenzae</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 </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Education regarding infection risk: prompt recognition and management of fever with antibiotics</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Monitoring/Prophylaxis for perioperative </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splanchnic thrombosis</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p:txBody>
      </p:sp>
      <p:sp>
        <p:nvSpPr>
          <p:cNvPr id="5" name="Title 1">
            <a:extLst>
              <a:ext uri="{FF2B5EF4-FFF2-40B4-BE49-F238E27FC236}">
                <a16:creationId xmlns:a16="http://schemas.microsoft.com/office/drawing/2014/main" id="{87636587-423C-036F-3BCE-55688D0D70CE}"/>
              </a:ext>
            </a:extLst>
          </p:cNvPr>
          <p:cNvSpPr txBox="1">
            <a:spLocks/>
          </p:cNvSpPr>
          <p:nvPr/>
        </p:nvSpPr>
        <p:spPr>
          <a:xfrm>
            <a:off x="838200" y="394458"/>
            <a:ext cx="10515600" cy="5319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3200" b="1" i="0" u="none" strike="noStrike" kern="1200" cap="none" spc="0" normalizeH="0" baseline="0" noProof="0" dirty="0">
                <a:ln>
                  <a:noFill/>
                </a:ln>
                <a:solidFill>
                  <a:srgbClr val="FF0000"/>
                </a:solidFill>
                <a:effectLst/>
                <a:uLnTx/>
                <a:uFillTx/>
                <a:latin typeface="Calibri" panose="020F0502020204030204"/>
                <a:ea typeface="+mj-ea"/>
                <a:cs typeface="+mj-cs"/>
              </a:rPr>
              <a:t>Use of splenectomy in ITP: predictors and recommendations</a:t>
            </a:r>
          </a:p>
        </p:txBody>
      </p:sp>
      <p:pic>
        <p:nvPicPr>
          <p:cNvPr id="7" name="Immagine 2">
            <a:extLst>
              <a:ext uri="{FF2B5EF4-FFF2-40B4-BE49-F238E27FC236}">
                <a16:creationId xmlns:a16="http://schemas.microsoft.com/office/drawing/2014/main" id="{E4E22B23-B62E-58A7-6393-8D912BD0615E}"/>
              </a:ext>
            </a:extLst>
          </p:cNvPr>
          <p:cNvPicPr>
            <a:picLocks noChangeAspect="1"/>
          </p:cNvPicPr>
          <p:nvPr/>
        </p:nvPicPr>
        <p:blipFill>
          <a:blip r:embed="rId3"/>
          <a:stretch>
            <a:fillRect/>
          </a:stretch>
        </p:blipFill>
        <p:spPr>
          <a:xfrm rot="16200000">
            <a:off x="10130846" y="1766623"/>
            <a:ext cx="1603589" cy="1588169"/>
          </a:xfrm>
          <a:prstGeom prst="rect">
            <a:avLst/>
          </a:prstGeom>
        </p:spPr>
      </p:pic>
      <p:sp>
        <p:nvSpPr>
          <p:cNvPr id="8" name="CasellaDiTesto 5">
            <a:extLst>
              <a:ext uri="{FF2B5EF4-FFF2-40B4-BE49-F238E27FC236}">
                <a16:creationId xmlns:a16="http://schemas.microsoft.com/office/drawing/2014/main" id="{44BB22EC-693B-6BEC-066B-883C89BD6BD5}"/>
              </a:ext>
            </a:extLst>
          </p:cNvPr>
          <p:cNvSpPr txBox="1"/>
          <p:nvPr/>
        </p:nvSpPr>
        <p:spPr>
          <a:xfrm>
            <a:off x="10172594" y="3053537"/>
            <a:ext cx="152009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002060"/>
                </a:solidFill>
                <a:effectLst/>
                <a:uLnTx/>
                <a:uFillTx/>
                <a:latin typeface="Calibri" panose="020F0502020204030204"/>
                <a:ea typeface="+mn-ea"/>
                <a:cs typeface="+mn-cs"/>
              </a:rPr>
              <a:t>Splenic</a:t>
            </a:r>
            <a:r>
              <a:rPr kumimoji="0" lang="it-IT" sz="1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200" b="0" i="0" u="none" strike="noStrike" kern="1200" cap="none" spc="0" normalizeH="0" baseline="0" noProof="0" dirty="0" err="1">
                <a:ln>
                  <a:noFill/>
                </a:ln>
                <a:solidFill>
                  <a:srgbClr val="002060"/>
                </a:solidFill>
                <a:effectLst/>
                <a:uLnTx/>
                <a:uFillTx/>
                <a:latin typeface="Calibri" panose="020F0502020204030204"/>
                <a:ea typeface="+mn-ea"/>
                <a:cs typeface="+mn-cs"/>
              </a:rPr>
              <a:t>sequestration</a:t>
            </a:r>
            <a:endParaRPr kumimoji="0" lang="it-IT"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15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7598837" y="6548440"/>
            <a:ext cx="4459817" cy="351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120000" tIns="62400" rIns="120000" bIns="624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charset="0"/>
                <a:ea typeface="ＭＳ Ｐゴシック"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5pPr>
            <a:lvl6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6pPr>
            <a:lvl7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7pPr>
            <a:lvl8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8pPr>
            <a:lvl9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67" b="0" i="0" u="none" strike="noStrike" kern="1200" cap="none" spc="0" normalizeH="0" baseline="0" noProof="0" dirty="0">
                <a:ln>
                  <a:noFill/>
                </a:ln>
                <a:solidFill>
                  <a:srgbClr val="000090"/>
                </a:solidFill>
                <a:effectLst/>
                <a:uLnTx/>
                <a:uFillTx/>
                <a:latin typeface="Arial" charset="0"/>
                <a:ea typeface="ＭＳ Ｐゴシック" charset="0"/>
                <a:cs typeface="Arial" charset="0"/>
              </a:rPr>
              <a:t>Arnold et al. </a:t>
            </a:r>
            <a:r>
              <a:rPr kumimoji="0" lang="en-GB" sz="1467" b="0" i="1" u="none" strike="noStrike" kern="1200" cap="none" spc="0" normalizeH="0" baseline="0" noProof="0" dirty="0">
                <a:ln>
                  <a:noFill/>
                </a:ln>
                <a:solidFill>
                  <a:srgbClr val="000090"/>
                </a:solidFill>
                <a:effectLst/>
                <a:uLnTx/>
                <a:uFillTx/>
                <a:latin typeface="Arial" charset="0"/>
                <a:ea typeface="ＭＳ Ｐゴシック" charset="0"/>
                <a:cs typeface="Arial" charset="0"/>
              </a:rPr>
              <a:t>Ann Intern Med. </a:t>
            </a:r>
            <a:r>
              <a:rPr kumimoji="0" lang="en-GB" sz="1467" b="0" i="0" u="none" strike="noStrike" kern="1200" cap="none" spc="0" normalizeH="0" baseline="0" noProof="0" dirty="0">
                <a:ln>
                  <a:noFill/>
                </a:ln>
                <a:solidFill>
                  <a:srgbClr val="000090"/>
                </a:solidFill>
                <a:effectLst/>
                <a:uLnTx/>
                <a:uFillTx/>
                <a:latin typeface="Arial" charset="0"/>
                <a:ea typeface="ＭＳ Ｐゴシック" charset="0"/>
                <a:cs typeface="Arial" charset="0"/>
              </a:rPr>
              <a:t>2007;146:25–33</a:t>
            </a:r>
          </a:p>
        </p:txBody>
      </p:sp>
      <p:sp>
        <p:nvSpPr>
          <p:cNvPr id="140308" name="Text Box 33"/>
          <p:cNvSpPr txBox="1">
            <a:spLocks noChangeArrowheads="1"/>
          </p:cNvSpPr>
          <p:nvPr/>
        </p:nvSpPr>
        <p:spPr bwMode="auto">
          <a:xfrm>
            <a:off x="410637" y="4204254"/>
            <a:ext cx="11419418" cy="700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120000" tIns="62400" rIns="120000" bIns="624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charset="0"/>
                <a:ea typeface="ＭＳ Ｐゴシック"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5pPr>
            <a:lvl6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6pPr>
            <a:lvl7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7pPr>
            <a:lvl8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8pPr>
            <a:lvl9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67" b="0" i="0" u="none" strike="noStrike" kern="1200" cap="none" spc="0" normalizeH="0" baseline="30000" noProof="0" dirty="0">
                <a:ln>
                  <a:noFill/>
                </a:ln>
                <a:solidFill>
                  <a:srgbClr val="000090"/>
                </a:solidFill>
                <a:effectLst/>
                <a:uLnTx/>
                <a:uFillTx/>
                <a:latin typeface="Arial" charset="0"/>
                <a:ea typeface="ＭＳ Ｐゴシック" charset="0"/>
                <a:cs typeface="Arial" charset="0"/>
              </a:rPr>
              <a:t>†</a:t>
            </a:r>
            <a:r>
              <a:rPr kumimoji="0" lang="en-GB" sz="1867" b="0" i="0" u="none" strike="noStrike" kern="1200" cap="none" spc="0" normalizeH="0" baseline="0" noProof="0" dirty="0">
                <a:ln>
                  <a:noFill/>
                </a:ln>
                <a:solidFill>
                  <a:srgbClr val="000090"/>
                </a:solidFill>
                <a:effectLst/>
                <a:uLnTx/>
                <a:uFillTx/>
                <a:latin typeface="Arial" charset="0"/>
                <a:ea typeface="ＭＳ Ｐゴシック" charset="0"/>
                <a:cs typeface="Arial" charset="0"/>
              </a:rPr>
              <a:t>Data are from a pooled analysis of 19 uncontrolled studies investigating efficacy (313 patients) and safety (306 patients) of rituximab</a:t>
            </a:r>
          </a:p>
        </p:txBody>
      </p:sp>
      <p:sp>
        <p:nvSpPr>
          <p:cNvPr id="140309" name="Text Box 34"/>
          <p:cNvSpPr txBox="1">
            <a:spLocks noChangeArrowheads="1"/>
          </p:cNvSpPr>
          <p:nvPr/>
        </p:nvSpPr>
        <p:spPr bwMode="auto">
          <a:xfrm>
            <a:off x="0" y="93734"/>
            <a:ext cx="12192000" cy="700663"/>
          </a:xfrm>
          <a:prstGeom prst="rect">
            <a:avLst/>
          </a:prstGeom>
          <a:noFill/>
          <a:ln>
            <a:noFill/>
          </a:ln>
          <a:effectLst/>
        </p:spPr>
        <p:txBody>
          <a:bodyPr anchor="ctr"/>
          <a:lstStyle>
            <a:lvl1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1pPr>
            <a:lvl2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2pPr>
            <a:lvl3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3pPr>
            <a:lvl4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4pPr>
            <a:lvl5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 typeface="Times New Roman" charset="0"/>
              <a:buNone/>
              <a:tabLst/>
              <a:defRPr/>
            </a:pPr>
            <a:r>
              <a:rPr kumimoji="0" lang="it-IT" sz="3200" b="1" i="0" u="none" strike="noStrike" kern="0" cap="none" spc="0" normalizeH="0" baseline="0" noProof="0" dirty="0" err="1">
                <a:ln>
                  <a:noFill/>
                </a:ln>
                <a:solidFill>
                  <a:srgbClr val="FF0000"/>
                </a:solidFill>
                <a:effectLst/>
                <a:uLnTx/>
                <a:uFillTx/>
                <a:latin typeface="Calibri"/>
                <a:ea typeface="MS PGothic"/>
              </a:rPr>
              <a:t>Rituximab</a:t>
            </a:r>
            <a:r>
              <a:rPr kumimoji="0" lang="it-IT" sz="3200" b="1" i="0" u="none" strike="noStrike" kern="0" cap="none" spc="0" normalizeH="0" baseline="0" noProof="0" dirty="0">
                <a:ln>
                  <a:noFill/>
                </a:ln>
                <a:solidFill>
                  <a:srgbClr val="FF0000"/>
                </a:solidFill>
                <a:effectLst/>
                <a:uLnTx/>
                <a:uFillTx/>
                <a:latin typeface="Calibri"/>
                <a:ea typeface="MS PGothic"/>
              </a:rPr>
              <a:t> </a:t>
            </a:r>
            <a:r>
              <a:rPr kumimoji="0" lang="it-IT" sz="3200" b="1" i="0" u="none" strike="noStrike" kern="0" cap="none" spc="0" normalizeH="0" baseline="0" noProof="0" dirty="0" err="1">
                <a:ln>
                  <a:noFill/>
                </a:ln>
                <a:solidFill>
                  <a:srgbClr val="FF0000"/>
                </a:solidFill>
                <a:effectLst/>
                <a:uLnTx/>
                <a:uFillTx/>
                <a:latin typeface="Calibri"/>
                <a:ea typeface="MS PGothic"/>
              </a:rPr>
              <a:t>salvage</a:t>
            </a:r>
            <a:r>
              <a:rPr kumimoji="0" lang="it-IT" sz="3200" b="1" i="0" u="none" strike="noStrike" kern="0" cap="none" spc="0" normalizeH="0" baseline="0" noProof="0" dirty="0">
                <a:ln>
                  <a:noFill/>
                </a:ln>
                <a:solidFill>
                  <a:srgbClr val="FF0000"/>
                </a:solidFill>
                <a:effectLst/>
                <a:uLnTx/>
                <a:uFillTx/>
                <a:latin typeface="Calibri"/>
                <a:ea typeface="MS PGothic"/>
              </a:rPr>
              <a:t> </a:t>
            </a:r>
            <a:r>
              <a:rPr kumimoji="0" lang="it-IT" sz="3200" b="1" i="0" u="none" strike="noStrike" kern="0" cap="none" spc="0" normalizeH="0" baseline="0" noProof="0" dirty="0" err="1">
                <a:ln>
                  <a:noFill/>
                </a:ln>
                <a:solidFill>
                  <a:srgbClr val="FF0000"/>
                </a:solidFill>
                <a:effectLst/>
                <a:uLnTx/>
                <a:uFillTx/>
                <a:latin typeface="Calibri"/>
                <a:ea typeface="MS PGothic"/>
              </a:rPr>
              <a:t>therapy</a:t>
            </a:r>
            <a:r>
              <a:rPr kumimoji="0" lang="it-IT" sz="3200" b="1" i="0" u="none" strike="noStrike" kern="0" cap="none" spc="0" normalizeH="0" baseline="0" noProof="0" dirty="0">
                <a:ln>
                  <a:noFill/>
                </a:ln>
                <a:solidFill>
                  <a:srgbClr val="FF0000"/>
                </a:solidFill>
                <a:effectLst/>
                <a:uLnTx/>
                <a:uFillTx/>
                <a:latin typeface="Calibri"/>
                <a:ea typeface="MS PGothic"/>
              </a:rPr>
              <a:t> in adults with ITP</a:t>
            </a:r>
          </a:p>
        </p:txBody>
      </p:sp>
      <p:graphicFrame>
        <p:nvGraphicFramePr>
          <p:cNvPr id="6" name="Table 5"/>
          <p:cNvGraphicFramePr>
            <a:graphicFrameLocks noGrp="1"/>
          </p:cNvGraphicFramePr>
          <p:nvPr/>
        </p:nvGraphicFramePr>
        <p:xfrm>
          <a:off x="410637" y="1223961"/>
          <a:ext cx="11419418" cy="2550728"/>
        </p:xfrm>
        <a:graphic>
          <a:graphicData uri="http://schemas.openxmlformats.org/drawingml/2006/table">
            <a:tbl>
              <a:tblPr>
                <a:tableStyleId>{5940675A-B579-460E-94D1-54222C63F5DA}</a:tableStyleId>
              </a:tblPr>
              <a:tblGrid>
                <a:gridCol w="6965951">
                  <a:extLst>
                    <a:ext uri="{9D8B030D-6E8A-4147-A177-3AD203B41FA5}">
                      <a16:colId xmlns:a16="http://schemas.microsoft.com/office/drawing/2014/main" val="20000"/>
                    </a:ext>
                  </a:extLst>
                </a:gridCol>
                <a:gridCol w="4453467">
                  <a:extLst>
                    <a:ext uri="{9D8B030D-6E8A-4147-A177-3AD203B41FA5}">
                      <a16:colId xmlns:a16="http://schemas.microsoft.com/office/drawing/2014/main" val="20001"/>
                    </a:ext>
                  </a:extLst>
                </a:gridCol>
              </a:tblGrid>
              <a:tr h="498191">
                <a:tc>
                  <a:txBody>
                    <a:bodyPr/>
                    <a:lstStyle/>
                    <a:p>
                      <a:pPr marL="0" marR="0" lvl="0" indent="0" algn="l" defTabSz="914400" rtl="0" eaLnBrk="1" fontAlgn="base" latinLnBrk="0" hangingPunct="1">
                        <a:lnSpc>
                          <a:spcPct val="100000"/>
                        </a:lnSpc>
                        <a:spcBef>
                          <a:spcPct val="0"/>
                        </a:spcBef>
                        <a:spcAft>
                          <a:spcPct val="25000"/>
                        </a:spcAft>
                        <a:buClrTx/>
                        <a:buSzPct val="75000"/>
                        <a:buFontTx/>
                        <a:buNone/>
                        <a:tabLst/>
                      </a:pPr>
                      <a:r>
                        <a:rPr kumimoji="0" lang="en-GB" sz="2000" b="1" u="none" strike="noStrike" cap="none" normalizeH="0" baseline="0">
                          <a:ln>
                            <a:noFill/>
                          </a:ln>
                          <a:solidFill>
                            <a:srgbClr val="002060"/>
                          </a:solidFill>
                          <a:effectLst/>
                        </a:rPr>
                        <a:t>Response (platelet count) </a:t>
                      </a:r>
                      <a:endParaRPr kumimoji="0" lang="en-GB" sz="2000" b="1" i="0" u="none" strike="noStrike" cap="none" normalizeH="0" baseline="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914400" rtl="0" eaLnBrk="1" fontAlgn="base" latinLnBrk="0" hangingPunct="1">
                        <a:lnSpc>
                          <a:spcPct val="100000"/>
                        </a:lnSpc>
                        <a:spcBef>
                          <a:spcPct val="0"/>
                        </a:spcBef>
                        <a:spcAft>
                          <a:spcPct val="25000"/>
                        </a:spcAft>
                        <a:buClrTx/>
                        <a:buSzPct val="75000"/>
                        <a:buFontTx/>
                        <a:buNone/>
                        <a:tabLst/>
                      </a:pPr>
                      <a:r>
                        <a:rPr kumimoji="0" lang="en-GB" sz="2000" b="1" u="none" strike="noStrike" cap="none" normalizeH="0" baseline="0">
                          <a:ln>
                            <a:noFill/>
                          </a:ln>
                          <a:solidFill>
                            <a:srgbClr val="002060"/>
                          </a:solidFill>
                          <a:effectLst/>
                        </a:rPr>
                        <a:t>Pooled estimate</a:t>
                      </a:r>
                      <a:r>
                        <a:rPr kumimoji="0" lang="en-GB" sz="2000" b="1" u="none" strike="noStrike" cap="none" normalizeH="0" baseline="30000">
                          <a:ln>
                            <a:noFill/>
                          </a:ln>
                          <a:solidFill>
                            <a:srgbClr val="002060"/>
                          </a:solidFill>
                          <a:effectLst/>
                        </a:rPr>
                        <a:t>†</a:t>
                      </a:r>
                      <a:endParaRPr kumimoji="0" lang="en-GB" sz="2000" b="1" i="0" u="none" strike="noStrike" cap="none" normalizeH="0" baseline="3000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0"/>
                  </a:ext>
                </a:extLst>
              </a:tr>
              <a:tr h="724357">
                <a:tc>
                  <a:txBody>
                    <a:bodyPr/>
                    <a:lstStyle/>
                    <a:p>
                      <a:pPr marL="0" marR="0" lvl="0" indent="0" algn="l"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Response (&gt;50 x 10</a:t>
                      </a:r>
                      <a:r>
                        <a:rPr kumimoji="0" lang="en-GB" sz="2000" b="0" u="none" strike="noStrike" cap="none" normalizeH="0" baseline="30000" dirty="0">
                          <a:ln>
                            <a:noFill/>
                          </a:ln>
                          <a:solidFill>
                            <a:srgbClr val="002060"/>
                          </a:solidFill>
                          <a:effectLst/>
                        </a:rPr>
                        <a:t>9</a:t>
                      </a:r>
                      <a:r>
                        <a:rPr kumimoji="0" lang="en-GB" sz="2000" b="0" u="none" strike="noStrike" cap="none" normalizeH="0" baseline="0" dirty="0">
                          <a:ln>
                            <a:noFill/>
                          </a:ln>
                          <a:solidFill>
                            <a:srgbClr val="002060"/>
                          </a:solidFill>
                          <a:effectLst/>
                        </a:rPr>
                        <a:t>/L)</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a:ln>
                            <a:noFill/>
                          </a:ln>
                          <a:solidFill>
                            <a:srgbClr val="002060"/>
                          </a:solidFill>
                          <a:effectLst/>
                        </a:rPr>
                        <a:t>63%</a:t>
                      </a:r>
                      <a:endParaRPr kumimoji="0" lang="en-GB" sz="2000" b="0" i="0" u="none" strike="noStrike" cap="none" normalizeH="0" baseline="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1"/>
                  </a:ext>
                </a:extLst>
              </a:tr>
              <a:tr h="724357">
                <a:tc>
                  <a:txBody>
                    <a:bodyPr/>
                    <a:lstStyle/>
                    <a:p>
                      <a:pPr marL="0" marR="0" lvl="0" indent="0" algn="l"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Complete response (&gt;150 x 10</a:t>
                      </a:r>
                      <a:r>
                        <a:rPr kumimoji="0" lang="en-GB" sz="2000" b="0" u="none" strike="noStrike" cap="none" normalizeH="0" baseline="30000" dirty="0">
                          <a:ln>
                            <a:noFill/>
                          </a:ln>
                          <a:solidFill>
                            <a:srgbClr val="002060"/>
                          </a:solidFill>
                          <a:effectLst/>
                        </a:rPr>
                        <a:t>9</a:t>
                      </a:r>
                      <a:r>
                        <a:rPr kumimoji="0" lang="en-GB" sz="2000" b="0" u="none" strike="noStrike" cap="none" normalizeH="0" baseline="0" dirty="0">
                          <a:ln>
                            <a:noFill/>
                          </a:ln>
                          <a:solidFill>
                            <a:srgbClr val="002060"/>
                          </a:solidFill>
                          <a:effectLst/>
                        </a:rPr>
                        <a:t>/L)</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a:ln>
                            <a:noFill/>
                          </a:ln>
                          <a:solidFill>
                            <a:srgbClr val="002060"/>
                          </a:solidFill>
                          <a:effectLst/>
                        </a:rPr>
                        <a:t>46%</a:t>
                      </a:r>
                      <a:endParaRPr kumimoji="0" lang="en-GB" sz="2000" b="0" i="0" u="none" strike="noStrike" cap="none" normalizeH="0" baseline="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2"/>
                  </a:ext>
                </a:extLst>
              </a:tr>
              <a:tr h="603823">
                <a:tc>
                  <a:txBody>
                    <a:bodyPr/>
                    <a:lstStyle/>
                    <a:p>
                      <a:pPr marL="0" marR="0" lvl="0" indent="0" algn="l"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Deaths</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3%</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17556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265CA1C-F1A2-EE91-7878-04C223CE64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3843" y="3117430"/>
            <a:ext cx="5927940" cy="3470350"/>
          </a:xfrm>
          <a:prstGeom prst="rect">
            <a:avLst/>
          </a:prstGeom>
        </p:spPr>
      </p:pic>
      <p:pic>
        <p:nvPicPr>
          <p:cNvPr id="4" name="Immagine 3">
            <a:extLst>
              <a:ext uri="{FF2B5EF4-FFF2-40B4-BE49-F238E27FC236}">
                <a16:creationId xmlns:a16="http://schemas.microsoft.com/office/drawing/2014/main" id="{1021218A-EB2B-DEEB-DA00-D3AAE01480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47054" y="3117383"/>
            <a:ext cx="6044944" cy="3471585"/>
          </a:xfrm>
          <a:prstGeom prst="rect">
            <a:avLst/>
          </a:prstGeom>
        </p:spPr>
      </p:pic>
      <p:sp>
        <p:nvSpPr>
          <p:cNvPr id="5" name="CasellaDiTesto 4">
            <a:extLst>
              <a:ext uri="{FF2B5EF4-FFF2-40B4-BE49-F238E27FC236}">
                <a16:creationId xmlns:a16="http://schemas.microsoft.com/office/drawing/2014/main" id="{FE612942-214E-74D1-FD6A-C738E624FC1F}"/>
              </a:ext>
            </a:extLst>
          </p:cNvPr>
          <p:cNvSpPr txBox="1"/>
          <p:nvPr/>
        </p:nvSpPr>
        <p:spPr>
          <a:xfrm>
            <a:off x="92239" y="6388088"/>
            <a:ext cx="279223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CasellaDiTesto 5">
            <a:extLst>
              <a:ext uri="{FF2B5EF4-FFF2-40B4-BE49-F238E27FC236}">
                <a16:creationId xmlns:a16="http://schemas.microsoft.com/office/drawing/2014/main" id="{D426C87A-A93B-E596-CC54-42B1A4F43B8F}"/>
              </a:ext>
            </a:extLst>
          </p:cNvPr>
          <p:cNvSpPr txBox="1"/>
          <p:nvPr/>
        </p:nvSpPr>
        <p:spPr>
          <a:xfrm>
            <a:off x="6222125" y="6424882"/>
            <a:ext cx="293881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CasellaDiTesto 6">
            <a:extLst>
              <a:ext uri="{FF2B5EF4-FFF2-40B4-BE49-F238E27FC236}">
                <a16:creationId xmlns:a16="http://schemas.microsoft.com/office/drawing/2014/main" id="{6A89629C-D92E-85B5-3C24-EF1F18133AE3}"/>
              </a:ext>
            </a:extLst>
          </p:cNvPr>
          <p:cNvSpPr txBox="1"/>
          <p:nvPr/>
        </p:nvSpPr>
        <p:spPr>
          <a:xfrm>
            <a:off x="7758619" y="2935058"/>
            <a:ext cx="29388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C00000"/>
                </a:solidFill>
                <a:effectLst/>
                <a:uLnTx/>
                <a:uFillTx/>
                <a:latin typeface="Calibri" panose="020F0502020204030204"/>
                <a:ea typeface="+mn-ea"/>
                <a:cs typeface="+mn-cs"/>
              </a:rPr>
              <a:t>Rituximab single agent in ITP</a:t>
            </a:r>
          </a:p>
        </p:txBody>
      </p:sp>
      <p:pic>
        <p:nvPicPr>
          <p:cNvPr id="8" name="Immagine 7">
            <a:extLst>
              <a:ext uri="{FF2B5EF4-FFF2-40B4-BE49-F238E27FC236}">
                <a16:creationId xmlns:a16="http://schemas.microsoft.com/office/drawing/2014/main" id="{9AA61BEA-4C49-AC03-56B0-12FFCAA6FB0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715483" y="119333"/>
            <a:ext cx="6305442" cy="2733688"/>
          </a:xfrm>
          <a:prstGeom prst="rect">
            <a:avLst/>
          </a:prstGeom>
        </p:spPr>
      </p:pic>
      <p:sp>
        <p:nvSpPr>
          <p:cNvPr id="9" name="Text Box 34">
            <a:extLst>
              <a:ext uri="{FF2B5EF4-FFF2-40B4-BE49-F238E27FC236}">
                <a16:creationId xmlns:a16="http://schemas.microsoft.com/office/drawing/2014/main" id="{8E3BDA29-7624-8676-02A3-FEB5B0B1023B}"/>
              </a:ext>
            </a:extLst>
          </p:cNvPr>
          <p:cNvSpPr txBox="1">
            <a:spLocks noChangeArrowheads="1"/>
          </p:cNvSpPr>
          <p:nvPr/>
        </p:nvSpPr>
        <p:spPr bwMode="auto">
          <a:xfrm>
            <a:off x="356034" y="1567873"/>
            <a:ext cx="3950367" cy="569003"/>
          </a:xfrm>
          <a:prstGeom prst="rect">
            <a:avLst/>
          </a:prstGeom>
          <a:solidFill>
            <a:schemeClr val="bg1"/>
          </a:solidFill>
          <a:ln>
            <a:noFill/>
          </a:ln>
          <a:effectLst/>
        </p:spPr>
        <p:txBody>
          <a:bodyPr anchor="ctr"/>
          <a:lstStyle>
            <a:lvl1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1pPr>
            <a:lvl2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2pPr>
            <a:lvl3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3pPr>
            <a:lvl4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4pPr>
            <a:lvl5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1" i="0" u="none" strike="noStrike" kern="1200" cap="none" spc="0" normalizeH="0" baseline="0" noProof="0" dirty="0">
                <a:ln>
                  <a:noFill/>
                </a:ln>
                <a:solidFill>
                  <a:srgbClr val="C00000"/>
                </a:solidFill>
                <a:effectLst/>
                <a:uLnTx/>
                <a:uFillTx/>
                <a:latin typeface="Calibri" charset="0"/>
                <a:ea typeface="MS PGothic" charset="0"/>
              </a:rPr>
              <a:t>Long-term </a:t>
            </a:r>
            <a:r>
              <a:rPr kumimoji="0" lang="it-IT" sz="2000" b="1" i="0" u="none" strike="noStrike" kern="1200" cap="none" spc="0" normalizeH="0" baseline="0" noProof="0" dirty="0" err="1">
                <a:ln>
                  <a:noFill/>
                </a:ln>
                <a:solidFill>
                  <a:srgbClr val="C00000"/>
                </a:solidFill>
                <a:effectLst/>
                <a:uLnTx/>
                <a:uFillTx/>
                <a:latin typeface="Calibri" charset="0"/>
                <a:ea typeface="MS PGothic" charset="0"/>
              </a:rPr>
              <a:t>effect</a:t>
            </a:r>
            <a:r>
              <a:rPr kumimoji="0" lang="it-IT" sz="2000" b="1" i="0" u="none" strike="noStrike" kern="1200" cap="none" spc="0" normalizeH="0" baseline="0" noProof="0" dirty="0">
                <a:ln>
                  <a:noFill/>
                </a:ln>
                <a:solidFill>
                  <a:srgbClr val="C00000"/>
                </a:solidFill>
                <a:effectLst/>
                <a:uLnTx/>
                <a:uFillTx/>
                <a:latin typeface="Calibri" charset="0"/>
                <a:ea typeface="MS PGothic" charset="0"/>
              </a:rPr>
              <a:t> of Rituximab</a:t>
            </a:r>
          </a:p>
          <a:p>
            <a:pPr marL="0" marR="0" lvl="0" indent="0" algn="ctr"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1" i="0" u="none" strike="noStrike" kern="1200" cap="none" spc="0" normalizeH="0" baseline="0" noProof="0" dirty="0">
                <a:ln>
                  <a:noFill/>
                </a:ln>
                <a:solidFill>
                  <a:srgbClr val="C00000"/>
                </a:solidFill>
                <a:effectLst/>
                <a:uLnTx/>
                <a:uFillTx/>
                <a:latin typeface="Calibri" charset="0"/>
                <a:ea typeface="MS PGothic" charset="0"/>
              </a:rPr>
              <a:t> </a:t>
            </a:r>
            <a:r>
              <a:rPr kumimoji="0" lang="it-IT" sz="2000" b="1" i="0" u="none" strike="noStrike" kern="1200" cap="none" spc="0" normalizeH="0" baseline="0" noProof="0" dirty="0" err="1">
                <a:ln>
                  <a:noFill/>
                </a:ln>
                <a:solidFill>
                  <a:srgbClr val="C00000"/>
                </a:solidFill>
                <a:effectLst/>
                <a:uLnTx/>
                <a:uFillTx/>
                <a:latin typeface="Calibri" charset="0"/>
                <a:ea typeface="MS PGothic" charset="0"/>
              </a:rPr>
              <a:t>salvage</a:t>
            </a:r>
            <a:r>
              <a:rPr kumimoji="0" lang="it-IT" sz="2000" b="1" i="0" u="none" strike="noStrike" kern="1200" cap="none" spc="0" normalizeH="0" baseline="0" noProof="0" dirty="0">
                <a:ln>
                  <a:noFill/>
                </a:ln>
                <a:solidFill>
                  <a:srgbClr val="C00000"/>
                </a:solidFill>
                <a:effectLst/>
                <a:uLnTx/>
                <a:uFillTx/>
                <a:latin typeface="Calibri" charset="0"/>
                <a:ea typeface="MS PGothic" charset="0"/>
              </a:rPr>
              <a:t> therapy in adults with ITP</a:t>
            </a:r>
          </a:p>
        </p:txBody>
      </p:sp>
      <p:sp>
        <p:nvSpPr>
          <p:cNvPr id="10" name="CasellaDiTesto 9">
            <a:extLst>
              <a:ext uri="{FF2B5EF4-FFF2-40B4-BE49-F238E27FC236}">
                <a16:creationId xmlns:a16="http://schemas.microsoft.com/office/drawing/2014/main" id="{A750A47A-8AF7-0CCE-8940-D7065A89457F}"/>
              </a:ext>
            </a:extLst>
          </p:cNvPr>
          <p:cNvSpPr txBox="1"/>
          <p:nvPr/>
        </p:nvSpPr>
        <p:spPr>
          <a:xfrm>
            <a:off x="7820529" y="2430234"/>
            <a:ext cx="293881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CasellaDiTesto 10">
            <a:extLst>
              <a:ext uri="{FF2B5EF4-FFF2-40B4-BE49-F238E27FC236}">
                <a16:creationId xmlns:a16="http://schemas.microsoft.com/office/drawing/2014/main" id="{393223FC-8920-D66D-79A9-55BD0AC93888}"/>
              </a:ext>
            </a:extLst>
          </p:cNvPr>
          <p:cNvSpPr txBox="1"/>
          <p:nvPr/>
        </p:nvSpPr>
        <p:spPr>
          <a:xfrm>
            <a:off x="7758618" y="2549212"/>
            <a:ext cx="32623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CasellaDiTesto 11">
            <a:extLst>
              <a:ext uri="{FF2B5EF4-FFF2-40B4-BE49-F238E27FC236}">
                <a16:creationId xmlns:a16="http://schemas.microsoft.com/office/drawing/2014/main" id="{529794D6-F512-00B5-8547-A5D9E2EF3C3D}"/>
              </a:ext>
            </a:extLst>
          </p:cNvPr>
          <p:cNvSpPr txBox="1"/>
          <p:nvPr/>
        </p:nvSpPr>
        <p:spPr>
          <a:xfrm>
            <a:off x="53602" y="61943"/>
            <a:ext cx="3233365" cy="860235"/>
          </a:xfrm>
          <a:prstGeom prst="rect">
            <a:avLst/>
          </a:prstGeom>
          <a:solidFill>
            <a:srgbClr val="FFFF00"/>
          </a:solidFill>
          <a:ln>
            <a:solidFill>
              <a:srgbClr val="002060"/>
            </a:solidFill>
          </a:ln>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mn-cs"/>
              </a:rPr>
              <a:t>ITP: Rituximab: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Better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early</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and in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younger</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04668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7164918" y="6616288"/>
            <a:ext cx="5027084" cy="241713"/>
          </a:xfrm>
        </p:spPr>
        <p:txBody>
          <a:bodyPr/>
          <a:lstStyle/>
          <a:p>
            <a:r>
              <a:rPr lang="da-DK" dirty="0">
                <a:solidFill>
                  <a:srgbClr val="002060"/>
                </a:solidFill>
              </a:rPr>
              <a:t>Cheng G, et al. </a:t>
            </a:r>
            <a:r>
              <a:rPr lang="da-DK" i="1" dirty="0">
                <a:solidFill>
                  <a:srgbClr val="002060"/>
                </a:solidFill>
              </a:rPr>
              <a:t>Lancet</a:t>
            </a:r>
            <a:r>
              <a:rPr lang="da-DK" dirty="0">
                <a:solidFill>
                  <a:srgbClr val="002060"/>
                </a:solidFill>
              </a:rPr>
              <a:t>. 2011;377:393-402.</a:t>
            </a:r>
            <a:endParaRPr lang="en-US" dirty="0">
              <a:solidFill>
                <a:srgbClr val="002060"/>
              </a:solidFill>
            </a:endParaRPr>
          </a:p>
        </p:txBody>
      </p:sp>
      <p:sp>
        <p:nvSpPr>
          <p:cNvPr id="14" name="Rectangle 13">
            <a:extLst>
              <a:ext uri="{FF2B5EF4-FFF2-40B4-BE49-F238E27FC236}">
                <a16:creationId xmlns:a16="http://schemas.microsoft.com/office/drawing/2014/main" id="{FC9780E5-E058-4F16-B4A1-25817C753AB4}"/>
              </a:ext>
            </a:extLst>
          </p:cNvPr>
          <p:cNvSpPr/>
          <p:nvPr/>
        </p:nvSpPr>
        <p:spPr>
          <a:xfrm>
            <a:off x="3885125" y="2850146"/>
            <a:ext cx="4830618" cy="461665"/>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y-NL" sz="2400" b="1" i="0" u="none" strike="noStrike" kern="1200" cap="none" spc="0" normalizeH="0" baseline="0" noProof="0" dirty="0">
                <a:ln>
                  <a:noFill/>
                </a:ln>
                <a:solidFill>
                  <a:prstClr val="black"/>
                </a:solidFill>
                <a:effectLst/>
                <a:uLnTx/>
                <a:uFillTx/>
                <a:latin typeface="Calibri"/>
                <a:ea typeface="+mn-ea"/>
                <a:cs typeface="+mn-cs"/>
              </a:rPr>
              <a:t>RAISE: a randomized, 6-month study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73" name="Table 272">
            <a:extLst>
              <a:ext uri="{FF2B5EF4-FFF2-40B4-BE49-F238E27FC236}">
                <a16:creationId xmlns:a16="http://schemas.microsoft.com/office/drawing/2014/main" id="{9D385787-72FC-407A-BBBE-30B36ED0EE0E}"/>
              </a:ext>
            </a:extLst>
          </p:cNvPr>
          <p:cNvGraphicFramePr>
            <a:graphicFrameLocks noGrp="1"/>
          </p:cNvGraphicFramePr>
          <p:nvPr/>
        </p:nvGraphicFramePr>
        <p:xfrm>
          <a:off x="3167214" y="1478283"/>
          <a:ext cx="6442031" cy="1001868"/>
        </p:xfrm>
        <a:graphic>
          <a:graphicData uri="http://schemas.openxmlformats.org/drawingml/2006/table">
            <a:tbl>
              <a:tblPr firstRow="1" bandRow="1">
                <a:tableStyleId>{69012ECD-51FC-41F1-AA8D-1B2483CD663E}</a:tableStyleId>
              </a:tblPr>
              <a:tblGrid>
                <a:gridCol w="3656119">
                  <a:extLst>
                    <a:ext uri="{9D8B030D-6E8A-4147-A177-3AD203B41FA5}">
                      <a16:colId xmlns:a16="http://schemas.microsoft.com/office/drawing/2014/main" val="20000"/>
                    </a:ext>
                  </a:extLst>
                </a:gridCol>
                <a:gridCol w="2785912">
                  <a:extLst>
                    <a:ext uri="{9D8B030D-6E8A-4147-A177-3AD203B41FA5}">
                      <a16:colId xmlns:a16="http://schemas.microsoft.com/office/drawing/2014/main" val="3263274071"/>
                    </a:ext>
                  </a:extLst>
                </a:gridCol>
              </a:tblGrid>
              <a:tr h="333956">
                <a:tc gridSpan="2">
                  <a:txBody>
                    <a:bodyPr/>
                    <a:lstStyle/>
                    <a:p>
                      <a:pPr algn="ctr">
                        <a:spcAft>
                          <a:spcPts val="0"/>
                        </a:spcAft>
                      </a:pPr>
                      <a:r>
                        <a:rPr lang="en-US" sz="1900" b="1" dirty="0">
                          <a:effectLst/>
                          <a:latin typeface="+mn-lt"/>
                          <a:ea typeface="Calibri" panose="020F0502020204030204" pitchFamily="34" charset="0"/>
                        </a:rPr>
                        <a:t>TPO-RAs in ITP</a:t>
                      </a:r>
                    </a:p>
                  </a:txBody>
                  <a:tcPr marT="0" marB="0" anchor="ctr"/>
                </a:tc>
                <a:tc hMerge="1">
                  <a:txBody>
                    <a:bodyPr/>
                    <a:lstStyle/>
                    <a:p>
                      <a:endParaRPr lang="en-US"/>
                    </a:p>
                  </a:txBody>
                  <a:tcPr/>
                </a:tc>
                <a:extLst>
                  <a:ext uri="{0D108BD9-81ED-4DB2-BD59-A6C34878D82A}">
                    <a16:rowId xmlns:a16="http://schemas.microsoft.com/office/drawing/2014/main" val="10000"/>
                  </a:ext>
                </a:extLst>
              </a:tr>
              <a:tr h="3339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Short-term activity</a:t>
                      </a:r>
                    </a:p>
                  </a:txBody>
                  <a:tcPr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70–80%</a:t>
                      </a:r>
                    </a:p>
                  </a:txBody>
                  <a:tcPr marT="0" marB="0" anchor="ctr"/>
                </a:tc>
                <a:extLst>
                  <a:ext uri="{0D108BD9-81ED-4DB2-BD59-A6C34878D82A}">
                    <a16:rowId xmlns:a16="http://schemas.microsoft.com/office/drawing/2014/main" val="10001"/>
                  </a:ext>
                </a:extLst>
              </a:tr>
              <a:tr h="3339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Long-term activity</a:t>
                      </a:r>
                    </a:p>
                  </a:txBody>
                  <a:tcPr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60%</a:t>
                      </a:r>
                    </a:p>
                  </a:txBody>
                  <a:tcPr marT="0" marB="0" anchor="ctr"/>
                </a:tc>
                <a:extLst>
                  <a:ext uri="{0D108BD9-81ED-4DB2-BD59-A6C34878D82A}">
                    <a16:rowId xmlns:a16="http://schemas.microsoft.com/office/drawing/2014/main" val="10002"/>
                  </a:ext>
                </a:extLst>
              </a:tr>
            </a:tbl>
          </a:graphicData>
        </a:graphic>
      </p:graphicFrame>
      <p:grpSp>
        <p:nvGrpSpPr>
          <p:cNvPr id="4" name="Group 3">
            <a:extLst>
              <a:ext uri="{FF2B5EF4-FFF2-40B4-BE49-F238E27FC236}">
                <a16:creationId xmlns:a16="http://schemas.microsoft.com/office/drawing/2014/main" id="{2A042CF9-B000-408E-B5BD-124020233F3E}"/>
              </a:ext>
            </a:extLst>
          </p:cNvPr>
          <p:cNvGrpSpPr/>
          <p:nvPr/>
        </p:nvGrpSpPr>
        <p:grpSpPr>
          <a:xfrm>
            <a:off x="10027651" y="3265689"/>
            <a:ext cx="1558787" cy="612537"/>
            <a:chOff x="7520738" y="2449267"/>
            <a:chExt cx="1169090" cy="459403"/>
          </a:xfrm>
        </p:grpSpPr>
        <p:sp>
          <p:nvSpPr>
            <p:cNvPr id="474" name="Rectangle 473">
              <a:extLst>
                <a:ext uri="{FF2B5EF4-FFF2-40B4-BE49-F238E27FC236}">
                  <a16:creationId xmlns:a16="http://schemas.microsoft.com/office/drawing/2014/main" id="{930DA8E4-0D34-49AA-BEF9-4E4419A07F94}"/>
                </a:ext>
              </a:extLst>
            </p:cNvPr>
            <p:cNvSpPr/>
            <p:nvPr/>
          </p:nvSpPr>
          <p:spPr>
            <a:xfrm>
              <a:off x="7617609" y="2527832"/>
              <a:ext cx="97333" cy="97334"/>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Calibri"/>
                <a:ea typeface="+mn-ea"/>
                <a:cs typeface="+mn-cs"/>
              </a:endParaRPr>
            </a:p>
          </p:txBody>
        </p:sp>
        <p:sp>
          <p:nvSpPr>
            <p:cNvPr id="475" name="Rectangle 474">
              <a:extLst>
                <a:ext uri="{FF2B5EF4-FFF2-40B4-BE49-F238E27FC236}">
                  <a16:creationId xmlns:a16="http://schemas.microsoft.com/office/drawing/2014/main" id="{BE46CCF1-5E62-46C0-A62C-12E323F22801}"/>
                </a:ext>
              </a:extLst>
            </p:cNvPr>
            <p:cNvSpPr/>
            <p:nvPr/>
          </p:nvSpPr>
          <p:spPr>
            <a:xfrm>
              <a:off x="7617609" y="2736194"/>
              <a:ext cx="97333" cy="97334"/>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Calibri"/>
                <a:ea typeface="+mn-ea"/>
                <a:cs typeface="+mn-cs"/>
              </a:endParaRPr>
            </a:p>
          </p:txBody>
        </p:sp>
        <p:cxnSp>
          <p:nvCxnSpPr>
            <p:cNvPr id="476" name="Straight Connector 475">
              <a:extLst>
                <a:ext uri="{FF2B5EF4-FFF2-40B4-BE49-F238E27FC236}">
                  <a16:creationId xmlns:a16="http://schemas.microsoft.com/office/drawing/2014/main" id="{5BBCAADE-B185-45E1-9A26-7C96F6D4EC0E}"/>
                </a:ext>
              </a:extLst>
            </p:cNvPr>
            <p:cNvCxnSpPr/>
            <p:nvPr/>
          </p:nvCxnSpPr>
          <p:spPr>
            <a:xfrm>
              <a:off x="7520738" y="2783483"/>
              <a:ext cx="284585" cy="0"/>
            </a:xfrm>
            <a:prstGeom prst="line">
              <a:avLst/>
            </a:prstGeom>
            <a:noFill/>
            <a:ln w="19050" cap="sq" cmpd="sng" algn="ctr">
              <a:solidFill>
                <a:srgbClr val="FFFFFF">
                  <a:lumMod val="50000"/>
                </a:srgbClr>
              </a:solidFill>
              <a:prstDash val="solid"/>
            </a:ln>
            <a:effectLst/>
          </p:spPr>
        </p:cxnSp>
        <p:cxnSp>
          <p:nvCxnSpPr>
            <p:cNvPr id="477" name="Straight Connector 476">
              <a:extLst>
                <a:ext uri="{FF2B5EF4-FFF2-40B4-BE49-F238E27FC236}">
                  <a16:creationId xmlns:a16="http://schemas.microsoft.com/office/drawing/2014/main" id="{620F94AC-B7F2-45A6-A4A6-F868E3C1C1C5}"/>
                </a:ext>
              </a:extLst>
            </p:cNvPr>
            <p:cNvCxnSpPr/>
            <p:nvPr/>
          </p:nvCxnSpPr>
          <p:spPr>
            <a:xfrm>
              <a:off x="7520738" y="2579892"/>
              <a:ext cx="284585" cy="0"/>
            </a:xfrm>
            <a:prstGeom prst="line">
              <a:avLst/>
            </a:prstGeom>
            <a:noFill/>
            <a:ln w="19050" cap="sq" cmpd="sng" algn="ctr">
              <a:solidFill>
                <a:srgbClr val="5291DD"/>
              </a:solidFill>
              <a:prstDash val="solid"/>
            </a:ln>
            <a:effectLst/>
          </p:spPr>
        </p:cxnSp>
        <p:sp>
          <p:nvSpPr>
            <p:cNvPr id="3" name="Rectangle 2">
              <a:extLst>
                <a:ext uri="{FF2B5EF4-FFF2-40B4-BE49-F238E27FC236}">
                  <a16:creationId xmlns:a16="http://schemas.microsoft.com/office/drawing/2014/main" id="{5FABA2CD-3F99-4423-B2F8-F10A1BD0C1F4}"/>
                </a:ext>
              </a:extLst>
            </p:cNvPr>
            <p:cNvSpPr/>
            <p:nvPr/>
          </p:nvSpPr>
          <p:spPr>
            <a:xfrm>
              <a:off x="7809539" y="2449267"/>
              <a:ext cx="880289" cy="2385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000000"/>
                  </a:solidFill>
                  <a:effectLst/>
                  <a:uLnTx/>
                  <a:uFillTx/>
                  <a:latin typeface="Calibri"/>
                  <a:ea typeface="+mn-ea"/>
                  <a:cs typeface="+mn-cs"/>
                </a:rPr>
                <a:t>Eltrombopag</a:t>
              </a:r>
            </a:p>
          </p:txBody>
        </p:sp>
        <p:sp>
          <p:nvSpPr>
            <p:cNvPr id="501" name="TextBox 500">
              <a:extLst>
                <a:ext uri="{FF2B5EF4-FFF2-40B4-BE49-F238E27FC236}">
                  <a16:creationId xmlns:a16="http://schemas.microsoft.com/office/drawing/2014/main" id="{A61D7C91-5256-4514-8ADF-360713ACA63B}"/>
                </a:ext>
              </a:extLst>
            </p:cNvPr>
            <p:cNvSpPr txBox="1"/>
            <p:nvPr/>
          </p:nvSpPr>
          <p:spPr>
            <a:xfrm>
              <a:off x="7809539" y="2670095"/>
              <a:ext cx="590546" cy="238575"/>
            </a:xfrm>
            <a:prstGeom prst="rect">
              <a:avLst/>
            </a:prstGeom>
            <a:noFill/>
          </p:spPr>
          <p:txBody>
            <a:bodyPr wrap="none" rtlCol="0" anchor="b"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000000"/>
                  </a:solidFill>
                  <a:effectLst/>
                  <a:uLnTx/>
                  <a:uFillTx/>
                  <a:latin typeface="Calibri"/>
                  <a:ea typeface="+mn-ea"/>
                  <a:cs typeface="+mn-cs"/>
                </a:rPr>
                <a:t>Placebo</a:t>
              </a:r>
            </a:p>
          </p:txBody>
        </p:sp>
      </p:grpSp>
      <p:sp>
        <p:nvSpPr>
          <p:cNvPr id="274" name="Rectangle 273">
            <a:extLst>
              <a:ext uri="{FF2B5EF4-FFF2-40B4-BE49-F238E27FC236}">
                <a16:creationId xmlns:a16="http://schemas.microsoft.com/office/drawing/2014/main" id="{89EC6ABF-3D56-4FA4-808A-15A11D40ABE7}"/>
              </a:ext>
            </a:extLst>
          </p:cNvPr>
          <p:cNvSpPr/>
          <p:nvPr/>
        </p:nvSpPr>
        <p:spPr>
          <a:xfrm>
            <a:off x="8877516" y="3352155"/>
            <a:ext cx="998125" cy="2058436"/>
          </a:xfrm>
          <a:prstGeom prst="rect">
            <a:avLst/>
          </a:prstGeom>
          <a:solidFill>
            <a:schemeClr val="bg1">
              <a:lumMod val="85000"/>
            </a:scheme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dirty="0">
              <a:ln>
                <a:noFill/>
              </a:ln>
              <a:solidFill>
                <a:srgbClr val="000000"/>
              </a:solidFill>
              <a:effectLst/>
              <a:uLnTx/>
              <a:uFillTx/>
              <a:latin typeface="Calibri"/>
              <a:ea typeface="+mn-ea"/>
              <a:cs typeface="+mn-cs"/>
            </a:endParaRPr>
          </a:p>
        </p:txBody>
      </p:sp>
      <p:sp>
        <p:nvSpPr>
          <p:cNvPr id="275" name="Freeform 15">
            <a:extLst>
              <a:ext uri="{FF2B5EF4-FFF2-40B4-BE49-F238E27FC236}">
                <a16:creationId xmlns:a16="http://schemas.microsoft.com/office/drawing/2014/main" id="{69370281-B958-494B-8BA6-8A8221CACFDA}"/>
              </a:ext>
            </a:extLst>
          </p:cNvPr>
          <p:cNvSpPr/>
          <p:nvPr/>
        </p:nvSpPr>
        <p:spPr>
          <a:xfrm>
            <a:off x="2595279" y="3568455"/>
            <a:ext cx="7122756" cy="1793640"/>
          </a:xfrm>
          <a:custGeom>
            <a:avLst/>
            <a:gdLst>
              <a:gd name="connsiteX0" fmla="*/ 3753134 w 3753134"/>
              <a:gd name="connsiteY0" fmla="*/ 610737 h 945107"/>
              <a:gd name="connsiteX1" fmla="*/ 3497238 w 3753134"/>
              <a:gd name="connsiteY1" fmla="*/ 573206 h 945107"/>
              <a:gd name="connsiteX2" fmla="*/ 3377821 w 3753134"/>
              <a:gd name="connsiteY2" fmla="*/ 249071 h 945107"/>
              <a:gd name="connsiteX3" fmla="*/ 3251579 w 3753134"/>
              <a:gd name="connsiteY3" fmla="*/ 68238 h 945107"/>
              <a:gd name="connsiteX4" fmla="*/ 2736376 w 3753134"/>
              <a:gd name="connsiteY4" fmla="*/ 116006 h 945107"/>
              <a:gd name="connsiteX5" fmla="*/ 2255292 w 3753134"/>
              <a:gd name="connsiteY5" fmla="*/ 170597 h 945107"/>
              <a:gd name="connsiteX6" fmla="*/ 1740089 w 3753134"/>
              <a:gd name="connsiteY6" fmla="*/ 167185 h 945107"/>
              <a:gd name="connsiteX7" fmla="*/ 1241946 w 3753134"/>
              <a:gd name="connsiteY7" fmla="*/ 61415 h 945107"/>
              <a:gd name="connsiteX8" fmla="*/ 747215 w 3753134"/>
              <a:gd name="connsiteY8" fmla="*/ 34119 h 945107"/>
              <a:gd name="connsiteX9" fmla="*/ 614149 w 3753134"/>
              <a:gd name="connsiteY9" fmla="*/ 0 h 945107"/>
              <a:gd name="connsiteX10" fmla="*/ 487907 w 3753134"/>
              <a:gd name="connsiteY10" fmla="*/ 126241 h 945107"/>
              <a:gd name="connsiteX11" fmla="*/ 365077 w 3753134"/>
              <a:gd name="connsiteY11" fmla="*/ 78474 h 945107"/>
              <a:gd name="connsiteX12" fmla="*/ 242247 w 3753134"/>
              <a:gd name="connsiteY12" fmla="*/ 174009 h 945107"/>
              <a:gd name="connsiteX13" fmla="*/ 116006 w 3753134"/>
              <a:gd name="connsiteY13" fmla="*/ 330958 h 945107"/>
              <a:gd name="connsiteX14" fmla="*/ 0 w 3753134"/>
              <a:gd name="connsiteY14" fmla="*/ 945107 h 94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134" h="945107">
                <a:moveTo>
                  <a:pt x="3753134" y="610737"/>
                </a:moveTo>
                <a:lnTo>
                  <a:pt x="3497238" y="573206"/>
                </a:lnTo>
                <a:lnTo>
                  <a:pt x="3377821" y="249071"/>
                </a:lnTo>
                <a:lnTo>
                  <a:pt x="3251579" y="68238"/>
                </a:lnTo>
                <a:lnTo>
                  <a:pt x="2736376" y="116006"/>
                </a:lnTo>
                <a:lnTo>
                  <a:pt x="2255292" y="170597"/>
                </a:lnTo>
                <a:lnTo>
                  <a:pt x="1740089" y="167185"/>
                </a:lnTo>
                <a:lnTo>
                  <a:pt x="1241946" y="61415"/>
                </a:lnTo>
                <a:lnTo>
                  <a:pt x="747215" y="34119"/>
                </a:lnTo>
                <a:lnTo>
                  <a:pt x="614149" y="0"/>
                </a:lnTo>
                <a:lnTo>
                  <a:pt x="487907" y="126241"/>
                </a:lnTo>
                <a:lnTo>
                  <a:pt x="365077" y="78474"/>
                </a:lnTo>
                <a:lnTo>
                  <a:pt x="242247" y="174009"/>
                </a:lnTo>
                <a:lnTo>
                  <a:pt x="116006" y="330958"/>
                </a:lnTo>
                <a:lnTo>
                  <a:pt x="0" y="945107"/>
                </a:lnTo>
              </a:path>
            </a:pathLst>
          </a:custGeom>
          <a:noFill/>
          <a:ln w="12700" cap="sq" cmpd="sng" algn="ctr">
            <a:solidFill>
              <a:srgbClr val="5291DD"/>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dirty="0">
              <a:ln>
                <a:noFill/>
              </a:ln>
              <a:solidFill>
                <a:srgbClr val="000000"/>
              </a:solidFill>
              <a:effectLst/>
              <a:uLnTx/>
              <a:uFillTx/>
              <a:latin typeface="Calibri"/>
              <a:ea typeface="+mn-ea"/>
              <a:cs typeface="+mn-cs"/>
            </a:endParaRPr>
          </a:p>
        </p:txBody>
      </p:sp>
      <p:sp>
        <p:nvSpPr>
          <p:cNvPr id="276" name="Freeform 197">
            <a:extLst>
              <a:ext uri="{FF2B5EF4-FFF2-40B4-BE49-F238E27FC236}">
                <a16:creationId xmlns:a16="http://schemas.microsoft.com/office/drawing/2014/main" id="{58DEBEA1-4AA3-4878-8562-BFC16A7587F5}"/>
              </a:ext>
            </a:extLst>
          </p:cNvPr>
          <p:cNvSpPr/>
          <p:nvPr/>
        </p:nvSpPr>
        <p:spPr>
          <a:xfrm>
            <a:off x="2590316" y="3437479"/>
            <a:ext cx="7271592" cy="1955460"/>
          </a:xfrm>
          <a:custGeom>
            <a:avLst/>
            <a:gdLst>
              <a:gd name="connsiteX0" fmla="*/ 0 w 3831559"/>
              <a:gd name="connsiteY0" fmla="*/ 0 h 1030373"/>
              <a:gd name="connsiteX1" fmla="*/ 0 w 3831559"/>
              <a:gd name="connsiteY1" fmla="*/ 1030373 h 1030373"/>
              <a:gd name="connsiteX2" fmla="*/ 3831559 w 3831559"/>
              <a:gd name="connsiteY2" fmla="*/ 1030373 h 1030373"/>
            </a:gdLst>
            <a:ahLst/>
            <a:cxnLst>
              <a:cxn ang="0">
                <a:pos x="connsiteX0" y="connsiteY0"/>
              </a:cxn>
              <a:cxn ang="0">
                <a:pos x="connsiteX1" y="connsiteY1"/>
              </a:cxn>
              <a:cxn ang="0">
                <a:pos x="connsiteX2" y="connsiteY2"/>
              </a:cxn>
            </a:cxnLst>
            <a:rect l="l" t="t" r="r" b="b"/>
            <a:pathLst>
              <a:path w="3831559" h="1030373">
                <a:moveTo>
                  <a:pt x="0" y="0"/>
                </a:moveTo>
                <a:lnTo>
                  <a:pt x="0" y="1030373"/>
                </a:lnTo>
                <a:lnTo>
                  <a:pt x="3831559" y="1030373"/>
                </a:lnTo>
              </a:path>
            </a:pathLst>
          </a:custGeom>
          <a:noFill/>
          <a:ln w="9525" cap="sq" cmpd="sng" algn="ctr">
            <a:solidFill>
              <a:srgbClr val="00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Calibri"/>
              <a:ea typeface="+mn-ea"/>
              <a:cs typeface="+mn-cs"/>
            </a:endParaRPr>
          </a:p>
        </p:txBody>
      </p:sp>
      <p:cxnSp>
        <p:nvCxnSpPr>
          <p:cNvPr id="494" name="Straight Connector 493">
            <a:extLst>
              <a:ext uri="{FF2B5EF4-FFF2-40B4-BE49-F238E27FC236}">
                <a16:creationId xmlns:a16="http://schemas.microsoft.com/office/drawing/2014/main" id="{5527BE7B-98E6-4B3C-92FC-9AC1CA4BBDB3}"/>
              </a:ext>
            </a:extLst>
          </p:cNvPr>
          <p:cNvCxnSpPr/>
          <p:nvPr/>
        </p:nvCxnSpPr>
        <p:spPr>
          <a:xfrm>
            <a:off x="2494661" y="3446000"/>
            <a:ext cx="86767" cy="0"/>
          </a:xfrm>
          <a:prstGeom prst="line">
            <a:avLst/>
          </a:prstGeom>
          <a:noFill/>
          <a:ln w="9525" cap="sq" cmpd="sng" algn="ctr">
            <a:solidFill>
              <a:srgbClr val="000000"/>
            </a:solidFill>
            <a:prstDash val="solid"/>
          </a:ln>
          <a:effectLst/>
        </p:spPr>
      </p:cxnSp>
      <p:cxnSp>
        <p:nvCxnSpPr>
          <p:cNvPr id="495" name="Straight Connector 494">
            <a:extLst>
              <a:ext uri="{FF2B5EF4-FFF2-40B4-BE49-F238E27FC236}">
                <a16:creationId xmlns:a16="http://schemas.microsoft.com/office/drawing/2014/main" id="{5000CC43-E432-4565-A9F3-FE86994C0E14}"/>
              </a:ext>
            </a:extLst>
          </p:cNvPr>
          <p:cNvCxnSpPr/>
          <p:nvPr/>
        </p:nvCxnSpPr>
        <p:spPr>
          <a:xfrm>
            <a:off x="2494661" y="3768511"/>
            <a:ext cx="86767" cy="0"/>
          </a:xfrm>
          <a:prstGeom prst="line">
            <a:avLst/>
          </a:prstGeom>
          <a:noFill/>
          <a:ln w="9525" cap="sq" cmpd="sng" algn="ctr">
            <a:solidFill>
              <a:srgbClr val="000000"/>
            </a:solidFill>
            <a:prstDash val="solid"/>
          </a:ln>
          <a:effectLst/>
        </p:spPr>
      </p:cxnSp>
      <p:cxnSp>
        <p:nvCxnSpPr>
          <p:cNvPr id="496" name="Straight Connector 495">
            <a:extLst>
              <a:ext uri="{FF2B5EF4-FFF2-40B4-BE49-F238E27FC236}">
                <a16:creationId xmlns:a16="http://schemas.microsoft.com/office/drawing/2014/main" id="{7AB75A2D-E4FB-4E08-8377-6B8A294A6922}"/>
              </a:ext>
            </a:extLst>
          </p:cNvPr>
          <p:cNvCxnSpPr/>
          <p:nvPr/>
        </p:nvCxnSpPr>
        <p:spPr>
          <a:xfrm>
            <a:off x="2494661" y="4085001"/>
            <a:ext cx="86767" cy="0"/>
          </a:xfrm>
          <a:prstGeom prst="line">
            <a:avLst/>
          </a:prstGeom>
          <a:noFill/>
          <a:ln w="9525" cap="sq" cmpd="sng" algn="ctr">
            <a:solidFill>
              <a:srgbClr val="000000"/>
            </a:solidFill>
            <a:prstDash val="solid"/>
          </a:ln>
          <a:effectLst/>
        </p:spPr>
      </p:cxnSp>
      <p:cxnSp>
        <p:nvCxnSpPr>
          <p:cNvPr id="497" name="Straight Connector 496">
            <a:extLst>
              <a:ext uri="{FF2B5EF4-FFF2-40B4-BE49-F238E27FC236}">
                <a16:creationId xmlns:a16="http://schemas.microsoft.com/office/drawing/2014/main" id="{9C5453F5-D8E0-47CA-A913-C876443EA32A}"/>
              </a:ext>
            </a:extLst>
          </p:cNvPr>
          <p:cNvCxnSpPr/>
          <p:nvPr/>
        </p:nvCxnSpPr>
        <p:spPr>
          <a:xfrm>
            <a:off x="2494661" y="4416744"/>
            <a:ext cx="86767" cy="0"/>
          </a:xfrm>
          <a:prstGeom prst="line">
            <a:avLst/>
          </a:prstGeom>
          <a:noFill/>
          <a:ln w="9525" cap="sq" cmpd="sng" algn="ctr">
            <a:solidFill>
              <a:srgbClr val="000000"/>
            </a:solidFill>
            <a:prstDash val="solid"/>
          </a:ln>
          <a:effectLst/>
        </p:spPr>
      </p:cxnSp>
      <p:cxnSp>
        <p:nvCxnSpPr>
          <p:cNvPr id="498" name="Straight Connector 497">
            <a:extLst>
              <a:ext uri="{FF2B5EF4-FFF2-40B4-BE49-F238E27FC236}">
                <a16:creationId xmlns:a16="http://schemas.microsoft.com/office/drawing/2014/main" id="{BE0185B0-AD80-447E-9E27-02BFA6E9E8BD}"/>
              </a:ext>
            </a:extLst>
          </p:cNvPr>
          <p:cNvCxnSpPr/>
          <p:nvPr/>
        </p:nvCxnSpPr>
        <p:spPr>
          <a:xfrm>
            <a:off x="2494661" y="4727377"/>
            <a:ext cx="86767" cy="0"/>
          </a:xfrm>
          <a:prstGeom prst="line">
            <a:avLst/>
          </a:prstGeom>
          <a:noFill/>
          <a:ln w="9525" cap="sq" cmpd="sng" algn="ctr">
            <a:solidFill>
              <a:srgbClr val="000000"/>
            </a:solidFill>
            <a:prstDash val="solid"/>
          </a:ln>
          <a:effectLst/>
        </p:spPr>
      </p:cxnSp>
      <p:cxnSp>
        <p:nvCxnSpPr>
          <p:cNvPr id="499" name="Straight Connector 498">
            <a:extLst>
              <a:ext uri="{FF2B5EF4-FFF2-40B4-BE49-F238E27FC236}">
                <a16:creationId xmlns:a16="http://schemas.microsoft.com/office/drawing/2014/main" id="{ABB7B713-516B-4911-9D2E-562C3CDFAEB4}"/>
              </a:ext>
            </a:extLst>
          </p:cNvPr>
          <p:cNvCxnSpPr/>
          <p:nvPr/>
        </p:nvCxnSpPr>
        <p:spPr>
          <a:xfrm>
            <a:off x="2494661" y="5064971"/>
            <a:ext cx="86767" cy="0"/>
          </a:xfrm>
          <a:prstGeom prst="line">
            <a:avLst/>
          </a:prstGeom>
          <a:noFill/>
          <a:ln w="9525" cap="sq" cmpd="sng" algn="ctr">
            <a:solidFill>
              <a:srgbClr val="000000"/>
            </a:solidFill>
            <a:prstDash val="solid"/>
          </a:ln>
          <a:effectLst/>
        </p:spPr>
      </p:cxnSp>
      <p:cxnSp>
        <p:nvCxnSpPr>
          <p:cNvPr id="500" name="Straight Connector 499">
            <a:extLst>
              <a:ext uri="{FF2B5EF4-FFF2-40B4-BE49-F238E27FC236}">
                <a16:creationId xmlns:a16="http://schemas.microsoft.com/office/drawing/2014/main" id="{8A90AFC7-ECA8-40AD-A08E-DE7F8833049F}"/>
              </a:ext>
            </a:extLst>
          </p:cNvPr>
          <p:cNvCxnSpPr/>
          <p:nvPr/>
        </p:nvCxnSpPr>
        <p:spPr>
          <a:xfrm>
            <a:off x="2494661" y="5390877"/>
            <a:ext cx="86767" cy="0"/>
          </a:xfrm>
          <a:prstGeom prst="line">
            <a:avLst/>
          </a:prstGeom>
          <a:noFill/>
          <a:ln w="9525" cap="sq" cmpd="sng" algn="ctr">
            <a:solidFill>
              <a:srgbClr val="000000"/>
            </a:solidFill>
            <a:prstDash val="solid"/>
          </a:ln>
          <a:effectLst/>
        </p:spPr>
      </p:cxnSp>
      <p:cxnSp>
        <p:nvCxnSpPr>
          <p:cNvPr id="478" name="Straight Connector 477">
            <a:extLst>
              <a:ext uri="{FF2B5EF4-FFF2-40B4-BE49-F238E27FC236}">
                <a16:creationId xmlns:a16="http://schemas.microsoft.com/office/drawing/2014/main" id="{7001E1C3-F300-4521-A03A-EDDF35DEB704}"/>
              </a:ext>
            </a:extLst>
          </p:cNvPr>
          <p:cNvCxnSpPr/>
          <p:nvPr/>
        </p:nvCxnSpPr>
        <p:spPr>
          <a:xfrm rot="16200000">
            <a:off x="2549797" y="5438256"/>
            <a:ext cx="86763" cy="0"/>
          </a:xfrm>
          <a:prstGeom prst="line">
            <a:avLst/>
          </a:prstGeom>
          <a:noFill/>
          <a:ln w="9525" cap="sq" cmpd="sng" algn="ctr">
            <a:solidFill>
              <a:srgbClr val="000000"/>
            </a:solidFill>
            <a:prstDash val="solid"/>
          </a:ln>
          <a:effectLst/>
        </p:spPr>
      </p:cxnSp>
      <p:cxnSp>
        <p:nvCxnSpPr>
          <p:cNvPr id="479" name="Straight Connector 478">
            <a:extLst>
              <a:ext uri="{FF2B5EF4-FFF2-40B4-BE49-F238E27FC236}">
                <a16:creationId xmlns:a16="http://schemas.microsoft.com/office/drawing/2014/main" id="{E41A27CD-2F12-4CB2-9D8B-2DB2296E6F9A}"/>
              </a:ext>
            </a:extLst>
          </p:cNvPr>
          <p:cNvCxnSpPr/>
          <p:nvPr/>
        </p:nvCxnSpPr>
        <p:spPr>
          <a:xfrm rot="16200000">
            <a:off x="2779285" y="5438256"/>
            <a:ext cx="86763" cy="0"/>
          </a:xfrm>
          <a:prstGeom prst="line">
            <a:avLst/>
          </a:prstGeom>
          <a:noFill/>
          <a:ln w="9525" cap="sq" cmpd="sng" algn="ctr">
            <a:solidFill>
              <a:srgbClr val="000000"/>
            </a:solidFill>
            <a:prstDash val="solid"/>
          </a:ln>
          <a:effectLst/>
        </p:spPr>
      </p:cxnSp>
      <p:cxnSp>
        <p:nvCxnSpPr>
          <p:cNvPr id="480" name="Straight Connector 479">
            <a:extLst>
              <a:ext uri="{FF2B5EF4-FFF2-40B4-BE49-F238E27FC236}">
                <a16:creationId xmlns:a16="http://schemas.microsoft.com/office/drawing/2014/main" id="{687D3ABC-02FD-4D05-B052-6536F3E6F06F}"/>
              </a:ext>
            </a:extLst>
          </p:cNvPr>
          <p:cNvCxnSpPr/>
          <p:nvPr/>
        </p:nvCxnSpPr>
        <p:spPr>
          <a:xfrm rot="16200000">
            <a:off x="3017548" y="5438257"/>
            <a:ext cx="86763" cy="0"/>
          </a:xfrm>
          <a:prstGeom prst="line">
            <a:avLst/>
          </a:prstGeom>
          <a:noFill/>
          <a:ln w="9525" cap="sq" cmpd="sng" algn="ctr">
            <a:solidFill>
              <a:srgbClr val="000000"/>
            </a:solidFill>
            <a:prstDash val="solid"/>
          </a:ln>
          <a:effectLst/>
        </p:spPr>
      </p:cxnSp>
      <p:cxnSp>
        <p:nvCxnSpPr>
          <p:cNvPr id="481" name="Straight Connector 480">
            <a:extLst>
              <a:ext uri="{FF2B5EF4-FFF2-40B4-BE49-F238E27FC236}">
                <a16:creationId xmlns:a16="http://schemas.microsoft.com/office/drawing/2014/main" id="{E9555C94-84B4-4517-BCB4-BC0B8D3EF693}"/>
              </a:ext>
            </a:extLst>
          </p:cNvPr>
          <p:cNvCxnSpPr/>
          <p:nvPr/>
        </p:nvCxnSpPr>
        <p:spPr>
          <a:xfrm rot="16200000">
            <a:off x="3258723" y="5438257"/>
            <a:ext cx="86763" cy="0"/>
          </a:xfrm>
          <a:prstGeom prst="line">
            <a:avLst/>
          </a:prstGeom>
          <a:noFill/>
          <a:ln w="9525" cap="sq" cmpd="sng" algn="ctr">
            <a:solidFill>
              <a:srgbClr val="000000"/>
            </a:solidFill>
            <a:prstDash val="solid"/>
          </a:ln>
          <a:effectLst/>
        </p:spPr>
      </p:cxnSp>
      <p:cxnSp>
        <p:nvCxnSpPr>
          <p:cNvPr id="482" name="Straight Connector 481">
            <a:extLst>
              <a:ext uri="{FF2B5EF4-FFF2-40B4-BE49-F238E27FC236}">
                <a16:creationId xmlns:a16="http://schemas.microsoft.com/office/drawing/2014/main" id="{327DAD20-AD4E-46CA-BBD6-12759B6FBE19}"/>
              </a:ext>
            </a:extLst>
          </p:cNvPr>
          <p:cNvCxnSpPr/>
          <p:nvPr/>
        </p:nvCxnSpPr>
        <p:spPr>
          <a:xfrm rot="16200000">
            <a:off x="3491792" y="5438257"/>
            <a:ext cx="86763" cy="0"/>
          </a:xfrm>
          <a:prstGeom prst="line">
            <a:avLst/>
          </a:prstGeom>
          <a:noFill/>
          <a:ln w="9525" cap="sq" cmpd="sng" algn="ctr">
            <a:solidFill>
              <a:srgbClr val="000000"/>
            </a:solidFill>
            <a:prstDash val="solid"/>
          </a:ln>
          <a:effectLst/>
        </p:spPr>
      </p:cxnSp>
      <p:cxnSp>
        <p:nvCxnSpPr>
          <p:cNvPr id="483" name="Straight Connector 482">
            <a:extLst>
              <a:ext uri="{FF2B5EF4-FFF2-40B4-BE49-F238E27FC236}">
                <a16:creationId xmlns:a16="http://schemas.microsoft.com/office/drawing/2014/main" id="{22F08F2E-C7ED-4979-B83F-ADF6109A851F}"/>
              </a:ext>
            </a:extLst>
          </p:cNvPr>
          <p:cNvCxnSpPr/>
          <p:nvPr/>
        </p:nvCxnSpPr>
        <p:spPr>
          <a:xfrm rot="16200000">
            <a:off x="3732965" y="5438257"/>
            <a:ext cx="86763" cy="0"/>
          </a:xfrm>
          <a:prstGeom prst="line">
            <a:avLst/>
          </a:prstGeom>
          <a:noFill/>
          <a:ln w="9525" cap="sq" cmpd="sng" algn="ctr">
            <a:solidFill>
              <a:srgbClr val="000000"/>
            </a:solidFill>
            <a:prstDash val="solid"/>
          </a:ln>
          <a:effectLst/>
        </p:spPr>
      </p:cxnSp>
      <p:cxnSp>
        <p:nvCxnSpPr>
          <p:cNvPr id="484" name="Straight Connector 483">
            <a:extLst>
              <a:ext uri="{FF2B5EF4-FFF2-40B4-BE49-F238E27FC236}">
                <a16:creationId xmlns:a16="http://schemas.microsoft.com/office/drawing/2014/main" id="{A6AC3155-67DE-4AE2-8576-3D1BA14BEAA0}"/>
              </a:ext>
            </a:extLst>
          </p:cNvPr>
          <p:cNvCxnSpPr/>
          <p:nvPr/>
        </p:nvCxnSpPr>
        <p:spPr>
          <a:xfrm rot="16200000">
            <a:off x="3974809" y="5438257"/>
            <a:ext cx="86763" cy="0"/>
          </a:xfrm>
          <a:prstGeom prst="line">
            <a:avLst/>
          </a:prstGeom>
          <a:noFill/>
          <a:ln w="9525" cap="sq" cmpd="sng" algn="ctr">
            <a:solidFill>
              <a:srgbClr val="000000"/>
            </a:solidFill>
            <a:prstDash val="solid"/>
          </a:ln>
          <a:effectLst/>
        </p:spPr>
      </p:cxnSp>
      <p:cxnSp>
        <p:nvCxnSpPr>
          <p:cNvPr id="485" name="Straight Connector 484">
            <a:extLst>
              <a:ext uri="{FF2B5EF4-FFF2-40B4-BE49-F238E27FC236}">
                <a16:creationId xmlns:a16="http://schemas.microsoft.com/office/drawing/2014/main" id="{C5989C36-E5E7-4DB8-8C1A-3808E2CB1FC2}"/>
              </a:ext>
            </a:extLst>
          </p:cNvPr>
          <p:cNvCxnSpPr/>
          <p:nvPr/>
        </p:nvCxnSpPr>
        <p:spPr>
          <a:xfrm rot="16200000">
            <a:off x="4917144" y="5438257"/>
            <a:ext cx="86763" cy="0"/>
          </a:xfrm>
          <a:prstGeom prst="line">
            <a:avLst/>
          </a:prstGeom>
          <a:noFill/>
          <a:ln w="9525" cap="sq" cmpd="sng" algn="ctr">
            <a:solidFill>
              <a:srgbClr val="000000"/>
            </a:solidFill>
            <a:prstDash val="solid"/>
          </a:ln>
          <a:effectLst/>
        </p:spPr>
      </p:cxnSp>
      <p:cxnSp>
        <p:nvCxnSpPr>
          <p:cNvPr id="486" name="Straight Connector 485">
            <a:extLst>
              <a:ext uri="{FF2B5EF4-FFF2-40B4-BE49-F238E27FC236}">
                <a16:creationId xmlns:a16="http://schemas.microsoft.com/office/drawing/2014/main" id="{F457CAE7-67F7-47BB-97C6-D07B099BD215}"/>
              </a:ext>
            </a:extLst>
          </p:cNvPr>
          <p:cNvCxnSpPr/>
          <p:nvPr/>
        </p:nvCxnSpPr>
        <p:spPr>
          <a:xfrm rot="16200000">
            <a:off x="5873408" y="5438257"/>
            <a:ext cx="86763" cy="0"/>
          </a:xfrm>
          <a:prstGeom prst="line">
            <a:avLst/>
          </a:prstGeom>
          <a:noFill/>
          <a:ln w="9525" cap="sq" cmpd="sng" algn="ctr">
            <a:solidFill>
              <a:srgbClr val="000000"/>
            </a:solidFill>
            <a:prstDash val="solid"/>
          </a:ln>
          <a:effectLst/>
        </p:spPr>
      </p:cxnSp>
      <p:cxnSp>
        <p:nvCxnSpPr>
          <p:cNvPr id="487" name="Straight Connector 486">
            <a:extLst>
              <a:ext uri="{FF2B5EF4-FFF2-40B4-BE49-F238E27FC236}">
                <a16:creationId xmlns:a16="http://schemas.microsoft.com/office/drawing/2014/main" id="{71092946-7CB7-4727-B46B-5D8332D2EDB9}"/>
              </a:ext>
            </a:extLst>
          </p:cNvPr>
          <p:cNvCxnSpPr/>
          <p:nvPr/>
        </p:nvCxnSpPr>
        <p:spPr>
          <a:xfrm rot="16200000">
            <a:off x="6818327" y="5438257"/>
            <a:ext cx="86763" cy="0"/>
          </a:xfrm>
          <a:prstGeom prst="line">
            <a:avLst/>
          </a:prstGeom>
          <a:noFill/>
          <a:ln w="9525" cap="sq" cmpd="sng" algn="ctr">
            <a:solidFill>
              <a:srgbClr val="000000"/>
            </a:solidFill>
            <a:prstDash val="solid"/>
          </a:ln>
          <a:effectLst/>
        </p:spPr>
      </p:cxnSp>
      <p:cxnSp>
        <p:nvCxnSpPr>
          <p:cNvPr id="488" name="Straight Connector 487">
            <a:extLst>
              <a:ext uri="{FF2B5EF4-FFF2-40B4-BE49-F238E27FC236}">
                <a16:creationId xmlns:a16="http://schemas.microsoft.com/office/drawing/2014/main" id="{B09DBBBC-548A-4141-A0BA-C900D3836515}"/>
              </a:ext>
            </a:extLst>
          </p:cNvPr>
          <p:cNvCxnSpPr/>
          <p:nvPr/>
        </p:nvCxnSpPr>
        <p:spPr>
          <a:xfrm rot="16200000">
            <a:off x="7769089" y="5438257"/>
            <a:ext cx="86763" cy="0"/>
          </a:xfrm>
          <a:prstGeom prst="line">
            <a:avLst/>
          </a:prstGeom>
          <a:noFill/>
          <a:ln w="9525" cap="sq" cmpd="sng" algn="ctr">
            <a:solidFill>
              <a:srgbClr val="000000"/>
            </a:solidFill>
            <a:prstDash val="solid"/>
          </a:ln>
          <a:effectLst/>
        </p:spPr>
      </p:cxnSp>
      <p:cxnSp>
        <p:nvCxnSpPr>
          <p:cNvPr id="489" name="Straight Connector 488">
            <a:extLst>
              <a:ext uri="{FF2B5EF4-FFF2-40B4-BE49-F238E27FC236}">
                <a16:creationId xmlns:a16="http://schemas.microsoft.com/office/drawing/2014/main" id="{EFB5D6CA-BF6A-4946-8347-B877BD440576}"/>
              </a:ext>
            </a:extLst>
          </p:cNvPr>
          <p:cNvCxnSpPr/>
          <p:nvPr/>
        </p:nvCxnSpPr>
        <p:spPr>
          <a:xfrm rot="16200000">
            <a:off x="8731539" y="5438257"/>
            <a:ext cx="86763" cy="0"/>
          </a:xfrm>
          <a:prstGeom prst="line">
            <a:avLst/>
          </a:prstGeom>
          <a:noFill/>
          <a:ln w="9525" cap="sq" cmpd="sng" algn="ctr">
            <a:solidFill>
              <a:srgbClr val="000000"/>
            </a:solidFill>
            <a:prstDash val="solid"/>
          </a:ln>
          <a:effectLst/>
        </p:spPr>
      </p:cxnSp>
      <p:cxnSp>
        <p:nvCxnSpPr>
          <p:cNvPr id="490" name="Straight Connector 489">
            <a:extLst>
              <a:ext uri="{FF2B5EF4-FFF2-40B4-BE49-F238E27FC236}">
                <a16:creationId xmlns:a16="http://schemas.microsoft.com/office/drawing/2014/main" id="{300F719E-8AA7-4C03-A61A-BB693E06FAB5}"/>
              </a:ext>
            </a:extLst>
          </p:cNvPr>
          <p:cNvCxnSpPr/>
          <p:nvPr/>
        </p:nvCxnSpPr>
        <p:spPr>
          <a:xfrm rot="16200000">
            <a:off x="8958107" y="5438257"/>
            <a:ext cx="86763" cy="0"/>
          </a:xfrm>
          <a:prstGeom prst="line">
            <a:avLst/>
          </a:prstGeom>
          <a:noFill/>
          <a:ln w="9525" cap="sq" cmpd="sng" algn="ctr">
            <a:solidFill>
              <a:srgbClr val="000000"/>
            </a:solidFill>
            <a:prstDash val="solid"/>
          </a:ln>
          <a:effectLst/>
        </p:spPr>
      </p:cxnSp>
      <p:cxnSp>
        <p:nvCxnSpPr>
          <p:cNvPr id="491" name="Straight Connector 490">
            <a:extLst>
              <a:ext uri="{FF2B5EF4-FFF2-40B4-BE49-F238E27FC236}">
                <a16:creationId xmlns:a16="http://schemas.microsoft.com/office/drawing/2014/main" id="{BBFE936A-C7B8-467E-AB38-821D9E05A822}"/>
              </a:ext>
            </a:extLst>
          </p:cNvPr>
          <p:cNvCxnSpPr/>
          <p:nvPr/>
        </p:nvCxnSpPr>
        <p:spPr>
          <a:xfrm rot="16200000">
            <a:off x="9199945" y="5438257"/>
            <a:ext cx="86763" cy="0"/>
          </a:xfrm>
          <a:prstGeom prst="line">
            <a:avLst/>
          </a:prstGeom>
          <a:noFill/>
          <a:ln w="9525" cap="sq" cmpd="sng" algn="ctr">
            <a:solidFill>
              <a:srgbClr val="000000"/>
            </a:solidFill>
            <a:prstDash val="solid"/>
          </a:ln>
          <a:effectLst/>
        </p:spPr>
      </p:cxnSp>
      <p:cxnSp>
        <p:nvCxnSpPr>
          <p:cNvPr id="492" name="Straight Connector 491">
            <a:extLst>
              <a:ext uri="{FF2B5EF4-FFF2-40B4-BE49-F238E27FC236}">
                <a16:creationId xmlns:a16="http://schemas.microsoft.com/office/drawing/2014/main" id="{1FEEEEB1-1D32-411B-8FB0-67E6A5F7268F}"/>
              </a:ext>
            </a:extLst>
          </p:cNvPr>
          <p:cNvCxnSpPr/>
          <p:nvPr/>
        </p:nvCxnSpPr>
        <p:spPr>
          <a:xfrm rot="16200000">
            <a:off x="9664769" y="5438257"/>
            <a:ext cx="86763" cy="0"/>
          </a:xfrm>
          <a:prstGeom prst="line">
            <a:avLst/>
          </a:prstGeom>
          <a:noFill/>
          <a:ln w="9525" cap="sq" cmpd="sng" algn="ctr">
            <a:solidFill>
              <a:srgbClr val="000000"/>
            </a:solidFill>
            <a:prstDash val="solid"/>
          </a:ln>
          <a:effectLst/>
        </p:spPr>
      </p:cxnSp>
      <p:cxnSp>
        <p:nvCxnSpPr>
          <p:cNvPr id="493" name="Straight Connector 492">
            <a:extLst>
              <a:ext uri="{FF2B5EF4-FFF2-40B4-BE49-F238E27FC236}">
                <a16:creationId xmlns:a16="http://schemas.microsoft.com/office/drawing/2014/main" id="{53E28613-E891-4FB6-A457-9324A657149A}"/>
              </a:ext>
            </a:extLst>
          </p:cNvPr>
          <p:cNvCxnSpPr/>
          <p:nvPr/>
        </p:nvCxnSpPr>
        <p:spPr>
          <a:xfrm flipV="1">
            <a:off x="8883133" y="3345395"/>
            <a:ext cx="0" cy="2040932"/>
          </a:xfrm>
          <a:prstGeom prst="line">
            <a:avLst/>
          </a:prstGeom>
          <a:noFill/>
          <a:ln w="12700" cap="sq" cmpd="sng" algn="ctr">
            <a:solidFill>
              <a:srgbClr val="000000"/>
            </a:solidFill>
            <a:prstDash val="dash"/>
          </a:ln>
          <a:effectLst/>
        </p:spPr>
      </p:cxnSp>
      <p:sp>
        <p:nvSpPr>
          <p:cNvPr id="279" name="TextBox 278">
            <a:extLst>
              <a:ext uri="{FF2B5EF4-FFF2-40B4-BE49-F238E27FC236}">
                <a16:creationId xmlns:a16="http://schemas.microsoft.com/office/drawing/2014/main" id="{44455286-C357-4379-8D1E-495221930520}"/>
              </a:ext>
            </a:extLst>
          </p:cNvPr>
          <p:cNvSpPr txBox="1"/>
          <p:nvPr/>
        </p:nvSpPr>
        <p:spPr>
          <a:xfrm>
            <a:off x="2124980" y="3323428"/>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60</a:t>
            </a:r>
          </a:p>
        </p:txBody>
      </p:sp>
      <p:sp>
        <p:nvSpPr>
          <p:cNvPr id="280" name="TextBox 279">
            <a:extLst>
              <a:ext uri="{FF2B5EF4-FFF2-40B4-BE49-F238E27FC236}">
                <a16:creationId xmlns:a16="http://schemas.microsoft.com/office/drawing/2014/main" id="{73429453-3185-4779-9C9E-6A111B5CDAA4}"/>
              </a:ext>
            </a:extLst>
          </p:cNvPr>
          <p:cNvSpPr txBox="1"/>
          <p:nvPr/>
        </p:nvSpPr>
        <p:spPr>
          <a:xfrm>
            <a:off x="2124980" y="3647640"/>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50</a:t>
            </a:r>
          </a:p>
        </p:txBody>
      </p:sp>
      <p:sp>
        <p:nvSpPr>
          <p:cNvPr id="281" name="TextBox 280">
            <a:extLst>
              <a:ext uri="{FF2B5EF4-FFF2-40B4-BE49-F238E27FC236}">
                <a16:creationId xmlns:a16="http://schemas.microsoft.com/office/drawing/2014/main" id="{514B13F0-2570-4D04-986B-0C4C8C15A20D}"/>
              </a:ext>
            </a:extLst>
          </p:cNvPr>
          <p:cNvSpPr txBox="1"/>
          <p:nvPr/>
        </p:nvSpPr>
        <p:spPr>
          <a:xfrm>
            <a:off x="2124980" y="3961340"/>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40</a:t>
            </a:r>
          </a:p>
        </p:txBody>
      </p:sp>
      <p:sp>
        <p:nvSpPr>
          <p:cNvPr id="282" name="TextBox 281">
            <a:extLst>
              <a:ext uri="{FF2B5EF4-FFF2-40B4-BE49-F238E27FC236}">
                <a16:creationId xmlns:a16="http://schemas.microsoft.com/office/drawing/2014/main" id="{C807DB7B-8D8A-4CFA-AE8E-705FE79F3BEB}"/>
              </a:ext>
            </a:extLst>
          </p:cNvPr>
          <p:cNvSpPr txBox="1"/>
          <p:nvPr/>
        </p:nvSpPr>
        <p:spPr>
          <a:xfrm>
            <a:off x="2124980" y="4291463"/>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30</a:t>
            </a:r>
          </a:p>
        </p:txBody>
      </p:sp>
      <p:sp>
        <p:nvSpPr>
          <p:cNvPr id="283" name="TextBox 282">
            <a:extLst>
              <a:ext uri="{FF2B5EF4-FFF2-40B4-BE49-F238E27FC236}">
                <a16:creationId xmlns:a16="http://schemas.microsoft.com/office/drawing/2014/main" id="{E7804886-BA4A-4E37-97E6-1818DAECB3E6}"/>
              </a:ext>
            </a:extLst>
          </p:cNvPr>
          <p:cNvSpPr txBox="1"/>
          <p:nvPr/>
        </p:nvSpPr>
        <p:spPr>
          <a:xfrm>
            <a:off x="2124980" y="4944571"/>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10</a:t>
            </a:r>
          </a:p>
        </p:txBody>
      </p:sp>
      <p:sp>
        <p:nvSpPr>
          <p:cNvPr id="284" name="TextBox 283">
            <a:extLst>
              <a:ext uri="{FF2B5EF4-FFF2-40B4-BE49-F238E27FC236}">
                <a16:creationId xmlns:a16="http://schemas.microsoft.com/office/drawing/2014/main" id="{B767AB17-5221-4122-A39B-B01A69A91B7D}"/>
              </a:ext>
            </a:extLst>
          </p:cNvPr>
          <p:cNvSpPr txBox="1"/>
          <p:nvPr/>
        </p:nvSpPr>
        <p:spPr>
          <a:xfrm>
            <a:off x="2201312" y="5264316"/>
            <a:ext cx="363261"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0</a:t>
            </a:r>
          </a:p>
        </p:txBody>
      </p:sp>
      <p:sp>
        <p:nvSpPr>
          <p:cNvPr id="285" name="TextBox 284">
            <a:extLst>
              <a:ext uri="{FF2B5EF4-FFF2-40B4-BE49-F238E27FC236}">
                <a16:creationId xmlns:a16="http://schemas.microsoft.com/office/drawing/2014/main" id="{89DBA113-8E51-4611-907C-319307CC74F5}"/>
              </a:ext>
            </a:extLst>
          </p:cNvPr>
          <p:cNvSpPr txBox="1"/>
          <p:nvPr/>
        </p:nvSpPr>
        <p:spPr>
          <a:xfrm>
            <a:off x="779051" y="5881099"/>
            <a:ext cx="1637061" cy="584968"/>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Number of patients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Placebo</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Eltrombopag</a:t>
            </a:r>
          </a:p>
        </p:txBody>
      </p:sp>
      <p:sp>
        <p:nvSpPr>
          <p:cNvPr id="286" name="TextBox 285">
            <a:extLst>
              <a:ext uri="{FF2B5EF4-FFF2-40B4-BE49-F238E27FC236}">
                <a16:creationId xmlns:a16="http://schemas.microsoft.com/office/drawing/2014/main" id="{06E0E1AD-14AF-46C6-B33D-18246CD62B71}"/>
              </a:ext>
            </a:extLst>
          </p:cNvPr>
          <p:cNvSpPr txBox="1"/>
          <p:nvPr/>
        </p:nvSpPr>
        <p:spPr>
          <a:xfrm>
            <a:off x="2244793"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135</a:t>
            </a:r>
          </a:p>
        </p:txBody>
      </p:sp>
      <p:sp>
        <p:nvSpPr>
          <p:cNvPr id="287" name="TextBox 286">
            <a:extLst>
              <a:ext uri="{FF2B5EF4-FFF2-40B4-BE49-F238E27FC236}">
                <a16:creationId xmlns:a16="http://schemas.microsoft.com/office/drawing/2014/main" id="{848797CD-3946-4326-A4B3-F356E730D92F}"/>
              </a:ext>
            </a:extLst>
          </p:cNvPr>
          <p:cNvSpPr txBox="1"/>
          <p:nvPr/>
        </p:nvSpPr>
        <p:spPr>
          <a:xfrm>
            <a:off x="2491460"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134</a:t>
            </a:r>
          </a:p>
        </p:txBody>
      </p:sp>
      <p:sp>
        <p:nvSpPr>
          <p:cNvPr id="288" name="TextBox 287">
            <a:extLst>
              <a:ext uri="{FF2B5EF4-FFF2-40B4-BE49-F238E27FC236}">
                <a16:creationId xmlns:a16="http://schemas.microsoft.com/office/drawing/2014/main" id="{5BD6A8D7-8D6F-401D-BD84-7D1771820AB2}"/>
              </a:ext>
            </a:extLst>
          </p:cNvPr>
          <p:cNvSpPr txBox="1"/>
          <p:nvPr/>
        </p:nvSpPr>
        <p:spPr>
          <a:xfrm>
            <a:off x="2738128"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133</a:t>
            </a:r>
          </a:p>
        </p:txBody>
      </p:sp>
      <p:sp>
        <p:nvSpPr>
          <p:cNvPr id="289" name="TextBox 288">
            <a:extLst>
              <a:ext uri="{FF2B5EF4-FFF2-40B4-BE49-F238E27FC236}">
                <a16:creationId xmlns:a16="http://schemas.microsoft.com/office/drawing/2014/main" id="{B154B336-7661-410E-8655-DA35A3B71B69}"/>
              </a:ext>
            </a:extLst>
          </p:cNvPr>
          <p:cNvSpPr txBox="1"/>
          <p:nvPr/>
        </p:nvSpPr>
        <p:spPr>
          <a:xfrm>
            <a:off x="298479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133</a:t>
            </a:r>
          </a:p>
        </p:txBody>
      </p:sp>
      <p:sp>
        <p:nvSpPr>
          <p:cNvPr id="290" name="TextBox 289">
            <a:extLst>
              <a:ext uri="{FF2B5EF4-FFF2-40B4-BE49-F238E27FC236}">
                <a16:creationId xmlns:a16="http://schemas.microsoft.com/office/drawing/2014/main" id="{3970B3BA-0EB1-4929-A351-C8408751599A}"/>
              </a:ext>
            </a:extLst>
          </p:cNvPr>
          <p:cNvSpPr txBox="1"/>
          <p:nvPr/>
        </p:nvSpPr>
        <p:spPr>
          <a:xfrm>
            <a:off x="3231461"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131</a:t>
            </a:r>
          </a:p>
        </p:txBody>
      </p:sp>
      <p:sp>
        <p:nvSpPr>
          <p:cNvPr id="292" name="TextBox 291">
            <a:extLst>
              <a:ext uri="{FF2B5EF4-FFF2-40B4-BE49-F238E27FC236}">
                <a16:creationId xmlns:a16="http://schemas.microsoft.com/office/drawing/2014/main" id="{8D090C63-965A-41A5-BB4D-D42C46FDB412}"/>
              </a:ext>
            </a:extLst>
          </p:cNvPr>
          <p:cNvSpPr txBox="1"/>
          <p:nvPr/>
        </p:nvSpPr>
        <p:spPr>
          <a:xfrm>
            <a:off x="3478128"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134</a:t>
            </a:r>
          </a:p>
        </p:txBody>
      </p:sp>
      <p:sp>
        <p:nvSpPr>
          <p:cNvPr id="293" name="TextBox 292">
            <a:extLst>
              <a:ext uri="{FF2B5EF4-FFF2-40B4-BE49-F238E27FC236}">
                <a16:creationId xmlns:a16="http://schemas.microsoft.com/office/drawing/2014/main" id="{ACF50426-C74E-4F8E-939B-064CEA86C568}"/>
              </a:ext>
            </a:extLst>
          </p:cNvPr>
          <p:cNvSpPr txBox="1"/>
          <p:nvPr/>
        </p:nvSpPr>
        <p:spPr>
          <a:xfrm>
            <a:off x="3724792"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134</a:t>
            </a:r>
          </a:p>
        </p:txBody>
      </p:sp>
      <p:sp>
        <p:nvSpPr>
          <p:cNvPr id="294" name="TextBox 293">
            <a:extLst>
              <a:ext uri="{FF2B5EF4-FFF2-40B4-BE49-F238E27FC236}">
                <a16:creationId xmlns:a16="http://schemas.microsoft.com/office/drawing/2014/main" id="{0129A943-A3B1-4A55-9FBD-0C17595EDD96}"/>
              </a:ext>
            </a:extLst>
          </p:cNvPr>
          <p:cNvSpPr txBox="1"/>
          <p:nvPr/>
        </p:nvSpPr>
        <p:spPr>
          <a:xfrm>
            <a:off x="4632777"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47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108</a:t>
            </a:r>
          </a:p>
        </p:txBody>
      </p:sp>
      <p:sp>
        <p:nvSpPr>
          <p:cNvPr id="295" name="TextBox 294">
            <a:extLst>
              <a:ext uri="{FF2B5EF4-FFF2-40B4-BE49-F238E27FC236}">
                <a16:creationId xmlns:a16="http://schemas.microsoft.com/office/drawing/2014/main" id="{0EE00742-EF50-4E22-9B65-5A270643B39B}"/>
              </a:ext>
            </a:extLst>
          </p:cNvPr>
          <p:cNvSpPr txBox="1"/>
          <p:nvPr/>
        </p:nvSpPr>
        <p:spPr>
          <a:xfrm>
            <a:off x="5584282"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114</a:t>
            </a:r>
          </a:p>
        </p:txBody>
      </p:sp>
      <p:sp>
        <p:nvSpPr>
          <p:cNvPr id="296" name="TextBox 295">
            <a:extLst>
              <a:ext uri="{FF2B5EF4-FFF2-40B4-BE49-F238E27FC236}">
                <a16:creationId xmlns:a16="http://schemas.microsoft.com/office/drawing/2014/main" id="{0DE61376-41BB-40FE-A3CD-57E1154A67C8}"/>
              </a:ext>
            </a:extLst>
          </p:cNvPr>
          <p:cNvSpPr txBox="1"/>
          <p:nvPr/>
        </p:nvSpPr>
        <p:spPr>
          <a:xfrm>
            <a:off x="654922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48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112</a:t>
            </a:r>
          </a:p>
        </p:txBody>
      </p:sp>
      <p:sp>
        <p:nvSpPr>
          <p:cNvPr id="297" name="TextBox 296">
            <a:extLst>
              <a:ext uri="{FF2B5EF4-FFF2-40B4-BE49-F238E27FC236}">
                <a16:creationId xmlns:a16="http://schemas.microsoft.com/office/drawing/2014/main" id="{EF34BC6D-7CED-4B47-98D1-F521BFE37D1E}"/>
              </a:ext>
            </a:extLst>
          </p:cNvPr>
          <p:cNvSpPr txBox="1"/>
          <p:nvPr/>
        </p:nvSpPr>
        <p:spPr>
          <a:xfrm>
            <a:off x="749841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47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113</a:t>
            </a:r>
          </a:p>
        </p:txBody>
      </p:sp>
      <p:sp>
        <p:nvSpPr>
          <p:cNvPr id="298" name="TextBox 297">
            <a:extLst>
              <a:ext uri="{FF2B5EF4-FFF2-40B4-BE49-F238E27FC236}">
                <a16:creationId xmlns:a16="http://schemas.microsoft.com/office/drawing/2014/main" id="{3F587BAE-9A83-4953-858B-DA3421EB376E}"/>
              </a:ext>
            </a:extLst>
          </p:cNvPr>
          <p:cNvSpPr txBox="1"/>
          <p:nvPr/>
        </p:nvSpPr>
        <p:spPr>
          <a:xfrm>
            <a:off x="8437016"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132</a:t>
            </a:r>
          </a:p>
        </p:txBody>
      </p:sp>
      <p:sp>
        <p:nvSpPr>
          <p:cNvPr id="299" name="TextBox 298">
            <a:extLst>
              <a:ext uri="{FF2B5EF4-FFF2-40B4-BE49-F238E27FC236}">
                <a16:creationId xmlns:a16="http://schemas.microsoft.com/office/drawing/2014/main" id="{219D194A-C815-4215-A7A8-F9CD046C6783}"/>
              </a:ext>
            </a:extLst>
          </p:cNvPr>
          <p:cNvSpPr txBox="1"/>
          <p:nvPr/>
        </p:nvSpPr>
        <p:spPr>
          <a:xfrm>
            <a:off x="9384048"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119</a:t>
            </a:r>
          </a:p>
        </p:txBody>
      </p:sp>
      <p:sp>
        <p:nvSpPr>
          <p:cNvPr id="300" name="TextBox 299">
            <a:extLst>
              <a:ext uri="{FF2B5EF4-FFF2-40B4-BE49-F238E27FC236}">
                <a16:creationId xmlns:a16="http://schemas.microsoft.com/office/drawing/2014/main" id="{421FCADD-449C-44C2-BC62-03567B68AF5A}"/>
              </a:ext>
            </a:extLst>
          </p:cNvPr>
          <p:cNvSpPr txBox="1"/>
          <p:nvPr/>
        </p:nvSpPr>
        <p:spPr>
          <a:xfrm>
            <a:off x="8926341"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118</a:t>
            </a:r>
          </a:p>
        </p:txBody>
      </p:sp>
      <p:sp>
        <p:nvSpPr>
          <p:cNvPr id="301" name="TextBox 300">
            <a:extLst>
              <a:ext uri="{FF2B5EF4-FFF2-40B4-BE49-F238E27FC236}">
                <a16:creationId xmlns:a16="http://schemas.microsoft.com/office/drawing/2014/main" id="{FBE429FE-F5C4-4FC3-A3A6-A94700B01B59}"/>
              </a:ext>
            </a:extLst>
          </p:cNvPr>
          <p:cNvSpPr txBox="1"/>
          <p:nvPr/>
        </p:nvSpPr>
        <p:spPr>
          <a:xfrm>
            <a:off x="868276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110</a:t>
            </a:r>
          </a:p>
        </p:txBody>
      </p:sp>
      <p:sp>
        <p:nvSpPr>
          <p:cNvPr id="302" name="TextBox 301">
            <a:extLst>
              <a:ext uri="{FF2B5EF4-FFF2-40B4-BE49-F238E27FC236}">
                <a16:creationId xmlns:a16="http://schemas.microsoft.com/office/drawing/2014/main" id="{4AD6DC5C-F816-405A-ADC0-6D735B618AFC}"/>
              </a:ext>
            </a:extLst>
          </p:cNvPr>
          <p:cNvSpPr txBox="1"/>
          <p:nvPr/>
        </p:nvSpPr>
        <p:spPr>
          <a:xfrm>
            <a:off x="2124980" y="4607024"/>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20</a:t>
            </a:r>
          </a:p>
        </p:txBody>
      </p:sp>
      <p:sp>
        <p:nvSpPr>
          <p:cNvPr id="303" name="TextBox 302">
            <a:extLst>
              <a:ext uri="{FF2B5EF4-FFF2-40B4-BE49-F238E27FC236}">
                <a16:creationId xmlns:a16="http://schemas.microsoft.com/office/drawing/2014/main" id="{E982A167-69A6-40D1-9461-D9A3606DBF8A}"/>
              </a:ext>
            </a:extLst>
          </p:cNvPr>
          <p:cNvSpPr txBox="1"/>
          <p:nvPr/>
        </p:nvSpPr>
        <p:spPr>
          <a:xfrm>
            <a:off x="8820655" y="3368014"/>
            <a:ext cx="1125083" cy="384272"/>
          </a:xfrm>
          <a:prstGeom prst="rect">
            <a:avLst/>
          </a:prstGeom>
          <a:noFill/>
        </p:spPr>
        <p:txBody>
          <a:bodyPr wrap="square" rtlCol="0" anchor="b" anchorCtr="0">
            <a:spAutoFit/>
          </a:bodyPr>
          <a:lstStyle/>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Post</a:t>
            </a:r>
          </a:p>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treatment</a:t>
            </a:r>
          </a:p>
        </p:txBody>
      </p:sp>
      <p:sp>
        <p:nvSpPr>
          <p:cNvPr id="304" name="TextBox 303">
            <a:extLst>
              <a:ext uri="{FF2B5EF4-FFF2-40B4-BE49-F238E27FC236}">
                <a16:creationId xmlns:a16="http://schemas.microsoft.com/office/drawing/2014/main" id="{6F6F79F8-5057-41A3-B8BC-A8AC249DC83E}"/>
              </a:ext>
            </a:extLst>
          </p:cNvPr>
          <p:cNvSpPr txBox="1"/>
          <p:nvPr/>
        </p:nvSpPr>
        <p:spPr>
          <a:xfrm>
            <a:off x="7756726" y="3368015"/>
            <a:ext cx="1064428" cy="384272"/>
          </a:xfrm>
          <a:prstGeom prst="rect">
            <a:avLst/>
          </a:prstGeom>
          <a:noFill/>
        </p:spPr>
        <p:txBody>
          <a:bodyPr wrap="square" rtlCol="0" anchor="b" anchorCtr="0">
            <a:spAutoFit/>
          </a:bodyPr>
          <a:lstStyle/>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On</a:t>
            </a:r>
          </a:p>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treatment</a:t>
            </a:r>
          </a:p>
        </p:txBody>
      </p:sp>
      <p:sp>
        <p:nvSpPr>
          <p:cNvPr id="305" name="Rectangle 304">
            <a:extLst>
              <a:ext uri="{FF2B5EF4-FFF2-40B4-BE49-F238E27FC236}">
                <a16:creationId xmlns:a16="http://schemas.microsoft.com/office/drawing/2014/main" id="{02CEF5E2-CDF0-4563-9188-075A660FBFB9}"/>
              </a:ext>
            </a:extLst>
          </p:cNvPr>
          <p:cNvSpPr/>
          <p:nvPr/>
        </p:nvSpPr>
        <p:spPr>
          <a:xfrm>
            <a:off x="9646410" y="4866374"/>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6" name="Rectangle 305">
            <a:extLst>
              <a:ext uri="{FF2B5EF4-FFF2-40B4-BE49-F238E27FC236}">
                <a16:creationId xmlns:a16="http://schemas.microsoft.com/office/drawing/2014/main" id="{99E88293-9CFD-4D77-9CF6-16B26FD90FFB}"/>
              </a:ext>
            </a:extLst>
          </p:cNvPr>
          <p:cNvSpPr/>
          <p:nvPr/>
        </p:nvSpPr>
        <p:spPr>
          <a:xfrm>
            <a:off x="9646410" y="4656063"/>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7" name="Rectangle 306">
            <a:extLst>
              <a:ext uri="{FF2B5EF4-FFF2-40B4-BE49-F238E27FC236}">
                <a16:creationId xmlns:a16="http://schemas.microsoft.com/office/drawing/2014/main" id="{8F1E2A7C-EC95-48EC-9B8D-E52A179F6B2C}"/>
              </a:ext>
            </a:extLst>
          </p:cNvPr>
          <p:cNvSpPr/>
          <p:nvPr/>
        </p:nvSpPr>
        <p:spPr>
          <a:xfrm>
            <a:off x="9161983" y="4575882"/>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8" name="Rectangle 307">
            <a:extLst>
              <a:ext uri="{FF2B5EF4-FFF2-40B4-BE49-F238E27FC236}">
                <a16:creationId xmlns:a16="http://schemas.microsoft.com/office/drawing/2014/main" id="{2ACAF1D2-06D7-4BAC-8E58-3859A2B88A7C}"/>
              </a:ext>
            </a:extLst>
          </p:cNvPr>
          <p:cNvSpPr/>
          <p:nvPr/>
        </p:nvSpPr>
        <p:spPr>
          <a:xfrm>
            <a:off x="9161983" y="4752627"/>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9" name="Rectangle 308">
            <a:extLst>
              <a:ext uri="{FF2B5EF4-FFF2-40B4-BE49-F238E27FC236}">
                <a16:creationId xmlns:a16="http://schemas.microsoft.com/office/drawing/2014/main" id="{947BE544-4CC5-4CF6-8432-0050B36BDB69}"/>
              </a:ext>
            </a:extLst>
          </p:cNvPr>
          <p:cNvSpPr/>
          <p:nvPr/>
        </p:nvSpPr>
        <p:spPr>
          <a:xfrm>
            <a:off x="8928761" y="3962114"/>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0" name="Rectangle 309">
            <a:extLst>
              <a:ext uri="{FF2B5EF4-FFF2-40B4-BE49-F238E27FC236}">
                <a16:creationId xmlns:a16="http://schemas.microsoft.com/office/drawing/2014/main" id="{13720114-E5E8-4939-8B05-E75C14E320DB}"/>
              </a:ext>
            </a:extLst>
          </p:cNvPr>
          <p:cNvSpPr/>
          <p:nvPr/>
        </p:nvSpPr>
        <p:spPr>
          <a:xfrm>
            <a:off x="8928761" y="483854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1" name="Rectangle 310">
            <a:extLst>
              <a:ext uri="{FF2B5EF4-FFF2-40B4-BE49-F238E27FC236}">
                <a16:creationId xmlns:a16="http://schemas.microsoft.com/office/drawing/2014/main" id="{FC3C680F-2EA2-4B30-9D24-06B393B81BA4}"/>
              </a:ext>
            </a:extLst>
          </p:cNvPr>
          <p:cNvSpPr/>
          <p:nvPr/>
        </p:nvSpPr>
        <p:spPr>
          <a:xfrm>
            <a:off x="8695534" y="362579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2" name="Rectangle 311">
            <a:extLst>
              <a:ext uri="{FF2B5EF4-FFF2-40B4-BE49-F238E27FC236}">
                <a16:creationId xmlns:a16="http://schemas.microsoft.com/office/drawing/2014/main" id="{F502B4FB-F900-4643-B30E-B31A6880AC3E}"/>
              </a:ext>
            </a:extLst>
          </p:cNvPr>
          <p:cNvSpPr/>
          <p:nvPr/>
        </p:nvSpPr>
        <p:spPr>
          <a:xfrm>
            <a:off x="8695534" y="4759159"/>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3" name="Rectangle 312">
            <a:extLst>
              <a:ext uri="{FF2B5EF4-FFF2-40B4-BE49-F238E27FC236}">
                <a16:creationId xmlns:a16="http://schemas.microsoft.com/office/drawing/2014/main" id="{E191D8E9-2CB0-4E69-AFB8-181A1D496F8A}"/>
              </a:ext>
            </a:extLst>
          </p:cNvPr>
          <p:cNvSpPr/>
          <p:nvPr/>
        </p:nvSpPr>
        <p:spPr>
          <a:xfrm>
            <a:off x="7726678" y="371663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4" name="Rectangle 313">
            <a:extLst>
              <a:ext uri="{FF2B5EF4-FFF2-40B4-BE49-F238E27FC236}">
                <a16:creationId xmlns:a16="http://schemas.microsoft.com/office/drawing/2014/main" id="{15555DEE-FAD9-47D0-B122-284429684A4D}"/>
              </a:ext>
            </a:extLst>
          </p:cNvPr>
          <p:cNvSpPr/>
          <p:nvPr/>
        </p:nvSpPr>
        <p:spPr>
          <a:xfrm>
            <a:off x="7726678" y="4706810"/>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5" name="Rectangle 314">
            <a:extLst>
              <a:ext uri="{FF2B5EF4-FFF2-40B4-BE49-F238E27FC236}">
                <a16:creationId xmlns:a16="http://schemas.microsoft.com/office/drawing/2014/main" id="{2C1F087B-48DF-4AED-8457-CDB4899C5276}"/>
              </a:ext>
            </a:extLst>
          </p:cNvPr>
          <p:cNvSpPr/>
          <p:nvPr/>
        </p:nvSpPr>
        <p:spPr>
          <a:xfrm>
            <a:off x="6804434" y="3818934"/>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6" name="Rectangle 315">
            <a:extLst>
              <a:ext uri="{FF2B5EF4-FFF2-40B4-BE49-F238E27FC236}">
                <a16:creationId xmlns:a16="http://schemas.microsoft.com/office/drawing/2014/main" id="{0D3B93E6-D2B7-4C92-926C-B8552C5D67D7}"/>
              </a:ext>
            </a:extLst>
          </p:cNvPr>
          <p:cNvSpPr/>
          <p:nvPr/>
        </p:nvSpPr>
        <p:spPr>
          <a:xfrm>
            <a:off x="6804434" y="4752627"/>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7" name="Rectangle 316">
            <a:extLst>
              <a:ext uri="{FF2B5EF4-FFF2-40B4-BE49-F238E27FC236}">
                <a16:creationId xmlns:a16="http://schemas.microsoft.com/office/drawing/2014/main" id="{61861106-0A40-43A6-9CC9-921B188E9F7B}"/>
              </a:ext>
            </a:extLst>
          </p:cNvPr>
          <p:cNvSpPr/>
          <p:nvPr/>
        </p:nvSpPr>
        <p:spPr>
          <a:xfrm>
            <a:off x="5834231" y="3818935"/>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8" name="Rectangle 317">
            <a:extLst>
              <a:ext uri="{FF2B5EF4-FFF2-40B4-BE49-F238E27FC236}">
                <a16:creationId xmlns:a16="http://schemas.microsoft.com/office/drawing/2014/main" id="{E02FBF57-B6AC-49AA-A11F-FE86D1CADB56}"/>
              </a:ext>
            </a:extLst>
          </p:cNvPr>
          <p:cNvSpPr/>
          <p:nvPr/>
        </p:nvSpPr>
        <p:spPr>
          <a:xfrm>
            <a:off x="5834231" y="4747703"/>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9" name="Rectangle 318">
            <a:extLst>
              <a:ext uri="{FF2B5EF4-FFF2-40B4-BE49-F238E27FC236}">
                <a16:creationId xmlns:a16="http://schemas.microsoft.com/office/drawing/2014/main" id="{A94C7A5C-7FC4-4265-94A5-945278618B6D}"/>
              </a:ext>
            </a:extLst>
          </p:cNvPr>
          <p:cNvSpPr/>
          <p:nvPr/>
        </p:nvSpPr>
        <p:spPr>
          <a:xfrm>
            <a:off x="4885499" y="3625003"/>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0" name="Rectangle 319">
            <a:extLst>
              <a:ext uri="{FF2B5EF4-FFF2-40B4-BE49-F238E27FC236}">
                <a16:creationId xmlns:a16="http://schemas.microsoft.com/office/drawing/2014/main" id="{BA82FC0C-5465-45A2-AD04-E9EF54739518}"/>
              </a:ext>
            </a:extLst>
          </p:cNvPr>
          <p:cNvSpPr/>
          <p:nvPr/>
        </p:nvSpPr>
        <p:spPr>
          <a:xfrm>
            <a:off x="4885499" y="4764087"/>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1" name="Rectangle 320">
            <a:extLst>
              <a:ext uri="{FF2B5EF4-FFF2-40B4-BE49-F238E27FC236}">
                <a16:creationId xmlns:a16="http://schemas.microsoft.com/office/drawing/2014/main" id="{B216A2FE-337A-4828-B601-3B291853DC9E}"/>
              </a:ext>
            </a:extLst>
          </p:cNvPr>
          <p:cNvSpPr/>
          <p:nvPr/>
        </p:nvSpPr>
        <p:spPr>
          <a:xfrm>
            <a:off x="3940350" y="3568527"/>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2" name="Rectangle 321">
            <a:extLst>
              <a:ext uri="{FF2B5EF4-FFF2-40B4-BE49-F238E27FC236}">
                <a16:creationId xmlns:a16="http://schemas.microsoft.com/office/drawing/2014/main" id="{9A7067C4-5423-4090-B0F9-A79CBC0A8BB4}"/>
              </a:ext>
            </a:extLst>
          </p:cNvPr>
          <p:cNvSpPr/>
          <p:nvPr/>
        </p:nvSpPr>
        <p:spPr>
          <a:xfrm>
            <a:off x="3940350" y="487210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3" name="Rectangle 322">
            <a:extLst>
              <a:ext uri="{FF2B5EF4-FFF2-40B4-BE49-F238E27FC236}">
                <a16:creationId xmlns:a16="http://schemas.microsoft.com/office/drawing/2014/main" id="{1731F057-57F3-410A-B1FA-2E7984CC0975}"/>
              </a:ext>
            </a:extLst>
          </p:cNvPr>
          <p:cNvSpPr/>
          <p:nvPr/>
        </p:nvSpPr>
        <p:spPr>
          <a:xfrm>
            <a:off x="3695670" y="3500595"/>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4" name="Rectangle 323">
            <a:extLst>
              <a:ext uri="{FF2B5EF4-FFF2-40B4-BE49-F238E27FC236}">
                <a16:creationId xmlns:a16="http://schemas.microsoft.com/office/drawing/2014/main" id="{5711D7DF-253B-4EE8-8E4B-821600F7945C}"/>
              </a:ext>
            </a:extLst>
          </p:cNvPr>
          <p:cNvSpPr/>
          <p:nvPr/>
        </p:nvSpPr>
        <p:spPr>
          <a:xfrm>
            <a:off x="3695670" y="507176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5" name="Rectangle 324">
            <a:extLst>
              <a:ext uri="{FF2B5EF4-FFF2-40B4-BE49-F238E27FC236}">
                <a16:creationId xmlns:a16="http://schemas.microsoft.com/office/drawing/2014/main" id="{AC0075D8-4B46-45C4-AF72-590B6C5EEC2A}"/>
              </a:ext>
            </a:extLst>
          </p:cNvPr>
          <p:cNvSpPr/>
          <p:nvPr/>
        </p:nvSpPr>
        <p:spPr>
          <a:xfrm>
            <a:off x="3450987" y="3738751"/>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6" name="Rectangle 325">
            <a:extLst>
              <a:ext uri="{FF2B5EF4-FFF2-40B4-BE49-F238E27FC236}">
                <a16:creationId xmlns:a16="http://schemas.microsoft.com/office/drawing/2014/main" id="{F1B5EC51-2F85-490B-AC49-69CB044A5F7A}"/>
              </a:ext>
            </a:extLst>
          </p:cNvPr>
          <p:cNvSpPr/>
          <p:nvPr/>
        </p:nvSpPr>
        <p:spPr>
          <a:xfrm>
            <a:off x="3450987" y="5003838"/>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7" name="Rectangle 326">
            <a:extLst>
              <a:ext uri="{FF2B5EF4-FFF2-40B4-BE49-F238E27FC236}">
                <a16:creationId xmlns:a16="http://schemas.microsoft.com/office/drawing/2014/main" id="{61E2E30E-8E33-4170-8093-D5D23F1E6637}"/>
              </a:ext>
            </a:extLst>
          </p:cNvPr>
          <p:cNvSpPr/>
          <p:nvPr/>
        </p:nvSpPr>
        <p:spPr>
          <a:xfrm>
            <a:off x="3217763" y="365363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8" name="Rectangle 327">
            <a:extLst>
              <a:ext uri="{FF2B5EF4-FFF2-40B4-BE49-F238E27FC236}">
                <a16:creationId xmlns:a16="http://schemas.microsoft.com/office/drawing/2014/main" id="{7D3DDF79-C938-4022-B409-D182951AA67B}"/>
              </a:ext>
            </a:extLst>
          </p:cNvPr>
          <p:cNvSpPr/>
          <p:nvPr/>
        </p:nvSpPr>
        <p:spPr>
          <a:xfrm>
            <a:off x="3217763" y="505458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9" name="Rectangle 328">
            <a:extLst>
              <a:ext uri="{FF2B5EF4-FFF2-40B4-BE49-F238E27FC236}">
                <a16:creationId xmlns:a16="http://schemas.microsoft.com/office/drawing/2014/main" id="{DCBD87DF-E50B-4E54-AF7E-08991C3922EA}"/>
              </a:ext>
            </a:extLst>
          </p:cNvPr>
          <p:cNvSpPr/>
          <p:nvPr/>
        </p:nvSpPr>
        <p:spPr>
          <a:xfrm>
            <a:off x="2989470" y="3830390"/>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0" name="Rectangle 329">
            <a:extLst>
              <a:ext uri="{FF2B5EF4-FFF2-40B4-BE49-F238E27FC236}">
                <a16:creationId xmlns:a16="http://schemas.microsoft.com/office/drawing/2014/main" id="{BB587D0C-CA54-4422-BC97-60A8CD2D0323}"/>
              </a:ext>
            </a:extLst>
          </p:cNvPr>
          <p:cNvSpPr/>
          <p:nvPr/>
        </p:nvSpPr>
        <p:spPr>
          <a:xfrm>
            <a:off x="2989470" y="5077491"/>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1" name="Rectangle 330">
            <a:extLst>
              <a:ext uri="{FF2B5EF4-FFF2-40B4-BE49-F238E27FC236}">
                <a16:creationId xmlns:a16="http://schemas.microsoft.com/office/drawing/2014/main" id="{F9A385F6-5DD9-41CC-8B3A-E34EA4574816}"/>
              </a:ext>
            </a:extLst>
          </p:cNvPr>
          <p:cNvSpPr/>
          <p:nvPr/>
        </p:nvSpPr>
        <p:spPr>
          <a:xfrm>
            <a:off x="2750518" y="412501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2" name="Rectangle 331">
            <a:extLst>
              <a:ext uri="{FF2B5EF4-FFF2-40B4-BE49-F238E27FC236}">
                <a16:creationId xmlns:a16="http://schemas.microsoft.com/office/drawing/2014/main" id="{76F4C343-DFFD-41BF-880B-0055E314DE4C}"/>
              </a:ext>
            </a:extLst>
          </p:cNvPr>
          <p:cNvSpPr/>
          <p:nvPr/>
        </p:nvSpPr>
        <p:spPr>
          <a:xfrm>
            <a:off x="2750518" y="5117586"/>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3" name="Rectangle 332">
            <a:extLst>
              <a:ext uri="{FF2B5EF4-FFF2-40B4-BE49-F238E27FC236}">
                <a16:creationId xmlns:a16="http://schemas.microsoft.com/office/drawing/2014/main" id="{B04A88CD-3366-43D9-8016-A900683A411E}"/>
              </a:ext>
            </a:extLst>
          </p:cNvPr>
          <p:cNvSpPr/>
          <p:nvPr/>
        </p:nvSpPr>
        <p:spPr>
          <a:xfrm>
            <a:off x="2523021" y="5270627"/>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4" name="Rectangle 333">
            <a:extLst>
              <a:ext uri="{FF2B5EF4-FFF2-40B4-BE49-F238E27FC236}">
                <a16:creationId xmlns:a16="http://schemas.microsoft.com/office/drawing/2014/main" id="{D7C25F3E-22E1-46D5-98C0-0F2DF5815F90}"/>
              </a:ext>
            </a:extLst>
          </p:cNvPr>
          <p:cNvSpPr/>
          <p:nvPr/>
        </p:nvSpPr>
        <p:spPr>
          <a:xfrm>
            <a:off x="2523023" y="525424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5" name="Freeform 312">
            <a:extLst>
              <a:ext uri="{FF2B5EF4-FFF2-40B4-BE49-F238E27FC236}">
                <a16:creationId xmlns:a16="http://schemas.microsoft.com/office/drawing/2014/main" id="{ACFA1D1F-F2E5-4563-932F-21D8634DE8F0}"/>
              </a:ext>
            </a:extLst>
          </p:cNvPr>
          <p:cNvSpPr/>
          <p:nvPr/>
        </p:nvSpPr>
        <p:spPr>
          <a:xfrm>
            <a:off x="2608226" y="4785797"/>
            <a:ext cx="7109805" cy="543920"/>
          </a:xfrm>
          <a:custGeom>
            <a:avLst/>
            <a:gdLst>
              <a:gd name="connsiteX0" fmla="*/ 3746310 w 3746310"/>
              <a:gd name="connsiteY0" fmla="*/ 78475 h 286603"/>
              <a:gd name="connsiteX1" fmla="*/ 3490414 w 3746310"/>
              <a:gd name="connsiteY1" fmla="*/ 20472 h 286603"/>
              <a:gd name="connsiteX2" fmla="*/ 3367585 w 3746310"/>
              <a:gd name="connsiteY2" fmla="*/ 68239 h 286603"/>
              <a:gd name="connsiteX3" fmla="*/ 3244755 w 3746310"/>
              <a:gd name="connsiteY3" fmla="*/ 20472 h 286603"/>
              <a:gd name="connsiteX4" fmla="*/ 2736376 w 3746310"/>
              <a:gd name="connsiteY4" fmla="*/ 0 h 286603"/>
              <a:gd name="connsiteX5" fmla="*/ 2248468 w 3746310"/>
              <a:gd name="connsiteY5" fmla="*/ 20472 h 286603"/>
              <a:gd name="connsiteX6" fmla="*/ 1729853 w 3746310"/>
              <a:gd name="connsiteY6" fmla="*/ 20472 h 286603"/>
              <a:gd name="connsiteX7" fmla="*/ 1238534 w 3746310"/>
              <a:gd name="connsiteY7" fmla="*/ 27296 h 286603"/>
              <a:gd name="connsiteX8" fmla="*/ 740391 w 3746310"/>
              <a:gd name="connsiteY8" fmla="*/ 85299 h 286603"/>
              <a:gd name="connsiteX9" fmla="*/ 610737 w 3746310"/>
              <a:gd name="connsiteY9" fmla="*/ 194481 h 286603"/>
              <a:gd name="connsiteX10" fmla="*/ 477671 w 3746310"/>
              <a:gd name="connsiteY10" fmla="*/ 153538 h 286603"/>
              <a:gd name="connsiteX11" fmla="*/ 354841 w 3746310"/>
              <a:gd name="connsiteY11" fmla="*/ 184245 h 286603"/>
              <a:gd name="connsiteX12" fmla="*/ 238835 w 3746310"/>
              <a:gd name="connsiteY12" fmla="*/ 191069 h 286603"/>
              <a:gd name="connsiteX13" fmla="*/ 112594 w 3746310"/>
              <a:gd name="connsiteY13" fmla="*/ 218365 h 286603"/>
              <a:gd name="connsiteX14" fmla="*/ 0 w 3746310"/>
              <a:gd name="connsiteY14" fmla="*/ 286603 h 286603"/>
              <a:gd name="connsiteX15" fmla="*/ 3411 w 3746310"/>
              <a:gd name="connsiteY15" fmla="*/ 279780 h 2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6310" h="286603">
                <a:moveTo>
                  <a:pt x="3746310" y="78475"/>
                </a:moveTo>
                <a:lnTo>
                  <a:pt x="3490414" y="20472"/>
                </a:lnTo>
                <a:lnTo>
                  <a:pt x="3367585" y="68239"/>
                </a:lnTo>
                <a:lnTo>
                  <a:pt x="3244755" y="20472"/>
                </a:lnTo>
                <a:lnTo>
                  <a:pt x="2736376" y="0"/>
                </a:lnTo>
                <a:lnTo>
                  <a:pt x="2248468" y="20472"/>
                </a:lnTo>
                <a:lnTo>
                  <a:pt x="1729853" y="20472"/>
                </a:lnTo>
                <a:lnTo>
                  <a:pt x="1238534" y="27296"/>
                </a:lnTo>
                <a:lnTo>
                  <a:pt x="740391" y="85299"/>
                </a:lnTo>
                <a:lnTo>
                  <a:pt x="610737" y="194481"/>
                </a:lnTo>
                <a:lnTo>
                  <a:pt x="477671" y="153538"/>
                </a:lnTo>
                <a:lnTo>
                  <a:pt x="354841" y="184245"/>
                </a:lnTo>
                <a:lnTo>
                  <a:pt x="238835" y="191069"/>
                </a:lnTo>
                <a:lnTo>
                  <a:pt x="112594" y="218365"/>
                </a:lnTo>
                <a:lnTo>
                  <a:pt x="0" y="286603"/>
                </a:lnTo>
                <a:lnTo>
                  <a:pt x="3411" y="279780"/>
                </a:lnTo>
              </a:path>
            </a:pathLst>
          </a:custGeom>
          <a:noFill/>
          <a:ln w="12700" cap="sq" cmpd="sng" algn="ctr">
            <a:solidFill>
              <a:srgbClr val="FFFFFF">
                <a:lumMod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dirty="0">
              <a:ln>
                <a:noFill/>
              </a:ln>
              <a:solidFill>
                <a:srgbClr val="000000"/>
              </a:solidFill>
              <a:effectLst/>
              <a:uLnTx/>
              <a:uFillTx/>
              <a:latin typeface="Calibri"/>
              <a:ea typeface="+mn-ea"/>
              <a:cs typeface="+mn-cs"/>
            </a:endParaRPr>
          </a:p>
        </p:txBody>
      </p:sp>
      <p:grpSp>
        <p:nvGrpSpPr>
          <p:cNvPr id="337" name="Group 336">
            <a:extLst>
              <a:ext uri="{FF2B5EF4-FFF2-40B4-BE49-F238E27FC236}">
                <a16:creationId xmlns:a16="http://schemas.microsoft.com/office/drawing/2014/main" id="{DE3AD773-0A68-4650-B95A-DB487DFFA9B7}"/>
              </a:ext>
            </a:extLst>
          </p:cNvPr>
          <p:cNvGrpSpPr/>
          <p:nvPr/>
        </p:nvGrpSpPr>
        <p:grpSpPr>
          <a:xfrm>
            <a:off x="2464235" y="5498716"/>
            <a:ext cx="7378767" cy="539167"/>
            <a:chOff x="2554558" y="5101170"/>
            <a:chExt cx="3888033" cy="284101"/>
          </a:xfrm>
        </p:grpSpPr>
        <p:sp>
          <p:nvSpPr>
            <p:cNvPr id="338" name="TextBox 337">
              <a:extLst>
                <a:ext uri="{FF2B5EF4-FFF2-40B4-BE49-F238E27FC236}">
                  <a16:creationId xmlns:a16="http://schemas.microsoft.com/office/drawing/2014/main" id="{355BE3A4-4A4E-4555-8451-03A66EC76590}"/>
                </a:ext>
              </a:extLst>
            </p:cNvPr>
            <p:cNvSpPr txBox="1"/>
            <p:nvPr/>
          </p:nvSpPr>
          <p:spPr>
            <a:xfrm>
              <a:off x="3954001" y="5217656"/>
              <a:ext cx="837277" cy="167615"/>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srgbClr val="000000"/>
                  </a:solidFill>
                  <a:effectLst/>
                  <a:uLnTx/>
                  <a:uFillTx/>
                  <a:latin typeface="Calibri"/>
                  <a:ea typeface="+mn-ea"/>
                  <a:cs typeface="+mn-cs"/>
                </a:rPr>
                <a:t>Time (weeks)</a:t>
              </a:r>
            </a:p>
          </p:txBody>
        </p:sp>
        <p:sp>
          <p:nvSpPr>
            <p:cNvPr id="458" name="TextBox 457">
              <a:extLst>
                <a:ext uri="{FF2B5EF4-FFF2-40B4-BE49-F238E27FC236}">
                  <a16:creationId xmlns:a16="http://schemas.microsoft.com/office/drawing/2014/main" id="{1279FA9A-08E0-48DD-9CB5-893C33F32014}"/>
                </a:ext>
              </a:extLst>
            </p:cNvPr>
            <p:cNvSpPr txBox="1"/>
            <p:nvPr/>
          </p:nvSpPr>
          <p:spPr>
            <a:xfrm>
              <a:off x="4782527"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18</a:t>
              </a:r>
            </a:p>
          </p:txBody>
        </p:sp>
        <p:sp>
          <p:nvSpPr>
            <p:cNvPr id="459" name="TextBox 458">
              <a:extLst>
                <a:ext uri="{FF2B5EF4-FFF2-40B4-BE49-F238E27FC236}">
                  <a16:creationId xmlns:a16="http://schemas.microsoft.com/office/drawing/2014/main" id="{332EAD62-0D8F-4DB5-875C-14E796FD636B}"/>
                </a:ext>
              </a:extLst>
            </p:cNvPr>
            <p:cNvSpPr txBox="1"/>
            <p:nvPr/>
          </p:nvSpPr>
          <p:spPr>
            <a:xfrm>
              <a:off x="6062641"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a:t>
              </a:r>
            </a:p>
          </p:txBody>
        </p:sp>
        <p:sp>
          <p:nvSpPr>
            <p:cNvPr id="460" name="TextBox 459">
              <a:extLst>
                <a:ext uri="{FF2B5EF4-FFF2-40B4-BE49-F238E27FC236}">
                  <a16:creationId xmlns:a16="http://schemas.microsoft.com/office/drawing/2014/main" id="{BA6CAB97-C2B9-44EF-95BD-A9F92C779A8E}"/>
                </a:ext>
              </a:extLst>
            </p:cNvPr>
            <p:cNvSpPr txBox="1"/>
            <p:nvPr/>
          </p:nvSpPr>
          <p:spPr>
            <a:xfrm>
              <a:off x="6303898"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4</a:t>
              </a:r>
            </a:p>
          </p:txBody>
        </p:sp>
        <p:sp>
          <p:nvSpPr>
            <p:cNvPr id="461" name="TextBox 460">
              <a:extLst>
                <a:ext uri="{FF2B5EF4-FFF2-40B4-BE49-F238E27FC236}">
                  <a16:creationId xmlns:a16="http://schemas.microsoft.com/office/drawing/2014/main" id="{405F1F90-5701-4D3B-A819-D53796C313AA}"/>
                </a:ext>
              </a:extLst>
            </p:cNvPr>
            <p:cNvSpPr txBox="1"/>
            <p:nvPr/>
          </p:nvSpPr>
          <p:spPr>
            <a:xfrm>
              <a:off x="4280359"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14</a:t>
              </a:r>
            </a:p>
          </p:txBody>
        </p:sp>
        <p:sp>
          <p:nvSpPr>
            <p:cNvPr id="462" name="TextBox 461">
              <a:extLst>
                <a:ext uri="{FF2B5EF4-FFF2-40B4-BE49-F238E27FC236}">
                  <a16:creationId xmlns:a16="http://schemas.microsoft.com/office/drawing/2014/main" id="{EBA51935-7D1D-496A-B86F-2A2B18145B49}"/>
                </a:ext>
              </a:extLst>
            </p:cNvPr>
            <p:cNvSpPr txBox="1"/>
            <p:nvPr/>
          </p:nvSpPr>
          <p:spPr>
            <a:xfrm>
              <a:off x="2799290"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a:t>
              </a:r>
            </a:p>
          </p:txBody>
        </p:sp>
        <p:sp>
          <p:nvSpPr>
            <p:cNvPr id="463" name="TextBox 462">
              <a:extLst>
                <a:ext uri="{FF2B5EF4-FFF2-40B4-BE49-F238E27FC236}">
                  <a16:creationId xmlns:a16="http://schemas.microsoft.com/office/drawing/2014/main" id="{7FA4E702-8669-4A55-BB6D-E0C5CD0267B5}"/>
                </a:ext>
              </a:extLst>
            </p:cNvPr>
            <p:cNvSpPr txBox="1"/>
            <p:nvPr/>
          </p:nvSpPr>
          <p:spPr>
            <a:xfrm>
              <a:off x="2673741"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a:t>
              </a:r>
            </a:p>
          </p:txBody>
        </p:sp>
        <p:sp>
          <p:nvSpPr>
            <p:cNvPr id="464" name="TextBox 463">
              <a:extLst>
                <a:ext uri="{FF2B5EF4-FFF2-40B4-BE49-F238E27FC236}">
                  <a16:creationId xmlns:a16="http://schemas.microsoft.com/office/drawing/2014/main" id="{58D83B7C-ACCF-40C0-AB22-67F4F6A8E6FC}"/>
                </a:ext>
              </a:extLst>
            </p:cNvPr>
            <p:cNvSpPr txBox="1"/>
            <p:nvPr/>
          </p:nvSpPr>
          <p:spPr>
            <a:xfrm>
              <a:off x="2554558"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0</a:t>
              </a:r>
            </a:p>
          </p:txBody>
        </p:sp>
        <p:sp>
          <p:nvSpPr>
            <p:cNvPr id="465" name="TextBox 464">
              <a:extLst>
                <a:ext uri="{FF2B5EF4-FFF2-40B4-BE49-F238E27FC236}">
                  <a16:creationId xmlns:a16="http://schemas.microsoft.com/office/drawing/2014/main" id="{CA460840-7764-4F11-BF5F-EA4E1614CE37}"/>
                </a:ext>
              </a:extLst>
            </p:cNvPr>
            <p:cNvSpPr txBox="1"/>
            <p:nvPr/>
          </p:nvSpPr>
          <p:spPr>
            <a:xfrm>
              <a:off x="2926810"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3</a:t>
              </a:r>
            </a:p>
          </p:txBody>
        </p:sp>
        <p:sp>
          <p:nvSpPr>
            <p:cNvPr id="466" name="TextBox 465">
              <a:extLst>
                <a:ext uri="{FF2B5EF4-FFF2-40B4-BE49-F238E27FC236}">
                  <a16:creationId xmlns:a16="http://schemas.microsoft.com/office/drawing/2014/main" id="{A6AA6E46-D618-48A0-8672-A496B18FF95B}"/>
                </a:ext>
              </a:extLst>
            </p:cNvPr>
            <p:cNvSpPr txBox="1"/>
            <p:nvPr/>
          </p:nvSpPr>
          <p:spPr>
            <a:xfrm>
              <a:off x="3044044"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4</a:t>
              </a:r>
            </a:p>
          </p:txBody>
        </p:sp>
        <p:sp>
          <p:nvSpPr>
            <p:cNvPr id="467" name="TextBox 466">
              <a:extLst>
                <a:ext uri="{FF2B5EF4-FFF2-40B4-BE49-F238E27FC236}">
                  <a16:creationId xmlns:a16="http://schemas.microsoft.com/office/drawing/2014/main" id="{1D0BE3F4-E0E9-4E2D-B8C3-668E3894CB30}"/>
                </a:ext>
              </a:extLst>
            </p:cNvPr>
            <p:cNvSpPr txBox="1"/>
            <p:nvPr/>
          </p:nvSpPr>
          <p:spPr>
            <a:xfrm>
              <a:off x="3175165"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5</a:t>
              </a:r>
            </a:p>
          </p:txBody>
        </p:sp>
        <p:sp>
          <p:nvSpPr>
            <p:cNvPr id="468" name="TextBox 467">
              <a:extLst>
                <a:ext uri="{FF2B5EF4-FFF2-40B4-BE49-F238E27FC236}">
                  <a16:creationId xmlns:a16="http://schemas.microsoft.com/office/drawing/2014/main" id="{036BB6D9-BD35-4795-A004-453A1B1DC407}"/>
                </a:ext>
              </a:extLst>
            </p:cNvPr>
            <p:cNvSpPr txBox="1"/>
            <p:nvPr/>
          </p:nvSpPr>
          <p:spPr>
            <a:xfrm>
              <a:off x="3305015"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6</a:t>
              </a:r>
            </a:p>
          </p:txBody>
        </p:sp>
        <p:sp>
          <p:nvSpPr>
            <p:cNvPr id="469" name="TextBox 468">
              <a:extLst>
                <a:ext uri="{FF2B5EF4-FFF2-40B4-BE49-F238E27FC236}">
                  <a16:creationId xmlns:a16="http://schemas.microsoft.com/office/drawing/2014/main" id="{C650F9F6-84F2-4005-8DAD-38EC2701DBE7}"/>
                </a:ext>
              </a:extLst>
            </p:cNvPr>
            <p:cNvSpPr txBox="1"/>
            <p:nvPr/>
          </p:nvSpPr>
          <p:spPr>
            <a:xfrm>
              <a:off x="3775145"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10</a:t>
              </a:r>
            </a:p>
          </p:txBody>
        </p:sp>
        <p:sp>
          <p:nvSpPr>
            <p:cNvPr id="470" name="TextBox 469">
              <a:extLst>
                <a:ext uri="{FF2B5EF4-FFF2-40B4-BE49-F238E27FC236}">
                  <a16:creationId xmlns:a16="http://schemas.microsoft.com/office/drawing/2014/main" id="{B5D0437B-2FAD-4BE0-8B9E-AB3FE11E5235}"/>
                </a:ext>
              </a:extLst>
            </p:cNvPr>
            <p:cNvSpPr txBox="1"/>
            <p:nvPr/>
          </p:nvSpPr>
          <p:spPr>
            <a:xfrm>
              <a:off x="5285793"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22</a:t>
              </a:r>
            </a:p>
          </p:txBody>
        </p:sp>
        <p:sp>
          <p:nvSpPr>
            <p:cNvPr id="471" name="TextBox 470">
              <a:extLst>
                <a:ext uri="{FF2B5EF4-FFF2-40B4-BE49-F238E27FC236}">
                  <a16:creationId xmlns:a16="http://schemas.microsoft.com/office/drawing/2014/main" id="{F26D36F0-E325-4B9F-A3D3-E0206DE90459}"/>
                </a:ext>
              </a:extLst>
            </p:cNvPr>
            <p:cNvSpPr txBox="1"/>
            <p:nvPr/>
          </p:nvSpPr>
          <p:spPr>
            <a:xfrm>
              <a:off x="5936164"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a:t>
              </a:r>
            </a:p>
          </p:txBody>
        </p:sp>
        <p:sp>
          <p:nvSpPr>
            <p:cNvPr id="472" name="TextBox 471">
              <a:extLst>
                <a:ext uri="{FF2B5EF4-FFF2-40B4-BE49-F238E27FC236}">
                  <a16:creationId xmlns:a16="http://schemas.microsoft.com/office/drawing/2014/main" id="{C334FD60-F210-4EC9-BF26-D7F017A6DF84}"/>
                </a:ext>
              </a:extLst>
            </p:cNvPr>
            <p:cNvSpPr txBox="1"/>
            <p:nvPr/>
          </p:nvSpPr>
          <p:spPr>
            <a:xfrm>
              <a:off x="5792882"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26</a:t>
              </a:r>
            </a:p>
          </p:txBody>
        </p:sp>
      </p:grpSp>
      <p:sp>
        <p:nvSpPr>
          <p:cNvPr id="503" name="TextBox 502">
            <a:extLst>
              <a:ext uri="{FF2B5EF4-FFF2-40B4-BE49-F238E27FC236}">
                <a16:creationId xmlns:a16="http://schemas.microsoft.com/office/drawing/2014/main" id="{63422E3D-77C2-44B3-8419-F233BC1C8656}"/>
              </a:ext>
            </a:extLst>
          </p:cNvPr>
          <p:cNvSpPr txBox="1"/>
          <p:nvPr/>
        </p:nvSpPr>
        <p:spPr>
          <a:xfrm rot="16200000">
            <a:off x="798296" y="4167210"/>
            <a:ext cx="2111480" cy="523220"/>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Patients responding </a:t>
            </a:r>
            <a:br>
              <a:rPr kumimoji="0" lang="en-GB" sz="1400" b="1" i="0" u="none" strike="noStrike" kern="1200" cap="none" spc="0" normalizeH="0" baseline="0" noProof="0" dirty="0">
                <a:ln>
                  <a:noFill/>
                </a:ln>
                <a:solidFill>
                  <a:prstClr val="black"/>
                </a:solidFill>
                <a:effectLst/>
                <a:uLnTx/>
                <a:uFillTx/>
                <a:latin typeface="Arial"/>
                <a:ea typeface="+mn-ea"/>
                <a:cs typeface="+mn-cs"/>
              </a:rPr>
            </a:br>
            <a:r>
              <a:rPr kumimoji="0" lang="en-GB" sz="1400" b="1" i="0" u="none" strike="noStrike" kern="1200" cap="none" spc="0" normalizeH="0" baseline="0" noProof="0" dirty="0">
                <a:ln>
                  <a:noFill/>
                </a:ln>
                <a:solidFill>
                  <a:prstClr val="black"/>
                </a:solidFill>
                <a:effectLst/>
                <a:uLnTx/>
                <a:uFillTx/>
                <a:latin typeface="Arial"/>
                <a:ea typeface="+mn-ea"/>
                <a:cs typeface="+mn-cs"/>
              </a:rPr>
              <a:t>to treatment (%)</a:t>
            </a:r>
          </a:p>
        </p:txBody>
      </p:sp>
      <p:grpSp>
        <p:nvGrpSpPr>
          <p:cNvPr id="5" name="Group 4">
            <a:extLst>
              <a:ext uri="{FF2B5EF4-FFF2-40B4-BE49-F238E27FC236}">
                <a16:creationId xmlns:a16="http://schemas.microsoft.com/office/drawing/2014/main" id="{85CD763E-4DC4-440E-9E3E-3C0D8CF3BBCC}"/>
              </a:ext>
            </a:extLst>
          </p:cNvPr>
          <p:cNvGrpSpPr/>
          <p:nvPr/>
        </p:nvGrpSpPr>
        <p:grpSpPr>
          <a:xfrm>
            <a:off x="9349403" y="4089862"/>
            <a:ext cx="2609847" cy="394288"/>
            <a:chOff x="7301447" y="3113399"/>
            <a:chExt cx="1957385" cy="295716"/>
          </a:xfrm>
        </p:grpSpPr>
        <p:sp>
          <p:nvSpPr>
            <p:cNvPr id="31" name="Freccia sinistra 2">
              <a:extLst>
                <a:ext uri="{FF2B5EF4-FFF2-40B4-BE49-F238E27FC236}">
                  <a16:creationId xmlns:a16="http://schemas.microsoft.com/office/drawing/2014/main" id="{FD8EE533-1A85-41F7-8643-93AC3836DE68}"/>
                </a:ext>
              </a:extLst>
            </p:cNvPr>
            <p:cNvSpPr/>
            <p:nvPr/>
          </p:nvSpPr>
          <p:spPr>
            <a:xfrm rot="19965209">
              <a:off x="7301447" y="3238614"/>
              <a:ext cx="462097" cy="170501"/>
            </a:xfrm>
            <a:prstGeom prst="lef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7655623" y="3113399"/>
              <a:ext cx="1603209" cy="253916"/>
            </a:xfrm>
            <a:prstGeom prst="rect">
              <a:avLst/>
            </a:prstGeom>
            <a:solidFill>
              <a:schemeClr val="bg1"/>
            </a:solidFill>
            <a:ln w="19050">
              <a:solidFill>
                <a:schemeClr val="accent2"/>
              </a:solidFill>
            </a:ln>
          </p:spPr>
          <p:txBody>
            <a:bodyPr wrap="square"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PH" sz="1600" b="0" i="0" u="none" strike="noStrike" kern="1200" cap="none" spc="0" normalizeH="0" baseline="0" noProof="0" dirty="0">
                  <a:ln>
                    <a:noFill/>
                  </a:ln>
                  <a:solidFill>
                    <a:prstClr val="black"/>
                  </a:solidFill>
                  <a:effectLst/>
                  <a:uLnTx/>
                  <a:uFillTx/>
                  <a:latin typeface="Calibri"/>
                  <a:ea typeface="+mn-ea"/>
                  <a:cs typeface="+mn-cs"/>
                </a:rPr>
                <a:t>Is this always true?</a:t>
              </a:r>
            </a:p>
          </p:txBody>
        </p:sp>
      </p:grpSp>
      <p:sp>
        <p:nvSpPr>
          <p:cNvPr id="8" name="Rettangolo 7"/>
          <p:cNvSpPr/>
          <p:nvPr/>
        </p:nvSpPr>
        <p:spPr>
          <a:xfrm>
            <a:off x="-1" y="267862"/>
            <a:ext cx="12192001" cy="680764"/>
          </a:xfrm>
          <a:prstGeom prst="rect">
            <a:avLst/>
          </a:prstGeom>
          <a:solidFill>
            <a:schemeClr val="bg1"/>
          </a:solidFill>
          <a:ln>
            <a:noFill/>
          </a:ln>
        </p:spPr>
        <p:txBody>
          <a:bodyPr wrap="square">
            <a:spAutoFit/>
          </a:bodyPr>
          <a:lstStyle/>
          <a:p>
            <a:pPr marL="0" marR="0" lvl="0" indent="0" algn="ctr" defTabSz="609585" rtl="0" eaLnBrk="1" fontAlgn="auto" latinLnBrk="0" hangingPunct="1">
              <a:lnSpc>
                <a:spcPct val="13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0000"/>
                </a:solidFill>
                <a:effectLst/>
                <a:uLnTx/>
                <a:uFillTx/>
                <a:latin typeface="Calibri"/>
                <a:ea typeface="+mn-ea"/>
                <a:cs typeface="+mn-cs"/>
              </a:rPr>
              <a:t>TPO-</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RAs</a:t>
            </a:r>
            <a:r>
              <a:rPr kumimoji="0" lang="it-IT" sz="3200" b="1" i="0" u="none" strike="noStrike" kern="1200" cap="none" spc="0" normalizeH="0" baseline="0" noProof="0" dirty="0">
                <a:ln>
                  <a:noFill/>
                </a:ln>
                <a:solidFill>
                  <a:srgbClr val="FF0000"/>
                </a:solidFill>
                <a:effectLst/>
                <a:uLnTx/>
                <a:uFillTx/>
                <a:latin typeface="Calibri"/>
                <a:ea typeface="+mn-ea"/>
                <a:cs typeface="+mn-cs"/>
              </a:rPr>
              <a:t> for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adult</a:t>
            </a:r>
            <a:r>
              <a:rPr kumimoji="0" lang="it-IT" sz="3200" b="1" i="0" u="none" strike="noStrike" kern="1200" cap="none" spc="0" normalizeH="0" baseline="0" noProof="0" dirty="0">
                <a:ln>
                  <a:noFill/>
                </a:ln>
                <a:solidFill>
                  <a:srgbClr val="FF0000"/>
                </a:solidFill>
                <a:effectLst/>
                <a:uLnTx/>
                <a:uFillTx/>
                <a:latin typeface="Calibri"/>
                <a:ea typeface="+mn-ea"/>
                <a:cs typeface="+mn-cs"/>
              </a:rPr>
              <a:t>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patients</a:t>
            </a:r>
            <a:r>
              <a:rPr kumimoji="0" lang="it-IT" sz="3200" b="1" i="0" u="none" strike="noStrike" kern="1200" cap="none" spc="0" normalizeH="0" baseline="0" noProof="0" dirty="0">
                <a:ln>
                  <a:noFill/>
                </a:ln>
                <a:solidFill>
                  <a:srgbClr val="FF0000"/>
                </a:solidFill>
                <a:effectLst/>
                <a:uLnTx/>
                <a:uFillTx/>
                <a:latin typeface="Calibri"/>
                <a:ea typeface="+mn-ea"/>
                <a:cs typeface="+mn-cs"/>
              </a:rPr>
              <a:t> with ITP</a:t>
            </a:r>
          </a:p>
        </p:txBody>
      </p:sp>
    </p:spTree>
    <p:extLst>
      <p:ext uri="{BB962C8B-B14F-4D97-AF65-F5344CB8AC3E}">
        <p14:creationId xmlns:p14="http://schemas.microsoft.com/office/powerpoint/2010/main" val="2711714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821223"/>
            <a:ext cx="12192000" cy="637981"/>
          </a:xfrm>
          <a:prstGeom prst="rect">
            <a:avLst/>
          </a:prstGeom>
          <a:noFill/>
          <a:ln>
            <a:noFill/>
          </a:ln>
        </p:spPr>
        <p:txBody>
          <a:bodyPr wrap="square" lIns="121907" tIns="60953" rIns="121907" bIns="60953" rtlCol="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FF0000"/>
                </a:solidFill>
                <a:effectLst/>
                <a:uLnTx/>
                <a:uFillTx/>
                <a:latin typeface="Calibri"/>
                <a:ea typeface="+mn-ea"/>
                <a:cs typeface="+mn-cs"/>
              </a:rPr>
              <a:t>Sustained</a:t>
            </a:r>
            <a:r>
              <a:rPr kumimoji="0" lang="it-IT" sz="2800" b="1" i="0" u="none" strike="noStrike" kern="1200" cap="none" spc="0" normalizeH="0" baseline="0" noProof="0" dirty="0">
                <a:ln>
                  <a:noFill/>
                </a:ln>
                <a:solidFill>
                  <a:srgbClr val="FF0000"/>
                </a:solidFill>
                <a:effectLst/>
                <a:uLnTx/>
                <a:uFillTx/>
                <a:latin typeface="Calibri"/>
                <a:ea typeface="+mn-ea"/>
                <a:cs typeface="+mn-cs"/>
              </a:rPr>
              <a:t>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response</a:t>
            </a:r>
            <a:r>
              <a:rPr kumimoji="0" lang="it-IT" sz="2800" b="1" i="0" u="none" strike="noStrike" kern="1200" cap="none" spc="0" normalizeH="0" baseline="0" noProof="0" dirty="0">
                <a:ln>
                  <a:noFill/>
                </a:ln>
                <a:solidFill>
                  <a:srgbClr val="FF0000"/>
                </a:solidFill>
                <a:effectLst/>
                <a:uLnTx/>
                <a:uFillTx/>
                <a:latin typeface="Calibri"/>
                <a:ea typeface="+mn-ea"/>
                <a:cs typeface="+mn-cs"/>
              </a:rPr>
              <a:t> off treatment: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analysis</a:t>
            </a:r>
            <a:r>
              <a:rPr kumimoji="0" lang="it-IT" sz="2800" b="1" i="0" u="none" strike="noStrike" kern="1200" cap="none" spc="0" normalizeH="0" baseline="0" noProof="0" dirty="0">
                <a:ln>
                  <a:noFill/>
                </a:ln>
                <a:solidFill>
                  <a:srgbClr val="FF0000"/>
                </a:solidFill>
                <a:effectLst/>
                <a:uLnTx/>
                <a:uFillTx/>
                <a:latin typeface="Calibri"/>
                <a:ea typeface="+mn-ea"/>
                <a:cs typeface="+mn-cs"/>
              </a:rPr>
              <a:t> of 4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prospective</a:t>
            </a:r>
            <a:r>
              <a:rPr kumimoji="0" lang="it-IT" sz="2800" b="1" i="0" u="none" strike="noStrike" kern="1200" cap="none" spc="0" normalizeH="0" baseline="0" noProof="0" dirty="0">
                <a:ln>
                  <a:noFill/>
                </a:ln>
                <a:solidFill>
                  <a:srgbClr val="FF0000"/>
                </a:solidFill>
                <a:effectLst/>
                <a:uLnTx/>
                <a:uFillTx/>
                <a:latin typeface="Calibri"/>
                <a:ea typeface="+mn-ea"/>
                <a:cs typeface="+mn-cs"/>
              </a:rPr>
              <a:t> studies</a:t>
            </a:r>
          </a:p>
        </p:txBody>
      </p:sp>
      <p:graphicFrame>
        <p:nvGraphicFramePr>
          <p:cNvPr id="5" name="Table 2">
            <a:extLst>
              <a:ext uri="{FF2B5EF4-FFF2-40B4-BE49-F238E27FC236}">
                <a16:creationId xmlns:a16="http://schemas.microsoft.com/office/drawing/2014/main" id="{33CA3624-8599-947A-963B-DEE80291FEB5}"/>
              </a:ext>
            </a:extLst>
          </p:cNvPr>
          <p:cNvGraphicFramePr>
            <a:graphicFrameLocks noGrp="1"/>
          </p:cNvGraphicFramePr>
          <p:nvPr/>
        </p:nvGraphicFramePr>
        <p:xfrm>
          <a:off x="274321" y="1794600"/>
          <a:ext cx="11612880" cy="3951927"/>
        </p:xfrm>
        <a:graphic>
          <a:graphicData uri="http://schemas.openxmlformats.org/drawingml/2006/table">
            <a:tbl>
              <a:tblPr firstRow="1" bandRow="1">
                <a:tableStyleId>{C083E6E3-FA7D-4D7B-A595-EF9225AFEA82}</a:tableStyleId>
              </a:tblPr>
              <a:tblGrid>
                <a:gridCol w="1503679">
                  <a:extLst>
                    <a:ext uri="{9D8B030D-6E8A-4147-A177-3AD203B41FA5}">
                      <a16:colId xmlns:a16="http://schemas.microsoft.com/office/drawing/2014/main" val="2645378283"/>
                    </a:ext>
                  </a:extLst>
                </a:gridCol>
                <a:gridCol w="1060552">
                  <a:extLst>
                    <a:ext uri="{9D8B030D-6E8A-4147-A177-3AD203B41FA5}">
                      <a16:colId xmlns:a16="http://schemas.microsoft.com/office/drawing/2014/main" val="3565386226"/>
                    </a:ext>
                  </a:extLst>
                </a:gridCol>
                <a:gridCol w="1976426">
                  <a:extLst>
                    <a:ext uri="{9D8B030D-6E8A-4147-A177-3AD203B41FA5}">
                      <a16:colId xmlns:a16="http://schemas.microsoft.com/office/drawing/2014/main" val="1861731298"/>
                    </a:ext>
                  </a:extLst>
                </a:gridCol>
                <a:gridCol w="1944268">
                  <a:extLst>
                    <a:ext uri="{9D8B030D-6E8A-4147-A177-3AD203B41FA5}">
                      <a16:colId xmlns:a16="http://schemas.microsoft.com/office/drawing/2014/main" val="2313371455"/>
                    </a:ext>
                  </a:extLst>
                </a:gridCol>
                <a:gridCol w="1944268">
                  <a:extLst>
                    <a:ext uri="{9D8B030D-6E8A-4147-A177-3AD203B41FA5}">
                      <a16:colId xmlns:a16="http://schemas.microsoft.com/office/drawing/2014/main" val="3501115572"/>
                    </a:ext>
                  </a:extLst>
                </a:gridCol>
                <a:gridCol w="1944268">
                  <a:extLst>
                    <a:ext uri="{9D8B030D-6E8A-4147-A177-3AD203B41FA5}">
                      <a16:colId xmlns:a16="http://schemas.microsoft.com/office/drawing/2014/main" val="1300662638"/>
                    </a:ext>
                  </a:extLst>
                </a:gridCol>
                <a:gridCol w="1239419">
                  <a:extLst>
                    <a:ext uri="{9D8B030D-6E8A-4147-A177-3AD203B41FA5}">
                      <a16:colId xmlns:a16="http://schemas.microsoft.com/office/drawing/2014/main" val="2695016165"/>
                    </a:ext>
                  </a:extLst>
                </a:gridCol>
              </a:tblGrid>
              <a:tr h="1052254">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Study</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Patients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ITP duration before starting TPO-RA</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b="1" dirty="0">
                          <a:solidFill>
                            <a:srgbClr val="002060"/>
                          </a:solidFill>
                          <a:latin typeface="+mn-lt"/>
                        </a:rPr>
                        <a:t>PLT count required to start tapering</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b="1" dirty="0">
                          <a:solidFill>
                            <a:srgbClr val="002060"/>
                          </a:solidFill>
                          <a:latin typeface="+mn-lt"/>
                        </a:rPr>
                        <a:t>Type of TPO-RA</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Pts in sustained remission</a:t>
                      </a:r>
                    </a:p>
                    <a:p>
                      <a:pPr algn="ctr"/>
                      <a:r>
                        <a:rPr lang="en-US" sz="1800" dirty="0">
                          <a:solidFill>
                            <a:srgbClr val="002060"/>
                          </a:solidFill>
                          <a:latin typeface="+mn-lt"/>
                        </a:rPr>
                        <a:t>(n, % of all pts)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Median follow-up (months)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476"/>
                  </a:ext>
                </a:extLst>
              </a:tr>
              <a:tr h="682360">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Newland et al</a:t>
                      </a:r>
                    </a:p>
                    <a:p>
                      <a:pPr algn="ctr"/>
                      <a:r>
                        <a:rPr lang="en-US" sz="1800" b="0" dirty="0">
                          <a:solidFill>
                            <a:srgbClr val="002060"/>
                          </a:solidFill>
                          <a:latin typeface="+mn-lt"/>
                        </a:rPr>
                        <a:t>BJH 2016</a:t>
                      </a:r>
                      <a:endParaRPr lang="en-US" sz="1800" b="0" baseline="300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75</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&lt; 6 months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002060"/>
                          </a:solidFill>
                          <a:latin typeface="+mn-lt"/>
                        </a:rPr>
                        <a:t>≥ 50 x 10</a:t>
                      </a:r>
                      <a:r>
                        <a:rPr lang="en-US" sz="1800" b="0" baseline="30000" dirty="0">
                          <a:solidFill>
                            <a:srgbClr val="002060"/>
                          </a:solidFill>
                          <a:latin typeface="+mn-lt"/>
                        </a:rPr>
                        <a:t>9</a:t>
                      </a:r>
                      <a:endParaRPr lang="en-US" sz="1800" b="0" dirty="0">
                        <a:solidFill>
                          <a:srgbClr val="002060"/>
                        </a:solidFill>
                        <a:latin typeface="+mn-lt"/>
                      </a:endParaRPr>
                    </a:p>
                    <a:p>
                      <a:pPr algn="ct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Romiplostim</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24 (32%)</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6</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30701648"/>
                  </a:ext>
                </a:extLst>
              </a:tr>
              <a:tr h="647885">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baseline="0" dirty="0" err="1">
                          <a:solidFill>
                            <a:srgbClr val="002060"/>
                          </a:solidFill>
                          <a:latin typeface="+mn-lt"/>
                        </a:rPr>
                        <a:t>Lucchini</a:t>
                      </a:r>
                      <a:r>
                        <a:rPr lang="en-US" sz="1800" b="0" baseline="0" dirty="0">
                          <a:solidFill>
                            <a:srgbClr val="002060"/>
                          </a:solidFill>
                          <a:latin typeface="+mn-lt"/>
                        </a:rPr>
                        <a:t> et al </a:t>
                      </a:r>
                    </a:p>
                    <a:p>
                      <a:pPr algn="ctr"/>
                      <a:r>
                        <a:rPr lang="en-US" sz="1800" b="0" baseline="0" dirty="0">
                          <a:solidFill>
                            <a:srgbClr val="002060"/>
                          </a:solidFill>
                          <a:latin typeface="+mn-lt"/>
                        </a:rPr>
                        <a:t>BJH 2020</a:t>
                      </a:r>
                      <a:endParaRPr lang="en-US" sz="1800" b="0" baseline="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51</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kern="1200" baseline="0" dirty="0">
                          <a:solidFill>
                            <a:srgbClr val="002060"/>
                          </a:solidFill>
                          <a:latin typeface="+mn-lt"/>
                        </a:rPr>
                        <a:t>≤ 12 </a:t>
                      </a:r>
                      <a:r>
                        <a:rPr lang="it-IT" sz="1800" kern="1200" baseline="0" dirty="0" err="1">
                          <a:solidFill>
                            <a:srgbClr val="002060"/>
                          </a:solidFill>
                          <a:latin typeface="+mn-lt"/>
                        </a:rPr>
                        <a:t>months</a:t>
                      </a:r>
                      <a:endParaRPr lang="en-US" sz="1800" dirty="0">
                        <a:solidFill>
                          <a:srgbClr val="002060"/>
                        </a:solidFill>
                        <a:latin typeface="+mn-lt"/>
                      </a:endParaRPr>
                    </a:p>
                    <a:p>
                      <a:pPr algn="ctr"/>
                      <a:r>
                        <a:rPr lang="en-US" sz="1800" dirty="0">
                          <a:solidFill>
                            <a:srgbClr val="002060"/>
                          </a:solidFill>
                          <a:latin typeface="+mn-lt"/>
                        </a:rPr>
                        <a:t>ND 43%; P 57%</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 30 x 10</a:t>
                      </a:r>
                      <a:r>
                        <a:rPr lang="en-US" sz="1800" b="0" baseline="30000" dirty="0">
                          <a:solidFill>
                            <a:srgbClr val="002060"/>
                          </a:solidFill>
                          <a:latin typeface="+mn-lt"/>
                        </a:rPr>
                        <a:t>9</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Eltrombopag</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13 (25%)</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6</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43444405"/>
                  </a:ext>
                </a:extLst>
              </a:tr>
              <a:tr h="682360">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baseline="0" dirty="0" err="1">
                          <a:solidFill>
                            <a:srgbClr val="002060"/>
                          </a:solidFill>
                          <a:latin typeface="+mn-lt"/>
                        </a:rPr>
                        <a:t>Guillet</a:t>
                      </a:r>
                      <a:r>
                        <a:rPr lang="en-US" sz="1800" b="0" baseline="0" dirty="0">
                          <a:solidFill>
                            <a:srgbClr val="002060"/>
                          </a:solidFill>
                          <a:latin typeface="+mn-lt"/>
                        </a:rPr>
                        <a:t> et al</a:t>
                      </a:r>
                    </a:p>
                    <a:p>
                      <a:pPr algn="ctr"/>
                      <a:r>
                        <a:rPr lang="en-US" sz="1800" b="0" baseline="0" dirty="0">
                          <a:solidFill>
                            <a:srgbClr val="002060"/>
                          </a:solidFill>
                          <a:latin typeface="+mn-lt"/>
                        </a:rPr>
                        <a:t>Blood 2023</a:t>
                      </a:r>
                      <a:endParaRPr lang="en-US" sz="1800" b="0" baseline="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48</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P 38%; </a:t>
                      </a:r>
                    </a:p>
                    <a:p>
                      <a:pPr algn="ctr"/>
                      <a:r>
                        <a:rPr lang="en-US" sz="1800" dirty="0">
                          <a:solidFill>
                            <a:srgbClr val="002060"/>
                          </a:solidFill>
                          <a:latin typeface="+mn-lt"/>
                        </a:rPr>
                        <a:t>C 62%</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 100 x 10</a:t>
                      </a:r>
                      <a:r>
                        <a:rPr lang="en-US" sz="1800" b="0" baseline="30000" dirty="0">
                          <a:solidFill>
                            <a:srgbClr val="002060"/>
                          </a:solidFill>
                          <a:latin typeface="+mn-lt"/>
                        </a:rPr>
                        <a:t>9</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err="1">
                          <a:solidFill>
                            <a:srgbClr val="002060"/>
                          </a:solidFill>
                          <a:latin typeface="+mn-lt"/>
                        </a:rPr>
                        <a:t>Eltrombopag</a:t>
                      </a:r>
                      <a:r>
                        <a:rPr lang="en-US" sz="1800" b="0" dirty="0">
                          <a:solidFill>
                            <a:srgbClr val="002060"/>
                          </a:solidFill>
                          <a:latin typeface="+mn-lt"/>
                        </a:rPr>
                        <a:t> 83% Romiplostim 17%</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25 (52%)</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12</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08385990"/>
                  </a:ext>
                </a:extLst>
              </a:tr>
              <a:tr h="887068">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baseline="0" dirty="0">
                          <a:solidFill>
                            <a:srgbClr val="002060"/>
                          </a:solidFill>
                          <a:latin typeface="+mn-lt"/>
                        </a:rPr>
                        <a:t>Cooper et al </a:t>
                      </a:r>
                    </a:p>
                    <a:p>
                      <a:pPr algn="ctr"/>
                      <a:r>
                        <a:rPr lang="en-US" sz="1800" b="0" baseline="0" dirty="0">
                          <a:solidFill>
                            <a:srgbClr val="002060"/>
                          </a:solidFill>
                          <a:latin typeface="+mn-lt"/>
                        </a:rPr>
                        <a:t>AJH 2023</a:t>
                      </a:r>
                      <a:endParaRPr lang="en-US" sz="1800" b="0" baseline="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105</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n/a</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 70 x 10</a:t>
                      </a:r>
                      <a:r>
                        <a:rPr lang="en-US" sz="1800" b="0" baseline="30000" dirty="0">
                          <a:solidFill>
                            <a:srgbClr val="002060"/>
                          </a:solidFill>
                          <a:latin typeface="+mn-lt"/>
                        </a:rPr>
                        <a:t>9</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Eltrombopag</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32 (30%)</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12</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99260065"/>
                  </a:ext>
                </a:extLst>
              </a:tr>
            </a:tbl>
          </a:graphicData>
        </a:graphic>
      </p:graphicFrame>
      <p:sp>
        <p:nvSpPr>
          <p:cNvPr id="6" name="CasellaDiTesto 5">
            <a:extLst>
              <a:ext uri="{FF2B5EF4-FFF2-40B4-BE49-F238E27FC236}">
                <a16:creationId xmlns:a16="http://schemas.microsoft.com/office/drawing/2014/main" id="{B669082B-3D7D-3A5E-5DBF-81ABF122E5F4}"/>
              </a:ext>
            </a:extLst>
          </p:cNvPr>
          <p:cNvSpPr txBox="1"/>
          <p:nvPr/>
        </p:nvSpPr>
        <p:spPr>
          <a:xfrm>
            <a:off x="278095" y="5929577"/>
            <a:ext cx="22019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a:ea typeface="+mn-ea"/>
                <a:cs typeface="+mn-cs"/>
              </a:rPr>
              <a:t>ND</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newly</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diagnosed</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phase</a:t>
            </a:r>
            <a:endParaRPr kumimoji="0" lang="it-IT"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2060"/>
                </a:solidFill>
                <a:effectLst/>
                <a:uLnTx/>
                <a:uFillTx/>
                <a:latin typeface="Calibri"/>
                <a:ea typeface="+mn-ea"/>
                <a:cs typeface="+mn-cs"/>
              </a:rPr>
              <a:t>P</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persistent</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phase</a:t>
            </a:r>
            <a:endParaRPr kumimoji="0" lang="it-IT"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a:ea typeface="+mn-ea"/>
                <a:cs typeface="+mn-cs"/>
              </a:rPr>
              <a:t>C</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chronic</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phase</a:t>
            </a:r>
            <a:endParaRPr kumimoji="0" lang="it-IT"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CasellaDiTesto 3">
            <a:extLst>
              <a:ext uri="{FF2B5EF4-FFF2-40B4-BE49-F238E27FC236}">
                <a16:creationId xmlns:a16="http://schemas.microsoft.com/office/drawing/2014/main" id="{9E84999E-2AB5-4A7A-AED1-06C0DF12F1E0}"/>
              </a:ext>
            </a:extLst>
          </p:cNvPr>
          <p:cNvSpPr txBox="1"/>
          <p:nvPr/>
        </p:nvSpPr>
        <p:spPr>
          <a:xfrm>
            <a:off x="85429" y="58838"/>
            <a:ext cx="3494898" cy="707886"/>
          </a:xfrm>
          <a:prstGeom prst="rect">
            <a:avLst/>
          </a:prstGeom>
          <a:solidFill>
            <a:srgbClr val="FFFF0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Calibri"/>
                <a:ea typeface="+mn-ea"/>
                <a:cs typeface="+mn-cs"/>
              </a:rPr>
              <a:t>ITP: TPO-</a:t>
            </a:r>
            <a:r>
              <a:rPr kumimoji="0" lang="it-IT" sz="2000" b="1" i="0" u="none" strike="noStrike" kern="1200" cap="none" spc="0" normalizeH="0" baseline="0" noProof="0" dirty="0" err="1">
                <a:ln>
                  <a:noFill/>
                </a:ln>
                <a:solidFill>
                  <a:srgbClr val="002060"/>
                </a:solidFill>
                <a:effectLst/>
                <a:uLnTx/>
                <a:uFillTx/>
                <a:latin typeface="Calibri"/>
                <a:ea typeface="+mn-ea"/>
                <a:cs typeface="+mn-cs"/>
              </a:rPr>
              <a:t>RAs</a:t>
            </a:r>
            <a:r>
              <a:rPr kumimoji="0" lang="it-IT" sz="20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a:ln>
                  <a:noFill/>
                </a:ln>
                <a:solidFill>
                  <a:srgbClr val="002060"/>
                </a:solidFill>
                <a:effectLst/>
                <a:uLnTx/>
                <a:uFillTx/>
                <a:latin typeface="Calibri"/>
                <a:ea typeface="+mn-ea"/>
                <a:cs typeface="+mn-cs"/>
              </a:rPr>
              <a:t>Not </a:t>
            </a:r>
            <a:r>
              <a:rPr kumimoji="0" lang="it-IT" sz="2000" b="1" i="1" u="none" strike="noStrike" kern="1200" cap="none" spc="0" normalizeH="0" baseline="0" noProof="0" dirty="0" err="1">
                <a:ln>
                  <a:noFill/>
                </a:ln>
                <a:solidFill>
                  <a:srgbClr val="002060"/>
                </a:solidFill>
                <a:effectLst/>
                <a:uLnTx/>
                <a:uFillTx/>
                <a:latin typeface="Calibri"/>
                <a:ea typeface="+mn-ea"/>
                <a:cs typeface="+mn-cs"/>
              </a:rPr>
              <a:t>necessarily</a:t>
            </a:r>
            <a:r>
              <a:rPr kumimoji="0" lang="it-IT" sz="2000" b="1" i="1" u="none" strike="noStrike" kern="1200" cap="none" spc="0" normalizeH="0" baseline="0" noProof="0" dirty="0">
                <a:ln>
                  <a:noFill/>
                </a:ln>
                <a:solidFill>
                  <a:srgbClr val="002060"/>
                </a:solidFill>
                <a:effectLst/>
                <a:uLnTx/>
                <a:uFillTx/>
                <a:latin typeface="Calibri"/>
                <a:ea typeface="+mn-ea"/>
                <a:cs typeface="+mn-cs"/>
              </a:rPr>
              <a:t> for </a:t>
            </a:r>
            <a:r>
              <a:rPr kumimoji="0" lang="it-IT" sz="2000" b="1" i="1" u="none" strike="noStrike" kern="1200" cap="none" spc="0" normalizeH="0" baseline="0" noProof="0" dirty="0" err="1">
                <a:ln>
                  <a:noFill/>
                </a:ln>
                <a:solidFill>
                  <a:srgbClr val="002060"/>
                </a:solidFill>
                <a:effectLst/>
                <a:uLnTx/>
                <a:uFillTx/>
                <a:latin typeface="Calibri"/>
                <a:ea typeface="+mn-ea"/>
                <a:cs typeface="+mn-cs"/>
              </a:rPr>
              <a:t>chronic</a:t>
            </a:r>
            <a:r>
              <a:rPr kumimoji="0" lang="it-IT" sz="2000" b="1" i="1" u="none" strike="noStrike" kern="1200" cap="none" spc="0" normalizeH="0" baseline="0" noProof="0" dirty="0">
                <a:ln>
                  <a:noFill/>
                </a:ln>
                <a:solidFill>
                  <a:srgbClr val="002060"/>
                </a:solidFill>
                <a:effectLst/>
                <a:uLnTx/>
                <a:uFillTx/>
                <a:latin typeface="Calibri"/>
                <a:ea typeface="+mn-ea"/>
                <a:cs typeface="+mn-cs"/>
              </a:rPr>
              <a:t> use!</a:t>
            </a:r>
          </a:p>
        </p:txBody>
      </p:sp>
    </p:spTree>
    <p:extLst>
      <p:ext uri="{BB962C8B-B14F-4D97-AF65-F5344CB8AC3E}">
        <p14:creationId xmlns:p14="http://schemas.microsoft.com/office/powerpoint/2010/main" val="3279961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25" y="168405"/>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a:ea typeface="+mn-ea"/>
                <a:cs typeface="+mn-cs"/>
              </a:rPr>
              <a:t>Candidates</a:t>
            </a:r>
            <a:r>
              <a:rPr kumimoji="0" lang="it-IT" sz="3200" b="1" i="0" u="none" strike="noStrike" kern="1200" cap="none" spc="0" normalizeH="0" baseline="0" noProof="0" dirty="0">
                <a:ln>
                  <a:noFill/>
                </a:ln>
                <a:solidFill>
                  <a:srgbClr val="FF0000"/>
                </a:solidFill>
                <a:effectLst/>
                <a:uLnTx/>
                <a:uFillTx/>
                <a:latin typeface="Calibri"/>
                <a:ea typeface="+mn-ea"/>
                <a:cs typeface="+mn-cs"/>
              </a:rPr>
              <a:t> for TPO-</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RAs</a:t>
            </a:r>
            <a:r>
              <a:rPr kumimoji="0" lang="it-IT" sz="3200" b="1" i="0" u="none" strike="noStrike" kern="1200" cap="none" spc="0" normalizeH="0" baseline="0" noProof="0" dirty="0">
                <a:ln>
                  <a:noFill/>
                </a:ln>
                <a:solidFill>
                  <a:srgbClr val="FF0000"/>
                </a:solidFill>
                <a:effectLst/>
                <a:uLnTx/>
                <a:uFillTx/>
                <a:latin typeface="Calibri"/>
                <a:ea typeface="+mn-ea"/>
                <a:cs typeface="+mn-cs"/>
              </a:rPr>
              <a:t>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tapering</a:t>
            </a:r>
            <a:r>
              <a:rPr kumimoji="0" lang="it-IT" sz="3200" b="1" i="0" u="none" strike="noStrike" kern="1200" cap="none" spc="0" normalizeH="0" baseline="0" noProof="0" dirty="0">
                <a:ln>
                  <a:noFill/>
                </a:ln>
                <a:solidFill>
                  <a:srgbClr val="FF0000"/>
                </a:solidFill>
                <a:effectLst/>
                <a:uLnTx/>
                <a:uFillTx/>
                <a:latin typeface="Calibri"/>
                <a:ea typeface="+mn-ea"/>
                <a:cs typeface="+mn-cs"/>
              </a:rPr>
              <a:t> and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withdrawal</a:t>
            </a:r>
            <a:endParaRPr kumimoji="0" lang="it-IT" sz="3200" b="1" i="0" u="none" strike="noStrike" kern="1200" cap="none" spc="0" normalizeH="0" baseline="0" noProof="0" dirty="0">
              <a:ln>
                <a:noFill/>
              </a:ln>
              <a:solidFill>
                <a:srgbClr val="FF0000"/>
              </a:solidFill>
              <a:effectLst/>
              <a:uLnTx/>
              <a:uFillTx/>
              <a:latin typeface="Calibri"/>
              <a:ea typeface="+mn-ea"/>
              <a:cs typeface="+mn-cs"/>
            </a:endParaRPr>
          </a:p>
        </p:txBody>
      </p:sp>
      <p:graphicFrame>
        <p:nvGraphicFramePr>
          <p:cNvPr id="4" name="Tabella 3"/>
          <p:cNvGraphicFramePr>
            <a:graphicFrameLocks noGrp="1"/>
          </p:cNvGraphicFramePr>
          <p:nvPr/>
        </p:nvGraphicFramePr>
        <p:xfrm>
          <a:off x="128271" y="966699"/>
          <a:ext cx="11909808" cy="2428567"/>
        </p:xfrm>
        <a:graphic>
          <a:graphicData uri="http://schemas.openxmlformats.org/drawingml/2006/table">
            <a:tbl>
              <a:tblPr firstRow="1" bandRow="1">
                <a:tableStyleId>{5940675A-B579-460E-94D1-54222C63F5DA}</a:tableStyleId>
              </a:tblPr>
              <a:tblGrid>
                <a:gridCol w="3596236">
                  <a:extLst>
                    <a:ext uri="{9D8B030D-6E8A-4147-A177-3AD203B41FA5}">
                      <a16:colId xmlns:a16="http://schemas.microsoft.com/office/drawing/2014/main" val="20000"/>
                    </a:ext>
                  </a:extLst>
                </a:gridCol>
                <a:gridCol w="3936381">
                  <a:extLst>
                    <a:ext uri="{9D8B030D-6E8A-4147-A177-3AD203B41FA5}">
                      <a16:colId xmlns:a16="http://schemas.microsoft.com/office/drawing/2014/main" val="20001"/>
                    </a:ext>
                  </a:extLst>
                </a:gridCol>
                <a:gridCol w="4377191">
                  <a:extLst>
                    <a:ext uri="{9D8B030D-6E8A-4147-A177-3AD203B41FA5}">
                      <a16:colId xmlns:a16="http://schemas.microsoft.com/office/drawing/2014/main" val="20002"/>
                    </a:ext>
                  </a:extLst>
                </a:gridCol>
              </a:tblGrid>
              <a:tr h="452574">
                <a:tc>
                  <a:txBody>
                    <a:bodyPr/>
                    <a:lstStyle/>
                    <a:p>
                      <a:pPr algn="ctr">
                        <a:lnSpc>
                          <a:spcPct val="140000"/>
                        </a:lnSpc>
                      </a:pPr>
                      <a:r>
                        <a:rPr lang="it-IT" sz="1800" b="1" dirty="0" err="1">
                          <a:solidFill>
                            <a:srgbClr val="002060"/>
                          </a:solidFill>
                        </a:rPr>
                        <a:t>Patients</a:t>
                      </a:r>
                      <a:r>
                        <a:rPr lang="it-IT" sz="1800" b="1" dirty="0">
                          <a:solidFill>
                            <a:srgbClr val="002060"/>
                          </a:solidFill>
                        </a:rPr>
                        <a:t> </a:t>
                      </a:r>
                      <a:r>
                        <a:rPr lang="it-IT" sz="1800" b="1" dirty="0" err="1">
                          <a:solidFill>
                            <a:srgbClr val="002060"/>
                          </a:solidFill>
                        </a:rPr>
                        <a:t>related</a:t>
                      </a:r>
                      <a:endParaRPr lang="it-IT" sz="1800" b="1" dirty="0">
                        <a:solidFill>
                          <a:srgbClr val="002060"/>
                        </a:solidFill>
                      </a:endParaRPr>
                    </a:p>
                  </a:txBody>
                  <a:tcPr marL="121920" marR="121920" anchor="ctr">
                    <a:solidFill>
                      <a:srgbClr val="FFFF00"/>
                    </a:solidFill>
                  </a:tcPr>
                </a:tc>
                <a:tc>
                  <a:txBody>
                    <a:bodyPr/>
                    <a:lstStyle/>
                    <a:p>
                      <a:pPr algn="ctr">
                        <a:lnSpc>
                          <a:spcPct val="140000"/>
                        </a:lnSpc>
                      </a:pPr>
                      <a:r>
                        <a:rPr lang="it-IT" sz="1800" b="1" dirty="0" err="1">
                          <a:solidFill>
                            <a:srgbClr val="002060"/>
                          </a:solidFill>
                        </a:rPr>
                        <a:t>Disease</a:t>
                      </a:r>
                      <a:r>
                        <a:rPr lang="it-IT" sz="1800" b="1" dirty="0">
                          <a:solidFill>
                            <a:srgbClr val="002060"/>
                          </a:solidFill>
                        </a:rPr>
                        <a:t> </a:t>
                      </a:r>
                      <a:r>
                        <a:rPr lang="it-IT" sz="1800" b="1" dirty="0" err="1">
                          <a:solidFill>
                            <a:srgbClr val="002060"/>
                          </a:solidFill>
                        </a:rPr>
                        <a:t>related</a:t>
                      </a:r>
                      <a:endParaRPr lang="it-IT" sz="1800" b="1" dirty="0">
                        <a:solidFill>
                          <a:srgbClr val="002060"/>
                        </a:solidFill>
                      </a:endParaRPr>
                    </a:p>
                  </a:txBody>
                  <a:tcPr marL="121920" marR="121920" anchor="ctr">
                    <a:solidFill>
                      <a:srgbClr val="FFFF00"/>
                    </a:solidFill>
                  </a:tcPr>
                </a:tc>
                <a:tc>
                  <a:txBody>
                    <a:bodyPr/>
                    <a:lstStyle/>
                    <a:p>
                      <a:pPr algn="ctr">
                        <a:lnSpc>
                          <a:spcPct val="140000"/>
                        </a:lnSpc>
                      </a:pPr>
                      <a:r>
                        <a:rPr lang="it-IT" sz="1800" b="1" dirty="0">
                          <a:solidFill>
                            <a:srgbClr val="002060"/>
                          </a:solidFill>
                        </a:rPr>
                        <a:t>Treatment </a:t>
                      </a:r>
                      <a:r>
                        <a:rPr lang="it-IT" sz="1800" b="1" dirty="0" err="1">
                          <a:solidFill>
                            <a:srgbClr val="002060"/>
                          </a:solidFill>
                        </a:rPr>
                        <a:t>related</a:t>
                      </a:r>
                      <a:endParaRPr lang="it-IT" sz="1800" b="1" dirty="0">
                        <a:solidFill>
                          <a:srgbClr val="002060"/>
                        </a:solidFill>
                      </a:endParaRPr>
                    </a:p>
                  </a:txBody>
                  <a:tcPr marL="121920" marR="121920" anchor="ctr">
                    <a:solidFill>
                      <a:srgbClr val="FFFF00"/>
                    </a:solidFill>
                  </a:tcPr>
                </a:tc>
                <a:extLst>
                  <a:ext uri="{0D108BD9-81ED-4DB2-BD59-A6C34878D82A}">
                    <a16:rowId xmlns:a16="http://schemas.microsoft.com/office/drawing/2014/main" val="10000"/>
                  </a:ext>
                </a:extLst>
              </a:tr>
              <a:tr h="1808022">
                <a:tc>
                  <a:txBody>
                    <a:bodyPr/>
                    <a:lstStyle/>
                    <a:p>
                      <a:pPr marL="342900" indent="-342900">
                        <a:lnSpc>
                          <a:spcPct val="140000"/>
                        </a:lnSpc>
                        <a:buFont typeface="Arial"/>
                        <a:buChar char="•"/>
                      </a:pPr>
                      <a:r>
                        <a:rPr lang="it-IT" sz="1800" dirty="0">
                          <a:solidFill>
                            <a:srgbClr val="002060"/>
                          </a:solidFill>
                        </a:rPr>
                        <a:t>Age</a:t>
                      </a:r>
                    </a:p>
                    <a:p>
                      <a:pPr marL="342900" indent="-342900">
                        <a:lnSpc>
                          <a:spcPct val="140000"/>
                        </a:lnSpc>
                        <a:buFont typeface="Arial"/>
                        <a:buChar char="•"/>
                      </a:pPr>
                      <a:r>
                        <a:rPr lang="it-IT" sz="1800" dirty="0" err="1">
                          <a:solidFill>
                            <a:srgbClr val="002060"/>
                          </a:solidFill>
                        </a:rPr>
                        <a:t>Comorbidities</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Antiplatelet</a:t>
                      </a:r>
                      <a:r>
                        <a:rPr lang="it-IT" sz="1800" dirty="0">
                          <a:solidFill>
                            <a:srgbClr val="002060"/>
                          </a:solidFill>
                        </a:rPr>
                        <a:t> treatment</a:t>
                      </a:r>
                    </a:p>
                    <a:p>
                      <a:pPr marL="342900" indent="-342900">
                        <a:lnSpc>
                          <a:spcPct val="140000"/>
                        </a:lnSpc>
                        <a:buFont typeface="Arial"/>
                        <a:buChar char="•"/>
                      </a:pPr>
                      <a:r>
                        <a:rPr lang="it-IT" sz="1800" dirty="0" err="1">
                          <a:solidFill>
                            <a:srgbClr val="002060"/>
                          </a:solidFill>
                        </a:rPr>
                        <a:t>Anticoagulant</a:t>
                      </a:r>
                      <a:r>
                        <a:rPr lang="it-IT" sz="1800" baseline="0" dirty="0">
                          <a:solidFill>
                            <a:srgbClr val="002060"/>
                          </a:solidFill>
                        </a:rPr>
                        <a:t> treatment</a:t>
                      </a:r>
                    </a:p>
                    <a:p>
                      <a:pPr>
                        <a:lnSpc>
                          <a:spcPct val="140000"/>
                        </a:lnSpc>
                      </a:pPr>
                      <a:endParaRPr lang="it-IT" sz="1800" dirty="0">
                        <a:solidFill>
                          <a:srgbClr val="002060"/>
                        </a:solidFill>
                      </a:endParaRPr>
                    </a:p>
                  </a:txBody>
                  <a:tcPr marL="121920" marR="121920" anchor="ctr"/>
                </a:tc>
                <a:tc>
                  <a:txBody>
                    <a:bodyPr/>
                    <a:lstStyle/>
                    <a:p>
                      <a:pPr marL="342900" indent="-342900">
                        <a:lnSpc>
                          <a:spcPct val="140000"/>
                        </a:lnSpc>
                        <a:buFont typeface="Arial"/>
                        <a:buChar char="•"/>
                      </a:pPr>
                      <a:r>
                        <a:rPr lang="it-IT" sz="1800" dirty="0">
                          <a:solidFill>
                            <a:srgbClr val="002060"/>
                          </a:solidFill>
                        </a:rPr>
                        <a:t>ITP </a:t>
                      </a:r>
                      <a:r>
                        <a:rPr lang="it-IT" sz="1800" dirty="0" err="1">
                          <a:solidFill>
                            <a:srgbClr val="002060"/>
                          </a:solidFill>
                        </a:rPr>
                        <a:t>duration</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Primary</a:t>
                      </a:r>
                      <a:r>
                        <a:rPr lang="it-IT" sz="1800" dirty="0">
                          <a:solidFill>
                            <a:srgbClr val="002060"/>
                          </a:solidFill>
                        </a:rPr>
                        <a:t> vs </a:t>
                      </a:r>
                      <a:r>
                        <a:rPr lang="it-IT" sz="1800" dirty="0" err="1">
                          <a:solidFill>
                            <a:srgbClr val="002060"/>
                          </a:solidFill>
                        </a:rPr>
                        <a:t>secondary</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Previous</a:t>
                      </a:r>
                      <a:r>
                        <a:rPr lang="it-IT" sz="1800" dirty="0">
                          <a:solidFill>
                            <a:srgbClr val="002060"/>
                          </a:solidFill>
                        </a:rPr>
                        <a:t> severe</a:t>
                      </a:r>
                      <a:r>
                        <a:rPr lang="it-IT" sz="1800" baseline="0" dirty="0">
                          <a:solidFill>
                            <a:srgbClr val="002060"/>
                          </a:solidFill>
                        </a:rPr>
                        <a:t> </a:t>
                      </a:r>
                      <a:r>
                        <a:rPr lang="it-IT" sz="1800" baseline="0" dirty="0" err="1">
                          <a:solidFill>
                            <a:srgbClr val="002060"/>
                          </a:solidFill>
                        </a:rPr>
                        <a:t>bleeding</a:t>
                      </a:r>
                      <a:endParaRPr lang="it-IT" sz="1800" baseline="0" dirty="0">
                        <a:solidFill>
                          <a:srgbClr val="002060"/>
                        </a:solidFill>
                      </a:endParaRPr>
                    </a:p>
                    <a:p>
                      <a:pPr marL="342900" indent="-342900">
                        <a:lnSpc>
                          <a:spcPct val="140000"/>
                        </a:lnSpc>
                        <a:buFont typeface="Arial"/>
                        <a:buChar char="•"/>
                      </a:pPr>
                      <a:r>
                        <a:rPr lang="it-IT" sz="1800" baseline="0" dirty="0" err="1">
                          <a:solidFill>
                            <a:srgbClr val="002060"/>
                          </a:solidFill>
                        </a:rPr>
                        <a:t>Platelet</a:t>
                      </a:r>
                      <a:r>
                        <a:rPr lang="it-IT" sz="1800" baseline="0" dirty="0">
                          <a:solidFill>
                            <a:srgbClr val="002060"/>
                          </a:solidFill>
                        </a:rPr>
                        <a:t> </a:t>
                      </a:r>
                      <a:r>
                        <a:rPr lang="it-IT" sz="1800" baseline="0" dirty="0" err="1">
                          <a:solidFill>
                            <a:srgbClr val="002060"/>
                          </a:solidFill>
                        </a:rPr>
                        <a:t>count</a:t>
                      </a:r>
                      <a:r>
                        <a:rPr lang="it-IT" sz="1800" baseline="0" dirty="0">
                          <a:solidFill>
                            <a:srgbClr val="002060"/>
                          </a:solidFill>
                        </a:rPr>
                        <a:t> (&gt; 50-100 x 10</a:t>
                      </a:r>
                      <a:r>
                        <a:rPr lang="it-IT" sz="1800" baseline="30000" dirty="0">
                          <a:solidFill>
                            <a:srgbClr val="002060"/>
                          </a:solidFill>
                        </a:rPr>
                        <a:t>9</a:t>
                      </a:r>
                      <a:r>
                        <a:rPr lang="it-IT" sz="1800" baseline="0" dirty="0">
                          <a:solidFill>
                            <a:srgbClr val="002060"/>
                          </a:solidFill>
                        </a:rPr>
                        <a:t>/L)</a:t>
                      </a:r>
                      <a:endParaRPr lang="it-IT" sz="1800" dirty="0">
                        <a:solidFill>
                          <a:srgbClr val="002060"/>
                        </a:solidFill>
                      </a:endParaRPr>
                    </a:p>
                  </a:txBody>
                  <a:tcPr marL="121920" marR="121920" anchor="ctr"/>
                </a:tc>
                <a:tc>
                  <a:txBody>
                    <a:bodyPr/>
                    <a:lstStyle/>
                    <a:p>
                      <a:pPr marL="342900" indent="-342900">
                        <a:lnSpc>
                          <a:spcPct val="140000"/>
                        </a:lnSpc>
                        <a:buFont typeface="Arial"/>
                        <a:buChar char="•"/>
                      </a:pPr>
                      <a:r>
                        <a:rPr lang="it-IT" sz="1800" dirty="0" err="1">
                          <a:solidFill>
                            <a:srgbClr val="002060"/>
                          </a:solidFill>
                        </a:rPr>
                        <a:t>Quality</a:t>
                      </a:r>
                      <a:r>
                        <a:rPr lang="it-IT" sz="1800" dirty="0">
                          <a:solidFill>
                            <a:srgbClr val="002060"/>
                          </a:solidFill>
                        </a:rPr>
                        <a:t> of </a:t>
                      </a:r>
                      <a:r>
                        <a:rPr lang="it-IT" sz="1800" dirty="0" err="1">
                          <a:solidFill>
                            <a:srgbClr val="002060"/>
                          </a:solidFill>
                        </a:rPr>
                        <a:t>response</a:t>
                      </a:r>
                      <a:r>
                        <a:rPr lang="it-IT" sz="1800" dirty="0">
                          <a:solidFill>
                            <a:srgbClr val="002060"/>
                          </a:solidFill>
                        </a:rPr>
                        <a:t> to TPO-</a:t>
                      </a:r>
                      <a:r>
                        <a:rPr lang="it-IT" sz="1800" dirty="0" err="1">
                          <a:solidFill>
                            <a:srgbClr val="002060"/>
                          </a:solidFill>
                        </a:rPr>
                        <a:t>RAs</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Duration</a:t>
                      </a:r>
                      <a:r>
                        <a:rPr lang="it-IT" sz="1800" dirty="0">
                          <a:solidFill>
                            <a:srgbClr val="002060"/>
                          </a:solidFill>
                        </a:rPr>
                        <a:t> of treatment with TPO-</a:t>
                      </a:r>
                      <a:r>
                        <a:rPr lang="it-IT" sz="1800" dirty="0" err="1">
                          <a:solidFill>
                            <a:srgbClr val="002060"/>
                          </a:solidFill>
                        </a:rPr>
                        <a:t>RAs</a:t>
                      </a:r>
                      <a:endParaRPr lang="it-IT" sz="1800" dirty="0">
                        <a:solidFill>
                          <a:srgbClr val="002060"/>
                        </a:solidFill>
                      </a:endParaRPr>
                    </a:p>
                    <a:p>
                      <a:pPr marL="342900" indent="-342900">
                        <a:lnSpc>
                          <a:spcPct val="140000"/>
                        </a:lnSpc>
                        <a:buFont typeface="Arial"/>
                        <a:buChar char="•"/>
                      </a:pPr>
                      <a:r>
                        <a:rPr lang="it-IT" sz="1800" dirty="0">
                          <a:solidFill>
                            <a:srgbClr val="002060"/>
                          </a:solidFill>
                        </a:rPr>
                        <a:t>Dose</a:t>
                      </a:r>
                      <a:r>
                        <a:rPr lang="it-IT" sz="1800" baseline="0" dirty="0">
                          <a:solidFill>
                            <a:srgbClr val="002060"/>
                          </a:solidFill>
                        </a:rPr>
                        <a:t> of TPO-</a:t>
                      </a:r>
                      <a:r>
                        <a:rPr lang="it-IT" sz="1800" baseline="0" dirty="0" err="1">
                          <a:solidFill>
                            <a:srgbClr val="002060"/>
                          </a:solidFill>
                        </a:rPr>
                        <a:t>RAs</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Platelet</a:t>
                      </a:r>
                      <a:r>
                        <a:rPr lang="it-IT" sz="1800" dirty="0">
                          <a:solidFill>
                            <a:srgbClr val="002060"/>
                          </a:solidFill>
                        </a:rPr>
                        <a:t> </a:t>
                      </a:r>
                      <a:r>
                        <a:rPr lang="it-IT" sz="1800" dirty="0" err="1">
                          <a:solidFill>
                            <a:srgbClr val="002060"/>
                          </a:solidFill>
                        </a:rPr>
                        <a:t>count</a:t>
                      </a:r>
                      <a:r>
                        <a:rPr lang="it-IT" sz="1800" dirty="0">
                          <a:solidFill>
                            <a:srgbClr val="002060"/>
                          </a:solidFill>
                        </a:rPr>
                        <a:t> </a:t>
                      </a:r>
                      <a:r>
                        <a:rPr lang="it-IT" sz="1800" dirty="0" err="1">
                          <a:solidFill>
                            <a:srgbClr val="002060"/>
                          </a:solidFill>
                        </a:rPr>
                        <a:t>stability</a:t>
                      </a:r>
                      <a:endParaRPr lang="it-IT" sz="1800" dirty="0">
                        <a:solidFill>
                          <a:srgbClr val="002060"/>
                        </a:solidFill>
                      </a:endParaRPr>
                    </a:p>
                  </a:txBody>
                  <a:tcPr marL="121920" marR="121920" anchor="ctr"/>
                </a:tc>
                <a:extLst>
                  <a:ext uri="{0D108BD9-81ED-4DB2-BD59-A6C34878D82A}">
                    <a16:rowId xmlns:a16="http://schemas.microsoft.com/office/drawing/2014/main" val="10001"/>
                  </a:ext>
                </a:extLst>
              </a:tr>
            </a:tbl>
          </a:graphicData>
        </a:graphic>
      </p:graphicFrame>
      <p:sp>
        <p:nvSpPr>
          <p:cNvPr id="2" name="CasellaDiTesto 1">
            <a:extLst>
              <a:ext uri="{FF2B5EF4-FFF2-40B4-BE49-F238E27FC236}">
                <a16:creationId xmlns:a16="http://schemas.microsoft.com/office/drawing/2014/main" id="{C1487D90-85B5-32F2-A6FF-EB30B0960AD3}"/>
              </a:ext>
            </a:extLst>
          </p:cNvPr>
          <p:cNvSpPr txBox="1"/>
          <p:nvPr/>
        </p:nvSpPr>
        <p:spPr>
          <a:xfrm>
            <a:off x="9482604" y="6601455"/>
            <a:ext cx="2709396" cy="25654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it-IT" sz="1067" b="0" i="0" u="none" strike="noStrike" kern="1200" cap="none" spc="0" normalizeH="0" baseline="0" noProof="0" dirty="0">
                <a:ln>
                  <a:noFill/>
                </a:ln>
                <a:solidFill>
                  <a:srgbClr val="002060"/>
                </a:solidFill>
                <a:effectLst/>
                <a:uLnTx/>
                <a:uFillTx/>
                <a:latin typeface="Arial"/>
                <a:ea typeface="+mn-ea"/>
                <a:cs typeface="+mn-cs"/>
              </a:rPr>
              <a:t>Zaja F et al. </a:t>
            </a:r>
            <a:r>
              <a:rPr kumimoji="0" lang="it-IT" sz="1067" b="0" i="1" u="none" strike="noStrike" kern="1200" cap="none" spc="0" normalizeH="0" baseline="0" noProof="0" dirty="0">
                <a:ln>
                  <a:noFill/>
                </a:ln>
                <a:solidFill>
                  <a:srgbClr val="002060"/>
                </a:solidFill>
                <a:effectLst/>
                <a:uLnTx/>
                <a:uFillTx/>
                <a:latin typeface="Arial"/>
                <a:ea typeface="+mn-ea"/>
                <a:cs typeface="+mn-cs"/>
              </a:rPr>
              <a:t>Blood Rev</a:t>
            </a:r>
            <a:r>
              <a:rPr kumimoji="0" lang="it-IT" sz="1067" b="0" i="0" u="none" strike="noStrike" kern="1200" cap="none" spc="0" normalizeH="0" baseline="0" noProof="0" dirty="0">
                <a:ln>
                  <a:noFill/>
                </a:ln>
                <a:solidFill>
                  <a:srgbClr val="002060"/>
                </a:solidFill>
                <a:effectLst/>
                <a:uLnTx/>
                <a:uFillTx/>
                <a:latin typeface="Arial"/>
                <a:ea typeface="+mn-ea"/>
                <a:cs typeface="+mn-cs"/>
              </a:rPr>
              <a:t>. 2020;41:100647. </a:t>
            </a:r>
          </a:p>
        </p:txBody>
      </p:sp>
      <p:sp>
        <p:nvSpPr>
          <p:cNvPr id="5" name="Rectangle 4">
            <a:extLst>
              <a:ext uri="{FF2B5EF4-FFF2-40B4-BE49-F238E27FC236}">
                <a16:creationId xmlns:a16="http://schemas.microsoft.com/office/drawing/2014/main" id="{F7C9F43E-F52B-79A3-EB06-7AD70CDCEB83}"/>
              </a:ext>
            </a:extLst>
          </p:cNvPr>
          <p:cNvSpPr/>
          <p:nvPr/>
        </p:nvSpPr>
        <p:spPr>
          <a:xfrm>
            <a:off x="414995" y="3527878"/>
            <a:ext cx="5174436" cy="936104"/>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prstClr val="white"/>
                </a:solidFill>
                <a:effectLst/>
                <a:uLnTx/>
                <a:uFillTx/>
                <a:latin typeface="Calibri"/>
                <a:ea typeface="+mn-ea"/>
                <a:cs typeface="+mn-cs"/>
              </a:rPr>
              <a:t>Tapering can be performed if the following criteria are met:</a:t>
            </a:r>
          </a:p>
        </p:txBody>
      </p:sp>
      <p:sp>
        <p:nvSpPr>
          <p:cNvPr id="6" name="Rectangle 5">
            <a:extLst>
              <a:ext uri="{FF2B5EF4-FFF2-40B4-BE49-F238E27FC236}">
                <a16:creationId xmlns:a16="http://schemas.microsoft.com/office/drawing/2014/main" id="{29CE7B85-4746-726A-818A-68F92E09D43F}"/>
              </a:ext>
            </a:extLst>
          </p:cNvPr>
          <p:cNvSpPr/>
          <p:nvPr/>
        </p:nvSpPr>
        <p:spPr>
          <a:xfrm>
            <a:off x="6442307" y="3527878"/>
            <a:ext cx="5174436" cy="904664"/>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prstClr val="white"/>
                </a:solidFill>
                <a:effectLst/>
                <a:uLnTx/>
                <a:uFillTx/>
                <a:latin typeface="Calibri"/>
                <a:ea typeface="+mn-ea"/>
                <a:cs typeface="+mn-cs"/>
              </a:rPr>
              <a:t>Tapering is not advised if:</a:t>
            </a:r>
          </a:p>
        </p:txBody>
      </p:sp>
      <p:sp>
        <p:nvSpPr>
          <p:cNvPr id="7" name="CasellaDiTesto 6">
            <a:extLst>
              <a:ext uri="{FF2B5EF4-FFF2-40B4-BE49-F238E27FC236}">
                <a16:creationId xmlns:a16="http://schemas.microsoft.com/office/drawing/2014/main" id="{728947A3-F261-D7C6-7E7D-1979A33CB738}"/>
              </a:ext>
            </a:extLst>
          </p:cNvPr>
          <p:cNvSpPr txBox="1"/>
          <p:nvPr/>
        </p:nvSpPr>
        <p:spPr>
          <a:xfrm>
            <a:off x="546418" y="4570836"/>
            <a:ext cx="4932548" cy="1962200"/>
          </a:xfrm>
          <a:prstGeom prst="rect">
            <a:avLst/>
          </a:prstGeom>
          <a:noFill/>
          <a:ln>
            <a:solidFill>
              <a:srgbClr val="002060"/>
            </a:solidFill>
          </a:ln>
        </p:spPr>
        <p:txBody>
          <a:bodyPr wrap="square" lIns="91410" tIns="45718" rIns="91410" bIns="45718" rtlCol="0">
            <a:spAutoFit/>
          </a:bodyPr>
          <a:lstStyle/>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a:ln>
                  <a:noFill/>
                </a:ln>
                <a:solidFill>
                  <a:srgbClr val="002060"/>
                </a:solidFill>
                <a:effectLst/>
                <a:uLnTx/>
                <a:uFillTx/>
                <a:latin typeface="Calibri"/>
                <a:ea typeface="+mn-ea"/>
                <a:cs typeface="+mn-cs"/>
              </a:rPr>
              <a:t>Stable</a:t>
            </a:r>
            <a:r>
              <a:rPr kumimoji="0" lang="it-IT" sz="1900" b="0" i="0" u="none" strike="noStrike" kern="1200" cap="none" spc="0" normalizeH="0" baseline="0" noProof="0" dirty="0">
                <a:ln>
                  <a:noFill/>
                </a:ln>
                <a:solidFill>
                  <a:srgbClr val="002060"/>
                </a:solidFill>
                <a:effectLst/>
                <a:uLnTx/>
                <a:uFillTx/>
                <a:latin typeface="Calibri"/>
                <a:ea typeface="+mn-ea"/>
                <a:cs typeface="+mn-cs"/>
              </a:rPr>
              <a:t> platelet count/stable response (50 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 – 100x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a:t>
            </a:r>
          </a:p>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err="1">
                <a:ln>
                  <a:noFill/>
                </a:ln>
                <a:solidFill>
                  <a:srgbClr val="002060"/>
                </a:solidFill>
                <a:effectLst/>
                <a:uLnTx/>
                <a:uFillTx/>
                <a:latin typeface="Calibri"/>
                <a:ea typeface="+mn-ea"/>
                <a:cs typeface="+mn-cs"/>
              </a:rPr>
              <a:t>Response</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maintained</a:t>
            </a:r>
            <a:r>
              <a:rPr kumimoji="0" lang="it-IT" sz="1900" b="0" i="0" u="none" strike="noStrike" kern="1200" cap="none" spc="0" normalizeH="0" baseline="0" noProof="0" dirty="0">
                <a:ln>
                  <a:noFill/>
                </a:ln>
                <a:solidFill>
                  <a:srgbClr val="002060"/>
                </a:solidFill>
                <a:effectLst/>
                <a:uLnTx/>
                <a:uFillTx/>
                <a:latin typeface="Calibri"/>
                <a:ea typeface="+mn-ea"/>
                <a:cs typeface="+mn-cs"/>
              </a:rPr>
              <a:t> for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at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least</a:t>
            </a:r>
            <a:r>
              <a:rPr kumimoji="0" lang="it-IT" sz="1900" b="0" i="0" u="none" strike="noStrike" kern="1200" cap="none" spc="0" normalizeH="0" baseline="0" noProof="0" dirty="0">
                <a:ln>
                  <a:noFill/>
                </a:ln>
                <a:solidFill>
                  <a:srgbClr val="002060"/>
                </a:solidFill>
                <a:effectLst/>
                <a:uLnTx/>
                <a:uFillTx/>
                <a:latin typeface="Calibri"/>
                <a:ea typeface="+mn-ea"/>
                <a:cs typeface="+mn-cs"/>
              </a:rPr>
              <a:t> 6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months</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without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concomitant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treatments</a:t>
            </a:r>
            <a:r>
              <a:rPr kumimoji="0" lang="it-IT" sz="1900" b="0" i="0" u="none" strike="noStrike" kern="1200" cap="none" spc="0" normalizeH="0" baseline="0" noProof="0" dirty="0">
                <a:ln>
                  <a:noFill/>
                </a:ln>
                <a:solidFill>
                  <a:srgbClr val="002060"/>
                </a:solidFill>
                <a:effectLst/>
                <a:uLnTx/>
                <a:uFillTx/>
                <a:latin typeface="Calibri"/>
                <a:ea typeface="+mn-ea"/>
                <a:cs typeface="+mn-cs"/>
              </a:rPr>
              <a:t> and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haemorrhagic</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events</a:t>
            </a:r>
            <a:endParaRPr kumimoji="0" lang="it-IT" sz="1900" b="0" i="0" u="none" strike="noStrike" kern="1200" cap="none" spc="0" normalizeH="0" baseline="0" noProof="0" dirty="0">
              <a:ln>
                <a:noFill/>
              </a:ln>
              <a:solidFill>
                <a:srgbClr val="002060"/>
              </a:solidFill>
              <a:effectLst/>
              <a:uLnTx/>
              <a:uFillTx/>
              <a:latin typeface="Calibri"/>
              <a:ea typeface="+mn-ea"/>
              <a:cs typeface="+mn-cs"/>
            </a:endParaRPr>
          </a:p>
        </p:txBody>
      </p:sp>
      <p:sp>
        <p:nvSpPr>
          <p:cNvPr id="8" name="CasellaDiTesto 7">
            <a:extLst>
              <a:ext uri="{FF2B5EF4-FFF2-40B4-BE49-F238E27FC236}">
                <a16:creationId xmlns:a16="http://schemas.microsoft.com/office/drawing/2014/main" id="{B790F590-0150-D166-F0DC-E422DC783782}"/>
              </a:ext>
            </a:extLst>
          </p:cNvPr>
          <p:cNvSpPr txBox="1"/>
          <p:nvPr/>
        </p:nvSpPr>
        <p:spPr>
          <a:xfrm>
            <a:off x="6529647" y="4565154"/>
            <a:ext cx="4932548" cy="1962200"/>
          </a:xfrm>
          <a:prstGeom prst="rect">
            <a:avLst/>
          </a:prstGeom>
          <a:noFill/>
          <a:ln>
            <a:solidFill>
              <a:srgbClr val="002060"/>
            </a:solidFill>
          </a:ln>
        </p:spPr>
        <p:txBody>
          <a:bodyPr wrap="square" lIns="91410" tIns="45718" rIns="91410" bIns="45718" rtlCol="0">
            <a:spAutoFit/>
          </a:bodyPr>
          <a:lstStyle/>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a:ln>
                  <a:noFill/>
                </a:ln>
                <a:solidFill>
                  <a:srgbClr val="002060"/>
                </a:solidFill>
                <a:effectLst/>
                <a:uLnTx/>
                <a:uFillTx/>
                <a:latin typeface="Calibri"/>
                <a:ea typeface="+mn-ea"/>
                <a:cs typeface="+mn-cs"/>
              </a:rPr>
              <a:t>Stable</a:t>
            </a:r>
            <a:r>
              <a:rPr kumimoji="0" lang="it-IT" sz="1900" b="0" i="0" u="none" strike="noStrike" kern="1200" cap="none" spc="0" normalizeH="0" baseline="0" noProof="0" dirty="0">
                <a:ln>
                  <a:noFill/>
                </a:ln>
                <a:solidFill>
                  <a:srgbClr val="002060"/>
                </a:solidFill>
                <a:effectLst/>
                <a:uLnTx/>
                <a:uFillTx/>
                <a:latin typeface="Calibri"/>
                <a:ea typeface="+mn-ea"/>
                <a:cs typeface="+mn-cs"/>
              </a:rPr>
              <a:t> platelet count/stable response (50 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 – 100x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a:t>
            </a:r>
          </a:p>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err="1">
                <a:ln>
                  <a:noFill/>
                </a:ln>
                <a:solidFill>
                  <a:srgbClr val="002060"/>
                </a:solidFill>
                <a:effectLst/>
                <a:uLnTx/>
                <a:uFillTx/>
                <a:latin typeface="Calibri"/>
                <a:ea typeface="+mn-ea"/>
                <a:cs typeface="+mn-cs"/>
              </a:rPr>
              <a:t>Response</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maintained</a:t>
            </a:r>
            <a:r>
              <a:rPr kumimoji="0" lang="it-IT" sz="1900" b="0" i="0" u="none" strike="noStrike" kern="1200" cap="none" spc="0" normalizeH="0" baseline="0" noProof="0" dirty="0">
                <a:ln>
                  <a:noFill/>
                </a:ln>
                <a:solidFill>
                  <a:srgbClr val="002060"/>
                </a:solidFill>
                <a:effectLst/>
                <a:uLnTx/>
                <a:uFillTx/>
                <a:latin typeface="Calibri"/>
                <a:ea typeface="+mn-ea"/>
                <a:cs typeface="+mn-cs"/>
              </a:rPr>
              <a:t> for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at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least</a:t>
            </a:r>
            <a:r>
              <a:rPr kumimoji="0" lang="it-IT" sz="1900" b="0" i="0" u="none" strike="noStrike" kern="1200" cap="none" spc="0" normalizeH="0" baseline="0" noProof="0" dirty="0">
                <a:ln>
                  <a:noFill/>
                </a:ln>
                <a:solidFill>
                  <a:srgbClr val="002060"/>
                </a:solidFill>
                <a:effectLst/>
                <a:uLnTx/>
                <a:uFillTx/>
                <a:latin typeface="Calibri"/>
                <a:ea typeface="+mn-ea"/>
                <a:cs typeface="+mn-cs"/>
              </a:rPr>
              <a:t> 6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months</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without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concomitant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treatments</a:t>
            </a:r>
            <a:r>
              <a:rPr kumimoji="0" lang="it-IT" sz="1900" b="0" i="0" u="none" strike="noStrike" kern="1200" cap="none" spc="0" normalizeH="0" baseline="0" noProof="0" dirty="0">
                <a:ln>
                  <a:noFill/>
                </a:ln>
                <a:solidFill>
                  <a:srgbClr val="002060"/>
                </a:solidFill>
                <a:effectLst/>
                <a:uLnTx/>
                <a:uFillTx/>
                <a:latin typeface="Calibri"/>
                <a:ea typeface="+mn-ea"/>
                <a:cs typeface="+mn-cs"/>
              </a:rPr>
              <a:t> and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haemorrhagic</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events</a:t>
            </a:r>
            <a:endParaRPr kumimoji="0" lang="it-IT" sz="19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9632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CasellaDiTesto 2"/>
          <p:cNvSpPr txBox="1">
            <a:spLocks noChangeArrowheads="1"/>
          </p:cNvSpPr>
          <p:nvPr/>
        </p:nvSpPr>
        <p:spPr bwMode="auto">
          <a:xfrm>
            <a:off x="5117857" y="1227138"/>
            <a:ext cx="2105513"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002060"/>
                </a:solidFill>
                <a:effectLst/>
                <a:uLnTx/>
                <a:uFillTx/>
                <a:latin typeface="Calibri"/>
                <a:ea typeface="ＭＳ Ｐゴシック" charset="0"/>
                <a:cs typeface="Arial" charset="0"/>
              </a:rPr>
              <a:t>Romiplostim</a:t>
            </a: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002060"/>
                </a:solidFill>
                <a:effectLst/>
                <a:uLnTx/>
                <a:uFillTx/>
                <a:latin typeface="Calibri"/>
                <a:ea typeface="ＭＳ Ｐゴシック" charset="0"/>
                <a:cs typeface="Arial" charset="0"/>
              </a:rPr>
              <a:t>Eltrombopag</a:t>
            </a: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p:txBody>
      </p:sp>
      <p:sp>
        <p:nvSpPr>
          <p:cNvPr id="4" name="Freccia bidirezionale verticale 3"/>
          <p:cNvSpPr>
            <a:spLocks noChangeArrowheads="1"/>
          </p:cNvSpPr>
          <p:nvPr/>
        </p:nvSpPr>
        <p:spPr bwMode="auto">
          <a:xfrm>
            <a:off x="5916614" y="1955800"/>
            <a:ext cx="484187" cy="850900"/>
          </a:xfrm>
          <a:prstGeom prst="upDownArrow">
            <a:avLst>
              <a:gd name="adj1" fmla="val 50000"/>
              <a:gd name="adj2" fmla="val 50004"/>
            </a:avLst>
          </a:prstGeom>
          <a:solidFill>
            <a:srgbClr val="CC3300"/>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marL="0" marR="0" lvl="0" indent="0" algn="ctr" defTabSz="45403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77155" name="CasellaDiTesto 5"/>
          <p:cNvSpPr txBox="1">
            <a:spLocks noChangeArrowheads="1"/>
          </p:cNvSpPr>
          <p:nvPr/>
        </p:nvSpPr>
        <p:spPr bwMode="auto">
          <a:xfrm>
            <a:off x="4021139" y="3941764"/>
            <a:ext cx="3937103" cy="2251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Lack</a:t>
            </a: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 of </a:t>
            </a: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efficacy</a:t>
            </a:r>
            <a:endPar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Platelet count fluctuations</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Side </a:t>
            </a: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effects</a:t>
            </a:r>
            <a:endPar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Patients</a:t>
            </a: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 </a:t>
            </a: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preference</a:t>
            </a:r>
            <a:endPar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endParaRPr>
          </a:p>
        </p:txBody>
      </p:sp>
      <p:sp>
        <p:nvSpPr>
          <p:cNvPr id="5" name="CasellaDiTesto 3"/>
          <p:cNvSpPr txBox="1">
            <a:spLocks noChangeArrowheads="1"/>
          </p:cNvSpPr>
          <p:nvPr/>
        </p:nvSpPr>
        <p:spPr bwMode="auto">
          <a:xfrm>
            <a:off x="1524000" y="277578"/>
            <a:ext cx="9144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a:ea typeface="ＭＳ Ｐゴシック" charset="0"/>
              </a:rPr>
              <a:t>Switching</a:t>
            </a:r>
            <a:r>
              <a:rPr kumimoji="0" lang="it-IT" sz="3200" b="1" i="0" u="none" strike="noStrike" kern="1200" cap="none" spc="0" normalizeH="0" baseline="0" noProof="0" dirty="0">
                <a:ln>
                  <a:noFill/>
                </a:ln>
                <a:solidFill>
                  <a:srgbClr val="FF0000"/>
                </a:solidFill>
                <a:effectLst/>
                <a:uLnTx/>
                <a:uFillTx/>
                <a:latin typeface="Calibri"/>
                <a:ea typeface="ＭＳ Ｐゴシック" charset="0"/>
              </a:rPr>
              <a:t> of TPO-R </a:t>
            </a:r>
            <a:r>
              <a:rPr kumimoji="0" lang="it-IT" sz="3200" b="1" i="0" u="none" strike="noStrike" kern="1200" cap="none" spc="0" normalizeH="0" baseline="0" noProof="0" dirty="0" err="1">
                <a:ln>
                  <a:noFill/>
                </a:ln>
                <a:solidFill>
                  <a:srgbClr val="FF0000"/>
                </a:solidFill>
                <a:effectLst/>
                <a:uLnTx/>
                <a:uFillTx/>
                <a:latin typeface="Calibri"/>
                <a:ea typeface="ＭＳ Ｐゴシック" charset="0"/>
              </a:rPr>
              <a:t>agonist</a:t>
            </a:r>
            <a:r>
              <a:rPr kumimoji="0" lang="it-IT" sz="3200" b="1" i="0" u="none" strike="noStrike" kern="1200" cap="none" spc="0" normalizeH="0" baseline="0" noProof="0" dirty="0">
                <a:ln>
                  <a:noFill/>
                </a:ln>
                <a:solidFill>
                  <a:srgbClr val="FF0000"/>
                </a:solidFill>
                <a:effectLst/>
                <a:uLnTx/>
                <a:uFillTx/>
                <a:latin typeface="Calibri"/>
                <a:ea typeface="ＭＳ Ｐゴシック" charset="0"/>
              </a:rPr>
              <a:t> in ITP</a:t>
            </a:r>
          </a:p>
        </p:txBody>
      </p:sp>
    </p:spTree>
    <p:extLst>
      <p:ext uri="{BB962C8B-B14F-4D97-AF65-F5344CB8AC3E}">
        <p14:creationId xmlns:p14="http://schemas.microsoft.com/office/powerpoint/2010/main" val="3144771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8E44015-7DA7-46E1-904F-D04DBB09FC04}"/>
              </a:ext>
            </a:extLst>
          </p:cNvPr>
          <p:cNvSpPr>
            <a:spLocks noGrp="1"/>
          </p:cNvSpPr>
          <p:nvPr>
            <p:ph type="title"/>
          </p:nvPr>
        </p:nvSpPr>
        <p:spPr>
          <a:xfrm>
            <a:off x="794" y="102699"/>
            <a:ext cx="12190413" cy="720107"/>
          </a:xfrm>
        </p:spPr>
        <p:txBody>
          <a:bodyPr>
            <a:normAutofit/>
          </a:bodyPr>
          <a:lstStyle/>
          <a:p>
            <a:pPr algn="ctr"/>
            <a:r>
              <a:rPr lang="it-IT" sz="3200" b="1" dirty="0">
                <a:solidFill>
                  <a:srgbClr val="FF0000"/>
                </a:solidFill>
                <a:latin typeface="Calibri" panose="020F0502020204030204" pitchFamily="34" charset="0"/>
                <a:cs typeface="Calibri" panose="020F0502020204030204" pitchFamily="34" charset="0"/>
              </a:rPr>
              <a:t>SYK </a:t>
            </a:r>
            <a:r>
              <a:rPr lang="it-IT" sz="3200" b="1" dirty="0" err="1">
                <a:solidFill>
                  <a:srgbClr val="FF0000"/>
                </a:solidFill>
                <a:latin typeface="Calibri" panose="020F0502020204030204" pitchFamily="34" charset="0"/>
                <a:cs typeface="Calibri" panose="020F0502020204030204" pitchFamily="34" charset="0"/>
              </a:rPr>
              <a:t>inhibition</a:t>
            </a:r>
            <a:r>
              <a:rPr lang="it-IT" sz="3200" b="1" dirty="0">
                <a:solidFill>
                  <a:srgbClr val="FF0000"/>
                </a:solidFill>
                <a:latin typeface="Calibri" panose="020F0502020204030204" pitchFamily="34" charset="0"/>
                <a:cs typeface="Calibri" panose="020F0502020204030204" pitchFamily="34" charset="0"/>
              </a:rPr>
              <a:t> in the management of ITP</a:t>
            </a:r>
            <a:endParaRPr lang="es-ES" sz="3200" b="1" dirty="0">
              <a:solidFill>
                <a:srgbClr val="FF0000"/>
              </a:solidFill>
              <a:latin typeface="Calibri" panose="020F0502020204030204" pitchFamily="34" charset="0"/>
              <a:cs typeface="Calibri" panose="020F0502020204030204" pitchFamily="34" charset="0"/>
            </a:endParaRPr>
          </a:p>
        </p:txBody>
      </p:sp>
      <p:sp>
        <p:nvSpPr>
          <p:cNvPr id="5" name="Text Box 73">
            <a:extLst>
              <a:ext uri="{FF2B5EF4-FFF2-40B4-BE49-F238E27FC236}">
                <a16:creationId xmlns:a16="http://schemas.microsoft.com/office/drawing/2014/main" id="{C338F51B-9CA4-4B0B-919A-52AE256735A5}"/>
              </a:ext>
            </a:extLst>
          </p:cNvPr>
          <p:cNvSpPr txBox="1">
            <a:spLocks noChangeArrowheads="1"/>
          </p:cNvSpPr>
          <p:nvPr/>
        </p:nvSpPr>
        <p:spPr bwMode="auto">
          <a:xfrm>
            <a:off x="9031437" y="3047777"/>
            <a:ext cx="2025385" cy="57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sz="3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Text Box 154">
            <a:extLst>
              <a:ext uri="{FF2B5EF4-FFF2-40B4-BE49-F238E27FC236}">
                <a16:creationId xmlns:a16="http://schemas.microsoft.com/office/drawing/2014/main" id="{5962DF6D-79F7-4F6C-BE48-0584355229F3}"/>
              </a:ext>
            </a:extLst>
          </p:cNvPr>
          <p:cNvSpPr txBox="1">
            <a:spLocks noChangeArrowheads="1"/>
          </p:cNvSpPr>
          <p:nvPr/>
        </p:nvSpPr>
        <p:spPr bwMode="auto">
          <a:xfrm>
            <a:off x="794" y="6569567"/>
            <a:ext cx="12190413" cy="30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a:ea typeface="ＭＳ Ｐゴシック" charset="0"/>
              </a:rPr>
              <a:t>Zarrin</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AA, et al.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Nat</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Rev</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Drug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Discov</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2021; </a:t>
            </a:r>
            <a:r>
              <a:rPr kumimoji="0" lang="it-IT" sz="1400" b="0" i="0" u="none" strike="noStrike" kern="1200" cap="none" spc="0" normalizeH="0" baseline="0" noProof="0" dirty="0" err="1">
                <a:ln>
                  <a:noFill/>
                </a:ln>
                <a:solidFill>
                  <a:srgbClr val="002060"/>
                </a:solidFill>
                <a:effectLst/>
                <a:uLnTx/>
                <a:uFillTx/>
                <a:latin typeface="Calibri"/>
                <a:ea typeface="ＭＳ Ｐゴシック" charset="0"/>
              </a:rPr>
              <a:t>Liu</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D, et al.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J</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Hematol</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Oncol</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2017; </a:t>
            </a:r>
            <a:r>
              <a:rPr kumimoji="0" lang="it-IT" sz="1400" b="0" i="0" u="none" strike="noStrike" kern="1200" cap="none" spc="0" normalizeH="0" baseline="0" noProof="0" dirty="0">
                <a:ln>
                  <a:noFill/>
                </a:ln>
                <a:solidFill>
                  <a:srgbClr val="002060"/>
                </a:solidFill>
                <a:effectLst/>
                <a:uLnTx/>
                <a:uFillTx/>
                <a:latin typeface="Calibri"/>
                <a:ea typeface="ＭＳ Ｐゴシック" charset="0"/>
                <a:cs typeface="+mn-cs"/>
              </a:rPr>
              <a:t>Cooper N and Ghanima W. </a:t>
            </a:r>
            <a:r>
              <a:rPr kumimoji="0" lang="it-IT" sz="1400" b="0" i="1" u="none" strike="noStrike" kern="1200" cap="none" spc="0" normalizeH="0" baseline="0" noProof="0" dirty="0">
                <a:ln>
                  <a:noFill/>
                </a:ln>
                <a:solidFill>
                  <a:srgbClr val="002060"/>
                </a:solidFill>
                <a:effectLst/>
                <a:uLnTx/>
                <a:uFillTx/>
                <a:latin typeface="Calibri"/>
                <a:ea typeface="ＭＳ Ｐゴシック" charset="0"/>
                <a:cs typeface="+mn-cs"/>
              </a:rPr>
              <a:t>NEJM</a:t>
            </a:r>
            <a:r>
              <a:rPr kumimoji="0" lang="it-IT" sz="1400" b="0" i="0" u="none" strike="noStrike" kern="1200" cap="none" spc="0" normalizeH="0" baseline="0" noProof="0" dirty="0">
                <a:ln>
                  <a:noFill/>
                </a:ln>
                <a:solidFill>
                  <a:srgbClr val="002060"/>
                </a:solidFill>
                <a:effectLst/>
                <a:uLnTx/>
                <a:uFillTx/>
                <a:latin typeface="Calibri"/>
                <a:ea typeface="ＭＳ Ｐゴシック" charset="0"/>
                <a:cs typeface="+mn-cs"/>
              </a:rPr>
              <a:t> 2019</a:t>
            </a:r>
            <a:endParaRPr kumimoji="0" lang="en-GB" sz="1400" b="0" i="0" u="none" strike="noStrike" kern="1200" cap="none" spc="0" normalizeH="0" baseline="0" noProof="0" dirty="0">
              <a:ln>
                <a:noFill/>
              </a:ln>
              <a:solidFill>
                <a:srgbClr val="002060"/>
              </a:solidFill>
              <a:effectLst/>
              <a:uLnTx/>
              <a:uFillTx/>
              <a:latin typeface="Calibri"/>
              <a:ea typeface="ＭＳ Ｐゴシック" charset="0"/>
              <a:cs typeface="+mn-cs"/>
            </a:endParaRPr>
          </a:p>
        </p:txBody>
      </p:sp>
      <p:pic>
        <p:nvPicPr>
          <p:cNvPr id="7" name="Immagine 1">
            <a:extLst>
              <a:ext uri="{FF2B5EF4-FFF2-40B4-BE49-F238E27FC236}">
                <a16:creationId xmlns:a16="http://schemas.microsoft.com/office/drawing/2014/main" id="{D1B2B205-28C3-4977-9D2C-09EDEBD92F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83596" y="1112376"/>
            <a:ext cx="4717642" cy="5100307"/>
          </a:xfrm>
          <a:prstGeom prst="rect">
            <a:avLst/>
          </a:prstGeom>
        </p:spPr>
      </p:pic>
      <p:grpSp>
        <p:nvGrpSpPr>
          <p:cNvPr id="9" name="Group 88">
            <a:extLst>
              <a:ext uri="{FF2B5EF4-FFF2-40B4-BE49-F238E27FC236}">
                <a16:creationId xmlns:a16="http://schemas.microsoft.com/office/drawing/2014/main" id="{2A1BEC7B-5EA5-43C2-91EC-8DF1C7D646A3}"/>
              </a:ext>
            </a:extLst>
          </p:cNvPr>
          <p:cNvGrpSpPr>
            <a:grpSpLocks/>
          </p:cNvGrpSpPr>
          <p:nvPr/>
        </p:nvGrpSpPr>
        <p:grpSpPr bwMode="auto">
          <a:xfrm>
            <a:off x="1153413" y="4458873"/>
            <a:ext cx="3252940" cy="1978521"/>
            <a:chOff x="192" y="2640"/>
            <a:chExt cx="1568" cy="1440"/>
          </a:xfrm>
        </p:grpSpPr>
        <p:sp>
          <p:nvSpPr>
            <p:cNvPr id="10" name="Freeform 89">
              <a:extLst>
                <a:ext uri="{FF2B5EF4-FFF2-40B4-BE49-F238E27FC236}">
                  <a16:creationId xmlns:a16="http://schemas.microsoft.com/office/drawing/2014/main" id="{0B80431D-5206-40C0-9FF6-51A01AD73F62}"/>
                </a:ext>
              </a:extLst>
            </p:cNvPr>
            <p:cNvSpPr>
              <a:spLocks/>
            </p:cNvSpPr>
            <p:nvPr/>
          </p:nvSpPr>
          <p:spPr bwMode="auto">
            <a:xfrm>
              <a:off x="192" y="2640"/>
              <a:ext cx="1568" cy="1440"/>
            </a:xfrm>
            <a:custGeom>
              <a:avLst/>
              <a:gdLst>
                <a:gd name="T0" fmla="*/ 2155 w 1232"/>
                <a:gd name="T1" fmla="*/ 6688 h 864"/>
                <a:gd name="T2" fmla="*/ 4209 w 1232"/>
                <a:gd name="T3" fmla="*/ 46333 h 864"/>
                <a:gd name="T4" fmla="*/ 6244 w 1232"/>
                <a:gd name="T5" fmla="*/ 33047 h 864"/>
                <a:gd name="T6" fmla="*/ 6919 w 1232"/>
                <a:gd name="T7" fmla="*/ 46333 h 864"/>
                <a:gd name="T8" fmla="*/ 8291 w 1232"/>
                <a:gd name="T9" fmla="*/ 6688 h 864"/>
                <a:gd name="T10" fmla="*/ 8964 w 1232"/>
                <a:gd name="T11" fmla="*/ 6688 h 864"/>
                <a:gd name="T12" fmla="*/ 10342 w 1232"/>
                <a:gd name="T13" fmla="*/ 33047 h 864"/>
                <a:gd name="T14" fmla="*/ 11696 w 1232"/>
                <a:gd name="T15" fmla="*/ 19828 h 864"/>
                <a:gd name="T16" fmla="*/ 13054 w 1232"/>
                <a:gd name="T17" fmla="*/ 6688 h 864"/>
                <a:gd name="T18" fmla="*/ 13054 w 1232"/>
                <a:gd name="T19" fmla="*/ 33047 h 864"/>
                <a:gd name="T20" fmla="*/ 13054 w 1232"/>
                <a:gd name="T21" fmla="*/ 72763 h 864"/>
                <a:gd name="T22" fmla="*/ 15097 w 1232"/>
                <a:gd name="T23" fmla="*/ 46333 h 864"/>
                <a:gd name="T24" fmla="*/ 15782 w 1232"/>
                <a:gd name="T25" fmla="*/ 46333 h 864"/>
                <a:gd name="T26" fmla="*/ 15097 w 1232"/>
                <a:gd name="T27" fmla="*/ 99245 h 864"/>
                <a:gd name="T28" fmla="*/ 16459 w 1232"/>
                <a:gd name="T29" fmla="*/ 99245 h 864"/>
                <a:gd name="T30" fmla="*/ 17137 w 1232"/>
                <a:gd name="T31" fmla="*/ 152105 h 864"/>
                <a:gd name="T32" fmla="*/ 14421 w 1232"/>
                <a:gd name="T33" fmla="*/ 191838 h 864"/>
                <a:gd name="T34" fmla="*/ 13054 w 1232"/>
                <a:gd name="T35" fmla="*/ 231480 h 864"/>
                <a:gd name="T36" fmla="*/ 10342 w 1232"/>
                <a:gd name="T37" fmla="*/ 231480 h 864"/>
                <a:gd name="T38" fmla="*/ 8291 w 1232"/>
                <a:gd name="T39" fmla="*/ 231480 h 864"/>
                <a:gd name="T40" fmla="*/ 7603 w 1232"/>
                <a:gd name="T41" fmla="*/ 205117 h 864"/>
                <a:gd name="T42" fmla="*/ 6919 w 1232"/>
                <a:gd name="T43" fmla="*/ 205117 h 864"/>
                <a:gd name="T44" fmla="*/ 6244 w 1232"/>
                <a:gd name="T45" fmla="*/ 218342 h 864"/>
                <a:gd name="T46" fmla="*/ 6919 w 1232"/>
                <a:gd name="T47" fmla="*/ 178603 h 864"/>
                <a:gd name="T48" fmla="*/ 5561 w 1232"/>
                <a:gd name="T49" fmla="*/ 178603 h 864"/>
                <a:gd name="T50" fmla="*/ 4877 w 1232"/>
                <a:gd name="T51" fmla="*/ 218342 h 864"/>
                <a:gd name="T52" fmla="*/ 3528 w 1232"/>
                <a:gd name="T53" fmla="*/ 218342 h 864"/>
                <a:gd name="T54" fmla="*/ 2851 w 1232"/>
                <a:gd name="T55" fmla="*/ 205117 h 864"/>
                <a:gd name="T56" fmla="*/ 2851 w 1232"/>
                <a:gd name="T57" fmla="*/ 165408 h 864"/>
                <a:gd name="T58" fmla="*/ 2851 w 1232"/>
                <a:gd name="T59" fmla="*/ 138888 h 864"/>
                <a:gd name="T60" fmla="*/ 1469 w 1232"/>
                <a:gd name="T61" fmla="*/ 138888 h 864"/>
                <a:gd name="T62" fmla="*/ 792 w 1232"/>
                <a:gd name="T63" fmla="*/ 125750 h 864"/>
                <a:gd name="T64" fmla="*/ 792 w 1232"/>
                <a:gd name="T65" fmla="*/ 99245 h 864"/>
                <a:gd name="T66" fmla="*/ 2155 w 1232"/>
                <a:gd name="T67" fmla="*/ 99245 h 864"/>
                <a:gd name="T68" fmla="*/ 2851 w 1232"/>
                <a:gd name="T69" fmla="*/ 86008 h 864"/>
                <a:gd name="T70" fmla="*/ 792 w 1232"/>
                <a:gd name="T71" fmla="*/ 72763 h 864"/>
                <a:gd name="T72" fmla="*/ 121 w 1232"/>
                <a:gd name="T73" fmla="*/ 46333 h 864"/>
                <a:gd name="T74" fmla="*/ 1469 w 1232"/>
                <a:gd name="T75" fmla="*/ 46333 h 864"/>
                <a:gd name="T76" fmla="*/ 1469 w 1232"/>
                <a:gd name="T77" fmla="*/ 33047 h 864"/>
                <a:gd name="T78" fmla="*/ 2155 w 1232"/>
                <a:gd name="T79" fmla="*/ 6688 h 8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2"/>
                <a:gd name="T121" fmla="*/ 0 h 864"/>
                <a:gd name="T122" fmla="*/ 1232 w 1232"/>
                <a:gd name="T123" fmla="*/ 864 h 8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2" h="864">
                  <a:moveTo>
                    <a:pt x="152" y="24"/>
                  </a:moveTo>
                  <a:cubicBezTo>
                    <a:pt x="184" y="32"/>
                    <a:pt x="248" y="152"/>
                    <a:pt x="296" y="168"/>
                  </a:cubicBezTo>
                  <a:cubicBezTo>
                    <a:pt x="344" y="184"/>
                    <a:pt x="408" y="120"/>
                    <a:pt x="440" y="120"/>
                  </a:cubicBezTo>
                  <a:cubicBezTo>
                    <a:pt x="472" y="120"/>
                    <a:pt x="464" y="184"/>
                    <a:pt x="488" y="168"/>
                  </a:cubicBezTo>
                  <a:cubicBezTo>
                    <a:pt x="512" y="152"/>
                    <a:pt x="560" y="48"/>
                    <a:pt x="584" y="24"/>
                  </a:cubicBezTo>
                  <a:cubicBezTo>
                    <a:pt x="608" y="0"/>
                    <a:pt x="608" y="8"/>
                    <a:pt x="632" y="24"/>
                  </a:cubicBezTo>
                  <a:cubicBezTo>
                    <a:pt x="656" y="40"/>
                    <a:pt x="696" y="112"/>
                    <a:pt x="728" y="120"/>
                  </a:cubicBezTo>
                  <a:cubicBezTo>
                    <a:pt x="760" y="128"/>
                    <a:pt x="792" y="88"/>
                    <a:pt x="824" y="72"/>
                  </a:cubicBezTo>
                  <a:cubicBezTo>
                    <a:pt x="856" y="56"/>
                    <a:pt x="904" y="16"/>
                    <a:pt x="920" y="24"/>
                  </a:cubicBezTo>
                  <a:cubicBezTo>
                    <a:pt x="936" y="32"/>
                    <a:pt x="920" y="80"/>
                    <a:pt x="920" y="120"/>
                  </a:cubicBezTo>
                  <a:cubicBezTo>
                    <a:pt x="920" y="160"/>
                    <a:pt x="896" y="256"/>
                    <a:pt x="920" y="264"/>
                  </a:cubicBezTo>
                  <a:cubicBezTo>
                    <a:pt x="944" y="272"/>
                    <a:pt x="1032" y="184"/>
                    <a:pt x="1064" y="168"/>
                  </a:cubicBezTo>
                  <a:cubicBezTo>
                    <a:pt x="1096" y="152"/>
                    <a:pt x="1112" y="136"/>
                    <a:pt x="1112" y="168"/>
                  </a:cubicBezTo>
                  <a:cubicBezTo>
                    <a:pt x="1112" y="200"/>
                    <a:pt x="1056" y="328"/>
                    <a:pt x="1064" y="360"/>
                  </a:cubicBezTo>
                  <a:cubicBezTo>
                    <a:pt x="1072" y="392"/>
                    <a:pt x="1136" y="328"/>
                    <a:pt x="1160" y="360"/>
                  </a:cubicBezTo>
                  <a:cubicBezTo>
                    <a:pt x="1184" y="392"/>
                    <a:pt x="1232" y="496"/>
                    <a:pt x="1208" y="552"/>
                  </a:cubicBezTo>
                  <a:cubicBezTo>
                    <a:pt x="1184" y="608"/>
                    <a:pt x="1064" y="648"/>
                    <a:pt x="1016" y="696"/>
                  </a:cubicBezTo>
                  <a:cubicBezTo>
                    <a:pt x="968" y="744"/>
                    <a:pt x="968" y="816"/>
                    <a:pt x="920" y="840"/>
                  </a:cubicBezTo>
                  <a:cubicBezTo>
                    <a:pt x="872" y="864"/>
                    <a:pt x="784" y="840"/>
                    <a:pt x="728" y="840"/>
                  </a:cubicBezTo>
                  <a:cubicBezTo>
                    <a:pt x="672" y="840"/>
                    <a:pt x="616" y="856"/>
                    <a:pt x="584" y="840"/>
                  </a:cubicBezTo>
                  <a:cubicBezTo>
                    <a:pt x="552" y="824"/>
                    <a:pt x="552" y="760"/>
                    <a:pt x="536" y="744"/>
                  </a:cubicBezTo>
                  <a:cubicBezTo>
                    <a:pt x="520" y="728"/>
                    <a:pt x="504" y="736"/>
                    <a:pt x="488" y="744"/>
                  </a:cubicBezTo>
                  <a:cubicBezTo>
                    <a:pt x="472" y="752"/>
                    <a:pt x="440" y="808"/>
                    <a:pt x="440" y="792"/>
                  </a:cubicBezTo>
                  <a:cubicBezTo>
                    <a:pt x="440" y="776"/>
                    <a:pt x="496" y="672"/>
                    <a:pt x="488" y="648"/>
                  </a:cubicBezTo>
                  <a:cubicBezTo>
                    <a:pt x="480" y="624"/>
                    <a:pt x="416" y="624"/>
                    <a:pt x="392" y="648"/>
                  </a:cubicBezTo>
                  <a:cubicBezTo>
                    <a:pt x="368" y="672"/>
                    <a:pt x="368" y="768"/>
                    <a:pt x="344" y="792"/>
                  </a:cubicBezTo>
                  <a:cubicBezTo>
                    <a:pt x="320" y="816"/>
                    <a:pt x="272" y="800"/>
                    <a:pt x="248" y="792"/>
                  </a:cubicBezTo>
                  <a:cubicBezTo>
                    <a:pt x="224" y="784"/>
                    <a:pt x="208" y="776"/>
                    <a:pt x="200" y="744"/>
                  </a:cubicBezTo>
                  <a:cubicBezTo>
                    <a:pt x="192" y="712"/>
                    <a:pt x="200" y="640"/>
                    <a:pt x="200" y="600"/>
                  </a:cubicBezTo>
                  <a:cubicBezTo>
                    <a:pt x="200" y="560"/>
                    <a:pt x="216" y="520"/>
                    <a:pt x="200" y="504"/>
                  </a:cubicBezTo>
                  <a:cubicBezTo>
                    <a:pt x="184" y="488"/>
                    <a:pt x="128" y="512"/>
                    <a:pt x="104" y="504"/>
                  </a:cubicBezTo>
                  <a:cubicBezTo>
                    <a:pt x="80" y="496"/>
                    <a:pt x="64" y="480"/>
                    <a:pt x="56" y="456"/>
                  </a:cubicBezTo>
                  <a:cubicBezTo>
                    <a:pt x="48" y="432"/>
                    <a:pt x="40" y="376"/>
                    <a:pt x="56" y="360"/>
                  </a:cubicBezTo>
                  <a:cubicBezTo>
                    <a:pt x="72" y="344"/>
                    <a:pt x="128" y="368"/>
                    <a:pt x="152" y="360"/>
                  </a:cubicBezTo>
                  <a:cubicBezTo>
                    <a:pt x="176" y="352"/>
                    <a:pt x="216" y="328"/>
                    <a:pt x="200" y="312"/>
                  </a:cubicBezTo>
                  <a:cubicBezTo>
                    <a:pt x="184" y="296"/>
                    <a:pt x="88" y="288"/>
                    <a:pt x="56" y="264"/>
                  </a:cubicBezTo>
                  <a:cubicBezTo>
                    <a:pt x="24" y="240"/>
                    <a:pt x="0" y="184"/>
                    <a:pt x="8" y="168"/>
                  </a:cubicBezTo>
                  <a:cubicBezTo>
                    <a:pt x="16" y="152"/>
                    <a:pt x="88" y="176"/>
                    <a:pt x="104" y="168"/>
                  </a:cubicBezTo>
                  <a:cubicBezTo>
                    <a:pt x="120" y="160"/>
                    <a:pt x="96" y="144"/>
                    <a:pt x="104" y="120"/>
                  </a:cubicBezTo>
                  <a:cubicBezTo>
                    <a:pt x="112" y="96"/>
                    <a:pt x="120" y="16"/>
                    <a:pt x="152" y="24"/>
                  </a:cubicBezTo>
                  <a:close/>
                </a:path>
              </a:pathLst>
            </a:custGeom>
            <a:solidFill>
              <a:srgbClr val="FFFFCC"/>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1" name="Oval 90">
              <a:extLst>
                <a:ext uri="{FF2B5EF4-FFF2-40B4-BE49-F238E27FC236}">
                  <a16:creationId xmlns:a16="http://schemas.microsoft.com/office/drawing/2014/main" id="{F1E7A021-1277-429A-8BC5-4A6622BF9FA0}"/>
                </a:ext>
              </a:extLst>
            </p:cNvPr>
            <p:cNvSpPr>
              <a:spLocks noChangeArrowheads="1"/>
            </p:cNvSpPr>
            <p:nvPr/>
          </p:nvSpPr>
          <p:spPr bwMode="auto">
            <a:xfrm>
              <a:off x="624" y="3216"/>
              <a:ext cx="816" cy="462"/>
            </a:xfrm>
            <a:prstGeom prst="ellipse">
              <a:avLst/>
            </a:prstGeom>
            <a:solidFill>
              <a:srgbClr val="FFEB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Text Box 91">
              <a:extLst>
                <a:ext uri="{FF2B5EF4-FFF2-40B4-BE49-F238E27FC236}">
                  <a16:creationId xmlns:a16="http://schemas.microsoft.com/office/drawing/2014/main" id="{19FEDC3B-66AD-46D5-A0E2-CF07B0C1AA4E}"/>
                </a:ext>
              </a:extLst>
            </p:cNvPr>
            <p:cNvSpPr txBox="1">
              <a:spLocks noChangeArrowheads="1"/>
            </p:cNvSpPr>
            <p:nvPr/>
          </p:nvSpPr>
          <p:spPr bwMode="auto">
            <a:xfrm>
              <a:off x="612" y="3276"/>
              <a:ext cx="864"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charset="0"/>
                  <a:ea typeface="ＭＳ Ｐゴシック" charset="0"/>
                </a:rPr>
                <a:t>Macrophage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charset="0"/>
                  <a:ea typeface="ＭＳ Ｐゴシック" charset="0"/>
                </a:rPr>
                <a:t>(APC)</a:t>
              </a:r>
            </a:p>
          </p:txBody>
        </p:sp>
      </p:grpSp>
      <p:grpSp>
        <p:nvGrpSpPr>
          <p:cNvPr id="13" name="Group 104">
            <a:extLst>
              <a:ext uri="{FF2B5EF4-FFF2-40B4-BE49-F238E27FC236}">
                <a16:creationId xmlns:a16="http://schemas.microsoft.com/office/drawing/2014/main" id="{C06CE8C9-637A-4602-87B9-3A8B52DA96FA}"/>
              </a:ext>
            </a:extLst>
          </p:cNvPr>
          <p:cNvGrpSpPr>
            <a:grpSpLocks/>
          </p:cNvGrpSpPr>
          <p:nvPr/>
        </p:nvGrpSpPr>
        <p:grpSpPr bwMode="auto">
          <a:xfrm rot="-7241117">
            <a:off x="3099496" y="3594573"/>
            <a:ext cx="419045" cy="972502"/>
            <a:chOff x="1681" y="2389"/>
            <a:chExt cx="271" cy="443"/>
          </a:xfrm>
        </p:grpSpPr>
        <p:sp>
          <p:nvSpPr>
            <p:cNvPr id="14" name="Freeform 105">
              <a:extLst>
                <a:ext uri="{FF2B5EF4-FFF2-40B4-BE49-F238E27FC236}">
                  <a16:creationId xmlns:a16="http://schemas.microsoft.com/office/drawing/2014/main" id="{48281EF3-8EA2-4D9E-8687-7A244BDD679C}"/>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solidFill>
              <a:srgbClr val="E4D5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5" name="Freeform 106">
              <a:extLst>
                <a:ext uri="{FF2B5EF4-FFF2-40B4-BE49-F238E27FC236}">
                  <a16:creationId xmlns:a16="http://schemas.microsoft.com/office/drawing/2014/main" id="{DF382304-9D7B-495B-82D8-46BE523BAA33}"/>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noFill/>
            <a:ln w="793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6" name="Rectangle 107">
              <a:extLst>
                <a:ext uri="{FF2B5EF4-FFF2-40B4-BE49-F238E27FC236}">
                  <a16:creationId xmlns:a16="http://schemas.microsoft.com/office/drawing/2014/main" id="{D4E0D327-96CD-4E20-A3E6-AD5AC83E9677}"/>
                </a:ext>
              </a:extLst>
            </p:cNvPr>
            <p:cNvSpPr>
              <a:spLocks noChangeArrowheads="1"/>
            </p:cNvSpPr>
            <p:nvPr/>
          </p:nvSpPr>
          <p:spPr bwMode="auto">
            <a:xfrm rot="10560000">
              <a:off x="1709" y="2390"/>
              <a:ext cx="161"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333399"/>
                  </a:solidFill>
                  <a:effectLst/>
                  <a:uLnTx/>
                  <a:uFillTx/>
                  <a:latin typeface="Arial Rounded MT Bold" charset="0"/>
                  <a:ea typeface="+mn-ea"/>
                  <a:cs typeface="Arial" charset="0"/>
                </a:rPr>
                <a:t>Y</a:t>
              </a:r>
              <a:endParaRPr kumimoji="0" lang="en-US" sz="3200" b="0" i="0" u="none" strike="noStrike" kern="1200" cap="none" spc="0" normalizeH="0" baseline="0" noProof="0">
                <a:ln>
                  <a:noFill/>
                </a:ln>
                <a:solidFill>
                  <a:srgbClr val="333399"/>
                </a:solidFill>
                <a:effectLst/>
                <a:uLnTx/>
                <a:uFillTx/>
                <a:latin typeface="Arial" charset="0"/>
                <a:ea typeface="+mn-ea"/>
                <a:cs typeface="Arial" charset="0"/>
              </a:endParaRPr>
            </a:p>
          </p:txBody>
        </p:sp>
        <p:sp>
          <p:nvSpPr>
            <p:cNvPr id="17" name="Freeform 108">
              <a:extLst>
                <a:ext uri="{FF2B5EF4-FFF2-40B4-BE49-F238E27FC236}">
                  <a16:creationId xmlns:a16="http://schemas.microsoft.com/office/drawing/2014/main" id="{74C02AA1-560D-45A4-9E46-DC3FD024005E}"/>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solidFill>
              <a:srgbClr val="E4D5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8" name="Freeform 109">
              <a:extLst>
                <a:ext uri="{FF2B5EF4-FFF2-40B4-BE49-F238E27FC236}">
                  <a16:creationId xmlns:a16="http://schemas.microsoft.com/office/drawing/2014/main" id="{8C6CC8E7-9302-4A88-B4A8-D716D84642F4}"/>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noFill/>
            <a:ln w="793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9" name="Rectangle 110">
              <a:extLst>
                <a:ext uri="{FF2B5EF4-FFF2-40B4-BE49-F238E27FC236}">
                  <a16:creationId xmlns:a16="http://schemas.microsoft.com/office/drawing/2014/main" id="{ACF78CDC-F70C-4D04-B38A-C8E62C8E7EB9}"/>
                </a:ext>
              </a:extLst>
            </p:cNvPr>
            <p:cNvSpPr>
              <a:spLocks noChangeArrowheads="1"/>
            </p:cNvSpPr>
            <p:nvPr/>
          </p:nvSpPr>
          <p:spPr bwMode="auto">
            <a:xfrm rot="10560000">
              <a:off x="1710" y="2389"/>
              <a:ext cx="161"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990000"/>
                  </a:solidFill>
                  <a:effectLst/>
                  <a:uLnTx/>
                  <a:uFillTx/>
                  <a:latin typeface="Arial Rounded MT Bold" charset="0"/>
                  <a:ea typeface="+mn-ea"/>
                  <a:cs typeface="Arial" charset="0"/>
                </a:rPr>
                <a:t>Y</a:t>
              </a:r>
              <a:endParaRPr kumimoji="0" lang="en-US" sz="3200" b="0" i="0" u="none" strike="noStrike" kern="1200" cap="none" spc="0" normalizeH="0" baseline="0" noProof="0" dirty="0">
                <a:ln>
                  <a:noFill/>
                </a:ln>
                <a:solidFill>
                  <a:srgbClr val="990000"/>
                </a:solidFill>
                <a:effectLst/>
                <a:uLnTx/>
                <a:uFillTx/>
                <a:latin typeface="Arial" charset="0"/>
                <a:ea typeface="+mn-ea"/>
                <a:cs typeface="Arial" charset="0"/>
              </a:endParaRPr>
            </a:p>
          </p:txBody>
        </p:sp>
      </p:grpSp>
      <p:sp>
        <p:nvSpPr>
          <p:cNvPr id="20" name="Arco 123">
            <a:extLst>
              <a:ext uri="{FF2B5EF4-FFF2-40B4-BE49-F238E27FC236}">
                <a16:creationId xmlns:a16="http://schemas.microsoft.com/office/drawing/2014/main" id="{155BAA2E-C62C-4C87-A4B0-AE8B5A93CE63}"/>
              </a:ext>
            </a:extLst>
          </p:cNvPr>
          <p:cNvSpPr>
            <a:spLocks/>
          </p:cNvSpPr>
          <p:nvPr/>
        </p:nvSpPr>
        <p:spPr bwMode="auto">
          <a:xfrm rot="14426258" flipH="1" flipV="1">
            <a:off x="3563502" y="4062271"/>
            <a:ext cx="371427" cy="632802"/>
          </a:xfrm>
          <a:custGeom>
            <a:avLst/>
            <a:gdLst>
              <a:gd name="T0" fmla="*/ 0 w 21600"/>
              <a:gd name="T1" fmla="*/ 0 h 24155"/>
              <a:gd name="T2" fmla="*/ 2147483647 w 21600"/>
              <a:gd name="T3" fmla="*/ 2147483647 h 24155"/>
              <a:gd name="T4" fmla="*/ 0 w 21600"/>
              <a:gd name="T5" fmla="*/ 2147483647 h 24155"/>
              <a:gd name="T6" fmla="*/ 0 60000 65536"/>
              <a:gd name="T7" fmla="*/ 0 60000 65536"/>
              <a:gd name="T8" fmla="*/ 0 60000 65536"/>
              <a:gd name="T9" fmla="*/ 0 w 21600"/>
              <a:gd name="T10" fmla="*/ 0 h 24155"/>
              <a:gd name="T11" fmla="*/ 21600 w 21600"/>
              <a:gd name="T12" fmla="*/ 24155 h 24155"/>
            </a:gdLst>
            <a:ahLst/>
            <a:cxnLst>
              <a:cxn ang="T6">
                <a:pos x="T0" y="T1"/>
              </a:cxn>
              <a:cxn ang="T7">
                <a:pos x="T2" y="T3"/>
              </a:cxn>
              <a:cxn ang="T8">
                <a:pos x="T4" y="T5"/>
              </a:cxn>
            </a:cxnLst>
            <a:rect l="T9" t="T10" r="T11" b="T12"/>
            <a:pathLst>
              <a:path w="21600" h="24155" fill="none" extrusionOk="0">
                <a:moveTo>
                  <a:pt x="0" y="-1"/>
                </a:moveTo>
                <a:cubicBezTo>
                  <a:pt x="11929" y="0"/>
                  <a:pt x="21600" y="9670"/>
                  <a:pt x="21600" y="21600"/>
                </a:cubicBezTo>
                <a:cubicBezTo>
                  <a:pt x="21600" y="22453"/>
                  <a:pt x="21549" y="23307"/>
                  <a:pt x="21448" y="24155"/>
                </a:cubicBezTo>
              </a:path>
              <a:path w="21600" h="24155" stroke="0" extrusionOk="0">
                <a:moveTo>
                  <a:pt x="0" y="-1"/>
                </a:moveTo>
                <a:cubicBezTo>
                  <a:pt x="11929" y="0"/>
                  <a:pt x="21600" y="9670"/>
                  <a:pt x="21600" y="21600"/>
                </a:cubicBezTo>
                <a:cubicBezTo>
                  <a:pt x="21600" y="22453"/>
                  <a:pt x="21549" y="23307"/>
                  <a:pt x="21448" y="24155"/>
                </a:cubicBezTo>
                <a:lnTo>
                  <a:pt x="0" y="21600"/>
                </a:lnTo>
                <a:lnTo>
                  <a:pt x="0" y="-1"/>
                </a:lnTo>
                <a:close/>
              </a:path>
            </a:pathLst>
          </a:custGeom>
          <a:noFill/>
          <a:ln w="19050">
            <a:solidFill>
              <a:schemeClr val="tx1"/>
            </a:solidFill>
            <a:prstDash val="dash"/>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21" name="AutoShape 124">
            <a:extLst>
              <a:ext uri="{FF2B5EF4-FFF2-40B4-BE49-F238E27FC236}">
                <a16:creationId xmlns:a16="http://schemas.microsoft.com/office/drawing/2014/main" id="{8DFA912A-D83C-42E0-90F7-521E86F062FE}"/>
              </a:ext>
            </a:extLst>
          </p:cNvPr>
          <p:cNvSpPr>
            <a:spLocks noChangeArrowheads="1"/>
          </p:cNvSpPr>
          <p:nvPr/>
        </p:nvSpPr>
        <p:spPr bwMode="auto">
          <a:xfrm rot="19535626">
            <a:off x="3394718" y="4672324"/>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AutoShape 125">
            <a:extLst>
              <a:ext uri="{FF2B5EF4-FFF2-40B4-BE49-F238E27FC236}">
                <a16:creationId xmlns:a16="http://schemas.microsoft.com/office/drawing/2014/main" id="{CF7D62CF-853C-43AB-B104-D7CE71A4CA9F}"/>
              </a:ext>
            </a:extLst>
          </p:cNvPr>
          <p:cNvSpPr>
            <a:spLocks noChangeArrowheads="1"/>
          </p:cNvSpPr>
          <p:nvPr/>
        </p:nvSpPr>
        <p:spPr bwMode="auto">
          <a:xfrm rot="19535626">
            <a:off x="3149216" y="4929465"/>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AutoShape 126">
            <a:extLst>
              <a:ext uri="{FF2B5EF4-FFF2-40B4-BE49-F238E27FC236}">
                <a16:creationId xmlns:a16="http://schemas.microsoft.com/office/drawing/2014/main" id="{35B30EC4-9C1B-4561-A3F7-4B1E076568B9}"/>
              </a:ext>
            </a:extLst>
          </p:cNvPr>
          <p:cNvSpPr>
            <a:spLocks noChangeArrowheads="1"/>
          </p:cNvSpPr>
          <p:nvPr/>
        </p:nvSpPr>
        <p:spPr bwMode="auto">
          <a:xfrm rot="19535626">
            <a:off x="3517468" y="4856450"/>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AutoShape 127">
            <a:extLst>
              <a:ext uri="{FF2B5EF4-FFF2-40B4-BE49-F238E27FC236}">
                <a16:creationId xmlns:a16="http://schemas.microsoft.com/office/drawing/2014/main" id="{A1ADEB57-F799-4366-86C1-3B50001EEB09}"/>
              </a:ext>
            </a:extLst>
          </p:cNvPr>
          <p:cNvSpPr>
            <a:spLocks noChangeArrowheads="1"/>
          </p:cNvSpPr>
          <p:nvPr/>
        </p:nvSpPr>
        <p:spPr bwMode="auto">
          <a:xfrm rot="19535626">
            <a:off x="3024350" y="4745339"/>
            <a:ext cx="129099"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 name="AutoShape 137">
            <a:extLst>
              <a:ext uri="{FF2B5EF4-FFF2-40B4-BE49-F238E27FC236}">
                <a16:creationId xmlns:a16="http://schemas.microsoft.com/office/drawing/2014/main" id="{FFEC79FC-7FD2-4019-8423-30A7D6887CAA}"/>
              </a:ext>
            </a:extLst>
          </p:cNvPr>
          <p:cNvSpPr>
            <a:spLocks noChangeArrowheads="1"/>
          </p:cNvSpPr>
          <p:nvPr/>
        </p:nvSpPr>
        <p:spPr bwMode="auto">
          <a:xfrm rot="19535626">
            <a:off x="3271967" y="4837402"/>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AutoShape 138">
            <a:extLst>
              <a:ext uri="{FF2B5EF4-FFF2-40B4-BE49-F238E27FC236}">
                <a16:creationId xmlns:a16="http://schemas.microsoft.com/office/drawing/2014/main" id="{A938311E-6020-43A3-BACD-090F15D29158}"/>
              </a:ext>
            </a:extLst>
          </p:cNvPr>
          <p:cNvSpPr>
            <a:spLocks noChangeArrowheads="1"/>
          </p:cNvSpPr>
          <p:nvPr/>
        </p:nvSpPr>
        <p:spPr bwMode="auto">
          <a:xfrm rot="19535626">
            <a:off x="2926997" y="4580261"/>
            <a:ext cx="129099"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AutoShape 139">
            <a:extLst>
              <a:ext uri="{FF2B5EF4-FFF2-40B4-BE49-F238E27FC236}">
                <a16:creationId xmlns:a16="http://schemas.microsoft.com/office/drawing/2014/main" id="{D159A852-5F96-44B1-A7E9-C6F1D53FD91C}"/>
              </a:ext>
            </a:extLst>
          </p:cNvPr>
          <p:cNvSpPr>
            <a:spLocks noChangeArrowheads="1"/>
          </p:cNvSpPr>
          <p:nvPr/>
        </p:nvSpPr>
        <p:spPr bwMode="auto">
          <a:xfrm rot="19535626">
            <a:off x="3517468" y="5023113"/>
            <a:ext cx="126983" cy="88888"/>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AutoShape 140">
            <a:extLst>
              <a:ext uri="{FF2B5EF4-FFF2-40B4-BE49-F238E27FC236}">
                <a16:creationId xmlns:a16="http://schemas.microsoft.com/office/drawing/2014/main" id="{866BA64D-FD3A-4C89-A288-A2FFA9B4B749}"/>
              </a:ext>
            </a:extLst>
          </p:cNvPr>
          <p:cNvSpPr>
            <a:spLocks noChangeArrowheads="1"/>
          </p:cNvSpPr>
          <p:nvPr/>
        </p:nvSpPr>
        <p:spPr bwMode="auto">
          <a:xfrm rot="19535626">
            <a:off x="3301596" y="5010414"/>
            <a:ext cx="126983" cy="90476"/>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CasellaDiTesto 1">
            <a:extLst>
              <a:ext uri="{FF2B5EF4-FFF2-40B4-BE49-F238E27FC236}">
                <a16:creationId xmlns:a16="http://schemas.microsoft.com/office/drawing/2014/main" id="{6C8160A9-8E2F-43B9-B986-8FB00F59D847}"/>
              </a:ext>
            </a:extLst>
          </p:cNvPr>
          <p:cNvSpPr txBox="1">
            <a:spLocks noChangeArrowheads="1"/>
          </p:cNvSpPr>
          <p:nvPr/>
        </p:nvSpPr>
        <p:spPr bwMode="auto">
          <a:xfrm>
            <a:off x="2188375" y="3568401"/>
            <a:ext cx="253967" cy="46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 name="Cilindro 29">
            <a:extLst>
              <a:ext uri="{FF2B5EF4-FFF2-40B4-BE49-F238E27FC236}">
                <a16:creationId xmlns:a16="http://schemas.microsoft.com/office/drawing/2014/main" id="{70B21C07-A55E-44A2-8C0D-D3A72A5528F4}"/>
              </a:ext>
            </a:extLst>
          </p:cNvPr>
          <p:cNvSpPr/>
          <p:nvPr/>
        </p:nvSpPr>
        <p:spPr>
          <a:xfrm rot="2194923">
            <a:off x="2759801" y="4342164"/>
            <a:ext cx="328041" cy="106348"/>
          </a:xfrm>
          <a:prstGeom prst="can">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Stella a 8 punte 56">
            <a:extLst>
              <a:ext uri="{FF2B5EF4-FFF2-40B4-BE49-F238E27FC236}">
                <a16:creationId xmlns:a16="http://schemas.microsoft.com/office/drawing/2014/main" id="{F98AF454-A941-4AB2-9757-6ED6485E40F8}"/>
              </a:ext>
            </a:extLst>
          </p:cNvPr>
          <p:cNvSpPr/>
          <p:nvPr/>
        </p:nvSpPr>
        <p:spPr>
          <a:xfrm>
            <a:off x="2442343" y="4392958"/>
            <a:ext cx="389416" cy="296823"/>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CasellaDiTesto 57">
            <a:extLst>
              <a:ext uri="{FF2B5EF4-FFF2-40B4-BE49-F238E27FC236}">
                <a16:creationId xmlns:a16="http://schemas.microsoft.com/office/drawing/2014/main" id="{5BB979EB-0336-4F1C-906C-BE8891C784B6}"/>
              </a:ext>
            </a:extLst>
          </p:cNvPr>
          <p:cNvSpPr txBox="1"/>
          <p:nvPr/>
        </p:nvSpPr>
        <p:spPr>
          <a:xfrm>
            <a:off x="2478007" y="4392957"/>
            <a:ext cx="338510" cy="21541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err="1">
                <a:ln>
                  <a:noFill/>
                </a:ln>
                <a:solidFill>
                  <a:srgbClr val="595959"/>
                </a:solidFill>
                <a:effectLst/>
                <a:uLnTx/>
                <a:uFillTx/>
                <a:latin typeface="Calibri" pitchFamily="34" charset="0"/>
                <a:ea typeface="+mn-ea"/>
                <a:cs typeface="Arial" charset="0"/>
              </a:rPr>
              <a:t>Syk</a:t>
            </a:r>
            <a:endParaRPr kumimoji="0" lang="it-IT" sz="800" b="1" i="0" u="none" strike="noStrike" kern="1200" cap="none" spc="0" normalizeH="0" baseline="0" noProof="0" dirty="0">
              <a:ln>
                <a:noFill/>
              </a:ln>
              <a:solidFill>
                <a:srgbClr val="595959"/>
              </a:solidFill>
              <a:effectLst/>
              <a:uLnTx/>
              <a:uFillTx/>
              <a:latin typeface="Calibri" pitchFamily="34" charset="0"/>
              <a:ea typeface="+mn-ea"/>
              <a:cs typeface="Arial" charset="0"/>
            </a:endParaRPr>
          </a:p>
        </p:txBody>
      </p:sp>
      <p:cxnSp>
        <p:nvCxnSpPr>
          <p:cNvPr id="33" name="Connettore 2 58">
            <a:extLst>
              <a:ext uri="{FF2B5EF4-FFF2-40B4-BE49-F238E27FC236}">
                <a16:creationId xmlns:a16="http://schemas.microsoft.com/office/drawing/2014/main" id="{6ED75F52-7D54-4F5D-9B30-0FF318947964}"/>
              </a:ext>
            </a:extLst>
          </p:cNvPr>
          <p:cNvCxnSpPr/>
          <p:nvPr/>
        </p:nvCxnSpPr>
        <p:spPr>
          <a:xfrm>
            <a:off x="1765098" y="4027880"/>
            <a:ext cx="677245" cy="41904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ttore 2 7">
            <a:extLst>
              <a:ext uri="{FF2B5EF4-FFF2-40B4-BE49-F238E27FC236}">
                <a16:creationId xmlns:a16="http://schemas.microsoft.com/office/drawing/2014/main" id="{1D3DF5DB-73A8-42BE-9747-CB0889099564}"/>
              </a:ext>
            </a:extLst>
          </p:cNvPr>
          <p:cNvCxnSpPr/>
          <p:nvPr/>
        </p:nvCxnSpPr>
        <p:spPr>
          <a:xfrm flipH="1" flipV="1">
            <a:off x="8340675" y="4973532"/>
            <a:ext cx="15676" cy="745825"/>
          </a:xfrm>
          <a:prstGeom prst="straightConnector1">
            <a:avLst/>
          </a:prstGeom>
          <a:ln w="762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Connettore 2 61">
            <a:extLst>
              <a:ext uri="{FF2B5EF4-FFF2-40B4-BE49-F238E27FC236}">
                <a16:creationId xmlns:a16="http://schemas.microsoft.com/office/drawing/2014/main" id="{B4811BAE-A7FC-46B3-B118-C37EE4A1FC6F}"/>
              </a:ext>
            </a:extLst>
          </p:cNvPr>
          <p:cNvCxnSpPr/>
          <p:nvPr/>
        </p:nvCxnSpPr>
        <p:spPr>
          <a:xfrm flipV="1">
            <a:off x="8340675" y="4934787"/>
            <a:ext cx="2868792" cy="784571"/>
          </a:xfrm>
          <a:prstGeom prst="straightConnector1">
            <a:avLst/>
          </a:prstGeom>
          <a:ln w="762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6" name="CasellaDiTesto 62">
            <a:extLst>
              <a:ext uri="{FF2B5EF4-FFF2-40B4-BE49-F238E27FC236}">
                <a16:creationId xmlns:a16="http://schemas.microsoft.com/office/drawing/2014/main" id="{1B8B29C2-A7A8-455E-B03B-D76D4DB208AF}"/>
              </a:ext>
            </a:extLst>
          </p:cNvPr>
          <p:cNvSpPr txBox="1"/>
          <p:nvPr/>
        </p:nvSpPr>
        <p:spPr>
          <a:xfrm>
            <a:off x="7629301" y="5762898"/>
            <a:ext cx="2899725" cy="36928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000090"/>
                </a:solidFill>
                <a:effectLst/>
                <a:uLnTx/>
                <a:uFillTx/>
                <a:latin typeface="Calibri"/>
                <a:ea typeface="+mn-ea"/>
                <a:cs typeface="+mn-cs"/>
              </a:rPr>
              <a:t>Main</a:t>
            </a:r>
            <a:r>
              <a:rPr kumimoji="0" lang="it-IT" sz="1800" b="0" i="0" u="none" strike="noStrike" kern="1200" cap="none" spc="0" normalizeH="0" baseline="0" noProof="0" dirty="0">
                <a:ln>
                  <a:noFill/>
                </a:ln>
                <a:solidFill>
                  <a:srgbClr val="000090"/>
                </a:solidFill>
                <a:effectLst/>
                <a:uLnTx/>
                <a:uFillTx/>
                <a:latin typeface="Calibri"/>
                <a:ea typeface="+mn-ea"/>
                <a:cs typeface="+mn-cs"/>
              </a:rPr>
              <a:t> targets of </a:t>
            </a:r>
            <a:r>
              <a:rPr kumimoji="0" lang="it-IT" sz="1800" b="0" i="0" u="none" strike="noStrike" kern="1200" cap="none" spc="0" normalizeH="0" baseline="0" noProof="0" dirty="0" err="1">
                <a:ln>
                  <a:noFill/>
                </a:ln>
                <a:solidFill>
                  <a:srgbClr val="000090"/>
                </a:solidFill>
                <a:effectLst/>
                <a:uLnTx/>
                <a:uFillTx/>
                <a:latin typeface="Calibri"/>
                <a:ea typeface="+mn-ea"/>
                <a:cs typeface="+mn-cs"/>
              </a:rPr>
              <a:t>Fostamatinib</a:t>
            </a:r>
            <a:endParaRPr kumimoji="0" lang="it-IT" sz="1800" b="0" i="0" u="none" strike="noStrike" kern="1200" cap="none" spc="0" normalizeH="0" baseline="0" noProof="0" dirty="0">
              <a:ln>
                <a:noFill/>
              </a:ln>
              <a:solidFill>
                <a:srgbClr val="000090"/>
              </a:solidFill>
              <a:effectLst/>
              <a:uLnTx/>
              <a:uFillTx/>
              <a:latin typeface="Calibri"/>
              <a:ea typeface="+mn-ea"/>
              <a:cs typeface="+mn-cs"/>
            </a:endParaRPr>
          </a:p>
        </p:txBody>
      </p:sp>
      <p:pic>
        <p:nvPicPr>
          <p:cNvPr id="2" name="Immagine 1">
            <a:extLst>
              <a:ext uri="{FF2B5EF4-FFF2-40B4-BE49-F238E27FC236}">
                <a16:creationId xmlns:a16="http://schemas.microsoft.com/office/drawing/2014/main" id="{F946F964-E422-12B5-D34E-7852C5D7751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5055" y="705081"/>
            <a:ext cx="4205918" cy="2913062"/>
          </a:xfrm>
          <a:prstGeom prst="rect">
            <a:avLst/>
          </a:prstGeom>
        </p:spPr>
      </p:pic>
      <p:sp>
        <p:nvSpPr>
          <p:cNvPr id="8" name="CasellaDiTesto 7">
            <a:extLst>
              <a:ext uri="{FF2B5EF4-FFF2-40B4-BE49-F238E27FC236}">
                <a16:creationId xmlns:a16="http://schemas.microsoft.com/office/drawing/2014/main" id="{A68E7264-D6D9-1BB1-93E0-695FA7ECC2F4}"/>
              </a:ext>
            </a:extLst>
          </p:cNvPr>
          <p:cNvSpPr txBox="1"/>
          <p:nvPr/>
        </p:nvSpPr>
        <p:spPr>
          <a:xfrm>
            <a:off x="4370663" y="1436864"/>
            <a:ext cx="3027294" cy="1900594"/>
          </a:xfrm>
          <a:prstGeom prst="rect">
            <a:avLst/>
          </a:prstGeom>
          <a:noFill/>
          <a:ln>
            <a:noFill/>
          </a:ln>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Calibri"/>
                <a:ea typeface="+mn-ea"/>
                <a:cs typeface="+mn-cs"/>
              </a:rPr>
              <a:t>Spleen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tyrosine</a:t>
            </a:r>
            <a:r>
              <a:rPr kumimoji="0" lang="it-IT" sz="1600" b="1" i="0" u="none" strike="noStrike" kern="1200" cap="none" spc="0" normalizeH="0" baseline="0" noProof="0" dirty="0">
                <a:ln>
                  <a:noFill/>
                </a:ln>
                <a:solidFill>
                  <a:srgbClr val="002060"/>
                </a:solidFill>
                <a:effectLst/>
                <a:uLnTx/>
                <a:uFillTx/>
                <a:latin typeface="Calibri"/>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kinase</a:t>
            </a:r>
            <a:r>
              <a:rPr kumimoji="0" lang="it-IT" sz="1600" b="1" i="0" u="none" strike="noStrike" kern="1200" cap="none" spc="0" normalizeH="0" baseline="0" noProof="0" dirty="0">
                <a:ln>
                  <a:noFill/>
                </a:ln>
                <a:solidFill>
                  <a:srgbClr val="002060"/>
                </a:solidFill>
                <a:effectLst/>
                <a:uLnTx/>
                <a:uFillTx/>
                <a:latin typeface="Calibri"/>
                <a:ea typeface="+mn-ea"/>
                <a:cs typeface="+mn-cs"/>
              </a:rPr>
              <a:t> (SYK)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Calibri"/>
                <a:ea typeface="+mn-ea"/>
                <a:cs typeface="+mn-cs"/>
              </a:rPr>
              <a:t>SYK activity in ITP: </a:t>
            </a:r>
          </a:p>
          <a:p>
            <a:pPr marL="285721" marR="0" lvl="0" indent="-285721"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rPr>
              <a:t>Phagocytosis</a:t>
            </a:r>
            <a:r>
              <a:rPr kumimoji="0" lang="it-IT" sz="1600" b="1" i="0" u="none" strike="noStrike" kern="1200" cap="none" spc="0" normalizeH="0" baseline="0" noProof="0" dirty="0">
                <a:ln>
                  <a:noFill/>
                </a:ln>
                <a:solidFill>
                  <a:srgbClr val="002060"/>
                </a:solidFill>
                <a:effectLst/>
                <a:uLnTx/>
                <a:uFillTx/>
                <a:latin typeface="Calibri"/>
                <a:ea typeface="+mn-ea"/>
                <a:cs typeface="+mn-cs"/>
              </a:rPr>
              <a:t> of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autoAb</a:t>
            </a:r>
            <a:r>
              <a:rPr kumimoji="0" lang="it-IT" sz="1600" b="1" i="0" u="none" strike="noStrike" kern="1200" cap="none" spc="0" normalizeH="0" baseline="0" noProof="0" dirty="0">
                <a:ln>
                  <a:noFill/>
                </a:ln>
                <a:solidFill>
                  <a:srgbClr val="002060"/>
                </a:solidFill>
                <a:effectLst/>
                <a:uLnTx/>
                <a:uFillTx/>
                <a:latin typeface="Calibri"/>
                <a:ea typeface="+mn-ea"/>
                <a:cs typeface="+mn-cs"/>
              </a:rPr>
              <a:t>-PLT IC</a:t>
            </a:r>
          </a:p>
          <a:p>
            <a:pPr marL="285721" marR="0" lvl="0" indent="-285721"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rPr>
              <a:t>Lymphocite</a:t>
            </a:r>
            <a:r>
              <a:rPr kumimoji="0" lang="it-IT" sz="1600" b="1" i="0" u="none" strike="noStrike" kern="1200" cap="none" spc="0" normalizeH="0" baseline="0" noProof="0" dirty="0">
                <a:ln>
                  <a:noFill/>
                </a:ln>
                <a:solidFill>
                  <a:srgbClr val="002060"/>
                </a:solidFill>
                <a:effectLst/>
                <a:uLnTx/>
                <a:uFillTx/>
                <a:latin typeface="Calibri"/>
                <a:ea typeface="+mn-ea"/>
                <a:cs typeface="+mn-cs"/>
              </a:rPr>
              <a:t> B activation</a:t>
            </a:r>
          </a:p>
          <a:p>
            <a:pPr marL="285721" marR="0" lvl="0" indent="-285721"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rPr>
              <a:t>Antibodies</a:t>
            </a:r>
            <a:r>
              <a:rPr kumimoji="0" lang="it-IT" sz="1600" b="1" i="0" u="none" strike="noStrike" kern="1200" cap="none" spc="0" normalizeH="0" baseline="0" noProof="0" dirty="0">
                <a:ln>
                  <a:noFill/>
                </a:ln>
                <a:solidFill>
                  <a:srgbClr val="002060"/>
                </a:solidFill>
                <a:effectLst/>
                <a:uLnTx/>
                <a:uFillTx/>
                <a:latin typeface="Calibri"/>
                <a:ea typeface="+mn-ea"/>
                <a:cs typeface="+mn-cs"/>
              </a:rPr>
              <a:t> production </a:t>
            </a:r>
          </a:p>
        </p:txBody>
      </p:sp>
      <p:sp>
        <p:nvSpPr>
          <p:cNvPr id="37" name="CasellaDiTesto 36">
            <a:extLst>
              <a:ext uri="{FF2B5EF4-FFF2-40B4-BE49-F238E27FC236}">
                <a16:creationId xmlns:a16="http://schemas.microsoft.com/office/drawing/2014/main" id="{557205B5-57C3-CA55-B917-57047A27C7DF}"/>
              </a:ext>
            </a:extLst>
          </p:cNvPr>
          <p:cNvSpPr txBox="1"/>
          <p:nvPr/>
        </p:nvSpPr>
        <p:spPr>
          <a:xfrm>
            <a:off x="572104" y="3726845"/>
            <a:ext cx="1506178" cy="3077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a:ea typeface="+mn-ea"/>
                <a:cs typeface="+mn-cs"/>
              </a:rPr>
              <a:t>Fc</a:t>
            </a:r>
            <a:r>
              <a:rPr kumimoji="0" lang="el-GR" sz="1400" b="0" i="0" u="none" strike="noStrike" kern="1200" cap="none" spc="0" normalizeH="0" baseline="0" noProof="0" dirty="0">
                <a:ln>
                  <a:noFill/>
                </a:ln>
                <a:solidFill>
                  <a:srgbClr val="002060"/>
                </a:solidFill>
                <a:effectLst/>
                <a:uLnTx/>
                <a:uFillTx/>
                <a:latin typeface="Calibri"/>
                <a:ea typeface="+mn-ea"/>
                <a:cs typeface="+mn-cs"/>
              </a:rPr>
              <a:t>γ</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R</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activates</a:t>
            </a:r>
            <a:r>
              <a:rPr kumimoji="0" lang="it-IT" sz="1400" b="0" i="0" u="none" strike="noStrike" kern="1200" cap="none" spc="0" normalizeH="0" baseline="0" noProof="0" dirty="0">
                <a:ln>
                  <a:noFill/>
                </a:ln>
                <a:solidFill>
                  <a:srgbClr val="002060"/>
                </a:solidFill>
                <a:effectLst/>
                <a:uLnTx/>
                <a:uFillTx/>
                <a:latin typeface="Calibri"/>
                <a:ea typeface="+mn-ea"/>
                <a:cs typeface="+mn-cs"/>
              </a:rPr>
              <a:t> SYK</a:t>
            </a:r>
          </a:p>
        </p:txBody>
      </p:sp>
    </p:spTree>
    <p:extLst>
      <p:ext uri="{BB962C8B-B14F-4D97-AF65-F5344CB8AC3E}">
        <p14:creationId xmlns:p14="http://schemas.microsoft.com/office/powerpoint/2010/main" val="351439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6916C3-C045-46DF-AF56-30BEDC3047E7}"/>
              </a:ext>
            </a:extLst>
          </p:cNvPr>
          <p:cNvSpPr>
            <a:spLocks noGrp="1"/>
          </p:cNvSpPr>
          <p:nvPr>
            <p:ph type="title"/>
          </p:nvPr>
        </p:nvSpPr>
        <p:spPr>
          <a:xfrm>
            <a:off x="0" y="225635"/>
            <a:ext cx="12192000" cy="562235"/>
          </a:xfrm>
        </p:spPr>
        <p:txBody>
          <a:bodyPr>
            <a:noAutofit/>
          </a:bodyPr>
          <a:lstStyle/>
          <a:p>
            <a:pPr algn="ctr">
              <a:lnSpc>
                <a:spcPct val="150000"/>
              </a:lnSpc>
            </a:pPr>
            <a:r>
              <a:rPr lang="en-US" sz="3200" b="1" dirty="0">
                <a:solidFill>
                  <a:srgbClr val="FF0000"/>
                </a:solidFill>
                <a:latin typeface="Calibri" panose="020F0502020204030204" pitchFamily="34" charset="0"/>
                <a:cs typeface="Calibri" panose="020F0502020204030204" pitchFamily="34" charset="0"/>
              </a:rPr>
              <a:t>Fostamatinib in adults with R/R </a:t>
            </a:r>
            <a:r>
              <a:rPr lang="en-US" sz="3200" b="1" dirty="0" err="1">
                <a:solidFill>
                  <a:srgbClr val="FF0000"/>
                </a:solidFill>
                <a:latin typeface="Calibri" panose="020F0502020204030204" pitchFamily="34" charset="0"/>
                <a:cs typeface="Calibri" panose="020F0502020204030204" pitchFamily="34" charset="0"/>
              </a:rPr>
              <a:t>cITP</a:t>
            </a:r>
            <a:r>
              <a:rPr lang="en-US" sz="3200" b="1" dirty="0">
                <a:solidFill>
                  <a:srgbClr val="FF0000"/>
                </a:solidFill>
                <a:latin typeface="Calibri" panose="020F0502020204030204" pitchFamily="34" charset="0"/>
                <a:cs typeface="Calibri" panose="020F0502020204030204" pitchFamily="34" charset="0"/>
              </a:rPr>
              <a:t>: results of the FIT program</a:t>
            </a:r>
            <a:endParaRPr lang="es-ES" sz="3200" b="1" dirty="0">
              <a:solidFill>
                <a:srgbClr val="FF0000"/>
              </a:solidFill>
              <a:latin typeface="Calibri" panose="020F0502020204030204" pitchFamily="34" charset="0"/>
              <a:cs typeface="Calibri" panose="020F0502020204030204" pitchFamily="34" charset="0"/>
            </a:endParaRPr>
          </a:p>
        </p:txBody>
      </p:sp>
      <p:graphicFrame>
        <p:nvGraphicFramePr>
          <p:cNvPr id="4" name="Table 7">
            <a:extLst>
              <a:ext uri="{FF2B5EF4-FFF2-40B4-BE49-F238E27FC236}">
                <a16:creationId xmlns:a16="http://schemas.microsoft.com/office/drawing/2014/main" id="{7C8BD866-4ACF-4C24-BCFA-EEEBD70E5D4B}"/>
              </a:ext>
            </a:extLst>
          </p:cNvPr>
          <p:cNvGraphicFramePr>
            <a:graphicFrameLocks noGrp="1"/>
          </p:cNvGraphicFramePr>
          <p:nvPr/>
        </p:nvGraphicFramePr>
        <p:xfrm>
          <a:off x="1092657" y="1133603"/>
          <a:ext cx="10006685" cy="4770120"/>
        </p:xfrm>
        <a:graphic>
          <a:graphicData uri="http://schemas.openxmlformats.org/drawingml/2006/table">
            <a:tbl>
              <a:tblPr firstRow="1" bandRow="1">
                <a:tableStyleId>{5C22544A-7EE6-4342-B048-85BDC9FD1C3A}</a:tableStyleId>
              </a:tblPr>
              <a:tblGrid>
                <a:gridCol w="5110428">
                  <a:extLst>
                    <a:ext uri="{9D8B030D-6E8A-4147-A177-3AD203B41FA5}">
                      <a16:colId xmlns:a16="http://schemas.microsoft.com/office/drawing/2014/main" val="1156544636"/>
                    </a:ext>
                  </a:extLst>
                </a:gridCol>
                <a:gridCol w="2076605">
                  <a:extLst>
                    <a:ext uri="{9D8B030D-6E8A-4147-A177-3AD203B41FA5}">
                      <a16:colId xmlns:a16="http://schemas.microsoft.com/office/drawing/2014/main" val="1267408708"/>
                    </a:ext>
                  </a:extLst>
                </a:gridCol>
                <a:gridCol w="2819652">
                  <a:extLst>
                    <a:ext uri="{9D8B030D-6E8A-4147-A177-3AD203B41FA5}">
                      <a16:colId xmlns:a16="http://schemas.microsoft.com/office/drawing/2014/main" val="3117135349"/>
                    </a:ext>
                  </a:extLst>
                </a:gridCol>
              </a:tblGrid>
              <a:tr h="357685">
                <a:tc gridSpan="3">
                  <a:txBody>
                    <a:bodyPr/>
                    <a:lstStyle/>
                    <a:p>
                      <a:pPr algn="l"/>
                      <a:r>
                        <a:rPr lang="en-US" sz="1900" baseline="0" dirty="0"/>
                        <a:t>Demographics and Baseline Patient Characteristics in FIT-1 and FIT-2</a:t>
                      </a:r>
                      <a:endParaRPr lang="en-US" sz="1900" baseline="30000" dirty="0"/>
                    </a:p>
                  </a:txBody>
                  <a:tcPr marL="121920" marR="36576" marT="60960" marB="60960" anchor="b">
                    <a:solidFill>
                      <a:srgbClr val="000090"/>
                    </a:solidFill>
                  </a:tcPr>
                </a:tc>
                <a:tc hMerge="1">
                  <a:txBody>
                    <a:bodyPr/>
                    <a:lstStyle/>
                    <a:p>
                      <a:endParaRPr lang="en-US"/>
                    </a:p>
                  </a:txBody>
                  <a:tcPr/>
                </a:tc>
                <a:tc hMerge="1">
                  <a:txBody>
                    <a:bodyPr/>
                    <a:lstStyle/>
                    <a:p>
                      <a:pPr algn="l"/>
                      <a:endParaRPr lang="en-US" sz="1200" baseline="30000" dirty="0"/>
                    </a:p>
                  </a:txBody>
                  <a:tcPr marR="27432" anchor="b">
                    <a:solidFill>
                      <a:schemeClr val="accent1"/>
                    </a:solidFill>
                  </a:tcPr>
                </a:tc>
                <a:extLst>
                  <a:ext uri="{0D108BD9-81ED-4DB2-BD59-A6C34878D82A}">
                    <a16:rowId xmlns:a16="http://schemas.microsoft.com/office/drawing/2014/main" val="1007179464"/>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600" b="1" kern="1200" dirty="0">
                        <a:solidFill>
                          <a:srgbClr val="000090"/>
                        </a:solidFill>
                        <a:latin typeface="+mn-lt"/>
                        <a:ea typeface="+mn-ea"/>
                        <a:cs typeface="+mn-cs"/>
                      </a:endParaRP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Placebo (n=49)</a:t>
                      </a: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Fostamatinib (n=101)</a:t>
                      </a:r>
                    </a:p>
                  </a:txBody>
                  <a:tcPr marL="121920" marR="36576" marT="60960" marB="60960" anchor="ctr">
                    <a:solidFill>
                      <a:schemeClr val="accent2">
                        <a:lumMod val="40000"/>
                        <a:lumOff val="60000"/>
                      </a:schemeClr>
                    </a:solidFill>
                  </a:tcPr>
                </a:tc>
                <a:extLst>
                  <a:ext uri="{0D108BD9-81ED-4DB2-BD59-A6C34878D82A}">
                    <a16:rowId xmlns:a16="http://schemas.microsoft.com/office/drawing/2014/main" val="2039546470"/>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Median time since diagnosis, years</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7.8</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8.7</a:t>
                      </a:r>
                    </a:p>
                  </a:txBody>
                  <a:tcPr marL="121920" marR="36576" marT="60960" marB="60960" anchor="ctr">
                    <a:solidFill>
                      <a:schemeClr val="bg1">
                        <a:lumMod val="85000"/>
                      </a:schemeClr>
                    </a:solidFill>
                  </a:tcPr>
                </a:tc>
                <a:extLst>
                  <a:ext uri="{0D108BD9-81ED-4DB2-BD59-A6C34878D82A}">
                    <a16:rowId xmlns:a16="http://schemas.microsoft.com/office/drawing/2014/main" val="2603119785"/>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Median age (range), years</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53 (20-78)</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54 (20-88)</a:t>
                      </a:r>
                    </a:p>
                  </a:txBody>
                  <a:tcPr marL="121920" marR="36576" marT="60960" marB="60960" anchor="ctr">
                    <a:solidFill>
                      <a:schemeClr val="bg1">
                        <a:lumMod val="95000"/>
                      </a:schemeClr>
                    </a:solidFill>
                  </a:tcPr>
                </a:tc>
                <a:extLst>
                  <a:ext uri="{0D108BD9-81ED-4DB2-BD59-A6C34878D82A}">
                    <a16:rowId xmlns:a16="http://schemas.microsoft.com/office/drawing/2014/main" val="1215178483"/>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Mean baseline platelet count, x</a:t>
                      </a:r>
                      <a:r>
                        <a:rPr lang="en-US" sz="1600" kern="1200" baseline="0" dirty="0">
                          <a:solidFill>
                            <a:srgbClr val="000090"/>
                          </a:solidFill>
                          <a:latin typeface="+mn-lt"/>
                          <a:ea typeface="+mn-ea"/>
                          <a:cs typeface="+mn-cs"/>
                        </a:rPr>
                        <a:t> 10</a:t>
                      </a:r>
                      <a:r>
                        <a:rPr lang="en-US" sz="1600" kern="1200" baseline="30000" dirty="0">
                          <a:solidFill>
                            <a:srgbClr val="000090"/>
                          </a:solidFill>
                          <a:latin typeface="+mn-lt"/>
                          <a:ea typeface="+mn-ea"/>
                          <a:cs typeface="+mn-cs"/>
                        </a:rPr>
                        <a:t>9</a:t>
                      </a:r>
                      <a:r>
                        <a:rPr lang="en-US" sz="1600" kern="1200" baseline="0" dirty="0">
                          <a:solidFill>
                            <a:srgbClr val="000090"/>
                          </a:solidFill>
                          <a:latin typeface="+mn-lt"/>
                          <a:ea typeface="+mn-ea"/>
                          <a:cs typeface="+mn-cs"/>
                        </a:rPr>
                        <a:t>/L</a:t>
                      </a:r>
                      <a:endParaRPr lang="en-US" sz="1600" kern="1200" dirty="0">
                        <a:solidFill>
                          <a:srgbClr val="000090"/>
                        </a:solidFill>
                        <a:latin typeface="+mn-lt"/>
                        <a:ea typeface="+mn-ea"/>
                        <a:cs typeface="+mn-cs"/>
                      </a:endParaRP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19</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16</a:t>
                      </a:r>
                    </a:p>
                  </a:txBody>
                  <a:tcPr marL="121920" marR="36576" marT="60960" marB="60960" anchor="ctr">
                    <a:solidFill>
                      <a:schemeClr val="bg1">
                        <a:lumMod val="95000"/>
                      </a:schemeClr>
                    </a:solidFill>
                  </a:tcPr>
                </a:tc>
                <a:extLst>
                  <a:ext uri="{0D108BD9-81ED-4DB2-BD59-A6C34878D82A}">
                    <a16:rowId xmlns:a16="http://schemas.microsoft.com/office/drawing/2014/main" val="2969856941"/>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Platelet count &lt;15 </a:t>
                      </a:r>
                      <a:r>
                        <a:rPr lang="en-US" sz="1600" dirty="0">
                          <a:solidFill>
                            <a:srgbClr val="000090"/>
                          </a:solidFill>
                          <a:sym typeface="Symbol" pitchFamily="2" charset="2"/>
                        </a:rPr>
                        <a:t> </a:t>
                      </a:r>
                      <a:r>
                        <a:rPr lang="en-US" sz="1600" kern="1200" dirty="0">
                          <a:solidFill>
                            <a:srgbClr val="000090"/>
                          </a:solidFill>
                          <a:latin typeface="+mn-lt"/>
                          <a:ea typeface="+mn-ea"/>
                          <a:cs typeface="+mn-cs"/>
                        </a:rPr>
                        <a:t>10</a:t>
                      </a:r>
                      <a:r>
                        <a:rPr lang="en-US" sz="1600" kern="1200" baseline="30000" dirty="0">
                          <a:solidFill>
                            <a:srgbClr val="000090"/>
                          </a:solidFill>
                          <a:latin typeface="+mn-lt"/>
                          <a:ea typeface="+mn-ea"/>
                          <a:cs typeface="+mn-cs"/>
                        </a:rPr>
                        <a:t>9</a:t>
                      </a:r>
                      <a:r>
                        <a:rPr lang="en-US" sz="1600" kern="1200" dirty="0">
                          <a:solidFill>
                            <a:srgbClr val="000090"/>
                          </a:solidFill>
                          <a:latin typeface="+mn-lt"/>
                          <a:ea typeface="+mn-ea"/>
                          <a:cs typeface="+mn-cs"/>
                        </a:rPr>
                        <a:t>/L, %</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57</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54</a:t>
                      </a:r>
                    </a:p>
                  </a:txBody>
                  <a:tcPr marL="121920" marR="36576" marT="60960" marB="60960" anchor="ctr">
                    <a:solidFill>
                      <a:schemeClr val="bg1">
                        <a:lumMod val="85000"/>
                      </a:schemeClr>
                    </a:solidFill>
                  </a:tcPr>
                </a:tc>
                <a:extLst>
                  <a:ext uri="{0D108BD9-81ED-4DB2-BD59-A6C34878D82A}">
                    <a16:rowId xmlns:a16="http://schemas.microsoft.com/office/drawing/2014/main" val="1507960937"/>
                  </a:ext>
                </a:extLst>
              </a:tr>
              <a:tr h="291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35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Median number of unique prior therapies (%)</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3</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3</a:t>
                      </a:r>
                    </a:p>
                  </a:txBody>
                  <a:tcPr marL="121920" marR="121920" anchor="ctr">
                    <a:solidFill>
                      <a:schemeClr val="bg1">
                        <a:lumMod val="95000"/>
                      </a:schemeClr>
                    </a:solidFill>
                  </a:tcPr>
                </a:tc>
                <a:extLst>
                  <a:ext uri="{0D108BD9-81ED-4DB2-BD59-A6C34878D82A}">
                    <a16:rowId xmlns:a16="http://schemas.microsoft.com/office/drawing/2014/main" val="4240749547"/>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Corticosteroids</a:t>
                      </a:r>
                    </a:p>
                  </a:txBody>
                  <a:tcPr marL="121920" marR="12192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96</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93</a:t>
                      </a:r>
                    </a:p>
                  </a:txBody>
                  <a:tcPr marL="121920" marR="36576" marT="60960" marB="60960" anchor="ctr">
                    <a:solidFill>
                      <a:schemeClr val="bg1">
                        <a:lumMod val="85000"/>
                      </a:schemeClr>
                    </a:solidFill>
                  </a:tcPr>
                </a:tc>
                <a:extLst>
                  <a:ext uri="{0D108BD9-81ED-4DB2-BD59-A6C34878D82A}">
                    <a16:rowId xmlns:a16="http://schemas.microsoft.com/office/drawing/2014/main" val="2592266644"/>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Immunoglobulins</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55</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51</a:t>
                      </a:r>
                    </a:p>
                  </a:txBody>
                  <a:tcPr marL="121920" marR="36576" marT="60960" marB="60960" anchor="ctr">
                    <a:solidFill>
                      <a:schemeClr val="bg1">
                        <a:lumMod val="95000"/>
                      </a:schemeClr>
                    </a:solidFill>
                  </a:tcPr>
                </a:tc>
                <a:extLst>
                  <a:ext uri="{0D108BD9-81ED-4DB2-BD59-A6C34878D82A}">
                    <a16:rowId xmlns:a16="http://schemas.microsoft.com/office/drawing/2014/main" val="2305755254"/>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TPO-RAs</a:t>
                      </a:r>
                    </a:p>
                  </a:txBody>
                  <a:tcPr marL="121920" marR="12192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51</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47</a:t>
                      </a:r>
                    </a:p>
                  </a:txBody>
                  <a:tcPr marL="121920" marR="36576" marT="60960" marB="60960" anchor="ctr">
                    <a:solidFill>
                      <a:schemeClr val="bg1">
                        <a:lumMod val="85000"/>
                      </a:schemeClr>
                    </a:solidFill>
                  </a:tcPr>
                </a:tc>
                <a:extLst>
                  <a:ext uri="{0D108BD9-81ED-4DB2-BD59-A6C34878D82A}">
                    <a16:rowId xmlns:a16="http://schemas.microsoft.com/office/drawing/2014/main" val="1293509686"/>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Immunosuppressants</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45</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44</a:t>
                      </a:r>
                    </a:p>
                  </a:txBody>
                  <a:tcPr marL="121920" marR="36576" marT="60960" marB="60960" anchor="ctr">
                    <a:solidFill>
                      <a:schemeClr val="bg1">
                        <a:lumMod val="95000"/>
                      </a:schemeClr>
                    </a:solidFill>
                  </a:tcPr>
                </a:tc>
                <a:extLst>
                  <a:ext uri="{0D108BD9-81ED-4DB2-BD59-A6C34878D82A}">
                    <a16:rowId xmlns:a16="http://schemas.microsoft.com/office/drawing/2014/main" val="882998303"/>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Rituximab</a:t>
                      </a:r>
                    </a:p>
                  </a:txBody>
                  <a:tcPr marL="121920" marR="12192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29</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34</a:t>
                      </a:r>
                    </a:p>
                  </a:txBody>
                  <a:tcPr marL="121920" marR="36576" marT="60960" marB="60960" anchor="ctr">
                    <a:solidFill>
                      <a:schemeClr val="bg1">
                        <a:lumMod val="85000"/>
                      </a:schemeClr>
                    </a:solidFill>
                  </a:tcPr>
                </a:tc>
                <a:extLst>
                  <a:ext uri="{0D108BD9-81ED-4DB2-BD59-A6C34878D82A}">
                    <a16:rowId xmlns:a16="http://schemas.microsoft.com/office/drawing/2014/main" val="2834091120"/>
                  </a:ext>
                </a:extLst>
              </a:tr>
              <a:tr h="317942">
                <a:tc>
                  <a:txBody>
                    <a:body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Splenectomy</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39</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34</a:t>
                      </a:r>
                    </a:p>
                  </a:txBody>
                  <a:tcPr marL="121920" marR="36576" marT="60960" marB="60960" anchor="ctr">
                    <a:solidFill>
                      <a:schemeClr val="bg1">
                        <a:lumMod val="95000"/>
                      </a:schemeClr>
                    </a:solidFill>
                  </a:tcPr>
                </a:tc>
                <a:extLst>
                  <a:ext uri="{0D108BD9-81ED-4DB2-BD59-A6C34878D82A}">
                    <a16:rowId xmlns:a16="http://schemas.microsoft.com/office/drawing/2014/main" val="2481879409"/>
                  </a:ext>
                </a:extLst>
              </a:tr>
            </a:tbl>
          </a:graphicData>
        </a:graphic>
      </p:graphicFrame>
      <p:sp>
        <p:nvSpPr>
          <p:cNvPr id="6" name="Rettangolo 5"/>
          <p:cNvSpPr/>
          <p:nvPr/>
        </p:nvSpPr>
        <p:spPr>
          <a:xfrm>
            <a:off x="6594020" y="3333412"/>
            <a:ext cx="3441001" cy="2567711"/>
          </a:xfrm>
          <a:prstGeom prst="rect">
            <a:avLst/>
          </a:prstGeom>
          <a:no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9375E857-7D46-51E4-83D9-B425FC3B3D85}"/>
              </a:ext>
            </a:extLst>
          </p:cNvPr>
          <p:cNvSpPr txBox="1"/>
          <p:nvPr/>
        </p:nvSpPr>
        <p:spPr>
          <a:xfrm>
            <a:off x="8390323" y="6484639"/>
            <a:ext cx="35863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2060"/>
                </a:solidFill>
                <a:effectLst/>
                <a:uLnTx/>
                <a:uFillTx/>
                <a:latin typeface="Calibri"/>
                <a:ea typeface="ＭＳ Ｐゴシック" charset="0"/>
                <a:cs typeface="Calibri"/>
              </a:rPr>
              <a:t>Bussel</a:t>
            </a:r>
            <a:r>
              <a:rPr kumimoji="0" lang="en-US" sz="1400" b="0" i="0" u="none" strike="noStrike" kern="1200" cap="none" spc="0" normalizeH="0" baseline="0" noProof="0" dirty="0">
                <a:ln>
                  <a:noFill/>
                </a:ln>
                <a:solidFill>
                  <a:srgbClr val="002060"/>
                </a:solidFill>
                <a:effectLst/>
                <a:uLnTx/>
                <a:uFillTx/>
                <a:latin typeface="Calibri"/>
                <a:ea typeface="ＭＳ Ｐゴシック" charset="0"/>
                <a:cs typeface="Calibri"/>
              </a:rPr>
              <a:t> J et al. </a:t>
            </a:r>
            <a:r>
              <a:rPr kumimoji="0" lang="en-US" sz="1400" b="0" i="1" u="none" strike="noStrike" kern="1200" cap="none" spc="0" normalizeH="0" baseline="0" noProof="0" dirty="0">
                <a:ln>
                  <a:noFill/>
                </a:ln>
                <a:solidFill>
                  <a:srgbClr val="002060"/>
                </a:solidFill>
                <a:effectLst/>
                <a:uLnTx/>
                <a:uFillTx/>
                <a:latin typeface="Calibri"/>
                <a:ea typeface="ＭＳ Ｐゴシック" charset="0"/>
                <a:cs typeface="Calibri"/>
              </a:rPr>
              <a:t>Am J </a:t>
            </a:r>
            <a:r>
              <a:rPr kumimoji="0" lang="en-US" sz="1400" b="0" i="1" u="none" strike="noStrike" kern="1200" cap="none" spc="0" normalizeH="0" baseline="0" noProof="0" dirty="0" err="1">
                <a:ln>
                  <a:noFill/>
                </a:ln>
                <a:solidFill>
                  <a:srgbClr val="002060"/>
                </a:solidFill>
                <a:effectLst/>
                <a:uLnTx/>
                <a:uFillTx/>
                <a:latin typeface="Calibri"/>
                <a:ea typeface="ＭＳ Ｐゴシック" charset="0"/>
                <a:cs typeface="Calibri"/>
              </a:rPr>
              <a:t>Hematol</a:t>
            </a:r>
            <a:r>
              <a:rPr kumimoji="0" lang="en-US" sz="1400" b="0" i="0" u="none" strike="noStrike" kern="1200" cap="none" spc="0" normalizeH="0" baseline="0" noProof="0" dirty="0">
                <a:ln>
                  <a:noFill/>
                </a:ln>
                <a:solidFill>
                  <a:srgbClr val="002060"/>
                </a:solidFill>
                <a:effectLst/>
                <a:uLnTx/>
                <a:uFillTx/>
                <a:latin typeface="Calibri"/>
                <a:ea typeface="ＭＳ Ｐゴシック" charset="0"/>
                <a:cs typeface="Calibri"/>
              </a:rPr>
              <a:t>. 2018;93:921-930</a:t>
            </a:r>
          </a:p>
        </p:txBody>
      </p:sp>
    </p:spTree>
    <p:extLst>
      <p:ext uri="{BB962C8B-B14F-4D97-AF65-F5344CB8AC3E}">
        <p14:creationId xmlns:p14="http://schemas.microsoft.com/office/powerpoint/2010/main" val="96509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8BE467DC-58A3-43F5-96E4-F1C2AAFDB93F}"/>
              </a:ext>
            </a:extLst>
          </p:cNvPr>
          <p:cNvSpPr txBox="1">
            <a:spLocks/>
          </p:cNvSpPr>
          <p:nvPr/>
        </p:nvSpPr>
        <p:spPr>
          <a:xfrm>
            <a:off x="8253351" y="6447377"/>
            <a:ext cx="3564813" cy="386333"/>
          </a:xfrm>
          <a:prstGeom prst="rect">
            <a:avLst/>
          </a:prstGeom>
        </p:spPr>
        <p:txBody>
          <a:bodyPr vert="horz" lIns="0" tIns="0" rIns="0" bIns="0" rtlCol="0" anchor="ctr">
            <a:noAutofit/>
          </a:bodyPr>
          <a:lstStyle>
            <a:lvl1pPr marL="0" indent="0" algn="l" defTabSz="914377" rtl="0" eaLnBrk="1" latinLnBrk="0" hangingPunct="1">
              <a:lnSpc>
                <a:spcPct val="100000"/>
              </a:lnSpc>
              <a:spcBef>
                <a:spcPts val="1000"/>
              </a:spcBef>
              <a:buFont typeface="Arial" panose="020B0604020202020204" pitchFamily="34" charset="0"/>
              <a:buNone/>
              <a:defRPr lang="en-US" sz="1000" kern="1200">
                <a:solidFill>
                  <a:schemeClr val="bg2">
                    <a:lumMod val="75000"/>
                  </a:schemeClr>
                </a:solidFill>
                <a:latin typeface="Arial" panose="020B0604020202020204" pitchFamily="34" charset="0"/>
                <a:ea typeface="+mn-ea"/>
                <a:cs typeface="+mn-cs"/>
              </a:defRPr>
            </a:lvl1pPr>
            <a:lvl2pPr marL="1066773" indent="-380990" algn="l" defTabSz="914377" rtl="0" eaLnBrk="1" latinLnBrk="0" hangingPunct="1">
              <a:lnSpc>
                <a:spcPct val="100000"/>
              </a:lnSpc>
              <a:spcBef>
                <a:spcPts val="500"/>
              </a:spcBef>
              <a:buFont typeface="Arial" panose="020B0604020202020204" pitchFamily="34" charset="0"/>
              <a:buChar char="•"/>
              <a:defRPr lang="en-US" sz="2400" kern="1200" dirty="0">
                <a:solidFill>
                  <a:schemeClr val="tx1"/>
                </a:solidFill>
                <a:latin typeface="Arial" panose="020B0604020202020204" pitchFamily="34" charset="0"/>
                <a:ea typeface="+mn-ea"/>
                <a:cs typeface="+mn-cs"/>
              </a:defRPr>
            </a:lvl2pPr>
            <a:lvl3pPr marL="761981" indent="-380990" algn="l" defTabSz="914377" rtl="0" eaLnBrk="1" latinLnBrk="0" hangingPunct="1">
              <a:lnSpc>
                <a:spcPct val="100000"/>
              </a:lnSpc>
              <a:spcBef>
                <a:spcPts val="500"/>
              </a:spcBef>
              <a:buFont typeface="Arial" panose="020B0604020202020204" pitchFamily="34" charset="0"/>
              <a:buChar char="•"/>
              <a:defRPr lang="en-US" sz="2000" kern="1200" dirty="0">
                <a:solidFill>
                  <a:schemeClr val="tx1"/>
                </a:solidFill>
                <a:latin typeface="Arial" panose="020B0604020202020204" pitchFamily="34" charset="0"/>
                <a:ea typeface="+mn-ea"/>
                <a:cs typeface="+mn-cs"/>
              </a:defRPr>
            </a:lvl3pPr>
            <a:lvl4pPr marL="1371566"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4pPr>
            <a:lvl5pPr marL="1600160"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rgbClr val="000090"/>
                </a:solidFill>
                <a:effectLst/>
                <a:uLnTx/>
                <a:uFillTx/>
                <a:latin typeface="Calibri" charset="0"/>
                <a:ea typeface="ＭＳ Ｐゴシック" charset="0"/>
                <a:cs typeface="+mn-cs"/>
              </a:rPr>
              <a:t>Bussel</a:t>
            </a:r>
            <a:r>
              <a:rPr kumimoji="0" lang="en-US" sz="1400" b="0" i="0" u="none" strike="noStrike" kern="1200" cap="none" spc="0" normalizeH="0" baseline="0" noProof="0" dirty="0">
                <a:ln>
                  <a:noFill/>
                </a:ln>
                <a:solidFill>
                  <a:srgbClr val="000090"/>
                </a:solidFill>
                <a:effectLst/>
                <a:uLnTx/>
                <a:uFillTx/>
                <a:latin typeface="Calibri" charset="0"/>
                <a:ea typeface="ＭＳ Ｐゴシック" charset="0"/>
                <a:cs typeface="+mn-cs"/>
              </a:rPr>
              <a:t> J et al. </a:t>
            </a:r>
            <a:r>
              <a:rPr kumimoji="0" lang="en-US" sz="1400" b="0" i="1" u="none" strike="noStrike" kern="1200" cap="none" spc="0" normalizeH="0" baseline="0" noProof="0" dirty="0">
                <a:ln>
                  <a:noFill/>
                </a:ln>
                <a:solidFill>
                  <a:srgbClr val="000090"/>
                </a:solidFill>
                <a:effectLst/>
                <a:uLnTx/>
                <a:uFillTx/>
                <a:latin typeface="Calibri" charset="0"/>
                <a:ea typeface="ＭＳ Ｐゴシック" charset="0"/>
                <a:cs typeface="+mn-cs"/>
              </a:rPr>
              <a:t>Am J </a:t>
            </a:r>
            <a:r>
              <a:rPr kumimoji="0" lang="en-US" sz="1400" b="0" i="1" u="none" strike="noStrike" kern="1200" cap="none" spc="0" normalizeH="0" baseline="0" noProof="0" dirty="0" err="1">
                <a:ln>
                  <a:noFill/>
                </a:ln>
                <a:solidFill>
                  <a:srgbClr val="000090"/>
                </a:solidFill>
                <a:effectLst/>
                <a:uLnTx/>
                <a:uFillTx/>
                <a:latin typeface="Calibri" charset="0"/>
                <a:ea typeface="ＭＳ Ｐゴシック" charset="0"/>
                <a:cs typeface="+mn-cs"/>
              </a:rPr>
              <a:t>Hematol</a:t>
            </a:r>
            <a:r>
              <a:rPr kumimoji="0" lang="en-US" sz="1400" b="0" i="0" u="none" strike="noStrike" kern="1200" cap="none" spc="0" normalizeH="0" baseline="0" noProof="0" dirty="0">
                <a:ln>
                  <a:noFill/>
                </a:ln>
                <a:solidFill>
                  <a:srgbClr val="000090"/>
                </a:solidFill>
                <a:effectLst/>
                <a:uLnTx/>
                <a:uFillTx/>
                <a:latin typeface="Calibri" charset="0"/>
                <a:ea typeface="ＭＳ Ｐゴシック" charset="0"/>
                <a:cs typeface="+mn-cs"/>
              </a:rPr>
              <a:t>. 2018;93:921-930 </a:t>
            </a:r>
          </a:p>
        </p:txBody>
      </p:sp>
      <p:graphicFrame>
        <p:nvGraphicFramePr>
          <p:cNvPr id="4" name="Table 7">
            <a:extLst>
              <a:ext uri="{FF2B5EF4-FFF2-40B4-BE49-F238E27FC236}">
                <a16:creationId xmlns:a16="http://schemas.microsoft.com/office/drawing/2014/main" id="{46A1BDF1-5501-41C1-817C-BE1B9A6D81D3}"/>
              </a:ext>
            </a:extLst>
          </p:cNvPr>
          <p:cNvGraphicFramePr>
            <a:graphicFrameLocks noGrp="1"/>
          </p:cNvGraphicFramePr>
          <p:nvPr/>
        </p:nvGraphicFramePr>
        <p:xfrm>
          <a:off x="748772" y="1329450"/>
          <a:ext cx="10663418" cy="1878999"/>
        </p:xfrm>
        <a:graphic>
          <a:graphicData uri="http://schemas.openxmlformats.org/drawingml/2006/table">
            <a:tbl>
              <a:tblPr firstRow="1" bandRow="1">
                <a:tableStyleId>{5C22544A-7EE6-4342-B048-85BDC9FD1C3A}</a:tableStyleId>
              </a:tblPr>
              <a:tblGrid>
                <a:gridCol w="3352913">
                  <a:extLst>
                    <a:ext uri="{9D8B030D-6E8A-4147-A177-3AD203B41FA5}">
                      <a16:colId xmlns:a16="http://schemas.microsoft.com/office/drawing/2014/main" val="1156544636"/>
                    </a:ext>
                  </a:extLst>
                </a:gridCol>
                <a:gridCol w="2565456">
                  <a:extLst>
                    <a:ext uri="{9D8B030D-6E8A-4147-A177-3AD203B41FA5}">
                      <a16:colId xmlns:a16="http://schemas.microsoft.com/office/drawing/2014/main" val="1267408708"/>
                    </a:ext>
                  </a:extLst>
                </a:gridCol>
                <a:gridCol w="2262472">
                  <a:extLst>
                    <a:ext uri="{9D8B030D-6E8A-4147-A177-3AD203B41FA5}">
                      <a16:colId xmlns:a16="http://schemas.microsoft.com/office/drawing/2014/main" val="3117135349"/>
                    </a:ext>
                  </a:extLst>
                </a:gridCol>
                <a:gridCol w="2482577">
                  <a:extLst>
                    <a:ext uri="{9D8B030D-6E8A-4147-A177-3AD203B41FA5}">
                      <a16:colId xmlns:a16="http://schemas.microsoft.com/office/drawing/2014/main" val="20003"/>
                    </a:ext>
                  </a:extLst>
                </a:gridCol>
              </a:tblGrid>
              <a:tr h="488818">
                <a:tc gridSpan="3">
                  <a:txBody>
                    <a:bodyPr/>
                    <a:lstStyle/>
                    <a:p>
                      <a:pPr algn="l"/>
                      <a:r>
                        <a:rPr lang="en-US" sz="1900" baseline="0" dirty="0"/>
                        <a:t>Efficacy assessment in FIT-1 and FIT-2</a:t>
                      </a:r>
                      <a:endParaRPr lang="en-US" sz="1900" baseline="30000" dirty="0"/>
                    </a:p>
                  </a:txBody>
                  <a:tcPr marL="121920" marR="36576" marT="60960" marB="60960" anchor="ctr"/>
                </a:tc>
                <a:tc hMerge="1">
                  <a:txBody>
                    <a:bodyPr/>
                    <a:lstStyle/>
                    <a:p>
                      <a:endParaRPr lang="en-US"/>
                    </a:p>
                  </a:txBody>
                  <a:tcPr/>
                </a:tc>
                <a:tc hMerge="1">
                  <a:txBody>
                    <a:bodyPr/>
                    <a:lstStyle/>
                    <a:p>
                      <a:pPr algn="l"/>
                      <a:endParaRPr lang="en-US" sz="1200" baseline="30000" dirty="0"/>
                    </a:p>
                  </a:txBody>
                  <a:tcPr marR="27432" anchor="b">
                    <a:solidFill>
                      <a:schemeClr val="accent1"/>
                    </a:solidFill>
                  </a:tcPr>
                </a:tc>
                <a:tc>
                  <a:txBody>
                    <a:bodyPr/>
                    <a:lstStyle/>
                    <a:p>
                      <a:pPr algn="l"/>
                      <a:endParaRPr lang="en-US" sz="1900" baseline="30000" dirty="0"/>
                    </a:p>
                  </a:txBody>
                  <a:tcPr marL="121920" marR="36576" marT="60960" marB="60960" anchor="ctr"/>
                </a:tc>
                <a:extLst>
                  <a:ext uri="{0D108BD9-81ED-4DB2-BD59-A6C34878D82A}">
                    <a16:rowId xmlns:a16="http://schemas.microsoft.com/office/drawing/2014/main" val="1007179464"/>
                  </a:ext>
                </a:extLst>
              </a:tr>
              <a:tr h="521171">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Placebo (n=49)</a:t>
                      </a: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Fostamatinib (n=101)</a:t>
                      </a: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P</a:t>
                      </a:r>
                      <a:endParaRPr lang="en-US" sz="1800" b="1" kern="1200" dirty="0">
                        <a:solidFill>
                          <a:srgbClr val="002060"/>
                        </a:solidFill>
                        <a:latin typeface="+mn-lt"/>
                        <a:ea typeface="+mn-ea"/>
                        <a:cs typeface="+mn-cs"/>
                      </a:endParaRPr>
                    </a:p>
                  </a:txBody>
                  <a:tcPr marL="121920" marR="36576" marT="60960" marB="60960" anchor="ctr"/>
                </a:tc>
                <a:extLst>
                  <a:ext uri="{0D108BD9-81ED-4DB2-BD59-A6C34878D82A}">
                    <a16:rowId xmlns:a16="http://schemas.microsoft.com/office/drawing/2014/main" val="2039546470"/>
                  </a:ext>
                </a:extLst>
              </a:tr>
              <a:tr h="434505">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Overall response</a:t>
                      </a: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7 (14%)</a:t>
                      </a:r>
                      <a:endParaRPr lang="en-US" sz="1800"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43 (43%)</a:t>
                      </a:r>
                      <a:endParaRPr lang="en-US" sz="1800"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0.0006</a:t>
                      </a:r>
                      <a:endParaRPr lang="en-US" sz="1800" kern="1200" dirty="0">
                        <a:solidFill>
                          <a:srgbClr val="002060"/>
                        </a:solidFill>
                        <a:latin typeface="+mn-lt"/>
                        <a:ea typeface="+mn-ea"/>
                        <a:cs typeface="+mn-cs"/>
                      </a:endParaRPr>
                    </a:p>
                  </a:txBody>
                  <a:tcPr marL="121920" marR="36576" marT="60960" marB="60960" anchor="ctr"/>
                </a:tc>
                <a:extLst>
                  <a:ext uri="{0D108BD9-81ED-4DB2-BD59-A6C34878D82A}">
                    <a16:rowId xmlns:a16="http://schemas.microsoft.com/office/drawing/2014/main" val="2603119785"/>
                  </a:ext>
                </a:extLst>
              </a:tr>
              <a:tr h="434505">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Stable response </a:t>
                      </a:r>
                      <a:r>
                        <a:rPr lang="en-US" sz="1400" b="1" kern="1200" dirty="0">
                          <a:solidFill>
                            <a:srgbClr val="002060"/>
                          </a:solidFill>
                        </a:rPr>
                        <a:t>(primary endpoint*)</a:t>
                      </a:r>
                      <a:endParaRPr lang="en-US" sz="14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1 (2%)</a:t>
                      </a:r>
                      <a:endParaRPr lang="en-US" sz="1800" kern="1200" dirty="0">
                        <a:solidFill>
                          <a:srgbClr val="002060"/>
                        </a:solidFill>
                        <a:latin typeface="+mn-lt"/>
                        <a:ea typeface="+mn-ea"/>
                        <a:cs typeface="+mn-cs"/>
                      </a:endParaRPr>
                    </a:p>
                  </a:txBody>
                  <a:tcPr marL="121920" marR="36576" marT="60960" marB="60960" anchor="ctr"/>
                </a:tc>
                <a:tc>
                  <a:txBody>
                    <a:bodyPr/>
                    <a:lstStyle/>
                    <a:p>
                      <a:pPr algn="ctr"/>
                      <a:r>
                        <a:rPr lang="en-US" sz="1800" b="0" u="none" strike="noStrike" kern="1200" baseline="0" dirty="0">
                          <a:solidFill>
                            <a:srgbClr val="002060"/>
                          </a:solidFill>
                        </a:rPr>
                        <a:t>18 </a:t>
                      </a:r>
                      <a:r>
                        <a:rPr lang="is-IS" sz="1800" b="0" u="none" strike="noStrike" kern="1200" baseline="0" dirty="0">
                          <a:solidFill>
                            <a:srgbClr val="002060"/>
                          </a:solidFill>
                        </a:rPr>
                        <a:t>(18%)</a:t>
                      </a:r>
                      <a:endParaRPr lang="en-US" sz="1800" kern="1200" dirty="0">
                        <a:solidFill>
                          <a:srgbClr val="002060"/>
                        </a:solidFill>
                        <a:latin typeface="+mn-lt"/>
                        <a:ea typeface="+mn-ea"/>
                        <a:cs typeface="+mn-cs"/>
                      </a:endParaRPr>
                    </a:p>
                  </a:txBody>
                  <a:tcPr marL="121920" marR="36576" marT="60960" marB="60960" anchor="ctr"/>
                </a:tc>
                <a:tc>
                  <a:txBody>
                    <a:bodyPr/>
                    <a:lstStyle/>
                    <a:p>
                      <a:pPr algn="ctr"/>
                      <a:r>
                        <a:rPr lang="is-IS" sz="1800" b="0" u="none" strike="noStrike" kern="1200" baseline="0" dirty="0">
                          <a:solidFill>
                            <a:srgbClr val="002060"/>
                          </a:solidFill>
                        </a:rPr>
                        <a:t>0.0003</a:t>
                      </a:r>
                      <a:endParaRPr lang="en-US" sz="1800" kern="1200" dirty="0">
                        <a:solidFill>
                          <a:srgbClr val="002060"/>
                        </a:solidFill>
                        <a:latin typeface="+mn-lt"/>
                        <a:ea typeface="+mn-ea"/>
                        <a:cs typeface="+mn-cs"/>
                      </a:endParaRPr>
                    </a:p>
                  </a:txBody>
                  <a:tcPr marL="121920" marR="36576" marT="60960" marB="60960" anchor="ctr"/>
                </a:tc>
                <a:extLst>
                  <a:ext uri="{0D108BD9-81ED-4DB2-BD59-A6C34878D82A}">
                    <a16:rowId xmlns:a16="http://schemas.microsoft.com/office/drawing/2014/main" val="1215178483"/>
                  </a:ext>
                </a:extLst>
              </a:tr>
            </a:tbl>
          </a:graphicData>
        </a:graphic>
      </p:graphicFrame>
      <p:sp>
        <p:nvSpPr>
          <p:cNvPr id="7" name="CasellaDiTesto 6"/>
          <p:cNvSpPr txBox="1"/>
          <p:nvPr/>
        </p:nvSpPr>
        <p:spPr>
          <a:xfrm>
            <a:off x="787772" y="3657926"/>
            <a:ext cx="10624418" cy="1295868"/>
          </a:xfrm>
          <a:prstGeom prst="rect">
            <a:avLst/>
          </a:prstGeom>
          <a:solidFill>
            <a:schemeClr val="accent5">
              <a:lumMod val="20000"/>
              <a:lumOff val="80000"/>
            </a:schemeClr>
          </a:solid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Median</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time to PLT &gt; 50</a:t>
            </a:r>
            <a:r>
              <a:rPr kumimoji="0" lang="en-US" sz="1800" b="0"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 x 10</a:t>
            </a:r>
            <a:r>
              <a:rPr kumimoji="0" lang="en-US" sz="1800" b="0" i="0" u="none" strike="noStrike" kern="1200" cap="none" spc="0" normalizeH="0" baseline="30000" noProof="0" dirty="0">
                <a:ln>
                  <a:noFill/>
                </a:ln>
                <a:solidFill>
                  <a:srgbClr val="002060"/>
                </a:solidFill>
                <a:effectLst/>
                <a:uLnTx/>
                <a:uFillTx/>
                <a:latin typeface="Calibri" panose="020F0502020204030204"/>
                <a:ea typeface="ＭＳ Ｐゴシック" charset="0"/>
                <a:cs typeface="+mn-cs"/>
              </a:rPr>
              <a:t>9</a:t>
            </a:r>
            <a:r>
              <a:rPr kumimoji="0" lang="en-US" sz="1800" b="0"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/L </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in the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Fostamatinib</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group</a:t>
            </a:r>
            <a:r>
              <a:rPr kumimoji="0" lang="en-US" sz="1800" b="0"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 </a:t>
            </a: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15 </a:t>
            </a:r>
            <a:r>
              <a:rPr kumimoji="0" lang="it-IT" sz="1800" b="1" i="0" u="none" strike="noStrike" kern="1200" cap="none" spc="0" normalizeH="0" baseline="0" noProof="0" dirty="0" err="1">
                <a:ln>
                  <a:noFill/>
                </a:ln>
                <a:solidFill>
                  <a:srgbClr val="002060"/>
                </a:solidFill>
                <a:effectLst/>
                <a:uLnTx/>
                <a:uFillTx/>
                <a:latin typeface="Calibri" panose="020F0502020204030204"/>
                <a:ea typeface="+mn-ea"/>
                <a:cs typeface="+mn-cs"/>
              </a:rPr>
              <a:t>days</a:t>
            </a:r>
            <a:endPar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Overall</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achieved</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in 3/43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7%</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between</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week 10-12</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88%</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in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Fostamatinib</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increased</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their</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dose to 150 mg BID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or after week 4</a:t>
            </a:r>
          </a:p>
        </p:txBody>
      </p:sp>
      <p:sp>
        <p:nvSpPr>
          <p:cNvPr id="9" name="Título 1">
            <a:extLst>
              <a:ext uri="{FF2B5EF4-FFF2-40B4-BE49-F238E27FC236}">
                <a16:creationId xmlns:a16="http://schemas.microsoft.com/office/drawing/2014/main" id="{30B1205B-2DF2-9183-8966-DB07EC97DF9F}"/>
              </a:ext>
            </a:extLst>
          </p:cNvPr>
          <p:cNvSpPr>
            <a:spLocks noGrp="1"/>
          </p:cNvSpPr>
          <p:nvPr>
            <p:ph type="title"/>
          </p:nvPr>
        </p:nvSpPr>
        <p:spPr>
          <a:xfrm>
            <a:off x="-11875" y="249923"/>
            <a:ext cx="12192000" cy="703625"/>
          </a:xfrm>
        </p:spPr>
        <p:txBody>
          <a:bodyPr>
            <a:noAutofit/>
          </a:bodyPr>
          <a:lstStyle/>
          <a:p>
            <a:pPr algn="ctr">
              <a:lnSpc>
                <a:spcPct val="150000"/>
              </a:lnSpc>
            </a:pPr>
            <a:r>
              <a:rPr lang="en-US" sz="3200" b="1" dirty="0">
                <a:solidFill>
                  <a:srgbClr val="FF0000"/>
                </a:solidFill>
                <a:latin typeface="Calibri" panose="020F0502020204030204" pitchFamily="34" charset="0"/>
                <a:cs typeface="Calibri" panose="020F0502020204030204" pitchFamily="34" charset="0"/>
              </a:rPr>
              <a:t>Fostamatinib in adults with R/R </a:t>
            </a:r>
            <a:r>
              <a:rPr lang="en-US" sz="3200" b="1" dirty="0" err="1">
                <a:solidFill>
                  <a:srgbClr val="FF0000"/>
                </a:solidFill>
                <a:latin typeface="Calibri" panose="020F0502020204030204" pitchFamily="34" charset="0"/>
                <a:cs typeface="Calibri" panose="020F0502020204030204" pitchFamily="34" charset="0"/>
              </a:rPr>
              <a:t>cITP</a:t>
            </a:r>
            <a:r>
              <a:rPr lang="en-US" sz="3200" b="1" dirty="0">
                <a:solidFill>
                  <a:srgbClr val="FF0000"/>
                </a:solidFill>
                <a:latin typeface="Calibri" panose="020F0502020204030204" pitchFamily="34" charset="0"/>
                <a:cs typeface="Calibri" panose="020F0502020204030204" pitchFamily="34" charset="0"/>
              </a:rPr>
              <a:t>: results of the FIT program</a:t>
            </a:r>
            <a:endParaRPr lang="es-ES" sz="3200" b="1" dirty="0">
              <a:solidFill>
                <a:srgbClr val="FF0000"/>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B69CEAF1-F76E-FCA6-E447-7DA65E1659A5}"/>
              </a:ext>
            </a:extLst>
          </p:cNvPr>
          <p:cNvSpPr txBox="1"/>
          <p:nvPr/>
        </p:nvSpPr>
        <p:spPr>
          <a:xfrm>
            <a:off x="787772" y="5330404"/>
            <a:ext cx="10624418" cy="464871"/>
          </a:xfrm>
          <a:prstGeom prst="rect">
            <a:avLst/>
          </a:prstGeom>
          <a:solidFill>
            <a:srgbClr val="FFFF00"/>
          </a:solidFill>
          <a:ln>
            <a:solidFill>
              <a:srgbClr val="002060"/>
            </a:solidFill>
          </a:ln>
        </p:spPr>
        <p:txBody>
          <a:bodyPr wrap="square" rtlCol="0"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ＭＳ Ｐゴシック" charset="0"/>
                <a:cs typeface="Calibri"/>
              </a:rPr>
              <a:t>*Stable response </a:t>
            </a: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Calibri"/>
              </a:rPr>
              <a:t>(</a:t>
            </a:r>
            <a:r>
              <a:rPr kumimoji="0" lang="it-IT" sz="1800" b="0" i="0" u="none" strike="noStrike" kern="1200" cap="none" spc="0" normalizeH="0" baseline="0" noProof="0" dirty="0">
                <a:ln>
                  <a:noFill/>
                </a:ln>
                <a:solidFill>
                  <a:srgbClr val="002060"/>
                </a:solidFill>
                <a:effectLst/>
                <a:uLnTx/>
                <a:uFillTx/>
                <a:latin typeface="Calibri"/>
                <a:ea typeface="+mn-ea"/>
                <a:cs typeface="Calibri"/>
              </a:rPr>
              <a:t>PLT&gt;50</a:t>
            </a: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Calibri"/>
              </a:rPr>
              <a:t> x 10</a:t>
            </a:r>
            <a:r>
              <a:rPr kumimoji="0" lang="en-US" sz="1800" b="0" i="0" u="none" strike="noStrike" kern="1200" cap="none" spc="0" normalizeH="0" baseline="30000" noProof="0" dirty="0">
                <a:ln>
                  <a:noFill/>
                </a:ln>
                <a:solidFill>
                  <a:srgbClr val="002060"/>
                </a:solidFill>
                <a:effectLst/>
                <a:uLnTx/>
                <a:uFillTx/>
                <a:latin typeface="Calibri"/>
                <a:ea typeface="ＭＳ Ｐゴシック" charset="0"/>
                <a:cs typeface="Calibri"/>
              </a:rPr>
              <a:t>9</a:t>
            </a: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Calibri"/>
              </a:rPr>
              <a:t>/L </a:t>
            </a:r>
            <a:r>
              <a:rPr kumimoji="0" lang="it-IT" sz="1800" b="0" i="0" u="none" strike="noStrike" kern="1200" cap="none" spc="0" normalizeH="0" baseline="0" noProof="0" dirty="0">
                <a:ln>
                  <a:noFill/>
                </a:ln>
                <a:solidFill>
                  <a:srgbClr val="002060"/>
                </a:solidFill>
                <a:effectLst/>
                <a:uLnTx/>
                <a:uFillTx/>
                <a:latin typeface="Calibri"/>
                <a:ea typeface="+mn-ea"/>
                <a:cs typeface="Calibri"/>
              </a:rPr>
              <a:t>on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at</a:t>
            </a:r>
            <a:r>
              <a:rPr kumimoji="0" lang="it-IT" sz="1800" b="0" i="0" u="none" strike="noStrike" kern="1200" cap="none" spc="0" normalizeH="0" baseline="0" noProof="0" dirty="0">
                <a:ln>
                  <a:noFill/>
                </a:ln>
                <a:solidFill>
                  <a:srgbClr val="002060"/>
                </a:solidFill>
                <a:effectLst/>
                <a:uLnTx/>
                <a:uFillTx/>
                <a:latin typeface="Calibri"/>
                <a:ea typeface="+mn-ea"/>
                <a:cs typeface="Calibri"/>
              </a:rPr>
              <a:t>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least</a:t>
            </a:r>
            <a:r>
              <a:rPr kumimoji="0" lang="it-IT" sz="1800" b="0" i="0" u="none" strike="noStrike" kern="1200" cap="none" spc="0" normalizeH="0" baseline="0" noProof="0" dirty="0">
                <a:ln>
                  <a:noFill/>
                </a:ln>
                <a:solidFill>
                  <a:srgbClr val="002060"/>
                </a:solidFill>
                <a:effectLst/>
                <a:uLnTx/>
                <a:uFillTx/>
                <a:latin typeface="Calibri"/>
                <a:ea typeface="+mn-ea"/>
                <a:cs typeface="Calibri"/>
              </a:rPr>
              <a:t> 4 of the 6 clinic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visits</a:t>
            </a:r>
            <a:r>
              <a:rPr kumimoji="0" lang="it-IT" sz="1800" b="0" i="0" u="none" strike="noStrike" kern="1200" cap="none" spc="0" normalizeH="0" baseline="0" noProof="0" dirty="0">
                <a:ln>
                  <a:noFill/>
                </a:ln>
                <a:solidFill>
                  <a:srgbClr val="002060"/>
                </a:solidFill>
                <a:effectLst/>
                <a:uLnTx/>
                <a:uFillTx/>
                <a:latin typeface="Calibri"/>
                <a:ea typeface="+mn-ea"/>
                <a:cs typeface="Calibri"/>
              </a:rPr>
              <a:t>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occurring</a:t>
            </a:r>
            <a:r>
              <a:rPr kumimoji="0" lang="it-IT" sz="1800" b="0" i="0" u="none" strike="noStrike" kern="1200" cap="none" spc="0" normalizeH="0" baseline="0" noProof="0" dirty="0">
                <a:ln>
                  <a:noFill/>
                </a:ln>
                <a:solidFill>
                  <a:srgbClr val="002060"/>
                </a:solidFill>
                <a:effectLst/>
                <a:uLnTx/>
                <a:uFillTx/>
                <a:latin typeface="Calibri"/>
                <a:ea typeface="+mn-ea"/>
                <a:cs typeface="Calibri"/>
              </a:rPr>
              <a:t>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every</a:t>
            </a:r>
            <a:r>
              <a:rPr kumimoji="0" lang="it-IT" sz="1800" b="0" i="0" u="none" strike="noStrike" kern="1200" cap="none" spc="0" normalizeH="0" baseline="0" noProof="0" dirty="0">
                <a:ln>
                  <a:noFill/>
                </a:ln>
                <a:solidFill>
                  <a:srgbClr val="002060"/>
                </a:solidFill>
                <a:effectLst/>
                <a:uLnTx/>
                <a:uFillTx/>
                <a:latin typeface="Calibri"/>
                <a:ea typeface="+mn-ea"/>
                <a:cs typeface="Calibri"/>
              </a:rPr>
              <a:t> 2 weeks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during</a:t>
            </a:r>
            <a:r>
              <a:rPr kumimoji="0" lang="it-IT" sz="1800" b="0" i="0" u="none" strike="noStrike" kern="1200" cap="none" spc="0" normalizeH="0" baseline="0" noProof="0" dirty="0">
                <a:ln>
                  <a:noFill/>
                </a:ln>
                <a:solidFill>
                  <a:srgbClr val="002060"/>
                </a:solidFill>
                <a:effectLst/>
                <a:uLnTx/>
                <a:uFillTx/>
                <a:latin typeface="Calibri"/>
                <a:ea typeface="+mn-ea"/>
                <a:cs typeface="Calibri"/>
              </a:rPr>
              <a:t> weeks 14–24)            </a:t>
            </a:r>
          </a:p>
        </p:txBody>
      </p:sp>
    </p:spTree>
    <p:extLst>
      <p:ext uri="{BB962C8B-B14F-4D97-AF65-F5344CB8AC3E}">
        <p14:creationId xmlns:p14="http://schemas.microsoft.com/office/powerpoint/2010/main" val="1460317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82C48E42-5379-44A4-A0AD-2E390CCB69AD}"/>
              </a:ext>
            </a:extLst>
          </p:cNvPr>
          <p:cNvPicPr>
            <a:picLocks noChangeAspect="1"/>
          </p:cNvPicPr>
          <p:nvPr/>
        </p:nvPicPr>
        <p:blipFill>
          <a:blip r:embed="rId3"/>
          <a:stretch>
            <a:fillRect/>
          </a:stretch>
        </p:blipFill>
        <p:spPr>
          <a:xfrm>
            <a:off x="416130" y="264429"/>
            <a:ext cx="7799417" cy="1540625"/>
          </a:xfrm>
          <a:prstGeom prst="rect">
            <a:avLst/>
          </a:prstGeom>
        </p:spPr>
      </p:pic>
      <p:graphicFrame>
        <p:nvGraphicFramePr>
          <p:cNvPr id="3" name="Table 7">
            <a:extLst>
              <a:ext uri="{FF2B5EF4-FFF2-40B4-BE49-F238E27FC236}">
                <a16:creationId xmlns:a16="http://schemas.microsoft.com/office/drawing/2014/main" id="{771D0CA3-64AE-49F7-8B5C-4182EF392F46}"/>
              </a:ext>
            </a:extLst>
          </p:cNvPr>
          <p:cNvGraphicFramePr>
            <a:graphicFrameLocks noGrp="1"/>
          </p:cNvGraphicFramePr>
          <p:nvPr/>
        </p:nvGraphicFramePr>
        <p:xfrm>
          <a:off x="416130" y="1887856"/>
          <a:ext cx="6717592" cy="3804920"/>
        </p:xfrm>
        <a:graphic>
          <a:graphicData uri="http://schemas.openxmlformats.org/drawingml/2006/table">
            <a:tbl>
              <a:tblPr firstRow="1" bandRow="1">
                <a:tableStyleId>{5C22544A-7EE6-4342-B048-85BDC9FD1C3A}</a:tableStyleId>
              </a:tblPr>
              <a:tblGrid>
                <a:gridCol w="3550533">
                  <a:extLst>
                    <a:ext uri="{9D8B030D-6E8A-4147-A177-3AD203B41FA5}">
                      <a16:colId xmlns:a16="http://schemas.microsoft.com/office/drawing/2014/main" val="1156544636"/>
                    </a:ext>
                  </a:extLst>
                </a:gridCol>
                <a:gridCol w="1614886">
                  <a:extLst>
                    <a:ext uri="{9D8B030D-6E8A-4147-A177-3AD203B41FA5}">
                      <a16:colId xmlns:a16="http://schemas.microsoft.com/office/drawing/2014/main" val="1267408708"/>
                    </a:ext>
                  </a:extLst>
                </a:gridCol>
                <a:gridCol w="1552173">
                  <a:extLst>
                    <a:ext uri="{9D8B030D-6E8A-4147-A177-3AD203B41FA5}">
                      <a16:colId xmlns:a16="http://schemas.microsoft.com/office/drawing/2014/main" val="3117135349"/>
                    </a:ext>
                  </a:extLst>
                </a:gridCol>
              </a:tblGrid>
              <a:tr h="406400">
                <a:tc gridSpan="3">
                  <a:txBody>
                    <a:bodyPr/>
                    <a:lstStyle/>
                    <a:p>
                      <a:pPr algn="ctr"/>
                      <a:r>
                        <a:rPr lang="en-US" sz="1600" baseline="0" dirty="0"/>
                        <a:t>Baseline characteristics, lines of treatments, pattern of</a:t>
                      </a:r>
                    </a:p>
                    <a:p>
                      <a:pPr algn="ctr"/>
                      <a:r>
                        <a:rPr lang="en-US" sz="1600" baseline="0" dirty="0"/>
                        <a:t> response and safety in FIT-1 and FIT-2</a:t>
                      </a:r>
                      <a:endParaRPr lang="en-US" sz="1600" baseline="30000" dirty="0"/>
                    </a:p>
                  </a:txBody>
                  <a:tcPr marL="121920" marR="36576" marT="60960" marB="60960" anchor="b">
                    <a:solidFill>
                      <a:srgbClr val="000090"/>
                    </a:solidFill>
                  </a:tcPr>
                </a:tc>
                <a:tc hMerge="1">
                  <a:txBody>
                    <a:bodyPr/>
                    <a:lstStyle/>
                    <a:p>
                      <a:endParaRPr lang="en-US"/>
                    </a:p>
                  </a:txBody>
                  <a:tcPr/>
                </a:tc>
                <a:tc hMerge="1">
                  <a:txBody>
                    <a:bodyPr/>
                    <a:lstStyle/>
                    <a:p>
                      <a:pPr algn="l"/>
                      <a:endParaRPr lang="en-US" sz="1200" baseline="30000" dirty="0"/>
                    </a:p>
                  </a:txBody>
                  <a:tcPr marR="27432" anchor="b">
                    <a:solidFill>
                      <a:schemeClr val="accent1"/>
                    </a:solidFill>
                  </a:tcPr>
                </a:tc>
                <a:extLst>
                  <a:ext uri="{0D108BD9-81ED-4DB2-BD59-A6C34878D82A}">
                    <a16:rowId xmlns:a16="http://schemas.microsoft.com/office/drawing/2014/main" val="1007179464"/>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600" b="1" kern="1200" dirty="0">
                        <a:solidFill>
                          <a:srgbClr val="000090"/>
                        </a:solidFill>
                        <a:latin typeface="+mn-lt"/>
                        <a:ea typeface="+mn-ea"/>
                        <a:cs typeface="+mn-cs"/>
                      </a:endParaRP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second-line</a:t>
                      </a:r>
                    </a:p>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 (n= 32)</a:t>
                      </a: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third-or-later</a:t>
                      </a:r>
                    </a:p>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 (n=113)</a:t>
                      </a:r>
                    </a:p>
                  </a:txBody>
                  <a:tcPr marL="121920" marR="36576" marT="60960" marB="60960" anchor="ctr">
                    <a:solidFill>
                      <a:schemeClr val="accent2">
                        <a:lumMod val="40000"/>
                        <a:lumOff val="60000"/>
                      </a:schemeClr>
                    </a:solidFill>
                  </a:tcPr>
                </a:tc>
                <a:extLst>
                  <a:ext uri="{0D108BD9-81ED-4DB2-BD59-A6C34878D82A}">
                    <a16:rowId xmlns:a16="http://schemas.microsoft.com/office/drawing/2014/main" val="2039546470"/>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Median time since</a:t>
                      </a:r>
                      <a:r>
                        <a:rPr lang="en-US" sz="1600" kern="1200" baseline="0" dirty="0">
                          <a:solidFill>
                            <a:srgbClr val="000090"/>
                          </a:solidFill>
                          <a:latin typeface="+mn-lt"/>
                          <a:ea typeface="+mn-ea"/>
                          <a:cs typeface="+mn-cs"/>
                        </a:rPr>
                        <a:t> </a:t>
                      </a:r>
                      <a:r>
                        <a:rPr lang="en-US" sz="1600" kern="1200" dirty="0">
                          <a:solidFill>
                            <a:srgbClr val="000090"/>
                          </a:solidFill>
                          <a:latin typeface="+mn-lt"/>
                          <a:ea typeface="+mn-ea"/>
                          <a:cs typeface="+mn-cs"/>
                        </a:rPr>
                        <a:t>diagnosis, years</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2.6</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9.7</a:t>
                      </a:r>
                    </a:p>
                  </a:txBody>
                  <a:tcPr marL="121920" marR="36576" marT="60960" marB="60960" anchor="ctr">
                    <a:solidFill>
                      <a:schemeClr val="bg1">
                        <a:lumMod val="85000"/>
                      </a:schemeClr>
                    </a:solidFill>
                  </a:tcPr>
                </a:tc>
                <a:extLst>
                  <a:ext uri="{0D108BD9-81ED-4DB2-BD59-A6C34878D82A}">
                    <a16:rowId xmlns:a16="http://schemas.microsoft.com/office/drawing/2014/main" val="2603119785"/>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Median age, years</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50</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54</a:t>
                      </a:r>
                    </a:p>
                  </a:txBody>
                  <a:tcPr marL="121920" marR="36576" marT="60960" marB="60960" anchor="ctr">
                    <a:solidFill>
                      <a:schemeClr val="bg1">
                        <a:lumMod val="95000"/>
                      </a:schemeClr>
                    </a:solidFill>
                  </a:tcPr>
                </a:tc>
                <a:extLst>
                  <a:ext uri="{0D108BD9-81ED-4DB2-BD59-A6C34878D82A}">
                    <a16:rowId xmlns:a16="http://schemas.microsoft.com/office/drawing/2014/main" val="1215178483"/>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Mean baseline PLT count, x</a:t>
                      </a:r>
                      <a:r>
                        <a:rPr lang="en-US" sz="1600" kern="1200" baseline="0" dirty="0">
                          <a:solidFill>
                            <a:srgbClr val="000090"/>
                          </a:solidFill>
                          <a:latin typeface="+mn-lt"/>
                          <a:ea typeface="+mn-ea"/>
                          <a:cs typeface="+mn-cs"/>
                        </a:rPr>
                        <a:t> 10</a:t>
                      </a:r>
                      <a:r>
                        <a:rPr lang="en-US" sz="1600" kern="1200" baseline="30000" dirty="0">
                          <a:solidFill>
                            <a:srgbClr val="000090"/>
                          </a:solidFill>
                          <a:latin typeface="+mn-lt"/>
                          <a:ea typeface="+mn-ea"/>
                          <a:cs typeface="+mn-cs"/>
                        </a:rPr>
                        <a:t>9</a:t>
                      </a:r>
                      <a:r>
                        <a:rPr lang="en-US" sz="1600" kern="1200" baseline="0" dirty="0">
                          <a:solidFill>
                            <a:srgbClr val="000090"/>
                          </a:solidFill>
                          <a:latin typeface="+mn-lt"/>
                          <a:ea typeface="+mn-ea"/>
                          <a:cs typeface="+mn-cs"/>
                        </a:rPr>
                        <a:t>/L</a:t>
                      </a:r>
                      <a:endParaRPr lang="en-US" sz="1600" kern="1200" dirty="0">
                        <a:solidFill>
                          <a:srgbClr val="000090"/>
                        </a:solidFill>
                        <a:latin typeface="+mn-lt"/>
                        <a:ea typeface="+mn-ea"/>
                        <a:cs typeface="+mn-cs"/>
                      </a:endParaRP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21</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15</a:t>
                      </a:r>
                    </a:p>
                  </a:txBody>
                  <a:tcPr marL="121920" marR="36576" marT="60960" marB="60960" anchor="ctr">
                    <a:solidFill>
                      <a:schemeClr val="bg1">
                        <a:lumMod val="95000"/>
                      </a:schemeClr>
                    </a:solidFill>
                  </a:tcPr>
                </a:tc>
                <a:extLst>
                  <a:ext uri="{0D108BD9-81ED-4DB2-BD59-A6C34878D82A}">
                    <a16:rowId xmlns:a16="http://schemas.microsoft.com/office/drawing/2014/main" val="2969856941"/>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Chronic ITP</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84%</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96%</a:t>
                      </a:r>
                    </a:p>
                  </a:txBody>
                  <a:tcPr marL="121920" marR="36576" marT="60960" marB="60960" anchor="ctr">
                    <a:solidFill>
                      <a:schemeClr val="bg1">
                        <a:lumMod val="85000"/>
                      </a:schemeClr>
                    </a:solidFill>
                  </a:tcPr>
                </a:tc>
                <a:extLst>
                  <a:ext uri="{0D108BD9-81ED-4DB2-BD59-A6C34878D82A}">
                    <a16:rowId xmlns:a16="http://schemas.microsoft.com/office/drawing/2014/main" val="1507960937"/>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Response PLT ≥ 30 x 10</a:t>
                      </a:r>
                      <a:r>
                        <a:rPr lang="en-US" sz="1600" b="1" kern="1200" baseline="30000" dirty="0">
                          <a:solidFill>
                            <a:srgbClr val="000090"/>
                          </a:solidFill>
                          <a:latin typeface="+mn-lt"/>
                          <a:ea typeface="+mn-ea"/>
                          <a:cs typeface="+mn-cs"/>
                        </a:rPr>
                        <a:t>9</a:t>
                      </a:r>
                      <a:r>
                        <a:rPr lang="en-US" sz="1600" b="1" kern="1200" dirty="0">
                          <a:solidFill>
                            <a:srgbClr val="000090"/>
                          </a:solidFill>
                          <a:latin typeface="+mn-lt"/>
                          <a:ea typeface="+mn-ea"/>
                          <a:cs typeface="+mn-cs"/>
                        </a:rPr>
                        <a:t>/L</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94%</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63%</a:t>
                      </a:r>
                    </a:p>
                  </a:txBody>
                  <a:tcPr marL="121920" marR="36576" marT="60960" marB="60960" anchor="ctr">
                    <a:solidFill>
                      <a:schemeClr val="bg1">
                        <a:lumMod val="85000"/>
                      </a:schemeClr>
                    </a:solidFill>
                  </a:tcPr>
                </a:tc>
                <a:extLst>
                  <a:ext uri="{0D108BD9-81ED-4DB2-BD59-A6C34878D82A}">
                    <a16:rowId xmlns:a16="http://schemas.microsoft.com/office/drawing/2014/main" val="10006"/>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Response PLT ≥ 50 x 10</a:t>
                      </a:r>
                      <a:r>
                        <a:rPr lang="en-US" sz="1600" b="1" kern="1200" baseline="30000" dirty="0">
                          <a:solidFill>
                            <a:srgbClr val="000090"/>
                          </a:solidFill>
                          <a:latin typeface="+mn-lt"/>
                          <a:ea typeface="+mn-ea"/>
                          <a:cs typeface="+mn-cs"/>
                        </a:rPr>
                        <a:t>9</a:t>
                      </a:r>
                      <a:r>
                        <a:rPr lang="en-US" sz="1600" b="1" kern="1200" dirty="0">
                          <a:solidFill>
                            <a:srgbClr val="000090"/>
                          </a:solidFill>
                          <a:latin typeface="+mn-lt"/>
                          <a:ea typeface="+mn-ea"/>
                          <a:cs typeface="+mn-cs"/>
                        </a:rPr>
                        <a:t>/L</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78%</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48%</a:t>
                      </a:r>
                    </a:p>
                  </a:txBody>
                  <a:tcPr marL="121920" marR="36576" marT="60960" marB="60960" anchor="ctr">
                    <a:solidFill>
                      <a:schemeClr val="bg1">
                        <a:lumMod val="85000"/>
                      </a:schemeClr>
                    </a:solidFill>
                  </a:tcPr>
                </a:tc>
                <a:extLst>
                  <a:ext uri="{0D108BD9-81ED-4DB2-BD59-A6C34878D82A}">
                    <a16:rowId xmlns:a16="http://schemas.microsoft.com/office/drawing/2014/main" val="10007"/>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0" kern="1200" dirty="0">
                          <a:solidFill>
                            <a:srgbClr val="000090"/>
                          </a:solidFill>
                          <a:latin typeface="+mn-lt"/>
                          <a:ea typeface="+mn-ea"/>
                          <a:cs typeface="+mn-cs"/>
                        </a:rPr>
                        <a:t>Adverse events</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0" kern="1200" dirty="0">
                          <a:solidFill>
                            <a:srgbClr val="000090"/>
                          </a:solidFill>
                          <a:latin typeface="+mn-lt"/>
                          <a:ea typeface="+mn-ea"/>
                          <a:cs typeface="+mn-cs"/>
                        </a:rPr>
                        <a:t>72%</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0" kern="1200" dirty="0">
                          <a:solidFill>
                            <a:srgbClr val="000090"/>
                          </a:solidFill>
                          <a:latin typeface="+mn-lt"/>
                          <a:ea typeface="+mn-ea"/>
                          <a:cs typeface="+mn-cs"/>
                        </a:rPr>
                        <a:t>94%</a:t>
                      </a:r>
                    </a:p>
                  </a:txBody>
                  <a:tcPr marL="121920" marR="36576" marT="60960" marB="60960" anchor="ctr">
                    <a:solidFill>
                      <a:schemeClr val="bg1">
                        <a:lumMod val="85000"/>
                      </a:schemeClr>
                    </a:solidFill>
                  </a:tcPr>
                </a:tc>
                <a:extLst>
                  <a:ext uri="{0D108BD9-81ED-4DB2-BD59-A6C34878D82A}">
                    <a16:rowId xmlns:a16="http://schemas.microsoft.com/office/drawing/2014/main" val="10008"/>
                  </a:ext>
                </a:extLst>
              </a:tr>
            </a:tbl>
          </a:graphicData>
        </a:graphic>
      </p:graphicFrame>
      <p:pic>
        <p:nvPicPr>
          <p:cNvPr id="4" name="Immagine 8">
            <a:extLst>
              <a:ext uri="{FF2B5EF4-FFF2-40B4-BE49-F238E27FC236}">
                <a16:creationId xmlns:a16="http://schemas.microsoft.com/office/drawing/2014/main" id="{5B27E70C-69F4-477A-AA98-8A31463E4B32}"/>
              </a:ext>
            </a:extLst>
          </p:cNvPr>
          <p:cNvPicPr>
            <a:picLocks noChangeAspect="1"/>
          </p:cNvPicPr>
          <p:nvPr/>
        </p:nvPicPr>
        <p:blipFill>
          <a:blip r:embed="rId4"/>
          <a:stretch>
            <a:fillRect/>
          </a:stretch>
        </p:blipFill>
        <p:spPr>
          <a:xfrm>
            <a:off x="7431947" y="1684016"/>
            <a:ext cx="4683889" cy="4359846"/>
          </a:xfrm>
          <a:prstGeom prst="rect">
            <a:avLst/>
          </a:prstGeom>
        </p:spPr>
      </p:pic>
      <p:sp>
        <p:nvSpPr>
          <p:cNvPr id="5" name="Content Placeholder 7">
            <a:extLst>
              <a:ext uri="{FF2B5EF4-FFF2-40B4-BE49-F238E27FC236}">
                <a16:creationId xmlns:a16="http://schemas.microsoft.com/office/drawing/2014/main" id="{B856C70D-C967-49A4-853F-C54132E94969}"/>
              </a:ext>
            </a:extLst>
          </p:cNvPr>
          <p:cNvSpPr txBox="1">
            <a:spLocks/>
          </p:cNvSpPr>
          <p:nvPr/>
        </p:nvSpPr>
        <p:spPr>
          <a:xfrm>
            <a:off x="8739531" y="6583157"/>
            <a:ext cx="3227773" cy="158910"/>
          </a:xfrm>
          <a:prstGeom prst="rect">
            <a:avLst/>
          </a:prstGeom>
        </p:spPr>
        <p:txBody>
          <a:bodyPr vert="horz" lIns="0" tIns="0" rIns="0" bIns="0" rtlCol="0" anchor="b">
            <a:noAutofit/>
          </a:bodyPr>
          <a:lstStyle>
            <a:lvl1pPr marL="0" indent="0" algn="l" defTabSz="914377" rtl="0" eaLnBrk="1" latinLnBrk="0" hangingPunct="1">
              <a:lnSpc>
                <a:spcPct val="100000"/>
              </a:lnSpc>
              <a:spcBef>
                <a:spcPts val="1000"/>
              </a:spcBef>
              <a:buFont typeface="Arial" panose="020B0604020202020204" pitchFamily="34" charset="0"/>
              <a:buNone/>
              <a:defRPr lang="en-US" sz="1000" kern="1200">
                <a:solidFill>
                  <a:schemeClr val="bg2">
                    <a:lumMod val="75000"/>
                  </a:schemeClr>
                </a:solidFill>
                <a:latin typeface="Arial" panose="020B0604020202020204" pitchFamily="34" charset="0"/>
                <a:ea typeface="+mn-ea"/>
                <a:cs typeface="+mn-cs"/>
              </a:defRPr>
            </a:lvl1pPr>
            <a:lvl2pPr marL="1066773" indent="-380990" algn="l" defTabSz="914377" rtl="0" eaLnBrk="1" latinLnBrk="0" hangingPunct="1">
              <a:lnSpc>
                <a:spcPct val="100000"/>
              </a:lnSpc>
              <a:spcBef>
                <a:spcPts val="500"/>
              </a:spcBef>
              <a:buFont typeface="Arial" panose="020B0604020202020204" pitchFamily="34" charset="0"/>
              <a:buChar char="•"/>
              <a:defRPr lang="en-US" sz="2400" kern="1200" dirty="0">
                <a:solidFill>
                  <a:schemeClr val="tx1"/>
                </a:solidFill>
                <a:latin typeface="Arial" panose="020B0604020202020204" pitchFamily="34" charset="0"/>
                <a:ea typeface="+mn-ea"/>
                <a:cs typeface="+mn-cs"/>
              </a:defRPr>
            </a:lvl2pPr>
            <a:lvl3pPr marL="761981" indent="-380990" algn="l" defTabSz="914377" rtl="0" eaLnBrk="1" latinLnBrk="0" hangingPunct="1">
              <a:lnSpc>
                <a:spcPct val="100000"/>
              </a:lnSpc>
              <a:spcBef>
                <a:spcPts val="500"/>
              </a:spcBef>
              <a:buFont typeface="Arial" panose="020B0604020202020204" pitchFamily="34" charset="0"/>
              <a:buChar char="•"/>
              <a:defRPr lang="en-US" sz="2000" kern="1200" dirty="0">
                <a:solidFill>
                  <a:schemeClr val="tx1"/>
                </a:solidFill>
                <a:latin typeface="Arial" panose="020B0604020202020204" pitchFamily="34" charset="0"/>
                <a:ea typeface="+mn-ea"/>
                <a:cs typeface="+mn-cs"/>
              </a:defRPr>
            </a:lvl3pPr>
            <a:lvl4pPr marL="1371566"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4pPr>
            <a:lvl5pPr marL="1600160"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060"/>
                </a:solidFill>
                <a:effectLst/>
                <a:uLnTx/>
                <a:uFillTx/>
                <a:latin typeface="Calibri" charset="0"/>
                <a:ea typeface="ＭＳ Ｐゴシック" charset="0"/>
                <a:cs typeface="+mn-cs"/>
              </a:rPr>
              <a:t>Boccia et al. </a:t>
            </a:r>
            <a:r>
              <a:rPr kumimoji="0" lang="en-US" sz="1200" b="0" i="1" u="none" strike="noStrike" kern="1200" cap="none" spc="0" normalizeH="0" baseline="0" noProof="0" dirty="0">
                <a:ln>
                  <a:noFill/>
                </a:ln>
                <a:solidFill>
                  <a:srgbClr val="002060"/>
                </a:solidFill>
                <a:effectLst/>
                <a:uLnTx/>
                <a:uFillTx/>
                <a:latin typeface="Calibri" charset="0"/>
                <a:ea typeface="ＭＳ Ｐゴシック" charset="0"/>
                <a:cs typeface="+mn-cs"/>
              </a:rPr>
              <a:t>Br J </a:t>
            </a:r>
            <a:r>
              <a:rPr kumimoji="0" lang="en-US" sz="1200" b="0" i="1" u="none" strike="noStrike" kern="1200" cap="none" spc="0" normalizeH="0" baseline="0" noProof="0" dirty="0" err="1">
                <a:ln>
                  <a:noFill/>
                </a:ln>
                <a:solidFill>
                  <a:srgbClr val="002060"/>
                </a:solidFill>
                <a:effectLst/>
                <a:uLnTx/>
                <a:uFillTx/>
                <a:latin typeface="Calibri" charset="0"/>
                <a:ea typeface="ＭＳ Ｐゴシック" charset="0"/>
                <a:cs typeface="+mn-cs"/>
              </a:rPr>
              <a:t>Hematol</a:t>
            </a:r>
            <a:r>
              <a:rPr kumimoji="0" lang="en-US" sz="1200" b="0" i="0" u="none" strike="noStrike" kern="1200" cap="none" spc="0" normalizeH="0" baseline="0" noProof="0" dirty="0">
                <a:ln>
                  <a:noFill/>
                </a:ln>
                <a:solidFill>
                  <a:srgbClr val="002060"/>
                </a:solidFill>
                <a:effectLst/>
                <a:uLnTx/>
                <a:uFillTx/>
                <a:latin typeface="Calibri" charset="0"/>
                <a:ea typeface="ＭＳ Ｐゴシック" charset="0"/>
                <a:cs typeface="+mn-cs"/>
              </a:rPr>
              <a:t>. 2020;190:933-8 </a:t>
            </a:r>
          </a:p>
        </p:txBody>
      </p:sp>
      <p:sp>
        <p:nvSpPr>
          <p:cNvPr id="6" name="Rectángulo 5">
            <a:extLst>
              <a:ext uri="{FF2B5EF4-FFF2-40B4-BE49-F238E27FC236}">
                <a16:creationId xmlns:a16="http://schemas.microsoft.com/office/drawing/2014/main" id="{ACFC166C-932A-4DC2-9857-ACBACEE2452F}"/>
              </a:ext>
            </a:extLst>
          </p:cNvPr>
          <p:cNvSpPr/>
          <p:nvPr/>
        </p:nvSpPr>
        <p:spPr>
          <a:xfrm>
            <a:off x="416146" y="6075129"/>
            <a:ext cx="962281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Most frequent prior treatments: </a:t>
            </a: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Corticosteroids: 94% ; TPO-RAs: 47% ; Rituximab: 32%</a:t>
            </a:r>
            <a:endParaRPr kumimoji="0" lang="es-E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CasellaDiTesto 6"/>
          <p:cNvSpPr txBox="1"/>
          <p:nvPr/>
        </p:nvSpPr>
        <p:spPr>
          <a:xfrm>
            <a:off x="435607" y="5750853"/>
            <a:ext cx="7234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Responses</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once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achieved</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tended</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to be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durable</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in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both</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groups</a:t>
            </a:r>
            <a:endPar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067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1398293-D03C-40E2-A5DD-279F32F6020F}"/>
              </a:ext>
            </a:extLst>
          </p:cNvPr>
          <p:cNvSpPr txBox="1"/>
          <p:nvPr/>
        </p:nvSpPr>
        <p:spPr>
          <a:xfrm>
            <a:off x="214729" y="87519"/>
            <a:ext cx="11553115" cy="584699"/>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Fostamatinib</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FIT 1-2  vs  </a:t>
            </a:r>
            <a:r>
              <a:rPr kumimoji="0" lang="it-IT" sz="3200" b="1" i="1" u="none" strike="noStrike" kern="1200" cap="none" spc="0" normalizeH="0" baseline="0" noProof="0" dirty="0">
                <a:ln>
                  <a:noFill/>
                </a:ln>
                <a:solidFill>
                  <a:srgbClr val="FF0000"/>
                </a:solidFill>
                <a:effectLst/>
                <a:uLnTx/>
                <a:uFillTx/>
                <a:latin typeface="Calibri" panose="020F0502020204030204"/>
                <a:ea typeface="+mn-ea"/>
                <a:cs typeface="+mn-cs"/>
              </a:rPr>
              <a:t>Real-life</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studies</a:t>
            </a:r>
          </a:p>
        </p:txBody>
      </p:sp>
      <p:graphicFrame>
        <p:nvGraphicFramePr>
          <p:cNvPr id="2" name="Tabella 3">
            <a:extLst>
              <a:ext uri="{FF2B5EF4-FFF2-40B4-BE49-F238E27FC236}">
                <a16:creationId xmlns:a16="http://schemas.microsoft.com/office/drawing/2014/main" id="{D5B394CF-0540-40DE-8F0F-525C9C54A352}"/>
              </a:ext>
            </a:extLst>
          </p:cNvPr>
          <p:cNvGraphicFramePr>
            <a:graphicFrameLocks noGrp="1"/>
          </p:cNvGraphicFramePr>
          <p:nvPr/>
        </p:nvGraphicFramePr>
        <p:xfrm>
          <a:off x="214729" y="777841"/>
          <a:ext cx="11802332" cy="5304460"/>
        </p:xfrm>
        <a:graphic>
          <a:graphicData uri="http://schemas.openxmlformats.org/drawingml/2006/table">
            <a:tbl>
              <a:tblPr firstRow="1" bandRow="1">
                <a:tableStyleId>{5C22544A-7EE6-4342-B048-85BDC9FD1C3A}</a:tableStyleId>
              </a:tblPr>
              <a:tblGrid>
                <a:gridCol w="2935257">
                  <a:extLst>
                    <a:ext uri="{9D8B030D-6E8A-4147-A177-3AD203B41FA5}">
                      <a16:colId xmlns:a16="http://schemas.microsoft.com/office/drawing/2014/main" val="1366852504"/>
                    </a:ext>
                  </a:extLst>
                </a:gridCol>
                <a:gridCol w="1973684">
                  <a:extLst>
                    <a:ext uri="{9D8B030D-6E8A-4147-A177-3AD203B41FA5}">
                      <a16:colId xmlns:a16="http://schemas.microsoft.com/office/drawing/2014/main" val="1775854378"/>
                    </a:ext>
                  </a:extLst>
                </a:gridCol>
                <a:gridCol w="2205884">
                  <a:extLst>
                    <a:ext uri="{9D8B030D-6E8A-4147-A177-3AD203B41FA5}">
                      <a16:colId xmlns:a16="http://schemas.microsoft.com/office/drawing/2014/main" val="3024616277"/>
                    </a:ext>
                  </a:extLst>
                </a:gridCol>
                <a:gridCol w="2351009">
                  <a:extLst>
                    <a:ext uri="{9D8B030D-6E8A-4147-A177-3AD203B41FA5}">
                      <a16:colId xmlns:a16="http://schemas.microsoft.com/office/drawing/2014/main" val="2276260702"/>
                    </a:ext>
                  </a:extLst>
                </a:gridCol>
                <a:gridCol w="2336498">
                  <a:extLst>
                    <a:ext uri="{9D8B030D-6E8A-4147-A177-3AD203B41FA5}">
                      <a16:colId xmlns:a16="http://schemas.microsoft.com/office/drawing/2014/main" val="3384693218"/>
                    </a:ext>
                  </a:extLst>
                </a:gridCol>
              </a:tblGrid>
              <a:tr h="489183">
                <a:tc>
                  <a:txBody>
                    <a:bodyPr/>
                    <a:lstStyle/>
                    <a:p>
                      <a:endParaRPr lang="it-IT" sz="180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lnSpc>
                          <a:spcPct val="115000"/>
                        </a:lnSpc>
                      </a:pPr>
                      <a:r>
                        <a:rPr lang="en-US" sz="1800" kern="100" dirty="0">
                          <a:solidFill>
                            <a:srgbClr val="002060"/>
                          </a:solidFill>
                          <a:effectLst/>
                          <a:latin typeface="+mn-lt"/>
                          <a:cs typeface="Calibri" panose="020F0502020204030204" pitchFamily="34" charset="0"/>
                        </a:rPr>
                        <a:t>FIT I-II</a:t>
                      </a:r>
                      <a:r>
                        <a:rPr lang="en-US" sz="1800" kern="100" baseline="30000" dirty="0">
                          <a:solidFill>
                            <a:srgbClr val="002060"/>
                          </a:solidFill>
                          <a:effectLst/>
                          <a:latin typeface="+mn-lt"/>
                          <a:cs typeface="Calibri" panose="020F0502020204030204" pitchFamily="34" charset="0"/>
                        </a:rPr>
                        <a:t>2</a:t>
                      </a:r>
                      <a:endParaRPr lang="it-IT" sz="1800" kern="100" dirty="0">
                        <a:solidFill>
                          <a:srgbClr val="002060"/>
                        </a:solidFill>
                        <a:effectLst/>
                        <a:latin typeface="+mn-lt"/>
                        <a:ea typeface="Aptos" panose="020B0004020202020204" pitchFamily="34" charset="0"/>
                        <a:cs typeface="Calibri" panose="020F0502020204030204" pitchFamily="34" charset="0"/>
                      </a:endParaRP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chemeClr val="bg1"/>
                          </a:solidFill>
                          <a:latin typeface="+mn-lt"/>
                        </a:rPr>
                        <a:t>FOSTAMES</a:t>
                      </a:r>
                      <a:r>
                        <a:rPr lang="it-IT" sz="1800" baseline="30000" dirty="0">
                          <a:solidFill>
                            <a:schemeClr val="bg1"/>
                          </a:solidFill>
                          <a:latin typeface="+mn-lt"/>
                        </a:rPr>
                        <a:t>3</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chemeClr val="bg1"/>
                          </a:solidFill>
                          <a:latin typeface="+mn-lt"/>
                        </a:rPr>
                        <a:t>FOSTASUR</a:t>
                      </a:r>
                      <a:r>
                        <a:rPr lang="it-IT" sz="1800" baseline="30000" dirty="0">
                          <a:solidFill>
                            <a:schemeClr val="bg1"/>
                          </a:solidFill>
                          <a:latin typeface="+mn-lt"/>
                        </a:rPr>
                        <a:t>4</a:t>
                      </a:r>
                    </a:p>
                  </a:txBody>
                  <a:tcPr marL="91428" marR="91428" marT="45714" marB="45714" anchor="ctr"/>
                </a:tc>
                <a:tc>
                  <a:txBody>
                    <a:bodyPr/>
                    <a:lstStyle/>
                    <a:p>
                      <a:pPr algn="ctr"/>
                      <a:r>
                        <a:rPr lang="it-IT" sz="1800" dirty="0">
                          <a:solidFill>
                            <a:schemeClr val="bg1"/>
                          </a:solidFill>
                          <a:latin typeface="+mn-lt"/>
                        </a:rPr>
                        <a:t>ITP1122</a:t>
                      </a:r>
                      <a:r>
                        <a:rPr lang="it-IT" sz="1800" baseline="30000" dirty="0">
                          <a:solidFill>
                            <a:schemeClr val="bg1"/>
                          </a:solidFill>
                          <a:latin typeface="+mn-lt"/>
                        </a:rPr>
                        <a:t>5</a:t>
                      </a:r>
                    </a:p>
                  </a:txBody>
                  <a:tcPr marL="91428" marR="91428" marT="45714" marB="45714" anchor="ctr"/>
                </a:tc>
                <a:extLst>
                  <a:ext uri="{0D108BD9-81ED-4DB2-BD59-A6C34878D82A}">
                    <a16:rowId xmlns:a16="http://schemas.microsoft.com/office/drawing/2014/main" val="3943331622"/>
                  </a:ext>
                </a:extLst>
              </a:tr>
              <a:tr h="421831">
                <a:tc>
                  <a:txBody>
                    <a:bodyPr/>
                    <a:lstStyle/>
                    <a:p>
                      <a:r>
                        <a:rPr lang="it-IT" sz="1800" dirty="0" err="1">
                          <a:solidFill>
                            <a:srgbClr val="002060"/>
                          </a:solidFill>
                          <a:latin typeface="+mn-lt"/>
                        </a:rPr>
                        <a:t>Patients</a:t>
                      </a:r>
                      <a:endParaRPr lang="it-IT" sz="1800" dirty="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146</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138</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44</a:t>
                      </a:r>
                    </a:p>
                  </a:txBody>
                  <a:tcPr marL="91428" marR="91428" marT="45714" marB="45714" anchor="ctr"/>
                </a:tc>
                <a:tc>
                  <a:txBody>
                    <a:bodyPr/>
                    <a:lstStyle/>
                    <a:p>
                      <a:pPr algn="ctr"/>
                      <a:r>
                        <a:rPr lang="it-IT" sz="1800" dirty="0">
                          <a:solidFill>
                            <a:srgbClr val="002060"/>
                          </a:solidFill>
                          <a:latin typeface="+mn-lt"/>
                        </a:rPr>
                        <a:t>95</a:t>
                      </a:r>
                    </a:p>
                  </a:txBody>
                  <a:tcPr marL="91428" marR="91428" marT="45714" marB="45714" anchor="ctr"/>
                </a:tc>
                <a:extLst>
                  <a:ext uri="{0D108BD9-81ED-4DB2-BD59-A6C34878D82A}">
                    <a16:rowId xmlns:a16="http://schemas.microsoft.com/office/drawing/2014/main" val="1863556367"/>
                  </a:ext>
                </a:extLst>
              </a:tr>
              <a:tr h="446819">
                <a:tc>
                  <a:txBody>
                    <a:bodyPr/>
                    <a:lstStyle/>
                    <a:p>
                      <a:r>
                        <a:rPr lang="it-IT" sz="1800" dirty="0" err="1">
                          <a:solidFill>
                            <a:srgbClr val="002060"/>
                          </a:solidFill>
                          <a:latin typeface="+mn-lt"/>
                        </a:rPr>
                        <a:t>Median</a:t>
                      </a:r>
                      <a:r>
                        <a:rPr lang="it-IT" sz="1800" dirty="0">
                          <a:solidFill>
                            <a:srgbClr val="002060"/>
                          </a:solidFill>
                          <a:latin typeface="+mn-lt"/>
                        </a:rPr>
                        <a:t> ITP duration (</a:t>
                      </a:r>
                      <a:r>
                        <a:rPr lang="it-IT" sz="1800" dirty="0" err="1">
                          <a:solidFill>
                            <a:srgbClr val="002060"/>
                          </a:solidFill>
                          <a:latin typeface="+mn-lt"/>
                        </a:rPr>
                        <a:t>years</a:t>
                      </a:r>
                      <a:r>
                        <a:rPr lang="it-IT" sz="1800" dirty="0">
                          <a:solidFill>
                            <a:srgbClr val="002060"/>
                          </a:solidFill>
                          <a:latin typeface="+mn-lt"/>
                        </a:rPr>
                        <a:t>)</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8</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4.3</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2.6</a:t>
                      </a:r>
                    </a:p>
                  </a:txBody>
                  <a:tcPr marL="91428" marR="91428" marT="45714" marB="45714" anchor="ctr"/>
                </a:tc>
                <a:tc>
                  <a:txBody>
                    <a:bodyPr/>
                    <a:lstStyle/>
                    <a:p>
                      <a:pPr algn="ctr"/>
                      <a:r>
                        <a:rPr lang="it-IT" sz="1800" dirty="0">
                          <a:solidFill>
                            <a:srgbClr val="002060"/>
                          </a:solidFill>
                          <a:latin typeface="+mn-lt"/>
                        </a:rPr>
                        <a:t>7.7</a:t>
                      </a:r>
                    </a:p>
                  </a:txBody>
                  <a:tcPr marL="91428" marR="91428" marT="45714" marB="45714" anchor="ctr"/>
                </a:tc>
                <a:extLst>
                  <a:ext uri="{0D108BD9-81ED-4DB2-BD59-A6C34878D82A}">
                    <a16:rowId xmlns:a16="http://schemas.microsoft.com/office/drawing/2014/main" val="235988781"/>
                  </a:ext>
                </a:extLst>
              </a:tr>
              <a:tr h="493328">
                <a:tc>
                  <a:txBody>
                    <a:bodyPr/>
                    <a:lstStyle/>
                    <a:p>
                      <a:r>
                        <a:rPr lang="it-IT" sz="1800" dirty="0">
                          <a:solidFill>
                            <a:srgbClr val="002060"/>
                          </a:solidFill>
                          <a:latin typeface="+mn-lt"/>
                        </a:rPr>
                        <a:t>ITP </a:t>
                      </a:r>
                      <a:r>
                        <a:rPr lang="it-IT" sz="1800" dirty="0" err="1">
                          <a:solidFill>
                            <a:srgbClr val="002060"/>
                          </a:solidFill>
                          <a:latin typeface="+mn-lt"/>
                        </a:rPr>
                        <a:t>phase</a:t>
                      </a:r>
                      <a:r>
                        <a:rPr lang="it-IT" sz="1800" dirty="0">
                          <a:solidFill>
                            <a:srgbClr val="002060"/>
                          </a:solidFill>
                          <a:latin typeface="+mn-lt"/>
                        </a:rPr>
                        <a:t> ND/</a:t>
                      </a:r>
                      <a:r>
                        <a:rPr lang="it-IT" sz="1800" dirty="0" err="1">
                          <a:solidFill>
                            <a:srgbClr val="002060"/>
                          </a:solidFill>
                          <a:latin typeface="+mn-lt"/>
                        </a:rPr>
                        <a:t>P</a:t>
                      </a:r>
                      <a:r>
                        <a:rPr lang="it-IT" sz="1800" dirty="0">
                          <a:solidFill>
                            <a:srgbClr val="002060"/>
                          </a:solidFill>
                          <a:latin typeface="+mn-lt"/>
                        </a:rPr>
                        <a:t>/C</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0%; 6%; 94%</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12%; 17%; 51%</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solidFill>
                            <a:srgbClr val="002060"/>
                          </a:solidFill>
                          <a:latin typeface="+mn-lt"/>
                        </a:rPr>
                        <a:t>7%; 14%; 79%</a:t>
                      </a:r>
                    </a:p>
                  </a:txBody>
                  <a:tcPr marL="91428" marR="91428" marT="45714" marB="45714" anchor="ctr"/>
                </a:tc>
                <a:tc>
                  <a:txBody>
                    <a:bodyPr/>
                    <a:lstStyle/>
                    <a:p>
                      <a:pPr algn="ctr"/>
                      <a:r>
                        <a:rPr lang="it-IT" sz="1800" dirty="0">
                          <a:solidFill>
                            <a:srgbClr val="002060"/>
                          </a:solidFill>
                          <a:latin typeface="+mn-lt"/>
                        </a:rPr>
                        <a:t>0%; 11%; 89%</a:t>
                      </a:r>
                    </a:p>
                  </a:txBody>
                  <a:tcPr marL="91428" marR="91428" marT="45714" marB="45714" anchor="ctr"/>
                </a:tc>
                <a:extLst>
                  <a:ext uri="{0D108BD9-81ED-4DB2-BD59-A6C34878D82A}">
                    <a16:rowId xmlns:a16="http://schemas.microsoft.com/office/drawing/2014/main" val="4118173671"/>
                  </a:ext>
                </a:extLst>
              </a:tr>
              <a:tr h="471880">
                <a:tc>
                  <a:txBody>
                    <a:bodyPr/>
                    <a:lstStyle/>
                    <a:p>
                      <a:r>
                        <a:rPr lang="it-IT" sz="1800" dirty="0">
                          <a:solidFill>
                            <a:srgbClr val="002060"/>
                          </a:solidFill>
                          <a:latin typeface="+mn-lt"/>
                        </a:rPr>
                        <a:t>ITP </a:t>
                      </a:r>
                      <a:r>
                        <a:rPr lang="it-IT" sz="1800" dirty="0" err="1">
                          <a:solidFill>
                            <a:srgbClr val="002060"/>
                          </a:solidFill>
                          <a:latin typeface="+mn-lt"/>
                        </a:rPr>
                        <a:t>secondary</a:t>
                      </a:r>
                      <a:endParaRPr lang="it-IT" sz="1800" dirty="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0%</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12%</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0%</a:t>
                      </a:r>
                    </a:p>
                  </a:txBody>
                  <a:tcPr marL="91428" marR="91428" marT="45714" marB="45714" anchor="ctr"/>
                </a:tc>
                <a:tc>
                  <a:txBody>
                    <a:bodyPr/>
                    <a:lstStyle/>
                    <a:p>
                      <a:pPr algn="ctr"/>
                      <a:r>
                        <a:rPr lang="it-IT" sz="1800" dirty="0">
                          <a:solidFill>
                            <a:srgbClr val="002060"/>
                          </a:solidFill>
                          <a:latin typeface="+mn-lt"/>
                        </a:rPr>
                        <a:t>6%</a:t>
                      </a:r>
                    </a:p>
                  </a:txBody>
                  <a:tcPr marL="91428" marR="91428" marT="45714" marB="45714" anchor="ctr"/>
                </a:tc>
                <a:extLst>
                  <a:ext uri="{0D108BD9-81ED-4DB2-BD59-A6C34878D82A}">
                    <a16:rowId xmlns:a16="http://schemas.microsoft.com/office/drawing/2014/main" val="841644060"/>
                  </a:ext>
                </a:extLst>
              </a:tr>
              <a:tr h="471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solidFill>
                            <a:srgbClr val="002060"/>
                          </a:solidFill>
                          <a:latin typeface="+mn-lt"/>
                        </a:rPr>
                        <a:t>Median</a:t>
                      </a:r>
                      <a:r>
                        <a:rPr lang="it-IT" sz="1800" dirty="0">
                          <a:solidFill>
                            <a:srgbClr val="002060"/>
                          </a:solidFill>
                          <a:latin typeface="+mn-lt"/>
                        </a:rPr>
                        <a:t> lines of pr. </a:t>
                      </a:r>
                      <a:r>
                        <a:rPr lang="it-IT" sz="1800" dirty="0" err="1">
                          <a:solidFill>
                            <a:srgbClr val="002060"/>
                          </a:solidFill>
                          <a:latin typeface="+mn-lt"/>
                        </a:rPr>
                        <a:t>Tx</a:t>
                      </a:r>
                      <a:endParaRPr lang="it-IT" sz="1800" dirty="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5</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4</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4</a:t>
                      </a:r>
                    </a:p>
                  </a:txBody>
                  <a:tcPr marL="91428" marR="91428" marT="45714" marB="45714" anchor="ctr"/>
                </a:tc>
                <a:tc>
                  <a:txBody>
                    <a:bodyPr/>
                    <a:lstStyle/>
                    <a:p>
                      <a:pPr algn="ctr"/>
                      <a:r>
                        <a:rPr lang="it-IT" sz="1800" dirty="0">
                          <a:solidFill>
                            <a:srgbClr val="002060"/>
                          </a:solidFill>
                          <a:latin typeface="+mn-lt"/>
                        </a:rPr>
                        <a:t>5</a:t>
                      </a:r>
                    </a:p>
                  </a:txBody>
                  <a:tcPr marL="91428" marR="91428" marT="45714" marB="45714" anchor="ctr"/>
                </a:tc>
                <a:extLst>
                  <a:ext uri="{0D108BD9-81ED-4DB2-BD59-A6C34878D82A}">
                    <a16:rowId xmlns:a16="http://schemas.microsoft.com/office/drawing/2014/main" val="3529562111"/>
                  </a:ext>
                </a:extLst>
              </a:tr>
              <a:tr h="471880">
                <a:tc>
                  <a:txBody>
                    <a:bodyPr/>
                    <a:lstStyle/>
                    <a:p>
                      <a:r>
                        <a:rPr lang="it-IT" sz="1800" dirty="0" err="1">
                          <a:solidFill>
                            <a:srgbClr val="002060"/>
                          </a:solidFill>
                          <a:latin typeface="+mn-lt"/>
                        </a:rPr>
                        <a:t>Fostamatinib</a:t>
                      </a:r>
                      <a:r>
                        <a:rPr lang="it-IT" sz="1800" dirty="0">
                          <a:solidFill>
                            <a:srgbClr val="002060"/>
                          </a:solidFill>
                          <a:latin typeface="+mn-lt"/>
                        </a:rPr>
                        <a:t> 150 mg BID</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88%</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61.5%</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50%</a:t>
                      </a:r>
                    </a:p>
                  </a:txBody>
                  <a:tcPr marL="91428" marR="91428" marT="45714" marB="45714" anchor="ctr"/>
                </a:tc>
                <a:tc>
                  <a:txBody>
                    <a:bodyPr/>
                    <a:lstStyle/>
                    <a:p>
                      <a:pPr algn="ctr"/>
                      <a:r>
                        <a:rPr lang="it-IT" sz="1800" dirty="0">
                          <a:solidFill>
                            <a:srgbClr val="002060"/>
                          </a:solidFill>
                          <a:latin typeface="+mn-lt"/>
                        </a:rPr>
                        <a:t>78%</a:t>
                      </a:r>
                    </a:p>
                  </a:txBody>
                  <a:tcPr marL="91428" marR="91428" marT="45714" marB="45714" anchor="ctr"/>
                </a:tc>
                <a:extLst>
                  <a:ext uri="{0D108BD9-81ED-4DB2-BD59-A6C34878D82A}">
                    <a16:rowId xmlns:a16="http://schemas.microsoft.com/office/drawing/2014/main" val="1264110336"/>
                  </a:ext>
                </a:extLst>
              </a:tr>
              <a:tr h="514777">
                <a:tc>
                  <a:txBody>
                    <a:bodyPr/>
                    <a:lstStyle/>
                    <a:p>
                      <a:r>
                        <a:rPr lang="it-IT" sz="1800" dirty="0" err="1">
                          <a:solidFill>
                            <a:srgbClr val="002060"/>
                          </a:solidFill>
                          <a:latin typeface="+mn-lt"/>
                        </a:rPr>
                        <a:t>Concomitant</a:t>
                      </a:r>
                      <a:r>
                        <a:rPr lang="it-IT" sz="1800" dirty="0">
                          <a:solidFill>
                            <a:srgbClr val="002060"/>
                          </a:solidFill>
                          <a:latin typeface="+mn-lt"/>
                        </a:rPr>
                        <a:t> therapy</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46%</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40%</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29.5%</a:t>
                      </a:r>
                    </a:p>
                  </a:txBody>
                  <a:tcPr marL="91428" marR="91428" marT="45714" marB="45714" anchor="ctr"/>
                </a:tc>
                <a:tc>
                  <a:txBody>
                    <a:bodyPr/>
                    <a:lstStyle/>
                    <a:p>
                      <a:pPr algn="ctr"/>
                      <a:r>
                        <a:rPr lang="it-IT" sz="1800" dirty="0">
                          <a:solidFill>
                            <a:srgbClr val="002060"/>
                          </a:solidFill>
                          <a:latin typeface="+mn-lt"/>
                        </a:rPr>
                        <a:t>30%</a:t>
                      </a:r>
                    </a:p>
                  </a:txBody>
                  <a:tcPr marL="91428" marR="91428" marT="45714" marB="45714" anchor="ctr"/>
                </a:tc>
                <a:extLst>
                  <a:ext uri="{0D108BD9-81ED-4DB2-BD59-A6C34878D82A}">
                    <a16:rowId xmlns:a16="http://schemas.microsoft.com/office/drawing/2014/main" val="426385521"/>
                  </a:ext>
                </a:extLst>
              </a:tr>
              <a:tr h="493328">
                <a:tc>
                  <a:txBody>
                    <a:bodyPr/>
                    <a:lstStyle/>
                    <a:p>
                      <a:r>
                        <a:rPr lang="it-IT" sz="1800" dirty="0">
                          <a:solidFill>
                            <a:srgbClr val="002060"/>
                          </a:solidFill>
                          <a:latin typeface="+mn-lt"/>
                        </a:rPr>
                        <a:t>ORR/CR</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43%</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79%/54%</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71%/39% (</a:t>
                      </a:r>
                      <a:r>
                        <a:rPr lang="it-IT" sz="1800" dirty="0" err="1">
                          <a:solidFill>
                            <a:srgbClr val="002060"/>
                          </a:solidFill>
                          <a:latin typeface="+mn-lt"/>
                        </a:rPr>
                        <a:t>at</a:t>
                      </a:r>
                      <a:r>
                        <a:rPr lang="it-IT" sz="1800" dirty="0">
                          <a:solidFill>
                            <a:srgbClr val="002060"/>
                          </a:solidFill>
                          <a:latin typeface="+mn-lt"/>
                        </a:rPr>
                        <a:t> 4 weeks)</a:t>
                      </a:r>
                    </a:p>
                  </a:txBody>
                  <a:tcPr marL="91428" marR="91428" marT="45714" marB="45714" anchor="ctr"/>
                </a:tc>
                <a:tc>
                  <a:txBody>
                    <a:bodyPr/>
                    <a:lstStyle/>
                    <a:p>
                      <a:pPr algn="ctr"/>
                      <a:r>
                        <a:rPr lang="it-IT" sz="1800" dirty="0">
                          <a:solidFill>
                            <a:srgbClr val="002060"/>
                          </a:solidFill>
                          <a:latin typeface="+mn-lt"/>
                        </a:rPr>
                        <a:t>74%/31%</a:t>
                      </a:r>
                    </a:p>
                  </a:txBody>
                  <a:tcPr marL="91428" marR="91428" marT="45714" marB="45714" anchor="ctr"/>
                </a:tc>
                <a:extLst>
                  <a:ext uri="{0D108BD9-81ED-4DB2-BD59-A6C34878D82A}">
                    <a16:rowId xmlns:a16="http://schemas.microsoft.com/office/drawing/2014/main" val="3948148002"/>
                  </a:ext>
                </a:extLst>
              </a:tr>
              <a:tr h="493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solidFill>
                            <a:srgbClr val="002060"/>
                          </a:solidFill>
                          <a:latin typeface="+mn-lt"/>
                        </a:rPr>
                        <a:t>Median</a:t>
                      </a:r>
                      <a:r>
                        <a:rPr lang="it-IT" sz="1800" dirty="0">
                          <a:solidFill>
                            <a:srgbClr val="002060"/>
                          </a:solidFill>
                          <a:latin typeface="+mn-lt"/>
                        </a:rPr>
                        <a:t> TTR  (weeks)</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2</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1,5</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57% </a:t>
                      </a:r>
                      <a:r>
                        <a:rPr lang="it-IT" sz="1800" dirty="0" err="1">
                          <a:solidFill>
                            <a:srgbClr val="002060"/>
                          </a:solidFill>
                          <a:latin typeface="+mn-lt"/>
                        </a:rPr>
                        <a:t>within</a:t>
                      </a:r>
                      <a:r>
                        <a:rPr lang="it-IT" sz="1800" dirty="0">
                          <a:solidFill>
                            <a:srgbClr val="002060"/>
                          </a:solidFill>
                          <a:latin typeface="+mn-lt"/>
                        </a:rPr>
                        <a:t>  2 weeks</a:t>
                      </a:r>
                    </a:p>
                  </a:txBody>
                  <a:tcPr marL="91428" marR="91428" marT="45714" marB="45714" anchor="ctr"/>
                </a:tc>
                <a:tc>
                  <a:txBody>
                    <a:bodyPr/>
                    <a:lstStyle/>
                    <a:p>
                      <a:pPr algn="ctr"/>
                      <a:r>
                        <a:rPr lang="it-IT" sz="1800" dirty="0">
                          <a:solidFill>
                            <a:srgbClr val="002060"/>
                          </a:solidFill>
                          <a:latin typeface="+mn-lt"/>
                        </a:rPr>
                        <a:t>4.6</a:t>
                      </a:r>
                    </a:p>
                  </a:txBody>
                  <a:tcPr marL="91428" marR="91428" marT="45714" marB="45714" anchor="ctr"/>
                </a:tc>
                <a:extLst>
                  <a:ext uri="{0D108BD9-81ED-4DB2-BD59-A6C34878D82A}">
                    <a16:rowId xmlns:a16="http://schemas.microsoft.com/office/drawing/2014/main" val="507752911"/>
                  </a:ext>
                </a:extLst>
              </a:tr>
              <a:tr h="536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2060"/>
                          </a:solidFill>
                          <a:latin typeface="+mn-lt"/>
                        </a:rPr>
                        <a:t>ORR/CR </a:t>
                      </a:r>
                      <a:r>
                        <a:rPr lang="it-IT" sz="1800" dirty="0" err="1">
                          <a:solidFill>
                            <a:srgbClr val="002060"/>
                          </a:solidFill>
                          <a:latin typeface="+mn-lt"/>
                        </a:rPr>
                        <a:t>at</a:t>
                      </a:r>
                      <a:r>
                        <a:rPr lang="it-IT" sz="1800" dirty="0">
                          <a:solidFill>
                            <a:srgbClr val="002060"/>
                          </a:solidFill>
                          <a:latin typeface="+mn-lt"/>
                        </a:rPr>
                        <a:t> </a:t>
                      </a:r>
                      <a:r>
                        <a:rPr lang="it-IT" sz="1800" dirty="0" err="1">
                          <a:solidFill>
                            <a:srgbClr val="002060"/>
                          </a:solidFill>
                          <a:latin typeface="+mn-lt"/>
                        </a:rPr>
                        <a:t>months</a:t>
                      </a:r>
                      <a:r>
                        <a:rPr lang="it-IT" sz="1800" dirty="0">
                          <a:solidFill>
                            <a:srgbClr val="002060"/>
                          </a:solidFill>
                          <a:latin typeface="+mn-lt"/>
                        </a:rPr>
                        <a:t> 6</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SR 18%</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50%</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57%/36% </a:t>
                      </a:r>
                      <a:r>
                        <a:rPr lang="it-IT" sz="1800" dirty="0" err="1">
                          <a:solidFill>
                            <a:srgbClr val="002060"/>
                          </a:solidFill>
                          <a:latin typeface="+mn-lt"/>
                        </a:rPr>
                        <a:t>at</a:t>
                      </a:r>
                      <a:r>
                        <a:rPr lang="it-IT" sz="1800" dirty="0">
                          <a:solidFill>
                            <a:srgbClr val="002060"/>
                          </a:solidFill>
                          <a:latin typeface="+mn-lt"/>
                        </a:rPr>
                        <a:t> </a:t>
                      </a:r>
                      <a:r>
                        <a:rPr lang="it-IT" sz="1800" dirty="0" err="1">
                          <a:solidFill>
                            <a:srgbClr val="002060"/>
                          </a:solidFill>
                          <a:latin typeface="+mn-lt"/>
                        </a:rPr>
                        <a:t>month</a:t>
                      </a:r>
                      <a:r>
                        <a:rPr lang="it-IT" sz="1800" dirty="0">
                          <a:solidFill>
                            <a:srgbClr val="002060"/>
                          </a:solidFill>
                          <a:latin typeface="+mn-lt"/>
                        </a:rPr>
                        <a:t> 3</a:t>
                      </a:r>
                    </a:p>
                  </a:txBody>
                  <a:tcPr marL="91428" marR="91428" marT="45714" marB="45714" anchor="ctr"/>
                </a:tc>
                <a:tc>
                  <a:txBody>
                    <a:bodyPr/>
                    <a:lstStyle/>
                    <a:p>
                      <a:pPr algn="ctr"/>
                      <a:r>
                        <a:rPr lang="it-IT" sz="1800" dirty="0">
                          <a:solidFill>
                            <a:srgbClr val="002060"/>
                          </a:solidFill>
                          <a:latin typeface="+mn-lt"/>
                        </a:rPr>
                        <a:t>48%/24%</a:t>
                      </a:r>
                    </a:p>
                  </a:txBody>
                  <a:tcPr marL="91428" marR="91428" marT="45714" marB="45714" anchor="ctr"/>
                </a:tc>
                <a:extLst>
                  <a:ext uri="{0D108BD9-81ED-4DB2-BD59-A6C34878D82A}">
                    <a16:rowId xmlns:a16="http://schemas.microsoft.com/office/drawing/2014/main" val="1061434369"/>
                  </a:ext>
                </a:extLst>
              </a:tr>
            </a:tbl>
          </a:graphicData>
        </a:graphic>
      </p:graphicFrame>
      <p:sp>
        <p:nvSpPr>
          <p:cNvPr id="3" name="CasellaDiTesto 2">
            <a:extLst>
              <a:ext uri="{FF2B5EF4-FFF2-40B4-BE49-F238E27FC236}">
                <a16:creationId xmlns:a16="http://schemas.microsoft.com/office/drawing/2014/main" id="{FCEF1AC4-B4F3-DD8A-3928-DBB4B3E0BBA1}"/>
              </a:ext>
            </a:extLst>
          </p:cNvPr>
          <p:cNvSpPr txBox="1"/>
          <p:nvPr/>
        </p:nvSpPr>
        <p:spPr>
          <a:xfrm>
            <a:off x="2750387" y="6577202"/>
            <a:ext cx="9465497" cy="3077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a:rPr>
              <a:t>1-2.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Helvetica"/>
              </a:rPr>
              <a:t>Bussel</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a:rPr>
              <a:t> JB et al. AJH 2019;  3. Gonzalez-Lopez et al. Blood 2024; 4.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Jimenez-</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Barcenas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BJH 2024; 5. </a:t>
            </a:r>
            <a:r>
              <a:rPr kumimoji="0" lang="es-ES" sz="1400" b="0" i="0" u="none" strike="noStrike" kern="1200" cap="none" spc="0" normalizeH="0" baseline="0" noProof="0" dirty="0" err="1">
                <a:ln>
                  <a:noFill/>
                </a:ln>
                <a:solidFill>
                  <a:prstClr val="black"/>
                </a:solidFill>
                <a:effectLst/>
                <a:uLnTx/>
                <a:uFillTx/>
                <a:latin typeface="Calibri" panose="020F0502020204030204"/>
                <a:ea typeface="+mn-ea"/>
                <a:cs typeface="+mn-cs"/>
              </a:rPr>
              <a:t>Lucchini</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et al BJH 2025 </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a:endParaRPr>
          </a:p>
        </p:txBody>
      </p:sp>
    </p:spTree>
    <p:extLst>
      <p:ext uri="{BB962C8B-B14F-4D97-AF65-F5344CB8AC3E}">
        <p14:creationId xmlns:p14="http://schemas.microsoft.com/office/powerpoint/2010/main" val="3621000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B5DC3-6226-4638-9691-5FA21577F883}"/>
              </a:ext>
            </a:extLst>
          </p:cNvPr>
          <p:cNvSpPr>
            <a:spLocks noGrp="1"/>
          </p:cNvSpPr>
          <p:nvPr>
            <p:ph type="title"/>
          </p:nvPr>
        </p:nvSpPr>
        <p:spPr>
          <a:xfrm>
            <a:off x="330908" y="248489"/>
            <a:ext cx="11319310" cy="795538"/>
          </a:xfrm>
        </p:spPr>
        <p:txBody>
          <a:bodyPr/>
          <a:lstStyle/>
          <a:p>
            <a:r>
              <a:rPr lang="en-US" dirty="0"/>
              <a:t>Long-term analysis (5 years)- Safety (thromboembolic events) </a:t>
            </a:r>
            <a:br>
              <a:rPr lang="en-US" dirty="0"/>
            </a:br>
            <a:endParaRPr lang="es-ES" dirty="0"/>
          </a:p>
        </p:txBody>
      </p:sp>
      <p:sp>
        <p:nvSpPr>
          <p:cNvPr id="6" name="Marcador de texto 3">
            <a:extLst>
              <a:ext uri="{FF2B5EF4-FFF2-40B4-BE49-F238E27FC236}">
                <a16:creationId xmlns:a16="http://schemas.microsoft.com/office/drawing/2014/main" id="{0526CC16-2337-4ECE-9CC3-8CA9869566E2}"/>
              </a:ext>
            </a:extLst>
          </p:cNvPr>
          <p:cNvSpPr txBox="1">
            <a:spLocks/>
          </p:cNvSpPr>
          <p:nvPr/>
        </p:nvSpPr>
        <p:spPr>
          <a:xfrm>
            <a:off x="330908" y="3331322"/>
            <a:ext cx="11516153" cy="2622767"/>
          </a:xfrm>
          <a:prstGeom prst="rect">
            <a:avLst/>
          </a:prstGeom>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s-ES" sz="2000" b="1" kern="1200" dirty="0" smtClean="0">
                <a:solidFill>
                  <a:schemeClr val="tx2"/>
                </a:solidFill>
                <a:latin typeface="Trebuchet MS" panose="020B0703020202090204" pitchFamily="34" charset="0"/>
                <a:ea typeface="+mj-ea"/>
                <a:cs typeface="+mj-cs"/>
              </a:defRPr>
            </a:lvl1pPr>
            <a:lvl2pPr marL="0" indent="-228600" algn="l" defTabSz="914400" rtl="0" eaLnBrk="1" latinLnBrk="0" hangingPunct="1">
              <a:lnSpc>
                <a:spcPct val="90000"/>
              </a:lnSpc>
              <a:spcBef>
                <a:spcPts val="500"/>
              </a:spcBef>
              <a:buClr>
                <a:schemeClr val="bg2"/>
              </a:buClr>
              <a:buFont typeface="Wingdings" pitchFamily="2" charset="2"/>
              <a:buChar char="§"/>
              <a:defRPr sz="1700" kern="1200">
                <a:solidFill>
                  <a:schemeClr val="bg2">
                    <a:lumMod val="25000"/>
                  </a:schemeClr>
                </a:solidFill>
                <a:latin typeface="Trebuchet MS" panose="020B0703020202090204" pitchFamily="34" charset="0"/>
                <a:ea typeface="+mn-ea"/>
                <a:cs typeface="+mn-cs"/>
              </a:defRPr>
            </a:lvl2pPr>
            <a:lvl3pPr marL="432000" indent="-228600" algn="l" defTabSz="914400" rtl="0" eaLnBrk="1" latinLnBrk="0" hangingPunct="1">
              <a:lnSpc>
                <a:spcPct val="90000"/>
              </a:lnSpc>
              <a:spcBef>
                <a:spcPts val="500"/>
              </a:spcBef>
              <a:buClr>
                <a:schemeClr val="accent3"/>
              </a:buClr>
              <a:buFont typeface="Tipus de lletra del sistema normal"/>
              <a:buChar char="–"/>
              <a:defRPr sz="1500" kern="1200">
                <a:solidFill>
                  <a:schemeClr val="bg2">
                    <a:lumMod val="25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ts val="1000"/>
              </a:spcBef>
              <a:spcAft>
                <a:spcPts val="0"/>
              </a:spcAft>
              <a:buClr>
                <a:srgbClr val="000090"/>
              </a:buClr>
              <a:buSzTx/>
              <a:buFont typeface="Arial"/>
              <a:buChar char="•"/>
              <a:tabLst/>
              <a:defRPr/>
            </a:pPr>
            <a:r>
              <a:rPr kumimoji="0" lang="en-US" sz="2000" b="0" i="0" u="none" strike="noStrike" kern="1200" cap="none" spc="0" normalizeH="0" baseline="0" noProof="0" dirty="0">
                <a:ln>
                  <a:noFill/>
                </a:ln>
                <a:solidFill>
                  <a:srgbClr val="000090"/>
                </a:solidFill>
                <a:effectLst/>
                <a:uLnTx/>
                <a:uFillTx/>
                <a:latin typeface="Calibri"/>
                <a:ea typeface="+mj-ea"/>
                <a:cs typeface="+mj-cs"/>
              </a:rPr>
              <a:t>In an </a:t>
            </a:r>
            <a:r>
              <a:rPr kumimoji="0" lang="en-US" sz="2000" b="1" i="0" u="none" strike="noStrike" kern="1200" cap="none" spc="0" normalizeH="0" baseline="0" noProof="0" dirty="0">
                <a:ln>
                  <a:noFill/>
                </a:ln>
                <a:solidFill>
                  <a:srgbClr val="000090"/>
                </a:solidFill>
                <a:effectLst/>
                <a:uLnTx/>
                <a:uFillTx/>
                <a:latin typeface="Calibri"/>
                <a:ea typeface="+mj-ea"/>
                <a:cs typeface="+mj-cs"/>
              </a:rPr>
              <a:t>acute stroke model, SYK inhibition/depletion</a:t>
            </a:r>
            <a:r>
              <a:rPr kumimoji="0" lang="en-US" sz="2000" b="0" i="0" u="none" strike="noStrike" kern="1200" cap="none" spc="0" normalizeH="0" baseline="0" noProof="0" dirty="0">
                <a:ln>
                  <a:noFill/>
                </a:ln>
                <a:solidFill>
                  <a:srgbClr val="000090"/>
                </a:solidFill>
                <a:effectLst/>
                <a:uLnTx/>
                <a:uFillTx/>
                <a:latin typeface="Calibri"/>
                <a:ea typeface="+mj-ea"/>
                <a:cs typeface="+mj-cs"/>
              </a:rPr>
              <a:t>:</a:t>
            </a:r>
          </a:p>
          <a:p>
            <a:pPr marL="774900" marR="0" lvl="2" indent="-342900" algn="just" defTabSz="914400" rtl="0" eaLnBrk="1" fontAlgn="auto" latinLnBrk="0" hangingPunct="1">
              <a:lnSpc>
                <a:spcPct val="120000"/>
              </a:lnSpc>
              <a:spcBef>
                <a:spcPts val="500"/>
              </a:spcBef>
              <a:spcAft>
                <a:spcPts val="0"/>
              </a:spcAft>
              <a:buClr>
                <a:srgbClr val="000090"/>
              </a:buClr>
              <a:buSzTx/>
              <a:buFont typeface="Courier New"/>
              <a:buChar char="o"/>
              <a:tabLst/>
              <a:defRPr/>
            </a:pPr>
            <a:r>
              <a:rPr kumimoji="0" lang="en-US" sz="2000" b="0" i="0" u="none" strike="noStrike" kern="1200" cap="none" spc="0" normalizeH="0" baseline="0" noProof="0" dirty="0">
                <a:ln>
                  <a:noFill/>
                </a:ln>
                <a:solidFill>
                  <a:srgbClr val="000090"/>
                </a:solidFill>
                <a:effectLst/>
                <a:uLnTx/>
                <a:uFillTx/>
                <a:latin typeface="Calibri"/>
                <a:ea typeface="+mn-ea"/>
                <a:cs typeface="+mn-cs"/>
              </a:rPr>
              <a:t>protected mice from aortic thrombosis and diminished brain infarction size </a:t>
            </a:r>
          </a:p>
          <a:p>
            <a:pPr marL="774900" marR="0" lvl="2" indent="-342900" algn="just" defTabSz="914400" rtl="0" eaLnBrk="1" fontAlgn="auto" latinLnBrk="0" hangingPunct="1">
              <a:lnSpc>
                <a:spcPct val="120000"/>
              </a:lnSpc>
              <a:spcBef>
                <a:spcPts val="500"/>
              </a:spcBef>
              <a:spcAft>
                <a:spcPts val="0"/>
              </a:spcAft>
              <a:buClr>
                <a:srgbClr val="000090"/>
              </a:buClr>
              <a:buSzTx/>
              <a:buFont typeface="Courier New"/>
              <a:buChar char="o"/>
              <a:tabLst/>
              <a:defRPr/>
            </a:pPr>
            <a:r>
              <a:rPr kumimoji="0" lang="en-US" sz="2000" b="0" i="0" u="none" strike="noStrike" kern="1200" cap="none" spc="0" normalizeH="0" baseline="0" noProof="0" dirty="0">
                <a:ln>
                  <a:noFill/>
                </a:ln>
                <a:solidFill>
                  <a:srgbClr val="000090"/>
                </a:solidFill>
                <a:effectLst/>
                <a:uLnTx/>
                <a:uFillTx/>
                <a:latin typeface="Calibri"/>
                <a:ea typeface="+mn-ea"/>
                <a:cs typeface="+mn-cs"/>
              </a:rPr>
              <a:t>without increasing hemorrhage risk</a:t>
            </a:r>
          </a:p>
          <a:p>
            <a:pPr marL="342900" marR="0" lvl="0" indent="-342900" algn="just" defTabSz="914400" rtl="0" eaLnBrk="1" fontAlgn="auto" latinLnBrk="0" hangingPunct="1">
              <a:lnSpc>
                <a:spcPct val="120000"/>
              </a:lnSpc>
              <a:spcBef>
                <a:spcPts val="1000"/>
              </a:spcBef>
              <a:spcAft>
                <a:spcPts val="0"/>
              </a:spcAft>
              <a:buClr>
                <a:srgbClr val="000090"/>
              </a:buClr>
              <a:buSzTx/>
              <a:buFont typeface="Arial"/>
              <a:buChar char="•"/>
              <a:tabLst/>
              <a:defRPr/>
            </a:pPr>
            <a:r>
              <a:rPr kumimoji="0" lang="en-US" sz="2000" b="0" i="0" u="none" strike="noStrike" kern="1200" cap="none" spc="0" normalizeH="0" baseline="0" noProof="0" dirty="0">
                <a:ln>
                  <a:noFill/>
                </a:ln>
                <a:solidFill>
                  <a:srgbClr val="000090"/>
                </a:solidFill>
                <a:effectLst/>
                <a:uLnTx/>
                <a:uFillTx/>
                <a:latin typeface="Calibri"/>
                <a:ea typeface="+mj-ea"/>
                <a:cs typeface="+mj-cs"/>
              </a:rPr>
              <a:t>SYK is required for </a:t>
            </a:r>
            <a:r>
              <a:rPr kumimoji="0" lang="en-US" sz="2000" b="1" i="0" u="none" strike="noStrike" kern="1200" cap="none" spc="0" normalizeH="0" baseline="0" noProof="0" dirty="0">
                <a:ln>
                  <a:noFill/>
                </a:ln>
                <a:solidFill>
                  <a:srgbClr val="000090"/>
                </a:solidFill>
                <a:effectLst/>
                <a:uLnTx/>
                <a:uFillTx/>
                <a:latin typeface="Calibri"/>
                <a:ea typeface="+mj-ea"/>
                <a:cs typeface="+mj-cs"/>
              </a:rPr>
              <a:t>GPVI and CLEC-2 </a:t>
            </a:r>
            <a:r>
              <a:rPr kumimoji="0" lang="en-US" sz="2000" b="0" i="0" u="none" strike="noStrike" kern="1200" cap="none" spc="0" normalizeH="0" baseline="0" noProof="0" dirty="0">
                <a:ln>
                  <a:noFill/>
                </a:ln>
                <a:solidFill>
                  <a:srgbClr val="000090"/>
                </a:solidFill>
                <a:effectLst/>
                <a:uLnTx/>
                <a:uFillTx/>
                <a:latin typeface="Calibri"/>
                <a:ea typeface="+mj-ea"/>
                <a:cs typeface="+mj-cs"/>
              </a:rPr>
              <a:t>receptor signaling in mouse and human platelets. Both receptors are </a:t>
            </a:r>
          </a:p>
          <a:p>
            <a:pPr marL="0" marR="0" lvl="0" indent="0" algn="just" defTabSz="914400" rtl="0" eaLnBrk="1" fontAlgn="auto" latinLnBrk="0" hangingPunct="1">
              <a:lnSpc>
                <a:spcPct val="120000"/>
              </a:lnSpc>
              <a:spcBef>
                <a:spcPts val="1000"/>
              </a:spcBef>
              <a:spcAft>
                <a:spcPts val="0"/>
              </a:spcAft>
              <a:buClr>
                <a:srgbClr val="000090"/>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90"/>
                </a:solidFill>
                <a:effectLst/>
                <a:uLnTx/>
                <a:uFillTx/>
                <a:latin typeface="Calibri"/>
                <a:ea typeface="+mj-ea"/>
                <a:cs typeface="+mj-cs"/>
              </a:rPr>
              <a:t>      involved in platelet activation and TEEs but are non essential for normal hemostasis in mice</a:t>
            </a:r>
          </a:p>
          <a:p>
            <a:pPr marL="342900" marR="0" lvl="0" indent="-342900" algn="just" defTabSz="914400" rtl="0" eaLnBrk="1" fontAlgn="auto" latinLnBrk="0" hangingPunct="1">
              <a:lnSpc>
                <a:spcPct val="120000"/>
              </a:lnSpc>
              <a:spcBef>
                <a:spcPts val="1000"/>
              </a:spcBef>
              <a:spcAft>
                <a:spcPts val="0"/>
              </a:spcAft>
              <a:buClr>
                <a:srgbClr val="000090"/>
              </a:buClr>
              <a:buSzTx/>
              <a:buFont typeface="Arial"/>
              <a:buChar char="•"/>
              <a:tabLst/>
              <a:defRPr/>
            </a:pPr>
            <a:r>
              <a:rPr kumimoji="0" lang="en-US" sz="2000" b="1" i="0" u="none" strike="noStrike" kern="1200" cap="none" spc="0" normalizeH="0" baseline="0" noProof="0" dirty="0">
                <a:ln>
                  <a:noFill/>
                </a:ln>
                <a:solidFill>
                  <a:srgbClr val="000090"/>
                </a:solidFill>
                <a:effectLst/>
                <a:uLnTx/>
                <a:uFillTx/>
                <a:latin typeface="Calibri"/>
                <a:ea typeface="+mj-ea"/>
                <a:cs typeface="+mj-cs"/>
              </a:rPr>
              <a:t>R406 (active metabolite of fostamatinib) inhibits GPVI and CLEC-2 </a:t>
            </a:r>
            <a:r>
              <a:rPr kumimoji="0" lang="en-US" sz="2000" b="0" i="0" u="none" strike="noStrike" kern="1200" cap="none" spc="0" normalizeH="0" baseline="0" noProof="0" dirty="0">
                <a:ln>
                  <a:noFill/>
                </a:ln>
                <a:solidFill>
                  <a:srgbClr val="000090"/>
                </a:solidFill>
                <a:effectLst/>
                <a:uLnTx/>
                <a:uFillTx/>
                <a:latin typeface="Calibri"/>
                <a:ea typeface="+mj-ea"/>
                <a:cs typeface="+mj-cs"/>
              </a:rPr>
              <a:t>signaling in human platelets in vitro</a:t>
            </a:r>
          </a:p>
        </p:txBody>
      </p:sp>
      <p:sp>
        <p:nvSpPr>
          <p:cNvPr id="7" name="Título 3">
            <a:extLst>
              <a:ext uri="{FF2B5EF4-FFF2-40B4-BE49-F238E27FC236}">
                <a16:creationId xmlns:a16="http://schemas.microsoft.com/office/drawing/2014/main" id="{1E03EF3E-0F4A-4447-889D-EA65F9CAD0C1}"/>
              </a:ext>
            </a:extLst>
          </p:cNvPr>
          <p:cNvSpPr txBox="1">
            <a:spLocks/>
          </p:cNvSpPr>
          <p:nvPr/>
        </p:nvSpPr>
        <p:spPr>
          <a:xfrm>
            <a:off x="12849" y="1095543"/>
            <a:ext cx="12154561" cy="5961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000090"/>
                </a:solidFill>
                <a:effectLst/>
                <a:uLnTx/>
                <a:uFillTx/>
                <a:latin typeface="Calibri"/>
                <a:ea typeface="+mj-ea"/>
                <a:cs typeface="+mj-cs"/>
              </a:rPr>
              <a:t> </a:t>
            </a:r>
            <a:r>
              <a:rPr kumimoji="0" lang="en-US" sz="2000" b="1" i="0" u="none" strike="noStrike" kern="1200" cap="none" spc="0" normalizeH="0" baseline="0" noProof="0" dirty="0">
                <a:ln>
                  <a:noFill/>
                </a:ln>
                <a:solidFill>
                  <a:srgbClr val="000090"/>
                </a:solidFill>
                <a:effectLst/>
                <a:uLnTx/>
                <a:uFillTx/>
                <a:latin typeface="Calibri"/>
                <a:ea typeface="+mj-ea"/>
                <a:cs typeface="+mj-cs"/>
              </a:rPr>
              <a:t>SYK inhibition with fostamatinib may decrease the risk of thromboembolic events (TEE) in ITP patients</a:t>
            </a:r>
            <a:endParaRPr kumimoji="0" lang="es-ES" sz="2000" b="1" i="0" u="none" strike="noStrike" kern="1200" cap="none" spc="0" normalizeH="0" baseline="0" noProof="0" dirty="0">
              <a:ln>
                <a:noFill/>
              </a:ln>
              <a:solidFill>
                <a:srgbClr val="000090"/>
              </a:solidFill>
              <a:effectLst/>
              <a:uLnTx/>
              <a:uFillTx/>
              <a:latin typeface="Calibri"/>
              <a:ea typeface="+mj-ea"/>
              <a:cs typeface="+mj-cs"/>
            </a:endParaRPr>
          </a:p>
        </p:txBody>
      </p:sp>
      <p:sp>
        <p:nvSpPr>
          <p:cNvPr id="8" name="Rectángulo 7">
            <a:extLst>
              <a:ext uri="{FF2B5EF4-FFF2-40B4-BE49-F238E27FC236}">
                <a16:creationId xmlns:a16="http://schemas.microsoft.com/office/drawing/2014/main" id="{0F0EE173-1C06-45A3-99ED-62B0BC0C3830}"/>
              </a:ext>
            </a:extLst>
          </p:cNvPr>
          <p:cNvSpPr/>
          <p:nvPr/>
        </p:nvSpPr>
        <p:spPr>
          <a:xfrm>
            <a:off x="4022682" y="6504921"/>
            <a:ext cx="8075244" cy="276999"/>
          </a:xfrm>
          <a:prstGeom prst="rect">
            <a:avLst/>
          </a:prstGeom>
          <a:solidFill>
            <a:schemeClr val="bg1"/>
          </a:solidFill>
        </p:spPr>
        <p:txBody>
          <a:bodyPr wrap="square">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90"/>
                </a:solidFill>
                <a:effectLst/>
                <a:uLnTx/>
                <a:uFillTx/>
                <a:latin typeface="Calibri" charset="0"/>
                <a:ea typeface="ＭＳ Ｐゴシック" charset="0"/>
                <a:cs typeface="+mn-cs"/>
              </a:rPr>
              <a:t>Cooper et al. </a:t>
            </a:r>
            <a:r>
              <a:rPr kumimoji="0" lang="en-US" sz="1200" b="0" i="1" u="none" strike="noStrike" kern="1200" cap="none" spc="0" normalizeH="0" baseline="0" noProof="0" dirty="0">
                <a:ln>
                  <a:noFill/>
                </a:ln>
                <a:solidFill>
                  <a:srgbClr val="000090"/>
                </a:solidFill>
                <a:effectLst/>
                <a:uLnTx/>
                <a:uFillTx/>
                <a:latin typeface="Calibri" charset="0"/>
                <a:ea typeface="ＭＳ Ｐゴシック" charset="0"/>
                <a:cs typeface="+mn-cs"/>
              </a:rPr>
              <a:t>Ther Adv </a:t>
            </a:r>
            <a:r>
              <a:rPr kumimoji="0" lang="en-US" sz="1200" b="0" i="1" u="none" strike="noStrike" kern="1200" cap="none" spc="0" normalizeH="0" baseline="0" noProof="0" dirty="0" err="1">
                <a:ln>
                  <a:noFill/>
                </a:ln>
                <a:solidFill>
                  <a:srgbClr val="000090"/>
                </a:solidFill>
                <a:effectLst/>
                <a:uLnTx/>
                <a:uFillTx/>
                <a:latin typeface="Calibri" charset="0"/>
                <a:ea typeface="ＭＳ Ｐゴシック" charset="0"/>
                <a:cs typeface="+mn-cs"/>
              </a:rPr>
              <a:t>Hematol</a:t>
            </a:r>
            <a:r>
              <a:rPr kumimoji="0" lang="en-US" sz="1200" b="0" i="1" u="none" strike="noStrike" kern="1200" cap="none" spc="0" normalizeH="0" baseline="0" noProof="0" dirty="0">
                <a:ln>
                  <a:noFill/>
                </a:ln>
                <a:solidFill>
                  <a:srgbClr val="000090"/>
                </a:solidFill>
                <a:effectLst/>
                <a:uLnTx/>
                <a:uFillTx/>
                <a:latin typeface="Calibri" charset="0"/>
                <a:ea typeface="ＭＳ Ｐゴシック" charset="0"/>
                <a:cs typeface="+mn-cs"/>
              </a:rPr>
              <a:t>.</a:t>
            </a:r>
            <a:r>
              <a:rPr kumimoji="0" lang="en-US" sz="1200" b="0" i="0" u="none" strike="noStrike" kern="1200" cap="none" spc="0" normalizeH="0" baseline="0" noProof="0" dirty="0">
                <a:ln>
                  <a:noFill/>
                </a:ln>
                <a:solidFill>
                  <a:srgbClr val="000090"/>
                </a:solidFill>
                <a:effectLst/>
                <a:uLnTx/>
                <a:uFillTx/>
                <a:latin typeface="Calibri" charset="0"/>
                <a:ea typeface="ＭＳ Ｐゴシック" charset="0"/>
                <a:cs typeface="+mn-cs"/>
              </a:rPr>
              <a:t> 2021;12:20406207211010875</a:t>
            </a:r>
            <a:endParaRPr kumimoji="0" lang="es-ES" sz="1200" b="0" i="0" u="none" strike="noStrike" kern="1200" cap="none" spc="0" normalizeH="0" baseline="0" noProof="0" dirty="0">
              <a:ln>
                <a:noFill/>
              </a:ln>
              <a:solidFill>
                <a:srgbClr val="000090"/>
              </a:solidFill>
              <a:effectLst/>
              <a:uLnTx/>
              <a:uFillTx/>
              <a:latin typeface="Calibri" charset="0"/>
              <a:ea typeface="ＭＳ Ｐゴシック" charset="0"/>
              <a:cs typeface="+mn-cs"/>
            </a:endParaRPr>
          </a:p>
        </p:txBody>
      </p:sp>
      <p:sp>
        <p:nvSpPr>
          <p:cNvPr id="9" name="Marcador de texto 3">
            <a:extLst>
              <a:ext uri="{FF2B5EF4-FFF2-40B4-BE49-F238E27FC236}">
                <a16:creationId xmlns:a16="http://schemas.microsoft.com/office/drawing/2014/main" id="{27058097-3BA5-45D0-AA57-2AB8D03393D1}"/>
              </a:ext>
            </a:extLst>
          </p:cNvPr>
          <p:cNvSpPr txBox="1">
            <a:spLocks/>
          </p:cNvSpPr>
          <p:nvPr/>
        </p:nvSpPr>
        <p:spPr>
          <a:xfrm>
            <a:off x="349028" y="1755234"/>
            <a:ext cx="11498033" cy="1351701"/>
          </a:xfrm>
          <a:prstGeom prst="rect">
            <a:avLst/>
          </a:prstGeom>
          <a:solidFill>
            <a:srgbClr val="FFFF00"/>
          </a:solidFill>
          <a:ln>
            <a:solidFill>
              <a:srgbClr val="000090"/>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s-ES" sz="2000" b="1" kern="1200" dirty="0" smtClean="0">
                <a:solidFill>
                  <a:schemeClr val="tx2"/>
                </a:solidFill>
                <a:latin typeface="Trebuchet MS" panose="020B0703020202090204" pitchFamily="34" charset="0"/>
                <a:ea typeface="+mj-ea"/>
                <a:cs typeface="+mj-cs"/>
              </a:defRPr>
            </a:lvl1pPr>
            <a:lvl2pPr marL="0" indent="-228600" algn="l" defTabSz="914400" rtl="0" eaLnBrk="1" latinLnBrk="0" hangingPunct="1">
              <a:lnSpc>
                <a:spcPct val="90000"/>
              </a:lnSpc>
              <a:spcBef>
                <a:spcPts val="500"/>
              </a:spcBef>
              <a:buClr>
                <a:schemeClr val="bg2"/>
              </a:buClr>
              <a:buFont typeface="Wingdings" pitchFamily="2" charset="2"/>
              <a:buChar char="§"/>
              <a:defRPr sz="1700" kern="1200">
                <a:solidFill>
                  <a:schemeClr val="bg2">
                    <a:lumMod val="25000"/>
                  </a:schemeClr>
                </a:solidFill>
                <a:latin typeface="Trebuchet MS" panose="020B0703020202090204" pitchFamily="34" charset="0"/>
                <a:ea typeface="+mn-ea"/>
                <a:cs typeface="+mn-cs"/>
              </a:defRPr>
            </a:lvl2pPr>
            <a:lvl3pPr marL="432000" indent="-228600" algn="l" defTabSz="914400" rtl="0" eaLnBrk="1" latinLnBrk="0" hangingPunct="1">
              <a:lnSpc>
                <a:spcPct val="90000"/>
              </a:lnSpc>
              <a:spcBef>
                <a:spcPts val="500"/>
              </a:spcBef>
              <a:buClr>
                <a:schemeClr val="accent3"/>
              </a:buClr>
              <a:buFont typeface="Tipus de lletra del sistema normal"/>
              <a:buChar char="–"/>
              <a:defRPr sz="1500" kern="1200">
                <a:solidFill>
                  <a:schemeClr val="bg2">
                    <a:lumMod val="25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90000"/>
              </a:lnSpc>
              <a:spcBef>
                <a:spcPts val="1000"/>
              </a:spcBef>
              <a:spcAft>
                <a:spcPts val="0"/>
              </a:spcAft>
              <a:buClr>
                <a:srgbClr val="000090"/>
              </a:buClr>
              <a:buSzTx/>
              <a:buFont typeface="Arial"/>
              <a:buChar char="•"/>
              <a:tabLst/>
              <a:defRPr/>
            </a:pPr>
            <a:r>
              <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In FIT1, FIT2 and FIT3 </a:t>
            </a:r>
            <a:r>
              <a:rPr kumimoji="0" lang="en-US" sz="2000" b="1"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1/146 (0.7%) </a:t>
            </a:r>
            <a:r>
              <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patient had a transient ischemic attack with pre-existing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      atherosclerosis, which resolved spontaneously (</a:t>
            </a:r>
            <a:r>
              <a:rPr kumimoji="0" lang="en-US" sz="2000" b="1"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median </a:t>
            </a:r>
            <a:r>
              <a:rPr kumimoji="0" lang="it-IT" sz="2000" b="1" i="0" u="none" strike="noStrike" kern="1200" cap="none" spc="0" normalizeH="0" baseline="0" noProof="0" dirty="0" err="1">
                <a:ln>
                  <a:noFill/>
                </a:ln>
                <a:solidFill>
                  <a:srgbClr val="15377C"/>
                </a:solidFill>
                <a:effectLst/>
                <a:uLnTx/>
                <a:uFillTx/>
                <a:latin typeface="Calibri"/>
                <a:ea typeface="+mj-ea"/>
                <a:cs typeface="+mj-cs"/>
              </a:rPr>
              <a:t>number</a:t>
            </a:r>
            <a:r>
              <a:rPr kumimoji="0" lang="it-IT" sz="2000" b="1" i="0" u="none" strike="noStrike" kern="1200" cap="none" spc="0" normalizeH="0" baseline="0" noProof="0" dirty="0">
                <a:ln>
                  <a:noFill/>
                </a:ln>
                <a:solidFill>
                  <a:srgbClr val="15377C"/>
                </a:solidFill>
                <a:effectLst/>
                <a:uLnTx/>
                <a:uFillTx/>
                <a:latin typeface="Calibri"/>
                <a:ea typeface="+mj-ea"/>
                <a:cs typeface="+mj-cs"/>
              </a:rPr>
              <a:t> of TEE </a:t>
            </a:r>
            <a:r>
              <a:rPr kumimoji="0" lang="it-IT" sz="2000" b="1" i="0" u="none" strike="noStrike" kern="1200" cap="none" spc="0" normalizeH="0" baseline="0" noProof="0" dirty="0" err="1">
                <a:ln>
                  <a:noFill/>
                </a:ln>
                <a:solidFill>
                  <a:srgbClr val="15377C"/>
                </a:solidFill>
                <a:effectLst/>
                <a:uLnTx/>
                <a:uFillTx/>
                <a:latin typeface="Calibri"/>
                <a:ea typeface="+mj-ea"/>
                <a:cs typeface="+mj-cs"/>
              </a:rPr>
              <a:t>risk</a:t>
            </a:r>
            <a:r>
              <a:rPr kumimoji="0" lang="it-IT" sz="2000" b="1" i="0" u="none" strike="noStrike" kern="1200" cap="none" spc="0" normalizeH="0" baseline="0" noProof="0" dirty="0">
                <a:ln>
                  <a:noFill/>
                </a:ln>
                <a:solidFill>
                  <a:srgbClr val="15377C"/>
                </a:solidFill>
                <a:effectLst/>
                <a:uLnTx/>
                <a:uFillTx/>
                <a:latin typeface="Calibri"/>
                <a:ea typeface="+mj-ea"/>
                <a:cs typeface="+mj-cs"/>
              </a:rPr>
              <a:t> </a:t>
            </a:r>
            <a:r>
              <a:rPr kumimoji="0" lang="it-IT" sz="2000" b="1" i="0" u="none" strike="noStrike" kern="1200" cap="none" spc="0" normalizeH="0" baseline="0" noProof="0" dirty="0" err="1">
                <a:ln>
                  <a:noFill/>
                </a:ln>
                <a:solidFill>
                  <a:srgbClr val="15377C"/>
                </a:solidFill>
                <a:effectLst/>
                <a:uLnTx/>
                <a:uFillTx/>
                <a:latin typeface="Calibri"/>
                <a:ea typeface="+mj-ea"/>
                <a:cs typeface="+mj-cs"/>
              </a:rPr>
              <a:t>factors</a:t>
            </a:r>
            <a:r>
              <a:rPr kumimoji="0" lang="it-IT" sz="2000" b="1" i="0" u="none" strike="noStrike" kern="1200" cap="none" spc="0" normalizeH="0" baseline="0" noProof="0" dirty="0">
                <a:ln>
                  <a:noFill/>
                </a:ln>
                <a:solidFill>
                  <a:srgbClr val="15377C"/>
                </a:solidFill>
                <a:effectLst/>
                <a:uLnTx/>
                <a:uFillTx/>
                <a:latin typeface="Calibri"/>
                <a:ea typeface="+mj-ea"/>
                <a:cs typeface="+mj-cs"/>
              </a:rPr>
              <a:t> 2 (0–7</a:t>
            </a:r>
            <a:r>
              <a:rPr kumimoji="0" lang="it-IT" sz="2000" b="0" i="0" u="none" strike="noStrike" kern="1200" cap="none" spc="0" normalizeH="0" baseline="0" noProof="0" dirty="0">
                <a:ln>
                  <a:noFill/>
                </a:ln>
                <a:solidFill>
                  <a:srgbClr val="15377C"/>
                </a:solidFill>
                <a:effectLst/>
                <a:uLnTx/>
                <a:uFillTx/>
                <a:latin typeface="Calibri"/>
                <a:ea typeface="+mj-ea"/>
                <a:cs typeface="+mj-cs"/>
              </a:rPr>
              <a:t>).</a:t>
            </a:r>
            <a:endPar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
                <a:srgbClr val="000090"/>
              </a:buClr>
              <a:buSzTx/>
              <a:buFont typeface="Arial"/>
              <a:buChar char="•"/>
              <a:tabLst/>
              <a:defRPr/>
            </a:pPr>
            <a:r>
              <a:rPr kumimoji="0" lang="it-IT" sz="2000" b="0" i="0" u="none" strike="noStrike" kern="1200" cap="none" spc="0" normalizeH="0" baseline="0" noProof="0" dirty="0">
                <a:ln>
                  <a:noFill/>
                </a:ln>
                <a:solidFill>
                  <a:srgbClr val="15377C"/>
                </a:solidFill>
                <a:effectLst/>
                <a:uLnTx/>
                <a:uFillTx/>
                <a:latin typeface="Calibri"/>
                <a:ea typeface="+mj-ea"/>
                <a:cs typeface="+mj-cs"/>
              </a:rPr>
              <a:t>The rate of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TEEs</a:t>
            </a:r>
            <a:r>
              <a:rPr kumimoji="0" lang="it-IT" sz="2000" b="0" i="0" u="none" strike="noStrike" kern="1200" cap="none" spc="0" normalizeH="0" baseline="0" noProof="0" dirty="0">
                <a:ln>
                  <a:noFill/>
                </a:ln>
                <a:solidFill>
                  <a:srgbClr val="15377C"/>
                </a:solidFill>
                <a:effectLst/>
                <a:uLnTx/>
                <a:uFillTx/>
                <a:latin typeface="Calibri"/>
                <a:ea typeface="+mj-ea"/>
                <a:cs typeface="+mj-cs"/>
              </a:rPr>
              <a:t>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reported</a:t>
            </a:r>
            <a:r>
              <a:rPr kumimoji="0" lang="it-IT" sz="2000" b="0" i="0" u="none" strike="noStrike" kern="1200" cap="none" spc="0" normalizeH="0" baseline="0" noProof="0" dirty="0">
                <a:ln>
                  <a:noFill/>
                </a:ln>
                <a:solidFill>
                  <a:srgbClr val="15377C"/>
                </a:solidFill>
                <a:effectLst/>
                <a:uLnTx/>
                <a:uFillTx/>
                <a:latin typeface="Calibri"/>
                <a:ea typeface="+mj-ea"/>
                <a:cs typeface="+mj-cs"/>
              </a:rPr>
              <a:t> in ITP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patients</a:t>
            </a:r>
            <a:r>
              <a:rPr kumimoji="0" lang="it-IT" sz="2000" b="0" i="0" u="none" strike="noStrike" kern="1200" cap="none" spc="0" normalizeH="0" baseline="0" noProof="0" dirty="0">
                <a:ln>
                  <a:noFill/>
                </a:ln>
                <a:solidFill>
                  <a:srgbClr val="15377C"/>
                </a:solidFill>
                <a:effectLst/>
                <a:uLnTx/>
                <a:uFillTx/>
                <a:latin typeface="Calibri"/>
                <a:ea typeface="+mj-ea"/>
                <a:cs typeface="+mj-cs"/>
              </a:rPr>
              <a:t>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receiving</a:t>
            </a:r>
            <a:r>
              <a:rPr kumimoji="0" lang="it-IT" sz="2000" b="0" i="0" u="none" strike="noStrike" kern="1200" cap="none" spc="0" normalizeH="0" baseline="0" noProof="0" dirty="0">
                <a:ln>
                  <a:noFill/>
                </a:ln>
                <a:solidFill>
                  <a:srgbClr val="15377C"/>
                </a:solidFill>
                <a:effectLst/>
                <a:uLnTx/>
                <a:uFillTx/>
                <a:latin typeface="Calibri"/>
                <a:ea typeface="+mj-ea"/>
                <a:cs typeface="+mj-cs"/>
              </a:rPr>
              <a:t> TPO-</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RAs</a:t>
            </a:r>
            <a:r>
              <a:rPr kumimoji="0" lang="it-IT" sz="2000" b="0" i="0" u="none" strike="noStrike" kern="1200" cap="none" spc="0" normalizeH="0" baseline="0" noProof="0" dirty="0">
                <a:ln>
                  <a:noFill/>
                </a:ln>
                <a:solidFill>
                  <a:srgbClr val="15377C"/>
                </a:solidFill>
                <a:effectLst/>
                <a:uLnTx/>
                <a:uFillTx/>
                <a:latin typeface="Calibri"/>
                <a:ea typeface="+mj-ea"/>
                <a:cs typeface="+mj-cs"/>
              </a:rPr>
              <a:t> in multiple studies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ranged</a:t>
            </a:r>
            <a:r>
              <a:rPr kumimoji="0" lang="it-IT" sz="2000" b="0" i="0" u="none" strike="noStrike" kern="1200" cap="none" spc="0" normalizeH="0" baseline="0" noProof="0" dirty="0">
                <a:ln>
                  <a:noFill/>
                </a:ln>
                <a:solidFill>
                  <a:srgbClr val="15377C"/>
                </a:solidFill>
                <a:effectLst/>
                <a:uLnTx/>
                <a:uFillTx/>
                <a:latin typeface="Calibri"/>
                <a:ea typeface="+mj-ea"/>
                <a:cs typeface="+mj-cs"/>
              </a:rPr>
              <a:t> from 0 to 9%</a:t>
            </a:r>
            <a:endPar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3440225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a 11">
            <a:extLst>
              <a:ext uri="{FF2B5EF4-FFF2-40B4-BE49-F238E27FC236}">
                <a16:creationId xmlns:a16="http://schemas.microsoft.com/office/drawing/2014/main" id="{739DF054-05BA-EC2A-3197-F3C445F0BD36}"/>
              </a:ext>
            </a:extLst>
          </p:cNvPr>
          <p:cNvGraphicFramePr>
            <a:graphicFrameLocks noGrp="1"/>
          </p:cNvGraphicFramePr>
          <p:nvPr/>
        </p:nvGraphicFramePr>
        <p:xfrm>
          <a:off x="645467" y="1242462"/>
          <a:ext cx="11360075" cy="4376824"/>
        </p:xfrm>
        <a:graphic>
          <a:graphicData uri="http://schemas.openxmlformats.org/drawingml/2006/table">
            <a:tbl>
              <a:tblPr firstRow="1" bandRow="1">
                <a:tableStyleId>{5C22544A-7EE6-4342-B048-85BDC9FD1C3A}</a:tableStyleId>
              </a:tblPr>
              <a:tblGrid>
                <a:gridCol w="2768247">
                  <a:extLst>
                    <a:ext uri="{9D8B030D-6E8A-4147-A177-3AD203B41FA5}">
                      <a16:colId xmlns:a16="http://schemas.microsoft.com/office/drawing/2014/main" val="3946600647"/>
                    </a:ext>
                  </a:extLst>
                </a:gridCol>
                <a:gridCol w="4708310">
                  <a:extLst>
                    <a:ext uri="{9D8B030D-6E8A-4147-A177-3AD203B41FA5}">
                      <a16:colId xmlns:a16="http://schemas.microsoft.com/office/drawing/2014/main" val="3850307657"/>
                    </a:ext>
                  </a:extLst>
                </a:gridCol>
                <a:gridCol w="3883518">
                  <a:extLst>
                    <a:ext uri="{9D8B030D-6E8A-4147-A177-3AD203B41FA5}">
                      <a16:colId xmlns:a16="http://schemas.microsoft.com/office/drawing/2014/main" val="3057781575"/>
                    </a:ext>
                  </a:extLst>
                </a:gridCol>
              </a:tblGrid>
              <a:tr h="826344">
                <a:tc>
                  <a:txBody>
                    <a:bodyPr/>
                    <a:lstStyle/>
                    <a:p>
                      <a:pPr algn="ctr"/>
                      <a:r>
                        <a:rPr lang="it-IT" sz="1800" b="1" dirty="0">
                          <a:solidFill>
                            <a:srgbClr val="002060"/>
                          </a:solidFill>
                        </a:rPr>
                        <a:t>Treatment option</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1" dirty="0">
                          <a:solidFill>
                            <a:srgbClr val="002060"/>
                          </a:solidFill>
                        </a:rPr>
                        <a:t>Warning</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2000" b="1" dirty="0">
                          <a:solidFill>
                            <a:srgbClr val="002060"/>
                          </a:solidFill>
                        </a:rPr>
                        <a:t>Note</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317672112"/>
                  </a:ext>
                </a:extLst>
              </a:tr>
              <a:tr h="615227">
                <a:tc>
                  <a:txBody>
                    <a:bodyPr/>
                    <a:lstStyle/>
                    <a:p>
                      <a:pPr algn="ctr"/>
                      <a:r>
                        <a:rPr lang="it-IT" sz="1800" b="0" dirty="0">
                          <a:solidFill>
                            <a:srgbClr val="002060"/>
                          </a:solidFill>
                        </a:rPr>
                        <a:t>TPO-</a:t>
                      </a:r>
                      <a:r>
                        <a:rPr lang="it-IT" sz="1800" b="0" dirty="0" err="1">
                          <a:solidFill>
                            <a:srgbClr val="002060"/>
                          </a:solidFill>
                        </a:rPr>
                        <a:t>RAs</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0" dirty="0" err="1">
                          <a:solidFill>
                            <a:srgbClr val="002060"/>
                          </a:solidFill>
                        </a:rPr>
                        <a:t>Patient</a:t>
                      </a:r>
                      <a:r>
                        <a:rPr lang="it-IT" sz="1800" b="0" dirty="0">
                          <a:solidFill>
                            <a:srgbClr val="002060"/>
                          </a:solidFill>
                        </a:rPr>
                        <a:t> with APS or high </a:t>
                      </a:r>
                      <a:r>
                        <a:rPr lang="it-IT" sz="1800" b="0" dirty="0" err="1">
                          <a:solidFill>
                            <a:srgbClr val="002060"/>
                          </a:solidFill>
                        </a:rPr>
                        <a:t>thrombotic</a:t>
                      </a:r>
                      <a:r>
                        <a:rPr lang="it-IT" sz="1800" b="0" dirty="0">
                          <a:solidFill>
                            <a:srgbClr val="002060"/>
                          </a:solidFill>
                        </a:rPr>
                        <a:t> risk</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it-IT" sz="1600" b="0" dirty="0">
                          <a:solidFill>
                            <a:srgbClr val="002060"/>
                          </a:solidFill>
                        </a:rPr>
                        <a:t>SROT</a:t>
                      </a:r>
                    </a:p>
                    <a:p>
                      <a:pPr marL="285750" indent="-285750" algn="just">
                        <a:buFont typeface="Arial" panose="020B0604020202020204" pitchFamily="34" charset="0"/>
                        <a:buChar char="•"/>
                      </a:pPr>
                      <a:r>
                        <a:rPr lang="it-IT" sz="1600" b="0" dirty="0">
                          <a:solidFill>
                            <a:srgbClr val="002060"/>
                          </a:solidFill>
                        </a:rPr>
                        <a:t>Switch from one to </a:t>
                      </a:r>
                      <a:r>
                        <a:rPr lang="it-IT" sz="1600" b="0" dirty="0" err="1">
                          <a:solidFill>
                            <a:srgbClr val="002060"/>
                          </a:solidFill>
                        </a:rPr>
                        <a:t>another</a:t>
                      </a:r>
                      <a:r>
                        <a:rPr lang="it-IT" sz="1600" b="0" dirty="0">
                          <a:solidFill>
                            <a:srgbClr val="002060"/>
                          </a:solidFill>
                        </a:rPr>
                        <a:t> TPO-RA</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895631589"/>
                  </a:ext>
                </a:extLst>
              </a:tr>
              <a:tr h="615227">
                <a:tc rowSpan="3">
                  <a:txBody>
                    <a:bodyPr/>
                    <a:lstStyle/>
                    <a:p>
                      <a:pPr algn="ctr"/>
                      <a:r>
                        <a:rPr lang="it-IT" sz="1800" b="0" dirty="0">
                          <a:solidFill>
                            <a:srgbClr val="002060"/>
                          </a:solidFill>
                        </a:rPr>
                        <a:t>Rituximab</a:t>
                      </a:r>
                    </a:p>
                    <a:p>
                      <a:pPr algn="ctr"/>
                      <a:r>
                        <a:rPr lang="it-IT" sz="1800" b="0" dirty="0">
                          <a:solidFill>
                            <a:srgbClr val="002060"/>
                          </a:solidFill>
                        </a:rPr>
                        <a:t>or</a:t>
                      </a:r>
                    </a:p>
                    <a:p>
                      <a:pPr algn="ctr"/>
                      <a:r>
                        <a:rPr lang="it-IT" sz="1800" b="0" dirty="0" err="1">
                          <a:solidFill>
                            <a:srgbClr val="002060"/>
                          </a:solidFill>
                        </a:rPr>
                        <a:t>Fostamatinib</a:t>
                      </a:r>
                      <a:endParaRPr lang="it-IT" sz="1800" b="0" dirty="0">
                        <a:solidFill>
                          <a:srgbClr val="002060"/>
                        </a:solidFill>
                      </a:endParaRPr>
                    </a:p>
                    <a:p>
                      <a:pPr algn="ctr"/>
                      <a:r>
                        <a:rPr lang="it-IT" sz="1800" b="0" dirty="0">
                          <a:solidFill>
                            <a:srgbClr val="002060"/>
                          </a:solidFill>
                        </a:rPr>
                        <a:t>or</a:t>
                      </a:r>
                    </a:p>
                    <a:p>
                      <a:pPr algn="ctr"/>
                      <a:r>
                        <a:rPr lang="it-IT" sz="1800" b="0" dirty="0" err="1">
                          <a:solidFill>
                            <a:srgbClr val="002060"/>
                          </a:solidFill>
                        </a:rPr>
                        <a:t>Rilzabrutinib</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0" dirty="0" err="1">
                          <a:solidFill>
                            <a:srgbClr val="002060"/>
                          </a:solidFill>
                        </a:rPr>
                        <a:t>Patients</a:t>
                      </a:r>
                      <a:r>
                        <a:rPr lang="it-IT" sz="1800" b="0" dirty="0">
                          <a:solidFill>
                            <a:srgbClr val="002060"/>
                          </a:solidFill>
                        </a:rPr>
                        <a:t> with immune </a:t>
                      </a:r>
                      <a:r>
                        <a:rPr lang="it-IT" sz="1800" b="0" dirty="0" err="1">
                          <a:solidFill>
                            <a:srgbClr val="002060"/>
                          </a:solidFill>
                        </a:rPr>
                        <a:t>depression</a:t>
                      </a:r>
                      <a:r>
                        <a:rPr lang="it-IT" sz="1800" b="0" dirty="0">
                          <a:solidFill>
                            <a:srgbClr val="002060"/>
                          </a:solidFill>
                        </a:rPr>
                        <a:t>, </a:t>
                      </a:r>
                      <a:r>
                        <a:rPr lang="it-IT" sz="1800" b="0" dirty="0" err="1">
                          <a:solidFill>
                            <a:srgbClr val="002060"/>
                          </a:solidFill>
                        </a:rPr>
                        <a:t>frail</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it-IT" sz="1600" b="0" dirty="0">
                          <a:solidFill>
                            <a:srgbClr val="002060"/>
                          </a:solidFill>
                        </a:rPr>
                        <a:t>2L in </a:t>
                      </a:r>
                      <a:r>
                        <a:rPr lang="it-IT" sz="1600" b="0" dirty="0" err="1">
                          <a:solidFill>
                            <a:srgbClr val="002060"/>
                          </a:solidFill>
                        </a:rPr>
                        <a:t>young</a:t>
                      </a:r>
                      <a:r>
                        <a:rPr lang="it-IT" sz="1600" b="0" dirty="0">
                          <a:solidFill>
                            <a:srgbClr val="002060"/>
                          </a:solidFill>
                        </a:rPr>
                        <a:t> </a:t>
                      </a:r>
                      <a:r>
                        <a:rPr lang="it-IT" sz="1600" b="0" dirty="0" err="1">
                          <a:solidFill>
                            <a:srgbClr val="002060"/>
                          </a:solidFill>
                        </a:rPr>
                        <a:t>female</a:t>
                      </a:r>
                      <a:r>
                        <a:rPr lang="it-IT" sz="1600" b="0" dirty="0">
                          <a:solidFill>
                            <a:srgbClr val="002060"/>
                          </a:solidFill>
                        </a:rPr>
                        <a:t> ?</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639963521"/>
                  </a:ext>
                </a:extLst>
              </a:tr>
              <a:tr h="591671">
                <a:tc vMerge="1">
                  <a:txBody>
                    <a:bodyPr/>
                    <a:lstStyle/>
                    <a:p>
                      <a:pPr algn="ctr"/>
                      <a:r>
                        <a:rPr lang="it-IT" sz="2000" b="1" dirty="0" err="1">
                          <a:solidFill>
                            <a:srgbClr val="002060"/>
                          </a:solidFill>
                        </a:rPr>
                        <a:t>Fostamatinib</a:t>
                      </a:r>
                      <a:endParaRPr lang="it-IT" sz="2000" b="1"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0" dirty="0" err="1">
                          <a:solidFill>
                            <a:srgbClr val="002060"/>
                          </a:solidFill>
                        </a:rPr>
                        <a:t>Patients</a:t>
                      </a:r>
                      <a:r>
                        <a:rPr lang="it-IT" sz="1800" b="0" dirty="0">
                          <a:solidFill>
                            <a:srgbClr val="002060"/>
                          </a:solidFill>
                        </a:rPr>
                        <a:t> with </a:t>
                      </a:r>
                      <a:r>
                        <a:rPr lang="it-IT" sz="1800" b="0" dirty="0" err="1">
                          <a:solidFill>
                            <a:srgbClr val="002060"/>
                          </a:solidFill>
                        </a:rPr>
                        <a:t>hypertension</a:t>
                      </a:r>
                      <a:r>
                        <a:rPr lang="it-IT" sz="1800" b="0" dirty="0">
                          <a:solidFill>
                            <a:srgbClr val="002060"/>
                          </a:solidFill>
                        </a:rPr>
                        <a:t> or GI </a:t>
                      </a:r>
                      <a:r>
                        <a:rPr lang="it-IT" sz="1800" b="0" dirty="0" err="1">
                          <a:solidFill>
                            <a:srgbClr val="002060"/>
                          </a:solidFill>
                        </a:rPr>
                        <a:t>symptoms</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rowSpan="2">
                  <a:txBody>
                    <a:bodyPr/>
                    <a:lstStyle/>
                    <a:p>
                      <a:pPr marL="285750" indent="-285750" algn="just">
                        <a:buFont typeface="Arial" panose="020B0604020202020204" pitchFamily="34" charset="0"/>
                        <a:buChar char="•"/>
                      </a:pPr>
                      <a:r>
                        <a:rPr lang="it-IT" sz="1600" b="0" dirty="0">
                          <a:solidFill>
                            <a:srgbClr val="002060"/>
                          </a:solidFill>
                        </a:rPr>
                        <a:t>To be </a:t>
                      </a:r>
                      <a:r>
                        <a:rPr lang="it-IT" sz="1600" b="0" dirty="0" err="1">
                          <a:solidFill>
                            <a:srgbClr val="002060"/>
                          </a:solidFill>
                        </a:rPr>
                        <a:t>considered</a:t>
                      </a:r>
                      <a:r>
                        <a:rPr lang="it-IT" sz="1600" b="0" dirty="0">
                          <a:solidFill>
                            <a:srgbClr val="002060"/>
                          </a:solidFill>
                        </a:rPr>
                        <a:t> </a:t>
                      </a:r>
                      <a:r>
                        <a:rPr lang="it-IT" sz="1600" b="0" dirty="0" err="1">
                          <a:solidFill>
                            <a:srgbClr val="002060"/>
                          </a:solidFill>
                        </a:rPr>
                        <a:t>as</a:t>
                      </a:r>
                      <a:r>
                        <a:rPr lang="it-IT" sz="1600" b="0" dirty="0">
                          <a:solidFill>
                            <a:srgbClr val="002060"/>
                          </a:solidFill>
                        </a:rPr>
                        <a:t> alternative to TPO-</a:t>
                      </a:r>
                      <a:r>
                        <a:rPr lang="it-IT" sz="1600" b="0" dirty="0" err="1">
                          <a:solidFill>
                            <a:srgbClr val="002060"/>
                          </a:solidFill>
                        </a:rPr>
                        <a:t>RAs</a:t>
                      </a:r>
                      <a:r>
                        <a:rPr lang="it-IT" sz="1600" b="0" dirty="0">
                          <a:solidFill>
                            <a:srgbClr val="002060"/>
                          </a:solidFill>
                        </a:rPr>
                        <a:t> in </a:t>
                      </a:r>
                      <a:r>
                        <a:rPr lang="it-IT" sz="1600" b="0" dirty="0" err="1">
                          <a:solidFill>
                            <a:srgbClr val="002060"/>
                          </a:solidFill>
                        </a:rPr>
                        <a:t>patients</a:t>
                      </a:r>
                      <a:r>
                        <a:rPr lang="it-IT" sz="1600" b="0" dirty="0">
                          <a:solidFill>
                            <a:srgbClr val="002060"/>
                          </a:solidFill>
                        </a:rPr>
                        <a:t> with high </a:t>
                      </a:r>
                      <a:r>
                        <a:rPr lang="it-IT" sz="1600" b="0" dirty="0" err="1">
                          <a:solidFill>
                            <a:srgbClr val="002060"/>
                          </a:solidFill>
                        </a:rPr>
                        <a:t>thrombotic</a:t>
                      </a:r>
                      <a:r>
                        <a:rPr lang="it-IT" sz="1600" b="0" dirty="0">
                          <a:solidFill>
                            <a:srgbClr val="002060"/>
                          </a:solidFill>
                        </a:rPr>
                        <a:t> risk</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898972085"/>
                  </a:ext>
                </a:extLst>
              </a:tr>
              <a:tr h="661567">
                <a:tc vMerge="1">
                  <a:txBody>
                    <a:bodyPr/>
                    <a:lstStyle/>
                    <a:p>
                      <a:pPr algn="ctr"/>
                      <a:r>
                        <a:rPr lang="it-IT" sz="2000" b="1" dirty="0" err="1">
                          <a:solidFill>
                            <a:srgbClr val="002060"/>
                          </a:solidFill>
                        </a:rPr>
                        <a:t>Rilzabrutinib</a:t>
                      </a:r>
                      <a:endParaRPr lang="it-IT" sz="2000" b="1"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vMerge="1">
                  <a:txBody>
                    <a:bodyPr/>
                    <a:lstStyle/>
                    <a:p>
                      <a:pPr marL="285750" indent="-285750" algn="just">
                        <a:buFont typeface="Arial" panose="020B0604020202020204" pitchFamily="34" charset="0"/>
                        <a:buChar char="•"/>
                      </a:pPr>
                      <a:endParaRPr lang="it-IT" sz="20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151182914"/>
                  </a:ext>
                </a:extLst>
              </a:tr>
              <a:tr h="661567">
                <a:tc>
                  <a:txBody>
                    <a:bodyPr/>
                    <a:lstStyle/>
                    <a:p>
                      <a:pPr algn="ctr"/>
                      <a:r>
                        <a:rPr lang="it-IT" sz="1800" b="0" dirty="0" err="1">
                          <a:solidFill>
                            <a:srgbClr val="002060"/>
                          </a:solidFill>
                        </a:rPr>
                        <a:t>Splenectomy</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indent="0" algn="ctr">
                        <a:buFont typeface="Arial" panose="020B0604020202020204" pitchFamily="34" charset="0"/>
                        <a:buNone/>
                      </a:pPr>
                      <a:r>
                        <a:rPr lang="it-IT" sz="1800" b="0" dirty="0" err="1">
                          <a:solidFill>
                            <a:srgbClr val="002060"/>
                          </a:solidFill>
                        </a:rPr>
                        <a:t>Secondary</a:t>
                      </a:r>
                      <a:r>
                        <a:rPr lang="it-IT" sz="1800" b="0" dirty="0">
                          <a:solidFill>
                            <a:srgbClr val="002060"/>
                          </a:solidFill>
                        </a:rPr>
                        <a:t> ITP, </a:t>
                      </a:r>
                      <a:r>
                        <a:rPr lang="it-IT" sz="1800" b="0" dirty="0" err="1">
                          <a:solidFill>
                            <a:srgbClr val="002060"/>
                          </a:solidFill>
                        </a:rPr>
                        <a:t>elderly</a:t>
                      </a:r>
                      <a:r>
                        <a:rPr lang="it-IT" sz="1800" b="0" dirty="0">
                          <a:solidFill>
                            <a:srgbClr val="002060"/>
                          </a:solidFill>
                        </a:rPr>
                        <a:t>, </a:t>
                      </a:r>
                      <a:r>
                        <a:rPr lang="it-IT" sz="1800" b="0" dirty="0" err="1">
                          <a:solidFill>
                            <a:srgbClr val="002060"/>
                          </a:solidFill>
                        </a:rPr>
                        <a:t>frail</a:t>
                      </a:r>
                      <a:endParaRPr lang="it-IT" sz="1800" b="0" dirty="0">
                        <a:solidFill>
                          <a:srgbClr val="002060"/>
                        </a:solidFill>
                      </a:endParaRPr>
                    </a:p>
                    <a:p>
                      <a:pPr marL="0" indent="0" algn="ctr">
                        <a:buFont typeface="Arial" panose="020B0604020202020204" pitchFamily="34" charset="0"/>
                        <a:buNone/>
                      </a:pPr>
                      <a:r>
                        <a:rPr lang="it-IT" sz="1800" b="0" dirty="0" err="1">
                          <a:solidFill>
                            <a:srgbClr val="002060"/>
                          </a:solidFill>
                        </a:rPr>
                        <a:t>Perioperative</a:t>
                      </a:r>
                      <a:r>
                        <a:rPr lang="it-IT" sz="1800" b="0" dirty="0">
                          <a:solidFill>
                            <a:srgbClr val="002060"/>
                          </a:solidFill>
                        </a:rPr>
                        <a:t> and </a:t>
                      </a:r>
                      <a:r>
                        <a:rPr lang="it-IT" sz="1800" b="0" dirty="0" err="1">
                          <a:solidFill>
                            <a:srgbClr val="002060"/>
                          </a:solidFill>
                        </a:rPr>
                        <a:t>delayed</a:t>
                      </a:r>
                      <a:r>
                        <a:rPr lang="it-IT" sz="1800" b="0" dirty="0">
                          <a:solidFill>
                            <a:srgbClr val="002060"/>
                          </a:solidFill>
                        </a:rPr>
                        <a:t> </a:t>
                      </a:r>
                      <a:r>
                        <a:rPr lang="it-IT" sz="1800" b="0" dirty="0" err="1">
                          <a:solidFill>
                            <a:srgbClr val="002060"/>
                          </a:solidFill>
                        </a:rPr>
                        <a:t>thrombosis</a:t>
                      </a:r>
                      <a:endParaRPr lang="it-IT" sz="1800" b="0" dirty="0">
                        <a:solidFill>
                          <a:srgbClr val="002060"/>
                        </a:solidFill>
                      </a:endParaRPr>
                    </a:p>
                    <a:p>
                      <a:pPr marL="0" indent="0" algn="ctr">
                        <a:buFont typeface="Arial" panose="020B0604020202020204" pitchFamily="34" charset="0"/>
                        <a:buNone/>
                      </a:pPr>
                      <a:r>
                        <a:rPr lang="it-IT" sz="1800" b="0" dirty="0" err="1">
                          <a:solidFill>
                            <a:srgbClr val="002060"/>
                          </a:solidFill>
                        </a:rPr>
                        <a:t>Sepsis</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it-IT" sz="1600" b="0" dirty="0">
                          <a:solidFill>
                            <a:srgbClr val="002060"/>
                          </a:solidFill>
                        </a:rPr>
                        <a:t>&gt;12 </a:t>
                      </a:r>
                      <a:r>
                        <a:rPr lang="it-IT" sz="1600" b="0" dirty="0" err="1">
                          <a:solidFill>
                            <a:srgbClr val="002060"/>
                          </a:solidFill>
                        </a:rPr>
                        <a:t>months</a:t>
                      </a:r>
                      <a:r>
                        <a:rPr lang="it-IT" sz="1600" b="0" dirty="0">
                          <a:solidFill>
                            <a:srgbClr val="002060"/>
                          </a:solidFill>
                        </a:rPr>
                        <a:t> from </a:t>
                      </a:r>
                      <a:r>
                        <a:rPr lang="it-IT" sz="1600" b="0" dirty="0" err="1">
                          <a:solidFill>
                            <a:srgbClr val="002060"/>
                          </a:solidFill>
                        </a:rPr>
                        <a:t>diagnosis</a:t>
                      </a:r>
                      <a:r>
                        <a:rPr lang="it-IT" sz="1600" b="0" dirty="0">
                          <a:solidFill>
                            <a:srgbClr val="002060"/>
                          </a:solidFill>
                        </a:rPr>
                        <a:t> (</a:t>
                      </a:r>
                      <a:r>
                        <a:rPr lang="it-IT" sz="1600" b="0" dirty="0" err="1">
                          <a:solidFill>
                            <a:srgbClr val="002060"/>
                          </a:solidFill>
                        </a:rPr>
                        <a:t>if</a:t>
                      </a:r>
                      <a:r>
                        <a:rPr lang="it-IT" sz="1600" b="0" dirty="0">
                          <a:solidFill>
                            <a:srgbClr val="002060"/>
                          </a:solidFill>
                        </a:rPr>
                        <a:t> </a:t>
                      </a:r>
                      <a:r>
                        <a:rPr lang="it-IT" sz="1600" b="0" dirty="0" err="1">
                          <a:solidFill>
                            <a:srgbClr val="002060"/>
                          </a:solidFill>
                        </a:rPr>
                        <a:t>possible</a:t>
                      </a:r>
                      <a:r>
                        <a:rPr lang="it-IT" sz="1600" b="0" dirty="0">
                          <a:solidFill>
                            <a:srgbClr val="002060"/>
                          </a:solidFill>
                        </a:rPr>
                        <a:t>)</a:t>
                      </a:r>
                    </a:p>
                    <a:p>
                      <a:pPr marL="285750" indent="-285750" algn="just">
                        <a:buFont typeface="Arial" panose="020B0604020202020204" pitchFamily="34" charset="0"/>
                        <a:buChar char="•"/>
                      </a:pPr>
                      <a:r>
                        <a:rPr lang="it-IT" sz="1600" b="0" dirty="0" err="1">
                          <a:solidFill>
                            <a:srgbClr val="002060"/>
                          </a:solidFill>
                        </a:rPr>
                        <a:t>Vaccinations</a:t>
                      </a:r>
                      <a:endParaRPr lang="it-IT" sz="1600" b="0" dirty="0">
                        <a:solidFill>
                          <a:srgbClr val="002060"/>
                        </a:solidFill>
                      </a:endParaRPr>
                    </a:p>
                    <a:p>
                      <a:pPr marL="285750" indent="-285750" algn="just">
                        <a:buFont typeface="Arial" panose="020B0604020202020204" pitchFamily="34" charset="0"/>
                        <a:buChar char="•"/>
                      </a:pPr>
                      <a:r>
                        <a:rPr lang="it-IT" sz="1600" b="0" dirty="0" err="1">
                          <a:solidFill>
                            <a:srgbClr val="002060"/>
                          </a:solidFill>
                        </a:rPr>
                        <a:t>Laparoscopic</a:t>
                      </a:r>
                      <a:endParaRPr lang="it-IT" sz="1600" b="0" dirty="0">
                        <a:solidFill>
                          <a:srgbClr val="002060"/>
                        </a:solidFill>
                      </a:endParaRPr>
                    </a:p>
                    <a:p>
                      <a:pPr marL="285750" indent="-285750" algn="just">
                        <a:buFont typeface="Arial" panose="020B0604020202020204" pitchFamily="34" charset="0"/>
                        <a:buChar char="•"/>
                      </a:pPr>
                      <a:r>
                        <a:rPr lang="en-US" sz="1600" dirty="0"/>
                        <a:t>Platelet scintigraphy – splenic pattern</a:t>
                      </a:r>
                      <a:endParaRPr lang="it-IT" sz="16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170034747"/>
                  </a:ext>
                </a:extLst>
              </a:tr>
            </a:tbl>
          </a:graphicData>
        </a:graphic>
      </p:graphicFrame>
      <p:sp>
        <p:nvSpPr>
          <p:cNvPr id="16" name="Title 6">
            <a:extLst>
              <a:ext uri="{FF2B5EF4-FFF2-40B4-BE49-F238E27FC236}">
                <a16:creationId xmlns:a16="http://schemas.microsoft.com/office/drawing/2014/main" id="{FF4C219B-E345-329B-5DB3-0777B1C49061}"/>
              </a:ext>
            </a:extLst>
          </p:cNvPr>
          <p:cNvSpPr txBox="1">
            <a:spLocks/>
          </p:cNvSpPr>
          <p:nvPr/>
        </p:nvSpPr>
        <p:spPr>
          <a:xfrm>
            <a:off x="10765" y="314532"/>
            <a:ext cx="12190413" cy="6474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PH" sz="3200" b="1" i="0" u="none" strike="noStrike" kern="1200" cap="none"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t>2 lines of treatment in ITP (with robust evidence)</a:t>
            </a:r>
          </a:p>
        </p:txBody>
      </p:sp>
      <p:cxnSp>
        <p:nvCxnSpPr>
          <p:cNvPr id="3" name="Connettore 2 2">
            <a:extLst>
              <a:ext uri="{FF2B5EF4-FFF2-40B4-BE49-F238E27FC236}">
                <a16:creationId xmlns:a16="http://schemas.microsoft.com/office/drawing/2014/main" id="{CC2740DF-3D2C-F97D-5C66-62CC8342DC9A}"/>
              </a:ext>
            </a:extLst>
          </p:cNvPr>
          <p:cNvCxnSpPr/>
          <p:nvPr/>
        </p:nvCxnSpPr>
        <p:spPr>
          <a:xfrm>
            <a:off x="2947603" y="3087448"/>
            <a:ext cx="387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Connettore 2 4">
            <a:extLst>
              <a:ext uri="{FF2B5EF4-FFF2-40B4-BE49-F238E27FC236}">
                <a16:creationId xmlns:a16="http://schemas.microsoft.com/office/drawing/2014/main" id="{7218D72A-BE48-D5AF-62E2-71C86A7C097D}"/>
              </a:ext>
            </a:extLst>
          </p:cNvPr>
          <p:cNvCxnSpPr/>
          <p:nvPr/>
        </p:nvCxnSpPr>
        <p:spPr>
          <a:xfrm>
            <a:off x="2947602" y="3627121"/>
            <a:ext cx="387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reccia giù 5">
            <a:extLst>
              <a:ext uri="{FF2B5EF4-FFF2-40B4-BE49-F238E27FC236}">
                <a16:creationId xmlns:a16="http://schemas.microsoft.com/office/drawing/2014/main" id="{8484196A-510A-FA4F-ED37-A771237575DF}"/>
              </a:ext>
            </a:extLst>
          </p:cNvPr>
          <p:cNvSpPr/>
          <p:nvPr/>
        </p:nvSpPr>
        <p:spPr>
          <a:xfrm>
            <a:off x="10766" y="1242462"/>
            <a:ext cx="591676" cy="437682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CasellaDiTesto 6">
            <a:extLst>
              <a:ext uri="{FF2B5EF4-FFF2-40B4-BE49-F238E27FC236}">
                <a16:creationId xmlns:a16="http://schemas.microsoft.com/office/drawing/2014/main" id="{AE6B1F06-0034-B450-489B-999756DBE28D}"/>
              </a:ext>
            </a:extLst>
          </p:cNvPr>
          <p:cNvSpPr txBox="1"/>
          <p:nvPr/>
        </p:nvSpPr>
        <p:spPr>
          <a:xfrm>
            <a:off x="161358" y="2194559"/>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Calibri"/>
                <a:ea typeface="+mn-ea"/>
                <a:cs typeface="+mn-cs"/>
              </a:rPr>
              <a:t>1</a:t>
            </a:r>
          </a:p>
        </p:txBody>
      </p:sp>
      <p:sp>
        <p:nvSpPr>
          <p:cNvPr id="8" name="CasellaDiTesto 7">
            <a:extLst>
              <a:ext uri="{FF2B5EF4-FFF2-40B4-BE49-F238E27FC236}">
                <a16:creationId xmlns:a16="http://schemas.microsoft.com/office/drawing/2014/main" id="{0806C1D0-83C9-FAFC-F339-0B90E526EE15}"/>
              </a:ext>
            </a:extLst>
          </p:cNvPr>
          <p:cNvSpPr txBox="1"/>
          <p:nvPr/>
        </p:nvSpPr>
        <p:spPr>
          <a:xfrm>
            <a:off x="173908" y="3422726"/>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Calibri"/>
                <a:ea typeface="+mn-ea"/>
                <a:cs typeface="+mn-cs"/>
              </a:rPr>
              <a:t>2</a:t>
            </a:r>
          </a:p>
        </p:txBody>
      </p:sp>
      <p:sp>
        <p:nvSpPr>
          <p:cNvPr id="9" name="CasellaDiTesto 8">
            <a:extLst>
              <a:ext uri="{FF2B5EF4-FFF2-40B4-BE49-F238E27FC236}">
                <a16:creationId xmlns:a16="http://schemas.microsoft.com/office/drawing/2014/main" id="{29DF83E6-C039-C925-B78D-4EA7D5FF6CC4}"/>
              </a:ext>
            </a:extLst>
          </p:cNvPr>
          <p:cNvSpPr txBox="1"/>
          <p:nvPr/>
        </p:nvSpPr>
        <p:spPr>
          <a:xfrm>
            <a:off x="164942" y="4769225"/>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Calibri"/>
                <a:ea typeface="+mn-ea"/>
                <a:cs typeface="+mn-cs"/>
              </a:rPr>
              <a:t>3</a:t>
            </a:r>
          </a:p>
        </p:txBody>
      </p:sp>
    </p:spTree>
    <p:extLst>
      <p:ext uri="{BB962C8B-B14F-4D97-AF65-F5344CB8AC3E}">
        <p14:creationId xmlns:p14="http://schemas.microsoft.com/office/powerpoint/2010/main" val="3898188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4F04-CFE6-16CC-D8E0-60BDAC720329}"/>
            </a:ext>
          </a:extLst>
        </p:cNvPr>
        <p:cNvGrpSpPr/>
        <p:nvPr/>
      </p:nvGrpSpPr>
      <p:grpSpPr>
        <a:xfrm>
          <a:off x="0" y="0"/>
          <a:ext cx="0" cy="0"/>
          <a:chOff x="0" y="0"/>
          <a:chExt cx="0" cy="0"/>
        </a:xfrm>
      </p:grpSpPr>
      <p:sp>
        <p:nvSpPr>
          <p:cNvPr id="24" name="TekstSylinder 23">
            <a:extLst>
              <a:ext uri="{FF2B5EF4-FFF2-40B4-BE49-F238E27FC236}">
                <a16:creationId xmlns:a16="http://schemas.microsoft.com/office/drawing/2014/main" id="{3C0F372A-D8FC-2F9F-8421-C7E1C1652EFE}"/>
              </a:ext>
            </a:extLst>
          </p:cNvPr>
          <p:cNvSpPr txBox="1"/>
          <p:nvPr/>
        </p:nvSpPr>
        <p:spPr>
          <a:xfrm>
            <a:off x="0" y="228240"/>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PROLONG: multi-center, international, randomized study</a:t>
            </a:r>
          </a:p>
        </p:txBody>
      </p:sp>
      <p:sp>
        <p:nvSpPr>
          <p:cNvPr id="25" name="Plassholder for innhold 2">
            <a:extLst>
              <a:ext uri="{FF2B5EF4-FFF2-40B4-BE49-F238E27FC236}">
                <a16:creationId xmlns:a16="http://schemas.microsoft.com/office/drawing/2014/main" id="{EA30BBDA-95F5-231B-807F-0BCC4EF0DABC}"/>
              </a:ext>
            </a:extLst>
          </p:cNvPr>
          <p:cNvSpPr txBox="1">
            <a:spLocks/>
          </p:cNvSpPr>
          <p:nvPr/>
        </p:nvSpPr>
        <p:spPr>
          <a:xfrm>
            <a:off x="580807" y="4731963"/>
            <a:ext cx="3932213" cy="432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t>Phase 2 (maintenance):</a:t>
            </a:r>
            <a:b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rPr>
              <a:t>D</a:t>
            </a:r>
            <a:r>
              <a:rPr kumimoji="0" lang="en-US" sz="1800" b="0" i="0" u="none" strike="noStrike" kern="1200" cap="none" spc="0" normalizeH="0" baseline="0" noProof="0" dirty="0" err="1">
                <a:ln>
                  <a:noFill/>
                </a:ln>
                <a:solidFill>
                  <a:srgbClr val="002060"/>
                </a:solidFill>
                <a:effectLst/>
                <a:uLnTx/>
                <a:uFillTx/>
                <a:latin typeface="Aptos" panose="02110004020202020204"/>
                <a:ea typeface="+mn-ea"/>
                <a:cs typeface="+mn-cs"/>
              </a:rPr>
              <a:t>ouble</a:t>
            </a:r>
            <a:r>
              <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rPr>
              <a:t>-blind, 1:1 randomization of those who responded in the induction phase, into maintenance with rituximab 500 mg or placebo on weeks 0 and 24 after randomization.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6" name="Avrundet rektangel 5">
            <a:extLst>
              <a:ext uri="{FF2B5EF4-FFF2-40B4-BE49-F238E27FC236}">
                <a16:creationId xmlns:a16="http://schemas.microsoft.com/office/drawing/2014/main" id="{2BF35C62-87DD-891B-3B09-28B4DCE6ECEA}"/>
              </a:ext>
            </a:extLst>
          </p:cNvPr>
          <p:cNvSpPr/>
          <p:nvPr/>
        </p:nvSpPr>
        <p:spPr>
          <a:xfrm>
            <a:off x="370564" y="4481514"/>
            <a:ext cx="4160339" cy="1906340"/>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Avrundet rektangel 3">
            <a:extLst>
              <a:ext uri="{FF2B5EF4-FFF2-40B4-BE49-F238E27FC236}">
                <a16:creationId xmlns:a16="http://schemas.microsoft.com/office/drawing/2014/main" id="{8A6906C4-9EF3-D708-0FD0-C9FD9BAACC94}"/>
              </a:ext>
            </a:extLst>
          </p:cNvPr>
          <p:cNvSpPr/>
          <p:nvPr/>
        </p:nvSpPr>
        <p:spPr>
          <a:xfrm>
            <a:off x="381111" y="997765"/>
            <a:ext cx="11218705" cy="773122"/>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Bilde 8">
            <a:extLst>
              <a:ext uri="{FF2B5EF4-FFF2-40B4-BE49-F238E27FC236}">
                <a16:creationId xmlns:a16="http://schemas.microsoft.com/office/drawing/2014/main" id="{F2E7102A-706D-DB2C-676B-24BD0A8E7F0D}"/>
              </a:ext>
            </a:extLst>
          </p:cNvPr>
          <p:cNvPicPr>
            <a:picLocks noChangeAspect="1"/>
          </p:cNvPicPr>
          <p:nvPr/>
        </p:nvPicPr>
        <p:blipFill>
          <a:blip r:embed="rId3"/>
          <a:stretch>
            <a:fillRect/>
          </a:stretch>
        </p:blipFill>
        <p:spPr>
          <a:xfrm>
            <a:off x="5537119" y="2014238"/>
            <a:ext cx="4995006" cy="4676395"/>
          </a:xfrm>
          <a:prstGeom prst="rect">
            <a:avLst/>
          </a:prstGeom>
        </p:spPr>
      </p:pic>
      <p:sp>
        <p:nvSpPr>
          <p:cNvPr id="8" name="Avrundet rektangel 7">
            <a:extLst>
              <a:ext uri="{FF2B5EF4-FFF2-40B4-BE49-F238E27FC236}">
                <a16:creationId xmlns:a16="http://schemas.microsoft.com/office/drawing/2014/main" id="{A58C8D6A-5ABE-5977-423B-DC880C776D16}"/>
              </a:ext>
            </a:extLst>
          </p:cNvPr>
          <p:cNvSpPr/>
          <p:nvPr/>
        </p:nvSpPr>
        <p:spPr>
          <a:xfrm>
            <a:off x="381111" y="2330986"/>
            <a:ext cx="4181040" cy="1783813"/>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Plassholder for innhold 2">
            <a:extLst>
              <a:ext uri="{FF2B5EF4-FFF2-40B4-BE49-F238E27FC236}">
                <a16:creationId xmlns:a16="http://schemas.microsoft.com/office/drawing/2014/main" id="{F4ED4B63-723C-1AA7-6DDD-F56009E4891B}"/>
              </a:ext>
            </a:extLst>
          </p:cNvPr>
          <p:cNvSpPr txBox="1">
            <a:spLocks/>
          </p:cNvSpPr>
          <p:nvPr/>
        </p:nvSpPr>
        <p:spPr>
          <a:xfrm>
            <a:off x="592183" y="2513158"/>
            <a:ext cx="3938720" cy="1544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t>Phase 1  (induction): </a:t>
            </a:r>
            <a:b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rPr>
              <a:t>Open-label,1:1 randomization into: Rituximab 1000 mg on day 1 and 15 vs Rituximab + 2 cycles of DXM (20 mg daily for 4 days) on days 1 and 15.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1" name="TekstSylinder 10">
            <a:extLst>
              <a:ext uri="{FF2B5EF4-FFF2-40B4-BE49-F238E27FC236}">
                <a16:creationId xmlns:a16="http://schemas.microsoft.com/office/drawing/2014/main" id="{8AD0ABE4-832F-9076-4C6E-809CDA3CC688}"/>
              </a:ext>
            </a:extLst>
          </p:cNvPr>
          <p:cNvSpPr txBox="1"/>
          <p:nvPr/>
        </p:nvSpPr>
        <p:spPr>
          <a:xfrm>
            <a:off x="6479177" y="6280111"/>
            <a:ext cx="1659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DXM, Dexamethasone</a:t>
            </a:r>
          </a:p>
        </p:txBody>
      </p:sp>
      <p:sp>
        <p:nvSpPr>
          <p:cNvPr id="5" name="Tittel 1">
            <a:extLst>
              <a:ext uri="{FF2B5EF4-FFF2-40B4-BE49-F238E27FC236}">
                <a16:creationId xmlns:a16="http://schemas.microsoft.com/office/drawing/2014/main" id="{CC9DE9CB-30CB-6F6D-6125-527C24423AB0}"/>
              </a:ext>
            </a:extLst>
          </p:cNvPr>
          <p:cNvSpPr txBox="1">
            <a:spLocks/>
          </p:cNvSpPr>
          <p:nvPr/>
        </p:nvSpPr>
        <p:spPr>
          <a:xfrm>
            <a:off x="-10634" y="867875"/>
            <a:ext cx="12192001" cy="1091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A two-phase randomized placebo-controlled trial to optimize rituximab response with dexamethasone and maintenance therapy with low dose rituximab in ITP patients</a:t>
            </a:r>
          </a:p>
        </p:txBody>
      </p:sp>
      <p:sp>
        <p:nvSpPr>
          <p:cNvPr id="14" name="CasellaDiTesto 13">
            <a:extLst>
              <a:ext uri="{FF2B5EF4-FFF2-40B4-BE49-F238E27FC236}">
                <a16:creationId xmlns:a16="http://schemas.microsoft.com/office/drawing/2014/main" id="{B28F715E-9A34-B0C5-8FC9-C1276CB8D0D5}"/>
              </a:ext>
            </a:extLst>
          </p:cNvPr>
          <p:cNvSpPr txBox="1"/>
          <p:nvPr/>
        </p:nvSpPr>
        <p:spPr>
          <a:xfrm>
            <a:off x="382885" y="6509158"/>
            <a:ext cx="45859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Waleed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Ghanima</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spTree>
    <p:extLst>
      <p:ext uri="{BB962C8B-B14F-4D97-AF65-F5344CB8AC3E}">
        <p14:creationId xmlns:p14="http://schemas.microsoft.com/office/powerpoint/2010/main" val="3273660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8AEB0-09BF-90F4-9535-89FC05D1EEE2}"/>
            </a:ext>
          </a:extLst>
        </p:cNvPr>
        <p:cNvGrpSpPr/>
        <p:nvPr/>
      </p:nvGrpSpPr>
      <p:grpSpPr>
        <a:xfrm>
          <a:off x="0" y="0"/>
          <a:ext cx="0" cy="0"/>
          <a:chOff x="0" y="0"/>
          <a:chExt cx="0" cy="0"/>
        </a:xfrm>
      </p:grpSpPr>
      <p:sp>
        <p:nvSpPr>
          <p:cNvPr id="4" name="TekstSylinder 3">
            <a:extLst>
              <a:ext uri="{FF2B5EF4-FFF2-40B4-BE49-F238E27FC236}">
                <a16:creationId xmlns:a16="http://schemas.microsoft.com/office/drawing/2014/main" id="{4AC008BA-7BF7-E350-CFE7-D235A54075BB}"/>
              </a:ext>
            </a:extLst>
          </p:cNvPr>
          <p:cNvSpPr txBox="1"/>
          <p:nvPr/>
        </p:nvSpPr>
        <p:spPr>
          <a:xfrm>
            <a:off x="5257800" y="991680"/>
            <a:ext cx="9698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ptos" panose="02110004020202020204"/>
                <a:ea typeface="+mn-ea"/>
                <a:cs typeface="+mn-cs"/>
              </a:rPr>
              <a:t>p=0.01</a:t>
            </a:r>
          </a:p>
        </p:txBody>
      </p:sp>
      <p:graphicFrame>
        <p:nvGraphicFramePr>
          <p:cNvPr id="3" name="Diagram 2">
            <a:extLst>
              <a:ext uri="{FF2B5EF4-FFF2-40B4-BE49-F238E27FC236}">
                <a16:creationId xmlns:a16="http://schemas.microsoft.com/office/drawing/2014/main" id="{4F185F23-2036-C7E0-8791-09F3A705787B}"/>
              </a:ext>
            </a:extLst>
          </p:cNvPr>
          <p:cNvGraphicFramePr>
            <a:graphicFrameLocks/>
          </p:cNvGraphicFramePr>
          <p:nvPr/>
        </p:nvGraphicFramePr>
        <p:xfrm>
          <a:off x="47471" y="-18406"/>
          <a:ext cx="6156037" cy="4077323"/>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7FD36F98-F17D-884D-7519-04EA4BC65BD4}"/>
              </a:ext>
            </a:extLst>
          </p:cNvPr>
          <p:cNvSpPr txBox="1"/>
          <p:nvPr/>
        </p:nvSpPr>
        <p:spPr>
          <a:xfrm>
            <a:off x="839488" y="719090"/>
            <a:ext cx="5256512"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spc="0" baseline="0">
                <a:solidFill>
                  <a:prstClr val="black">
                    <a:lumMod val="65000"/>
                    <a:lumOff val="35000"/>
                  </a:prstClr>
                </a:solidFill>
                <a:latin typeface="+mn-lt"/>
                <a:ea typeface="+mn-ea"/>
                <a:cs typeface="+mn-cs"/>
              </a:defRPr>
            </a:pPr>
            <a:r>
              <a:rPr kumimoji="0" lang="en-US" sz="2000" b="1" i="0" u="none" strike="noStrike" kern="1200" cap="none" spc="0" normalizeH="0" baseline="0" noProof="0" dirty="0">
                <a:ln>
                  <a:noFill/>
                </a:ln>
                <a:solidFill>
                  <a:srgbClr val="002060"/>
                </a:solidFill>
                <a:effectLst/>
                <a:uLnTx/>
                <a:uFillTx/>
                <a:latin typeface="Aptos" panose="02110004020202020204"/>
                <a:ea typeface="+mn-ea"/>
                <a:cs typeface="+mn-cs"/>
              </a:rPr>
              <a:t>Response at week 24 for ITT population</a:t>
            </a:r>
          </a:p>
        </p:txBody>
      </p:sp>
      <p:sp>
        <p:nvSpPr>
          <p:cNvPr id="10" name="TekstSylinder 9">
            <a:extLst>
              <a:ext uri="{FF2B5EF4-FFF2-40B4-BE49-F238E27FC236}">
                <a16:creationId xmlns:a16="http://schemas.microsoft.com/office/drawing/2014/main" id="{D926E59E-803F-573F-2025-B86AA6550B9D}"/>
              </a:ext>
            </a:extLst>
          </p:cNvPr>
          <p:cNvSpPr txBox="1"/>
          <p:nvPr/>
        </p:nvSpPr>
        <p:spPr>
          <a:xfrm>
            <a:off x="415460" y="4269696"/>
            <a:ext cx="11464112" cy="6001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Response: </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mean platelet count &gt;50 x10</a:t>
            </a:r>
            <a:r>
              <a:rPr kumimoji="0" lang="en-US" sz="1400" b="0" i="0" u="none" strike="noStrike" kern="1200" cap="none" spc="0" normalizeH="0" baseline="30000" noProof="0" dirty="0">
                <a:ln>
                  <a:noFill/>
                </a:ln>
                <a:solidFill>
                  <a:srgbClr val="002060"/>
                </a:solidFill>
                <a:effectLst/>
                <a:uLnTx/>
                <a:uFillTx/>
                <a:latin typeface="Calibri" panose="020F0502020204030204" pitchFamily="34" charset="0"/>
                <a:ea typeface="+mn-ea"/>
                <a:cs typeface="Calibri" panose="020F0502020204030204" pitchFamily="34" charset="0"/>
              </a:rPr>
              <a:t>9</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 at week 24 (± 2 weeks) after randomization without use of any other ITP-directed therapies after week 18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Loss of Response: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consecutive platelet counts &lt;50 x10</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9</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 at 1-8-week interval, and/or, use of any ITP-directed therapies for bleeding or thrombocytopenia </a:t>
            </a:r>
          </a:p>
        </p:txBody>
      </p:sp>
      <p:pic>
        <p:nvPicPr>
          <p:cNvPr id="9" name="Bilde 4">
            <a:extLst>
              <a:ext uri="{FF2B5EF4-FFF2-40B4-BE49-F238E27FC236}">
                <a16:creationId xmlns:a16="http://schemas.microsoft.com/office/drawing/2014/main" id="{55CAC45D-22DD-E326-3B0C-97497B686FB2}"/>
              </a:ext>
            </a:extLst>
          </p:cNvPr>
          <p:cNvPicPr>
            <a:picLocks noChangeAspect="1"/>
          </p:cNvPicPr>
          <p:nvPr/>
        </p:nvPicPr>
        <p:blipFill>
          <a:blip r:embed="rId4"/>
          <a:srcRect t="2703"/>
          <a:stretch>
            <a:fillRect/>
          </a:stretch>
        </p:blipFill>
        <p:spPr>
          <a:xfrm>
            <a:off x="5859598" y="1128745"/>
            <a:ext cx="6091746" cy="3113279"/>
          </a:xfrm>
          <a:prstGeom prst="rect">
            <a:avLst/>
          </a:prstGeom>
        </p:spPr>
      </p:pic>
      <p:sp>
        <p:nvSpPr>
          <p:cNvPr id="13" name="TekstSylinder 13">
            <a:extLst>
              <a:ext uri="{FF2B5EF4-FFF2-40B4-BE49-F238E27FC236}">
                <a16:creationId xmlns:a16="http://schemas.microsoft.com/office/drawing/2014/main" id="{7671DA33-2DF9-E894-8DB6-EEED70F3B6AD}"/>
              </a:ext>
            </a:extLst>
          </p:cNvPr>
          <p:cNvSpPr txBox="1"/>
          <p:nvPr/>
        </p:nvSpPr>
        <p:spPr>
          <a:xfrm>
            <a:off x="7493324" y="689668"/>
            <a:ext cx="3618047"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ptos" panose="02110004020202020204"/>
                <a:ea typeface="+mn-ea"/>
                <a:cs typeface="+mn-cs"/>
              </a:rPr>
              <a:t>Time to loss of response</a:t>
            </a:r>
            <a:endParaRPr kumimoji="0" lang="en-GB" sz="2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5" name="TekstSylinder 23">
            <a:extLst>
              <a:ext uri="{FF2B5EF4-FFF2-40B4-BE49-F238E27FC236}">
                <a16:creationId xmlns:a16="http://schemas.microsoft.com/office/drawing/2014/main" id="{FD5FCF06-F6DE-8A2D-F460-5B38A2C24E79}"/>
              </a:ext>
            </a:extLst>
          </p:cNvPr>
          <p:cNvSpPr txBox="1"/>
          <p:nvPr/>
        </p:nvSpPr>
        <p:spPr>
          <a:xfrm>
            <a:off x="-47471" y="35713"/>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PROLONG study: results of the phase 1 and 2 of the study</a:t>
            </a:r>
          </a:p>
        </p:txBody>
      </p:sp>
      <p:sp>
        <p:nvSpPr>
          <p:cNvPr id="16" name="CasellaDiTesto 15">
            <a:extLst>
              <a:ext uri="{FF2B5EF4-FFF2-40B4-BE49-F238E27FC236}">
                <a16:creationId xmlns:a16="http://schemas.microsoft.com/office/drawing/2014/main" id="{FC81EB05-A1D3-9461-AF19-8C6FB0F7F0FD}"/>
              </a:ext>
            </a:extLst>
          </p:cNvPr>
          <p:cNvSpPr txBox="1"/>
          <p:nvPr/>
        </p:nvSpPr>
        <p:spPr>
          <a:xfrm>
            <a:off x="412122" y="4919723"/>
            <a:ext cx="11464111" cy="1631216"/>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addition of Dexamethasone to Rituximab and maintenance with low dose Rituximab: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Substantially improved the initial response compared to Rituximab alone without safety concerns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Reduced bleeding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Seems effective in preventing early relapses and prolonging  remissions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Statistical significance was not reached  likely due to limited study power</a:t>
            </a:r>
          </a:p>
        </p:txBody>
      </p:sp>
      <p:sp>
        <p:nvSpPr>
          <p:cNvPr id="17" name="CasellaDiTesto 16">
            <a:extLst>
              <a:ext uri="{FF2B5EF4-FFF2-40B4-BE49-F238E27FC236}">
                <a16:creationId xmlns:a16="http://schemas.microsoft.com/office/drawing/2014/main" id="{5282BAF2-38EF-440B-9B57-382FA2E88203}"/>
              </a:ext>
            </a:extLst>
          </p:cNvPr>
          <p:cNvSpPr txBox="1"/>
          <p:nvPr/>
        </p:nvSpPr>
        <p:spPr>
          <a:xfrm>
            <a:off x="5473529" y="1068944"/>
            <a:ext cx="41710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8" name="CasellaDiTesto 17">
            <a:extLst>
              <a:ext uri="{FF2B5EF4-FFF2-40B4-BE49-F238E27FC236}">
                <a16:creationId xmlns:a16="http://schemas.microsoft.com/office/drawing/2014/main" id="{C9397BCE-539A-A1BA-C755-024CE969F907}"/>
              </a:ext>
            </a:extLst>
          </p:cNvPr>
          <p:cNvSpPr txBox="1"/>
          <p:nvPr/>
        </p:nvSpPr>
        <p:spPr>
          <a:xfrm>
            <a:off x="7494578" y="6578245"/>
            <a:ext cx="45859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Waleed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Ghanima</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spTree>
    <p:extLst>
      <p:ext uri="{BB962C8B-B14F-4D97-AF65-F5344CB8AC3E}">
        <p14:creationId xmlns:p14="http://schemas.microsoft.com/office/powerpoint/2010/main" val="3509216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FFF8D3-EC4B-2F49-BB15-92A516E09A39}"/>
              </a:ext>
            </a:extLst>
          </p:cNvPr>
          <p:cNvPicPr>
            <a:picLocks noChangeAspect="1"/>
          </p:cNvPicPr>
          <p:nvPr/>
        </p:nvPicPr>
        <p:blipFill>
          <a:blip r:embed="rId3"/>
          <a:stretch>
            <a:fillRect/>
          </a:stretch>
        </p:blipFill>
        <p:spPr>
          <a:xfrm>
            <a:off x="445520" y="794932"/>
            <a:ext cx="11300960" cy="5734658"/>
          </a:xfrm>
          <a:prstGeom prst="rect">
            <a:avLst/>
          </a:prstGeom>
        </p:spPr>
      </p:pic>
      <p:sp>
        <p:nvSpPr>
          <p:cNvPr id="4" name="CasellaDiTesto 3">
            <a:extLst>
              <a:ext uri="{FF2B5EF4-FFF2-40B4-BE49-F238E27FC236}">
                <a16:creationId xmlns:a16="http://schemas.microsoft.com/office/drawing/2014/main" id="{664B9221-C5FE-F250-B986-7595CAB34078}"/>
              </a:ext>
            </a:extLst>
          </p:cNvPr>
          <p:cNvSpPr txBox="1"/>
          <p:nvPr/>
        </p:nvSpPr>
        <p:spPr>
          <a:xfrm>
            <a:off x="7453387" y="6511587"/>
            <a:ext cx="4619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Maria Eva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Mingot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sp>
        <p:nvSpPr>
          <p:cNvPr id="5" name="CasellaDiTesto 4">
            <a:extLst>
              <a:ext uri="{FF2B5EF4-FFF2-40B4-BE49-F238E27FC236}">
                <a16:creationId xmlns:a16="http://schemas.microsoft.com/office/drawing/2014/main" id="{BF1CD9C5-C6E7-B1B4-B8D0-A96EDE5AC267}"/>
              </a:ext>
            </a:extLst>
          </p:cNvPr>
          <p:cNvSpPr txBox="1"/>
          <p:nvPr/>
        </p:nvSpPr>
        <p:spPr>
          <a:xfrm>
            <a:off x="0" y="121155"/>
            <a:ext cx="12192000"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RODEX study. A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multicenter</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randomized</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open-label study of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romiplostim</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plus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dexamethasone</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vs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dexamethasone</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in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newly</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diagnosed</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primary</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ITP</a:t>
            </a:r>
            <a:endParaRPr kumimoji="0" lang="it-IT"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CasellaDiTesto 5">
            <a:extLst>
              <a:ext uri="{FF2B5EF4-FFF2-40B4-BE49-F238E27FC236}">
                <a16:creationId xmlns:a16="http://schemas.microsoft.com/office/drawing/2014/main" id="{E79DE0EC-F8F4-30C4-8809-1A7427C466F3}"/>
              </a:ext>
            </a:extLst>
          </p:cNvPr>
          <p:cNvSpPr txBox="1"/>
          <p:nvPr/>
        </p:nvSpPr>
        <p:spPr>
          <a:xfrm>
            <a:off x="283335" y="5975798"/>
            <a:ext cx="255001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20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23">
            <a:extLst>
              <a:ext uri="{FF2B5EF4-FFF2-40B4-BE49-F238E27FC236}">
                <a16:creationId xmlns:a16="http://schemas.microsoft.com/office/drawing/2014/main" id="{3D600E95-98C7-3BAE-AD60-6ABFA5ACA140}"/>
              </a:ext>
            </a:extLst>
          </p:cNvPr>
          <p:cNvSpPr txBox="1"/>
          <p:nvPr/>
        </p:nvSpPr>
        <p:spPr>
          <a:xfrm>
            <a:off x="29803" y="151624"/>
            <a:ext cx="12192000" cy="584775"/>
          </a:xfrm>
          <a:prstGeom prst="rect">
            <a:avLst/>
          </a:prstGeom>
          <a:noFill/>
        </p:spPr>
        <p:txBody>
          <a:bodyPr wrap="square">
            <a:spAutoFit/>
          </a:bodyPr>
          <a:lstStyle/>
          <a:p>
            <a:pPr lvl="0" algn="ctr" defTabSz="914400" fontAlgn="auto">
              <a:spcBef>
                <a:spcPts val="0"/>
              </a:spcBef>
              <a:spcAft>
                <a:spcPts val="0"/>
              </a:spcAft>
              <a:defRPr/>
            </a:pPr>
            <a:r>
              <a:rPr lang="en-US" sz="3200" dirty="0">
                <a:solidFill>
                  <a:srgbClr val="FF0000"/>
                </a:solidFill>
                <a:latin typeface="Calibri" panose="020F0502020204030204"/>
                <a:ea typeface="+mn-ea"/>
                <a:cs typeface="Calibri" panose="020F0502020204030204" pitchFamily="34" charset="0"/>
              </a:rPr>
              <a:t>RODEX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study: </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interim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results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of the study</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sp>
        <p:nvSpPr>
          <p:cNvPr id="5" name="CasellaDiTesto 4">
            <a:extLst>
              <a:ext uri="{FF2B5EF4-FFF2-40B4-BE49-F238E27FC236}">
                <a16:creationId xmlns:a16="http://schemas.microsoft.com/office/drawing/2014/main" id="{4B4E0E3D-A8AE-3DF1-8D8F-47E8A012A0D5}"/>
              </a:ext>
            </a:extLst>
          </p:cNvPr>
          <p:cNvSpPr txBox="1"/>
          <p:nvPr/>
        </p:nvSpPr>
        <p:spPr>
          <a:xfrm>
            <a:off x="7453387" y="6472950"/>
            <a:ext cx="4619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Maria Eva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Mingot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pic>
        <p:nvPicPr>
          <p:cNvPr id="7" name="Immagine 6">
            <a:extLst>
              <a:ext uri="{FF2B5EF4-FFF2-40B4-BE49-F238E27FC236}">
                <a16:creationId xmlns:a16="http://schemas.microsoft.com/office/drawing/2014/main" id="{93B6E352-F122-D1FC-3201-FC9A80917411}"/>
              </a:ext>
            </a:extLst>
          </p:cNvPr>
          <p:cNvPicPr>
            <a:picLocks noChangeAspect="1"/>
          </p:cNvPicPr>
          <p:nvPr/>
        </p:nvPicPr>
        <p:blipFill>
          <a:blip r:embed="rId3"/>
          <a:stretch>
            <a:fillRect/>
          </a:stretch>
        </p:blipFill>
        <p:spPr>
          <a:xfrm>
            <a:off x="37455" y="772732"/>
            <a:ext cx="12107671" cy="3760631"/>
          </a:xfrm>
          <a:prstGeom prst="rect">
            <a:avLst/>
          </a:prstGeom>
        </p:spPr>
      </p:pic>
      <p:sp>
        <p:nvSpPr>
          <p:cNvPr id="8" name="CasellaDiTesto 7">
            <a:extLst>
              <a:ext uri="{FF2B5EF4-FFF2-40B4-BE49-F238E27FC236}">
                <a16:creationId xmlns:a16="http://schemas.microsoft.com/office/drawing/2014/main" id="{1A2E6245-F15A-7A06-848A-68B074F6391B}"/>
              </a:ext>
            </a:extLst>
          </p:cNvPr>
          <p:cNvSpPr txBox="1"/>
          <p:nvPr/>
        </p:nvSpPr>
        <p:spPr>
          <a:xfrm>
            <a:off x="772735" y="4533360"/>
            <a:ext cx="11114465" cy="1938992"/>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addition of Romiplostim to a single cycle of Dexamethasone:</a:t>
            </a:r>
            <a:endPar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SROT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at</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6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months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was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higher</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patients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treated</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combination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Responses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occur</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median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maximum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doses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3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mcg</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/kg and a single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cycle</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dexamethasone</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addition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Romiplostim</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allowed</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spare</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total</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corticosteroids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vs 3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cycles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Overall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safety</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profiles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were</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similar</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between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regimens</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66331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E81FABA-5287-E9A1-86FA-101B3FA9C38B}"/>
              </a:ext>
            </a:extLst>
          </p:cNvPr>
          <p:cNvSpPr txBox="1"/>
          <p:nvPr/>
        </p:nvSpPr>
        <p:spPr>
          <a:xfrm>
            <a:off x="0" y="558085"/>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Take home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messages</a:t>
            </a:r>
            <a:endPar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A2066019-9707-A007-9417-BB1BA93BEE55}"/>
              </a:ext>
            </a:extLst>
          </p:cNvPr>
          <p:cNvSpPr txBox="1"/>
          <p:nvPr/>
        </p:nvSpPr>
        <p:spPr>
          <a:xfrm>
            <a:off x="880532" y="1537713"/>
            <a:ext cx="10786533" cy="1891287"/>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New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therapeutic</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opportunities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treat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ITP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endPar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Different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mechanisms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of action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Individualization</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of treatment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according</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characteristics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comorbidities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expectations</a:t>
            </a:r>
            <a:endPar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Combinations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appear</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be a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possible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new strategy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also</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in the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early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phases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in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selected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endPar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43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74BAA-F0BF-4C65-78EC-1CE2D5759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F4846-EBFC-DD16-9F23-0116CB566CB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69DA35E0-3600-2044-E16A-4468C7D31CF3}"/>
              </a:ext>
            </a:extLst>
          </p:cNvPr>
          <p:cNvGraphicFramePr>
            <a:graphicFrameLocks noGrp="1"/>
          </p:cNvGraphicFramePr>
          <p:nvPr>
            <p:extLst>
              <p:ext uri="{D42A27DB-BD31-4B8C-83A1-F6EECF244321}">
                <p14:modId xmlns:p14="http://schemas.microsoft.com/office/powerpoint/2010/main" val="484797384"/>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3">
                  <a:txBody>
                    <a:bodyPr/>
                    <a:lstStyle/>
                    <a:p>
                      <a:r>
                        <a:rPr lang="en-US" sz="2000" b="1" dirty="0">
                          <a:solidFill>
                            <a:schemeClr val="bg1"/>
                          </a:solidFill>
                        </a:rPr>
                        <a:t>Dr Fox – 69-year-old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59F25398-5557-02F0-7A7A-C0562B035B05}"/>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E8D2EF2B-D8EC-B31A-2F69-998BE9F4CA66}"/>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1D060F98-F07B-4F69-E932-3F2DF809F5D3}"/>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04144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7CB6-6460-9928-368C-D6FABC9F148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3E34F3E-562A-6E44-2D9C-32C00B176FAD}"/>
              </a:ext>
            </a:extLst>
          </p:cNvPr>
          <p:cNvSpPr/>
          <p:nvPr/>
        </p:nvSpPr>
        <p:spPr bwMode="auto">
          <a:xfrm>
            <a:off x="1007220" y="407625"/>
            <a:ext cx="10177559" cy="146436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E816350-7E98-CE00-BC68-9AE936EDD63F}"/>
              </a:ext>
            </a:extLst>
          </p:cNvPr>
          <p:cNvSpPr>
            <a:spLocks noGrp="1"/>
          </p:cNvSpPr>
          <p:nvPr>
            <p:ph type="title"/>
          </p:nvPr>
        </p:nvSpPr>
        <p:spPr>
          <a:xfrm>
            <a:off x="1122023" y="591943"/>
            <a:ext cx="10062756" cy="1095726"/>
          </a:xfrm>
        </p:spPr>
        <p:txBody>
          <a:bodyPr lIns="91440" tIns="91440" rIns="91440" bIns="182880"/>
          <a:lstStyle/>
          <a:p>
            <a:pPr algn="l"/>
            <a:r>
              <a:rPr lang="en-US" dirty="0">
                <a:solidFill>
                  <a:schemeClr val="bg1"/>
                </a:solidFill>
              </a:rPr>
              <a:t>Case Presentation: 69-year-old woman with stress cardiomyopathy and corticosteroid-refractory ITP receives rituximab followed by </a:t>
            </a:r>
            <a:r>
              <a:rPr lang="en-US" dirty="0" err="1">
                <a:solidFill>
                  <a:schemeClr val="bg1"/>
                </a:solidFill>
              </a:rPr>
              <a:t>eltrombopag</a:t>
            </a:r>
            <a:r>
              <a:rPr lang="en-US" dirty="0">
                <a:solidFill>
                  <a:schemeClr val="bg1"/>
                </a:solidFill>
              </a:rPr>
              <a:t> </a:t>
            </a:r>
          </a:p>
        </p:txBody>
      </p:sp>
      <p:sp>
        <p:nvSpPr>
          <p:cNvPr id="8" name="Title 1">
            <a:extLst>
              <a:ext uri="{FF2B5EF4-FFF2-40B4-BE49-F238E27FC236}">
                <a16:creationId xmlns:a16="http://schemas.microsoft.com/office/drawing/2014/main" id="{C2753F00-71F6-3A2C-CF74-BA57E3FCF6BE}"/>
              </a:ext>
            </a:extLst>
          </p:cNvPr>
          <p:cNvSpPr txBox="1">
            <a:spLocks/>
          </p:cNvSpPr>
          <p:nvPr/>
        </p:nvSpPr>
        <p:spPr bwMode="auto">
          <a:xfrm>
            <a:off x="0" y="602883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Eric Fox (Bryn Mawr, Pennsylvania)</a:t>
            </a:r>
          </a:p>
        </p:txBody>
      </p:sp>
      <p:pic>
        <p:nvPicPr>
          <p:cNvPr id="2" name="Picture 1" descr="A person wearing a headset&#10;&#10;AI-generated content may be incorrect.">
            <a:extLst>
              <a:ext uri="{FF2B5EF4-FFF2-40B4-BE49-F238E27FC236}">
                <a16:creationId xmlns:a16="http://schemas.microsoft.com/office/drawing/2014/main" id="{D5398E32-0F6E-AF7B-EC64-C1C84879CEE1}"/>
              </a:ext>
            </a:extLst>
          </p:cNvPr>
          <p:cNvPicPr>
            <a:picLocks noChangeAspect="1"/>
          </p:cNvPicPr>
          <p:nvPr/>
        </p:nvPicPr>
        <p:blipFill>
          <a:blip r:embed="rId3"/>
          <a:stretch>
            <a:fillRect/>
          </a:stretch>
        </p:blipFill>
        <p:spPr>
          <a:xfrm>
            <a:off x="2909016" y="2365286"/>
            <a:ext cx="6389772" cy="3594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551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AFB3-F307-9F44-8AE0-E01F115BC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3806B-1DD4-6C54-AABF-3DDDD4BC6AC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25C99134-3745-5C87-216C-39F1555DA034}"/>
              </a:ext>
            </a:extLst>
          </p:cNvPr>
          <p:cNvGraphicFramePr>
            <a:graphicFrameLocks noGrp="1"/>
          </p:cNvGraphicFramePr>
          <p:nvPr>
            <p:extLst>
              <p:ext uri="{D42A27DB-BD31-4B8C-83A1-F6EECF244321}">
                <p14:modId xmlns:p14="http://schemas.microsoft.com/office/powerpoint/2010/main" val="3940755131"/>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chemeClr val="bg1"/>
                          </a:solidFill>
                          <a:latin typeface="Calibri" panose="020F0502020204030204" pitchFamily="34" charset="0"/>
                          <a:cs typeface="Calibri" panose="020F0502020204030204" pitchFamily="34" charset="0"/>
                        </a:rPr>
                      </a:br>
                      <a:r>
                        <a:rPr lang="en-US" sz="2000" b="1" dirty="0">
                          <a:solidFill>
                            <a:schemeClr val="bg1"/>
                          </a:solidFill>
                          <a:latin typeface="Calibri" panose="020F0502020204030204" pitchFamily="34" charset="0"/>
                          <a:cs typeface="Calibri" panose="020F0502020204030204" pitchFamily="34" charset="0"/>
                        </a:rPr>
                        <a:t>Dr Al-</a:t>
                      </a:r>
                      <a:r>
                        <a:rPr lang="en-US" sz="2000" b="1" dirty="0" err="1">
                          <a:solidFill>
                            <a:schemeClr val="bg1"/>
                          </a:solidFill>
                          <a:latin typeface="Calibri" panose="020F0502020204030204" pitchFamily="34" charset="0"/>
                          <a:cs typeface="Calibri" panose="020F0502020204030204" pitchFamily="34" charset="0"/>
                        </a:rPr>
                        <a:t>Samkari</a:t>
                      </a:r>
                      <a:endParaRPr lang="en-US" sz="2000" b="1" dirty="0">
                        <a:solidFill>
                          <a:schemeClr val="bg1"/>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F708EF52-8A31-7873-ED37-1E0054FB8D54}"/>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6E50F0F0-8816-8B98-B650-C0C385C62AAD}"/>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D248DE68-8857-9311-2351-A8CB3950C6C0}"/>
              </a:ext>
            </a:extLst>
          </p:cNvPr>
          <p:cNvSpPr/>
          <p:nvPr/>
        </p:nvSpPr>
        <p:spPr bwMode="auto">
          <a:xfrm>
            <a:off x="1703512" y="4541118"/>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553608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4" name="Rectangle 4"/>
          <p:cNvSpPr>
            <a:spLocks noGrp="1" noChangeArrowheads="1"/>
          </p:cNvSpPr>
          <p:nvPr>
            <p:ph type="ctrTitle"/>
          </p:nvPr>
        </p:nvSpPr>
        <p:spPr>
          <a:xfrm>
            <a:off x="840187" y="1234440"/>
            <a:ext cx="10240194" cy="1645921"/>
          </a:xfrm>
        </p:spPr>
        <p:txBody>
          <a:bodyPr/>
          <a:lstStyle/>
          <a:p>
            <a:r>
              <a:rPr lang="en-US" sz="3600" b="1" dirty="0"/>
              <a:t>Current and Potential Future Role of Novel Therapeutics in Immune Thrombocytopenia</a:t>
            </a:r>
          </a:p>
        </p:txBody>
      </p:sp>
      <p:pic>
        <p:nvPicPr>
          <p:cNvPr id="2" name="Picture 1">
            <a:extLst>
              <a:ext uri="{FF2B5EF4-FFF2-40B4-BE49-F238E27FC236}">
                <a16:creationId xmlns:a16="http://schemas.microsoft.com/office/drawing/2014/main" id="{BC95ACE2-7E56-4CA7-8670-B388BF5ADA7B}"/>
              </a:ext>
            </a:extLst>
          </p:cNvPr>
          <p:cNvPicPr>
            <a:picLocks noChangeAspect="1"/>
          </p:cNvPicPr>
          <p:nvPr/>
        </p:nvPicPr>
        <p:blipFill rotWithShape="1">
          <a:blip r:embed="rId3"/>
          <a:srcRect b="15231"/>
          <a:stretch/>
        </p:blipFill>
        <p:spPr>
          <a:xfrm>
            <a:off x="8770620" y="137160"/>
            <a:ext cx="3278900" cy="960120"/>
          </a:xfrm>
          <a:prstGeom prst="rect">
            <a:avLst/>
          </a:prstGeom>
        </p:spPr>
      </p:pic>
      <p:sp>
        <p:nvSpPr>
          <p:cNvPr id="12" name="Rectangle 11">
            <a:extLst>
              <a:ext uri="{FF2B5EF4-FFF2-40B4-BE49-F238E27FC236}">
                <a16:creationId xmlns:a16="http://schemas.microsoft.com/office/drawing/2014/main" id="{B4B9540B-5A7B-4F05-8D6B-7BAD01BE3F4E}"/>
              </a:ext>
            </a:extLst>
          </p:cNvPr>
          <p:cNvSpPr/>
          <p:nvPr/>
        </p:nvSpPr>
        <p:spPr bwMode="auto">
          <a:xfrm>
            <a:off x="7604760" y="5544596"/>
            <a:ext cx="425196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pic>
        <p:nvPicPr>
          <p:cNvPr id="13" name="Picture 6" descr="Image result for massachusetts general hospital logo">
            <a:extLst>
              <a:ext uri="{FF2B5EF4-FFF2-40B4-BE49-F238E27FC236}">
                <a16:creationId xmlns:a16="http://schemas.microsoft.com/office/drawing/2014/main" id="{335ADF60-226D-49F3-B6FE-65E161988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493" y="5491341"/>
            <a:ext cx="4792028" cy="1229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0D650705-F444-5B11-7EDA-3F6C26E4885F}"/>
              </a:ext>
            </a:extLst>
          </p:cNvPr>
          <p:cNvSpPr txBox="1">
            <a:spLocks noChangeArrowheads="1"/>
          </p:cNvSpPr>
          <p:nvPr/>
        </p:nvSpPr>
        <p:spPr bwMode="auto">
          <a:xfrm>
            <a:off x="840187" y="2918765"/>
            <a:ext cx="8495609" cy="164592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marL="0" indent="0" algn="ctr" defTabSz="1015975" rtl="0" eaLnBrk="0" fontAlgn="base" hangingPunct="0">
              <a:spcBef>
                <a:spcPct val="0"/>
              </a:spcBef>
              <a:spcAft>
                <a:spcPts val="1338"/>
              </a:spcAft>
              <a:buClr>
                <a:srgbClr val="003366"/>
              </a:buClr>
              <a:buSzPct val="85000"/>
              <a:buFont typeface="Times"/>
              <a:buNone/>
              <a:defRPr sz="2700">
                <a:solidFill>
                  <a:schemeClr val="tx1"/>
                </a:solidFill>
                <a:latin typeface="+mn-lt"/>
                <a:ea typeface="+mn-ea"/>
                <a:cs typeface="+mn-cs"/>
              </a:defRPr>
            </a:lvl1pPr>
            <a:lvl2pPr marL="457189" indent="0" algn="ctr" defTabSz="1015975" rtl="0" eaLnBrk="0" fontAlgn="base" hangingPunct="0">
              <a:spcBef>
                <a:spcPct val="0"/>
              </a:spcBef>
              <a:spcAft>
                <a:spcPts val="1338"/>
              </a:spcAft>
              <a:buClr>
                <a:srgbClr val="003366"/>
              </a:buClr>
              <a:buSzPct val="85000"/>
              <a:buNone/>
              <a:defRPr sz="2200">
                <a:solidFill>
                  <a:schemeClr val="tx1"/>
                </a:solidFill>
                <a:latin typeface="+mn-lt"/>
                <a:ea typeface="+mn-ea"/>
                <a:cs typeface="+mn-cs"/>
              </a:defRPr>
            </a:lvl2pPr>
            <a:lvl3pPr marL="914378" indent="0" algn="ctr" defTabSz="1015975" rtl="0" eaLnBrk="0" fontAlgn="base" hangingPunct="0">
              <a:spcBef>
                <a:spcPct val="0"/>
              </a:spcBef>
              <a:spcAft>
                <a:spcPts val="1338"/>
              </a:spcAft>
              <a:buClr>
                <a:srgbClr val="003366"/>
              </a:buClr>
              <a:buSzPct val="85000"/>
              <a:buFont typeface="Times"/>
              <a:buNone/>
              <a:defRPr sz="2200">
                <a:solidFill>
                  <a:schemeClr val="tx1"/>
                </a:solidFill>
                <a:latin typeface="+mn-lt"/>
                <a:ea typeface="+mn-ea"/>
                <a:cs typeface="+mn-cs"/>
              </a:defRPr>
            </a:lvl3pPr>
            <a:lvl4pPr marL="1371566"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4pPr>
            <a:lvl5pPr marL="1828754"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5pPr>
            <a:lvl6pPr marL="2285943"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6pPr>
            <a:lvl7pPr marL="2743132"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7pPr>
            <a:lvl8pPr marL="3200320"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8pPr>
            <a:lvl9pPr marL="3657509"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9pPr>
          </a:lstStyle>
          <a:p>
            <a:pPr marL="0" marR="0" lvl="0" indent="0" algn="l" defTabSz="1015975" rtl="0" eaLnBrk="0" fontAlgn="base" latinLnBrk="0" hangingPunct="0">
              <a:lnSpc>
                <a:spcPct val="100000"/>
              </a:lnSpc>
              <a:spcBef>
                <a:spcPct val="0"/>
              </a:spcBef>
              <a:spcAft>
                <a:spcPts val="1338"/>
              </a:spcAft>
              <a:buClr>
                <a:srgbClr val="003366"/>
              </a:buClr>
              <a:buSzPct val="85000"/>
              <a:buFont typeface="Times"/>
              <a:buNone/>
              <a:tabLst/>
              <a:defRPr/>
            </a:pPr>
            <a:r>
              <a:rPr kumimoji="0" lang="en-US" sz="252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ill Sans"/>
              </a:rPr>
              <a:t>Hanny Al-Samkari, M.D.</a:t>
            </a:r>
            <a:br>
              <a:rPr kumimoji="0" lang="en-US" sz="252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The Peggy S. Blitz Endowed Chair in Hematology/Oncology</a:t>
            </a:r>
            <a:b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Classical Hematologist and Clinical Investigator </a:t>
            </a:r>
            <a:b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Co-Director, HHT Center of Excellence</a:t>
            </a:r>
            <a:b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Massachusetts General Hospital</a:t>
            </a:r>
            <a:br>
              <a:rPr kumimoji="0" lang="en-US" sz="216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999999">
                    <a:lumMod val="40000"/>
                    <a:lumOff val="60000"/>
                  </a:srgbClr>
                </a:solidFill>
                <a:effectLst/>
                <a:uLnTx/>
                <a:uFillTx/>
                <a:latin typeface="Arial" panose="020B0604020202020204" pitchFamily="34" charset="0"/>
                <a:ea typeface="+mn-ea"/>
                <a:cs typeface="Arial" panose="020B0604020202020204" pitchFamily="34" charset="0"/>
                <a:sym typeface="Gill Sans"/>
              </a:rPr>
              <a:t>Associate Professor of Medicine</a:t>
            </a:r>
            <a:br>
              <a:rPr kumimoji="0" lang="en-US" sz="2160" b="0" i="0" u="none" strike="noStrike" kern="0" cap="none" spc="0" normalizeH="0" baseline="0" noProof="0" dirty="0">
                <a:ln>
                  <a:noFill/>
                </a:ln>
                <a:solidFill>
                  <a:srgbClr val="999999">
                    <a:lumMod val="40000"/>
                    <a:lumOff val="6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999999">
                    <a:lumMod val="40000"/>
                    <a:lumOff val="60000"/>
                  </a:srgbClr>
                </a:solidFill>
                <a:effectLst/>
                <a:uLnTx/>
                <a:uFillTx/>
                <a:latin typeface="Arial" panose="020B0604020202020204" pitchFamily="34" charset="0"/>
                <a:ea typeface="+mn-ea"/>
                <a:cs typeface="Arial" panose="020B0604020202020204" pitchFamily="34" charset="0"/>
                <a:sym typeface="Gill Sans"/>
              </a:rPr>
              <a:t>Harvard Medical School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a:t>ITP: From Steroids, Splenectomy &amp; Salvage to Numerous Targeted Therapies in Two Decades</a:t>
            </a:r>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449350"/>
            <a:ext cx="2743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Jiang, Al-Samkari and </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Panch</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Transfusion Med Reviews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2022</a:t>
            </a:r>
          </a:p>
        </p:txBody>
      </p:sp>
      <p:pic>
        <p:nvPicPr>
          <p:cNvPr id="1026" name="Picture 2" descr="Full size image for 'Changing Paradigms in ITP Management: Newer Tools for an Old Disease'">
            <a:extLst>
              <a:ext uri="{FF2B5EF4-FFF2-40B4-BE49-F238E27FC236}">
                <a16:creationId xmlns:a16="http://schemas.microsoft.com/office/drawing/2014/main" id="{54635AB9-7DA8-B454-02F3-18BFD0C75CA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50253" y="1257430"/>
            <a:ext cx="6188630" cy="560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88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Effects of BTK Inhibition</a:t>
            </a:r>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2019</a:t>
            </a:r>
          </a:p>
        </p:txBody>
      </p:sp>
      <p:graphicFrame>
        <p:nvGraphicFramePr>
          <p:cNvPr id="7" name="Table 6">
            <a:extLst>
              <a:ext uri="{FF2B5EF4-FFF2-40B4-BE49-F238E27FC236}">
                <a16:creationId xmlns:a16="http://schemas.microsoft.com/office/drawing/2014/main" id="{2985BAAA-F415-3B0D-A3DA-B619F40225CC}"/>
              </a:ext>
            </a:extLst>
          </p:cNvPr>
          <p:cNvGraphicFramePr>
            <a:graphicFrameLocks noGrp="1"/>
          </p:cNvGraphicFramePr>
          <p:nvPr/>
        </p:nvGraphicFramePr>
        <p:xfrm>
          <a:off x="815340" y="2051576"/>
          <a:ext cx="9701947" cy="4212970"/>
        </p:xfrm>
        <a:graphic>
          <a:graphicData uri="http://schemas.openxmlformats.org/drawingml/2006/table">
            <a:tbl>
              <a:tblPr firstRow="1" bandRow="1">
                <a:tableStyleId>{5C22544A-7EE6-4342-B048-85BDC9FD1C3A}</a:tableStyleId>
              </a:tblPr>
              <a:tblGrid>
                <a:gridCol w="2067171">
                  <a:extLst>
                    <a:ext uri="{9D8B030D-6E8A-4147-A177-3AD203B41FA5}">
                      <a16:colId xmlns:a16="http://schemas.microsoft.com/office/drawing/2014/main" val="20000"/>
                    </a:ext>
                  </a:extLst>
                </a:gridCol>
                <a:gridCol w="2002002">
                  <a:extLst>
                    <a:ext uri="{9D8B030D-6E8A-4147-A177-3AD203B41FA5}">
                      <a16:colId xmlns:a16="http://schemas.microsoft.com/office/drawing/2014/main" val="20001"/>
                    </a:ext>
                  </a:extLst>
                </a:gridCol>
                <a:gridCol w="2002002">
                  <a:extLst>
                    <a:ext uri="{9D8B030D-6E8A-4147-A177-3AD203B41FA5}">
                      <a16:colId xmlns:a16="http://schemas.microsoft.com/office/drawing/2014/main" val="20002"/>
                    </a:ext>
                  </a:extLst>
                </a:gridCol>
                <a:gridCol w="2002002">
                  <a:extLst>
                    <a:ext uri="{9D8B030D-6E8A-4147-A177-3AD203B41FA5}">
                      <a16:colId xmlns:a16="http://schemas.microsoft.com/office/drawing/2014/main" val="20003"/>
                    </a:ext>
                  </a:extLst>
                </a:gridCol>
                <a:gridCol w="1628770">
                  <a:extLst>
                    <a:ext uri="{9D8B030D-6E8A-4147-A177-3AD203B41FA5}">
                      <a16:colId xmlns:a16="http://schemas.microsoft.com/office/drawing/2014/main" val="20004"/>
                    </a:ext>
                  </a:extLst>
                </a:gridCol>
              </a:tblGrid>
              <a:tr h="944753">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B cells, </a:t>
                      </a:r>
                    </a:p>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plasma cells</a:t>
                      </a: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Monocyte, macrophage</a:t>
                      </a: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Mast</a:t>
                      </a: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 cells, basophils</a:t>
                      </a:r>
                      <a:endParaRPr lang="en-US" sz="20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Neutrophils</a:t>
                      </a: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T cells</a:t>
                      </a:r>
                    </a:p>
                  </a:txBody>
                  <a:tcPr marL="72330" marR="72330" marT="27124" marB="27124" anchor="ctr">
                    <a:solidFill>
                      <a:schemeClr val="tx2"/>
                    </a:solidFill>
                  </a:tcPr>
                </a:tc>
                <a:extLst>
                  <a:ext uri="{0D108BD9-81ED-4DB2-BD59-A6C34878D82A}">
                    <a16:rowId xmlns:a16="http://schemas.microsoft.com/office/drawing/2014/main" val="10000"/>
                  </a:ext>
                </a:extLst>
              </a:tr>
              <a:tr h="2468264">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Blocks B-cell receptor</a:t>
                      </a: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 </a:t>
                      </a:r>
                    </a:p>
                    <a:p>
                      <a:pPr algn="ctr"/>
                      <a:endPar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endParaRPr>
                    </a:p>
                    <a:p>
                      <a:pPr algn="ct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Inhibits plasma cell differentiation and antibody production</a:t>
                      </a:r>
                      <a:endParaRPr lang="en-US" sz="20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72330" marR="72330" marT="27124" marB="27124" anchor="ctr"/>
                </a:tc>
                <a:tc>
                  <a:txBody>
                    <a:bodyPr/>
                    <a:lstStyle/>
                    <a:p>
                      <a:pPr algn="ctr">
                        <a:spcAft>
                          <a:spcPts val="300"/>
                        </a:spcAft>
                      </a:pP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Blocks IgG-mediated Fc</a:t>
                      </a:r>
                      <a:r>
                        <a:rPr lang="el-GR" sz="2000">
                          <a:solidFill>
                            <a:schemeClr val="tx1"/>
                          </a:solidFill>
                          <a:latin typeface="Arial" panose="020B0604020202020204" pitchFamily="34" charset="0"/>
                          <a:ea typeface="Tahoma" panose="020B0604030504040204" pitchFamily="34" charset="0"/>
                          <a:cs typeface="Arial" panose="020B0604020202020204" pitchFamily="34" charset="0"/>
                        </a:rPr>
                        <a:t>γ</a:t>
                      </a: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R activation, phagocytosis, inflammatory mediators</a:t>
                      </a:r>
                    </a:p>
                  </a:txBody>
                  <a:tcPr marL="72330" marR="72330" marT="27124" marB="271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Blocks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IgE</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-mediated</a:t>
                      </a:r>
                      <a:r>
                        <a:rPr lang="en-US" sz="2000" baseline="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Fc</a:t>
                      </a:r>
                      <a:r>
                        <a:rPr lang="el-GR" sz="2000" dirty="0">
                          <a:solidFill>
                            <a:schemeClr val="tx1"/>
                          </a:solidFill>
                          <a:latin typeface="Calibri" panose="020F0502020204030204" pitchFamily="34" charset="0"/>
                          <a:ea typeface="Tahoma" panose="020B0604030504040204" pitchFamily="34" charset="0"/>
                          <a:cs typeface="Calibri" panose="020F0502020204030204" pitchFamily="34" charset="0"/>
                        </a:rPr>
                        <a:t>ε</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R activation and degranulation</a:t>
                      </a:r>
                    </a:p>
                  </a:txBody>
                  <a:tcPr marL="72330" marR="72330" marT="27124" marB="271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Inhibits activation, adhesion,</a:t>
                      </a: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 recruitment,  </a:t>
                      </a: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 oxidative burst</a:t>
                      </a:r>
                    </a:p>
                  </a:txBody>
                  <a:tcPr marL="72330" marR="72330" marT="27124" marB="27124"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No effect</a:t>
                      </a:r>
                    </a:p>
                  </a:txBody>
                  <a:tcPr marL="72330" marR="72330" marT="27124" marB="27124" anchor="ctr">
                    <a:solidFill>
                      <a:schemeClr val="bg2"/>
                    </a:solidFill>
                  </a:tcPr>
                </a:tc>
                <a:extLst>
                  <a:ext uri="{0D108BD9-81ED-4DB2-BD59-A6C34878D82A}">
                    <a16:rowId xmlns:a16="http://schemas.microsoft.com/office/drawing/2014/main" val="10001"/>
                  </a:ext>
                </a:extLst>
              </a:tr>
              <a:tr h="775569">
                <a:tc gridSpan="4">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BTK inhibition</a:t>
                      </a:r>
                    </a:p>
                  </a:txBody>
                  <a:tcPr marL="72330" marR="72330" marT="27124" marB="27124" anchor="ctr">
                    <a:solidFill>
                      <a:srgbClr val="F8483A"/>
                    </a:solidFill>
                  </a:tcPr>
                </a:tc>
                <a:tc hMerge="1">
                  <a:txBody>
                    <a:bodyPr/>
                    <a:lstStyle/>
                    <a:p>
                      <a:pPr algn="ctr"/>
                      <a:endParaRPr lang="en-US" sz="900">
                        <a:solidFill>
                          <a:srgbClr val="000000"/>
                        </a:solidFill>
                      </a:endParaRPr>
                    </a:p>
                  </a:txBody>
                  <a:tcPr marL="80367" marR="80367" marT="30138" marB="30138"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a:p>
                  </a:txBody>
                  <a:tcPr marL="80367" marR="80367" marT="30138" marB="30138"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a:p>
                  </a:txBody>
                  <a:tcPr marL="80367" marR="80367" marT="30138" marB="30138"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a:p>
                  </a:txBody>
                  <a:tcPr marL="80367" marR="80367" marT="30138" marB="30138" anchor="ctr">
                    <a:solidFill>
                      <a:schemeClr val="bg2"/>
                    </a:solidFill>
                  </a:tcPr>
                </a:tc>
                <a:extLst>
                  <a:ext uri="{0D108BD9-81ED-4DB2-BD59-A6C34878D82A}">
                    <a16:rowId xmlns:a16="http://schemas.microsoft.com/office/drawing/2014/main" val="2023625970"/>
                  </a:ext>
                </a:extLst>
              </a:tr>
            </a:tbl>
          </a:graphicData>
        </a:graphic>
      </p:graphicFrame>
      <p:sp>
        <p:nvSpPr>
          <p:cNvPr id="11" name="Rectangle 10">
            <a:extLst>
              <a:ext uri="{FF2B5EF4-FFF2-40B4-BE49-F238E27FC236}">
                <a16:creationId xmlns:a16="http://schemas.microsoft.com/office/drawing/2014/main" id="{BD630A52-DE07-A192-B162-3B0158FE1CD7}"/>
              </a:ext>
            </a:extLst>
          </p:cNvPr>
          <p:cNvSpPr/>
          <p:nvPr/>
        </p:nvSpPr>
        <p:spPr>
          <a:xfrm>
            <a:off x="815340" y="2051576"/>
            <a:ext cx="4046221" cy="34348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0000"/>
              </a:solidFill>
              <a:effectLst/>
              <a:uLnTx/>
              <a:uFillTx/>
              <a:latin typeface="Gill Sans MT" panose="020B0502020104020203"/>
              <a:ea typeface="+mn-ea"/>
              <a:cs typeface="+mn-cs"/>
              <a:sym typeface="Gill Sans"/>
            </a:endParaRPr>
          </a:p>
        </p:txBody>
      </p:sp>
      <p:sp>
        <p:nvSpPr>
          <p:cNvPr id="12" name="TextBox 11">
            <a:extLst>
              <a:ext uri="{FF2B5EF4-FFF2-40B4-BE49-F238E27FC236}">
                <a16:creationId xmlns:a16="http://schemas.microsoft.com/office/drawing/2014/main" id="{44C27C8A-3EBA-33EB-EB4A-B24F1E837F31}"/>
              </a:ext>
            </a:extLst>
          </p:cNvPr>
          <p:cNvSpPr txBox="1"/>
          <p:nvPr/>
        </p:nvSpPr>
        <p:spPr>
          <a:xfrm>
            <a:off x="761242" y="1354907"/>
            <a:ext cx="4154414" cy="7017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80" b="1" i="0" u="none" strike="noStrike" kern="1200" cap="none" spc="0" normalizeH="0" baseline="0" noProof="0" dirty="0">
                <a:ln>
                  <a:noFill/>
                </a:ln>
                <a:solidFill>
                  <a:srgbClr val="FF0000"/>
                </a:solidFill>
                <a:effectLst/>
                <a:uLnTx/>
                <a:uFillTx/>
                <a:latin typeface="Arial" panose="020B0604020202020204" pitchFamily="34" charset="0"/>
                <a:ea typeface="ヒラギノ角ゴ Pro W3" charset="-128"/>
                <a:cs typeface="Arial" panose="020B0604020202020204" pitchFamily="34" charset="0"/>
                <a:sym typeface="Gill Sans"/>
              </a:rPr>
              <a:t>Pathophysiologic Mechanisms in ITP and AIHA</a:t>
            </a:r>
          </a:p>
        </p:txBody>
      </p:sp>
    </p:spTree>
    <p:extLst>
      <p:ext uri="{BB962C8B-B14F-4D97-AF65-F5344CB8AC3E}">
        <p14:creationId xmlns:p14="http://schemas.microsoft.com/office/powerpoint/2010/main" val="1163862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BTK Inhibitor for ITP: </a:t>
            </a:r>
            <a:r>
              <a:rPr lang="en-US" sz="2880" err="1"/>
              <a:t>Rilzabrutinib</a:t>
            </a:r>
            <a:endParaRPr lang="en-US" sz="2880"/>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2019</a:t>
            </a:r>
          </a:p>
        </p:txBody>
      </p:sp>
      <p:pic>
        <p:nvPicPr>
          <p:cNvPr id="5" name="Picture 4">
            <a:extLst>
              <a:ext uri="{FF2B5EF4-FFF2-40B4-BE49-F238E27FC236}">
                <a16:creationId xmlns:a16="http://schemas.microsoft.com/office/drawing/2014/main" id="{5A01FBD1-C8F2-D140-E441-EC467CF879C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1026" y="1920239"/>
            <a:ext cx="11231531" cy="3825933"/>
          </a:xfrm>
          <a:prstGeom prst="rect">
            <a:avLst/>
          </a:prstGeom>
        </p:spPr>
      </p:pic>
    </p:spTree>
    <p:extLst>
      <p:ext uri="{BB962C8B-B14F-4D97-AF65-F5344CB8AC3E}">
        <p14:creationId xmlns:p14="http://schemas.microsoft.com/office/powerpoint/2010/main" val="1591995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BTK Inhibitor for ITP: </a:t>
            </a:r>
            <a:r>
              <a:rPr lang="en-US" sz="2880" err="1"/>
              <a:t>Rilzabrutinib</a:t>
            </a:r>
            <a:endParaRPr lang="en-US" sz="2880"/>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2019</a:t>
            </a:r>
          </a:p>
        </p:txBody>
      </p:sp>
      <p:sp>
        <p:nvSpPr>
          <p:cNvPr id="9" name="TextBox 8">
            <a:extLst>
              <a:ext uri="{FF2B5EF4-FFF2-40B4-BE49-F238E27FC236}">
                <a16:creationId xmlns:a16="http://schemas.microsoft.com/office/drawing/2014/main" id="{28B67FD7-7519-84E0-6D57-9C3A97DD96D7}"/>
              </a:ext>
            </a:extLst>
          </p:cNvPr>
          <p:cNvSpPr txBox="1"/>
          <p:nvPr/>
        </p:nvSpPr>
        <p:spPr>
          <a:xfrm>
            <a:off x="4771266" y="2193329"/>
            <a:ext cx="3926341" cy="646331"/>
          </a:xfrm>
          <a:prstGeom prst="rect">
            <a:avLst/>
          </a:prstGeom>
          <a:noFill/>
        </p:spPr>
        <p:txBody>
          <a:bodyPr wrap="square" rtlCol="0" anchor="t"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1 µM </a:t>
            </a:r>
            <a:r>
              <a:rPr kumimoji="0" lang="en-US" sz="1800" b="1" i="0" u="none" strike="noStrike" kern="0" cap="none" spc="0" normalizeH="0" baseline="0" noProof="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Rilzabrutinib</a:t>
            </a: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 − </a:t>
            </a:r>
            <a:b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b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Healthy Volunteers</a:t>
            </a:r>
          </a:p>
        </p:txBody>
      </p:sp>
      <p:sp>
        <p:nvSpPr>
          <p:cNvPr id="10" name="TextBox 9">
            <a:extLst>
              <a:ext uri="{FF2B5EF4-FFF2-40B4-BE49-F238E27FC236}">
                <a16:creationId xmlns:a16="http://schemas.microsoft.com/office/drawing/2014/main" id="{2B91B9AF-BCB3-C513-4200-5AEF83947E0F}"/>
              </a:ext>
            </a:extLst>
          </p:cNvPr>
          <p:cNvSpPr txBox="1"/>
          <p:nvPr/>
        </p:nvSpPr>
        <p:spPr>
          <a:xfrm>
            <a:off x="167435" y="2137424"/>
            <a:ext cx="3926341" cy="646331"/>
          </a:xfrm>
          <a:prstGeom prst="rect">
            <a:avLst/>
          </a:prstGeom>
          <a:noFill/>
        </p:spPr>
        <p:txBody>
          <a:bodyPr wrap="square" rtlCol="0" anchor="t"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1 µM Ibrutinib − </a:t>
            </a:r>
            <a:b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b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Healthy Volunteers</a:t>
            </a:r>
          </a:p>
        </p:txBody>
      </p:sp>
      <p:sp>
        <p:nvSpPr>
          <p:cNvPr id="11" name="TextBox 10">
            <a:extLst>
              <a:ext uri="{FF2B5EF4-FFF2-40B4-BE49-F238E27FC236}">
                <a16:creationId xmlns:a16="http://schemas.microsoft.com/office/drawing/2014/main" id="{7493F4B8-EA21-C7BF-644C-88A29BF78D81}"/>
              </a:ext>
            </a:extLst>
          </p:cNvPr>
          <p:cNvSpPr txBox="1"/>
          <p:nvPr/>
        </p:nvSpPr>
        <p:spPr>
          <a:xfrm>
            <a:off x="8516059" y="2249235"/>
            <a:ext cx="3654936" cy="646331"/>
          </a:xfrm>
          <a:prstGeom prst="rect">
            <a:avLst/>
          </a:prstGeom>
          <a:noFill/>
        </p:spPr>
        <p:txBody>
          <a:bodyPr wrap="square" rtlCol="0" anchor="t"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1 µM </a:t>
            </a:r>
            <a:r>
              <a:rPr kumimoji="0" lang="en-US" sz="1800" b="1" i="0" u="none" strike="noStrike" kern="0" cap="none" spc="0" normalizeH="0" baseline="0" noProof="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Rilzabrutinib</a:t>
            </a: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 − </a:t>
            </a:r>
            <a:b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b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ITP Patients</a:t>
            </a:r>
          </a:p>
        </p:txBody>
      </p:sp>
      <p:pic>
        <p:nvPicPr>
          <p:cNvPr id="14" name="Picture 13" descr="A close up of a logo&#10;&#10;Description automatically generated">
            <a:extLst>
              <a:ext uri="{FF2B5EF4-FFF2-40B4-BE49-F238E27FC236}">
                <a16:creationId xmlns:a16="http://schemas.microsoft.com/office/drawing/2014/main" id="{82AD8C5E-AC99-3E54-1922-B189F200874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5096" r="3749" b="25631"/>
          <a:stretch/>
        </p:blipFill>
        <p:spPr>
          <a:xfrm>
            <a:off x="190529" y="2886331"/>
            <a:ext cx="3903246" cy="2670788"/>
          </a:xfrm>
          <a:prstGeom prst="rect">
            <a:avLst/>
          </a:prstGeom>
        </p:spPr>
      </p:pic>
      <p:pic>
        <p:nvPicPr>
          <p:cNvPr id="15" name="Picture 14" descr="A close up of a logo&#10;&#10;Description automatically generated">
            <a:extLst>
              <a:ext uri="{FF2B5EF4-FFF2-40B4-BE49-F238E27FC236}">
                <a16:creationId xmlns:a16="http://schemas.microsoft.com/office/drawing/2014/main" id="{CB882CCA-3115-D302-94A9-F2C2EFE147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2743" r="4825" b="24824"/>
          <a:stretch/>
        </p:blipFill>
        <p:spPr>
          <a:xfrm>
            <a:off x="4411119" y="2749629"/>
            <a:ext cx="7590352" cy="2807491"/>
          </a:xfrm>
          <a:prstGeom prst="rect">
            <a:avLst/>
          </a:prstGeom>
        </p:spPr>
      </p:pic>
    </p:spTree>
    <p:extLst>
      <p:ext uri="{BB962C8B-B14F-4D97-AF65-F5344CB8AC3E}">
        <p14:creationId xmlns:p14="http://schemas.microsoft.com/office/powerpoint/2010/main" val="2553641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BTK Inhibitor for ITP: </a:t>
            </a:r>
            <a:r>
              <a:rPr lang="en-US" sz="2880" err="1"/>
              <a:t>Rilzabrutinib</a:t>
            </a:r>
            <a:endParaRPr lang="en-US" sz="2880"/>
          </a:p>
        </p:txBody>
      </p:sp>
      <p:pic>
        <p:nvPicPr>
          <p:cNvPr id="3" name="Picture 2">
            <a:extLst>
              <a:ext uri="{FF2B5EF4-FFF2-40B4-BE49-F238E27FC236}">
                <a16:creationId xmlns:a16="http://schemas.microsoft.com/office/drawing/2014/main" id="{61B801E3-3BD4-6E89-B4FA-1DC6544AB0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99577" y="1334829"/>
            <a:ext cx="10615571" cy="5242511"/>
          </a:xfrm>
          <a:prstGeom prst="rect">
            <a:avLst/>
          </a:prstGeom>
        </p:spPr>
      </p:pic>
      <p:sp>
        <p:nvSpPr>
          <p:cNvPr id="7" name="TextBox 6">
            <a:extLst>
              <a:ext uri="{FF2B5EF4-FFF2-40B4-BE49-F238E27FC236}">
                <a16:creationId xmlns:a16="http://schemas.microsoft.com/office/drawing/2014/main" id="{5045B1B0-0627-7A7A-3D66-6A6EFE6CC5CE}"/>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2021</a:t>
            </a:r>
          </a:p>
        </p:txBody>
      </p:sp>
    </p:spTree>
    <p:extLst>
      <p:ext uri="{BB962C8B-B14F-4D97-AF65-F5344CB8AC3E}">
        <p14:creationId xmlns:p14="http://schemas.microsoft.com/office/powerpoint/2010/main" val="3414056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B24C-BFCC-3053-B294-EB11F2AA7A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D3425-3E51-4727-4B08-21EC9DF457A6}"/>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4711CBA3-D1D8-25DC-09B5-46CC330FB24E}"/>
              </a:ext>
            </a:extLst>
          </p:cNvPr>
          <p:cNvSpPr>
            <a:spLocks noGrp="1"/>
          </p:cNvSpPr>
          <p:nvPr>
            <p:ph type="title"/>
          </p:nvPr>
        </p:nvSpPr>
        <p:spPr/>
        <p:txBody>
          <a:bodyPr/>
          <a:lstStyle/>
          <a:p>
            <a:r>
              <a:rPr lang="en-US" sz="2880" dirty="0" err="1"/>
              <a:t>Rilzabrutinib</a:t>
            </a:r>
            <a:r>
              <a:rPr lang="en-US" sz="2880" dirty="0"/>
              <a:t> Phase 3 LUNA-3 Study: Platelet Counts are Significantly Higher on </a:t>
            </a:r>
            <a:r>
              <a:rPr lang="en-US" sz="2880" dirty="0" err="1"/>
              <a:t>Rilzabrutinib</a:t>
            </a:r>
            <a:endParaRPr lang="en-US" sz="2880" dirty="0"/>
          </a:p>
        </p:txBody>
      </p:sp>
      <p:sp>
        <p:nvSpPr>
          <p:cNvPr id="8" name="TextBox 7">
            <a:extLst>
              <a:ext uri="{FF2B5EF4-FFF2-40B4-BE49-F238E27FC236}">
                <a16:creationId xmlns:a16="http://schemas.microsoft.com/office/drawing/2014/main" id="{908AD684-9E0F-DCFB-2E04-20B5517E42C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5" name="Picture 4">
            <a:extLst>
              <a:ext uri="{FF2B5EF4-FFF2-40B4-BE49-F238E27FC236}">
                <a16:creationId xmlns:a16="http://schemas.microsoft.com/office/drawing/2014/main" id="{CF42FC08-2814-174C-B039-EFB9116691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3475" y="1381383"/>
            <a:ext cx="10816134" cy="5058213"/>
          </a:xfrm>
          <a:prstGeom prst="rect">
            <a:avLst/>
          </a:prstGeom>
        </p:spPr>
      </p:pic>
    </p:spTree>
    <p:extLst>
      <p:ext uri="{BB962C8B-B14F-4D97-AF65-F5344CB8AC3E}">
        <p14:creationId xmlns:p14="http://schemas.microsoft.com/office/powerpoint/2010/main" val="38104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F22F-AB8A-BF3C-9875-D87068A918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290F5F-CEFD-B1DE-0F71-3E7B6F378480}"/>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0C304B32-EAF9-5EF7-380A-A63B962E80D1}"/>
              </a:ext>
            </a:extLst>
          </p:cNvPr>
          <p:cNvSpPr>
            <a:spLocks noGrp="1"/>
          </p:cNvSpPr>
          <p:nvPr>
            <p:ph type="title"/>
          </p:nvPr>
        </p:nvSpPr>
        <p:spPr/>
        <p:txBody>
          <a:bodyPr/>
          <a:lstStyle/>
          <a:p>
            <a:r>
              <a:rPr lang="en-US" sz="2880" dirty="0" err="1"/>
              <a:t>Rilzabrutinib</a:t>
            </a:r>
            <a:r>
              <a:rPr lang="en-US" sz="2880" dirty="0"/>
              <a:t> Phase 3 LUNA-3 Study: Time to Platelet Count Response is Much Faster with </a:t>
            </a:r>
            <a:r>
              <a:rPr lang="en-US" sz="2880" dirty="0" err="1"/>
              <a:t>Rilzabrutinib</a:t>
            </a:r>
            <a:endParaRPr lang="en-US" sz="2880" dirty="0"/>
          </a:p>
        </p:txBody>
      </p:sp>
      <p:sp>
        <p:nvSpPr>
          <p:cNvPr id="8" name="TextBox 7">
            <a:extLst>
              <a:ext uri="{FF2B5EF4-FFF2-40B4-BE49-F238E27FC236}">
                <a16:creationId xmlns:a16="http://schemas.microsoft.com/office/drawing/2014/main" id="{DB67BF21-1240-D8A3-0E47-A7F6F571D727}"/>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7" name="Picture 6">
            <a:extLst>
              <a:ext uri="{FF2B5EF4-FFF2-40B4-BE49-F238E27FC236}">
                <a16:creationId xmlns:a16="http://schemas.microsoft.com/office/drawing/2014/main" id="{5DBC5633-A977-737F-D612-3B3265BA78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88490" y="1322682"/>
            <a:ext cx="8912155" cy="5175615"/>
          </a:xfrm>
          <a:prstGeom prst="rect">
            <a:avLst/>
          </a:prstGeom>
        </p:spPr>
      </p:pic>
    </p:spTree>
    <p:extLst>
      <p:ext uri="{BB962C8B-B14F-4D97-AF65-F5344CB8AC3E}">
        <p14:creationId xmlns:p14="http://schemas.microsoft.com/office/powerpoint/2010/main" val="3732568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74E84-BE41-DD79-6C2C-2544A6BC0CA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037D84-F8B6-D6D2-2933-0E59DC5F6224}"/>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53794BB4-4DC6-A727-7AD9-937084428FAC}"/>
              </a:ext>
            </a:extLst>
          </p:cNvPr>
          <p:cNvSpPr>
            <a:spLocks noGrp="1"/>
          </p:cNvSpPr>
          <p:nvPr>
            <p:ph type="title"/>
          </p:nvPr>
        </p:nvSpPr>
        <p:spPr/>
        <p:txBody>
          <a:bodyPr/>
          <a:lstStyle/>
          <a:p>
            <a:r>
              <a:rPr lang="en-US" sz="2880" dirty="0" err="1"/>
              <a:t>Rilzabrutinib</a:t>
            </a:r>
            <a:r>
              <a:rPr lang="en-US" sz="2880" dirty="0"/>
              <a:t> Phase 3 LUNA-3 Study: Much Less Rescue Therapy Required for </a:t>
            </a:r>
            <a:r>
              <a:rPr lang="en-US" sz="2880" dirty="0" err="1"/>
              <a:t>Rilzabrutinib</a:t>
            </a:r>
            <a:endParaRPr lang="en-US" sz="2880" dirty="0"/>
          </a:p>
        </p:txBody>
      </p:sp>
      <p:sp>
        <p:nvSpPr>
          <p:cNvPr id="8" name="TextBox 7">
            <a:extLst>
              <a:ext uri="{FF2B5EF4-FFF2-40B4-BE49-F238E27FC236}">
                <a16:creationId xmlns:a16="http://schemas.microsoft.com/office/drawing/2014/main" id="{D75E33A8-3351-A092-027C-27C75938F261}"/>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5" name="Picture 4">
            <a:extLst>
              <a:ext uri="{FF2B5EF4-FFF2-40B4-BE49-F238E27FC236}">
                <a16:creationId xmlns:a16="http://schemas.microsoft.com/office/drawing/2014/main" id="{4608C451-2403-7D7A-C09D-8C6A740ED69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29464" y="1469506"/>
            <a:ext cx="8844467" cy="4962140"/>
          </a:xfrm>
          <a:prstGeom prst="rect">
            <a:avLst/>
          </a:prstGeom>
        </p:spPr>
      </p:pic>
    </p:spTree>
    <p:extLst>
      <p:ext uri="{BB962C8B-B14F-4D97-AF65-F5344CB8AC3E}">
        <p14:creationId xmlns:p14="http://schemas.microsoft.com/office/powerpoint/2010/main" val="2935349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1A56-5978-2350-9438-61A41A9BBF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946DCC-AED1-FD86-A47C-FEB5E56C7D40}"/>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24795AF-778A-2D40-E58F-B26CBCC38DDB}"/>
              </a:ext>
            </a:extLst>
          </p:cNvPr>
          <p:cNvSpPr>
            <a:spLocks noGrp="1"/>
          </p:cNvSpPr>
          <p:nvPr>
            <p:ph type="title"/>
          </p:nvPr>
        </p:nvSpPr>
        <p:spPr/>
        <p:txBody>
          <a:bodyPr/>
          <a:lstStyle/>
          <a:p>
            <a:r>
              <a:rPr lang="en-US" sz="2880" dirty="0" err="1"/>
              <a:t>Rilzabrutinib</a:t>
            </a:r>
            <a:r>
              <a:rPr lang="en-US" sz="2880" dirty="0"/>
              <a:t> Phase 3 LUNA-3 Study: Dramatic Improvements in Fatigue in ITP-PAQ</a:t>
            </a:r>
          </a:p>
        </p:txBody>
      </p:sp>
      <p:sp>
        <p:nvSpPr>
          <p:cNvPr id="8" name="TextBox 7">
            <a:extLst>
              <a:ext uri="{FF2B5EF4-FFF2-40B4-BE49-F238E27FC236}">
                <a16:creationId xmlns:a16="http://schemas.microsoft.com/office/drawing/2014/main" id="{A737A124-E24B-4C28-272D-36854572643C}"/>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10" name="Picture 9">
            <a:extLst>
              <a:ext uri="{FF2B5EF4-FFF2-40B4-BE49-F238E27FC236}">
                <a16:creationId xmlns:a16="http://schemas.microsoft.com/office/drawing/2014/main" id="{FF49D4F1-C9F9-C53A-38E0-A6B61209411C}"/>
              </a:ext>
            </a:extLst>
          </p:cNvPr>
          <p:cNvPicPr>
            <a:picLocks noChangeAspect="1"/>
          </p:cNvPicPr>
          <p:nvPr/>
        </p:nvPicPr>
        <p:blipFill>
          <a:blip r:embed="rId3"/>
          <a:stretch>
            <a:fillRect/>
          </a:stretch>
        </p:blipFill>
        <p:spPr>
          <a:xfrm>
            <a:off x="1041005" y="1408884"/>
            <a:ext cx="10109990" cy="5159223"/>
          </a:xfrm>
          <a:prstGeom prst="rect">
            <a:avLst/>
          </a:prstGeom>
        </p:spPr>
      </p:pic>
    </p:spTree>
    <p:extLst>
      <p:ext uri="{BB962C8B-B14F-4D97-AF65-F5344CB8AC3E}">
        <p14:creationId xmlns:p14="http://schemas.microsoft.com/office/powerpoint/2010/main" val="3491124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AB44-C43A-8CD8-76B1-22D6A2B772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E565FE-D486-E150-2C5B-D880CB802E71}"/>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B41FDE29-6F66-415A-460F-C39DDEEAD2C7}"/>
              </a:ext>
            </a:extLst>
          </p:cNvPr>
          <p:cNvSpPr>
            <a:spLocks noGrp="1"/>
          </p:cNvSpPr>
          <p:nvPr>
            <p:ph type="title"/>
          </p:nvPr>
        </p:nvSpPr>
        <p:spPr/>
        <p:txBody>
          <a:bodyPr/>
          <a:lstStyle/>
          <a:p>
            <a:r>
              <a:rPr lang="en-US" sz="2880" dirty="0" err="1"/>
              <a:t>Rilzabrutinib</a:t>
            </a:r>
            <a:r>
              <a:rPr lang="en-US" sz="2880" dirty="0"/>
              <a:t> Phase 3 LUNA-3 Study: Safety</a:t>
            </a:r>
          </a:p>
        </p:txBody>
      </p:sp>
      <p:sp>
        <p:nvSpPr>
          <p:cNvPr id="8" name="TextBox 7">
            <a:extLst>
              <a:ext uri="{FF2B5EF4-FFF2-40B4-BE49-F238E27FC236}">
                <a16:creationId xmlns:a16="http://schemas.microsoft.com/office/drawing/2014/main" id="{516B5B32-F74F-9D22-2F45-08BBC5AECBA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5" name="Picture 4">
            <a:extLst>
              <a:ext uri="{FF2B5EF4-FFF2-40B4-BE49-F238E27FC236}">
                <a16:creationId xmlns:a16="http://schemas.microsoft.com/office/drawing/2014/main" id="{89BFEE06-7F37-8B41-55BD-AE025B5008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6701" y="1364237"/>
            <a:ext cx="11711168" cy="4528927"/>
          </a:xfrm>
          <a:prstGeom prst="rect">
            <a:avLst/>
          </a:prstGeom>
        </p:spPr>
      </p:pic>
      <p:sp>
        <p:nvSpPr>
          <p:cNvPr id="7" name="Rectangle 6">
            <a:extLst>
              <a:ext uri="{FF2B5EF4-FFF2-40B4-BE49-F238E27FC236}">
                <a16:creationId xmlns:a16="http://schemas.microsoft.com/office/drawing/2014/main" id="{C07E3448-43B6-70D2-3B82-41FB7033659F}"/>
              </a:ext>
            </a:extLst>
          </p:cNvPr>
          <p:cNvSpPr/>
          <p:nvPr/>
        </p:nvSpPr>
        <p:spPr bwMode="auto">
          <a:xfrm>
            <a:off x="405988" y="3101008"/>
            <a:ext cx="11163398" cy="415498"/>
          </a:xfrm>
          <a:prstGeom prst="rect">
            <a:avLst/>
          </a:prstGeom>
          <a:noFill/>
          <a:ln w="57150" cap="flat" cmpd="sng" algn="ctr">
            <a:solidFill>
              <a:srgbClr val="FF0000"/>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9" name="Rectangle 8">
            <a:extLst>
              <a:ext uri="{FF2B5EF4-FFF2-40B4-BE49-F238E27FC236}">
                <a16:creationId xmlns:a16="http://schemas.microsoft.com/office/drawing/2014/main" id="{65883834-0EBB-0639-C415-9A829C6E1996}"/>
              </a:ext>
            </a:extLst>
          </p:cNvPr>
          <p:cNvSpPr/>
          <p:nvPr/>
        </p:nvSpPr>
        <p:spPr bwMode="auto">
          <a:xfrm>
            <a:off x="405988" y="3543219"/>
            <a:ext cx="11163398" cy="415498"/>
          </a:xfrm>
          <a:prstGeom prst="rect">
            <a:avLst/>
          </a:prstGeom>
          <a:noFill/>
          <a:ln w="57150" cap="flat" cmpd="sng" algn="ctr">
            <a:solidFill>
              <a:srgbClr val="FF0000"/>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360115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a:t>
            </a:r>
          </a:p>
        </p:txBody>
      </p:sp>
      <p:pic>
        <p:nvPicPr>
          <p:cNvPr id="9" name="Picture 8">
            <a:extLst>
              <a:ext uri="{FF2B5EF4-FFF2-40B4-BE49-F238E27FC236}">
                <a16:creationId xmlns:a16="http://schemas.microsoft.com/office/drawing/2014/main" id="{9AD7BD71-1364-F2F9-FDF9-360AC9BAC1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6169" y="1268730"/>
            <a:ext cx="5632133" cy="5589270"/>
          </a:xfrm>
          <a:prstGeom prst="rect">
            <a:avLst/>
          </a:prstGeom>
        </p:spPr>
      </p:pic>
      <p:sp>
        <p:nvSpPr>
          <p:cNvPr id="10" name="Content Placeholder 2">
            <a:extLst>
              <a:ext uri="{FF2B5EF4-FFF2-40B4-BE49-F238E27FC236}">
                <a16:creationId xmlns:a16="http://schemas.microsoft.com/office/drawing/2014/main" id="{A5F3DD86-66E0-C223-62E0-A2C13AAA8B79}"/>
              </a:ext>
            </a:extLst>
          </p:cNvPr>
          <p:cNvSpPr>
            <a:spLocks noGrp="1"/>
          </p:cNvSpPr>
          <p:nvPr>
            <p:ph idx="1"/>
          </p:nvPr>
        </p:nvSpPr>
        <p:spPr>
          <a:xfrm>
            <a:off x="6663240" y="1524477"/>
            <a:ext cx="5019908" cy="4572000"/>
          </a:xfrm>
        </p:spPr>
        <p:txBody>
          <a:bodyPr/>
          <a:lstStyle/>
          <a:p>
            <a:pPr marL="0" indent="0">
              <a:buNone/>
            </a:pPr>
            <a:r>
              <a:rPr lang="en-US" dirty="0"/>
              <a:t>Dual mechanism of action:</a:t>
            </a:r>
          </a:p>
          <a:p>
            <a:pPr marL="0" indent="0">
              <a:buNone/>
            </a:pPr>
            <a:r>
              <a:rPr lang="en-US" dirty="0"/>
              <a:t>1) BAFF-R blockade</a:t>
            </a:r>
          </a:p>
          <a:p>
            <a:pPr lvl="1"/>
            <a:r>
              <a:rPr lang="en-US" dirty="0"/>
              <a:t>Prevents activation and differentiation of B-cells and induction of long-lived plasma cells</a:t>
            </a:r>
          </a:p>
          <a:p>
            <a:pPr lvl="1"/>
            <a:r>
              <a:rPr lang="en-US" dirty="0"/>
              <a:t>May overcome rebound/resistance mechanisms (including loss of CD20, BAFF-driven B-cell hyperactivation)</a:t>
            </a:r>
          </a:p>
          <a:p>
            <a:pPr marL="0" indent="0">
              <a:buNone/>
            </a:pPr>
            <a:r>
              <a:rPr lang="en-US" dirty="0"/>
              <a:t>2) Enhanced ADCC-mediated </a:t>
            </a:r>
            <a:br>
              <a:rPr lang="en-US" dirty="0"/>
            </a:br>
            <a:r>
              <a:rPr lang="en-US" dirty="0"/>
              <a:t>B-cell depletion</a:t>
            </a:r>
          </a:p>
          <a:p>
            <a:pPr lvl="1"/>
            <a:r>
              <a:rPr lang="en-US" dirty="0"/>
              <a:t>Provides more potent, sustained </a:t>
            </a:r>
            <a:br>
              <a:rPr lang="en-US" dirty="0"/>
            </a:br>
            <a:r>
              <a:rPr lang="en-US" dirty="0"/>
              <a:t>B-cell depletion in blood and tissues</a:t>
            </a:r>
          </a:p>
        </p:txBody>
      </p:sp>
    </p:spTree>
    <p:extLst>
      <p:ext uri="{BB962C8B-B14F-4D97-AF65-F5344CB8AC3E}">
        <p14:creationId xmlns:p14="http://schemas.microsoft.com/office/powerpoint/2010/main" val="364160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8" name="Picture 7">
            <a:extLst>
              <a:ext uri="{FF2B5EF4-FFF2-40B4-BE49-F238E27FC236}">
                <a16:creationId xmlns:a16="http://schemas.microsoft.com/office/drawing/2014/main" id="{F6ABF59D-A68E-9F73-85B1-2A582178E11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86593" y="1218724"/>
            <a:ext cx="10618814" cy="5333083"/>
          </a:xfrm>
          <a:prstGeom prst="rect">
            <a:avLst/>
          </a:prstGeom>
        </p:spPr>
      </p:pic>
      <p:sp>
        <p:nvSpPr>
          <p:cNvPr id="9" name="TextBox 8">
            <a:extLst>
              <a:ext uri="{FF2B5EF4-FFF2-40B4-BE49-F238E27FC236}">
                <a16:creationId xmlns:a16="http://schemas.microsoft.com/office/drawing/2014/main" id="{FFE812C0-FD85-2B9E-DF3F-AE8018A35DC7}"/>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689998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51DE-E177-49E2-1AB9-7DBAE77DEF8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E50311-46B3-1EEC-543F-290D84DBF049}"/>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8B3CC488-EF08-7CB6-25C1-1F963C2F9772}"/>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D1B586D1-57DD-DB2D-5AD2-CDDD5219FA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9565" y="1943777"/>
            <a:ext cx="11794456" cy="3229049"/>
          </a:xfrm>
          <a:prstGeom prst="rect">
            <a:avLst/>
          </a:prstGeom>
        </p:spPr>
      </p:pic>
      <p:sp>
        <p:nvSpPr>
          <p:cNvPr id="7" name="TextBox 6">
            <a:extLst>
              <a:ext uri="{FF2B5EF4-FFF2-40B4-BE49-F238E27FC236}">
                <a16:creationId xmlns:a16="http://schemas.microsoft.com/office/drawing/2014/main" id="{1BD197CC-C9BB-2D58-560D-52747553C5F1}"/>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376830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E59C0-33F7-636E-86C7-51559C47729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EC71588-30B3-4E6F-C9A0-62F9DA71CD6D}"/>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8004D8C2-6332-012A-FDA7-5387349FA130}"/>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7" name="Picture 6">
            <a:extLst>
              <a:ext uri="{FF2B5EF4-FFF2-40B4-BE49-F238E27FC236}">
                <a16:creationId xmlns:a16="http://schemas.microsoft.com/office/drawing/2014/main" id="{FE38009F-1AD1-D267-3F5C-9AC1AB16C6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63654" y="1343607"/>
            <a:ext cx="10361828" cy="5160911"/>
          </a:xfrm>
          <a:prstGeom prst="rect">
            <a:avLst/>
          </a:prstGeom>
        </p:spPr>
      </p:pic>
      <p:sp>
        <p:nvSpPr>
          <p:cNvPr id="8" name="TextBox 7">
            <a:extLst>
              <a:ext uri="{FF2B5EF4-FFF2-40B4-BE49-F238E27FC236}">
                <a16:creationId xmlns:a16="http://schemas.microsoft.com/office/drawing/2014/main" id="{882862E8-2A02-F2C8-6F54-BDC4EB0F3AD3}"/>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189720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25751-A7D0-1D02-9F75-027F6C90EE1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F3E374-54E8-A9A7-D7F8-13FD329C9E85}"/>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E2B91429-88FC-5AA5-957D-967C641599A7}"/>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C74C7453-3632-C2C2-CEC6-E2AAC207F2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0467" y="1349770"/>
            <a:ext cx="11851067" cy="5079888"/>
          </a:xfrm>
          <a:prstGeom prst="rect">
            <a:avLst/>
          </a:prstGeom>
        </p:spPr>
      </p:pic>
      <p:sp>
        <p:nvSpPr>
          <p:cNvPr id="8" name="TextBox 7">
            <a:extLst>
              <a:ext uri="{FF2B5EF4-FFF2-40B4-BE49-F238E27FC236}">
                <a16:creationId xmlns:a16="http://schemas.microsoft.com/office/drawing/2014/main" id="{DBEAF008-1B7B-107C-53DB-E1124395783E}"/>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4091063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ED43-EFB9-F529-4A6D-59F045FA239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9BAF4B-A9A3-6EC2-A8BD-3CC1127680F7}"/>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D28D0A28-A0CA-8D32-D749-7C3892BDE6FE}"/>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7" name="Picture 6">
            <a:extLst>
              <a:ext uri="{FF2B5EF4-FFF2-40B4-BE49-F238E27FC236}">
                <a16:creationId xmlns:a16="http://schemas.microsoft.com/office/drawing/2014/main" id="{5E17CF6D-7EE4-7F9C-B205-620AEE61E7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727" r="1"/>
          <a:stretch>
            <a:fillRect/>
          </a:stretch>
        </p:blipFill>
        <p:spPr>
          <a:xfrm>
            <a:off x="644236" y="1297886"/>
            <a:ext cx="10879173" cy="5285794"/>
          </a:xfrm>
          <a:prstGeom prst="rect">
            <a:avLst/>
          </a:prstGeom>
        </p:spPr>
      </p:pic>
      <p:sp>
        <p:nvSpPr>
          <p:cNvPr id="8" name="TextBox 7">
            <a:extLst>
              <a:ext uri="{FF2B5EF4-FFF2-40B4-BE49-F238E27FC236}">
                <a16:creationId xmlns:a16="http://schemas.microsoft.com/office/drawing/2014/main" id="{CAD0C323-8E99-61FB-F665-E5D36A1284FA}"/>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
        <p:nvSpPr>
          <p:cNvPr id="4" name="TextBox 3">
            <a:extLst>
              <a:ext uri="{FF2B5EF4-FFF2-40B4-BE49-F238E27FC236}">
                <a16:creationId xmlns:a16="http://schemas.microsoft.com/office/drawing/2014/main" id="{A607BD6A-F8E3-E170-4481-90B3089749C3}"/>
              </a:ext>
            </a:extLst>
          </p:cNvPr>
          <p:cNvSpPr txBox="1"/>
          <p:nvPr/>
        </p:nvSpPr>
        <p:spPr>
          <a:xfrm>
            <a:off x="566544" y="5138953"/>
            <a:ext cx="888184" cy="230833"/>
          </a:xfrm>
          <a:prstGeom prst="rect">
            <a:avLst/>
          </a:prstGeom>
          <a:solidFill>
            <a:schemeClr val="tx2"/>
          </a:solidFill>
        </p:spPr>
        <p:txBody>
          <a:bodyPr wrap="square" lIns="0" tIns="0" rIns="0" bIns="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Ianalumab</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
        <p:nvSpPr>
          <p:cNvPr id="5" name="TextBox 4">
            <a:extLst>
              <a:ext uri="{FF2B5EF4-FFF2-40B4-BE49-F238E27FC236}">
                <a16:creationId xmlns:a16="http://schemas.microsoft.com/office/drawing/2014/main" id="{18BCEDBF-9FB4-7FDB-8EEB-B62013AF05BB}"/>
              </a:ext>
            </a:extLst>
          </p:cNvPr>
          <p:cNvSpPr txBox="1"/>
          <p:nvPr/>
        </p:nvSpPr>
        <p:spPr>
          <a:xfrm>
            <a:off x="566544" y="4983090"/>
            <a:ext cx="888184" cy="155863"/>
          </a:xfrm>
          <a:prstGeom prst="rect">
            <a:avLst/>
          </a:prstGeom>
          <a:solidFill>
            <a:schemeClr val="tx2"/>
          </a:solidFill>
        </p:spPr>
        <p:txBody>
          <a:bodyPr wrap="square" lIns="0" tIns="0" rIns="0" bIns="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Ianalumab</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78139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A04B-22EB-8082-B066-BBD8F45036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2B346C-0078-8414-C602-D5956FC635DE}"/>
              </a:ext>
            </a:extLst>
          </p:cNvPr>
          <p:cNvSpPr txBox="1"/>
          <p:nvPr/>
        </p:nvSpPr>
        <p:spPr>
          <a:xfrm>
            <a:off x="0" y="143298"/>
            <a:ext cx="121498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n-ea"/>
                <a:cs typeface="+mn-cs"/>
              </a:rPr>
              <a:t>Contributing General Medical Oncologists</a:t>
            </a:r>
          </a:p>
        </p:txBody>
      </p:sp>
      <p:sp>
        <p:nvSpPr>
          <p:cNvPr id="9" name="TextBox 8">
            <a:extLst>
              <a:ext uri="{FF2B5EF4-FFF2-40B4-BE49-F238E27FC236}">
                <a16:creationId xmlns:a16="http://schemas.microsoft.com/office/drawing/2014/main" id="{FC6CBD93-53DA-429F-4066-E97705689FB8}"/>
              </a:ext>
            </a:extLst>
          </p:cNvPr>
          <p:cNvSpPr txBox="1"/>
          <p:nvPr/>
        </p:nvSpPr>
        <p:spPr>
          <a:xfrm>
            <a:off x="2764041" y="2296848"/>
            <a:ext cx="2721616" cy="830997"/>
          </a:xfrm>
          <a:prstGeom prst="rect">
            <a:avLst/>
          </a:prstGeom>
          <a:noFill/>
        </p:spPr>
        <p:txBody>
          <a:bodyPr wrap="square" rtlCol="0">
            <a:spAutoFit/>
          </a:bodyPr>
          <a:lstStyle/>
          <a:p>
            <a:pPr lvl="0" defTabSz="914400" fontAlgn="auto">
              <a:spcBef>
                <a:spcPts val="0"/>
              </a:spcBef>
              <a:spcAft>
                <a:spcPts val="0"/>
              </a:spcAf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Bhavana (Tina) Bhatnagar, DO </a:t>
            </a:r>
            <a:r>
              <a:rPr lang="en-US" sz="1600" b="0" dirty="0">
                <a:solidFill>
                  <a:srgbClr val="000000"/>
                </a:solidFill>
                <a:latin typeface="Calibri" panose="020F0502020204030204" pitchFamily="34" charset="0"/>
                <a:cs typeface="Calibri" panose="020F0502020204030204" pitchFamily="34" charset="0"/>
              </a:rPr>
              <a:t>WVU Cancer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Wheeling, West Virginia</a:t>
            </a:r>
          </a:p>
        </p:txBody>
      </p:sp>
      <p:pic>
        <p:nvPicPr>
          <p:cNvPr id="13" name="Picture 12" descr="A person wearing a headset&#10;&#10;AI-generated content may be incorrect.">
            <a:extLst>
              <a:ext uri="{FF2B5EF4-FFF2-40B4-BE49-F238E27FC236}">
                <a16:creationId xmlns:a16="http://schemas.microsoft.com/office/drawing/2014/main" id="{AE807765-9709-4894-FEB0-F395211C6548}"/>
              </a:ext>
            </a:extLst>
          </p:cNvPr>
          <p:cNvPicPr>
            <a:picLocks noChangeAspect="1"/>
          </p:cNvPicPr>
          <p:nvPr/>
        </p:nvPicPr>
        <p:blipFill>
          <a:blip r:embed="rId3"/>
          <a:stretch>
            <a:fillRect/>
          </a:stretch>
        </p:blipFill>
        <p:spPr>
          <a:xfrm>
            <a:off x="371234" y="2296848"/>
            <a:ext cx="2377440" cy="1337310"/>
          </a:xfrm>
          <a:prstGeom prst="rect">
            <a:avLst/>
          </a:prstGeom>
          <a:effectLst>
            <a:outerShdw blurRad="50800" dist="38100" dir="2700000" algn="tl" rotWithShape="0">
              <a:prstClr val="black">
                <a:alpha val="40000"/>
              </a:prstClr>
            </a:outerShdw>
          </a:effectLst>
        </p:spPr>
      </p:pic>
      <p:pic>
        <p:nvPicPr>
          <p:cNvPr id="23" name="Picture 22" descr="A person wearing headphones&#10;&#10;AI-generated content may be incorrect.">
            <a:extLst>
              <a:ext uri="{FF2B5EF4-FFF2-40B4-BE49-F238E27FC236}">
                <a16:creationId xmlns:a16="http://schemas.microsoft.com/office/drawing/2014/main" id="{0809AF64-FF41-F671-2D26-113B4F2353A9}"/>
              </a:ext>
            </a:extLst>
          </p:cNvPr>
          <p:cNvPicPr>
            <a:picLocks noChangeAspect="1"/>
          </p:cNvPicPr>
          <p:nvPr/>
        </p:nvPicPr>
        <p:blipFill>
          <a:blip r:embed="rId4"/>
          <a:stretch>
            <a:fillRect/>
          </a:stretch>
        </p:blipFill>
        <p:spPr>
          <a:xfrm>
            <a:off x="5915099" y="763339"/>
            <a:ext cx="2377440" cy="133731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82AB15A1-68C3-A084-C3E5-781AB54B790F}"/>
              </a:ext>
            </a:extLst>
          </p:cNvPr>
          <p:cNvSpPr txBox="1"/>
          <p:nvPr/>
        </p:nvSpPr>
        <p:spPr>
          <a:xfrm>
            <a:off x="8337368" y="763339"/>
            <a:ext cx="3001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Neil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Morganstein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Summit, New Jersey</a:t>
            </a:r>
          </a:p>
        </p:txBody>
      </p:sp>
      <p:pic>
        <p:nvPicPr>
          <p:cNvPr id="25" name="Picture 24" descr="A person wearing a pink shirt and headphones&#10;&#10;AI-generated content may be incorrect.">
            <a:extLst>
              <a:ext uri="{FF2B5EF4-FFF2-40B4-BE49-F238E27FC236}">
                <a16:creationId xmlns:a16="http://schemas.microsoft.com/office/drawing/2014/main" id="{4E9EF8E1-DFA8-A7E0-BC9B-A70092A12B6F}"/>
              </a:ext>
            </a:extLst>
          </p:cNvPr>
          <p:cNvPicPr>
            <a:picLocks noChangeAspect="1"/>
          </p:cNvPicPr>
          <p:nvPr/>
        </p:nvPicPr>
        <p:blipFill>
          <a:blip r:embed="rId5"/>
          <a:stretch>
            <a:fillRect/>
          </a:stretch>
        </p:blipFill>
        <p:spPr>
          <a:xfrm>
            <a:off x="5915099" y="2296848"/>
            <a:ext cx="2377440" cy="1337310"/>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CE55B503-0E40-35EE-692A-9754400249E3}"/>
              </a:ext>
            </a:extLst>
          </p:cNvPr>
          <p:cNvSpPr txBox="1"/>
          <p:nvPr/>
        </p:nvSpPr>
        <p:spPr>
          <a:xfrm>
            <a:off x="8337368" y="2296848"/>
            <a:ext cx="2877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Athens, Georgia</a:t>
            </a:r>
          </a:p>
        </p:txBody>
      </p:sp>
      <p:pic>
        <p:nvPicPr>
          <p:cNvPr id="7" name="Picture 6" descr="A person wearing a headset and a microphone&#10;&#10;AI-generated content may be incorrect.">
            <a:extLst>
              <a:ext uri="{FF2B5EF4-FFF2-40B4-BE49-F238E27FC236}">
                <a16:creationId xmlns:a16="http://schemas.microsoft.com/office/drawing/2014/main" id="{36293630-384D-F771-2499-623F9B5F54B0}"/>
              </a:ext>
            </a:extLst>
          </p:cNvPr>
          <p:cNvPicPr>
            <a:picLocks noChangeAspect="1"/>
          </p:cNvPicPr>
          <p:nvPr/>
        </p:nvPicPr>
        <p:blipFill>
          <a:blip r:embed="rId6"/>
          <a:stretch>
            <a:fillRect/>
          </a:stretch>
        </p:blipFill>
        <p:spPr>
          <a:xfrm>
            <a:off x="371234" y="763339"/>
            <a:ext cx="2377440" cy="133731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AFEC6D2-6EB1-3110-93D6-77FCF2B8CF23}"/>
              </a:ext>
            </a:extLst>
          </p:cNvPr>
          <p:cNvSpPr txBox="1"/>
          <p:nvPr/>
        </p:nvSpPr>
        <p:spPr>
          <a:xfrm>
            <a:off x="2764041" y="763339"/>
            <a:ext cx="23287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Susmitha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Apuri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a:p>
            <a:pPr lvl="0" defTabSz="914400" fontAlgn="auto">
              <a:spcBef>
                <a:spcPts val="0"/>
              </a:spcBef>
              <a:spcAft>
                <a:spcPts val="0"/>
              </a:spcAf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Florida Cancer </a:t>
            </a:r>
            <a:r>
              <a:rPr lang="en-US" sz="1600" b="0" dirty="0">
                <a:solidFill>
                  <a:srgbClr val="000000"/>
                </a:solidFill>
                <a:latin typeface="Calibri" panose="020F0502020204030204" pitchFamily="34" charset="0"/>
                <a:ea typeface="+mn-ea"/>
                <a:cs typeface="Calibri" panose="020F0502020204030204" pitchFamily="34" charset="0"/>
              </a:rPr>
              <a:t>Specialists </a:t>
            </a:r>
            <a:br>
              <a:rPr lang="en-US" sz="1600" b="0" dirty="0">
                <a:solidFill>
                  <a:srgbClr val="000000"/>
                </a:solidFill>
                <a:latin typeface="Calibri" panose="020F0502020204030204" pitchFamily="34" charset="0"/>
                <a:ea typeface="+mn-ea"/>
                <a:cs typeface="Calibri" panose="020F0502020204030204" pitchFamily="34" charset="0"/>
              </a:rPr>
            </a:br>
            <a:r>
              <a:rPr lang="en-US" sz="1600" b="0" dirty="0">
                <a:solidFill>
                  <a:srgbClr val="000000"/>
                </a:solidFill>
                <a:latin typeface="Calibri" panose="020F0502020204030204" pitchFamily="34" charset="0"/>
                <a:ea typeface="+mn-ea"/>
                <a:cs typeface="Calibri" panose="020F0502020204030204" pitchFamily="34" charset="0"/>
              </a:rPr>
              <a:t>&amp; Research Institute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Lutz, Florida</a:t>
            </a:r>
          </a:p>
        </p:txBody>
      </p:sp>
      <p:pic>
        <p:nvPicPr>
          <p:cNvPr id="10" name="Picture 9" descr="A person wearing a headset&#10;&#10;AI-generated content may be incorrect.">
            <a:extLst>
              <a:ext uri="{FF2B5EF4-FFF2-40B4-BE49-F238E27FC236}">
                <a16:creationId xmlns:a16="http://schemas.microsoft.com/office/drawing/2014/main" id="{7D4CBEBD-786C-8CE0-DC64-986E31603EFF}"/>
              </a:ext>
            </a:extLst>
          </p:cNvPr>
          <p:cNvPicPr>
            <a:picLocks noChangeAspect="1"/>
          </p:cNvPicPr>
          <p:nvPr/>
        </p:nvPicPr>
        <p:blipFill>
          <a:blip r:embed="rId7"/>
          <a:stretch>
            <a:fillRect/>
          </a:stretch>
        </p:blipFill>
        <p:spPr>
          <a:xfrm>
            <a:off x="371234" y="3830357"/>
            <a:ext cx="2377440" cy="133731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E09E599-8821-4F6A-0363-EC669E55C4D3}"/>
              </a:ext>
            </a:extLst>
          </p:cNvPr>
          <p:cNvSpPr txBox="1"/>
          <p:nvPr/>
        </p:nvSpPr>
        <p:spPr>
          <a:xfrm>
            <a:off x="2764041" y="3830357"/>
            <a:ext cx="2721616"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Eric Fox, </a:t>
            </a:r>
            <a:r>
              <a:rPr lang="en-US" sz="1600" dirty="0">
                <a:solidFill>
                  <a:srgbClr val="000000"/>
                </a:solidFill>
                <a:latin typeface="Calibri" panose="020F0502020204030204" pitchFamily="34" charset="0"/>
                <a:cs typeface="Calibri" panose="020F0502020204030204" pitchFamily="34" charset="0"/>
              </a:rPr>
              <a:t>DO</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Bryn Mawr Medical Specialists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Bryn Mawr, Pennsylvania</a:t>
            </a:r>
          </a:p>
        </p:txBody>
      </p:sp>
      <p:pic>
        <p:nvPicPr>
          <p:cNvPr id="12" name="Picture 11" descr="A person wearing headphones and smiling&#10;&#10;AI-generated content may be incorrect.">
            <a:extLst>
              <a:ext uri="{FF2B5EF4-FFF2-40B4-BE49-F238E27FC236}">
                <a16:creationId xmlns:a16="http://schemas.microsoft.com/office/drawing/2014/main" id="{677BCBF3-45EF-1883-E3FB-FCF4590ED670}"/>
              </a:ext>
            </a:extLst>
          </p:cNvPr>
          <p:cNvPicPr>
            <a:picLocks noChangeAspect="1"/>
          </p:cNvPicPr>
          <p:nvPr/>
        </p:nvPicPr>
        <p:blipFill>
          <a:blip r:embed="rId8"/>
          <a:stretch>
            <a:fillRect/>
          </a:stretch>
        </p:blipFill>
        <p:spPr>
          <a:xfrm>
            <a:off x="371234" y="5363866"/>
            <a:ext cx="2377440" cy="133731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138583D-79B5-13EF-4FEA-BF74580F2581}"/>
              </a:ext>
            </a:extLst>
          </p:cNvPr>
          <p:cNvSpPr txBox="1"/>
          <p:nvPr/>
        </p:nvSpPr>
        <p:spPr>
          <a:xfrm>
            <a:off x="2764041" y="5363866"/>
            <a:ext cx="23287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Sunil Gandhi, MD </a:t>
            </a:r>
          </a:p>
          <a:p>
            <a:pPr lvl="0" defTabSz="914400" fontAlgn="auto">
              <a:spcBef>
                <a:spcPts val="0"/>
              </a:spcBef>
              <a:spcAft>
                <a:spcPts val="0"/>
              </a:spcAf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Florida Cancer </a:t>
            </a:r>
            <a:r>
              <a:rPr lang="en-US" sz="1600" b="0" dirty="0">
                <a:solidFill>
                  <a:srgbClr val="000000"/>
                </a:solidFill>
                <a:latin typeface="Calibri" panose="020F0502020204030204" pitchFamily="34" charset="0"/>
                <a:ea typeface="+mn-ea"/>
                <a:cs typeface="Calibri" panose="020F0502020204030204" pitchFamily="34" charset="0"/>
              </a:rPr>
              <a:t>Specialists </a:t>
            </a:r>
            <a:br>
              <a:rPr lang="en-US" sz="1600" b="0" dirty="0">
                <a:solidFill>
                  <a:srgbClr val="000000"/>
                </a:solidFill>
                <a:latin typeface="Calibri" panose="020F0502020204030204" pitchFamily="34" charset="0"/>
                <a:ea typeface="+mn-ea"/>
                <a:cs typeface="Calibri" panose="020F0502020204030204" pitchFamily="34" charset="0"/>
              </a:rPr>
            </a:br>
            <a:r>
              <a:rPr lang="en-US" sz="1600" b="0" dirty="0">
                <a:solidFill>
                  <a:srgbClr val="000000"/>
                </a:solidFill>
                <a:latin typeface="Calibri" panose="020F0502020204030204" pitchFamily="34" charset="0"/>
                <a:ea typeface="+mn-ea"/>
                <a:cs typeface="Calibri" panose="020F0502020204030204" pitchFamily="34" charset="0"/>
              </a:rPr>
              <a:t>&amp; Research Institute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Lecanto, Florida</a:t>
            </a:r>
          </a:p>
        </p:txBody>
      </p:sp>
      <p:sp>
        <p:nvSpPr>
          <p:cNvPr id="17" name="TextBox 16">
            <a:extLst>
              <a:ext uri="{FF2B5EF4-FFF2-40B4-BE49-F238E27FC236}">
                <a16:creationId xmlns:a16="http://schemas.microsoft.com/office/drawing/2014/main" id="{CF787657-6B70-373F-E54C-97B8D36CBCDD}"/>
              </a:ext>
            </a:extLst>
          </p:cNvPr>
          <p:cNvSpPr txBox="1"/>
          <p:nvPr/>
        </p:nvSpPr>
        <p:spPr>
          <a:xfrm>
            <a:off x="8337368" y="3830357"/>
            <a:ext cx="2409549"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Jennifer Yannucci,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Low Country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Savannah, Georgia</a:t>
            </a:r>
          </a:p>
        </p:txBody>
      </p:sp>
      <p:pic>
        <p:nvPicPr>
          <p:cNvPr id="18" name="Picture 17" descr="A person wearing a headset&#10;&#10;AI-generated content may be incorrect.">
            <a:extLst>
              <a:ext uri="{FF2B5EF4-FFF2-40B4-BE49-F238E27FC236}">
                <a16:creationId xmlns:a16="http://schemas.microsoft.com/office/drawing/2014/main" id="{3726913C-2B4A-5B25-201F-0CDE37EA5EA5}"/>
              </a:ext>
            </a:extLst>
          </p:cNvPr>
          <p:cNvPicPr>
            <a:picLocks noChangeAspect="1"/>
          </p:cNvPicPr>
          <p:nvPr/>
        </p:nvPicPr>
        <p:blipFill>
          <a:blip r:embed="rId9"/>
          <a:stretch>
            <a:fillRect/>
          </a:stretch>
        </p:blipFill>
        <p:spPr>
          <a:xfrm>
            <a:off x="5915099" y="3830357"/>
            <a:ext cx="2377440" cy="13373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8233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12B5-E43D-B176-2256-86D3875F97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96D948-DD73-18DC-31DC-BD66F7761E3C}"/>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F39BA486-A41F-9D4E-27E6-3E1FDB976DE5}"/>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AF0AA8C5-93EA-B5B0-CC37-6689D9A653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9116" y="1288770"/>
            <a:ext cx="11024250" cy="5201888"/>
          </a:xfrm>
          <a:prstGeom prst="rect">
            <a:avLst/>
          </a:prstGeom>
        </p:spPr>
      </p:pic>
      <p:sp>
        <p:nvSpPr>
          <p:cNvPr id="8" name="TextBox 7">
            <a:extLst>
              <a:ext uri="{FF2B5EF4-FFF2-40B4-BE49-F238E27FC236}">
                <a16:creationId xmlns:a16="http://schemas.microsoft.com/office/drawing/2014/main" id="{123F37DC-71D8-1A0E-B6F2-F387BB92F7F5}"/>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828267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164C-24D7-A774-CD41-0A4017F6CAE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062356-1990-3E28-39C3-3965378358E1}"/>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F2150C29-A03F-F65A-E935-8DA1BD766B29}"/>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9" name="Picture 8">
            <a:extLst>
              <a:ext uri="{FF2B5EF4-FFF2-40B4-BE49-F238E27FC236}">
                <a16:creationId xmlns:a16="http://schemas.microsoft.com/office/drawing/2014/main" id="{98A5E574-63F9-7106-4866-98525EAAD3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28913" y="1318798"/>
            <a:ext cx="10631309" cy="5210529"/>
          </a:xfrm>
          <a:prstGeom prst="rect">
            <a:avLst/>
          </a:prstGeom>
        </p:spPr>
      </p:pic>
      <p:sp>
        <p:nvSpPr>
          <p:cNvPr id="10" name="TextBox 9">
            <a:extLst>
              <a:ext uri="{FF2B5EF4-FFF2-40B4-BE49-F238E27FC236}">
                <a16:creationId xmlns:a16="http://schemas.microsoft.com/office/drawing/2014/main" id="{8803BA8A-E382-4513-95CE-E921D62A4992}"/>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34443294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60CDA-9D3B-F2F1-F068-FB5E3434287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BD2A95-F0DA-556C-C0C6-C388B4DA5AC8}"/>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6A3DB9A0-0E5E-66AA-C379-7AC6B37F178A}"/>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72D42604-7434-E249-C27E-7EAE3736D1B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5998" y="2044656"/>
            <a:ext cx="11460004" cy="3445844"/>
          </a:xfrm>
          <a:prstGeom prst="rect">
            <a:avLst/>
          </a:prstGeom>
        </p:spPr>
      </p:pic>
      <p:sp>
        <p:nvSpPr>
          <p:cNvPr id="7" name="TextBox 6">
            <a:extLst>
              <a:ext uri="{FF2B5EF4-FFF2-40B4-BE49-F238E27FC236}">
                <a16:creationId xmlns:a16="http://schemas.microsoft.com/office/drawing/2014/main" id="{7A4A4AAC-8F81-1329-E295-28B88040AD95}"/>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2493904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D118-07A5-D61C-1893-6FD26693A87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9EC065F-D521-E115-E748-7DD26AFA77B4}"/>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5006CC1D-9ADB-7C63-BDBD-9C90BE2B1989}"/>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7" name="Picture 6">
            <a:extLst>
              <a:ext uri="{FF2B5EF4-FFF2-40B4-BE49-F238E27FC236}">
                <a16:creationId xmlns:a16="http://schemas.microsoft.com/office/drawing/2014/main" id="{C93FBECD-5588-3779-9A3A-6F6F6CBCB5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5336" y="1417095"/>
            <a:ext cx="11048524" cy="4896283"/>
          </a:xfrm>
          <a:prstGeom prst="rect">
            <a:avLst/>
          </a:prstGeom>
        </p:spPr>
      </p:pic>
      <p:sp>
        <p:nvSpPr>
          <p:cNvPr id="8" name="TextBox 7">
            <a:extLst>
              <a:ext uri="{FF2B5EF4-FFF2-40B4-BE49-F238E27FC236}">
                <a16:creationId xmlns:a16="http://schemas.microsoft.com/office/drawing/2014/main" id="{D8D5960F-A580-AC6E-50AC-4F05BCC4C7C9}"/>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13802201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 VAYHIT3 Study</a:t>
            </a:r>
          </a:p>
        </p:txBody>
      </p:sp>
      <p:sp>
        <p:nvSpPr>
          <p:cNvPr id="9" name="Rectangle 8">
            <a:extLst>
              <a:ext uri="{FF2B5EF4-FFF2-40B4-BE49-F238E27FC236}">
                <a16:creationId xmlns:a16="http://schemas.microsoft.com/office/drawing/2014/main" id="{E5843EE2-0651-CEB8-EFE2-3A07D2993BFD}"/>
              </a:ext>
            </a:extLst>
          </p:cNvPr>
          <p:cNvSpPr/>
          <p:nvPr/>
        </p:nvSpPr>
        <p:spPr bwMode="auto">
          <a:xfrm>
            <a:off x="6316208" y="3926412"/>
            <a:ext cx="2359813"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10" name="TextBox 9">
            <a:extLst>
              <a:ext uri="{FF2B5EF4-FFF2-40B4-BE49-F238E27FC236}">
                <a16:creationId xmlns:a16="http://schemas.microsoft.com/office/drawing/2014/main" id="{484CEA13-2754-7E68-E00A-FF24A5E132CF}"/>
              </a:ext>
            </a:extLst>
          </p:cNvPr>
          <p:cNvSpPr txBox="1"/>
          <p:nvPr/>
        </p:nvSpPr>
        <p:spPr>
          <a:xfrm>
            <a:off x="4626317" y="1579747"/>
            <a:ext cx="2734851" cy="39151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44"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VAYHIT3 Study Design</a:t>
            </a:r>
          </a:p>
        </p:txBody>
      </p:sp>
      <p:pic>
        <p:nvPicPr>
          <p:cNvPr id="5" name="Picture 4">
            <a:extLst>
              <a:ext uri="{FF2B5EF4-FFF2-40B4-BE49-F238E27FC236}">
                <a16:creationId xmlns:a16="http://schemas.microsoft.com/office/drawing/2014/main" id="{558C36C5-4073-F5BF-F148-4985BF7A6F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7200" y="2031140"/>
            <a:ext cx="11277600" cy="4282238"/>
          </a:xfrm>
          <a:prstGeom prst="rect">
            <a:avLst/>
          </a:prstGeom>
        </p:spPr>
      </p:pic>
      <p:sp>
        <p:nvSpPr>
          <p:cNvPr id="7" name="TextBox 6">
            <a:extLst>
              <a:ext uri="{FF2B5EF4-FFF2-40B4-BE49-F238E27FC236}">
                <a16:creationId xmlns:a16="http://schemas.microsoft.com/office/drawing/2014/main" id="{C2CD139E-2912-5D77-3461-FC4DF5B89355}"/>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Choi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Abstract 844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19666912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405D8-0B1E-9466-96DB-0EA2C2C6A00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6B88DC1-6F5B-93ED-13ED-89769A900212}"/>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00DB12CE-84CE-C113-6689-94C9C1C6D546}"/>
              </a:ext>
            </a:extLst>
          </p:cNvPr>
          <p:cNvSpPr>
            <a:spLocks noGrp="1"/>
          </p:cNvSpPr>
          <p:nvPr>
            <p:ph type="title"/>
          </p:nvPr>
        </p:nvSpPr>
        <p:spPr/>
        <p:txBody>
          <a:bodyPr/>
          <a:lstStyle/>
          <a:p>
            <a:r>
              <a:rPr lang="en-US" sz="2880" dirty="0" err="1"/>
              <a:t>Ianalumab</a:t>
            </a:r>
            <a:r>
              <a:rPr lang="en-US" sz="2880" dirty="0"/>
              <a:t> (VAY736) in ITP: VAYHIT3 Study</a:t>
            </a:r>
          </a:p>
        </p:txBody>
      </p:sp>
      <p:sp>
        <p:nvSpPr>
          <p:cNvPr id="9" name="Rectangle 8">
            <a:extLst>
              <a:ext uri="{FF2B5EF4-FFF2-40B4-BE49-F238E27FC236}">
                <a16:creationId xmlns:a16="http://schemas.microsoft.com/office/drawing/2014/main" id="{44A7EBB9-F0EF-6E5E-EB39-DDC20656CA2F}"/>
              </a:ext>
            </a:extLst>
          </p:cNvPr>
          <p:cNvSpPr/>
          <p:nvPr/>
        </p:nvSpPr>
        <p:spPr bwMode="auto">
          <a:xfrm>
            <a:off x="6316208" y="3926412"/>
            <a:ext cx="2359813"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pic>
        <p:nvPicPr>
          <p:cNvPr id="7" name="Picture 6">
            <a:extLst>
              <a:ext uri="{FF2B5EF4-FFF2-40B4-BE49-F238E27FC236}">
                <a16:creationId xmlns:a16="http://schemas.microsoft.com/office/drawing/2014/main" id="{E3D24FF1-4CE4-1A4B-6579-E154AF428D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6897" y="1675221"/>
            <a:ext cx="11515337" cy="4502381"/>
          </a:xfrm>
          <a:prstGeom prst="rect">
            <a:avLst/>
          </a:prstGeom>
        </p:spPr>
      </p:pic>
      <p:sp>
        <p:nvSpPr>
          <p:cNvPr id="3" name="TextBox 2">
            <a:extLst>
              <a:ext uri="{FF2B5EF4-FFF2-40B4-BE49-F238E27FC236}">
                <a16:creationId xmlns:a16="http://schemas.microsoft.com/office/drawing/2014/main" id="{6C0981F9-E4A7-0D9C-6C01-1D21495F1D2C}"/>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Choi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Abstract 844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1878760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56D9-F65A-4F67-AFA1-63796CD47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6A9E75-448C-B36E-E003-62FE190BD80C}"/>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3CA3066D-8E1B-A4CB-8C51-43A45245087A}"/>
              </a:ext>
            </a:extLst>
          </p:cNvPr>
          <p:cNvSpPr>
            <a:spLocks noGrp="1"/>
          </p:cNvSpPr>
          <p:nvPr>
            <p:ph type="title"/>
          </p:nvPr>
        </p:nvSpPr>
        <p:spPr/>
        <p:txBody>
          <a:bodyPr/>
          <a:lstStyle/>
          <a:p>
            <a:r>
              <a:rPr lang="en-US" sz="2880" dirty="0" err="1"/>
              <a:t>Ianalumab</a:t>
            </a:r>
            <a:r>
              <a:rPr lang="en-US" sz="2880" dirty="0"/>
              <a:t> (VAY736) in ITP: VAYHIT3 Study</a:t>
            </a:r>
          </a:p>
        </p:txBody>
      </p:sp>
      <p:sp>
        <p:nvSpPr>
          <p:cNvPr id="9" name="Rectangle 8">
            <a:extLst>
              <a:ext uri="{FF2B5EF4-FFF2-40B4-BE49-F238E27FC236}">
                <a16:creationId xmlns:a16="http://schemas.microsoft.com/office/drawing/2014/main" id="{58D4F6C0-9A45-5E3C-272A-AEA66FC3C1D5}"/>
              </a:ext>
            </a:extLst>
          </p:cNvPr>
          <p:cNvSpPr/>
          <p:nvPr/>
        </p:nvSpPr>
        <p:spPr bwMode="auto">
          <a:xfrm>
            <a:off x="6316208" y="3926412"/>
            <a:ext cx="2359813"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pic>
        <p:nvPicPr>
          <p:cNvPr id="5" name="Picture 4">
            <a:extLst>
              <a:ext uri="{FF2B5EF4-FFF2-40B4-BE49-F238E27FC236}">
                <a16:creationId xmlns:a16="http://schemas.microsoft.com/office/drawing/2014/main" id="{12C2615C-33DC-5D66-7B1A-7C7AA49FBC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90210" y="1287216"/>
            <a:ext cx="6411581" cy="5428116"/>
          </a:xfrm>
          <a:prstGeom prst="rect">
            <a:avLst/>
          </a:prstGeom>
        </p:spPr>
      </p:pic>
      <p:sp>
        <p:nvSpPr>
          <p:cNvPr id="3" name="TextBox 2">
            <a:extLst>
              <a:ext uri="{FF2B5EF4-FFF2-40B4-BE49-F238E27FC236}">
                <a16:creationId xmlns:a16="http://schemas.microsoft.com/office/drawing/2014/main" id="{60C389EA-26B6-40DE-E964-529E42EA5706}"/>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Choi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Abstract 844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37637480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 VAYHIT1 Study</a:t>
            </a:r>
          </a:p>
        </p:txBody>
      </p:sp>
      <p:pic>
        <p:nvPicPr>
          <p:cNvPr id="3" name="Picture 2" descr="Graphical user interface, application&#10;&#10;Description automatically generated">
            <a:extLst>
              <a:ext uri="{FF2B5EF4-FFF2-40B4-BE49-F238E27FC236}">
                <a16:creationId xmlns:a16="http://schemas.microsoft.com/office/drawing/2014/main" id="{A31437F7-6207-39C9-E0FB-E701094C590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7327" y="1647515"/>
            <a:ext cx="11297347" cy="4553094"/>
          </a:xfrm>
          <a:prstGeom prst="rect">
            <a:avLst/>
          </a:prstGeom>
          <a:noFill/>
          <a:ln>
            <a:noFill/>
          </a:ln>
        </p:spPr>
      </p:pic>
      <p:sp>
        <p:nvSpPr>
          <p:cNvPr id="5" name="TextBox 4">
            <a:extLst>
              <a:ext uri="{FF2B5EF4-FFF2-40B4-BE49-F238E27FC236}">
                <a16:creationId xmlns:a16="http://schemas.microsoft.com/office/drawing/2014/main" id="{207197C2-4E2F-2940-87DF-A2348233A97F}"/>
              </a:ext>
            </a:extLst>
          </p:cNvPr>
          <p:cNvSpPr txBox="1"/>
          <p:nvPr/>
        </p:nvSpPr>
        <p:spPr>
          <a:xfrm>
            <a:off x="266700" y="6449350"/>
            <a:ext cx="27432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Cooper et al. </a:t>
            </a:r>
            <a:r>
              <a:rPr kumimoji="0" lang="en-US" sz="900" b="0" i="1"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HemaSphere</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2023</a:t>
            </a:r>
          </a:p>
        </p:txBody>
      </p:sp>
    </p:spTree>
    <p:extLst>
      <p:ext uri="{BB962C8B-B14F-4D97-AF65-F5344CB8AC3E}">
        <p14:creationId xmlns:p14="http://schemas.microsoft.com/office/powerpoint/2010/main" val="5394277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80E9D0-475F-6444-99A9-5A93084EB7AF}"/>
              </a:ext>
            </a:extLst>
          </p:cNvPr>
          <p:cNvSpPr>
            <a:spLocks noGrp="1"/>
          </p:cNvSpPr>
          <p:nvPr>
            <p:ph type="sldNum" sz="quarter" idx="12"/>
          </p:nvPr>
        </p:nvSpPr>
        <p:spPr>
          <a:xfrm>
            <a:off x="7503861" y="6237024"/>
            <a:ext cx="407713" cy="328613"/>
          </a:xfrm>
          <a:prstGeom prst="rect">
            <a:avLst/>
          </a:prstGeom>
        </p:spPr>
        <p:txBody>
          <a:bodyPr lIns="0" tIns="0" rIns="0" bIns="0" anchor="b" anchorCtr="0"/>
          <a:lstStyle>
            <a:defPPr>
              <a:defRPr lang="en-US"/>
            </a:defPPr>
            <a:lvl1pPr marL="0" algn="r" defTabSz="822960" rtl="0" eaLnBrk="1" latinLnBrk="0" hangingPunct="1">
              <a:defRPr sz="1080" b="1" kern="1200">
                <a:solidFill>
                  <a:schemeClr val="tx2"/>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pPr marL="0" marR="0" lvl="0" indent="0" algn="r" defTabSz="822960" rtl="0" eaLnBrk="1" fontAlgn="base" latinLnBrk="0" hangingPunct="1">
              <a:lnSpc>
                <a:spcPct val="100000"/>
              </a:lnSpc>
              <a:spcBef>
                <a:spcPct val="0"/>
              </a:spcBef>
              <a:spcAft>
                <a:spcPct val="0"/>
              </a:spcAft>
              <a:buClrTx/>
              <a:buSzTx/>
              <a:buFontTx/>
              <a:buNone/>
              <a:tabLst/>
              <a:defRPr/>
            </a:pPr>
            <a:fld id="{CDD1D8D6-C353-42FC-9191-82E34C7D8D3F}" type="slidenum">
              <a:rPr kumimoji="0" lang="en-US" sz="1080" b="1" i="0" u="none" strike="noStrike" kern="1200" cap="none" spc="0" normalizeH="0" baseline="0" noProof="0" smtClean="0">
                <a:ln>
                  <a:noFill/>
                </a:ln>
                <a:solidFill>
                  <a:srgbClr val="FFFFFF"/>
                </a:solidFill>
                <a:effectLst/>
                <a:uLnTx/>
                <a:uFillTx/>
                <a:latin typeface="Gill Sans MT" panose="020B0502020104020203"/>
                <a:ea typeface="+mn-ea"/>
                <a:cs typeface="+mn-cs"/>
                <a:sym typeface="Gill Sans"/>
              </a:rPr>
              <a:pPr marL="0" marR="0" lvl="0" indent="0" algn="r" defTabSz="822960" rtl="0" eaLnBrk="1" fontAlgn="base" latinLnBrk="0" hangingPunct="1">
                <a:lnSpc>
                  <a:spcPct val="100000"/>
                </a:lnSpc>
                <a:spcBef>
                  <a:spcPct val="0"/>
                </a:spcBef>
                <a:spcAft>
                  <a:spcPct val="0"/>
                </a:spcAft>
                <a:buClrTx/>
                <a:buSzTx/>
                <a:buFontTx/>
                <a:buNone/>
                <a:tabLst/>
                <a:defRPr/>
              </a:pPr>
              <a:t>98</a:t>
            </a:fld>
            <a:endParaRPr kumimoji="0" lang="en-GB" sz="1080" b="1" i="0" u="none" strike="noStrike" kern="1200" cap="none" spc="0" normalizeH="0" baseline="0" noProof="0">
              <a:ln>
                <a:noFill/>
              </a:ln>
              <a:solidFill>
                <a:srgbClr val="FFFFFF"/>
              </a:solidFill>
              <a:effectLst/>
              <a:uLnTx/>
              <a:uFillTx/>
              <a:latin typeface="Gill Sans MT" panose="020B0502020104020203"/>
              <a:ea typeface="+mn-ea"/>
              <a:cs typeface="+mn-cs"/>
              <a:sym typeface="Gill Sans"/>
            </a:endParaRPr>
          </a:p>
        </p:txBody>
      </p:sp>
      <p:pic>
        <p:nvPicPr>
          <p:cNvPr id="171" name="Picture 170">
            <a:extLst>
              <a:ext uri="{FF2B5EF4-FFF2-40B4-BE49-F238E27FC236}">
                <a16:creationId xmlns:a16="http://schemas.microsoft.com/office/drawing/2014/main" id="{ADE65582-E50B-4997-9333-E4D86092A76F}"/>
              </a:ext>
            </a:extLst>
          </p:cNvPr>
          <p:cNvPicPr>
            <a:picLocks noChangeAspect="1"/>
          </p:cNvPicPr>
          <p:nvPr/>
        </p:nvPicPr>
        <p:blipFill>
          <a:blip r:embed="rId3">
            <a:extLst>
              <a:ext uri="{28A0092B-C50C-407E-A947-70E740481C1C}">
                <a14:useLocalDpi xmlns:a14="http://schemas.microsoft.com/office/drawing/2010/main" val="0"/>
              </a:ext>
            </a:extLst>
          </a:blip>
          <a:srcRect t="11" b="11"/>
          <a:stretch/>
        </p:blipFill>
        <p:spPr>
          <a:xfrm>
            <a:off x="3489960" y="2125980"/>
            <a:ext cx="4526852" cy="4314017"/>
          </a:xfrm>
          <a:prstGeom prst="rect">
            <a:avLst/>
          </a:prstGeom>
        </p:spPr>
      </p:pic>
      <p:pic>
        <p:nvPicPr>
          <p:cNvPr id="172" name="Picture 171" descr="A picture containing star, food&#10;&#10;Description automatically generated">
            <a:extLst>
              <a:ext uri="{FF2B5EF4-FFF2-40B4-BE49-F238E27FC236}">
                <a16:creationId xmlns:a16="http://schemas.microsoft.com/office/drawing/2014/main" id="{935923FB-C517-4A36-9D9B-326C1DEE6D5F}"/>
              </a:ext>
            </a:extLst>
          </p:cNvPr>
          <p:cNvPicPr>
            <a:picLocks noChangeAspect="1"/>
          </p:cNvPicPr>
          <p:nvPr/>
        </p:nvPicPr>
        <p:blipFill rotWithShape="1">
          <a:blip r:embed="rId4">
            <a:extLst>
              <a:ext uri="{28A0092B-C50C-407E-A947-70E740481C1C}">
                <a14:useLocalDpi xmlns:a14="http://schemas.microsoft.com/office/drawing/2010/main" val="0"/>
              </a:ext>
            </a:extLst>
          </a:blip>
          <a:srcRect l="35847" t="33333" r="45592" b="34915"/>
          <a:stretch/>
        </p:blipFill>
        <p:spPr>
          <a:xfrm>
            <a:off x="4346763" y="2844985"/>
            <a:ext cx="1683315" cy="1619744"/>
          </a:xfrm>
          <a:prstGeom prst="rect">
            <a:avLst/>
          </a:prstGeom>
        </p:spPr>
      </p:pic>
      <p:grpSp>
        <p:nvGrpSpPr>
          <p:cNvPr id="173" name="Group 172">
            <a:extLst>
              <a:ext uri="{FF2B5EF4-FFF2-40B4-BE49-F238E27FC236}">
                <a16:creationId xmlns:a16="http://schemas.microsoft.com/office/drawing/2014/main" id="{6213218A-373C-4AE7-9909-91080331AD7A}"/>
              </a:ext>
            </a:extLst>
          </p:cNvPr>
          <p:cNvGrpSpPr/>
          <p:nvPr/>
        </p:nvGrpSpPr>
        <p:grpSpPr>
          <a:xfrm>
            <a:off x="5825658" y="4054096"/>
            <a:ext cx="1652765" cy="1634675"/>
            <a:chOff x="9256554" y="3108700"/>
            <a:chExt cx="1659512" cy="1641347"/>
          </a:xfrm>
        </p:grpSpPr>
        <p:pic>
          <p:nvPicPr>
            <p:cNvPr id="184" name="Picture 183" descr="A picture containing looking, star, black, holding&#10;&#10;Description automatically generated">
              <a:extLst>
                <a:ext uri="{FF2B5EF4-FFF2-40B4-BE49-F238E27FC236}">
                  <a16:creationId xmlns:a16="http://schemas.microsoft.com/office/drawing/2014/main" id="{82984862-F606-41F0-954E-C51D56E93FB1}"/>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52868" t="54211" r="29971" b="15891"/>
            <a:stretch/>
          </p:blipFill>
          <p:spPr>
            <a:xfrm>
              <a:off x="9263236" y="3130240"/>
              <a:ext cx="1652830" cy="1619807"/>
            </a:xfrm>
            <a:prstGeom prst="rect">
              <a:avLst/>
            </a:prstGeom>
          </p:spPr>
        </p:pic>
        <p:pic>
          <p:nvPicPr>
            <p:cNvPr id="185" name="Picture 184" descr="A star in the background&#10;&#10;Description automatically generated">
              <a:extLst>
                <a:ext uri="{FF2B5EF4-FFF2-40B4-BE49-F238E27FC236}">
                  <a16:creationId xmlns:a16="http://schemas.microsoft.com/office/drawing/2014/main" id="{808BB926-C6B8-4F28-87BB-45E27877E534}"/>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2295884">
              <a:off x="9256554" y="3699265"/>
              <a:ext cx="453014" cy="446091"/>
            </a:xfrm>
            <a:prstGeom prst="rect">
              <a:avLst/>
            </a:prstGeom>
          </p:spPr>
        </p:pic>
        <p:pic>
          <p:nvPicPr>
            <p:cNvPr id="198" name="Picture 197" descr="A star in the background&#10;&#10;Description automatically generated">
              <a:extLst>
                <a:ext uri="{FF2B5EF4-FFF2-40B4-BE49-F238E27FC236}">
                  <a16:creationId xmlns:a16="http://schemas.microsoft.com/office/drawing/2014/main" id="{55056EFB-81A4-451A-8FA9-E6E8288BB9BD}"/>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6159507">
              <a:off x="9686249" y="3112161"/>
              <a:ext cx="453014" cy="446091"/>
            </a:xfrm>
            <a:prstGeom prst="rect">
              <a:avLst/>
            </a:prstGeom>
          </p:spPr>
        </p:pic>
        <p:pic>
          <p:nvPicPr>
            <p:cNvPr id="199" name="Picture 198">
              <a:extLst>
                <a:ext uri="{FF2B5EF4-FFF2-40B4-BE49-F238E27FC236}">
                  <a16:creationId xmlns:a16="http://schemas.microsoft.com/office/drawing/2014/main" id="{BED34F47-A799-4C4E-A64C-A3DF24D72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32705">
              <a:off x="10307307" y="3282863"/>
              <a:ext cx="385634" cy="396652"/>
            </a:xfrm>
            <a:prstGeom prst="rect">
              <a:avLst/>
            </a:prstGeom>
          </p:spPr>
        </p:pic>
        <p:pic>
          <p:nvPicPr>
            <p:cNvPr id="200" name="Picture 199">
              <a:extLst>
                <a:ext uri="{FF2B5EF4-FFF2-40B4-BE49-F238E27FC236}">
                  <a16:creationId xmlns:a16="http://schemas.microsoft.com/office/drawing/2014/main" id="{2881B438-01FB-46BD-B71B-5588255151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824204">
              <a:off x="10402636" y="4059223"/>
              <a:ext cx="385634" cy="396652"/>
            </a:xfrm>
            <a:prstGeom prst="rect">
              <a:avLst/>
            </a:prstGeom>
          </p:spPr>
        </p:pic>
        <p:pic>
          <p:nvPicPr>
            <p:cNvPr id="201" name="Picture 200">
              <a:extLst>
                <a:ext uri="{FF2B5EF4-FFF2-40B4-BE49-F238E27FC236}">
                  <a16:creationId xmlns:a16="http://schemas.microsoft.com/office/drawing/2014/main" id="{4A2A7107-D26D-4CDC-A912-C8765B5AFB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6525">
              <a:off x="9643297" y="4256344"/>
              <a:ext cx="385634" cy="396652"/>
            </a:xfrm>
            <a:prstGeom prst="rect">
              <a:avLst/>
            </a:prstGeom>
          </p:spPr>
        </p:pic>
        <p:pic>
          <p:nvPicPr>
            <p:cNvPr id="202" name="Picture 201" descr="A picture containing fireworks, laptop, star&#10;&#10;Description automatically generated">
              <a:extLst>
                <a:ext uri="{FF2B5EF4-FFF2-40B4-BE49-F238E27FC236}">
                  <a16:creationId xmlns:a16="http://schemas.microsoft.com/office/drawing/2014/main" id="{D83755C2-0A3D-47FE-9066-2843FD71C560}"/>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41612">
              <a:off x="9787659" y="3281285"/>
              <a:ext cx="439025" cy="370860"/>
            </a:xfrm>
            <a:prstGeom prst="rect">
              <a:avLst/>
            </a:prstGeom>
          </p:spPr>
        </p:pic>
        <p:pic>
          <p:nvPicPr>
            <p:cNvPr id="203" name="Picture 202">
              <a:extLst>
                <a:ext uri="{FF2B5EF4-FFF2-40B4-BE49-F238E27FC236}">
                  <a16:creationId xmlns:a16="http://schemas.microsoft.com/office/drawing/2014/main" id="{C7A6313D-8A29-40E6-8E45-222EED2BC0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2548202">
              <a:off x="9411915" y="3723663"/>
              <a:ext cx="392678" cy="399292"/>
            </a:xfrm>
            <a:prstGeom prst="rect">
              <a:avLst/>
            </a:prstGeom>
          </p:spPr>
        </p:pic>
      </p:grpSp>
      <p:pic>
        <p:nvPicPr>
          <p:cNvPr id="204" name="Picture 203">
            <a:extLst>
              <a:ext uri="{FF2B5EF4-FFF2-40B4-BE49-F238E27FC236}">
                <a16:creationId xmlns:a16="http://schemas.microsoft.com/office/drawing/2014/main" id="{C322AE63-D8EB-45D0-BA9F-0D51B90A534A}"/>
              </a:ext>
            </a:extLst>
          </p:cNvPr>
          <p:cNvPicPr>
            <a:picLocks noChangeAspect="1"/>
          </p:cNvPicPr>
          <p:nvPr/>
        </p:nvPicPr>
        <p:blipFill rotWithShape="1">
          <a:blip r:embed="rId10" cstate="print">
            <a:alphaModFix/>
            <a:extLst>
              <a:ext uri="{28A0092B-C50C-407E-A947-70E740481C1C}">
                <a14:useLocalDpi xmlns:a14="http://schemas.microsoft.com/office/drawing/2010/main" val="0"/>
              </a:ext>
            </a:extLst>
          </a:blip>
          <a:srcRect l="6519"/>
          <a:stretch/>
        </p:blipFill>
        <p:spPr>
          <a:xfrm>
            <a:off x="5958985" y="2294407"/>
            <a:ext cx="1427948" cy="1428472"/>
          </a:xfrm>
          <a:prstGeom prst="rect">
            <a:avLst/>
          </a:prstGeom>
        </p:spPr>
      </p:pic>
      <p:grpSp>
        <p:nvGrpSpPr>
          <p:cNvPr id="205" name="Group 204">
            <a:extLst>
              <a:ext uri="{FF2B5EF4-FFF2-40B4-BE49-F238E27FC236}">
                <a16:creationId xmlns:a16="http://schemas.microsoft.com/office/drawing/2014/main" id="{A3C9043E-E6EA-40D7-A712-C0EFA9827F83}"/>
              </a:ext>
            </a:extLst>
          </p:cNvPr>
          <p:cNvGrpSpPr/>
          <p:nvPr/>
        </p:nvGrpSpPr>
        <p:grpSpPr>
          <a:xfrm>
            <a:off x="4328573" y="2847695"/>
            <a:ext cx="1695796" cy="1623267"/>
            <a:chOff x="7748819" y="1968339"/>
            <a:chExt cx="1695862" cy="1623330"/>
          </a:xfrm>
        </p:grpSpPr>
        <p:pic>
          <p:nvPicPr>
            <p:cNvPr id="206" name="Picture 205" descr="A picture containing star, food&#10;&#10;Description automatically generated">
              <a:extLst>
                <a:ext uri="{FF2B5EF4-FFF2-40B4-BE49-F238E27FC236}">
                  <a16:creationId xmlns:a16="http://schemas.microsoft.com/office/drawing/2014/main" id="{0C4A6862-9391-4458-A6C8-FFD76D3A3AFE}"/>
                </a:ext>
              </a:extLst>
            </p:cNvPr>
            <p:cNvPicPr>
              <a:picLocks noChangeAspect="1"/>
            </p:cNvPicPr>
            <p:nvPr/>
          </p:nvPicPr>
          <p:blipFill rotWithShape="1">
            <a:blip r:embed="rId4">
              <a:extLst>
                <a:ext uri="{28A0092B-C50C-407E-A947-70E740481C1C}">
                  <a14:useLocalDpi xmlns:a14="http://schemas.microsoft.com/office/drawing/2010/main" val="0"/>
                </a:ext>
              </a:extLst>
            </a:blip>
            <a:srcRect l="35847" t="33333" r="45592" b="34915"/>
            <a:stretch/>
          </p:blipFill>
          <p:spPr>
            <a:xfrm>
              <a:off x="7761300" y="1971862"/>
              <a:ext cx="1683381" cy="1619807"/>
            </a:xfrm>
            <a:prstGeom prst="rect">
              <a:avLst/>
            </a:prstGeom>
          </p:spPr>
        </p:pic>
        <p:pic>
          <p:nvPicPr>
            <p:cNvPr id="207" name="Picture 206" descr="A star in the background&#10;&#10;Description automatically generated">
              <a:extLst>
                <a:ext uri="{FF2B5EF4-FFF2-40B4-BE49-F238E27FC236}">
                  <a16:creationId xmlns:a16="http://schemas.microsoft.com/office/drawing/2014/main" id="{8A73BBE6-3C15-4B82-B99C-591BCB85EE3B}"/>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1509761">
              <a:off x="7748819" y="2591170"/>
              <a:ext cx="453014" cy="446091"/>
            </a:xfrm>
            <a:prstGeom prst="rect">
              <a:avLst/>
            </a:prstGeom>
          </p:spPr>
        </p:pic>
        <p:pic>
          <p:nvPicPr>
            <p:cNvPr id="208" name="Picture 207" descr="A star in the background&#10;&#10;Description automatically generated">
              <a:extLst>
                <a:ext uri="{FF2B5EF4-FFF2-40B4-BE49-F238E27FC236}">
                  <a16:creationId xmlns:a16="http://schemas.microsoft.com/office/drawing/2014/main" id="{CBD314A4-D11E-48DF-B240-61862D821894}"/>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5613955">
              <a:off x="8092047" y="1971800"/>
              <a:ext cx="453014" cy="446091"/>
            </a:xfrm>
            <a:prstGeom prst="rect">
              <a:avLst/>
            </a:prstGeom>
          </p:spPr>
        </p:pic>
      </p:grpSp>
      <p:pic>
        <p:nvPicPr>
          <p:cNvPr id="209" name="Picture 208" descr="A picture containing food&#10;&#10;Description automatically generated">
            <a:extLst>
              <a:ext uri="{FF2B5EF4-FFF2-40B4-BE49-F238E27FC236}">
                <a16:creationId xmlns:a16="http://schemas.microsoft.com/office/drawing/2014/main" id="{416C06A6-D744-45E4-90C0-B07DE28BCFA2}"/>
              </a:ext>
            </a:extLst>
          </p:cNvPr>
          <p:cNvPicPr>
            <a:picLocks noChangeAspect="1"/>
          </p:cNvPicPr>
          <p:nvPr/>
        </p:nvPicPr>
        <p:blipFill rotWithShape="1">
          <a:blip r:embed="rId11">
            <a:extLst>
              <a:ext uri="{28A0092B-C50C-407E-A947-70E740481C1C}">
                <a14:useLocalDpi xmlns:a14="http://schemas.microsoft.com/office/drawing/2010/main" val="0"/>
              </a:ext>
            </a:extLst>
          </a:blip>
          <a:srcRect l="33376" t="67476" r="50548" b="5179"/>
          <a:stretch/>
        </p:blipFill>
        <p:spPr>
          <a:xfrm>
            <a:off x="3895398" y="4594764"/>
            <a:ext cx="1594424" cy="1525478"/>
          </a:xfrm>
          <a:prstGeom prst="rect">
            <a:avLst/>
          </a:prstGeom>
        </p:spPr>
      </p:pic>
      <p:sp>
        <p:nvSpPr>
          <p:cNvPr id="210" name="TextBox 209">
            <a:extLst>
              <a:ext uri="{FF2B5EF4-FFF2-40B4-BE49-F238E27FC236}">
                <a16:creationId xmlns:a16="http://schemas.microsoft.com/office/drawing/2014/main" id="{7D240AC4-168D-4FB4-A817-7730196D0403}"/>
              </a:ext>
            </a:extLst>
          </p:cNvPr>
          <p:cNvSpPr txBox="1"/>
          <p:nvPr/>
        </p:nvSpPr>
        <p:spPr>
          <a:xfrm>
            <a:off x="5128855" y="5762388"/>
            <a:ext cx="1190134" cy="338554"/>
          </a:xfrm>
          <a:prstGeom prst="rect">
            <a:avLst/>
          </a:prstGeom>
          <a:noFill/>
        </p:spPr>
        <p:txBody>
          <a:bodyPr wrap="none" rtlCol="0">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sym typeface="Gill Sans"/>
              </a:rPr>
              <a:t>Lysosome</a:t>
            </a:r>
          </a:p>
        </p:txBody>
      </p:sp>
      <p:pic>
        <p:nvPicPr>
          <p:cNvPr id="211" name="Picture 210">
            <a:extLst>
              <a:ext uri="{FF2B5EF4-FFF2-40B4-BE49-F238E27FC236}">
                <a16:creationId xmlns:a16="http://schemas.microsoft.com/office/drawing/2014/main" id="{23AA341A-D47D-4CDB-B931-D112AB1518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1081821">
            <a:off x="3700024" y="1587332"/>
            <a:ext cx="357900" cy="363928"/>
          </a:xfrm>
          <a:prstGeom prst="rect">
            <a:avLst/>
          </a:prstGeom>
        </p:spPr>
      </p:pic>
      <p:pic>
        <p:nvPicPr>
          <p:cNvPr id="212" name="Picture 211">
            <a:extLst>
              <a:ext uri="{FF2B5EF4-FFF2-40B4-BE49-F238E27FC236}">
                <a16:creationId xmlns:a16="http://schemas.microsoft.com/office/drawing/2014/main" id="{EF548741-0A30-44A3-95AF-DBB6A81861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065" t="31658" r="42691" b="40271"/>
          <a:stretch/>
        </p:blipFill>
        <p:spPr>
          <a:xfrm rot="8822375">
            <a:off x="2716117" y="1861179"/>
            <a:ext cx="384658" cy="373923"/>
          </a:xfrm>
          <a:prstGeom prst="rect">
            <a:avLst/>
          </a:prstGeom>
        </p:spPr>
      </p:pic>
      <p:pic>
        <p:nvPicPr>
          <p:cNvPr id="221" name="Picture 220">
            <a:extLst>
              <a:ext uri="{FF2B5EF4-FFF2-40B4-BE49-F238E27FC236}">
                <a16:creationId xmlns:a16="http://schemas.microsoft.com/office/drawing/2014/main" id="{5F8C6442-3240-4649-B2B4-9DA4EBE5FCB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948" t="32604" r="42789" b="37187"/>
          <a:stretch/>
        </p:blipFill>
        <p:spPr>
          <a:xfrm rot="5551465">
            <a:off x="3452020" y="1964462"/>
            <a:ext cx="393539" cy="411183"/>
          </a:xfrm>
          <a:prstGeom prst="rect">
            <a:avLst/>
          </a:prstGeom>
        </p:spPr>
      </p:pic>
      <p:pic>
        <p:nvPicPr>
          <p:cNvPr id="223" name="Picture 222" descr="A picture containing fireworks, laptop, star&#10;&#10;Description automatically generated">
            <a:extLst>
              <a:ext uri="{FF2B5EF4-FFF2-40B4-BE49-F238E27FC236}">
                <a16:creationId xmlns:a16="http://schemas.microsoft.com/office/drawing/2014/main" id="{51917E84-AB06-49E3-A56F-0E9E3163AE19}"/>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19887577">
            <a:off x="3050385" y="2263018"/>
            <a:ext cx="389798" cy="329276"/>
          </a:xfrm>
          <a:prstGeom prst="rect">
            <a:avLst/>
          </a:prstGeom>
        </p:spPr>
      </p:pic>
      <p:pic>
        <p:nvPicPr>
          <p:cNvPr id="224" name="Picture 223" descr="A picture containing fireworks, laptop, star&#10;&#10;Description automatically generated">
            <a:extLst>
              <a:ext uri="{FF2B5EF4-FFF2-40B4-BE49-F238E27FC236}">
                <a16:creationId xmlns:a16="http://schemas.microsoft.com/office/drawing/2014/main" id="{E26DF5E7-6996-4F37-A13A-9F1028618879}"/>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04358">
            <a:off x="3172932" y="1618139"/>
            <a:ext cx="439008" cy="370846"/>
          </a:xfrm>
          <a:prstGeom prst="rect">
            <a:avLst/>
          </a:prstGeom>
        </p:spPr>
      </p:pic>
      <p:pic>
        <p:nvPicPr>
          <p:cNvPr id="225" name="Picture 224" descr="A picture containing fireworks, laptop, star&#10;&#10;Description automatically generated">
            <a:extLst>
              <a:ext uri="{FF2B5EF4-FFF2-40B4-BE49-F238E27FC236}">
                <a16:creationId xmlns:a16="http://schemas.microsoft.com/office/drawing/2014/main" id="{A4995962-D8BB-4AFE-9E1F-383F59BCDF6E}"/>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665789">
            <a:off x="2557897" y="2146518"/>
            <a:ext cx="384464" cy="324770"/>
          </a:xfrm>
          <a:prstGeom prst="rect">
            <a:avLst/>
          </a:prstGeom>
        </p:spPr>
      </p:pic>
      <p:pic>
        <p:nvPicPr>
          <p:cNvPr id="226" name="Picture 225" descr="A picture containing fireworks, laptop, star&#10;&#10;Description automatically generated">
            <a:extLst>
              <a:ext uri="{FF2B5EF4-FFF2-40B4-BE49-F238E27FC236}">
                <a16:creationId xmlns:a16="http://schemas.microsoft.com/office/drawing/2014/main" id="{A38295C8-CFE4-4F30-AFD8-A4AC32071810}"/>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4359415">
            <a:off x="2694731" y="2712856"/>
            <a:ext cx="439008" cy="370846"/>
          </a:xfrm>
          <a:prstGeom prst="rect">
            <a:avLst/>
          </a:prstGeom>
        </p:spPr>
      </p:pic>
      <p:pic>
        <p:nvPicPr>
          <p:cNvPr id="227" name="Picture 226" descr="A picture containing food&#10;&#10;Description automatically generated">
            <a:extLst>
              <a:ext uri="{FF2B5EF4-FFF2-40B4-BE49-F238E27FC236}">
                <a16:creationId xmlns:a16="http://schemas.microsoft.com/office/drawing/2014/main" id="{72A72852-838A-46B0-8015-43459A8FC3DF}"/>
              </a:ext>
            </a:extLst>
          </p:cNvPr>
          <p:cNvPicPr>
            <a:picLocks noChangeAspect="1"/>
          </p:cNvPicPr>
          <p:nvPr/>
        </p:nvPicPr>
        <p:blipFill rotWithShape="1">
          <a:blip r:embed="rId14">
            <a:extLst>
              <a:ext uri="{28A0092B-C50C-407E-A947-70E740481C1C}">
                <a14:useLocalDpi xmlns:a14="http://schemas.microsoft.com/office/drawing/2010/main" val="0"/>
              </a:ext>
            </a:extLst>
          </a:blip>
          <a:srcRect l="34804" t="68550" r="52543" b="8763"/>
          <a:stretch/>
        </p:blipFill>
        <p:spPr>
          <a:xfrm>
            <a:off x="4040236" y="4662436"/>
            <a:ext cx="1242716" cy="1253461"/>
          </a:xfrm>
          <a:prstGeom prst="rect">
            <a:avLst/>
          </a:prstGeom>
        </p:spPr>
      </p:pic>
      <p:pic>
        <p:nvPicPr>
          <p:cNvPr id="228" name="Picture 227" descr="A picture containing laptop, fireworks, star&#10;&#10;Description automatically generated">
            <a:extLst>
              <a:ext uri="{FF2B5EF4-FFF2-40B4-BE49-F238E27FC236}">
                <a16:creationId xmlns:a16="http://schemas.microsoft.com/office/drawing/2014/main" id="{C17A4386-9F5F-4D96-B545-8C25CB39C60A}"/>
              </a:ext>
            </a:extLst>
          </p:cNvPr>
          <p:cNvPicPr>
            <a:picLocks noChangeAspect="1"/>
          </p:cNvPicPr>
          <p:nvPr/>
        </p:nvPicPr>
        <p:blipFill rotWithShape="1">
          <a:blip r:embed="rId15">
            <a:extLst>
              <a:ext uri="{28A0092B-C50C-407E-A947-70E740481C1C}">
                <a14:useLocalDpi xmlns:a14="http://schemas.microsoft.com/office/drawing/2010/main" val="0"/>
              </a:ext>
            </a:extLst>
          </a:blip>
          <a:srcRect l="59289" t="30553" r="35940" b="60721"/>
          <a:stretch/>
        </p:blipFill>
        <p:spPr>
          <a:xfrm rot="9981499">
            <a:off x="6147346" y="2637753"/>
            <a:ext cx="420752" cy="432863"/>
          </a:xfrm>
          <a:prstGeom prst="rect">
            <a:avLst/>
          </a:prstGeom>
        </p:spPr>
      </p:pic>
      <p:pic>
        <p:nvPicPr>
          <p:cNvPr id="229" name="Picture 228" descr="A picture containing food&#10;&#10;Description automatically generated">
            <a:extLst>
              <a:ext uri="{FF2B5EF4-FFF2-40B4-BE49-F238E27FC236}">
                <a16:creationId xmlns:a16="http://schemas.microsoft.com/office/drawing/2014/main" id="{4867C0F4-3970-4C5C-92CB-0BC99CF60D87}"/>
              </a:ext>
            </a:extLst>
          </p:cNvPr>
          <p:cNvPicPr>
            <a:picLocks noChangeAspect="1"/>
          </p:cNvPicPr>
          <p:nvPr/>
        </p:nvPicPr>
        <p:blipFill rotWithShape="1">
          <a:blip r:embed="rId11">
            <a:extLst>
              <a:ext uri="{28A0092B-C50C-407E-A947-70E740481C1C}">
                <a14:useLocalDpi xmlns:a14="http://schemas.microsoft.com/office/drawing/2010/main" val="0"/>
              </a:ext>
            </a:extLst>
          </a:blip>
          <a:srcRect l="33376" t="67476" r="50548" b="5179"/>
          <a:stretch/>
        </p:blipFill>
        <p:spPr>
          <a:xfrm>
            <a:off x="3894823" y="4600438"/>
            <a:ext cx="1594424" cy="1525478"/>
          </a:xfrm>
          <a:prstGeom prst="rect">
            <a:avLst/>
          </a:prstGeom>
        </p:spPr>
      </p:pic>
      <p:pic>
        <p:nvPicPr>
          <p:cNvPr id="230" name="Picture 229" descr="A picture containing food&#10;&#10;Description automatically generated">
            <a:extLst>
              <a:ext uri="{FF2B5EF4-FFF2-40B4-BE49-F238E27FC236}">
                <a16:creationId xmlns:a16="http://schemas.microsoft.com/office/drawing/2014/main" id="{68699F16-52AA-4F6E-B654-45DA268C0A13}"/>
              </a:ext>
            </a:extLst>
          </p:cNvPr>
          <p:cNvPicPr>
            <a:picLocks noChangeAspect="1"/>
          </p:cNvPicPr>
          <p:nvPr/>
        </p:nvPicPr>
        <p:blipFill rotWithShape="1">
          <a:blip r:embed="rId14">
            <a:extLst>
              <a:ext uri="{28A0092B-C50C-407E-A947-70E740481C1C}">
                <a14:useLocalDpi xmlns:a14="http://schemas.microsoft.com/office/drawing/2010/main" val="0"/>
              </a:ext>
            </a:extLst>
          </a:blip>
          <a:srcRect l="34804" t="68550" r="52543" b="8763"/>
          <a:stretch/>
        </p:blipFill>
        <p:spPr>
          <a:xfrm>
            <a:off x="4039660" y="4668110"/>
            <a:ext cx="1242716" cy="1253461"/>
          </a:xfrm>
          <a:prstGeom prst="rect">
            <a:avLst/>
          </a:prstGeom>
        </p:spPr>
      </p:pic>
      <p:pic>
        <p:nvPicPr>
          <p:cNvPr id="231" name="Picture 230">
            <a:extLst>
              <a:ext uri="{FF2B5EF4-FFF2-40B4-BE49-F238E27FC236}">
                <a16:creationId xmlns:a16="http://schemas.microsoft.com/office/drawing/2014/main" id="{8F10AABA-1187-4B5F-8DD8-5797E7A5C4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1081821">
            <a:off x="4491996" y="3445317"/>
            <a:ext cx="357900" cy="363928"/>
          </a:xfrm>
          <a:prstGeom prst="rect">
            <a:avLst/>
          </a:prstGeom>
        </p:spPr>
      </p:pic>
      <p:pic>
        <p:nvPicPr>
          <p:cNvPr id="232" name="Picture 231" descr="A star in the background&#10;&#10;Description automatically generated">
            <a:extLst>
              <a:ext uri="{FF2B5EF4-FFF2-40B4-BE49-F238E27FC236}">
                <a16:creationId xmlns:a16="http://schemas.microsoft.com/office/drawing/2014/main" id="{0B5A9A24-6E70-4925-B899-091C10681292}"/>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1509761">
            <a:off x="4340532" y="3469532"/>
            <a:ext cx="452996" cy="446073"/>
          </a:xfrm>
          <a:prstGeom prst="rect">
            <a:avLst/>
          </a:prstGeom>
        </p:spPr>
      </p:pic>
      <p:pic>
        <p:nvPicPr>
          <p:cNvPr id="233" name="Picture 232" descr="A star in the background&#10;&#10;Description automatically generated">
            <a:extLst>
              <a:ext uri="{FF2B5EF4-FFF2-40B4-BE49-F238E27FC236}">
                <a16:creationId xmlns:a16="http://schemas.microsoft.com/office/drawing/2014/main" id="{02E97FC5-7B4A-4C74-9477-4DB3DE6269D5}"/>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5613955">
            <a:off x="4683747" y="2850186"/>
            <a:ext cx="452996" cy="446073"/>
          </a:xfrm>
          <a:prstGeom prst="rect">
            <a:avLst/>
          </a:prstGeom>
        </p:spPr>
      </p:pic>
      <p:pic>
        <p:nvPicPr>
          <p:cNvPr id="242" name="Picture 241">
            <a:extLst>
              <a:ext uri="{FF2B5EF4-FFF2-40B4-BE49-F238E27FC236}">
                <a16:creationId xmlns:a16="http://schemas.microsoft.com/office/drawing/2014/main" id="{EE5C717B-A02F-4F4C-A227-8295822A4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589383">
            <a:off x="5371502" y="3020007"/>
            <a:ext cx="384066" cy="395040"/>
          </a:xfrm>
          <a:prstGeom prst="rect">
            <a:avLst/>
          </a:prstGeom>
        </p:spPr>
      </p:pic>
      <p:pic>
        <p:nvPicPr>
          <p:cNvPr id="243" name="Picture 242">
            <a:extLst>
              <a:ext uri="{FF2B5EF4-FFF2-40B4-BE49-F238E27FC236}">
                <a16:creationId xmlns:a16="http://schemas.microsoft.com/office/drawing/2014/main" id="{8F61AD76-DB0F-462C-A816-9BC9F0940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502497">
            <a:off x="5449475" y="3747789"/>
            <a:ext cx="384066" cy="395040"/>
          </a:xfrm>
          <a:prstGeom prst="rect">
            <a:avLst/>
          </a:prstGeom>
        </p:spPr>
      </p:pic>
      <p:pic>
        <p:nvPicPr>
          <p:cNvPr id="244" name="Picture 243">
            <a:extLst>
              <a:ext uri="{FF2B5EF4-FFF2-40B4-BE49-F238E27FC236}">
                <a16:creationId xmlns:a16="http://schemas.microsoft.com/office/drawing/2014/main" id="{785C8C1A-6088-457D-B117-619ADBF45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65997">
            <a:off x="4721835" y="3935401"/>
            <a:ext cx="384066" cy="395040"/>
          </a:xfrm>
          <a:prstGeom prst="rect">
            <a:avLst/>
          </a:prstGeom>
        </p:spPr>
      </p:pic>
      <p:pic>
        <p:nvPicPr>
          <p:cNvPr id="245" name="Picture 244" descr="A picture containing fireworks, laptop, star&#10;&#10;Description automatically generated">
            <a:extLst>
              <a:ext uri="{FF2B5EF4-FFF2-40B4-BE49-F238E27FC236}">
                <a16:creationId xmlns:a16="http://schemas.microsoft.com/office/drawing/2014/main" id="{64B6D61C-9DC5-496A-8627-FACF27161EA3}"/>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04358">
            <a:off x="4770349" y="3009686"/>
            <a:ext cx="439008" cy="370846"/>
          </a:xfrm>
          <a:prstGeom prst="rect">
            <a:avLst/>
          </a:prstGeom>
        </p:spPr>
      </p:pic>
      <p:pic>
        <p:nvPicPr>
          <p:cNvPr id="246" name="Picture 245">
            <a:extLst>
              <a:ext uri="{FF2B5EF4-FFF2-40B4-BE49-F238E27FC236}">
                <a16:creationId xmlns:a16="http://schemas.microsoft.com/office/drawing/2014/main" id="{60E4C7A2-A878-4BDB-8D9E-3A6EFC613F1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065" t="31658" r="42691" b="40271"/>
          <a:stretch/>
        </p:blipFill>
        <p:spPr>
          <a:xfrm rot="8822375">
            <a:off x="2717515" y="1862578"/>
            <a:ext cx="384658" cy="373923"/>
          </a:xfrm>
          <a:prstGeom prst="rect">
            <a:avLst/>
          </a:prstGeom>
        </p:spPr>
      </p:pic>
      <p:pic>
        <p:nvPicPr>
          <p:cNvPr id="247" name="Picture 246">
            <a:extLst>
              <a:ext uri="{FF2B5EF4-FFF2-40B4-BE49-F238E27FC236}">
                <a16:creationId xmlns:a16="http://schemas.microsoft.com/office/drawing/2014/main" id="{63979B98-FDA8-406F-8108-D28156F5AE3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948" t="32604" r="42789" b="37187"/>
          <a:stretch/>
        </p:blipFill>
        <p:spPr>
          <a:xfrm rot="5551465">
            <a:off x="3453418" y="1965860"/>
            <a:ext cx="393539" cy="411183"/>
          </a:xfrm>
          <a:prstGeom prst="rect">
            <a:avLst/>
          </a:prstGeom>
        </p:spPr>
      </p:pic>
      <p:pic>
        <p:nvPicPr>
          <p:cNvPr id="248" name="Picture 247" descr="A picture containing fireworks, laptop, star&#10;&#10;Description automatically generated">
            <a:extLst>
              <a:ext uri="{FF2B5EF4-FFF2-40B4-BE49-F238E27FC236}">
                <a16:creationId xmlns:a16="http://schemas.microsoft.com/office/drawing/2014/main" id="{18FD7225-A9E7-4BDB-9233-6FC555B5AAB1}"/>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19887577">
            <a:off x="3051783" y="2264417"/>
            <a:ext cx="389798" cy="329276"/>
          </a:xfrm>
          <a:prstGeom prst="rect">
            <a:avLst/>
          </a:prstGeom>
        </p:spPr>
      </p:pic>
      <p:pic>
        <p:nvPicPr>
          <p:cNvPr id="249" name="Picture 248" descr="A picture containing fireworks, laptop, star&#10;&#10;Description automatically generated">
            <a:extLst>
              <a:ext uri="{FF2B5EF4-FFF2-40B4-BE49-F238E27FC236}">
                <a16:creationId xmlns:a16="http://schemas.microsoft.com/office/drawing/2014/main" id="{7423E6B0-CA51-4865-A32A-8DAC713D95EC}"/>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04358">
            <a:off x="3174330" y="1619539"/>
            <a:ext cx="439008" cy="370846"/>
          </a:xfrm>
          <a:prstGeom prst="rect">
            <a:avLst/>
          </a:prstGeom>
        </p:spPr>
      </p:pic>
      <p:pic>
        <p:nvPicPr>
          <p:cNvPr id="250" name="Picture 249" descr="A picture containing fireworks, laptop, star&#10;&#10;Description automatically generated">
            <a:extLst>
              <a:ext uri="{FF2B5EF4-FFF2-40B4-BE49-F238E27FC236}">
                <a16:creationId xmlns:a16="http://schemas.microsoft.com/office/drawing/2014/main" id="{A7C675A7-B6FF-4F51-840E-4C70BCAD4897}"/>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665789">
            <a:off x="2559294" y="2147918"/>
            <a:ext cx="384464" cy="324770"/>
          </a:xfrm>
          <a:prstGeom prst="rect">
            <a:avLst/>
          </a:prstGeom>
        </p:spPr>
      </p:pic>
      <p:pic>
        <p:nvPicPr>
          <p:cNvPr id="251" name="Picture 250" descr="A picture containing fireworks, laptop, star&#10;&#10;Description automatically generated">
            <a:extLst>
              <a:ext uri="{FF2B5EF4-FFF2-40B4-BE49-F238E27FC236}">
                <a16:creationId xmlns:a16="http://schemas.microsoft.com/office/drawing/2014/main" id="{D90B7734-4327-4B92-A080-BA3968A5D389}"/>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4359415">
            <a:off x="2696129" y="2714255"/>
            <a:ext cx="439008" cy="370846"/>
          </a:xfrm>
          <a:prstGeom prst="rect">
            <a:avLst/>
          </a:prstGeom>
        </p:spPr>
      </p:pic>
      <p:pic>
        <p:nvPicPr>
          <p:cNvPr id="252" name="Picture 251" descr="A picture containing light&#10;&#10;Description automatically generated">
            <a:extLst>
              <a:ext uri="{FF2B5EF4-FFF2-40B4-BE49-F238E27FC236}">
                <a16:creationId xmlns:a16="http://schemas.microsoft.com/office/drawing/2014/main" id="{B82AB05E-1659-427C-950F-CDAB9565C4D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2712" t="31601" r="45591" b="21694"/>
          <a:stretch/>
        </p:blipFill>
        <p:spPr>
          <a:xfrm>
            <a:off x="4062133" y="2651941"/>
            <a:ext cx="415675" cy="503332"/>
          </a:xfrm>
          <a:prstGeom prst="rect">
            <a:avLst/>
          </a:prstGeom>
        </p:spPr>
      </p:pic>
      <p:pic>
        <p:nvPicPr>
          <p:cNvPr id="253" name="Picture 252" descr="A picture containing knife&#10;&#10;Description automatically generated">
            <a:extLst>
              <a:ext uri="{FF2B5EF4-FFF2-40B4-BE49-F238E27FC236}">
                <a16:creationId xmlns:a16="http://schemas.microsoft.com/office/drawing/2014/main" id="{EA991820-DD4F-44E8-8185-B8DDD0B049F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5000" t="32343" r="43019" b="18480"/>
          <a:stretch/>
        </p:blipFill>
        <p:spPr>
          <a:xfrm>
            <a:off x="7091395" y="3469683"/>
            <a:ext cx="283103" cy="653648"/>
          </a:xfrm>
          <a:prstGeom prst="rect">
            <a:avLst/>
          </a:prstGeom>
        </p:spPr>
      </p:pic>
      <p:pic>
        <p:nvPicPr>
          <p:cNvPr id="254" name="Picture 253" descr="A picture containing flower&#10;&#10;Description automatically generated">
            <a:extLst>
              <a:ext uri="{FF2B5EF4-FFF2-40B4-BE49-F238E27FC236}">
                <a16:creationId xmlns:a16="http://schemas.microsoft.com/office/drawing/2014/main" id="{4270A829-30BB-4FEC-A58C-F4A08A0F4BB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40248" r="49437" b="81606"/>
          <a:stretch/>
        </p:blipFill>
        <p:spPr>
          <a:xfrm>
            <a:off x="5218440" y="4318804"/>
            <a:ext cx="675015" cy="677064"/>
          </a:xfrm>
          <a:prstGeom prst="rect">
            <a:avLst/>
          </a:prstGeom>
        </p:spPr>
      </p:pic>
      <p:pic>
        <p:nvPicPr>
          <p:cNvPr id="255" name="Picture 254">
            <a:extLst>
              <a:ext uri="{FF2B5EF4-FFF2-40B4-BE49-F238E27FC236}">
                <a16:creationId xmlns:a16="http://schemas.microsoft.com/office/drawing/2014/main" id="{8D45878B-D3F4-4EB9-BE6E-D819E8C9D7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55306">
            <a:off x="3073795" y="2877015"/>
            <a:ext cx="282921" cy="274348"/>
          </a:xfrm>
          <a:prstGeom prst="rect">
            <a:avLst/>
          </a:prstGeom>
        </p:spPr>
      </p:pic>
      <p:pic>
        <p:nvPicPr>
          <p:cNvPr id="256" name="Picture 255" descr="A star in the background&#10;&#10;Description automatically generated">
            <a:extLst>
              <a:ext uri="{FF2B5EF4-FFF2-40B4-BE49-F238E27FC236}">
                <a16:creationId xmlns:a16="http://schemas.microsoft.com/office/drawing/2014/main" id="{C253B182-CE33-4A74-9FCC-A25383F1759E}"/>
              </a:ext>
            </a:extLst>
          </p:cNvPr>
          <p:cNvPicPr>
            <a:picLocks noChangeAspect="1"/>
          </p:cNvPicPr>
          <p:nvPr/>
        </p:nvPicPr>
        <p:blipFill rotWithShape="1">
          <a:blip r:embed="rId6">
            <a:extLst>
              <a:ext uri="{28A0092B-C50C-407E-A947-70E740481C1C}">
                <a14:useLocalDpi xmlns:a14="http://schemas.microsoft.com/office/drawing/2010/main" val="0"/>
              </a:ext>
            </a:extLst>
          </a:blip>
          <a:srcRect l="55608" t="37055" r="41494" b="56921"/>
          <a:stretch/>
        </p:blipFill>
        <p:spPr>
          <a:xfrm rot="20126899">
            <a:off x="4719943" y="3993232"/>
            <a:ext cx="309370" cy="361683"/>
          </a:xfrm>
          <a:prstGeom prst="rect">
            <a:avLst/>
          </a:prstGeom>
        </p:spPr>
      </p:pic>
      <p:pic>
        <p:nvPicPr>
          <p:cNvPr id="258" name="Picture 257">
            <a:extLst>
              <a:ext uri="{FF2B5EF4-FFF2-40B4-BE49-F238E27FC236}">
                <a16:creationId xmlns:a16="http://schemas.microsoft.com/office/drawing/2014/main" id="{EAABEAAB-B3F9-470F-9841-02803C727C1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3490226">
            <a:off x="4161191" y="1897512"/>
            <a:ext cx="282921" cy="274348"/>
          </a:xfrm>
          <a:prstGeom prst="rect">
            <a:avLst/>
          </a:prstGeom>
        </p:spPr>
      </p:pic>
      <p:pic>
        <p:nvPicPr>
          <p:cNvPr id="259" name="Picture 258" descr="A star in the background&#10;&#10;Description automatically generated">
            <a:extLst>
              <a:ext uri="{FF2B5EF4-FFF2-40B4-BE49-F238E27FC236}">
                <a16:creationId xmlns:a16="http://schemas.microsoft.com/office/drawing/2014/main" id="{996FADD8-FC94-477D-AB11-42BE5DCDA2EF}"/>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10176070">
            <a:off x="5390813" y="2953869"/>
            <a:ext cx="452996" cy="446073"/>
          </a:xfrm>
          <a:prstGeom prst="rect">
            <a:avLst/>
          </a:prstGeom>
        </p:spPr>
      </p:pic>
      <p:pic>
        <p:nvPicPr>
          <p:cNvPr id="260" name="Picture 259">
            <a:extLst>
              <a:ext uri="{FF2B5EF4-FFF2-40B4-BE49-F238E27FC236}">
                <a16:creationId xmlns:a16="http://schemas.microsoft.com/office/drawing/2014/main" id="{DEA45A89-6648-4D71-93E6-04E3002B7B0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7530774">
            <a:off x="3254446" y="2598088"/>
            <a:ext cx="282921" cy="274348"/>
          </a:xfrm>
          <a:prstGeom prst="rect">
            <a:avLst/>
          </a:prstGeom>
        </p:spPr>
      </p:pic>
      <p:pic>
        <p:nvPicPr>
          <p:cNvPr id="257" name="Picture 256" descr="A star in the background&#10;&#10;Description automatically generated">
            <a:extLst>
              <a:ext uri="{FF2B5EF4-FFF2-40B4-BE49-F238E27FC236}">
                <a16:creationId xmlns:a16="http://schemas.microsoft.com/office/drawing/2014/main" id="{474AE5A2-EEA8-4D02-9F22-5C3FA0994C53}"/>
              </a:ext>
            </a:extLst>
          </p:cNvPr>
          <p:cNvPicPr>
            <a:picLocks noChangeAspect="1"/>
          </p:cNvPicPr>
          <p:nvPr/>
        </p:nvPicPr>
        <p:blipFill rotWithShape="1">
          <a:blip r:embed="rId6">
            <a:extLst>
              <a:ext uri="{28A0092B-C50C-407E-A947-70E740481C1C}">
                <a14:useLocalDpi xmlns:a14="http://schemas.microsoft.com/office/drawing/2010/main" val="0"/>
              </a:ext>
            </a:extLst>
          </a:blip>
          <a:srcRect l="55325" t="36640" r="41489" b="56926"/>
          <a:stretch/>
        </p:blipFill>
        <p:spPr>
          <a:xfrm rot="14414089">
            <a:off x="5520914" y="3808281"/>
            <a:ext cx="340101" cy="386348"/>
          </a:xfrm>
          <a:prstGeom prst="rect">
            <a:avLst/>
          </a:prstGeom>
        </p:spPr>
      </p:pic>
      <p:pic>
        <p:nvPicPr>
          <p:cNvPr id="261" name="Picture 260">
            <a:extLst>
              <a:ext uri="{FF2B5EF4-FFF2-40B4-BE49-F238E27FC236}">
                <a16:creationId xmlns:a16="http://schemas.microsoft.com/office/drawing/2014/main" id="{14AF134A-647F-4444-B172-0E6DE3E460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860343">
            <a:off x="6832020" y="2661889"/>
            <a:ext cx="282921" cy="274348"/>
          </a:xfrm>
          <a:prstGeom prst="rect">
            <a:avLst/>
          </a:prstGeom>
        </p:spPr>
      </p:pic>
      <p:pic>
        <p:nvPicPr>
          <p:cNvPr id="262" name="Picture 261">
            <a:extLst>
              <a:ext uri="{FF2B5EF4-FFF2-40B4-BE49-F238E27FC236}">
                <a16:creationId xmlns:a16="http://schemas.microsoft.com/office/drawing/2014/main" id="{3BBB457B-9C26-441D-BCE5-8C310EBB9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372346">
            <a:off x="6785528" y="2600371"/>
            <a:ext cx="392601" cy="403818"/>
          </a:xfrm>
          <a:prstGeom prst="rect">
            <a:avLst/>
          </a:prstGeom>
        </p:spPr>
      </p:pic>
      <p:pic>
        <p:nvPicPr>
          <p:cNvPr id="263" name="Picture 262">
            <a:extLst>
              <a:ext uri="{FF2B5EF4-FFF2-40B4-BE49-F238E27FC236}">
                <a16:creationId xmlns:a16="http://schemas.microsoft.com/office/drawing/2014/main" id="{E9CFC51B-2995-47DE-BCF0-39FBA7259B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81400">
            <a:off x="6394371" y="3203865"/>
            <a:ext cx="282921" cy="274348"/>
          </a:xfrm>
          <a:prstGeom prst="rect">
            <a:avLst/>
          </a:prstGeom>
        </p:spPr>
      </p:pic>
      <p:pic>
        <p:nvPicPr>
          <p:cNvPr id="264" name="Picture 263" descr="A star in the background&#10;&#10;Description automatically generated">
            <a:extLst>
              <a:ext uri="{FF2B5EF4-FFF2-40B4-BE49-F238E27FC236}">
                <a16:creationId xmlns:a16="http://schemas.microsoft.com/office/drawing/2014/main" id="{B485794A-CAE8-4DA9-8C33-6BC2ACAAA8B8}"/>
              </a:ext>
            </a:extLst>
          </p:cNvPr>
          <p:cNvPicPr>
            <a:picLocks noChangeAspect="1"/>
          </p:cNvPicPr>
          <p:nvPr/>
        </p:nvPicPr>
        <p:blipFill rotWithShape="1">
          <a:blip r:embed="rId6">
            <a:extLst>
              <a:ext uri="{28A0092B-C50C-407E-A947-70E740481C1C}">
                <a14:useLocalDpi xmlns:a14="http://schemas.microsoft.com/office/drawing/2010/main" val="0"/>
              </a:ext>
            </a:extLst>
          </a:blip>
          <a:srcRect l="55747" t="37211" r="41581" b="56771"/>
          <a:stretch/>
        </p:blipFill>
        <p:spPr>
          <a:xfrm rot="18605878">
            <a:off x="6386858" y="3207285"/>
            <a:ext cx="291219" cy="369014"/>
          </a:xfrm>
          <a:prstGeom prst="rect">
            <a:avLst/>
          </a:prstGeom>
        </p:spPr>
      </p:pic>
      <p:pic>
        <p:nvPicPr>
          <p:cNvPr id="265" name="Picture 264">
            <a:extLst>
              <a:ext uri="{FF2B5EF4-FFF2-40B4-BE49-F238E27FC236}">
                <a16:creationId xmlns:a16="http://schemas.microsoft.com/office/drawing/2014/main" id="{E7283BE6-568D-4918-A56A-0AE0116DE01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644504">
            <a:off x="6801027" y="3109482"/>
            <a:ext cx="282921" cy="274348"/>
          </a:xfrm>
          <a:prstGeom prst="rect">
            <a:avLst/>
          </a:prstGeom>
        </p:spPr>
      </p:pic>
      <p:pic>
        <p:nvPicPr>
          <p:cNvPr id="266" name="Picture 265" descr="A star in the background&#10;&#10;Description automatically generated">
            <a:extLst>
              <a:ext uri="{FF2B5EF4-FFF2-40B4-BE49-F238E27FC236}">
                <a16:creationId xmlns:a16="http://schemas.microsoft.com/office/drawing/2014/main" id="{50D024D7-1D79-4396-BC6F-7811E01180A1}"/>
              </a:ext>
            </a:extLst>
          </p:cNvPr>
          <p:cNvPicPr>
            <a:picLocks noChangeAspect="1"/>
          </p:cNvPicPr>
          <p:nvPr/>
        </p:nvPicPr>
        <p:blipFill rotWithShape="1">
          <a:blip r:embed="rId6">
            <a:extLst>
              <a:ext uri="{28A0092B-C50C-407E-A947-70E740481C1C}">
                <a14:useLocalDpi xmlns:a14="http://schemas.microsoft.com/office/drawing/2010/main" val="0"/>
              </a:ext>
            </a:extLst>
          </a:blip>
          <a:srcRect l="55590" t="37164" r="41696" b="56895"/>
          <a:stretch/>
        </p:blipFill>
        <p:spPr>
          <a:xfrm rot="15182484">
            <a:off x="6837600" y="3095617"/>
            <a:ext cx="295827" cy="364298"/>
          </a:xfrm>
          <a:prstGeom prst="rect">
            <a:avLst/>
          </a:prstGeom>
        </p:spPr>
      </p:pic>
      <p:pic>
        <p:nvPicPr>
          <p:cNvPr id="267" name="Picture 266">
            <a:extLst>
              <a:ext uri="{FF2B5EF4-FFF2-40B4-BE49-F238E27FC236}">
                <a16:creationId xmlns:a16="http://schemas.microsoft.com/office/drawing/2014/main" id="{C40E1194-699E-4478-ADAA-51C42C591D0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1065" t="31658" r="42691" b="40271"/>
          <a:stretch/>
        </p:blipFill>
        <p:spPr>
          <a:xfrm>
            <a:off x="6125814" y="2902821"/>
            <a:ext cx="362372" cy="352259"/>
          </a:xfrm>
          <a:prstGeom prst="rect">
            <a:avLst/>
          </a:prstGeom>
        </p:spPr>
      </p:pic>
      <p:pic>
        <p:nvPicPr>
          <p:cNvPr id="268" name="Picture 267">
            <a:extLst>
              <a:ext uri="{FF2B5EF4-FFF2-40B4-BE49-F238E27FC236}">
                <a16:creationId xmlns:a16="http://schemas.microsoft.com/office/drawing/2014/main" id="{1963A98A-1932-4243-BE32-AEF4ADA785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860343">
            <a:off x="6052028" y="2047311"/>
            <a:ext cx="282921" cy="274348"/>
          </a:xfrm>
          <a:prstGeom prst="rect">
            <a:avLst/>
          </a:prstGeom>
        </p:spPr>
      </p:pic>
      <p:pic>
        <p:nvPicPr>
          <p:cNvPr id="269" name="Picture 268" descr="A picture containing laptop, fireworks, star&#10;&#10;Description automatically generated">
            <a:extLst>
              <a:ext uri="{FF2B5EF4-FFF2-40B4-BE49-F238E27FC236}">
                <a16:creationId xmlns:a16="http://schemas.microsoft.com/office/drawing/2014/main" id="{02A5B23B-3EAF-480C-A170-7B313FBA9C36}"/>
              </a:ext>
            </a:extLst>
          </p:cNvPr>
          <p:cNvPicPr>
            <a:picLocks noChangeAspect="1"/>
          </p:cNvPicPr>
          <p:nvPr/>
        </p:nvPicPr>
        <p:blipFill rotWithShape="1">
          <a:blip r:embed="rId15">
            <a:extLst>
              <a:ext uri="{28A0092B-C50C-407E-A947-70E740481C1C}">
                <a14:useLocalDpi xmlns:a14="http://schemas.microsoft.com/office/drawing/2010/main" val="0"/>
              </a:ext>
            </a:extLst>
          </a:blip>
          <a:srcRect l="59289" t="30553" r="35940" b="60721"/>
          <a:stretch/>
        </p:blipFill>
        <p:spPr>
          <a:xfrm rot="9981499">
            <a:off x="6473355" y="1911855"/>
            <a:ext cx="420752" cy="432863"/>
          </a:xfrm>
          <a:prstGeom prst="rect">
            <a:avLst/>
          </a:prstGeom>
        </p:spPr>
      </p:pic>
      <p:pic>
        <p:nvPicPr>
          <p:cNvPr id="270" name="Picture 269">
            <a:extLst>
              <a:ext uri="{FF2B5EF4-FFF2-40B4-BE49-F238E27FC236}">
                <a16:creationId xmlns:a16="http://schemas.microsoft.com/office/drawing/2014/main" id="{B18EC3F3-1D8A-4649-861E-F62651EF9B9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1065" t="31658" r="42691" b="40271"/>
          <a:stretch/>
        </p:blipFill>
        <p:spPr>
          <a:xfrm>
            <a:off x="7198311" y="1897462"/>
            <a:ext cx="362372" cy="352259"/>
          </a:xfrm>
          <a:prstGeom prst="rect">
            <a:avLst/>
          </a:prstGeom>
        </p:spPr>
      </p:pic>
      <p:sp>
        <p:nvSpPr>
          <p:cNvPr id="297" name="TextBox 296">
            <a:extLst>
              <a:ext uri="{FF2B5EF4-FFF2-40B4-BE49-F238E27FC236}">
                <a16:creationId xmlns:a16="http://schemas.microsoft.com/office/drawing/2014/main" id="{74FD9E12-94CB-4E5E-8D37-B36AC2A1C078}"/>
              </a:ext>
            </a:extLst>
          </p:cNvPr>
          <p:cNvSpPr txBox="1"/>
          <p:nvPr/>
        </p:nvSpPr>
        <p:spPr>
          <a:xfrm>
            <a:off x="6111109" y="3775850"/>
            <a:ext cx="1231427" cy="338554"/>
          </a:xfrm>
          <a:prstGeom prst="rect">
            <a:avLst/>
          </a:prstGeom>
          <a:noFill/>
        </p:spPr>
        <p:txBody>
          <a:bodyPr wrap="none" rtlCol="0">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sym typeface="Gill Sans"/>
              </a:rPr>
              <a:t>Endosome</a:t>
            </a:r>
          </a:p>
        </p:txBody>
      </p:sp>
      <p:pic>
        <p:nvPicPr>
          <p:cNvPr id="298" name="Picture 297">
            <a:extLst>
              <a:ext uri="{FF2B5EF4-FFF2-40B4-BE49-F238E27FC236}">
                <a16:creationId xmlns:a16="http://schemas.microsoft.com/office/drawing/2014/main" id="{7224313C-C693-403E-AEC6-2DDF8EE89B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3819">
            <a:off x="6772351" y="1601696"/>
            <a:ext cx="282921" cy="274348"/>
          </a:xfrm>
          <a:prstGeom prst="rect">
            <a:avLst/>
          </a:prstGeom>
        </p:spPr>
      </p:pic>
      <p:pic>
        <p:nvPicPr>
          <p:cNvPr id="299" name="Picture 298">
            <a:extLst>
              <a:ext uri="{FF2B5EF4-FFF2-40B4-BE49-F238E27FC236}">
                <a16:creationId xmlns:a16="http://schemas.microsoft.com/office/drawing/2014/main" id="{068E761A-F84A-4E1C-881F-DC07A321BB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860343">
            <a:off x="6831495" y="2667665"/>
            <a:ext cx="282921" cy="274348"/>
          </a:xfrm>
          <a:prstGeom prst="rect">
            <a:avLst/>
          </a:prstGeom>
        </p:spPr>
      </p:pic>
      <p:pic>
        <p:nvPicPr>
          <p:cNvPr id="300" name="Picture 299" descr="A picture containing laptop, fireworks, star&#10;&#10;Description automatically generated">
            <a:extLst>
              <a:ext uri="{FF2B5EF4-FFF2-40B4-BE49-F238E27FC236}">
                <a16:creationId xmlns:a16="http://schemas.microsoft.com/office/drawing/2014/main" id="{001A6D3A-A26C-4AD6-A2CA-23CF05D22751}"/>
              </a:ext>
            </a:extLst>
          </p:cNvPr>
          <p:cNvPicPr>
            <a:picLocks noChangeAspect="1"/>
          </p:cNvPicPr>
          <p:nvPr/>
        </p:nvPicPr>
        <p:blipFill rotWithShape="1">
          <a:blip r:embed="rId15">
            <a:extLst>
              <a:ext uri="{28A0092B-C50C-407E-A947-70E740481C1C}">
                <a14:useLocalDpi xmlns:a14="http://schemas.microsoft.com/office/drawing/2010/main" val="0"/>
              </a:ext>
            </a:extLst>
          </a:blip>
          <a:srcRect l="59289" t="30553" r="35940" b="60721"/>
          <a:stretch/>
        </p:blipFill>
        <p:spPr>
          <a:xfrm rot="9981499">
            <a:off x="6142391" y="2637754"/>
            <a:ext cx="420752" cy="432863"/>
          </a:xfrm>
          <a:prstGeom prst="rect">
            <a:avLst/>
          </a:prstGeom>
        </p:spPr>
      </p:pic>
      <p:pic>
        <p:nvPicPr>
          <p:cNvPr id="316" name="Picture 315">
            <a:extLst>
              <a:ext uri="{FF2B5EF4-FFF2-40B4-BE49-F238E27FC236}">
                <a16:creationId xmlns:a16="http://schemas.microsoft.com/office/drawing/2014/main" id="{C7993E69-613D-4060-96E9-75BCE9A42E8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1065" t="31658" r="42691" b="40271"/>
          <a:stretch/>
        </p:blipFill>
        <p:spPr>
          <a:xfrm>
            <a:off x="6122945" y="2899097"/>
            <a:ext cx="362372" cy="352259"/>
          </a:xfrm>
          <a:prstGeom prst="rect">
            <a:avLst/>
          </a:prstGeom>
        </p:spPr>
      </p:pic>
      <p:pic>
        <p:nvPicPr>
          <p:cNvPr id="317" name="Picture 316">
            <a:extLst>
              <a:ext uri="{FF2B5EF4-FFF2-40B4-BE49-F238E27FC236}">
                <a16:creationId xmlns:a16="http://schemas.microsoft.com/office/drawing/2014/main" id="{1BBA6766-CE8A-4387-BB80-ACCF204B99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204201">
            <a:off x="6390694" y="3203829"/>
            <a:ext cx="282921" cy="274348"/>
          </a:xfrm>
          <a:prstGeom prst="rect">
            <a:avLst/>
          </a:prstGeom>
        </p:spPr>
      </p:pic>
      <p:grpSp>
        <p:nvGrpSpPr>
          <p:cNvPr id="318" name="Group 317">
            <a:extLst>
              <a:ext uri="{FF2B5EF4-FFF2-40B4-BE49-F238E27FC236}">
                <a16:creationId xmlns:a16="http://schemas.microsoft.com/office/drawing/2014/main" id="{84B6894C-0072-4A16-9A2B-11419793C18B}"/>
              </a:ext>
            </a:extLst>
          </p:cNvPr>
          <p:cNvGrpSpPr/>
          <p:nvPr/>
        </p:nvGrpSpPr>
        <p:grpSpPr>
          <a:xfrm>
            <a:off x="7957032" y="2311931"/>
            <a:ext cx="1185277" cy="3849162"/>
            <a:chOff x="10717210" y="1754704"/>
            <a:chExt cx="1185323" cy="3849313"/>
          </a:xfrm>
        </p:grpSpPr>
        <p:pic>
          <p:nvPicPr>
            <p:cNvPr id="319" name="Picture 318">
              <a:extLst>
                <a:ext uri="{FF2B5EF4-FFF2-40B4-BE49-F238E27FC236}">
                  <a16:creationId xmlns:a16="http://schemas.microsoft.com/office/drawing/2014/main" id="{7C4F4231-3F68-4178-9F9A-98BA9E3B04D1}"/>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11053600" y="4092616"/>
              <a:ext cx="521910" cy="226619"/>
            </a:xfrm>
            <a:prstGeom prst="rect">
              <a:avLst/>
            </a:prstGeom>
          </p:spPr>
        </p:pic>
        <p:sp>
          <p:nvSpPr>
            <p:cNvPr id="320" name="TextBox 319">
              <a:extLst>
                <a:ext uri="{FF2B5EF4-FFF2-40B4-BE49-F238E27FC236}">
                  <a16:creationId xmlns:a16="http://schemas.microsoft.com/office/drawing/2014/main" id="{D1FE7C41-0DC7-475B-A417-DC773A924341}"/>
                </a:ext>
              </a:extLst>
            </p:cNvPr>
            <p:cNvSpPr txBox="1"/>
            <p:nvPr/>
          </p:nvSpPr>
          <p:spPr>
            <a:xfrm>
              <a:off x="10746821" y="3407045"/>
              <a:ext cx="1144090" cy="461683"/>
            </a:xfrm>
            <a:prstGeom prst="rect">
              <a:avLst/>
            </a:prstGeom>
            <a:noFill/>
          </p:spPr>
          <p:txBody>
            <a:bodyPr wrap="square" rtlCol="0">
              <a:spAutoFit/>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IgG </a:t>
              </a:r>
            </a:p>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antibody</a:t>
              </a:r>
            </a:p>
          </p:txBody>
        </p:sp>
        <p:sp>
          <p:nvSpPr>
            <p:cNvPr id="321" name="TextBox 320">
              <a:extLst>
                <a:ext uri="{FF2B5EF4-FFF2-40B4-BE49-F238E27FC236}">
                  <a16:creationId xmlns:a16="http://schemas.microsoft.com/office/drawing/2014/main" id="{D0E6835B-3085-4AAC-AA5C-E0209EDAB61D}"/>
                </a:ext>
              </a:extLst>
            </p:cNvPr>
            <p:cNvSpPr txBox="1"/>
            <p:nvPr/>
          </p:nvSpPr>
          <p:spPr>
            <a:xfrm>
              <a:off x="10745729" y="2282637"/>
              <a:ext cx="1155214" cy="646356"/>
            </a:xfrm>
            <a:prstGeom prst="rect">
              <a:avLst/>
            </a:prstGeom>
            <a:noFill/>
          </p:spPr>
          <p:txBody>
            <a:bodyPr wrap="square" rtlCol="0">
              <a:spAutoFit/>
            </a:bodyPr>
            <a:lstStyle/>
            <a:p>
              <a:pPr marL="0" marR="0" lvl="0" indent="0" algn="ctr" defTabSz="457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IgG autoantibody</a:t>
              </a:r>
            </a:p>
          </p:txBody>
        </p:sp>
        <p:pic>
          <p:nvPicPr>
            <p:cNvPr id="322" name="Picture 321">
              <a:extLst>
                <a:ext uri="{FF2B5EF4-FFF2-40B4-BE49-F238E27FC236}">
                  <a16:creationId xmlns:a16="http://schemas.microsoft.com/office/drawing/2014/main" id="{30AD9400-E209-44B5-A8D6-62D267500AC2}"/>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rot="2973881">
              <a:off x="11124261" y="2984018"/>
              <a:ext cx="333756" cy="490728"/>
            </a:xfrm>
            <a:prstGeom prst="rect">
              <a:avLst/>
            </a:prstGeom>
          </p:spPr>
        </p:pic>
        <p:pic>
          <p:nvPicPr>
            <p:cNvPr id="323" name="Picture 322">
              <a:extLst>
                <a:ext uri="{FF2B5EF4-FFF2-40B4-BE49-F238E27FC236}">
                  <a16:creationId xmlns:a16="http://schemas.microsoft.com/office/drawing/2014/main" id="{C9267591-5581-4B09-9A60-80B81DFF2DB9}"/>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rot="2973881">
              <a:off x="11146028" y="1782864"/>
              <a:ext cx="349908" cy="554875"/>
            </a:xfrm>
            <a:prstGeom prst="rect">
              <a:avLst/>
            </a:prstGeom>
          </p:spPr>
        </p:pic>
        <p:sp>
          <p:nvSpPr>
            <p:cNvPr id="324" name="Rectangle 323">
              <a:extLst>
                <a:ext uri="{FF2B5EF4-FFF2-40B4-BE49-F238E27FC236}">
                  <a16:creationId xmlns:a16="http://schemas.microsoft.com/office/drawing/2014/main" id="{8DDB2D8C-F700-4695-B79B-7AAC30CBE6A6}"/>
                </a:ext>
              </a:extLst>
            </p:cNvPr>
            <p:cNvSpPr/>
            <p:nvPr/>
          </p:nvSpPr>
          <p:spPr>
            <a:xfrm>
              <a:off x="10742613" y="1754704"/>
              <a:ext cx="1159920" cy="38493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Verdana"/>
                <a:ea typeface="+mn-ea"/>
                <a:cs typeface="+mn-cs"/>
                <a:sym typeface="Gill Sans"/>
              </a:endParaRPr>
            </a:p>
          </p:txBody>
        </p:sp>
        <p:sp>
          <p:nvSpPr>
            <p:cNvPr id="325" name="TextBox 324">
              <a:extLst>
                <a:ext uri="{FF2B5EF4-FFF2-40B4-BE49-F238E27FC236}">
                  <a16:creationId xmlns:a16="http://schemas.microsoft.com/office/drawing/2014/main" id="{E67EB318-C327-40B7-812F-C58AD9415540}"/>
                </a:ext>
              </a:extLst>
            </p:cNvPr>
            <p:cNvSpPr txBox="1"/>
            <p:nvPr/>
          </p:nvSpPr>
          <p:spPr>
            <a:xfrm>
              <a:off x="10741023" y="4339522"/>
              <a:ext cx="1159920" cy="277006"/>
            </a:xfrm>
            <a:prstGeom prst="rect">
              <a:avLst/>
            </a:prstGeom>
            <a:effectLst/>
          </p:spPr>
          <p:txBody>
            <a:bodyPr vert="horz" wrap="square" lIns="91436" tIns="45718" rIns="91436" bIns="45718" rtlCol="0" anchor="b">
              <a:spAutoFit/>
            </a:bodyPr>
            <a:lstStyle/>
            <a:p>
              <a:pPr marL="0" marR="0" lvl="0" indent="0" algn="ctr" defTabSz="45719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FcRn</a:t>
              </a:r>
            </a:p>
          </p:txBody>
        </p:sp>
        <p:cxnSp>
          <p:nvCxnSpPr>
            <p:cNvPr id="326" name="Straight Connector 325">
              <a:extLst>
                <a:ext uri="{FF2B5EF4-FFF2-40B4-BE49-F238E27FC236}">
                  <a16:creationId xmlns:a16="http://schemas.microsoft.com/office/drawing/2014/main" id="{071884D2-C5BC-4B37-AA79-665BD6395385}"/>
                </a:ext>
              </a:extLst>
            </p:cNvPr>
            <p:cNvCxnSpPr/>
            <p:nvPr/>
          </p:nvCxnSpPr>
          <p:spPr>
            <a:xfrm>
              <a:off x="10854793" y="2840622"/>
              <a:ext cx="9115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E82C72E-420C-4C27-AE43-A1562F8CA849}"/>
                </a:ext>
              </a:extLst>
            </p:cNvPr>
            <p:cNvCxnSpPr/>
            <p:nvPr/>
          </p:nvCxnSpPr>
          <p:spPr>
            <a:xfrm>
              <a:off x="10854793" y="3930265"/>
              <a:ext cx="9115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28" name="Picture 327">
              <a:extLst>
                <a:ext uri="{FF2B5EF4-FFF2-40B4-BE49-F238E27FC236}">
                  <a16:creationId xmlns:a16="http://schemas.microsoft.com/office/drawing/2014/main" id="{0E4FCE92-6782-4FE4-9235-61DC4A83E9B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83774" y="4821785"/>
              <a:ext cx="352093" cy="341424"/>
            </a:xfrm>
            <a:prstGeom prst="rect">
              <a:avLst/>
            </a:prstGeom>
          </p:spPr>
        </p:pic>
        <p:sp>
          <p:nvSpPr>
            <p:cNvPr id="329" name="TextBox 328">
              <a:extLst>
                <a:ext uri="{FF2B5EF4-FFF2-40B4-BE49-F238E27FC236}">
                  <a16:creationId xmlns:a16="http://schemas.microsoft.com/office/drawing/2014/main" id="{BDF076E8-60F3-481A-B2B6-459BAB33CAA1}"/>
                </a:ext>
              </a:extLst>
            </p:cNvPr>
            <p:cNvSpPr txBox="1"/>
            <p:nvPr/>
          </p:nvSpPr>
          <p:spPr>
            <a:xfrm>
              <a:off x="10717210" y="5106824"/>
              <a:ext cx="1159920" cy="461679"/>
            </a:xfrm>
            <a:prstGeom prst="rect">
              <a:avLst/>
            </a:prstGeom>
            <a:effectLst/>
          </p:spPr>
          <p:txBody>
            <a:bodyPr vert="horz" wrap="square" lIns="91436" tIns="45718" rIns="91436" bIns="45718" rtlCol="0" anchor="b">
              <a:spAutoFit/>
            </a:bodyPr>
            <a:lstStyle/>
            <a:p>
              <a:pPr marL="0" marR="0" lvl="0" indent="0" algn="ctr" defTabSz="457196" rtl="0" eaLnBrk="1" fontAlgn="base" latinLnBrk="0" hangingPunct="1">
                <a:lnSpc>
                  <a:spcPct val="100000"/>
                </a:lnSpc>
                <a:spcBef>
                  <a:spcPct val="0"/>
                </a:spcBef>
                <a:spcAft>
                  <a:spcPct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Efgartigimod alfa</a:t>
              </a:r>
              <a:endPar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endParaRPr>
            </a:p>
          </p:txBody>
        </p:sp>
        <p:cxnSp>
          <p:nvCxnSpPr>
            <p:cNvPr id="330" name="Straight Connector 329">
              <a:extLst>
                <a:ext uri="{FF2B5EF4-FFF2-40B4-BE49-F238E27FC236}">
                  <a16:creationId xmlns:a16="http://schemas.microsoft.com/office/drawing/2014/main" id="{D8817966-3AE3-4DB5-9578-43D9ECD4552A}"/>
                </a:ext>
              </a:extLst>
            </p:cNvPr>
            <p:cNvCxnSpPr/>
            <p:nvPr/>
          </p:nvCxnSpPr>
          <p:spPr>
            <a:xfrm>
              <a:off x="10854793" y="4697528"/>
              <a:ext cx="9115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19440D27-0CAB-41D7-AF72-886B8D1AC5CA}"/>
              </a:ext>
            </a:extLst>
          </p:cNvPr>
          <p:cNvGrpSpPr/>
          <p:nvPr/>
        </p:nvGrpSpPr>
        <p:grpSpPr>
          <a:xfrm rot="21367189">
            <a:off x="4367254" y="2839590"/>
            <a:ext cx="1564193" cy="1564597"/>
            <a:chOff x="9256553" y="3108699"/>
            <a:chExt cx="1659512" cy="1641351"/>
          </a:xfrm>
        </p:grpSpPr>
        <p:pic>
          <p:nvPicPr>
            <p:cNvPr id="332" name="Picture 331" descr="A picture containing looking, star, black, holding&#10;&#10;Description automatically generated">
              <a:extLst>
                <a:ext uri="{FF2B5EF4-FFF2-40B4-BE49-F238E27FC236}">
                  <a16:creationId xmlns:a16="http://schemas.microsoft.com/office/drawing/2014/main" id="{6CD33BCE-46B2-4B89-8FE0-F65CFB0A5D89}"/>
                </a:ext>
              </a:extLst>
            </p:cNvPr>
            <p:cNvPicPr>
              <a:picLocks noChangeAspect="1"/>
            </p:cNvPicPr>
            <p:nvPr/>
          </p:nvPicPr>
          <p:blipFill rotWithShape="1">
            <a:blip r:embed="rId5">
              <a:extLst>
                <a:ext uri="{28A0092B-C50C-407E-A947-70E740481C1C}">
                  <a14:useLocalDpi xmlns:a14="http://schemas.microsoft.com/office/drawing/2010/main" val="0"/>
                </a:ext>
              </a:extLst>
            </a:blip>
            <a:srcRect l="52868" t="54211" r="29971" b="15891"/>
            <a:stretch/>
          </p:blipFill>
          <p:spPr>
            <a:xfrm>
              <a:off x="9263234" y="3130242"/>
              <a:ext cx="1652831" cy="1619808"/>
            </a:xfrm>
            <a:prstGeom prst="rect">
              <a:avLst/>
            </a:prstGeom>
          </p:spPr>
        </p:pic>
        <p:pic>
          <p:nvPicPr>
            <p:cNvPr id="333" name="Picture 332" descr="A star in the background&#10;&#10;Description automatically generated">
              <a:extLst>
                <a:ext uri="{FF2B5EF4-FFF2-40B4-BE49-F238E27FC236}">
                  <a16:creationId xmlns:a16="http://schemas.microsoft.com/office/drawing/2014/main" id="{E7644566-8DA3-4CCC-95D0-590F18A35E89}"/>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2295884">
              <a:off x="9256553" y="3699266"/>
              <a:ext cx="453014" cy="446091"/>
            </a:xfrm>
            <a:prstGeom prst="rect">
              <a:avLst/>
            </a:prstGeom>
          </p:spPr>
        </p:pic>
        <p:pic>
          <p:nvPicPr>
            <p:cNvPr id="334" name="Picture 333" descr="A star in the background&#10;&#10;Description automatically generated">
              <a:extLst>
                <a:ext uri="{FF2B5EF4-FFF2-40B4-BE49-F238E27FC236}">
                  <a16:creationId xmlns:a16="http://schemas.microsoft.com/office/drawing/2014/main" id="{020A0402-456E-4049-827E-AA1939473BF0}"/>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6159507">
              <a:off x="9686248" y="3112160"/>
              <a:ext cx="453014" cy="446091"/>
            </a:xfrm>
            <a:prstGeom prst="rect">
              <a:avLst/>
            </a:prstGeom>
          </p:spPr>
        </p:pic>
        <p:pic>
          <p:nvPicPr>
            <p:cNvPr id="335" name="Picture 334">
              <a:extLst>
                <a:ext uri="{FF2B5EF4-FFF2-40B4-BE49-F238E27FC236}">
                  <a16:creationId xmlns:a16="http://schemas.microsoft.com/office/drawing/2014/main" id="{3743D45E-519D-4DAB-A996-03BE1B6515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67251">
              <a:off x="10271311" y="3265703"/>
              <a:ext cx="407470" cy="414419"/>
            </a:xfrm>
            <a:prstGeom prst="rect">
              <a:avLst/>
            </a:prstGeom>
          </p:spPr>
        </p:pic>
        <p:pic>
          <p:nvPicPr>
            <p:cNvPr id="336" name="Picture 335">
              <a:extLst>
                <a:ext uri="{FF2B5EF4-FFF2-40B4-BE49-F238E27FC236}">
                  <a16:creationId xmlns:a16="http://schemas.microsoft.com/office/drawing/2014/main" id="{4CA91DEE-BFAA-441B-8A54-C5FAD562E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859069">
              <a:off x="10406568" y="4020917"/>
              <a:ext cx="402907" cy="419113"/>
            </a:xfrm>
            <a:prstGeom prst="rect">
              <a:avLst/>
            </a:prstGeom>
          </p:spPr>
        </p:pic>
        <p:pic>
          <p:nvPicPr>
            <p:cNvPr id="337" name="Picture 336">
              <a:extLst>
                <a:ext uri="{FF2B5EF4-FFF2-40B4-BE49-F238E27FC236}">
                  <a16:creationId xmlns:a16="http://schemas.microsoft.com/office/drawing/2014/main" id="{C68F0918-2ED0-4721-871C-353CDE7FC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42678">
              <a:off x="9670634" y="4262411"/>
              <a:ext cx="407470" cy="414419"/>
            </a:xfrm>
            <a:prstGeom prst="rect">
              <a:avLst/>
            </a:prstGeom>
          </p:spPr>
        </p:pic>
        <p:pic>
          <p:nvPicPr>
            <p:cNvPr id="338" name="Picture 337" descr="A picture containing fireworks, laptop, star&#10;&#10;Description automatically generated">
              <a:extLst>
                <a:ext uri="{FF2B5EF4-FFF2-40B4-BE49-F238E27FC236}">
                  <a16:creationId xmlns:a16="http://schemas.microsoft.com/office/drawing/2014/main" id="{E0FB7BA3-449C-4AEF-955A-D1A6B513014C}"/>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41612">
              <a:off x="9787653" y="3281283"/>
              <a:ext cx="439025" cy="370860"/>
            </a:xfrm>
            <a:prstGeom prst="rect">
              <a:avLst/>
            </a:prstGeom>
          </p:spPr>
        </p:pic>
        <p:pic>
          <p:nvPicPr>
            <p:cNvPr id="339" name="Picture 338">
              <a:extLst>
                <a:ext uri="{FF2B5EF4-FFF2-40B4-BE49-F238E27FC236}">
                  <a16:creationId xmlns:a16="http://schemas.microsoft.com/office/drawing/2014/main" id="{D5FF0953-5478-47CA-ADD4-43BC4093FB9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2548202">
              <a:off x="9411915" y="3723663"/>
              <a:ext cx="392678" cy="399292"/>
            </a:xfrm>
            <a:prstGeom prst="rect">
              <a:avLst/>
            </a:prstGeom>
          </p:spPr>
        </p:pic>
      </p:grpSp>
      <p:pic>
        <p:nvPicPr>
          <p:cNvPr id="340" name="Picture 339">
            <a:extLst>
              <a:ext uri="{FF2B5EF4-FFF2-40B4-BE49-F238E27FC236}">
                <a16:creationId xmlns:a16="http://schemas.microsoft.com/office/drawing/2014/main" id="{4BCDFFAA-721E-4DA5-873B-10140428E61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065" t="31658" r="42691" b="40271"/>
          <a:stretch/>
        </p:blipFill>
        <p:spPr>
          <a:xfrm rot="8822375">
            <a:off x="4804626" y="3728215"/>
            <a:ext cx="384658" cy="373923"/>
          </a:xfrm>
          <a:prstGeom prst="rect">
            <a:avLst/>
          </a:prstGeom>
        </p:spPr>
      </p:pic>
      <p:pic>
        <p:nvPicPr>
          <p:cNvPr id="341" name="Picture 340">
            <a:extLst>
              <a:ext uri="{FF2B5EF4-FFF2-40B4-BE49-F238E27FC236}">
                <a16:creationId xmlns:a16="http://schemas.microsoft.com/office/drawing/2014/main" id="{D8937E2B-03A2-431D-9CA9-5B31E428B5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948" t="32604" r="42789" b="37187"/>
          <a:stretch/>
        </p:blipFill>
        <p:spPr>
          <a:xfrm rot="5551465">
            <a:off x="5141712" y="3842550"/>
            <a:ext cx="393539" cy="411183"/>
          </a:xfrm>
          <a:prstGeom prst="rect">
            <a:avLst/>
          </a:prstGeom>
        </p:spPr>
      </p:pic>
      <p:pic>
        <p:nvPicPr>
          <p:cNvPr id="342" name="Picture 341" descr="A picture containing fireworks, laptop, star&#10;&#10;Description automatically generated">
            <a:extLst>
              <a:ext uri="{FF2B5EF4-FFF2-40B4-BE49-F238E27FC236}">
                <a16:creationId xmlns:a16="http://schemas.microsoft.com/office/drawing/2014/main" id="{7D8F0868-BBF2-4085-87A6-D496A8377D02}"/>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19887577">
            <a:off x="5235009" y="3470015"/>
            <a:ext cx="389798" cy="329276"/>
          </a:xfrm>
          <a:prstGeom prst="rect">
            <a:avLst/>
          </a:prstGeom>
        </p:spPr>
      </p:pic>
      <p:pic>
        <p:nvPicPr>
          <p:cNvPr id="343" name="Picture 342" descr="A picture containing fireworks, laptop, star&#10;&#10;Description automatically generated">
            <a:extLst>
              <a:ext uri="{FF2B5EF4-FFF2-40B4-BE49-F238E27FC236}">
                <a16:creationId xmlns:a16="http://schemas.microsoft.com/office/drawing/2014/main" id="{651EA6BC-EF89-469B-B249-C3EF1B4882A0}"/>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665789">
            <a:off x="5212285" y="3215027"/>
            <a:ext cx="384464" cy="324770"/>
          </a:xfrm>
          <a:prstGeom prst="rect">
            <a:avLst/>
          </a:prstGeom>
        </p:spPr>
      </p:pic>
      <p:pic>
        <p:nvPicPr>
          <p:cNvPr id="344" name="Picture 343" descr="A picture containing fireworks, laptop, star&#10;&#10;Description automatically generated">
            <a:extLst>
              <a:ext uri="{FF2B5EF4-FFF2-40B4-BE49-F238E27FC236}">
                <a16:creationId xmlns:a16="http://schemas.microsoft.com/office/drawing/2014/main" id="{4424CA89-DE23-4F1E-9A26-B6CACDCAE6F4}"/>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4359415">
            <a:off x="4870967" y="3324259"/>
            <a:ext cx="439008" cy="370846"/>
          </a:xfrm>
          <a:prstGeom prst="rect">
            <a:avLst/>
          </a:prstGeom>
        </p:spPr>
      </p:pic>
      <p:grpSp>
        <p:nvGrpSpPr>
          <p:cNvPr id="345" name="Group 344">
            <a:extLst>
              <a:ext uri="{FF2B5EF4-FFF2-40B4-BE49-F238E27FC236}">
                <a16:creationId xmlns:a16="http://schemas.microsoft.com/office/drawing/2014/main" id="{8822BF99-81EE-4C50-9035-7B5D59127E5F}"/>
              </a:ext>
            </a:extLst>
          </p:cNvPr>
          <p:cNvGrpSpPr/>
          <p:nvPr/>
        </p:nvGrpSpPr>
        <p:grpSpPr>
          <a:xfrm>
            <a:off x="3072012" y="1901602"/>
            <a:ext cx="1373876" cy="1251196"/>
            <a:chOff x="7267747" y="1207587"/>
            <a:chExt cx="1373930" cy="1251245"/>
          </a:xfrm>
        </p:grpSpPr>
        <p:pic>
          <p:nvPicPr>
            <p:cNvPr id="346" name="Picture 345">
              <a:extLst>
                <a:ext uri="{FF2B5EF4-FFF2-40B4-BE49-F238E27FC236}">
                  <a16:creationId xmlns:a16="http://schemas.microsoft.com/office/drawing/2014/main" id="{9F64017D-C50B-4B44-8517-D196E7AC34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478821">
              <a:off x="7267747" y="2184473"/>
              <a:ext cx="282932" cy="274359"/>
            </a:xfrm>
            <a:prstGeom prst="rect">
              <a:avLst/>
            </a:prstGeom>
          </p:spPr>
        </p:pic>
        <p:pic>
          <p:nvPicPr>
            <p:cNvPr id="347" name="Picture 346">
              <a:extLst>
                <a:ext uri="{FF2B5EF4-FFF2-40B4-BE49-F238E27FC236}">
                  <a16:creationId xmlns:a16="http://schemas.microsoft.com/office/drawing/2014/main" id="{BF9AAAD1-77E0-4E55-BA0C-8DCE3E3054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3490226">
              <a:off x="8358745" y="1207587"/>
              <a:ext cx="282932" cy="274359"/>
            </a:xfrm>
            <a:prstGeom prst="rect">
              <a:avLst/>
            </a:prstGeom>
          </p:spPr>
        </p:pic>
        <p:pic>
          <p:nvPicPr>
            <p:cNvPr id="348" name="Picture 347">
              <a:extLst>
                <a:ext uri="{FF2B5EF4-FFF2-40B4-BE49-F238E27FC236}">
                  <a16:creationId xmlns:a16="http://schemas.microsoft.com/office/drawing/2014/main" id="{B172ACF0-E8CA-494C-8C51-15192F65C45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7530774">
              <a:off x="7455523" y="1907706"/>
              <a:ext cx="282932" cy="274359"/>
            </a:xfrm>
            <a:prstGeom prst="rect">
              <a:avLst/>
            </a:prstGeom>
          </p:spPr>
        </p:pic>
      </p:grpSp>
      <p:sp>
        <p:nvSpPr>
          <p:cNvPr id="349" name="TextBox 348">
            <a:extLst>
              <a:ext uri="{FF2B5EF4-FFF2-40B4-BE49-F238E27FC236}">
                <a16:creationId xmlns:a16="http://schemas.microsoft.com/office/drawing/2014/main" id="{FA531057-465A-43B2-A53F-D9DA97DF5F86}"/>
              </a:ext>
            </a:extLst>
          </p:cNvPr>
          <p:cNvSpPr txBox="1"/>
          <p:nvPr/>
        </p:nvSpPr>
        <p:spPr>
          <a:xfrm>
            <a:off x="4518065" y="1705239"/>
            <a:ext cx="1725152" cy="338554"/>
          </a:xfrm>
          <a:prstGeom prst="rect">
            <a:avLst/>
          </a:prstGeom>
          <a:noFill/>
        </p:spPr>
        <p:txBody>
          <a:bodyPr wrap="none" rtlCol="0">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Endothelial Cell</a:t>
            </a:r>
          </a:p>
        </p:txBody>
      </p:sp>
      <p:pic>
        <p:nvPicPr>
          <p:cNvPr id="350" name="Picture 349">
            <a:extLst>
              <a:ext uri="{FF2B5EF4-FFF2-40B4-BE49-F238E27FC236}">
                <a16:creationId xmlns:a16="http://schemas.microsoft.com/office/drawing/2014/main" id="{B901C2B2-CD91-4B44-82BF-38FD09269C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3819">
            <a:off x="7070416" y="1659338"/>
            <a:ext cx="282921" cy="274348"/>
          </a:xfrm>
          <a:prstGeom prst="rect">
            <a:avLst/>
          </a:prstGeom>
        </p:spPr>
      </p:pic>
      <p:sp>
        <p:nvSpPr>
          <p:cNvPr id="4" name="Title 3">
            <a:extLst>
              <a:ext uri="{FF2B5EF4-FFF2-40B4-BE49-F238E27FC236}">
                <a16:creationId xmlns:a16="http://schemas.microsoft.com/office/drawing/2014/main" id="{975A2051-5EF7-40C8-9C75-92280EDEF316}"/>
              </a:ext>
            </a:extLst>
          </p:cNvPr>
          <p:cNvSpPr>
            <a:spLocks noGrp="1"/>
          </p:cNvSpPr>
          <p:nvPr>
            <p:ph type="title"/>
          </p:nvPr>
        </p:nvSpPr>
        <p:spPr/>
        <p:txBody>
          <a:bodyPr/>
          <a:lstStyle/>
          <a:p>
            <a:r>
              <a:rPr lang="en-US" sz="2880" dirty="0"/>
              <a:t>Efgartigimod Competitively Inhibits </a:t>
            </a:r>
            <a:r>
              <a:rPr lang="en-US" sz="2880" dirty="0" err="1"/>
              <a:t>FcRn</a:t>
            </a:r>
            <a:endParaRPr lang="en-US" sz="2880" dirty="0"/>
          </a:p>
        </p:txBody>
      </p:sp>
      <p:sp>
        <p:nvSpPr>
          <p:cNvPr id="3" name="TextBox 2">
            <a:extLst>
              <a:ext uri="{FF2B5EF4-FFF2-40B4-BE49-F238E27FC236}">
                <a16:creationId xmlns:a16="http://schemas.microsoft.com/office/drawing/2014/main" id="{10C27687-A1BD-4B53-BE7E-F7657904EA9A}"/>
              </a:ext>
            </a:extLst>
          </p:cNvPr>
          <p:cNvSpPr txBox="1"/>
          <p:nvPr/>
        </p:nvSpPr>
        <p:spPr>
          <a:xfrm>
            <a:off x="220407" y="6584698"/>
            <a:ext cx="4679969" cy="2585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Broome et al., Blood (2022) 140 (Supplement 1).</a:t>
            </a:r>
            <a:endParaRPr kumimoji="0" lang="en-US" sz="108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4974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10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1000"/>
                                        <p:tgtEl>
                                          <p:spTgt spid="259"/>
                                        </p:tgtEl>
                                      </p:cBhvr>
                                    </p:animEffect>
                                  </p:childTnLst>
                                </p:cTn>
                              </p:par>
                              <p:par>
                                <p:cTn id="17" presetID="10" presetClass="entr" presetSubtype="0" fill="hold" nodeType="withEffect">
                                  <p:stCondLst>
                                    <p:cond delay="0"/>
                                  </p:stCondLst>
                                  <p:childTnLst>
                                    <p:set>
                                      <p:cBhvr>
                                        <p:cTn id="18" dur="1" fill="hold">
                                          <p:stCondLst>
                                            <p:cond delay="0"/>
                                          </p:stCondLst>
                                        </p:cTn>
                                        <p:tgtEl>
                                          <p:spTgt spid="255"/>
                                        </p:tgtEl>
                                        <p:attrNameLst>
                                          <p:attrName>style.visibility</p:attrName>
                                        </p:attrNameLst>
                                      </p:cBhvr>
                                      <p:to>
                                        <p:strVal val="visible"/>
                                      </p:to>
                                    </p:set>
                                    <p:animEffect transition="in" filter="fade">
                                      <p:cBhvr>
                                        <p:cTn id="19" dur="1000"/>
                                        <p:tgtEl>
                                          <p:spTgt spid="255"/>
                                        </p:tgtEl>
                                      </p:cBhvr>
                                    </p:animEffect>
                                  </p:childTnLst>
                                </p:cTn>
                              </p:par>
                              <p:par>
                                <p:cTn id="20" presetID="10" presetClass="entr" presetSubtype="0" fill="hold" nodeType="with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1000"/>
                                        <p:tgtEl>
                                          <p:spTgt spid="260"/>
                                        </p:tgtEl>
                                      </p:cBhvr>
                                    </p:animEffect>
                                  </p:childTnLst>
                                </p:cTn>
                              </p:par>
                              <p:par>
                                <p:cTn id="23" presetID="10" presetClass="entr" presetSubtype="0" fill="hold" nodeType="withEffect">
                                  <p:stCondLst>
                                    <p:cond delay="0"/>
                                  </p:stCondLst>
                                  <p:childTnLst>
                                    <p:set>
                                      <p:cBhvr>
                                        <p:cTn id="24" dur="1" fill="hold">
                                          <p:stCondLst>
                                            <p:cond delay="0"/>
                                          </p:stCondLst>
                                        </p:cTn>
                                        <p:tgtEl>
                                          <p:spTgt spid="258"/>
                                        </p:tgtEl>
                                        <p:attrNameLst>
                                          <p:attrName>style.visibility</p:attrName>
                                        </p:attrNameLst>
                                      </p:cBhvr>
                                      <p:to>
                                        <p:strVal val="visible"/>
                                      </p:to>
                                    </p:set>
                                    <p:animEffect transition="in" filter="fade">
                                      <p:cBhvr>
                                        <p:cTn id="25" dur="1000"/>
                                        <p:tgtEl>
                                          <p:spTgt spid="258"/>
                                        </p:tgtEl>
                                      </p:cBhvr>
                                    </p:animEffect>
                                  </p:childTnLst>
                                </p:cTn>
                              </p:par>
                              <p:par>
                                <p:cTn id="26" presetID="42" presetClass="path" presetSubtype="0" accel="50000" decel="50000" fill="hold" nodeType="withEffect">
                                  <p:stCondLst>
                                    <p:cond delay="500"/>
                                  </p:stCondLst>
                                  <p:childTnLst>
                                    <p:animMotion origin="layout" path="M 2.08333E-6 0.00046 L 0.18385 0.17662 " pathEditMode="relative" rAng="0" ptsTypes="AA">
                                      <p:cBhvr>
                                        <p:cTn id="27" dur="2000" fill="hold"/>
                                        <p:tgtEl>
                                          <p:spTgt spid="260"/>
                                        </p:tgtEl>
                                        <p:attrNameLst>
                                          <p:attrName>ppt_x</p:attrName>
                                          <p:attrName>ppt_y</p:attrName>
                                        </p:attrNameLst>
                                      </p:cBhvr>
                                      <p:rCtr x="9193" y="8796"/>
                                    </p:animMotion>
                                  </p:childTnLst>
                                </p:cTn>
                              </p:par>
                              <p:par>
                                <p:cTn id="28" presetID="42" presetClass="path" presetSubtype="0" accel="50000" decel="50000" fill="hold" nodeType="withEffect">
                                  <p:stCondLst>
                                    <p:cond delay="500"/>
                                  </p:stCondLst>
                                  <p:childTnLst>
                                    <p:animMotion origin="layout" path="M 3.125E-6 3.7037E-6 L 0.10312 0.17314 " pathEditMode="relative" rAng="0" ptsTypes="AA">
                                      <p:cBhvr>
                                        <p:cTn id="29" dur="2000" fill="hold"/>
                                        <p:tgtEl>
                                          <p:spTgt spid="258"/>
                                        </p:tgtEl>
                                        <p:attrNameLst>
                                          <p:attrName>ppt_x</p:attrName>
                                          <p:attrName>ppt_y</p:attrName>
                                        </p:attrNameLst>
                                      </p:cBhvr>
                                      <p:rCtr x="5156" y="8657"/>
                                    </p:animMotion>
                                  </p:childTnLst>
                                </p:cTn>
                              </p:par>
                              <p:par>
                                <p:cTn id="30" presetID="42" presetClass="path" presetSubtype="0" accel="50000" decel="50000" fill="hold" nodeType="withEffect">
                                  <p:stCondLst>
                                    <p:cond delay="500"/>
                                  </p:stCondLst>
                                  <p:childTnLst>
                                    <p:animMotion origin="layout" path="M -4.16667E-6 0.00093 L 0.13946 0.16273 " pathEditMode="relative" rAng="0" ptsTypes="AA">
                                      <p:cBhvr>
                                        <p:cTn id="31" dur="2000" fill="hold"/>
                                        <p:tgtEl>
                                          <p:spTgt spid="255"/>
                                        </p:tgtEl>
                                        <p:attrNameLst>
                                          <p:attrName>ppt_x</p:attrName>
                                          <p:attrName>ppt_y</p:attrName>
                                        </p:attrNameLst>
                                      </p:cBhvr>
                                      <p:rCtr x="6966" y="807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
                                        </p:tgtEl>
                                        <p:attrNameLst>
                                          <p:attrName>style.visibility</p:attrName>
                                        </p:attrNameLst>
                                      </p:cBhvr>
                                      <p:to>
                                        <p:strVal val="visible"/>
                                      </p:to>
                                    </p:set>
                                    <p:animEffect transition="in" filter="fade">
                                      <p:cBhvr>
                                        <p:cTn id="36" dur="500"/>
                                        <p:tgtEl>
                                          <p:spTgt spid="225"/>
                                        </p:tgtEl>
                                      </p:cBhvr>
                                    </p:animEffect>
                                  </p:childTnLst>
                                </p:cTn>
                              </p:par>
                              <p:par>
                                <p:cTn id="37" presetID="10" presetClass="entr" presetSubtype="0" fill="hold" nodeType="with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fade">
                                      <p:cBhvr>
                                        <p:cTn id="39" dur="500"/>
                                        <p:tgtEl>
                                          <p:spTgt spid="226"/>
                                        </p:tgtEl>
                                      </p:cBhvr>
                                    </p:animEffect>
                                  </p:childTnLst>
                                </p:cTn>
                              </p:par>
                              <p:par>
                                <p:cTn id="40" presetID="10" presetClass="entr" presetSubtype="0" fill="hold"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fade">
                                      <p:cBhvr>
                                        <p:cTn id="42" dur="500"/>
                                        <p:tgtEl>
                                          <p:spTgt spid="212"/>
                                        </p:tgtEl>
                                      </p:cBhvr>
                                    </p:animEffect>
                                  </p:childTnLst>
                                </p:cTn>
                              </p:par>
                              <p:par>
                                <p:cTn id="43" presetID="10" presetClass="entr" presetSubtype="0" fill="hold" nodeType="withEffect">
                                  <p:stCondLst>
                                    <p:cond delay="0"/>
                                  </p:stCondLst>
                                  <p:childTnLst>
                                    <p:set>
                                      <p:cBhvr>
                                        <p:cTn id="44" dur="1" fill="hold">
                                          <p:stCondLst>
                                            <p:cond delay="0"/>
                                          </p:stCondLst>
                                        </p:cTn>
                                        <p:tgtEl>
                                          <p:spTgt spid="223"/>
                                        </p:tgtEl>
                                        <p:attrNameLst>
                                          <p:attrName>style.visibility</p:attrName>
                                        </p:attrNameLst>
                                      </p:cBhvr>
                                      <p:to>
                                        <p:strVal val="visible"/>
                                      </p:to>
                                    </p:set>
                                    <p:animEffect transition="in" filter="fade">
                                      <p:cBhvr>
                                        <p:cTn id="45" dur="500"/>
                                        <p:tgtEl>
                                          <p:spTgt spid="223"/>
                                        </p:tgtEl>
                                      </p:cBhvr>
                                    </p:animEffect>
                                  </p:childTnLst>
                                </p:cTn>
                              </p:par>
                              <p:par>
                                <p:cTn id="46" presetID="10" presetClass="entr" presetSubtype="0" fill="hold" nodeType="withEffect">
                                  <p:stCondLst>
                                    <p:cond delay="0"/>
                                  </p:stCondLst>
                                  <p:childTnLst>
                                    <p:set>
                                      <p:cBhvr>
                                        <p:cTn id="47" dur="1" fill="hold">
                                          <p:stCondLst>
                                            <p:cond delay="0"/>
                                          </p:stCondLst>
                                        </p:cTn>
                                        <p:tgtEl>
                                          <p:spTgt spid="224"/>
                                        </p:tgtEl>
                                        <p:attrNameLst>
                                          <p:attrName>style.visibility</p:attrName>
                                        </p:attrNameLst>
                                      </p:cBhvr>
                                      <p:to>
                                        <p:strVal val="visible"/>
                                      </p:to>
                                    </p:set>
                                    <p:animEffect transition="in" filter="fade">
                                      <p:cBhvr>
                                        <p:cTn id="48" dur="500"/>
                                        <p:tgtEl>
                                          <p:spTgt spid="224"/>
                                        </p:tgtEl>
                                      </p:cBhvr>
                                    </p:animEffect>
                                  </p:childTnLst>
                                </p:cTn>
                              </p:par>
                              <p:par>
                                <p:cTn id="49" presetID="10" presetClass="entr" presetSubtype="0" fill="hold"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fade">
                                      <p:cBhvr>
                                        <p:cTn id="51" dur="500"/>
                                        <p:tgtEl>
                                          <p:spTgt spid="211"/>
                                        </p:tgtEl>
                                      </p:cBhvr>
                                    </p:animEffect>
                                  </p:childTnLst>
                                </p:cTn>
                              </p:par>
                              <p:par>
                                <p:cTn id="52" presetID="10" presetClass="entr" presetSubtype="0" fill="hold" nodeType="withEffect">
                                  <p:stCondLst>
                                    <p:cond delay="0"/>
                                  </p:stCondLst>
                                  <p:childTnLst>
                                    <p:set>
                                      <p:cBhvr>
                                        <p:cTn id="53" dur="1" fill="hold">
                                          <p:stCondLst>
                                            <p:cond delay="0"/>
                                          </p:stCondLst>
                                        </p:cTn>
                                        <p:tgtEl>
                                          <p:spTgt spid="221"/>
                                        </p:tgtEl>
                                        <p:attrNameLst>
                                          <p:attrName>style.visibility</p:attrName>
                                        </p:attrNameLst>
                                      </p:cBhvr>
                                      <p:to>
                                        <p:strVal val="visible"/>
                                      </p:to>
                                    </p:set>
                                    <p:animEffect transition="in" filter="fade">
                                      <p:cBhvr>
                                        <p:cTn id="54" dur="500"/>
                                        <p:tgtEl>
                                          <p:spTgt spid="221"/>
                                        </p:tgtEl>
                                      </p:cBhvr>
                                    </p:animEffect>
                                  </p:childTnLst>
                                </p:cTn>
                              </p:par>
                              <p:par>
                                <p:cTn id="55" presetID="42" presetClass="path" presetSubtype="0" accel="50000" decel="50000" fill="hold" nodeType="withEffect">
                                  <p:stCondLst>
                                    <p:cond delay="0"/>
                                  </p:stCondLst>
                                  <p:childTnLst>
                                    <p:animMotion origin="layout" path="M -3.125E-6 -2.59259E-6 L 0.17852 0.16806 " pathEditMode="relative" rAng="0" ptsTypes="AA">
                                      <p:cBhvr>
                                        <p:cTn id="56" dur="2500" fill="hold"/>
                                        <p:tgtEl>
                                          <p:spTgt spid="225"/>
                                        </p:tgtEl>
                                        <p:attrNameLst>
                                          <p:attrName>ppt_x</p:attrName>
                                          <p:attrName>ppt_y</p:attrName>
                                        </p:attrNameLst>
                                      </p:cBhvr>
                                      <p:rCtr x="8919" y="8403"/>
                                    </p:animMotion>
                                  </p:childTnLst>
                                </p:cTn>
                              </p:par>
                              <p:par>
                                <p:cTn id="57" presetID="42" presetClass="path" presetSubtype="0" accel="50000" decel="50000" fill="hold" nodeType="withEffect">
                                  <p:stCondLst>
                                    <p:cond delay="500"/>
                                  </p:stCondLst>
                                  <p:childTnLst>
                                    <p:animMotion origin="layout" path="M 2.70833E-6 -1.48148E-6 L 0.13203 0.20394 " pathEditMode="relative" rAng="0" ptsTypes="AA">
                                      <p:cBhvr>
                                        <p:cTn id="58" dur="2500" fill="hold"/>
                                        <p:tgtEl>
                                          <p:spTgt spid="224"/>
                                        </p:tgtEl>
                                        <p:attrNameLst>
                                          <p:attrName>ppt_x</p:attrName>
                                          <p:attrName>ppt_y</p:attrName>
                                        </p:attrNameLst>
                                      </p:cBhvr>
                                      <p:rCtr x="6602" y="10185"/>
                                    </p:animMotion>
                                  </p:childTnLst>
                                </p:cTn>
                              </p:par>
                              <p:par>
                                <p:cTn id="59" presetID="42" presetClass="path" presetSubtype="0" accel="50000" decel="50000" fill="hold" nodeType="withEffect">
                                  <p:stCondLst>
                                    <p:cond delay="0"/>
                                  </p:stCondLst>
                                  <p:childTnLst>
                                    <p:animMotion origin="layout" path="M 1.875E-6 -3.7037E-6 L 0.12526 0.21968 " pathEditMode="relative" rAng="0" ptsTypes="AA">
                                      <p:cBhvr>
                                        <p:cTn id="60" dur="2500" fill="hold"/>
                                        <p:tgtEl>
                                          <p:spTgt spid="223"/>
                                        </p:tgtEl>
                                        <p:attrNameLst>
                                          <p:attrName>ppt_x</p:attrName>
                                          <p:attrName>ppt_y</p:attrName>
                                        </p:attrNameLst>
                                      </p:cBhvr>
                                      <p:rCtr x="6263" y="10972"/>
                                    </p:animMotion>
                                  </p:childTnLst>
                                </p:cTn>
                              </p:par>
                              <p:par>
                                <p:cTn id="61" presetID="42" presetClass="path" presetSubtype="0" accel="50000" decel="50000" fill="hold" nodeType="withEffect">
                                  <p:stCondLst>
                                    <p:cond delay="400"/>
                                  </p:stCondLst>
                                  <p:childTnLst>
                                    <p:animMotion origin="layout" path="M -1.04167E-6 -2.22222E-6 L 0.1612 0.20371 " pathEditMode="relative" rAng="0" ptsTypes="AA">
                                      <p:cBhvr>
                                        <p:cTn id="62" dur="2500" fill="hold"/>
                                        <p:tgtEl>
                                          <p:spTgt spid="221"/>
                                        </p:tgtEl>
                                        <p:attrNameLst>
                                          <p:attrName>ppt_x</p:attrName>
                                          <p:attrName>ppt_y</p:attrName>
                                        </p:attrNameLst>
                                      </p:cBhvr>
                                      <p:rCtr x="8060" y="10185"/>
                                    </p:animMotion>
                                  </p:childTnLst>
                                </p:cTn>
                              </p:par>
                              <p:par>
                                <p:cTn id="63" presetID="42" presetClass="path" presetSubtype="0" accel="50000" decel="50000" fill="hold" nodeType="withEffect">
                                  <p:stCondLst>
                                    <p:cond delay="800"/>
                                  </p:stCondLst>
                                  <p:childTnLst>
                                    <p:animMotion origin="layout" path="M -1.25E-6 4.81481E-6 L 0.06563 0.30138 " pathEditMode="relative" rAng="0" ptsTypes="AA">
                                      <p:cBhvr>
                                        <p:cTn id="64" dur="2500" fill="hold"/>
                                        <p:tgtEl>
                                          <p:spTgt spid="211"/>
                                        </p:tgtEl>
                                        <p:attrNameLst>
                                          <p:attrName>ppt_x</p:attrName>
                                          <p:attrName>ppt_y</p:attrName>
                                        </p:attrNameLst>
                                      </p:cBhvr>
                                      <p:rCtr x="3281" y="15069"/>
                                    </p:animMotion>
                                  </p:childTnLst>
                                </p:cTn>
                              </p:par>
                              <p:par>
                                <p:cTn id="65" presetID="42" presetClass="path" presetSubtype="0" accel="50000" decel="50000" fill="hold" nodeType="withEffect">
                                  <p:stCondLst>
                                    <p:cond delay="600"/>
                                  </p:stCondLst>
                                  <p:childTnLst>
                                    <p:animMotion origin="layout" path="M -3.95833E-6 3.7037E-7 L 0.19935 0.22106 " pathEditMode="relative" rAng="0" ptsTypes="AA">
                                      <p:cBhvr>
                                        <p:cTn id="66" dur="2500" fill="hold"/>
                                        <p:tgtEl>
                                          <p:spTgt spid="212"/>
                                        </p:tgtEl>
                                        <p:attrNameLst>
                                          <p:attrName>ppt_x</p:attrName>
                                          <p:attrName>ppt_y</p:attrName>
                                        </p:attrNameLst>
                                      </p:cBhvr>
                                      <p:rCtr x="9961" y="11042"/>
                                    </p:animMotion>
                                  </p:childTnLst>
                                </p:cTn>
                              </p:par>
                              <p:par>
                                <p:cTn id="67" presetID="42" presetClass="path" presetSubtype="0" accel="50000" decel="50000" fill="hold" nodeType="withEffect">
                                  <p:stCondLst>
                                    <p:cond delay="500"/>
                                  </p:stCondLst>
                                  <p:childTnLst>
                                    <p:animMotion origin="layout" path="M -4.58333E-6 -2.22222E-6 L 0.18829 0.14445 " pathEditMode="relative" rAng="0" ptsTypes="AA">
                                      <p:cBhvr>
                                        <p:cTn id="68" dur="2500" fill="hold"/>
                                        <p:tgtEl>
                                          <p:spTgt spid="226"/>
                                        </p:tgtEl>
                                        <p:attrNameLst>
                                          <p:attrName>ppt_x</p:attrName>
                                          <p:attrName>ppt_y</p:attrName>
                                        </p:attrNameLst>
                                      </p:cBhvr>
                                      <p:rCtr x="9414" y="722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19935 0.22106 L 0.1573 0.49143 " pathEditMode="relative" rAng="0" ptsTypes="AA">
                                      <p:cBhvr>
                                        <p:cTn id="72" dur="2000" fill="hold"/>
                                        <p:tgtEl>
                                          <p:spTgt spid="212"/>
                                        </p:tgtEl>
                                        <p:attrNameLst>
                                          <p:attrName>ppt_x</p:attrName>
                                          <p:attrName>ppt_y</p:attrName>
                                        </p:attrNameLst>
                                      </p:cBhvr>
                                      <p:rCtr x="-2109" y="13519"/>
                                    </p:animMotion>
                                  </p:childTnLst>
                                </p:cTn>
                              </p:par>
                              <p:par>
                                <p:cTn id="73" presetID="42" presetClass="path" presetSubtype="0" accel="50000" decel="50000" fill="hold" nodeType="withEffect">
                                  <p:stCondLst>
                                    <p:cond delay="300"/>
                                  </p:stCondLst>
                                  <p:childTnLst>
                                    <p:animMotion origin="layout" path="M 0.18829 0.14445 L 0.128 0.38496 " pathEditMode="relative" rAng="0" ptsTypes="AA">
                                      <p:cBhvr>
                                        <p:cTn id="74" dur="2000" fill="hold"/>
                                        <p:tgtEl>
                                          <p:spTgt spid="226"/>
                                        </p:tgtEl>
                                        <p:attrNameLst>
                                          <p:attrName>ppt_x</p:attrName>
                                          <p:attrName>ppt_y</p:attrName>
                                        </p:attrNameLst>
                                      </p:cBhvr>
                                      <p:rCtr x="-3021" y="12014"/>
                                    </p:animMotion>
                                  </p:childTnLst>
                                </p:cTn>
                              </p:par>
                              <p:par>
                                <p:cTn id="75" presetID="42" presetClass="path" presetSubtype="0" accel="50000" decel="50000" fill="hold" nodeType="withEffect">
                                  <p:stCondLst>
                                    <p:cond delay="600"/>
                                  </p:stCondLst>
                                  <p:childTnLst>
                                    <p:animMotion origin="layout" path="M 0.12526 0.21968 L 0.09232 0.39028 " pathEditMode="relative" rAng="0" ptsTypes="AA">
                                      <p:cBhvr>
                                        <p:cTn id="76" dur="2000" fill="hold"/>
                                        <p:tgtEl>
                                          <p:spTgt spid="223"/>
                                        </p:tgtEl>
                                        <p:attrNameLst>
                                          <p:attrName>ppt_x</p:attrName>
                                          <p:attrName>ppt_y</p:attrName>
                                        </p:attrNameLst>
                                      </p:cBhvr>
                                      <p:rCtr x="-1654" y="8519"/>
                                    </p:animMotion>
                                  </p:childTnLst>
                                </p:cTn>
                              </p:par>
                              <p:par>
                                <p:cTn id="77" presetID="42" presetClass="path" presetSubtype="0" accel="50000" decel="50000" fill="hold" nodeType="withEffect">
                                  <p:stCondLst>
                                    <p:cond delay="400"/>
                                  </p:stCondLst>
                                  <p:childTnLst>
                                    <p:animMotion origin="layout" path="M 0.1612 0.20371 L 0.08464 0.51459 " pathEditMode="relative" rAng="0" ptsTypes="AA">
                                      <p:cBhvr>
                                        <p:cTn id="78" dur="2000" fill="hold"/>
                                        <p:tgtEl>
                                          <p:spTgt spid="221"/>
                                        </p:tgtEl>
                                        <p:attrNameLst>
                                          <p:attrName>ppt_x</p:attrName>
                                          <p:attrName>ppt_y</p:attrName>
                                        </p:attrNameLst>
                                      </p:cBhvr>
                                      <p:rCtr x="-3828" y="15532"/>
                                    </p:animMotion>
                                  </p:childTnLst>
                                </p:cTn>
                              </p:par>
                              <p:par>
                                <p:cTn id="79" presetID="42" presetClass="path" presetSubtype="0" accel="50000" decel="50000" fill="hold" nodeType="withEffect">
                                  <p:stCondLst>
                                    <p:cond delay="700"/>
                                  </p:stCondLst>
                                  <p:childTnLst>
                                    <p:animMotion origin="layout" path="M 0.17852 0.16806 L 0.16133 0.40093 " pathEditMode="relative" rAng="0" ptsTypes="AA">
                                      <p:cBhvr>
                                        <p:cTn id="80" dur="2000" fill="hold"/>
                                        <p:tgtEl>
                                          <p:spTgt spid="225"/>
                                        </p:tgtEl>
                                        <p:attrNameLst>
                                          <p:attrName>ppt_x</p:attrName>
                                          <p:attrName>ppt_y</p:attrName>
                                        </p:attrNameLst>
                                      </p:cBhvr>
                                      <p:rCtr x="-859" y="11644"/>
                                    </p:animMotion>
                                  </p:childTnLst>
                                </p:cTn>
                              </p:par>
                              <p:par>
                                <p:cTn id="81" presetID="10" presetClass="entr" presetSubtype="0" fill="hold" nodeType="withEffect">
                                  <p:stCondLst>
                                    <p:cond delay="3500"/>
                                  </p:stCondLst>
                                  <p:childTnLst>
                                    <p:set>
                                      <p:cBhvr>
                                        <p:cTn id="82" dur="1" fill="hold">
                                          <p:stCondLst>
                                            <p:cond delay="0"/>
                                          </p:stCondLst>
                                        </p:cTn>
                                        <p:tgtEl>
                                          <p:spTgt spid="227"/>
                                        </p:tgtEl>
                                        <p:attrNameLst>
                                          <p:attrName>style.visibility</p:attrName>
                                        </p:attrNameLst>
                                      </p:cBhvr>
                                      <p:to>
                                        <p:strVal val="visible"/>
                                      </p:to>
                                    </p:set>
                                    <p:animEffect transition="in" filter="fade">
                                      <p:cBhvr>
                                        <p:cTn id="83" dur="1000"/>
                                        <p:tgtEl>
                                          <p:spTgt spid="227"/>
                                        </p:tgtEl>
                                      </p:cBhvr>
                                    </p:animEffect>
                                  </p:childTnLst>
                                </p:cTn>
                              </p:par>
                              <p:par>
                                <p:cTn id="84" presetID="10" presetClass="exit" presetSubtype="0" fill="hold" nodeType="withEffect">
                                  <p:stCondLst>
                                    <p:cond delay="3000"/>
                                  </p:stCondLst>
                                  <p:childTnLst>
                                    <p:animEffect transition="out" filter="fade">
                                      <p:cBhvr>
                                        <p:cTn id="85" dur="1000"/>
                                        <p:tgtEl>
                                          <p:spTgt spid="225"/>
                                        </p:tgtEl>
                                      </p:cBhvr>
                                    </p:animEffect>
                                    <p:set>
                                      <p:cBhvr>
                                        <p:cTn id="86" dur="1" fill="hold">
                                          <p:stCondLst>
                                            <p:cond delay="999"/>
                                          </p:stCondLst>
                                        </p:cTn>
                                        <p:tgtEl>
                                          <p:spTgt spid="225"/>
                                        </p:tgtEl>
                                        <p:attrNameLst>
                                          <p:attrName>style.visibility</p:attrName>
                                        </p:attrNameLst>
                                      </p:cBhvr>
                                      <p:to>
                                        <p:strVal val="hidden"/>
                                      </p:to>
                                    </p:set>
                                  </p:childTnLst>
                                </p:cTn>
                              </p:par>
                              <p:par>
                                <p:cTn id="87" presetID="10" presetClass="exit" presetSubtype="0" fill="hold" nodeType="withEffect">
                                  <p:stCondLst>
                                    <p:cond delay="3000"/>
                                  </p:stCondLst>
                                  <p:childTnLst>
                                    <p:animEffect transition="out" filter="fade">
                                      <p:cBhvr>
                                        <p:cTn id="88" dur="1000"/>
                                        <p:tgtEl>
                                          <p:spTgt spid="211"/>
                                        </p:tgtEl>
                                      </p:cBhvr>
                                    </p:animEffect>
                                    <p:set>
                                      <p:cBhvr>
                                        <p:cTn id="89" dur="1" fill="hold">
                                          <p:stCondLst>
                                            <p:cond delay="999"/>
                                          </p:stCondLst>
                                        </p:cTn>
                                        <p:tgtEl>
                                          <p:spTgt spid="211"/>
                                        </p:tgtEl>
                                        <p:attrNameLst>
                                          <p:attrName>style.visibility</p:attrName>
                                        </p:attrNameLst>
                                      </p:cBhvr>
                                      <p:to>
                                        <p:strVal val="hidden"/>
                                      </p:to>
                                    </p:set>
                                  </p:childTnLst>
                                </p:cTn>
                              </p:par>
                              <p:par>
                                <p:cTn id="90" presetID="10" presetClass="exit" presetSubtype="0" fill="hold" nodeType="withEffect">
                                  <p:stCondLst>
                                    <p:cond delay="3000"/>
                                  </p:stCondLst>
                                  <p:childTnLst>
                                    <p:animEffect transition="out" filter="fade">
                                      <p:cBhvr>
                                        <p:cTn id="91" dur="1000"/>
                                        <p:tgtEl>
                                          <p:spTgt spid="221"/>
                                        </p:tgtEl>
                                      </p:cBhvr>
                                    </p:animEffect>
                                    <p:set>
                                      <p:cBhvr>
                                        <p:cTn id="92" dur="1" fill="hold">
                                          <p:stCondLst>
                                            <p:cond delay="999"/>
                                          </p:stCondLst>
                                        </p:cTn>
                                        <p:tgtEl>
                                          <p:spTgt spid="221"/>
                                        </p:tgtEl>
                                        <p:attrNameLst>
                                          <p:attrName>style.visibility</p:attrName>
                                        </p:attrNameLst>
                                      </p:cBhvr>
                                      <p:to>
                                        <p:strVal val="hidden"/>
                                      </p:to>
                                    </p:set>
                                  </p:childTnLst>
                                </p:cTn>
                              </p:par>
                              <p:par>
                                <p:cTn id="93" presetID="10" presetClass="exit" presetSubtype="0" fill="hold" nodeType="withEffect">
                                  <p:stCondLst>
                                    <p:cond delay="3000"/>
                                  </p:stCondLst>
                                  <p:childTnLst>
                                    <p:animEffect transition="out" filter="fade">
                                      <p:cBhvr>
                                        <p:cTn id="94" dur="1000"/>
                                        <p:tgtEl>
                                          <p:spTgt spid="223"/>
                                        </p:tgtEl>
                                      </p:cBhvr>
                                    </p:animEffect>
                                    <p:set>
                                      <p:cBhvr>
                                        <p:cTn id="95" dur="1" fill="hold">
                                          <p:stCondLst>
                                            <p:cond delay="999"/>
                                          </p:stCondLst>
                                        </p:cTn>
                                        <p:tgtEl>
                                          <p:spTgt spid="223"/>
                                        </p:tgtEl>
                                        <p:attrNameLst>
                                          <p:attrName>style.visibility</p:attrName>
                                        </p:attrNameLst>
                                      </p:cBhvr>
                                      <p:to>
                                        <p:strVal val="hidden"/>
                                      </p:to>
                                    </p:set>
                                  </p:childTnLst>
                                </p:cTn>
                              </p:par>
                              <p:par>
                                <p:cTn id="96" presetID="10" presetClass="exit" presetSubtype="0" fill="hold" nodeType="withEffect">
                                  <p:stCondLst>
                                    <p:cond delay="3000"/>
                                  </p:stCondLst>
                                  <p:childTnLst>
                                    <p:animEffect transition="out" filter="fade">
                                      <p:cBhvr>
                                        <p:cTn id="97" dur="1000"/>
                                        <p:tgtEl>
                                          <p:spTgt spid="224"/>
                                        </p:tgtEl>
                                      </p:cBhvr>
                                    </p:animEffect>
                                    <p:set>
                                      <p:cBhvr>
                                        <p:cTn id="98" dur="1" fill="hold">
                                          <p:stCondLst>
                                            <p:cond delay="999"/>
                                          </p:stCondLst>
                                        </p:cTn>
                                        <p:tgtEl>
                                          <p:spTgt spid="224"/>
                                        </p:tgtEl>
                                        <p:attrNameLst>
                                          <p:attrName>style.visibility</p:attrName>
                                        </p:attrNameLst>
                                      </p:cBhvr>
                                      <p:to>
                                        <p:strVal val="hidden"/>
                                      </p:to>
                                    </p:set>
                                  </p:childTnLst>
                                </p:cTn>
                              </p:par>
                              <p:par>
                                <p:cTn id="99" presetID="10" presetClass="exit" presetSubtype="0" fill="hold" nodeType="withEffect">
                                  <p:stCondLst>
                                    <p:cond delay="3250"/>
                                  </p:stCondLst>
                                  <p:childTnLst>
                                    <p:animEffect transition="out" filter="fade">
                                      <p:cBhvr>
                                        <p:cTn id="100" dur="1000"/>
                                        <p:tgtEl>
                                          <p:spTgt spid="226"/>
                                        </p:tgtEl>
                                      </p:cBhvr>
                                    </p:animEffect>
                                    <p:set>
                                      <p:cBhvr>
                                        <p:cTn id="101" dur="1" fill="hold">
                                          <p:stCondLst>
                                            <p:cond delay="999"/>
                                          </p:stCondLst>
                                        </p:cTn>
                                        <p:tgtEl>
                                          <p:spTgt spid="226"/>
                                        </p:tgtEl>
                                        <p:attrNameLst>
                                          <p:attrName>style.visibility</p:attrName>
                                        </p:attrNameLst>
                                      </p:cBhvr>
                                      <p:to>
                                        <p:strVal val="hidden"/>
                                      </p:to>
                                    </p:set>
                                  </p:childTnLst>
                                </p:cTn>
                              </p:par>
                              <p:par>
                                <p:cTn id="102" presetID="10" presetClass="exit" presetSubtype="0" fill="hold" nodeType="withEffect">
                                  <p:stCondLst>
                                    <p:cond delay="3250"/>
                                  </p:stCondLst>
                                  <p:childTnLst>
                                    <p:animEffect transition="out" filter="fade">
                                      <p:cBhvr>
                                        <p:cTn id="103" dur="1000"/>
                                        <p:tgtEl>
                                          <p:spTgt spid="212"/>
                                        </p:tgtEl>
                                      </p:cBhvr>
                                    </p:animEffect>
                                    <p:set>
                                      <p:cBhvr>
                                        <p:cTn id="104" dur="1" fill="hold">
                                          <p:stCondLst>
                                            <p:cond delay="999"/>
                                          </p:stCondLst>
                                        </p:cTn>
                                        <p:tgtEl>
                                          <p:spTgt spid="212"/>
                                        </p:tgtEl>
                                        <p:attrNameLst>
                                          <p:attrName>style.visibility</p:attrName>
                                        </p:attrNameLst>
                                      </p:cBhvr>
                                      <p:to>
                                        <p:strVal val="hidden"/>
                                      </p:to>
                                    </p:set>
                                  </p:childTnLst>
                                </p:cTn>
                              </p:par>
                              <p:par>
                                <p:cTn id="105" presetID="10" presetClass="entr" presetSubtype="0" fill="hold" nodeType="withEffect">
                                  <p:stCondLst>
                                    <p:cond delay="1200"/>
                                  </p:stCondLst>
                                  <p:childTnLst>
                                    <p:set>
                                      <p:cBhvr>
                                        <p:cTn id="106" dur="1" fill="hold">
                                          <p:stCondLst>
                                            <p:cond delay="0"/>
                                          </p:stCondLst>
                                        </p:cTn>
                                        <p:tgtEl>
                                          <p:spTgt spid="331"/>
                                        </p:tgtEl>
                                        <p:attrNameLst>
                                          <p:attrName>style.visibility</p:attrName>
                                        </p:attrNameLst>
                                      </p:cBhvr>
                                      <p:to>
                                        <p:strVal val="visible"/>
                                      </p:to>
                                    </p:set>
                                    <p:animEffect transition="in" filter="fade">
                                      <p:cBhvr>
                                        <p:cTn id="107" dur="1000"/>
                                        <p:tgtEl>
                                          <p:spTgt spid="331"/>
                                        </p:tgtEl>
                                      </p:cBhvr>
                                    </p:animEffect>
                                  </p:childTnLst>
                                </p:cTn>
                              </p:par>
                              <p:par>
                                <p:cTn id="108" presetID="42" presetClass="path" presetSubtype="0" accel="50000" decel="50000" fill="hold" nodeType="withEffect">
                                  <p:stCondLst>
                                    <p:cond delay="1200"/>
                                  </p:stCondLst>
                                  <p:childTnLst>
                                    <p:animMotion origin="layout" path="M 2.08333E-6 2.22222E-6 L 0.12291 0.18032 " pathEditMode="relative" rAng="0" ptsTypes="AA">
                                      <p:cBhvr>
                                        <p:cTn id="109" dur="2000" fill="hold"/>
                                        <p:tgtEl>
                                          <p:spTgt spid="331"/>
                                        </p:tgtEl>
                                        <p:attrNameLst>
                                          <p:attrName>ppt_x</p:attrName>
                                          <p:attrName>ppt_y</p:attrName>
                                        </p:attrNameLst>
                                      </p:cBhvr>
                                      <p:rCtr x="6146" y="9005"/>
                                    </p:animMotion>
                                  </p:childTnLst>
                                </p:cTn>
                              </p:par>
                              <p:par>
                                <p:cTn id="110" presetID="10" presetClass="exit" presetSubtype="0" fill="hold" nodeType="withEffect">
                                  <p:stCondLst>
                                    <p:cond delay="1200"/>
                                  </p:stCondLst>
                                  <p:childTnLst>
                                    <p:animEffect transition="out" filter="fade">
                                      <p:cBhvr>
                                        <p:cTn id="111" dur="1000"/>
                                        <p:tgtEl>
                                          <p:spTgt spid="205"/>
                                        </p:tgtEl>
                                      </p:cBhvr>
                                    </p:animEffect>
                                    <p:set>
                                      <p:cBhvr>
                                        <p:cTn id="112" dur="1" fill="hold">
                                          <p:stCondLst>
                                            <p:cond delay="999"/>
                                          </p:stCondLst>
                                        </p:cTn>
                                        <p:tgtEl>
                                          <p:spTgt spid="205"/>
                                        </p:tgtEl>
                                        <p:attrNameLst>
                                          <p:attrName>style.visibility</p:attrName>
                                        </p:attrNameLst>
                                      </p:cBhvr>
                                      <p:to>
                                        <p:strVal val="hidden"/>
                                      </p:to>
                                    </p:set>
                                  </p:childTnLst>
                                </p:cTn>
                              </p:par>
                              <p:par>
                                <p:cTn id="113" presetID="10" presetClass="exit" presetSubtype="0" fill="hold" nodeType="withEffect">
                                  <p:stCondLst>
                                    <p:cond delay="1200"/>
                                  </p:stCondLst>
                                  <p:childTnLst>
                                    <p:animEffect transition="out" filter="fade">
                                      <p:cBhvr>
                                        <p:cTn id="114" dur="1000"/>
                                        <p:tgtEl>
                                          <p:spTgt spid="257"/>
                                        </p:tgtEl>
                                      </p:cBhvr>
                                    </p:animEffect>
                                    <p:set>
                                      <p:cBhvr>
                                        <p:cTn id="115" dur="1" fill="hold">
                                          <p:stCondLst>
                                            <p:cond delay="999"/>
                                          </p:stCondLst>
                                        </p:cTn>
                                        <p:tgtEl>
                                          <p:spTgt spid="257"/>
                                        </p:tgtEl>
                                        <p:attrNameLst>
                                          <p:attrName>style.visibility</p:attrName>
                                        </p:attrNameLst>
                                      </p:cBhvr>
                                      <p:to>
                                        <p:strVal val="hidden"/>
                                      </p:to>
                                    </p:set>
                                  </p:childTnLst>
                                </p:cTn>
                              </p:par>
                              <p:par>
                                <p:cTn id="116" presetID="10" presetClass="exit" presetSubtype="0" fill="hold" nodeType="withEffect">
                                  <p:stCondLst>
                                    <p:cond delay="1200"/>
                                  </p:stCondLst>
                                  <p:childTnLst>
                                    <p:animEffect transition="out" filter="fade">
                                      <p:cBhvr>
                                        <p:cTn id="117" dur="1000"/>
                                        <p:tgtEl>
                                          <p:spTgt spid="256"/>
                                        </p:tgtEl>
                                      </p:cBhvr>
                                    </p:animEffect>
                                    <p:set>
                                      <p:cBhvr>
                                        <p:cTn id="118" dur="1" fill="hold">
                                          <p:stCondLst>
                                            <p:cond delay="999"/>
                                          </p:stCondLst>
                                        </p:cTn>
                                        <p:tgtEl>
                                          <p:spTgt spid="256"/>
                                        </p:tgtEl>
                                        <p:attrNameLst>
                                          <p:attrName>style.visibility</p:attrName>
                                        </p:attrNameLst>
                                      </p:cBhvr>
                                      <p:to>
                                        <p:strVal val="hidden"/>
                                      </p:to>
                                    </p:set>
                                  </p:childTnLst>
                                </p:cTn>
                              </p:par>
                              <p:par>
                                <p:cTn id="119" presetID="10" presetClass="exit" presetSubtype="0" fill="hold" nodeType="withEffect">
                                  <p:stCondLst>
                                    <p:cond delay="1200"/>
                                  </p:stCondLst>
                                  <p:childTnLst>
                                    <p:animEffect transition="out" filter="fade">
                                      <p:cBhvr>
                                        <p:cTn id="120" dur="1000"/>
                                        <p:tgtEl>
                                          <p:spTgt spid="255"/>
                                        </p:tgtEl>
                                      </p:cBhvr>
                                    </p:animEffect>
                                    <p:set>
                                      <p:cBhvr>
                                        <p:cTn id="121" dur="1" fill="hold">
                                          <p:stCondLst>
                                            <p:cond delay="999"/>
                                          </p:stCondLst>
                                        </p:cTn>
                                        <p:tgtEl>
                                          <p:spTgt spid="255"/>
                                        </p:tgtEl>
                                        <p:attrNameLst>
                                          <p:attrName>style.visibility</p:attrName>
                                        </p:attrNameLst>
                                      </p:cBhvr>
                                      <p:to>
                                        <p:strVal val="hidden"/>
                                      </p:to>
                                    </p:set>
                                  </p:childTnLst>
                                </p:cTn>
                              </p:par>
                              <p:par>
                                <p:cTn id="122" presetID="10" presetClass="exit" presetSubtype="0" fill="hold" nodeType="withEffect">
                                  <p:stCondLst>
                                    <p:cond delay="1200"/>
                                  </p:stCondLst>
                                  <p:childTnLst>
                                    <p:animEffect transition="out" filter="fade">
                                      <p:cBhvr>
                                        <p:cTn id="123" dur="1000"/>
                                        <p:tgtEl>
                                          <p:spTgt spid="260"/>
                                        </p:tgtEl>
                                      </p:cBhvr>
                                    </p:animEffect>
                                    <p:set>
                                      <p:cBhvr>
                                        <p:cTn id="124" dur="1" fill="hold">
                                          <p:stCondLst>
                                            <p:cond delay="999"/>
                                          </p:stCondLst>
                                        </p:cTn>
                                        <p:tgtEl>
                                          <p:spTgt spid="260"/>
                                        </p:tgtEl>
                                        <p:attrNameLst>
                                          <p:attrName>style.visibility</p:attrName>
                                        </p:attrNameLst>
                                      </p:cBhvr>
                                      <p:to>
                                        <p:strVal val="hidden"/>
                                      </p:to>
                                    </p:set>
                                  </p:childTnLst>
                                </p:cTn>
                              </p:par>
                              <p:par>
                                <p:cTn id="125" presetID="10" presetClass="exit" presetSubtype="0" fill="hold" nodeType="withEffect">
                                  <p:stCondLst>
                                    <p:cond delay="1200"/>
                                  </p:stCondLst>
                                  <p:childTnLst>
                                    <p:animEffect transition="out" filter="fade">
                                      <p:cBhvr>
                                        <p:cTn id="126" dur="1000"/>
                                        <p:tgtEl>
                                          <p:spTgt spid="258"/>
                                        </p:tgtEl>
                                      </p:cBhvr>
                                    </p:animEffect>
                                    <p:set>
                                      <p:cBhvr>
                                        <p:cTn id="127" dur="1" fill="hold">
                                          <p:stCondLst>
                                            <p:cond delay="999"/>
                                          </p:stCondLst>
                                        </p:cTn>
                                        <p:tgtEl>
                                          <p:spTgt spid="258"/>
                                        </p:tgtEl>
                                        <p:attrNameLst>
                                          <p:attrName>style.visibility</p:attrName>
                                        </p:attrNameLst>
                                      </p:cBhvr>
                                      <p:to>
                                        <p:strVal val="hidden"/>
                                      </p:to>
                                    </p:set>
                                  </p:childTnLst>
                                </p:cTn>
                              </p:par>
                              <p:par>
                                <p:cTn id="128" presetID="10" presetClass="exit" presetSubtype="0" fill="hold" nodeType="withEffect">
                                  <p:stCondLst>
                                    <p:cond delay="1200"/>
                                  </p:stCondLst>
                                  <p:childTnLst>
                                    <p:animEffect transition="out" filter="fade">
                                      <p:cBhvr>
                                        <p:cTn id="129" dur="1000"/>
                                        <p:tgtEl>
                                          <p:spTgt spid="259"/>
                                        </p:tgtEl>
                                      </p:cBhvr>
                                    </p:animEffect>
                                    <p:set>
                                      <p:cBhvr>
                                        <p:cTn id="130" dur="1" fill="hold">
                                          <p:stCondLst>
                                            <p:cond delay="999"/>
                                          </p:stCondLst>
                                        </p:cTn>
                                        <p:tgtEl>
                                          <p:spTgt spid="259"/>
                                        </p:tgtEl>
                                        <p:attrNameLst>
                                          <p:attrName>style.visibility</p:attrName>
                                        </p:attrNameLst>
                                      </p:cBhvr>
                                      <p:to>
                                        <p:strVal val="hidden"/>
                                      </p:to>
                                    </p:set>
                                  </p:childTnLst>
                                </p:cTn>
                              </p:par>
                              <p:par>
                                <p:cTn id="131" presetID="10" presetClass="exit" presetSubtype="0" fill="hold" nodeType="withEffect">
                                  <p:stCondLst>
                                    <p:cond delay="1200"/>
                                  </p:stCondLst>
                                  <p:childTnLst>
                                    <p:animEffect transition="out" filter="fade">
                                      <p:cBhvr>
                                        <p:cTn id="132" dur="1000"/>
                                        <p:tgtEl>
                                          <p:spTgt spid="211"/>
                                        </p:tgtEl>
                                      </p:cBhvr>
                                    </p:animEffect>
                                    <p:set>
                                      <p:cBhvr>
                                        <p:cTn id="133" dur="1" fill="hold">
                                          <p:stCondLst>
                                            <p:cond delay="999"/>
                                          </p:stCondLst>
                                        </p:cTn>
                                        <p:tgtEl>
                                          <p:spTgt spid="211"/>
                                        </p:tgtEl>
                                        <p:attrNameLst>
                                          <p:attrName>style.visibility</p:attrName>
                                        </p:attrNameLst>
                                      </p:cBhvr>
                                      <p:to>
                                        <p:strVal val="hidden"/>
                                      </p:to>
                                    </p:set>
                                  </p:childTnLst>
                                </p:cTn>
                              </p:par>
                              <p:par>
                                <p:cTn id="134" presetID="10" presetClass="exit" presetSubtype="0" fill="hold" nodeType="withEffect">
                                  <p:stCondLst>
                                    <p:cond delay="1200"/>
                                  </p:stCondLst>
                                  <p:childTnLst>
                                    <p:animEffect transition="out" filter="fade">
                                      <p:cBhvr>
                                        <p:cTn id="135" dur="1000"/>
                                        <p:tgtEl>
                                          <p:spTgt spid="224"/>
                                        </p:tgtEl>
                                      </p:cBhvr>
                                    </p:animEffect>
                                    <p:set>
                                      <p:cBhvr>
                                        <p:cTn id="136" dur="1" fill="hold">
                                          <p:stCondLst>
                                            <p:cond delay="999"/>
                                          </p:stCondLst>
                                        </p:cTn>
                                        <p:tgtEl>
                                          <p:spTgt spid="224"/>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210"/>
                                        </p:tgtEl>
                                        <p:attrNameLst>
                                          <p:attrName>style.visibility</p:attrName>
                                        </p:attrNameLst>
                                      </p:cBhvr>
                                      <p:to>
                                        <p:strVal val="visible"/>
                                      </p:to>
                                    </p:set>
                                    <p:animEffect transition="in" filter="fade">
                                      <p:cBhvr>
                                        <p:cTn id="139" dur="1000"/>
                                        <p:tgtEl>
                                          <p:spTgt spid="210"/>
                                        </p:tgtEl>
                                      </p:cBhvr>
                                    </p:animEffect>
                                  </p:childTnLst>
                                </p:cTn>
                              </p:par>
                              <p:par>
                                <p:cTn id="140" presetID="10" presetClass="entr" presetSubtype="0" fill="hold" nodeType="withEffect">
                                  <p:stCondLst>
                                    <p:cond delay="0"/>
                                  </p:stCondLst>
                                  <p:childTnLst>
                                    <p:set>
                                      <p:cBhvr>
                                        <p:cTn id="141" dur="1" fill="hold">
                                          <p:stCondLst>
                                            <p:cond delay="0"/>
                                          </p:stCondLst>
                                        </p:cTn>
                                        <p:tgtEl>
                                          <p:spTgt spid="209"/>
                                        </p:tgtEl>
                                        <p:attrNameLst>
                                          <p:attrName>style.visibility</p:attrName>
                                        </p:attrNameLst>
                                      </p:cBhvr>
                                      <p:to>
                                        <p:strVal val="visible"/>
                                      </p:to>
                                    </p:set>
                                    <p:animEffect transition="in" filter="fade">
                                      <p:cBhvr>
                                        <p:cTn id="142" dur="1000"/>
                                        <p:tgtEl>
                                          <p:spTgt spid="209"/>
                                        </p:tgtEl>
                                      </p:cBhvr>
                                    </p:animEffect>
                                  </p:childTnLst>
                                </p:cTn>
                              </p:par>
                              <p:par>
                                <p:cTn id="143" presetID="10" presetClass="entr" presetSubtype="0" fill="hold" grpId="0" nodeType="withEffect">
                                  <p:stCondLst>
                                    <p:cond delay="1500"/>
                                  </p:stCondLst>
                                  <p:childTnLst>
                                    <p:set>
                                      <p:cBhvr>
                                        <p:cTn id="144" dur="1" fill="hold">
                                          <p:stCondLst>
                                            <p:cond delay="0"/>
                                          </p:stCondLst>
                                        </p:cTn>
                                        <p:tgtEl>
                                          <p:spTgt spid="297"/>
                                        </p:tgtEl>
                                        <p:attrNameLst>
                                          <p:attrName>style.visibility</p:attrName>
                                        </p:attrNameLst>
                                      </p:cBhvr>
                                      <p:to>
                                        <p:strVal val="visible"/>
                                      </p:to>
                                    </p:set>
                                    <p:animEffect transition="in" filter="fade">
                                      <p:cBhvr>
                                        <p:cTn id="145" dur="1000"/>
                                        <p:tgtEl>
                                          <p:spTgt spid="297"/>
                                        </p:tgtEl>
                                      </p:cBhvr>
                                    </p:animEffect>
                                  </p:childTnLst>
                                </p:cTn>
                              </p:par>
                              <p:par>
                                <p:cTn id="146" presetID="10" presetClass="exit" presetSubtype="0" fill="hold" grpId="1" nodeType="withEffect">
                                  <p:stCondLst>
                                    <p:cond delay="0"/>
                                  </p:stCondLst>
                                  <p:childTnLst>
                                    <p:animEffect transition="out" filter="fade">
                                      <p:cBhvr>
                                        <p:cTn id="147" dur="1000"/>
                                        <p:tgtEl>
                                          <p:spTgt spid="210"/>
                                        </p:tgtEl>
                                      </p:cBhvr>
                                    </p:animEffect>
                                    <p:set>
                                      <p:cBhvr>
                                        <p:cTn id="148" dur="1" fill="hold">
                                          <p:stCondLst>
                                            <p:cond delay="999"/>
                                          </p:stCondLst>
                                        </p:cTn>
                                        <p:tgtEl>
                                          <p:spTgt spid="210"/>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1000"/>
                                        <p:tgtEl>
                                          <p:spTgt spid="209"/>
                                        </p:tgtEl>
                                      </p:cBhvr>
                                    </p:animEffect>
                                    <p:set>
                                      <p:cBhvr>
                                        <p:cTn id="151" dur="1" fill="hold">
                                          <p:stCondLst>
                                            <p:cond delay="999"/>
                                          </p:stCondLst>
                                        </p:cTn>
                                        <p:tgtEl>
                                          <p:spTgt spid="20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1000"/>
                                        <p:tgtEl>
                                          <p:spTgt spid="227"/>
                                        </p:tgtEl>
                                      </p:cBhvr>
                                    </p:animEffect>
                                    <p:set>
                                      <p:cBhvr>
                                        <p:cTn id="154" dur="1" fill="hold">
                                          <p:stCondLst>
                                            <p:cond delay="999"/>
                                          </p:stCondLst>
                                        </p:cTn>
                                        <p:tgtEl>
                                          <p:spTgt spid="227"/>
                                        </p:tgtEl>
                                        <p:attrNameLst>
                                          <p:attrName>style.visibility</p:attrName>
                                        </p:attrNameLst>
                                      </p:cBhvr>
                                      <p:to>
                                        <p:strVal val="hidden"/>
                                      </p:to>
                                    </p:set>
                                  </p:childTnLst>
                                </p:cTn>
                              </p:par>
                              <p:par>
                                <p:cTn id="155" presetID="42" presetClass="path" presetSubtype="0" accel="50000" decel="50000" fill="hold" nodeType="withEffect">
                                  <p:stCondLst>
                                    <p:cond delay="0"/>
                                  </p:stCondLst>
                                  <p:childTnLst>
                                    <p:animMotion origin="layout" path="M 0.12291 0.18032 L 0.11614 -0.10509 " pathEditMode="relative" rAng="0" ptsTypes="AA">
                                      <p:cBhvr>
                                        <p:cTn id="156" dur="3000" fill="hold"/>
                                        <p:tgtEl>
                                          <p:spTgt spid="331"/>
                                        </p:tgtEl>
                                        <p:attrNameLst>
                                          <p:attrName>ppt_x</p:attrName>
                                          <p:attrName>ppt_y</p:attrName>
                                        </p:attrNameLst>
                                      </p:cBhvr>
                                      <p:rCtr x="-339" y="-14282"/>
                                    </p:animMotion>
                                  </p:childTnLst>
                                </p:cTn>
                              </p:par>
                              <p:par>
                                <p:cTn id="157" presetID="10" presetClass="exit" presetSubtype="0" fill="hold" nodeType="withEffect">
                                  <p:stCondLst>
                                    <p:cond delay="1500"/>
                                  </p:stCondLst>
                                  <p:childTnLst>
                                    <p:animEffect transition="out" filter="fade">
                                      <p:cBhvr>
                                        <p:cTn id="158" dur="1000"/>
                                        <p:tgtEl>
                                          <p:spTgt spid="331"/>
                                        </p:tgtEl>
                                      </p:cBhvr>
                                    </p:animEffect>
                                    <p:set>
                                      <p:cBhvr>
                                        <p:cTn id="159" dur="1" fill="hold">
                                          <p:stCondLst>
                                            <p:cond delay="999"/>
                                          </p:stCondLst>
                                        </p:cTn>
                                        <p:tgtEl>
                                          <p:spTgt spid="331"/>
                                        </p:tgtEl>
                                        <p:attrNameLst>
                                          <p:attrName>style.visibility</p:attrName>
                                        </p:attrNameLst>
                                      </p:cBhvr>
                                      <p:to>
                                        <p:strVal val="hidden"/>
                                      </p:to>
                                    </p:set>
                                  </p:childTnLst>
                                </p:cTn>
                              </p:par>
                              <p:par>
                                <p:cTn id="160" presetID="10" presetClass="exit" presetSubtype="0" fill="hold" grpId="1" nodeType="withEffect">
                                  <p:stCondLst>
                                    <p:cond delay="500"/>
                                  </p:stCondLst>
                                  <p:childTnLst>
                                    <p:animEffect transition="out" filter="fade">
                                      <p:cBhvr>
                                        <p:cTn id="161" dur="1000"/>
                                        <p:tgtEl>
                                          <p:spTgt spid="297"/>
                                        </p:tgtEl>
                                      </p:cBhvr>
                                    </p:animEffect>
                                    <p:set>
                                      <p:cBhvr>
                                        <p:cTn id="162" dur="1" fill="hold">
                                          <p:stCondLst>
                                            <p:cond delay="999"/>
                                          </p:stCondLst>
                                        </p:cTn>
                                        <p:tgtEl>
                                          <p:spTgt spid="297"/>
                                        </p:tgtEl>
                                        <p:attrNameLst>
                                          <p:attrName>style.visibility</p:attrName>
                                        </p:attrNameLst>
                                      </p:cBhvr>
                                      <p:to>
                                        <p:strVal val="hidden"/>
                                      </p:to>
                                    </p:set>
                                  </p:childTnLst>
                                </p:cTn>
                              </p:par>
                              <p:par>
                                <p:cTn id="163" presetID="10" presetClass="entr" presetSubtype="0" fill="hold" nodeType="withEffect">
                                  <p:stCondLst>
                                    <p:cond delay="1500"/>
                                  </p:stCondLst>
                                  <p:childTnLst>
                                    <p:set>
                                      <p:cBhvr>
                                        <p:cTn id="164" dur="1" fill="hold">
                                          <p:stCondLst>
                                            <p:cond delay="0"/>
                                          </p:stCondLst>
                                        </p:cTn>
                                        <p:tgtEl>
                                          <p:spTgt spid="204"/>
                                        </p:tgtEl>
                                        <p:attrNameLst>
                                          <p:attrName>style.visibility</p:attrName>
                                        </p:attrNameLst>
                                      </p:cBhvr>
                                      <p:to>
                                        <p:strVal val="visible"/>
                                      </p:to>
                                    </p:set>
                                    <p:animEffect transition="in" filter="fade">
                                      <p:cBhvr>
                                        <p:cTn id="165" dur="1000"/>
                                        <p:tgtEl>
                                          <p:spTgt spid="204"/>
                                        </p:tgtEl>
                                      </p:cBhvr>
                                    </p:animEffect>
                                  </p:childTnLst>
                                </p:cTn>
                              </p:par>
                              <p:par>
                                <p:cTn id="166" presetID="10" presetClass="entr" presetSubtype="0" fill="hold" nodeType="withEffect">
                                  <p:stCondLst>
                                    <p:cond delay="1700"/>
                                  </p:stCondLst>
                                  <p:childTnLst>
                                    <p:set>
                                      <p:cBhvr>
                                        <p:cTn id="167" dur="1" fill="hold">
                                          <p:stCondLst>
                                            <p:cond delay="0"/>
                                          </p:stCondLst>
                                        </p:cTn>
                                        <p:tgtEl>
                                          <p:spTgt spid="261"/>
                                        </p:tgtEl>
                                        <p:attrNameLst>
                                          <p:attrName>style.visibility</p:attrName>
                                        </p:attrNameLst>
                                      </p:cBhvr>
                                      <p:to>
                                        <p:strVal val="visible"/>
                                      </p:to>
                                    </p:set>
                                    <p:animEffect transition="in" filter="fade">
                                      <p:cBhvr>
                                        <p:cTn id="168" dur="1000"/>
                                        <p:tgtEl>
                                          <p:spTgt spid="261"/>
                                        </p:tgtEl>
                                      </p:cBhvr>
                                    </p:animEffect>
                                  </p:childTnLst>
                                </p:cTn>
                              </p:par>
                              <p:par>
                                <p:cTn id="169" presetID="10" presetClass="entr" presetSubtype="0" fill="hold" nodeType="withEffect">
                                  <p:stCondLst>
                                    <p:cond delay="1700"/>
                                  </p:stCondLst>
                                  <p:childTnLst>
                                    <p:set>
                                      <p:cBhvr>
                                        <p:cTn id="170" dur="1" fill="hold">
                                          <p:stCondLst>
                                            <p:cond delay="0"/>
                                          </p:stCondLst>
                                        </p:cTn>
                                        <p:tgtEl>
                                          <p:spTgt spid="262"/>
                                        </p:tgtEl>
                                        <p:attrNameLst>
                                          <p:attrName>style.visibility</p:attrName>
                                        </p:attrNameLst>
                                      </p:cBhvr>
                                      <p:to>
                                        <p:strVal val="visible"/>
                                      </p:to>
                                    </p:set>
                                    <p:animEffect transition="in" filter="fade">
                                      <p:cBhvr>
                                        <p:cTn id="171" dur="1000"/>
                                        <p:tgtEl>
                                          <p:spTgt spid="262"/>
                                        </p:tgtEl>
                                      </p:cBhvr>
                                    </p:animEffect>
                                  </p:childTnLst>
                                </p:cTn>
                              </p:par>
                              <p:par>
                                <p:cTn id="172" presetID="10" presetClass="entr" presetSubtype="0" fill="hold" nodeType="withEffect">
                                  <p:stCondLst>
                                    <p:cond delay="1700"/>
                                  </p:stCondLst>
                                  <p:childTnLst>
                                    <p:set>
                                      <p:cBhvr>
                                        <p:cTn id="173" dur="1" fill="hold">
                                          <p:stCondLst>
                                            <p:cond delay="0"/>
                                          </p:stCondLst>
                                        </p:cTn>
                                        <p:tgtEl>
                                          <p:spTgt spid="266"/>
                                        </p:tgtEl>
                                        <p:attrNameLst>
                                          <p:attrName>style.visibility</p:attrName>
                                        </p:attrNameLst>
                                      </p:cBhvr>
                                      <p:to>
                                        <p:strVal val="visible"/>
                                      </p:to>
                                    </p:set>
                                    <p:animEffect transition="in" filter="fade">
                                      <p:cBhvr>
                                        <p:cTn id="174" dur="1000"/>
                                        <p:tgtEl>
                                          <p:spTgt spid="266"/>
                                        </p:tgtEl>
                                      </p:cBhvr>
                                    </p:animEffect>
                                  </p:childTnLst>
                                </p:cTn>
                              </p:par>
                              <p:par>
                                <p:cTn id="175" presetID="10" presetClass="entr" presetSubtype="0" fill="hold" nodeType="withEffect">
                                  <p:stCondLst>
                                    <p:cond delay="1700"/>
                                  </p:stCondLst>
                                  <p:childTnLst>
                                    <p:set>
                                      <p:cBhvr>
                                        <p:cTn id="176" dur="1" fill="hold">
                                          <p:stCondLst>
                                            <p:cond delay="0"/>
                                          </p:stCondLst>
                                        </p:cTn>
                                        <p:tgtEl>
                                          <p:spTgt spid="264"/>
                                        </p:tgtEl>
                                        <p:attrNameLst>
                                          <p:attrName>style.visibility</p:attrName>
                                        </p:attrNameLst>
                                      </p:cBhvr>
                                      <p:to>
                                        <p:strVal val="visible"/>
                                      </p:to>
                                    </p:set>
                                    <p:animEffect transition="in" filter="fade">
                                      <p:cBhvr>
                                        <p:cTn id="177" dur="1000"/>
                                        <p:tgtEl>
                                          <p:spTgt spid="264"/>
                                        </p:tgtEl>
                                      </p:cBhvr>
                                    </p:animEffect>
                                  </p:childTnLst>
                                </p:cTn>
                              </p:par>
                              <p:par>
                                <p:cTn id="178" presetID="10" presetClass="entr" presetSubtype="0" fill="hold" nodeType="withEffect">
                                  <p:stCondLst>
                                    <p:cond delay="1700"/>
                                  </p:stCondLst>
                                  <p:childTnLst>
                                    <p:set>
                                      <p:cBhvr>
                                        <p:cTn id="179" dur="1" fill="hold">
                                          <p:stCondLst>
                                            <p:cond delay="0"/>
                                          </p:stCondLst>
                                        </p:cTn>
                                        <p:tgtEl>
                                          <p:spTgt spid="263"/>
                                        </p:tgtEl>
                                        <p:attrNameLst>
                                          <p:attrName>style.visibility</p:attrName>
                                        </p:attrNameLst>
                                      </p:cBhvr>
                                      <p:to>
                                        <p:strVal val="visible"/>
                                      </p:to>
                                    </p:set>
                                    <p:animEffect transition="in" filter="fade">
                                      <p:cBhvr>
                                        <p:cTn id="180" dur="1000"/>
                                        <p:tgtEl>
                                          <p:spTgt spid="263"/>
                                        </p:tgtEl>
                                      </p:cBhvr>
                                    </p:animEffect>
                                  </p:childTnLst>
                                </p:cTn>
                              </p:par>
                              <p:par>
                                <p:cTn id="181" presetID="10" presetClass="entr" presetSubtype="0" fill="hold" nodeType="withEffect">
                                  <p:stCondLst>
                                    <p:cond delay="1700"/>
                                  </p:stCondLst>
                                  <p:childTnLst>
                                    <p:set>
                                      <p:cBhvr>
                                        <p:cTn id="182" dur="1" fill="hold">
                                          <p:stCondLst>
                                            <p:cond delay="0"/>
                                          </p:stCondLst>
                                        </p:cTn>
                                        <p:tgtEl>
                                          <p:spTgt spid="265"/>
                                        </p:tgtEl>
                                        <p:attrNameLst>
                                          <p:attrName>style.visibility</p:attrName>
                                        </p:attrNameLst>
                                      </p:cBhvr>
                                      <p:to>
                                        <p:strVal val="visible"/>
                                      </p:to>
                                    </p:set>
                                    <p:animEffect transition="in" filter="fade">
                                      <p:cBhvr>
                                        <p:cTn id="183" dur="1000"/>
                                        <p:tgtEl>
                                          <p:spTgt spid="265"/>
                                        </p:tgtEl>
                                      </p:cBhvr>
                                    </p:animEffect>
                                  </p:childTnLst>
                                </p:cTn>
                              </p:par>
                              <p:par>
                                <p:cTn id="184" presetID="10" presetClass="entr" presetSubtype="0" fill="hold" nodeType="withEffect">
                                  <p:stCondLst>
                                    <p:cond delay="1700"/>
                                  </p:stCondLst>
                                  <p:childTnLst>
                                    <p:set>
                                      <p:cBhvr>
                                        <p:cTn id="185" dur="1" fill="hold">
                                          <p:stCondLst>
                                            <p:cond delay="0"/>
                                          </p:stCondLst>
                                        </p:cTn>
                                        <p:tgtEl>
                                          <p:spTgt spid="228"/>
                                        </p:tgtEl>
                                        <p:attrNameLst>
                                          <p:attrName>style.visibility</p:attrName>
                                        </p:attrNameLst>
                                      </p:cBhvr>
                                      <p:to>
                                        <p:strVal val="visible"/>
                                      </p:to>
                                    </p:set>
                                    <p:animEffect transition="in" filter="fade">
                                      <p:cBhvr>
                                        <p:cTn id="186" dur="1000"/>
                                        <p:tgtEl>
                                          <p:spTgt spid="228"/>
                                        </p:tgtEl>
                                      </p:cBhvr>
                                    </p:animEffect>
                                  </p:childTnLst>
                                </p:cTn>
                              </p:par>
                              <p:par>
                                <p:cTn id="187" presetID="10" presetClass="entr" presetSubtype="0" fill="hold" nodeType="withEffect">
                                  <p:stCondLst>
                                    <p:cond delay="1700"/>
                                  </p:stCondLst>
                                  <p:childTnLst>
                                    <p:set>
                                      <p:cBhvr>
                                        <p:cTn id="188" dur="1" fill="hold">
                                          <p:stCondLst>
                                            <p:cond delay="0"/>
                                          </p:stCondLst>
                                        </p:cTn>
                                        <p:tgtEl>
                                          <p:spTgt spid="267"/>
                                        </p:tgtEl>
                                        <p:attrNameLst>
                                          <p:attrName>style.visibility</p:attrName>
                                        </p:attrNameLst>
                                      </p:cBhvr>
                                      <p:to>
                                        <p:strVal val="visible"/>
                                      </p:to>
                                    </p:set>
                                    <p:animEffect transition="in" filter="fade">
                                      <p:cBhvr>
                                        <p:cTn id="189" dur="1000"/>
                                        <p:tgtEl>
                                          <p:spTgt spid="267"/>
                                        </p:tgtEl>
                                      </p:cBhvr>
                                    </p:animEffect>
                                  </p:childTnLst>
                                </p:cTn>
                              </p:par>
                              <p:par>
                                <p:cTn id="190" presetID="42" presetClass="path" presetSubtype="0" accel="50000" decel="50000" fill="hold" nodeType="withEffect">
                                  <p:stCondLst>
                                    <p:cond delay="2300"/>
                                  </p:stCondLst>
                                  <p:childTnLst>
                                    <p:animMotion origin="layout" path="M 3.54167E-6 -7.40741E-7 L 0.02682 -0.10671 " pathEditMode="relative" rAng="0" ptsTypes="AA">
                                      <p:cBhvr>
                                        <p:cTn id="191" dur="2000" fill="hold"/>
                                        <p:tgtEl>
                                          <p:spTgt spid="228"/>
                                        </p:tgtEl>
                                        <p:attrNameLst>
                                          <p:attrName>ppt_x</p:attrName>
                                          <p:attrName>ppt_y</p:attrName>
                                        </p:attrNameLst>
                                      </p:cBhvr>
                                      <p:rCtr x="1341" y="-5347"/>
                                    </p:animMotion>
                                  </p:childTnLst>
                                </p:cTn>
                              </p:par>
                              <p:par>
                                <p:cTn id="192" presetID="42" presetClass="path" presetSubtype="0" accel="50000" decel="50000" fill="hold" nodeType="withEffect">
                                  <p:stCondLst>
                                    <p:cond delay="2400"/>
                                  </p:stCondLst>
                                  <p:childTnLst>
                                    <p:animMotion origin="layout" path="M 2.08333E-7 -1.11111E-6 L 0.08789 -0.14815 " pathEditMode="relative" rAng="0" ptsTypes="AA">
                                      <p:cBhvr>
                                        <p:cTn id="193" dur="2000" fill="hold"/>
                                        <p:tgtEl>
                                          <p:spTgt spid="267"/>
                                        </p:tgtEl>
                                        <p:attrNameLst>
                                          <p:attrName>ppt_x</p:attrName>
                                          <p:attrName>ppt_y</p:attrName>
                                        </p:attrNameLst>
                                      </p:cBhvr>
                                      <p:rCtr x="4388" y="-7407"/>
                                    </p:animMotion>
                                  </p:childTnLst>
                                </p:cTn>
                              </p:par>
                              <p:par>
                                <p:cTn id="194" presetID="0" presetClass="path" presetSubtype="0" accel="50000" decel="50000" fill="hold" nodeType="withEffect">
                                  <p:stCondLst>
                                    <p:cond delay="2000"/>
                                  </p:stCondLst>
                                  <p:childTnLst>
                                    <p:animMotion origin="layout" path="M -0.00013 0.00046 L -0.06328 -0.09074 " pathEditMode="relative" rAng="0" ptsTypes="AA">
                                      <p:cBhvr>
                                        <p:cTn id="195" dur="2000" fill="hold"/>
                                        <p:tgtEl>
                                          <p:spTgt spid="261"/>
                                        </p:tgtEl>
                                        <p:attrNameLst>
                                          <p:attrName>ppt_x</p:attrName>
                                          <p:attrName>ppt_y</p:attrName>
                                        </p:attrNameLst>
                                      </p:cBhvr>
                                      <p:rCtr x="-3164" y="-4560"/>
                                    </p:animMotion>
                                  </p:childTnLst>
                                </p:cTn>
                              </p:par>
                              <p:par>
                                <p:cTn id="196" presetID="0" presetClass="path" presetSubtype="0" accel="50000" decel="50000" fill="hold" nodeType="withEffect">
                                  <p:stCondLst>
                                    <p:cond delay="2000"/>
                                  </p:stCondLst>
                                  <p:childTnLst>
                                    <p:animMotion origin="layout" path="M -0.00065 -0.00093 L 0.02904 -0.22848 " pathEditMode="relative" rAng="0" ptsTypes="AA">
                                      <p:cBhvr>
                                        <p:cTn id="197" dur="2000" fill="hold"/>
                                        <p:tgtEl>
                                          <p:spTgt spid="263"/>
                                        </p:tgtEl>
                                        <p:attrNameLst>
                                          <p:attrName>ppt_x</p:attrName>
                                          <p:attrName>ppt_y</p:attrName>
                                        </p:attrNameLst>
                                      </p:cBhvr>
                                      <p:rCtr x="1484" y="-11389"/>
                                    </p:animMotion>
                                  </p:childTnLst>
                                </p:cTn>
                              </p:par>
                            </p:childTnLst>
                          </p:cTn>
                        </p:par>
                        <p:par>
                          <p:cTn id="198" fill="hold">
                            <p:stCondLst>
                              <p:cond delay="4500"/>
                            </p:stCondLst>
                            <p:childTnLst>
                              <p:par>
                                <p:cTn id="199" presetID="10" presetClass="entr" presetSubtype="0" fill="hold" nodeType="afterEffect">
                                  <p:stCondLst>
                                    <p:cond delay="0"/>
                                  </p:stCondLst>
                                  <p:childTnLst>
                                    <p:set>
                                      <p:cBhvr>
                                        <p:cTn id="200" dur="1" fill="hold">
                                          <p:stCondLst>
                                            <p:cond delay="0"/>
                                          </p:stCondLst>
                                        </p:cTn>
                                        <p:tgtEl>
                                          <p:spTgt spid="172"/>
                                        </p:tgtEl>
                                        <p:attrNameLst>
                                          <p:attrName>style.visibility</p:attrName>
                                        </p:attrNameLst>
                                      </p:cBhvr>
                                      <p:to>
                                        <p:strVal val="visible"/>
                                      </p:to>
                                    </p:set>
                                    <p:animEffect transition="in" filter="fade">
                                      <p:cBhvr>
                                        <p:cTn id="201" dur="1000"/>
                                        <p:tgtEl>
                                          <p:spTgt spid="172"/>
                                        </p:tgtEl>
                                      </p:cBhvr>
                                    </p:animEffect>
                                  </p:childTnLst>
                                </p:cTn>
                              </p:par>
                              <p:par>
                                <p:cTn id="202" presetID="10" presetClass="entr" presetSubtype="0" fill="hold" nodeType="withEffect">
                                  <p:stCondLst>
                                    <p:cond delay="0"/>
                                  </p:stCondLst>
                                  <p:childTnLst>
                                    <p:set>
                                      <p:cBhvr>
                                        <p:cTn id="203" dur="1" fill="hold">
                                          <p:stCondLst>
                                            <p:cond delay="0"/>
                                          </p:stCondLst>
                                        </p:cTn>
                                        <p:tgtEl>
                                          <p:spTgt spid="229"/>
                                        </p:tgtEl>
                                        <p:attrNameLst>
                                          <p:attrName>style.visibility</p:attrName>
                                        </p:attrNameLst>
                                      </p:cBhvr>
                                      <p:to>
                                        <p:strVal val="visible"/>
                                      </p:to>
                                    </p:set>
                                    <p:animEffect transition="in" filter="fade">
                                      <p:cBhvr>
                                        <p:cTn id="204" dur="1000"/>
                                        <p:tgtEl>
                                          <p:spTgt spid="229"/>
                                        </p:tgtEl>
                                      </p:cBhvr>
                                    </p:animEffect>
                                  </p:childTnLst>
                                </p:cTn>
                              </p:par>
                              <p:par>
                                <p:cTn id="205" presetID="10" presetClass="entr" presetSubtype="0" fill="hold" nodeType="withEffect">
                                  <p:stCondLst>
                                    <p:cond delay="0"/>
                                  </p:stCondLst>
                                  <p:childTnLst>
                                    <p:set>
                                      <p:cBhvr>
                                        <p:cTn id="206" dur="1" fill="hold">
                                          <p:stCondLst>
                                            <p:cond delay="0"/>
                                          </p:stCondLst>
                                        </p:cTn>
                                        <p:tgtEl>
                                          <p:spTgt spid="230"/>
                                        </p:tgtEl>
                                        <p:attrNameLst>
                                          <p:attrName>style.visibility</p:attrName>
                                        </p:attrNameLst>
                                      </p:cBhvr>
                                      <p:to>
                                        <p:strVal val="visible"/>
                                      </p:to>
                                    </p:set>
                                    <p:animEffect transition="in" filter="fade">
                                      <p:cBhvr>
                                        <p:cTn id="207" dur="1000"/>
                                        <p:tgtEl>
                                          <p:spTgt spid="230"/>
                                        </p:tgtEl>
                                      </p:cBhvr>
                                    </p:animEffect>
                                  </p:childTnLst>
                                </p:cTn>
                              </p:par>
                              <p:par>
                                <p:cTn id="208" presetID="10" presetClass="entr" presetSubtype="0" fill="hold" nodeType="withEffect">
                                  <p:stCondLst>
                                    <p:cond delay="0"/>
                                  </p:stCondLst>
                                  <p:childTnLst>
                                    <p:set>
                                      <p:cBhvr>
                                        <p:cTn id="209" dur="1" fill="hold">
                                          <p:stCondLst>
                                            <p:cond delay="0"/>
                                          </p:stCondLst>
                                        </p:cTn>
                                        <p:tgtEl>
                                          <p:spTgt spid="231"/>
                                        </p:tgtEl>
                                        <p:attrNameLst>
                                          <p:attrName>style.visibility</p:attrName>
                                        </p:attrNameLst>
                                      </p:cBhvr>
                                      <p:to>
                                        <p:strVal val="visible"/>
                                      </p:to>
                                    </p:set>
                                    <p:animEffect transition="in" filter="fade">
                                      <p:cBhvr>
                                        <p:cTn id="210" dur="1000"/>
                                        <p:tgtEl>
                                          <p:spTgt spid="231"/>
                                        </p:tgtEl>
                                      </p:cBhvr>
                                    </p:animEffect>
                                  </p:childTnLst>
                                </p:cTn>
                              </p:par>
                              <p:par>
                                <p:cTn id="211" presetID="10" presetClass="entr" presetSubtype="0" fill="hold" nodeType="withEffect">
                                  <p:stCondLst>
                                    <p:cond delay="0"/>
                                  </p:stCondLst>
                                  <p:childTnLst>
                                    <p:set>
                                      <p:cBhvr>
                                        <p:cTn id="212" dur="1" fill="hold">
                                          <p:stCondLst>
                                            <p:cond delay="0"/>
                                          </p:stCondLst>
                                        </p:cTn>
                                        <p:tgtEl>
                                          <p:spTgt spid="232"/>
                                        </p:tgtEl>
                                        <p:attrNameLst>
                                          <p:attrName>style.visibility</p:attrName>
                                        </p:attrNameLst>
                                      </p:cBhvr>
                                      <p:to>
                                        <p:strVal val="visible"/>
                                      </p:to>
                                    </p:set>
                                    <p:animEffect transition="in" filter="fade">
                                      <p:cBhvr>
                                        <p:cTn id="213" dur="1000"/>
                                        <p:tgtEl>
                                          <p:spTgt spid="232"/>
                                        </p:tgtEl>
                                      </p:cBhvr>
                                    </p:animEffect>
                                  </p:childTnLst>
                                </p:cTn>
                              </p:par>
                              <p:par>
                                <p:cTn id="214" presetID="10" presetClass="entr" presetSubtype="0" fill="hold" nodeType="withEffect">
                                  <p:stCondLst>
                                    <p:cond delay="0"/>
                                  </p:stCondLst>
                                  <p:childTnLst>
                                    <p:set>
                                      <p:cBhvr>
                                        <p:cTn id="215" dur="1" fill="hold">
                                          <p:stCondLst>
                                            <p:cond delay="0"/>
                                          </p:stCondLst>
                                        </p:cTn>
                                        <p:tgtEl>
                                          <p:spTgt spid="233"/>
                                        </p:tgtEl>
                                        <p:attrNameLst>
                                          <p:attrName>style.visibility</p:attrName>
                                        </p:attrNameLst>
                                      </p:cBhvr>
                                      <p:to>
                                        <p:strVal val="visible"/>
                                      </p:to>
                                    </p:set>
                                    <p:animEffect transition="in" filter="fade">
                                      <p:cBhvr>
                                        <p:cTn id="216" dur="1000"/>
                                        <p:tgtEl>
                                          <p:spTgt spid="233"/>
                                        </p:tgtEl>
                                      </p:cBhvr>
                                    </p:animEffect>
                                  </p:childTnLst>
                                </p:cTn>
                              </p:par>
                              <p:par>
                                <p:cTn id="217" presetID="10" presetClass="entr" presetSubtype="0" fill="hold" nodeType="withEffect">
                                  <p:stCondLst>
                                    <p:cond delay="0"/>
                                  </p:stCondLst>
                                  <p:childTnLst>
                                    <p:set>
                                      <p:cBhvr>
                                        <p:cTn id="218" dur="1" fill="hold">
                                          <p:stCondLst>
                                            <p:cond delay="0"/>
                                          </p:stCondLst>
                                        </p:cTn>
                                        <p:tgtEl>
                                          <p:spTgt spid="242"/>
                                        </p:tgtEl>
                                        <p:attrNameLst>
                                          <p:attrName>style.visibility</p:attrName>
                                        </p:attrNameLst>
                                      </p:cBhvr>
                                      <p:to>
                                        <p:strVal val="visible"/>
                                      </p:to>
                                    </p:set>
                                    <p:animEffect transition="in" filter="fade">
                                      <p:cBhvr>
                                        <p:cTn id="219" dur="1000"/>
                                        <p:tgtEl>
                                          <p:spTgt spid="242"/>
                                        </p:tgtEl>
                                      </p:cBhvr>
                                    </p:animEffect>
                                  </p:childTnLst>
                                </p:cTn>
                              </p:par>
                              <p:par>
                                <p:cTn id="220" presetID="10" presetClass="entr" presetSubtype="0" fill="hold" nodeType="withEffect">
                                  <p:stCondLst>
                                    <p:cond delay="0"/>
                                  </p:stCondLst>
                                  <p:childTnLst>
                                    <p:set>
                                      <p:cBhvr>
                                        <p:cTn id="221" dur="1" fill="hold">
                                          <p:stCondLst>
                                            <p:cond delay="0"/>
                                          </p:stCondLst>
                                        </p:cTn>
                                        <p:tgtEl>
                                          <p:spTgt spid="265"/>
                                        </p:tgtEl>
                                        <p:attrNameLst>
                                          <p:attrName>style.visibility</p:attrName>
                                        </p:attrNameLst>
                                      </p:cBhvr>
                                      <p:to>
                                        <p:strVal val="visible"/>
                                      </p:to>
                                    </p:set>
                                    <p:animEffect transition="in" filter="fade">
                                      <p:cBhvr>
                                        <p:cTn id="222" dur="1000"/>
                                        <p:tgtEl>
                                          <p:spTgt spid="265"/>
                                        </p:tgtEl>
                                      </p:cBhvr>
                                    </p:animEffect>
                                  </p:childTnLst>
                                </p:cTn>
                              </p:par>
                              <p:par>
                                <p:cTn id="223" presetID="10" presetClass="entr" presetSubtype="0" fill="hold" nodeType="withEffect">
                                  <p:stCondLst>
                                    <p:cond delay="0"/>
                                  </p:stCondLst>
                                  <p:childTnLst>
                                    <p:set>
                                      <p:cBhvr>
                                        <p:cTn id="224" dur="1" fill="hold">
                                          <p:stCondLst>
                                            <p:cond delay="0"/>
                                          </p:stCondLst>
                                        </p:cTn>
                                        <p:tgtEl>
                                          <p:spTgt spid="243"/>
                                        </p:tgtEl>
                                        <p:attrNameLst>
                                          <p:attrName>style.visibility</p:attrName>
                                        </p:attrNameLst>
                                      </p:cBhvr>
                                      <p:to>
                                        <p:strVal val="visible"/>
                                      </p:to>
                                    </p:set>
                                    <p:animEffect transition="in" filter="fade">
                                      <p:cBhvr>
                                        <p:cTn id="225" dur="1000"/>
                                        <p:tgtEl>
                                          <p:spTgt spid="243"/>
                                        </p:tgtEl>
                                      </p:cBhvr>
                                    </p:animEffect>
                                  </p:childTnLst>
                                </p:cTn>
                              </p:par>
                              <p:par>
                                <p:cTn id="226" presetID="10" presetClass="entr" presetSubtype="0" fill="hold" nodeType="withEffect">
                                  <p:stCondLst>
                                    <p:cond delay="0"/>
                                  </p:stCondLst>
                                  <p:childTnLst>
                                    <p:set>
                                      <p:cBhvr>
                                        <p:cTn id="227" dur="1" fill="hold">
                                          <p:stCondLst>
                                            <p:cond delay="0"/>
                                          </p:stCondLst>
                                        </p:cTn>
                                        <p:tgtEl>
                                          <p:spTgt spid="244"/>
                                        </p:tgtEl>
                                        <p:attrNameLst>
                                          <p:attrName>style.visibility</p:attrName>
                                        </p:attrNameLst>
                                      </p:cBhvr>
                                      <p:to>
                                        <p:strVal val="visible"/>
                                      </p:to>
                                    </p:set>
                                    <p:animEffect transition="in" filter="fade">
                                      <p:cBhvr>
                                        <p:cTn id="228" dur="1000"/>
                                        <p:tgtEl>
                                          <p:spTgt spid="244"/>
                                        </p:tgtEl>
                                      </p:cBhvr>
                                    </p:animEffect>
                                  </p:childTnLst>
                                </p:cTn>
                              </p:par>
                              <p:par>
                                <p:cTn id="229" presetID="10" presetClass="entr" presetSubtype="0" fill="hold" nodeType="withEffect">
                                  <p:stCondLst>
                                    <p:cond delay="0"/>
                                  </p:stCondLst>
                                  <p:childTnLst>
                                    <p:set>
                                      <p:cBhvr>
                                        <p:cTn id="230" dur="1" fill="hold">
                                          <p:stCondLst>
                                            <p:cond delay="0"/>
                                          </p:stCondLst>
                                        </p:cTn>
                                        <p:tgtEl>
                                          <p:spTgt spid="245"/>
                                        </p:tgtEl>
                                        <p:attrNameLst>
                                          <p:attrName>style.visibility</p:attrName>
                                        </p:attrNameLst>
                                      </p:cBhvr>
                                      <p:to>
                                        <p:strVal val="visible"/>
                                      </p:to>
                                    </p:set>
                                    <p:animEffect transition="in" filter="fade">
                                      <p:cBhvr>
                                        <p:cTn id="231" dur="1000"/>
                                        <p:tgtEl>
                                          <p:spTgt spid="245"/>
                                        </p:tgtEl>
                                      </p:cBhvr>
                                    </p:animEffect>
                                  </p:childTnLst>
                                </p:cTn>
                              </p:par>
                              <p:par>
                                <p:cTn id="232" presetID="10" presetClass="entr" presetSubtype="0" fill="hold" nodeType="withEffect">
                                  <p:stCondLst>
                                    <p:cond delay="0"/>
                                  </p:stCondLst>
                                  <p:childTnLst>
                                    <p:set>
                                      <p:cBhvr>
                                        <p:cTn id="233" dur="1" fill="hold">
                                          <p:stCondLst>
                                            <p:cond delay="0"/>
                                          </p:stCondLst>
                                        </p:cTn>
                                        <p:tgtEl>
                                          <p:spTgt spid="340"/>
                                        </p:tgtEl>
                                        <p:attrNameLst>
                                          <p:attrName>style.visibility</p:attrName>
                                        </p:attrNameLst>
                                      </p:cBhvr>
                                      <p:to>
                                        <p:strVal val="visible"/>
                                      </p:to>
                                    </p:set>
                                    <p:animEffect transition="in" filter="fade">
                                      <p:cBhvr>
                                        <p:cTn id="234" dur="1000"/>
                                        <p:tgtEl>
                                          <p:spTgt spid="340"/>
                                        </p:tgtEl>
                                      </p:cBhvr>
                                    </p:animEffect>
                                  </p:childTnLst>
                                </p:cTn>
                              </p:par>
                              <p:par>
                                <p:cTn id="235" presetID="10" presetClass="entr" presetSubtype="0" fill="hold" nodeType="withEffect">
                                  <p:stCondLst>
                                    <p:cond delay="0"/>
                                  </p:stCondLst>
                                  <p:childTnLst>
                                    <p:set>
                                      <p:cBhvr>
                                        <p:cTn id="236" dur="1" fill="hold">
                                          <p:stCondLst>
                                            <p:cond delay="0"/>
                                          </p:stCondLst>
                                        </p:cTn>
                                        <p:tgtEl>
                                          <p:spTgt spid="341"/>
                                        </p:tgtEl>
                                        <p:attrNameLst>
                                          <p:attrName>style.visibility</p:attrName>
                                        </p:attrNameLst>
                                      </p:cBhvr>
                                      <p:to>
                                        <p:strVal val="visible"/>
                                      </p:to>
                                    </p:set>
                                    <p:animEffect transition="in" filter="fade">
                                      <p:cBhvr>
                                        <p:cTn id="237" dur="1000"/>
                                        <p:tgtEl>
                                          <p:spTgt spid="341"/>
                                        </p:tgtEl>
                                      </p:cBhvr>
                                    </p:animEffect>
                                  </p:childTnLst>
                                </p:cTn>
                              </p:par>
                              <p:par>
                                <p:cTn id="238" presetID="10" presetClass="entr" presetSubtype="0" fill="hold" nodeType="withEffect">
                                  <p:stCondLst>
                                    <p:cond delay="0"/>
                                  </p:stCondLst>
                                  <p:childTnLst>
                                    <p:set>
                                      <p:cBhvr>
                                        <p:cTn id="239" dur="1" fill="hold">
                                          <p:stCondLst>
                                            <p:cond delay="0"/>
                                          </p:stCondLst>
                                        </p:cTn>
                                        <p:tgtEl>
                                          <p:spTgt spid="342"/>
                                        </p:tgtEl>
                                        <p:attrNameLst>
                                          <p:attrName>style.visibility</p:attrName>
                                        </p:attrNameLst>
                                      </p:cBhvr>
                                      <p:to>
                                        <p:strVal val="visible"/>
                                      </p:to>
                                    </p:set>
                                    <p:animEffect transition="in" filter="fade">
                                      <p:cBhvr>
                                        <p:cTn id="240" dur="1000"/>
                                        <p:tgtEl>
                                          <p:spTgt spid="342"/>
                                        </p:tgtEl>
                                      </p:cBhvr>
                                    </p:animEffect>
                                  </p:childTnLst>
                                </p:cTn>
                              </p:par>
                              <p:par>
                                <p:cTn id="241" presetID="10" presetClass="entr" presetSubtype="0" fill="hold" nodeType="withEffect">
                                  <p:stCondLst>
                                    <p:cond delay="0"/>
                                  </p:stCondLst>
                                  <p:childTnLst>
                                    <p:set>
                                      <p:cBhvr>
                                        <p:cTn id="242" dur="1" fill="hold">
                                          <p:stCondLst>
                                            <p:cond delay="0"/>
                                          </p:stCondLst>
                                        </p:cTn>
                                        <p:tgtEl>
                                          <p:spTgt spid="343"/>
                                        </p:tgtEl>
                                        <p:attrNameLst>
                                          <p:attrName>style.visibility</p:attrName>
                                        </p:attrNameLst>
                                      </p:cBhvr>
                                      <p:to>
                                        <p:strVal val="visible"/>
                                      </p:to>
                                    </p:set>
                                    <p:animEffect transition="in" filter="fade">
                                      <p:cBhvr>
                                        <p:cTn id="243" dur="1000"/>
                                        <p:tgtEl>
                                          <p:spTgt spid="343"/>
                                        </p:tgtEl>
                                      </p:cBhvr>
                                    </p:animEffect>
                                  </p:childTnLst>
                                </p:cTn>
                              </p:par>
                              <p:par>
                                <p:cTn id="244" presetID="10" presetClass="entr" presetSubtype="0" fill="hold" nodeType="withEffect">
                                  <p:stCondLst>
                                    <p:cond delay="0"/>
                                  </p:stCondLst>
                                  <p:childTnLst>
                                    <p:set>
                                      <p:cBhvr>
                                        <p:cTn id="245" dur="1" fill="hold">
                                          <p:stCondLst>
                                            <p:cond delay="0"/>
                                          </p:stCondLst>
                                        </p:cTn>
                                        <p:tgtEl>
                                          <p:spTgt spid="344"/>
                                        </p:tgtEl>
                                        <p:attrNameLst>
                                          <p:attrName>style.visibility</p:attrName>
                                        </p:attrNameLst>
                                      </p:cBhvr>
                                      <p:to>
                                        <p:strVal val="visible"/>
                                      </p:to>
                                    </p:set>
                                    <p:animEffect transition="in" filter="fade">
                                      <p:cBhvr>
                                        <p:cTn id="246" dur="1000"/>
                                        <p:tgtEl>
                                          <p:spTgt spid="344"/>
                                        </p:tgtEl>
                                      </p:cBhvr>
                                    </p:animEffect>
                                  </p:childTnLst>
                                </p:cTn>
                              </p:par>
                              <p:par>
                                <p:cTn id="247" presetID="10" presetClass="entr" presetSubtype="0" fill="hold" nodeType="withEffect">
                                  <p:stCondLst>
                                    <p:cond delay="0"/>
                                  </p:stCondLst>
                                  <p:childTnLst>
                                    <p:set>
                                      <p:cBhvr>
                                        <p:cTn id="248" dur="1" fill="hold">
                                          <p:stCondLst>
                                            <p:cond delay="0"/>
                                          </p:stCondLst>
                                        </p:cTn>
                                        <p:tgtEl>
                                          <p:spTgt spid="246"/>
                                        </p:tgtEl>
                                        <p:attrNameLst>
                                          <p:attrName>style.visibility</p:attrName>
                                        </p:attrNameLst>
                                      </p:cBhvr>
                                      <p:to>
                                        <p:strVal val="visible"/>
                                      </p:to>
                                    </p:set>
                                    <p:animEffect transition="in" filter="fade">
                                      <p:cBhvr>
                                        <p:cTn id="249" dur="1000"/>
                                        <p:tgtEl>
                                          <p:spTgt spid="246"/>
                                        </p:tgtEl>
                                      </p:cBhvr>
                                    </p:animEffect>
                                  </p:childTnLst>
                                </p:cTn>
                              </p:par>
                              <p:par>
                                <p:cTn id="250" presetID="10" presetClass="entr" presetSubtype="0" fill="hold" nodeType="withEffect">
                                  <p:stCondLst>
                                    <p:cond delay="0"/>
                                  </p:stCondLst>
                                  <p:childTnLst>
                                    <p:set>
                                      <p:cBhvr>
                                        <p:cTn id="251" dur="1" fill="hold">
                                          <p:stCondLst>
                                            <p:cond delay="0"/>
                                          </p:stCondLst>
                                        </p:cTn>
                                        <p:tgtEl>
                                          <p:spTgt spid="247"/>
                                        </p:tgtEl>
                                        <p:attrNameLst>
                                          <p:attrName>style.visibility</p:attrName>
                                        </p:attrNameLst>
                                      </p:cBhvr>
                                      <p:to>
                                        <p:strVal val="visible"/>
                                      </p:to>
                                    </p:set>
                                    <p:animEffect transition="in" filter="fade">
                                      <p:cBhvr>
                                        <p:cTn id="252" dur="1000"/>
                                        <p:tgtEl>
                                          <p:spTgt spid="247"/>
                                        </p:tgtEl>
                                      </p:cBhvr>
                                    </p:animEffect>
                                  </p:childTnLst>
                                </p:cTn>
                              </p:par>
                              <p:par>
                                <p:cTn id="253" presetID="10" presetClass="entr" presetSubtype="0" fill="hold" nodeType="withEffect">
                                  <p:stCondLst>
                                    <p:cond delay="0"/>
                                  </p:stCondLst>
                                  <p:childTnLst>
                                    <p:set>
                                      <p:cBhvr>
                                        <p:cTn id="254" dur="1" fill="hold">
                                          <p:stCondLst>
                                            <p:cond delay="0"/>
                                          </p:stCondLst>
                                        </p:cTn>
                                        <p:tgtEl>
                                          <p:spTgt spid="248"/>
                                        </p:tgtEl>
                                        <p:attrNameLst>
                                          <p:attrName>style.visibility</p:attrName>
                                        </p:attrNameLst>
                                      </p:cBhvr>
                                      <p:to>
                                        <p:strVal val="visible"/>
                                      </p:to>
                                    </p:set>
                                    <p:animEffect transition="in" filter="fade">
                                      <p:cBhvr>
                                        <p:cTn id="255" dur="1000"/>
                                        <p:tgtEl>
                                          <p:spTgt spid="248"/>
                                        </p:tgtEl>
                                      </p:cBhvr>
                                    </p:animEffect>
                                  </p:childTnLst>
                                </p:cTn>
                              </p:par>
                              <p:par>
                                <p:cTn id="256" presetID="10" presetClass="entr" presetSubtype="0" fill="hold" nodeType="withEffect">
                                  <p:stCondLst>
                                    <p:cond delay="0"/>
                                  </p:stCondLst>
                                  <p:childTnLst>
                                    <p:set>
                                      <p:cBhvr>
                                        <p:cTn id="257" dur="1" fill="hold">
                                          <p:stCondLst>
                                            <p:cond delay="0"/>
                                          </p:stCondLst>
                                        </p:cTn>
                                        <p:tgtEl>
                                          <p:spTgt spid="249"/>
                                        </p:tgtEl>
                                        <p:attrNameLst>
                                          <p:attrName>style.visibility</p:attrName>
                                        </p:attrNameLst>
                                      </p:cBhvr>
                                      <p:to>
                                        <p:strVal val="visible"/>
                                      </p:to>
                                    </p:set>
                                    <p:animEffect transition="in" filter="fade">
                                      <p:cBhvr>
                                        <p:cTn id="258" dur="1000"/>
                                        <p:tgtEl>
                                          <p:spTgt spid="249"/>
                                        </p:tgtEl>
                                      </p:cBhvr>
                                    </p:animEffect>
                                  </p:childTnLst>
                                </p:cTn>
                              </p:par>
                              <p:par>
                                <p:cTn id="259" presetID="10" presetClass="entr" presetSubtype="0" fill="hold" nodeType="withEffect">
                                  <p:stCondLst>
                                    <p:cond delay="0"/>
                                  </p:stCondLst>
                                  <p:childTnLst>
                                    <p:set>
                                      <p:cBhvr>
                                        <p:cTn id="260" dur="1" fill="hold">
                                          <p:stCondLst>
                                            <p:cond delay="0"/>
                                          </p:stCondLst>
                                        </p:cTn>
                                        <p:tgtEl>
                                          <p:spTgt spid="250"/>
                                        </p:tgtEl>
                                        <p:attrNameLst>
                                          <p:attrName>style.visibility</p:attrName>
                                        </p:attrNameLst>
                                      </p:cBhvr>
                                      <p:to>
                                        <p:strVal val="visible"/>
                                      </p:to>
                                    </p:set>
                                    <p:animEffect transition="in" filter="fade">
                                      <p:cBhvr>
                                        <p:cTn id="261" dur="1000"/>
                                        <p:tgtEl>
                                          <p:spTgt spid="250"/>
                                        </p:tgtEl>
                                      </p:cBhvr>
                                    </p:animEffect>
                                  </p:childTnLst>
                                </p:cTn>
                              </p:par>
                              <p:par>
                                <p:cTn id="262" presetID="10" presetClass="entr" presetSubtype="0" fill="hold" nodeType="withEffect">
                                  <p:stCondLst>
                                    <p:cond delay="0"/>
                                  </p:stCondLst>
                                  <p:childTnLst>
                                    <p:set>
                                      <p:cBhvr>
                                        <p:cTn id="263" dur="1" fill="hold">
                                          <p:stCondLst>
                                            <p:cond delay="0"/>
                                          </p:stCondLst>
                                        </p:cTn>
                                        <p:tgtEl>
                                          <p:spTgt spid="251"/>
                                        </p:tgtEl>
                                        <p:attrNameLst>
                                          <p:attrName>style.visibility</p:attrName>
                                        </p:attrNameLst>
                                      </p:cBhvr>
                                      <p:to>
                                        <p:strVal val="visible"/>
                                      </p:to>
                                    </p:set>
                                    <p:animEffect transition="in" filter="fade">
                                      <p:cBhvr>
                                        <p:cTn id="264" dur="1000"/>
                                        <p:tgtEl>
                                          <p:spTgt spid="251"/>
                                        </p:tgtEl>
                                      </p:cBhvr>
                                    </p:animEffect>
                                  </p:childTnLst>
                                </p:cTn>
                              </p:par>
                              <p:par>
                                <p:cTn id="265" presetID="10" presetClass="entr" presetSubtype="0" fill="hold" grpId="2" nodeType="withEffect">
                                  <p:stCondLst>
                                    <p:cond delay="0"/>
                                  </p:stCondLst>
                                  <p:childTnLst>
                                    <p:set>
                                      <p:cBhvr>
                                        <p:cTn id="266" dur="1" fill="hold">
                                          <p:stCondLst>
                                            <p:cond delay="0"/>
                                          </p:stCondLst>
                                        </p:cTn>
                                        <p:tgtEl>
                                          <p:spTgt spid="210"/>
                                        </p:tgtEl>
                                        <p:attrNameLst>
                                          <p:attrName>style.visibility</p:attrName>
                                        </p:attrNameLst>
                                      </p:cBhvr>
                                      <p:to>
                                        <p:strVal val="visible"/>
                                      </p:to>
                                    </p:set>
                                    <p:animEffect transition="in" filter="fade">
                                      <p:cBhvr>
                                        <p:cTn id="267" dur="1000"/>
                                        <p:tgtEl>
                                          <p:spTgt spid="210"/>
                                        </p:tgtEl>
                                      </p:cBhvr>
                                    </p:animEffect>
                                  </p:childTnLst>
                                </p:cTn>
                              </p:par>
                              <p:par>
                                <p:cTn id="268" presetID="10" presetClass="entr" presetSubtype="0" fill="hold" nodeType="withEffect">
                                  <p:stCondLst>
                                    <p:cond delay="0"/>
                                  </p:stCondLst>
                                  <p:childTnLst>
                                    <p:set>
                                      <p:cBhvr>
                                        <p:cTn id="269" dur="1" fill="hold">
                                          <p:stCondLst>
                                            <p:cond delay="0"/>
                                          </p:stCondLst>
                                        </p:cTn>
                                        <p:tgtEl>
                                          <p:spTgt spid="252"/>
                                        </p:tgtEl>
                                        <p:attrNameLst>
                                          <p:attrName>style.visibility</p:attrName>
                                        </p:attrNameLst>
                                      </p:cBhvr>
                                      <p:to>
                                        <p:strVal val="visible"/>
                                      </p:to>
                                    </p:set>
                                    <p:animEffect transition="in" filter="fade">
                                      <p:cBhvr>
                                        <p:cTn id="270" dur="1000"/>
                                        <p:tgtEl>
                                          <p:spTgt spid="252"/>
                                        </p:tgtEl>
                                      </p:cBhvr>
                                    </p:animEffect>
                                  </p:childTnLst>
                                </p:cTn>
                              </p:par>
                              <p:par>
                                <p:cTn id="271" presetID="10" presetClass="entr" presetSubtype="0" fill="hold" nodeType="withEffect">
                                  <p:stCondLst>
                                    <p:cond delay="0"/>
                                  </p:stCondLst>
                                  <p:childTnLst>
                                    <p:set>
                                      <p:cBhvr>
                                        <p:cTn id="272" dur="1" fill="hold">
                                          <p:stCondLst>
                                            <p:cond delay="0"/>
                                          </p:stCondLst>
                                        </p:cTn>
                                        <p:tgtEl>
                                          <p:spTgt spid="253"/>
                                        </p:tgtEl>
                                        <p:attrNameLst>
                                          <p:attrName>style.visibility</p:attrName>
                                        </p:attrNameLst>
                                      </p:cBhvr>
                                      <p:to>
                                        <p:strVal val="visible"/>
                                      </p:to>
                                    </p:set>
                                    <p:animEffect transition="in" filter="fade">
                                      <p:cBhvr>
                                        <p:cTn id="273" dur="1000"/>
                                        <p:tgtEl>
                                          <p:spTgt spid="253"/>
                                        </p:tgtEl>
                                      </p:cBhvr>
                                    </p:animEffect>
                                  </p:childTnLst>
                                </p:cTn>
                              </p:par>
                              <p:par>
                                <p:cTn id="274" presetID="10" presetClass="entr" presetSubtype="0" fill="hold" nodeType="withEffect">
                                  <p:stCondLst>
                                    <p:cond delay="0"/>
                                  </p:stCondLst>
                                  <p:childTnLst>
                                    <p:set>
                                      <p:cBhvr>
                                        <p:cTn id="275" dur="1" fill="hold">
                                          <p:stCondLst>
                                            <p:cond delay="0"/>
                                          </p:stCondLst>
                                        </p:cTn>
                                        <p:tgtEl>
                                          <p:spTgt spid="254"/>
                                        </p:tgtEl>
                                        <p:attrNameLst>
                                          <p:attrName>style.visibility</p:attrName>
                                        </p:attrNameLst>
                                      </p:cBhvr>
                                      <p:to>
                                        <p:strVal val="visible"/>
                                      </p:to>
                                    </p:set>
                                    <p:animEffect transition="in" filter="fade">
                                      <p:cBhvr>
                                        <p:cTn id="276" dur="1000"/>
                                        <p:tgtEl>
                                          <p:spTgt spid="254"/>
                                        </p:tgtEl>
                                      </p:cBhvr>
                                    </p:animEffect>
                                  </p:childTnLst>
                                </p:cTn>
                              </p:par>
                              <p:par>
                                <p:cTn id="277" presetID="10" presetClass="entr" presetSubtype="0" fill="hold" nodeType="withEffect">
                                  <p:stCondLst>
                                    <p:cond delay="0"/>
                                  </p:stCondLst>
                                  <p:childTnLst>
                                    <p:set>
                                      <p:cBhvr>
                                        <p:cTn id="278" dur="1" fill="hold">
                                          <p:stCondLst>
                                            <p:cond delay="0"/>
                                          </p:stCondLst>
                                        </p:cTn>
                                        <p:tgtEl>
                                          <p:spTgt spid="173"/>
                                        </p:tgtEl>
                                        <p:attrNameLst>
                                          <p:attrName>style.visibility</p:attrName>
                                        </p:attrNameLst>
                                      </p:cBhvr>
                                      <p:to>
                                        <p:strVal val="visible"/>
                                      </p:to>
                                    </p:set>
                                    <p:animEffect transition="in" filter="fade">
                                      <p:cBhvr>
                                        <p:cTn id="279" dur="1000"/>
                                        <p:tgtEl>
                                          <p:spTgt spid="173"/>
                                        </p:tgtEl>
                                      </p:cBhvr>
                                    </p:animEffect>
                                  </p:childTnLst>
                                </p:cTn>
                              </p:par>
                              <p:par>
                                <p:cTn id="280" presetID="10" presetClass="entr" presetSubtype="0" fill="hold" grpId="2" nodeType="withEffect">
                                  <p:stCondLst>
                                    <p:cond delay="0"/>
                                  </p:stCondLst>
                                  <p:childTnLst>
                                    <p:set>
                                      <p:cBhvr>
                                        <p:cTn id="281" dur="1" fill="hold">
                                          <p:stCondLst>
                                            <p:cond delay="0"/>
                                          </p:stCondLst>
                                        </p:cTn>
                                        <p:tgtEl>
                                          <p:spTgt spid="297"/>
                                        </p:tgtEl>
                                        <p:attrNameLst>
                                          <p:attrName>style.visibility</p:attrName>
                                        </p:attrNameLst>
                                      </p:cBhvr>
                                      <p:to>
                                        <p:strVal val="visible"/>
                                      </p:to>
                                    </p:set>
                                    <p:animEffect transition="in" filter="fade">
                                      <p:cBhvr>
                                        <p:cTn id="282" dur="1000"/>
                                        <p:tgtEl>
                                          <p:spTgt spid="297"/>
                                        </p:tgtEl>
                                      </p:cBhvr>
                                    </p:animEffect>
                                  </p:childTnLst>
                                </p:cTn>
                              </p:par>
                              <p:par>
                                <p:cTn id="283" presetID="10" presetClass="entr" presetSubtype="0" fill="hold" nodeType="withEffect">
                                  <p:stCondLst>
                                    <p:cond delay="0"/>
                                  </p:stCondLst>
                                  <p:childTnLst>
                                    <p:set>
                                      <p:cBhvr>
                                        <p:cTn id="284" dur="1" fill="hold">
                                          <p:stCondLst>
                                            <p:cond delay="0"/>
                                          </p:stCondLst>
                                        </p:cTn>
                                        <p:tgtEl>
                                          <p:spTgt spid="269"/>
                                        </p:tgtEl>
                                        <p:attrNameLst>
                                          <p:attrName>style.visibility</p:attrName>
                                        </p:attrNameLst>
                                      </p:cBhvr>
                                      <p:to>
                                        <p:strVal val="visible"/>
                                      </p:to>
                                    </p:set>
                                    <p:animEffect transition="in" filter="fade">
                                      <p:cBhvr>
                                        <p:cTn id="285" dur="1000"/>
                                        <p:tgtEl>
                                          <p:spTgt spid="269"/>
                                        </p:tgtEl>
                                      </p:cBhvr>
                                    </p:animEffect>
                                  </p:childTnLst>
                                </p:cTn>
                              </p:par>
                              <p:par>
                                <p:cTn id="286" presetID="10" presetClass="entr" presetSubtype="0" fill="hold" nodeType="withEffect">
                                  <p:stCondLst>
                                    <p:cond delay="0"/>
                                  </p:stCondLst>
                                  <p:childTnLst>
                                    <p:set>
                                      <p:cBhvr>
                                        <p:cTn id="287" dur="1" fill="hold">
                                          <p:stCondLst>
                                            <p:cond delay="0"/>
                                          </p:stCondLst>
                                        </p:cTn>
                                        <p:tgtEl>
                                          <p:spTgt spid="270"/>
                                        </p:tgtEl>
                                        <p:attrNameLst>
                                          <p:attrName>style.visibility</p:attrName>
                                        </p:attrNameLst>
                                      </p:cBhvr>
                                      <p:to>
                                        <p:strVal val="visible"/>
                                      </p:to>
                                    </p:set>
                                    <p:animEffect transition="in" filter="fade">
                                      <p:cBhvr>
                                        <p:cTn id="288" dur="1000"/>
                                        <p:tgtEl>
                                          <p:spTgt spid="270"/>
                                        </p:tgtEl>
                                      </p:cBhvr>
                                    </p:animEffect>
                                  </p:childTnLst>
                                </p:cTn>
                              </p:par>
                              <p:par>
                                <p:cTn id="289" presetID="10" presetClass="entr" presetSubtype="0" fill="hold" nodeType="withEffect">
                                  <p:stCondLst>
                                    <p:cond delay="0"/>
                                  </p:stCondLst>
                                  <p:childTnLst>
                                    <p:set>
                                      <p:cBhvr>
                                        <p:cTn id="290" dur="1" fill="hold">
                                          <p:stCondLst>
                                            <p:cond delay="0"/>
                                          </p:stCondLst>
                                        </p:cTn>
                                        <p:tgtEl>
                                          <p:spTgt spid="268"/>
                                        </p:tgtEl>
                                        <p:attrNameLst>
                                          <p:attrName>style.visibility</p:attrName>
                                        </p:attrNameLst>
                                      </p:cBhvr>
                                      <p:to>
                                        <p:strVal val="visible"/>
                                      </p:to>
                                    </p:set>
                                    <p:animEffect transition="in" filter="fade">
                                      <p:cBhvr>
                                        <p:cTn id="291" dur="1000"/>
                                        <p:tgtEl>
                                          <p:spTgt spid="268"/>
                                        </p:tgtEl>
                                      </p:cBhvr>
                                    </p:animEffect>
                                  </p:childTnLst>
                                </p:cTn>
                              </p:par>
                              <p:par>
                                <p:cTn id="292" presetID="10" presetClass="entr" presetSubtype="0" fill="hold" nodeType="withEffect">
                                  <p:stCondLst>
                                    <p:cond delay="0"/>
                                  </p:stCondLst>
                                  <p:childTnLst>
                                    <p:set>
                                      <p:cBhvr>
                                        <p:cTn id="293" dur="1" fill="hold">
                                          <p:stCondLst>
                                            <p:cond delay="0"/>
                                          </p:stCondLst>
                                        </p:cTn>
                                        <p:tgtEl>
                                          <p:spTgt spid="298"/>
                                        </p:tgtEl>
                                        <p:attrNameLst>
                                          <p:attrName>style.visibility</p:attrName>
                                        </p:attrNameLst>
                                      </p:cBhvr>
                                      <p:to>
                                        <p:strVal val="visible"/>
                                      </p:to>
                                    </p:set>
                                    <p:animEffect transition="in" filter="fade">
                                      <p:cBhvr>
                                        <p:cTn id="294" dur="1000"/>
                                        <p:tgtEl>
                                          <p:spTgt spid="298"/>
                                        </p:tgtEl>
                                      </p:cBhvr>
                                    </p:animEffect>
                                  </p:childTnLst>
                                </p:cTn>
                              </p:par>
                              <p:par>
                                <p:cTn id="295" presetID="10" presetClass="entr" presetSubtype="0" fill="hold" nodeType="withEffect">
                                  <p:stCondLst>
                                    <p:cond delay="0"/>
                                  </p:stCondLst>
                                  <p:childTnLst>
                                    <p:set>
                                      <p:cBhvr>
                                        <p:cTn id="296" dur="1" fill="hold">
                                          <p:stCondLst>
                                            <p:cond delay="0"/>
                                          </p:stCondLst>
                                        </p:cTn>
                                        <p:tgtEl>
                                          <p:spTgt spid="299"/>
                                        </p:tgtEl>
                                        <p:attrNameLst>
                                          <p:attrName>style.visibility</p:attrName>
                                        </p:attrNameLst>
                                      </p:cBhvr>
                                      <p:to>
                                        <p:strVal val="visible"/>
                                      </p:to>
                                    </p:set>
                                    <p:animEffect transition="in" filter="fade">
                                      <p:cBhvr>
                                        <p:cTn id="297" dur="1000"/>
                                        <p:tgtEl>
                                          <p:spTgt spid="299"/>
                                        </p:tgtEl>
                                      </p:cBhvr>
                                    </p:animEffect>
                                  </p:childTnLst>
                                </p:cTn>
                              </p:par>
                              <p:par>
                                <p:cTn id="298" presetID="10" presetClass="entr" presetSubtype="0" fill="hold" nodeType="withEffect">
                                  <p:stCondLst>
                                    <p:cond delay="0"/>
                                  </p:stCondLst>
                                  <p:childTnLst>
                                    <p:set>
                                      <p:cBhvr>
                                        <p:cTn id="299" dur="1" fill="hold">
                                          <p:stCondLst>
                                            <p:cond delay="0"/>
                                          </p:stCondLst>
                                        </p:cTn>
                                        <p:tgtEl>
                                          <p:spTgt spid="300"/>
                                        </p:tgtEl>
                                        <p:attrNameLst>
                                          <p:attrName>style.visibility</p:attrName>
                                        </p:attrNameLst>
                                      </p:cBhvr>
                                      <p:to>
                                        <p:strVal val="visible"/>
                                      </p:to>
                                    </p:set>
                                    <p:animEffect transition="in" filter="fade">
                                      <p:cBhvr>
                                        <p:cTn id="300" dur="1000"/>
                                        <p:tgtEl>
                                          <p:spTgt spid="300"/>
                                        </p:tgtEl>
                                      </p:cBhvr>
                                    </p:animEffect>
                                  </p:childTnLst>
                                </p:cTn>
                              </p:par>
                              <p:par>
                                <p:cTn id="301" presetID="10" presetClass="entr" presetSubtype="0" fill="hold" nodeType="withEffect">
                                  <p:stCondLst>
                                    <p:cond delay="0"/>
                                  </p:stCondLst>
                                  <p:childTnLst>
                                    <p:set>
                                      <p:cBhvr>
                                        <p:cTn id="302" dur="1" fill="hold">
                                          <p:stCondLst>
                                            <p:cond delay="0"/>
                                          </p:stCondLst>
                                        </p:cTn>
                                        <p:tgtEl>
                                          <p:spTgt spid="316"/>
                                        </p:tgtEl>
                                        <p:attrNameLst>
                                          <p:attrName>style.visibility</p:attrName>
                                        </p:attrNameLst>
                                      </p:cBhvr>
                                      <p:to>
                                        <p:strVal val="visible"/>
                                      </p:to>
                                    </p:set>
                                    <p:animEffect transition="in" filter="fade">
                                      <p:cBhvr>
                                        <p:cTn id="303" dur="1000"/>
                                        <p:tgtEl>
                                          <p:spTgt spid="316"/>
                                        </p:tgtEl>
                                      </p:cBhvr>
                                    </p:animEffect>
                                  </p:childTnLst>
                                </p:cTn>
                              </p:par>
                              <p:par>
                                <p:cTn id="304" presetID="10" presetClass="entr" presetSubtype="0" fill="hold" nodeType="withEffect">
                                  <p:stCondLst>
                                    <p:cond delay="0"/>
                                  </p:stCondLst>
                                  <p:childTnLst>
                                    <p:set>
                                      <p:cBhvr>
                                        <p:cTn id="305" dur="1" fill="hold">
                                          <p:stCondLst>
                                            <p:cond delay="0"/>
                                          </p:stCondLst>
                                        </p:cTn>
                                        <p:tgtEl>
                                          <p:spTgt spid="317"/>
                                        </p:tgtEl>
                                        <p:attrNameLst>
                                          <p:attrName>style.visibility</p:attrName>
                                        </p:attrNameLst>
                                      </p:cBhvr>
                                      <p:to>
                                        <p:strVal val="visible"/>
                                      </p:to>
                                    </p:set>
                                    <p:animEffect transition="in" filter="fade">
                                      <p:cBhvr>
                                        <p:cTn id="306" dur="1000"/>
                                        <p:tgtEl>
                                          <p:spTgt spid="317"/>
                                        </p:tgtEl>
                                      </p:cBhvr>
                                    </p:animEffect>
                                  </p:childTnLst>
                                </p:cTn>
                              </p:par>
                              <p:par>
                                <p:cTn id="307" presetID="10" presetClass="entr" presetSubtype="0" fill="hold" nodeType="withEffect">
                                  <p:stCondLst>
                                    <p:cond delay="100"/>
                                  </p:stCondLst>
                                  <p:childTnLst>
                                    <p:set>
                                      <p:cBhvr>
                                        <p:cTn id="308" dur="1" fill="hold">
                                          <p:stCondLst>
                                            <p:cond delay="0"/>
                                          </p:stCondLst>
                                        </p:cTn>
                                        <p:tgtEl>
                                          <p:spTgt spid="345"/>
                                        </p:tgtEl>
                                        <p:attrNameLst>
                                          <p:attrName>style.visibility</p:attrName>
                                        </p:attrNameLst>
                                      </p:cBhvr>
                                      <p:to>
                                        <p:strVal val="visible"/>
                                      </p:to>
                                    </p:set>
                                    <p:animEffect transition="in" filter="fade">
                                      <p:cBhvr>
                                        <p:cTn id="309" dur="900"/>
                                        <p:tgtEl>
                                          <p:spTgt spid="345"/>
                                        </p:tgtEl>
                                      </p:cBhvr>
                                    </p:animEffect>
                                  </p:childTnLst>
                                </p:cTn>
                              </p:par>
                              <p:par>
                                <p:cTn id="310" presetID="10" presetClass="entr" presetSubtype="0" fill="hold" nodeType="withEffect">
                                  <p:stCondLst>
                                    <p:cond delay="0"/>
                                  </p:stCondLst>
                                  <p:childTnLst>
                                    <p:set>
                                      <p:cBhvr>
                                        <p:cTn id="311" dur="1" fill="hold">
                                          <p:stCondLst>
                                            <p:cond delay="0"/>
                                          </p:stCondLst>
                                        </p:cTn>
                                        <p:tgtEl>
                                          <p:spTgt spid="350"/>
                                        </p:tgtEl>
                                        <p:attrNameLst>
                                          <p:attrName>style.visibility</p:attrName>
                                        </p:attrNameLst>
                                      </p:cBhvr>
                                      <p:to>
                                        <p:strVal val="visible"/>
                                      </p:to>
                                    </p:set>
                                    <p:animEffect transition="in" filter="fade">
                                      <p:cBhvr>
                                        <p:cTn id="312"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0" grpId="1"/>
      <p:bldP spid="210" grpId="2"/>
      <p:bldP spid="297" grpId="0"/>
      <p:bldP spid="297" grpId="1"/>
      <p:bldP spid="297" grpId="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1AFD-9526-7280-AE3C-1387B70591B2}"/>
              </a:ext>
            </a:extLst>
          </p:cNvPr>
          <p:cNvSpPr>
            <a:spLocks noGrp="1"/>
          </p:cNvSpPr>
          <p:nvPr>
            <p:ph type="title"/>
          </p:nvPr>
        </p:nvSpPr>
        <p:spPr/>
        <p:txBody>
          <a:bodyPr/>
          <a:lstStyle/>
          <a:p>
            <a:r>
              <a:rPr lang="en-US" sz="2880" dirty="0"/>
              <a:t>Efgartigimod Phase 3 Study (ADVANCE IV) Platelet Counts</a:t>
            </a:r>
          </a:p>
        </p:txBody>
      </p:sp>
      <p:sp>
        <p:nvSpPr>
          <p:cNvPr id="4" name="Slide Number Placeholder 3">
            <a:extLst>
              <a:ext uri="{FF2B5EF4-FFF2-40B4-BE49-F238E27FC236}">
                <a16:creationId xmlns:a16="http://schemas.microsoft.com/office/drawing/2014/main" id="{1555CE04-4D07-E37B-3B74-08D8EE3C414C}"/>
              </a:ext>
            </a:extLst>
          </p:cNvPr>
          <p:cNvSpPr>
            <a:spLocks noGrp="1"/>
          </p:cNvSpPr>
          <p:nvPr>
            <p:ph type="sldNum" sz="quarter" idx="10"/>
          </p:nvPr>
        </p:nvSpPr>
        <p:spPr/>
        <p:txBody>
          <a:bodyPr/>
          <a:lstStyle/>
          <a:p>
            <a:pPr marL="0" marR="0" lvl="0" indent="0" algn="l" defTabSz="914378" rtl="0" eaLnBrk="0" fontAlgn="base" latinLnBrk="0" hangingPunct="0">
              <a:lnSpc>
                <a:spcPct val="100000"/>
              </a:lnSpc>
              <a:spcBef>
                <a:spcPct val="0"/>
              </a:spcBef>
              <a:spcAft>
                <a:spcPct val="0"/>
              </a:spcAft>
              <a:buClrTx/>
              <a:buSzTx/>
              <a:buFontTx/>
              <a:buNone/>
              <a:tabLst/>
              <a:defRPr/>
            </a:pPr>
            <a:fld id="{B7773352-38C6-4539-8CD2-334879FEFEE3}" type="slidenum">
              <a:rPr kumimoji="0" lang="en-US" sz="900" b="0" i="0" u="none" strike="noStrike" kern="1200" cap="none" spc="0" normalizeH="0" baseline="0" noProof="0" smtClean="0">
                <a:ln>
                  <a:noFill/>
                </a:ln>
                <a:solidFill>
                  <a:srgbClr val="000000"/>
                </a:solidFill>
                <a:effectLst/>
                <a:uLnTx/>
                <a:uFillTx/>
                <a:latin typeface="Univers 47 CondensedLight"/>
                <a:ea typeface="+mn-ea"/>
                <a:cs typeface="+mn-cs"/>
                <a:sym typeface="Gill Sans"/>
              </a:rPr>
              <a:pPr marL="0" marR="0" lvl="0" indent="0" algn="l" defTabSz="914378" rtl="0" eaLnBrk="0" fontAlgn="base" latinLnBrk="0" hangingPunct="0">
                <a:lnSpc>
                  <a:spcPct val="100000"/>
                </a:lnSpc>
                <a:spcBef>
                  <a:spcPct val="0"/>
                </a:spcBef>
                <a:spcAft>
                  <a:spcPct val="0"/>
                </a:spcAft>
                <a:buClrTx/>
                <a:buSzTx/>
                <a:buFontTx/>
                <a:buNone/>
                <a:tabLst/>
                <a:defRPr/>
              </a:pPr>
              <a:t>99</a:t>
            </a:fld>
            <a:endParaRPr kumimoji="0" lang="en-US" sz="900" b="0" i="0" u="none" strike="noStrike" kern="1200" cap="none" spc="0" normalizeH="0" baseline="0" noProof="0">
              <a:ln>
                <a:noFill/>
              </a:ln>
              <a:solidFill>
                <a:srgbClr val="000000"/>
              </a:solidFill>
              <a:effectLst/>
              <a:uLnTx/>
              <a:uFillTx/>
              <a:latin typeface="Univers 47 CondensedLight"/>
              <a:ea typeface="+mn-ea"/>
              <a:cs typeface="+mn-cs"/>
              <a:sym typeface="Gill Sans"/>
            </a:endParaRPr>
          </a:p>
        </p:txBody>
      </p:sp>
      <p:pic>
        <p:nvPicPr>
          <p:cNvPr id="6" name="Picture 5">
            <a:extLst>
              <a:ext uri="{FF2B5EF4-FFF2-40B4-BE49-F238E27FC236}">
                <a16:creationId xmlns:a16="http://schemas.microsoft.com/office/drawing/2014/main" id="{EFEC2824-05C3-1ACE-F4EB-313967D05BDB}"/>
              </a:ext>
            </a:extLst>
          </p:cNvPr>
          <p:cNvPicPr>
            <a:picLocks noChangeAspect="1"/>
          </p:cNvPicPr>
          <p:nvPr/>
        </p:nvPicPr>
        <p:blipFill rotWithShape="1">
          <a:blip r:embed="rId3"/>
          <a:srcRect l="69973"/>
          <a:stretch/>
        </p:blipFill>
        <p:spPr>
          <a:xfrm>
            <a:off x="8616530" y="1522538"/>
            <a:ext cx="3281816" cy="4571999"/>
          </a:xfrm>
          <a:prstGeom prst="rect">
            <a:avLst/>
          </a:prstGeom>
        </p:spPr>
      </p:pic>
      <p:sp>
        <p:nvSpPr>
          <p:cNvPr id="5" name="TextBox 4">
            <a:extLst>
              <a:ext uri="{FF2B5EF4-FFF2-40B4-BE49-F238E27FC236}">
                <a16:creationId xmlns:a16="http://schemas.microsoft.com/office/drawing/2014/main" id="{C5F8E106-B14B-AD04-1983-0E400C8954FF}"/>
              </a:ext>
            </a:extLst>
          </p:cNvPr>
          <p:cNvSpPr txBox="1"/>
          <p:nvPr/>
        </p:nvSpPr>
        <p:spPr>
          <a:xfrm>
            <a:off x="220407" y="6584698"/>
            <a:ext cx="4679969" cy="2585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Broome et al., </a:t>
            </a:r>
            <a:r>
              <a:rPr kumimoji="0" lang="en-US" sz="108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The Lancet</a:t>
            </a: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 2023</a:t>
            </a:r>
            <a:endParaRPr kumimoji="0" lang="en-US" sz="108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sym typeface="Gill Sans"/>
            </a:endParaRPr>
          </a:p>
        </p:txBody>
      </p:sp>
      <p:pic>
        <p:nvPicPr>
          <p:cNvPr id="9" name="Picture 8" descr="A comparison of the number of patients&#10;&#10;Description automatically generated">
            <a:extLst>
              <a:ext uri="{FF2B5EF4-FFF2-40B4-BE49-F238E27FC236}">
                <a16:creationId xmlns:a16="http://schemas.microsoft.com/office/drawing/2014/main" id="{D7C7F35E-2B46-855B-C682-6907BA23B1E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1" t="-831" r="-681" b="50782"/>
          <a:stretch/>
        </p:blipFill>
        <p:spPr>
          <a:xfrm>
            <a:off x="127009" y="1916904"/>
            <a:ext cx="8228790" cy="4317642"/>
          </a:xfrm>
          <a:prstGeom prst="rect">
            <a:avLst/>
          </a:prstGeom>
        </p:spPr>
      </p:pic>
      <p:sp>
        <p:nvSpPr>
          <p:cNvPr id="10" name="TextBox 9">
            <a:extLst>
              <a:ext uri="{FF2B5EF4-FFF2-40B4-BE49-F238E27FC236}">
                <a16:creationId xmlns:a16="http://schemas.microsoft.com/office/drawing/2014/main" id="{3552137B-B6AC-26FF-045D-78A6A3B9A2A5}"/>
              </a:ext>
            </a:extLst>
          </p:cNvPr>
          <p:cNvSpPr txBox="1"/>
          <p:nvPr/>
        </p:nvSpPr>
        <p:spPr>
          <a:xfrm>
            <a:off x="2014349" y="1465537"/>
            <a:ext cx="8163302" cy="382284"/>
          </a:xfrm>
          <a:prstGeom prst="rect">
            <a:avLst/>
          </a:prstGeom>
          <a:effectLst/>
        </p:spPr>
        <p:txBody>
          <a:bodyPr vert="horz" wrap="square" lIns="82296" tIns="41148" rIns="82296" bIns="41148" rtlCol="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Platelet Counts Over Time</a:t>
            </a:r>
            <a:endParaRPr kumimoji="0" lang="en-US"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3281516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Transplant_r1b">
  <a:themeElements>
    <a:clrScheme name="1_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spDef>
    <a:ln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lnDef>
  </a:objectDefaults>
  <a:extraClrSchemeLst>
    <a:extraClrScheme>
      <a:clrScheme name="1_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ransplant_r1b">
  <a:themeElements>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spDef>
    <a:ln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lnDef>
  </a:objectDefaults>
  <a:extraClrSchemeLst>
    <a:extraClrScheme>
      <a:clrScheme name="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Tema de Office">
  <a:themeElements>
    <a:clrScheme name="GRIFOLS unbranded 1">
      <a:dk1>
        <a:srgbClr val="000000"/>
      </a:dk1>
      <a:lt1>
        <a:srgbClr val="FFFFFF"/>
      </a:lt1>
      <a:dk2>
        <a:srgbClr val="15377C"/>
      </a:dk2>
      <a:lt2>
        <a:srgbClr val="40A067"/>
      </a:lt2>
      <a:accent1>
        <a:srgbClr val="EF8A22"/>
      </a:accent1>
      <a:accent2>
        <a:srgbClr val="7E7F7E"/>
      </a:accent2>
      <a:accent3>
        <a:srgbClr val="5B9AD4"/>
      </a:accent3>
      <a:accent4>
        <a:srgbClr val="92CF50"/>
      </a:accent4>
      <a:accent5>
        <a:srgbClr val="FFBF00"/>
      </a:accent5>
      <a:accent6>
        <a:srgbClr val="A74355"/>
      </a:accent6>
      <a:hlink>
        <a:srgbClr val="15377C"/>
      </a:hlink>
      <a:folHlink>
        <a:srgbClr val="15377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3F6F15-5AB4-4CA8-9A5E-0EA184317DCF}"/>
</file>

<file path=customXml/itemProps2.xml><?xml version="1.0" encoding="utf-8"?>
<ds:datastoreItem xmlns:ds="http://schemas.openxmlformats.org/officeDocument/2006/customXml" ds:itemID="{FEDE05FB-BAD2-4231-BC24-120D33D117E5}"/>
</file>

<file path=customXml/itemProps3.xml><?xml version="1.0" encoding="utf-8"?>
<ds:datastoreItem xmlns:ds="http://schemas.openxmlformats.org/officeDocument/2006/customXml" ds:itemID="{DA781EB6-509A-4E4C-B3F6-B1E677896A9B}"/>
</file>

<file path=docProps/app.xml><?xml version="1.0" encoding="utf-8"?>
<Properties xmlns="http://schemas.openxmlformats.org/officeDocument/2006/extended-properties" xmlns:vt="http://schemas.openxmlformats.org/officeDocument/2006/docPropsVTypes">
  <TotalTime>47305</TotalTime>
  <Words>7398</Words>
  <Application>Microsoft Macintosh PowerPoint</Application>
  <PresentationFormat>Widescreen</PresentationFormat>
  <Paragraphs>1166</Paragraphs>
  <Slides>111</Slides>
  <Notes>111</Notes>
  <HiddenSlides>0</HiddenSlides>
  <MMClips>0</MMClips>
  <ScaleCrop>false</ScaleCrop>
  <HeadingPairs>
    <vt:vector size="6" baseType="variant">
      <vt:variant>
        <vt:lpstr>Fonts Used</vt:lpstr>
      </vt:variant>
      <vt:variant>
        <vt:i4>30</vt:i4>
      </vt:variant>
      <vt:variant>
        <vt:lpstr>Theme</vt:lpstr>
      </vt:variant>
      <vt:variant>
        <vt:i4>20</vt:i4>
      </vt:variant>
      <vt:variant>
        <vt:lpstr>Slide Titles</vt:lpstr>
      </vt:variant>
      <vt:variant>
        <vt:i4>111</vt:i4>
      </vt:variant>
    </vt:vector>
  </HeadingPairs>
  <TitlesOfParts>
    <vt:vector size="161" baseType="lpstr">
      <vt:lpstr>ＭＳ Ｐゴシック</vt:lpstr>
      <vt:lpstr>.AppleSystemUIFont</vt:lpstr>
      <vt:lpstr>AdvOT333dc5e5</vt:lpstr>
      <vt:lpstr>AdvOT702dc698.I</vt:lpstr>
      <vt:lpstr>Aptos</vt:lpstr>
      <vt:lpstr>Aptos Display</vt:lpstr>
      <vt:lpstr>Arial</vt:lpstr>
      <vt:lpstr>Arial Narrow</vt:lpstr>
      <vt:lpstr>Arial Rounded MT Bold</vt:lpstr>
      <vt:lpstr>Calibri</vt:lpstr>
      <vt:lpstr>Calibri Light</vt:lpstr>
      <vt:lpstr>Courier New</vt:lpstr>
      <vt:lpstr>Garamond</vt:lpstr>
      <vt:lpstr>Georgia</vt:lpstr>
      <vt:lpstr>Gill Sans</vt:lpstr>
      <vt:lpstr>Gill Sans MT</vt:lpstr>
      <vt:lpstr>Lucida Grande</vt:lpstr>
      <vt:lpstr>Montserrat SemiBold</vt:lpstr>
      <vt:lpstr>Noto Sans Symbols</vt:lpstr>
      <vt:lpstr>StarSymbol</vt:lpstr>
      <vt:lpstr>Symbol</vt:lpstr>
      <vt:lpstr>System Font Regular</vt:lpstr>
      <vt:lpstr>Tahoma</vt:lpstr>
      <vt:lpstr>Times</vt:lpstr>
      <vt:lpstr>Times New Roman</vt:lpstr>
      <vt:lpstr>Tipus de lletra del sistema normal</vt:lpstr>
      <vt:lpstr>Trebuchet MS</vt:lpstr>
      <vt:lpstr>Univers 47 CondensedLight</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Office Theme</vt:lpstr>
      <vt:lpstr>Tema di Office</vt:lpstr>
      <vt:lpstr>1_Transplant_r1b</vt:lpstr>
      <vt:lpstr>Transplant_r1b</vt:lpstr>
      <vt:lpstr>1_Tema di Office</vt:lpstr>
      <vt:lpstr>Tema de Office</vt:lpstr>
      <vt:lpstr>Office-tema</vt:lpstr>
      <vt:lpstr>Practical Perspectives on the Current and Future Management of Immune Thrombocytopenia — What Happened at ASH 2025?</vt:lpstr>
      <vt:lpstr>Faculty</vt:lpstr>
      <vt:lpstr>Dr Al-Samkari — Disclosures</vt:lpstr>
      <vt:lpstr>Dr Neunert — Disclosures</vt:lpstr>
      <vt:lpstr>Prof Zaja — Disclosures</vt:lpstr>
      <vt:lpstr>Dr Love — Disclosures</vt:lpstr>
      <vt:lpstr>Commercial Support</vt:lpstr>
      <vt:lpstr>PowerPoint Presentation</vt:lpstr>
      <vt:lpstr>PowerPoint Presentation</vt:lpstr>
      <vt:lpstr>PowerPoint Presentation</vt:lpstr>
      <vt:lpstr>PowerPoint Presentation</vt:lpstr>
      <vt:lpstr>Agenda</vt:lpstr>
      <vt:lpstr>Agenda</vt:lpstr>
      <vt:lpstr>Case Presentation: 33-year-old woman with chronic relapsing ITP receives eltrombopag with ongoing stabilization of platelet counts </vt:lpstr>
      <vt:lpstr>Agenda</vt:lpstr>
      <vt:lpstr>Case Presentation: 68-year-old woman has a long history of ITP controlled on eltrombopag but with acute exacerbations </vt:lpstr>
      <vt:lpstr>Agenda</vt:lpstr>
      <vt:lpstr>Clinical Manifestations and Initial Management of Immune Thrombocytopenia (ITP)</vt:lpstr>
      <vt:lpstr>Immune Thrombocytopenia</vt:lpstr>
      <vt:lpstr>PowerPoint Presentation</vt:lpstr>
      <vt:lpstr>Diagnosis</vt:lpstr>
      <vt:lpstr>PowerPoint Presentation</vt:lpstr>
      <vt:lpstr>Epidemiology</vt:lpstr>
      <vt:lpstr>  ITP: Clinical Manifestations</vt:lpstr>
      <vt:lpstr>   What the Platelet Count Doesn’t Tell Us</vt:lpstr>
      <vt:lpstr>Health-related Quality of Life</vt:lpstr>
      <vt:lpstr>  Fatigue</vt:lpstr>
      <vt:lpstr>PowerPoint Presentation</vt:lpstr>
      <vt:lpstr>PowerPoint Presentation</vt:lpstr>
      <vt:lpstr>First-Line Treatment: Adults    </vt:lpstr>
      <vt:lpstr>  Good Practice Statement</vt:lpstr>
      <vt:lpstr>First-Line Treatment: Adults </vt:lpstr>
      <vt:lpstr>PowerPoint Presentation</vt:lpstr>
      <vt:lpstr>Steroids…. a word of caution</vt:lpstr>
      <vt:lpstr>ASH Guidelines: Adult ITP Newly Diagnosed</vt:lpstr>
      <vt:lpstr>Augmented First Line Therapy</vt:lpstr>
      <vt:lpstr>PowerPoint Presentation</vt:lpstr>
      <vt:lpstr>Study Design and Goals</vt:lpstr>
      <vt:lpstr>ICI-ITP Treatment Response</vt:lpstr>
      <vt:lpstr>ICI-ITP Rechallenge and ITP</vt:lpstr>
      <vt:lpstr>Authors’ Conclusions</vt:lpstr>
      <vt:lpstr>Agenda</vt:lpstr>
      <vt:lpstr>Case Presentation: 81-year-old woman with metastatic adenocarcinoma of the lung responded to carboplatin/ pemetrexed/pembrolizumab but after 14 months of pembrolizumab maintenance presents with ITP </vt:lpstr>
      <vt:lpstr>Agenda</vt:lpstr>
      <vt:lpstr>PowerPoint Presentation</vt:lpstr>
      <vt:lpstr>PowerPoint Presentation</vt:lpstr>
      <vt:lpstr>Side effects with long-term use of corticosteroids</vt:lpstr>
      <vt:lpstr>PowerPoint Presentation</vt:lpstr>
      <vt:lpstr>Splenectomy as a curative treatment for ITP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SYK inhibition in the management of ITP</vt:lpstr>
      <vt:lpstr>Fostamatinib in adults with R/R cITP: results of the FIT program</vt:lpstr>
      <vt:lpstr>Fostamatinib in adults with R/R cITP: results of the FIT program</vt:lpstr>
      <vt:lpstr>PowerPoint Presentation</vt:lpstr>
      <vt:lpstr>PowerPoint Presentation</vt:lpstr>
      <vt:lpstr>Long-term analysis (5 years)- Safety (thromboembolic events)  </vt:lpstr>
      <vt:lpstr>PowerPoint Presentation</vt:lpstr>
      <vt:lpstr>PowerPoint Presentation</vt:lpstr>
      <vt:lpstr>PowerPoint Presentation</vt:lpstr>
      <vt:lpstr>PowerPoint Presentation</vt:lpstr>
      <vt:lpstr>PowerPoint Presentation</vt:lpstr>
      <vt:lpstr>PowerPoint Presentation</vt:lpstr>
      <vt:lpstr>Agenda</vt:lpstr>
      <vt:lpstr>Case Presentation: 69-year-old woman with stress cardiomyopathy and corticosteroid-refractory ITP receives rituximab followed by eltrombopag </vt:lpstr>
      <vt:lpstr>Agenda</vt:lpstr>
      <vt:lpstr>Current and Potential Future Role of Novel Therapeutics in Immune Thrombocytopenia</vt:lpstr>
      <vt:lpstr>ITP: From Steroids, Splenectomy &amp; Salvage to Numerous Targeted Therapies in Two Decades</vt:lpstr>
      <vt:lpstr>Effects of BTK Inhibition</vt:lpstr>
      <vt:lpstr>BTK Inhibitor for ITP: Rilzabrutinib</vt:lpstr>
      <vt:lpstr>BTK Inhibitor for ITP: Rilzabrutinib</vt:lpstr>
      <vt:lpstr>BTK Inhibitor for ITP: Rilzabrutinib</vt:lpstr>
      <vt:lpstr>Rilzabrutinib Phase 3 LUNA-3 Study: Platelet Counts are Significantly Higher on Rilzabrutinib</vt:lpstr>
      <vt:lpstr>Rilzabrutinib Phase 3 LUNA-3 Study: Time to Platelet Count Response is Much Faster with Rilzabrutinib</vt:lpstr>
      <vt:lpstr>Rilzabrutinib Phase 3 LUNA-3 Study: Much Less Rescue Therapy Required for Rilzabrutinib</vt:lpstr>
      <vt:lpstr>Rilzabrutinib Phase 3 LUNA-3 Study: Dramatic Improvements in Fatigue in ITP-PAQ</vt:lpstr>
      <vt:lpstr>Rilzabrutinib Phase 3 LUNA-3 Study: Safety</vt:lpstr>
      <vt:lpstr>Ianalumab (VAY736) in ITP</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VAYHIT3 Study</vt:lpstr>
      <vt:lpstr>Ianalumab (VAY736) in ITP: VAYHIT3 Study</vt:lpstr>
      <vt:lpstr>Ianalumab (VAY736) in ITP: VAYHIT3 Study</vt:lpstr>
      <vt:lpstr>Ianalumab (VAY736) in ITP: VAYHIT1 Study</vt:lpstr>
      <vt:lpstr>Efgartigimod Competitively Inhibits FcRn</vt:lpstr>
      <vt:lpstr>Efgartigimod Phase 3 Study (ADVANCE IV) Platelet Counts</vt:lpstr>
      <vt:lpstr>Efgartigimod Phase 3 Study (ADVANCE IV) IgG Levels Fell 60%</vt:lpstr>
      <vt:lpstr>Mezagitamab (TAK-079) to Treat ITP</vt:lpstr>
      <vt:lpstr>Mezagitamab (TAK-079) to Treat ITP: Dose-response for All 3 Mezagitamab Dose Groups Showed Rapid, Sustained Improvement in Platelet Counts that Persisted through Week 16</vt:lpstr>
      <vt:lpstr>Mezagitamab (TAK-079) to Treat ITP: Fewer Patients with Bleeding Events in Mezagitamab Groups Versus Placebo</vt:lpstr>
      <vt:lpstr>Agenda</vt:lpstr>
      <vt:lpstr>Case Presentation: 57-year-old woman with symptomatic iron-deficiency anemia found to have ITP has received corticosteroids, rituximab and IVIG </vt:lpstr>
      <vt:lpstr>Case Presentation: 32-year-old woman received ABVD then ASCT for Hodgkin lymphoma and 5 years later experiences ITP refractory to high-dose prednisone, IVIG and rituximab, then romiplostim</vt:lpstr>
      <vt:lpstr>Case Presentation: 70-year-old woman incidentally diagnosed with ITP experiences suboptimal response to prednisone and IVIG</vt:lpstr>
      <vt:lpstr>Case Presentation: 53-year-old man with long history of ITP undergoes splenectomy </vt:lpstr>
      <vt:lpstr>Case Presentation: 40-year-old man with chronic ITP receives romiplostim with rituximab </vt:lpstr>
      <vt:lpstr>Case Presentation: 78-year-old man with 30-year history of chronic ITP s/p corticosteroids and rituximab now receives avatrombopag </vt:lpstr>
      <vt:lpstr>Case Presentation: 82-year-old woman with multiple comorbidities and long history of ITP presents with confusion and fluid retention due to CHF exacerbation and receives fostamatinib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4032</cp:revision>
  <cp:lastPrinted>2020-12-08T02:40:56Z</cp:lastPrinted>
  <dcterms:created xsi:type="dcterms:W3CDTF">2020-11-13T19:02:13Z</dcterms:created>
  <dcterms:modified xsi:type="dcterms:W3CDTF">2026-01-30T13:56:43Z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